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Adding 220V power to the CMS bunkers - ECR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Sorina Popescu, Kansas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950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ACD265D-B56F-4E49-9974-9FEB30536E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0534"/>
            <a:ext cx="12192000" cy="5917016"/>
          </a:xfrm>
          <a:prstGeom prst="rect">
            <a:avLst/>
          </a:prstGeom>
        </p:spPr>
      </p:pic>
      <p:sp>
        <p:nvSpPr>
          <p:cNvPr id="14" name="Title 3">
            <a:extLst>
              <a:ext uri="{FF2B5EF4-FFF2-40B4-BE49-F238E27FC236}">
                <a16:creationId xmlns:a16="http://schemas.microsoft.com/office/drawing/2014/main" id="{A97E24D8-1D31-45AB-A804-6FD28059275B}"/>
              </a:ext>
            </a:extLst>
          </p:cNvPr>
          <p:cNvSpPr txBox="1">
            <a:spLocks/>
          </p:cNvSpPr>
          <p:nvPr/>
        </p:nvSpPr>
        <p:spPr>
          <a:xfrm>
            <a:off x="238416" y="200175"/>
            <a:ext cx="6375448" cy="590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b="1" u="sng" dirty="0"/>
              <a:t>Full </a:t>
            </a:r>
            <a:r>
              <a:rPr lang="fr-CH" sz="2800" b="1" u="sng" dirty="0" err="1"/>
              <a:t>integration</a:t>
            </a:r>
            <a:r>
              <a:rPr lang="fr-CH" sz="2800" b="1" u="sng" dirty="0"/>
              <a:t> </a:t>
            </a:r>
            <a:r>
              <a:rPr lang="fr-CH" sz="2800" b="1" u="sng" dirty="0" err="1"/>
              <a:t>proposal</a:t>
            </a:r>
            <a:r>
              <a:rPr lang="fr-CH" sz="2800" b="1" u="sng" dirty="0"/>
              <a:t> (UJ57):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F632641-BAD6-4EDB-A8C6-3FE316B8D68C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6449773" y="2906673"/>
            <a:ext cx="2119146" cy="70481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26C0EE5B-41F2-4421-A022-4CD2FD50F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2962" y="92471"/>
            <a:ext cx="4653474" cy="25276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AFC0A4B-8616-49D7-A983-304463B5EC7B}"/>
              </a:ext>
            </a:extLst>
          </p:cNvPr>
          <p:cNvSpPr txBox="1"/>
          <p:nvPr/>
        </p:nvSpPr>
        <p:spPr>
          <a:xfrm>
            <a:off x="8568919" y="2398841"/>
            <a:ext cx="3532496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500"/>
            </a:lvl1pPr>
          </a:lstStyle>
          <a:p>
            <a:r>
              <a:rPr lang="fr-CH" b="1" dirty="0" err="1"/>
              <a:t>Reglette</a:t>
            </a:r>
            <a:r>
              <a:rPr lang="fr-CH" b="1" dirty="0"/>
              <a:t> 10 prises </a:t>
            </a:r>
            <a:r>
              <a:rPr lang="fr-CH" dirty="0">
                <a:sym typeface="Wingdings" panose="05000000000000000000" pitchFamily="2" charset="2"/>
              </a:rPr>
              <a:t> </a:t>
            </a:r>
            <a:r>
              <a:rPr lang="fr-CH" dirty="0" err="1">
                <a:sym typeface="Wingdings" panose="05000000000000000000" pitchFamily="2" charset="2"/>
              </a:rPr>
              <a:t>horizontally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oriented</a:t>
            </a:r>
            <a:endParaRPr lang="fr-CH" dirty="0">
              <a:sym typeface="Wingdings" panose="05000000000000000000" pitchFamily="2" charset="2"/>
            </a:endParaRPr>
          </a:p>
          <a:p>
            <a:r>
              <a:rPr lang="fr-CH" dirty="0" err="1">
                <a:sym typeface="Wingdings" panose="05000000000000000000" pitchFamily="2" charset="2"/>
              </a:rPr>
              <a:t>Proposal</a:t>
            </a:r>
            <a:r>
              <a:rPr lang="fr-CH" dirty="0">
                <a:sym typeface="Wingdings" panose="05000000000000000000" pitchFamily="2" charset="2"/>
              </a:rPr>
              <a:t>: to </a:t>
            </a:r>
            <a:r>
              <a:rPr lang="fr-CH" dirty="0" err="1">
                <a:sym typeface="Wingdings" panose="05000000000000000000" pitchFamily="2" charset="2"/>
              </a:rPr>
              <a:t>be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installed</a:t>
            </a:r>
            <a:r>
              <a:rPr lang="fr-CH" dirty="0">
                <a:sym typeface="Wingdings" panose="05000000000000000000" pitchFamily="2" charset="2"/>
              </a:rPr>
              <a:t> 1.5 m </a:t>
            </a:r>
            <a:r>
              <a:rPr lang="fr-CH" dirty="0" err="1">
                <a:sym typeface="Wingdings" panose="05000000000000000000" pitchFamily="2" charset="2"/>
              </a:rPr>
              <a:t>above</a:t>
            </a:r>
            <a:r>
              <a:rPr lang="fr-CH" dirty="0">
                <a:sym typeface="Wingdings" panose="05000000000000000000" pitchFamily="2" charset="2"/>
              </a:rPr>
              <a:t> the </a:t>
            </a:r>
            <a:r>
              <a:rPr lang="fr-CH" dirty="0" err="1">
                <a:sym typeface="Wingdings" panose="05000000000000000000" pitchFamily="2" charset="2"/>
              </a:rPr>
              <a:t>floor</a:t>
            </a:r>
            <a:r>
              <a:rPr lang="fr-CH" dirty="0">
                <a:sym typeface="Wingdings" panose="05000000000000000000" pitchFamily="2" charset="2"/>
              </a:rPr>
              <a:t>, on the adjacent </a:t>
            </a:r>
            <a:r>
              <a:rPr lang="fr-CH" dirty="0" err="1">
                <a:sym typeface="Wingdings" panose="05000000000000000000" pitchFamily="2" charset="2"/>
              </a:rPr>
              <a:t>wall</a:t>
            </a:r>
            <a:r>
              <a:rPr lang="fr-CH" dirty="0">
                <a:sym typeface="Wingdings" panose="05000000000000000000" pitchFamily="2" charset="2"/>
              </a:rPr>
              <a:t> (</a:t>
            </a:r>
            <a:r>
              <a:rPr lang="fr-CH" dirty="0" err="1">
                <a:sym typeface="Wingdings" panose="05000000000000000000" pitchFamily="2" charset="2"/>
              </a:rPr>
              <a:t>perpendicular</a:t>
            </a:r>
            <a:r>
              <a:rPr lang="fr-CH" dirty="0">
                <a:sym typeface="Wingdings" panose="05000000000000000000" pitchFamily="2" charset="2"/>
              </a:rPr>
              <a:t>)</a:t>
            </a:r>
          </a:p>
          <a:p>
            <a:r>
              <a:rPr lang="fr-CH" dirty="0" err="1">
                <a:sym typeface="Wingdings" panose="05000000000000000000" pitchFamily="2" charset="2"/>
              </a:rPr>
              <a:t>Proposed</a:t>
            </a:r>
            <a:r>
              <a:rPr lang="fr-CH" dirty="0">
                <a:sym typeface="Wingdings" panose="05000000000000000000" pitchFamily="2" charset="2"/>
              </a:rPr>
              <a:t> distance </a:t>
            </a:r>
            <a:r>
              <a:rPr lang="fr-CH" dirty="0" err="1">
                <a:sym typeface="Wingdings" panose="05000000000000000000" pitchFamily="2" charset="2"/>
              </a:rPr>
              <a:t>from</a:t>
            </a:r>
            <a:r>
              <a:rPr lang="fr-CH" dirty="0">
                <a:sym typeface="Wingdings" panose="05000000000000000000" pitchFamily="2" charset="2"/>
              </a:rPr>
              <a:t> the corner: 30 cm</a:t>
            </a:r>
            <a:endParaRPr lang="fr-CH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6D72417-5E64-433E-BF23-5BF9D8C4479E}"/>
              </a:ext>
            </a:extLst>
          </p:cNvPr>
          <p:cNvSpPr txBox="1"/>
          <p:nvPr/>
        </p:nvSpPr>
        <p:spPr>
          <a:xfrm>
            <a:off x="75564" y="1752510"/>
            <a:ext cx="13000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800" dirty="0"/>
              <a:t>UJ57 bunker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9C686F-16D8-494F-AC6B-64BA4F658663}"/>
              </a:ext>
            </a:extLst>
          </p:cNvPr>
          <p:cNvSpPr txBox="1"/>
          <p:nvPr/>
        </p:nvSpPr>
        <p:spPr>
          <a:xfrm>
            <a:off x="2481617" y="2075675"/>
            <a:ext cx="10878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600" dirty="0"/>
              <a:t>Volume </a:t>
            </a:r>
            <a:r>
              <a:rPr lang="fr-CH" sz="1600" dirty="0" err="1"/>
              <a:t>reserved</a:t>
            </a:r>
            <a:r>
              <a:rPr lang="fr-CH" sz="1600" dirty="0"/>
              <a:t> ½ rack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79198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CD16622-FBF8-4C33-9C51-F91465120A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24"/>
          <a:stretch/>
        </p:blipFill>
        <p:spPr>
          <a:xfrm>
            <a:off x="457200" y="733100"/>
            <a:ext cx="11285033" cy="6012902"/>
          </a:xfrm>
          <a:prstGeom prst="rect">
            <a:avLst/>
          </a:prstGeom>
        </p:spPr>
      </p:pic>
      <p:sp>
        <p:nvSpPr>
          <p:cNvPr id="14" name="Title 3">
            <a:extLst>
              <a:ext uri="{FF2B5EF4-FFF2-40B4-BE49-F238E27FC236}">
                <a16:creationId xmlns:a16="http://schemas.microsoft.com/office/drawing/2014/main" id="{A97E24D8-1D31-45AB-A804-6FD28059275B}"/>
              </a:ext>
            </a:extLst>
          </p:cNvPr>
          <p:cNvSpPr txBox="1">
            <a:spLocks/>
          </p:cNvSpPr>
          <p:nvPr/>
        </p:nvSpPr>
        <p:spPr>
          <a:xfrm>
            <a:off x="238416" y="200175"/>
            <a:ext cx="6375448" cy="590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b="1" u="sng" dirty="0"/>
              <a:t>Full </a:t>
            </a:r>
            <a:r>
              <a:rPr lang="fr-CH" sz="2800" b="1" u="sng" dirty="0" err="1"/>
              <a:t>integration</a:t>
            </a:r>
            <a:r>
              <a:rPr lang="fr-CH" sz="2800" b="1" u="sng" dirty="0"/>
              <a:t> </a:t>
            </a:r>
            <a:r>
              <a:rPr lang="fr-CH" sz="2800" b="1" u="sng" dirty="0" err="1"/>
              <a:t>proposal</a:t>
            </a:r>
            <a:r>
              <a:rPr lang="fr-CH" sz="2800" b="1" u="sng" dirty="0"/>
              <a:t> (UJ53):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F632641-BAD6-4EDB-A8C6-3FE316B8D68C}"/>
              </a:ext>
            </a:extLst>
          </p:cNvPr>
          <p:cNvCxnSpPr>
            <a:cxnSpLocks/>
          </p:cNvCxnSpPr>
          <p:nvPr/>
        </p:nvCxnSpPr>
        <p:spPr>
          <a:xfrm>
            <a:off x="4585492" y="1869608"/>
            <a:ext cx="1023571" cy="365397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AFC0A4B-8616-49D7-A983-304463B5EC7B}"/>
              </a:ext>
            </a:extLst>
          </p:cNvPr>
          <p:cNvSpPr txBox="1"/>
          <p:nvPr/>
        </p:nvSpPr>
        <p:spPr>
          <a:xfrm>
            <a:off x="548064" y="790534"/>
            <a:ext cx="3886462" cy="17081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500"/>
            </a:lvl1pPr>
          </a:lstStyle>
          <a:p>
            <a:r>
              <a:rPr lang="fr-CH" b="1" dirty="0" err="1"/>
              <a:t>Reglette</a:t>
            </a:r>
            <a:r>
              <a:rPr lang="fr-CH" b="1" dirty="0"/>
              <a:t> 10 prises </a:t>
            </a:r>
            <a:r>
              <a:rPr lang="fr-CH" dirty="0">
                <a:sym typeface="Wingdings" panose="05000000000000000000" pitchFamily="2" charset="2"/>
              </a:rPr>
              <a:t> </a:t>
            </a:r>
            <a:r>
              <a:rPr lang="fr-CH" dirty="0" err="1">
                <a:sym typeface="Wingdings" panose="05000000000000000000" pitchFamily="2" charset="2"/>
              </a:rPr>
              <a:t>horizontally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oriented</a:t>
            </a:r>
            <a:endParaRPr lang="fr-CH" dirty="0">
              <a:sym typeface="Wingdings" panose="05000000000000000000" pitchFamily="2" charset="2"/>
            </a:endParaRPr>
          </a:p>
          <a:p>
            <a:r>
              <a:rPr lang="fr-CH" dirty="0" err="1">
                <a:sym typeface="Wingdings" panose="05000000000000000000" pitchFamily="2" charset="2"/>
              </a:rPr>
              <a:t>Proposal</a:t>
            </a:r>
            <a:r>
              <a:rPr lang="fr-CH" dirty="0">
                <a:sym typeface="Wingdings" panose="05000000000000000000" pitchFamily="2" charset="2"/>
              </a:rPr>
              <a:t>: to </a:t>
            </a:r>
            <a:r>
              <a:rPr lang="fr-CH" dirty="0" err="1">
                <a:sym typeface="Wingdings" panose="05000000000000000000" pitchFamily="2" charset="2"/>
              </a:rPr>
              <a:t>be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installed</a:t>
            </a:r>
            <a:r>
              <a:rPr lang="fr-CH" dirty="0">
                <a:sym typeface="Wingdings" panose="05000000000000000000" pitchFamily="2" charset="2"/>
              </a:rPr>
              <a:t> 1.5 m </a:t>
            </a:r>
            <a:r>
              <a:rPr lang="fr-CH" dirty="0" err="1">
                <a:sym typeface="Wingdings" panose="05000000000000000000" pitchFamily="2" charset="2"/>
              </a:rPr>
              <a:t>above</a:t>
            </a:r>
            <a:r>
              <a:rPr lang="fr-CH" dirty="0">
                <a:sym typeface="Wingdings" panose="05000000000000000000" pitchFamily="2" charset="2"/>
              </a:rPr>
              <a:t> the </a:t>
            </a:r>
            <a:r>
              <a:rPr lang="fr-CH" dirty="0" err="1">
                <a:sym typeface="Wingdings" panose="05000000000000000000" pitchFamily="2" charset="2"/>
              </a:rPr>
              <a:t>floor</a:t>
            </a:r>
            <a:r>
              <a:rPr lang="fr-CH" dirty="0">
                <a:sym typeface="Wingdings" panose="05000000000000000000" pitchFamily="2" charset="2"/>
              </a:rPr>
              <a:t>, on the adjacent </a:t>
            </a:r>
            <a:r>
              <a:rPr lang="fr-CH" dirty="0" err="1">
                <a:sym typeface="Wingdings" panose="05000000000000000000" pitchFamily="2" charset="2"/>
              </a:rPr>
              <a:t>wall</a:t>
            </a:r>
            <a:r>
              <a:rPr lang="fr-CH" dirty="0">
                <a:sym typeface="Wingdings" panose="05000000000000000000" pitchFamily="2" charset="2"/>
              </a:rPr>
              <a:t> (</a:t>
            </a:r>
            <a:r>
              <a:rPr lang="fr-CH" dirty="0" err="1">
                <a:sym typeface="Wingdings" panose="05000000000000000000" pitchFamily="2" charset="2"/>
              </a:rPr>
              <a:t>perpendicular</a:t>
            </a:r>
            <a:r>
              <a:rPr lang="fr-CH" dirty="0">
                <a:sym typeface="Wingdings" panose="05000000000000000000" pitchFamily="2" charset="2"/>
              </a:rPr>
              <a:t>)</a:t>
            </a:r>
          </a:p>
          <a:p>
            <a:r>
              <a:rPr lang="fr-CH" dirty="0" err="1">
                <a:sym typeface="Wingdings" panose="05000000000000000000" pitchFamily="2" charset="2"/>
              </a:rPr>
              <a:t>Proposed</a:t>
            </a:r>
            <a:r>
              <a:rPr lang="fr-CH" dirty="0">
                <a:sym typeface="Wingdings" panose="05000000000000000000" pitchFamily="2" charset="2"/>
              </a:rPr>
              <a:t> distance </a:t>
            </a:r>
            <a:r>
              <a:rPr lang="fr-CH" dirty="0" err="1">
                <a:sym typeface="Wingdings" panose="05000000000000000000" pitchFamily="2" charset="2"/>
              </a:rPr>
              <a:t>from</a:t>
            </a:r>
            <a:r>
              <a:rPr lang="fr-CH" dirty="0">
                <a:sym typeface="Wingdings" panose="05000000000000000000" pitchFamily="2" charset="2"/>
              </a:rPr>
              <a:t> the corner: 30 cm</a:t>
            </a:r>
            <a:endParaRPr lang="fr-CH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6D72417-5E64-433E-BF23-5BF9D8C4479E}"/>
              </a:ext>
            </a:extLst>
          </p:cNvPr>
          <p:cNvSpPr txBox="1"/>
          <p:nvPr/>
        </p:nvSpPr>
        <p:spPr>
          <a:xfrm>
            <a:off x="7268823" y="3161820"/>
            <a:ext cx="13000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800" dirty="0"/>
              <a:t>UJ53 bunker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2B68E8-69B2-4A58-8DAD-E7393505CA91}"/>
              </a:ext>
            </a:extLst>
          </p:cNvPr>
          <p:cNvSpPr txBox="1"/>
          <p:nvPr/>
        </p:nvSpPr>
        <p:spPr>
          <a:xfrm>
            <a:off x="6779607" y="440712"/>
            <a:ext cx="16463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600" dirty="0"/>
              <a:t>Volume </a:t>
            </a:r>
            <a:r>
              <a:rPr lang="fr-CH" sz="1600" dirty="0" err="1"/>
              <a:t>reserved</a:t>
            </a:r>
            <a:r>
              <a:rPr lang="fr-CH" sz="1600" dirty="0"/>
              <a:t> ½ rack</a:t>
            </a:r>
            <a:endParaRPr lang="en-GB" sz="16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0FE2CB2-2BE1-443D-B80A-F3EF3FF4619A}"/>
              </a:ext>
            </a:extLst>
          </p:cNvPr>
          <p:cNvCxnSpPr>
            <a:cxnSpLocks/>
            <a:stCxn id="17" idx="2"/>
          </p:cNvCxnSpPr>
          <p:nvPr/>
        </p:nvCxnSpPr>
        <p:spPr>
          <a:xfrm flipH="1">
            <a:off x="7181386" y="1025487"/>
            <a:ext cx="421404" cy="390718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9301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CMS - ZDC has a heavy schedule for Run 3 and Run 4</a:t>
            </a:r>
          </a:p>
          <a:p>
            <a:r>
              <a:rPr lang="en-US" dirty="0" smtClean="0"/>
              <a:t>CMS – ZDC has to deal with </a:t>
            </a:r>
            <a:r>
              <a:rPr lang="en-US" dirty="0" err="1" smtClean="0"/>
              <a:t>tigheten</a:t>
            </a:r>
            <a:r>
              <a:rPr lang="en-US" dirty="0" smtClean="0"/>
              <a:t> installation, commissioning and operation windows</a:t>
            </a:r>
          </a:p>
          <a:p>
            <a:r>
              <a:rPr lang="en-US" dirty="0" smtClean="0"/>
              <a:t>These windows have to be integrated in the general CMS schedule, which puts pressure to many groups (DAQ, DQM etc..)</a:t>
            </a:r>
          </a:p>
          <a:p>
            <a:r>
              <a:rPr lang="en-US" dirty="0" smtClean="0"/>
              <a:t>But we are happy to take the challenge </a:t>
            </a:r>
            <a:r>
              <a:rPr lang="en-US" dirty="0" smtClean="0">
                <a:sym typeface="Wingdings" panose="05000000000000000000" pitchFamily="2" charset="2"/>
              </a:rPr>
              <a:t>  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Thank you, </a:t>
            </a:r>
            <a:r>
              <a:rPr lang="en-US" smtClean="0">
                <a:sym typeface="Wingdings" panose="05000000000000000000" pitchFamily="2" charset="2"/>
              </a:rPr>
              <a:t>any questions?</a:t>
            </a:r>
            <a:endParaRPr lang="en-US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004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position of </a:t>
            </a:r>
            <a:r>
              <a:rPr lang="en-US" smtClean="0"/>
              <a:t>ZDC racks Run1&amp;Run2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885" y="2166731"/>
            <a:ext cx="4785274" cy="35880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046" y="2166731"/>
            <a:ext cx="4785275" cy="358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069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situation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CMS ZDC purpose is to measure very forward photons and neutrons produced in in heavy ion collisions.</a:t>
            </a:r>
          </a:p>
          <a:p>
            <a:r>
              <a:rPr lang="en-US" dirty="0" smtClean="0"/>
              <a:t>CMS ZDC is installed in TAN at +/- 140 m from IP5</a:t>
            </a:r>
          </a:p>
          <a:p>
            <a:r>
              <a:rPr lang="en-US" dirty="0" smtClean="0"/>
              <a:t>During Run 1 and Run 2 CMS electronics were installed in CMS control room (level 1) :</a:t>
            </a:r>
          </a:p>
          <a:p>
            <a:pPr lvl="1"/>
            <a:r>
              <a:rPr lang="en-US" dirty="0" smtClean="0"/>
              <a:t>Impact1 : Very long cables of HV </a:t>
            </a:r>
          </a:p>
          <a:p>
            <a:pPr lvl="1"/>
            <a:r>
              <a:rPr lang="en-US" dirty="0" smtClean="0"/>
              <a:t>Impact2:  The HV cables are acting as antennas and bring noise into CMS control room (USC55)</a:t>
            </a:r>
          </a:p>
          <a:p>
            <a:pPr lvl="1"/>
            <a:r>
              <a:rPr lang="en-US" dirty="0" smtClean="0"/>
              <a:t>Impact3: Blow fibers in the existing ducts, last one basically we had 20 m of black fibers (need to control with multimode fibers)</a:t>
            </a:r>
          </a:p>
          <a:p>
            <a:pPr lvl="1"/>
            <a:r>
              <a:rPr lang="en-US" dirty="0" smtClean="0"/>
              <a:t>Impact4:  For Run 4 ( timidly for Run 3) we plan to reduce the noise in USC55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882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 for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worry is the grounding:</a:t>
            </a:r>
          </a:p>
          <a:p>
            <a:pPr lvl="1"/>
            <a:r>
              <a:rPr lang="en-US" dirty="0" smtClean="0"/>
              <a:t>No contact with the USC55</a:t>
            </a:r>
          </a:p>
          <a:p>
            <a:pPr lvl="1"/>
            <a:r>
              <a:rPr lang="en-US" dirty="0" smtClean="0"/>
              <a:t>More feasible to have the QIE’s and HV in the bunker near detector</a:t>
            </a:r>
          </a:p>
          <a:p>
            <a:r>
              <a:rPr lang="en-US" dirty="0" smtClean="0"/>
              <a:t>AUG: we would like to have it installed</a:t>
            </a:r>
          </a:p>
          <a:p>
            <a:r>
              <a:rPr lang="en-US" dirty="0" smtClean="0"/>
              <a:t>Power for Racks: we plan to install mini-racks which will host HV and QIEs</a:t>
            </a:r>
          </a:p>
          <a:p>
            <a:r>
              <a:rPr lang="en-US" dirty="0" smtClean="0"/>
              <a:t>RP issues: Bunkers have a low radiation. </a:t>
            </a:r>
          </a:p>
          <a:p>
            <a:pPr lvl="1"/>
            <a:r>
              <a:rPr lang="en-US" dirty="0" smtClean="0"/>
              <a:t>Fibers will come from top of the rack</a:t>
            </a:r>
          </a:p>
          <a:p>
            <a:pPr lvl="1"/>
            <a:r>
              <a:rPr lang="en-US" dirty="0" smtClean="0"/>
              <a:t>Fibbers will shorter </a:t>
            </a:r>
          </a:p>
          <a:p>
            <a:pPr lvl="1"/>
            <a:r>
              <a:rPr lang="en-US" dirty="0" smtClean="0"/>
              <a:t>Fibbers will be well away from beam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459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set-up</a:t>
            </a:r>
            <a:endParaRPr lang="en-US" dirty="0"/>
          </a:p>
        </p:txBody>
      </p:sp>
      <p:pic>
        <p:nvPicPr>
          <p:cNvPr id="4" name="officeArt object" descr="Presentation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19943" y="1621970"/>
            <a:ext cx="7554685" cy="446314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1362336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situation and future plans</a:t>
            </a:r>
            <a:endParaRPr lang="en-US" dirty="0"/>
          </a:p>
        </p:txBody>
      </p:sp>
      <p:pic>
        <p:nvPicPr>
          <p:cNvPr id="1026" name="Picture 2" descr="IMG_20180618_1654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478" y="1445527"/>
            <a:ext cx="3032351" cy="2276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C:\Users\sorina\AppData\Local\Microsoft\Windows\INetCache\Content.Word\20130122_20512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082" y="1445527"/>
            <a:ext cx="3401783" cy="212498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524000" y="3721823"/>
            <a:ext cx="94487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would like to have theses in the bunkers.</a:t>
            </a:r>
          </a:p>
          <a:p>
            <a:r>
              <a:rPr lang="en-US" dirty="0" smtClean="0"/>
              <a:t>We are foreseeing several Phases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Phase 1: installation of 220 V plugs outlets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Phase 2: installation of the internet plugs, optical fibers (single and multi mode of optical fibers on the two existing duct)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Phase 3: installation of mini-rack (QIE , HV, and LV)</a:t>
            </a:r>
          </a:p>
          <a:p>
            <a:r>
              <a:rPr lang="en-US" dirty="0" smtClean="0"/>
              <a:t>The timeline of these phases, as we all know is depending of budget, </a:t>
            </a:r>
          </a:p>
          <a:p>
            <a:r>
              <a:rPr lang="en-US" dirty="0" smtClean="0"/>
              <a:t>funding's men powers, supervising etc..</a:t>
            </a:r>
          </a:p>
          <a:p>
            <a:r>
              <a:rPr lang="en-US" dirty="0" smtClean="0"/>
              <a:t>We are optimistic to have the Phase 1 and 2, by this year, before May 2021 –budget reasons</a:t>
            </a:r>
          </a:p>
          <a:p>
            <a:r>
              <a:rPr lang="en-US" dirty="0" smtClean="0"/>
              <a:t>For Phase 3, we would like to have a first trial for Run 3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5344886" y="2684848"/>
            <a:ext cx="1088571" cy="6352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669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studies of integration</a:t>
            </a:r>
            <a:endParaRPr lang="en-US" dirty="0"/>
          </a:p>
        </p:txBody>
      </p:sp>
      <p:pic>
        <p:nvPicPr>
          <p:cNvPr id="2051" name="Picture 3" descr="BunkerUJ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236" y="1612445"/>
            <a:ext cx="2619375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unkerUJ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611" y="1612445"/>
            <a:ext cx="300037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401787"/>
            <a:ext cx="6096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/>
                <a:ea typeface="Arial Unicode MS"/>
                <a:cs typeface="Arial Unicode MS"/>
              </a:rPr>
              <a:t>Work done by </a:t>
            </a:r>
            <a:r>
              <a:rPr kumimoji="0" lang="fr-FR" altLang="fr-FR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ea typeface="Arial Unicode MS"/>
                <a:cs typeface="Arial Unicode MS"/>
              </a:rPr>
              <a:t>J.L Grenard</a:t>
            </a:r>
            <a:endParaRPr kumimoji="0" lang="fr-FR" altLang="fr-F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21907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/>
                <a:ea typeface="Arial Unicode MS"/>
                <a:cs typeface="Arial Unicode MS"/>
              </a:rPr>
              <a:t>       </a:t>
            </a:r>
            <a:endParaRPr kumimoji="0" lang="en-US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175657" y="1329065"/>
            <a:ext cx="816441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Unicode MS"/>
                <a:ea typeface="Arial Unicode MS"/>
                <a:cs typeface="Arial Unicode MS"/>
              </a:rPr>
              <a:t>Integration studies for installation of mini-racks in the bunkers (proposal from </a:t>
            </a:r>
            <a:r>
              <a:rPr kumimoji="0" lang="es-ES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ea typeface="Arial Unicode MS"/>
                <a:cs typeface="Arial Unicode MS"/>
              </a:rPr>
              <a:t>M. Amparo </a:t>
            </a:r>
            <a:r>
              <a:rPr kumimoji="0" lang="es-ES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ea typeface="Arial Unicode MS"/>
                <a:cs typeface="Arial Unicode MS"/>
              </a:rPr>
              <a:t>Gonzalez</a:t>
            </a:r>
            <a:r>
              <a:rPr kumimoji="0" lang="es-ES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ea typeface="Arial Unicode MS"/>
                <a:cs typeface="Arial Unicode MS"/>
              </a:rPr>
              <a:t> De La Aleja </a:t>
            </a:r>
            <a:r>
              <a:rPr kumimoji="0" lang="es-ES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ea typeface="Arial Unicode MS"/>
                <a:cs typeface="Arial Unicode MS"/>
              </a:rPr>
              <a:t>Cabana</a:t>
            </a:r>
            <a:r>
              <a:rPr kumimoji="0" lang="es-ES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ea typeface="Arial Unicode MS"/>
                <a:cs typeface="Arial Unicode MS"/>
              </a:rPr>
              <a:t>, J.L. </a:t>
            </a:r>
            <a:r>
              <a:rPr kumimoji="0" lang="es-ES" altLang="fr-FR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ea typeface="Arial Unicode MS"/>
                <a:cs typeface="Arial Unicode MS"/>
              </a:rPr>
              <a:t>Grenard</a:t>
            </a:r>
            <a:r>
              <a:rPr kumimoji="0" lang="es-ES" altLang="fr-FR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  <a:ea typeface="Arial Unicode MS"/>
                <a:cs typeface="Arial Unicode MS"/>
              </a:rPr>
              <a:t>)</a:t>
            </a:r>
            <a:endParaRPr kumimoji="0" lang="fr-FR" alt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7800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431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676DC1-4A4B-43B5-88F6-21A18FA59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247" y="495354"/>
            <a:ext cx="4584378" cy="1325563"/>
          </a:xfrm>
        </p:spPr>
        <p:txBody>
          <a:bodyPr>
            <a:normAutofit/>
          </a:bodyPr>
          <a:lstStyle/>
          <a:p>
            <a:r>
              <a:rPr lang="fr-CH" sz="2400" dirty="0"/>
              <a:t>UJ53 bunker</a:t>
            </a:r>
            <a:br>
              <a:rPr lang="fr-CH" sz="2400" dirty="0"/>
            </a:br>
            <a:r>
              <a:rPr lang="fr-CH" sz="2400" dirty="0"/>
              <a:t>220V sockets and 1/2rack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87D7FA-B9BC-4F01-9837-9EBC7166D3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95"/>
          <a:stretch/>
        </p:blipFill>
        <p:spPr>
          <a:xfrm>
            <a:off x="115403" y="1735890"/>
            <a:ext cx="6206393" cy="432659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36A8E83-3BE8-44C5-87F1-B5D4CF2F8D62}"/>
              </a:ext>
            </a:extLst>
          </p:cNvPr>
          <p:cNvSpPr/>
          <p:nvPr/>
        </p:nvSpPr>
        <p:spPr>
          <a:xfrm>
            <a:off x="2268030" y="2544786"/>
            <a:ext cx="385894" cy="511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0334F1-46F8-413E-9D41-77FC265A8EE7}"/>
              </a:ext>
            </a:extLst>
          </p:cNvPr>
          <p:cNvSpPr/>
          <p:nvPr/>
        </p:nvSpPr>
        <p:spPr>
          <a:xfrm>
            <a:off x="2192529" y="2586730"/>
            <a:ext cx="58723" cy="46978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5FF193F-5338-4636-83FB-C7A633591205}"/>
              </a:ext>
            </a:extLst>
          </p:cNvPr>
          <p:cNvCxnSpPr>
            <a:cxnSpLocks/>
          </p:cNvCxnSpPr>
          <p:nvPr/>
        </p:nvCxnSpPr>
        <p:spPr>
          <a:xfrm>
            <a:off x="1573196" y="1513124"/>
            <a:ext cx="628606" cy="11027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309BFCF-2DE6-4C40-8668-EDFFC56CD238}"/>
              </a:ext>
            </a:extLst>
          </p:cNvPr>
          <p:cNvCxnSpPr>
            <a:cxnSpLocks/>
          </p:cNvCxnSpPr>
          <p:nvPr/>
        </p:nvCxnSpPr>
        <p:spPr>
          <a:xfrm flipV="1">
            <a:off x="2460977" y="3056514"/>
            <a:ext cx="0" cy="458076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4472EFD-DEFE-4CD7-8AB2-CA208944B51C}"/>
              </a:ext>
            </a:extLst>
          </p:cNvPr>
          <p:cNvCxnSpPr>
            <a:cxnSpLocks/>
            <a:endCxn id="8" idx="0"/>
          </p:cNvCxnSpPr>
          <p:nvPr/>
        </p:nvCxnSpPr>
        <p:spPr>
          <a:xfrm flipH="1">
            <a:off x="2460977" y="1513124"/>
            <a:ext cx="679934" cy="10316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D82FC3D-61FB-4E2D-88B8-3A74F7CE71DD}"/>
              </a:ext>
            </a:extLst>
          </p:cNvPr>
          <p:cNvSpPr txBox="1"/>
          <p:nvPr/>
        </p:nvSpPr>
        <p:spPr>
          <a:xfrm>
            <a:off x="2561645" y="3112795"/>
            <a:ext cx="2030136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500" dirty="0"/>
              <a:t>1,5m </a:t>
            </a:r>
            <a:r>
              <a:rPr lang="fr-CH" sz="1500" dirty="0" err="1"/>
              <a:t>from</a:t>
            </a:r>
            <a:r>
              <a:rPr lang="fr-CH" sz="1500" dirty="0"/>
              <a:t> </a:t>
            </a:r>
            <a:r>
              <a:rPr lang="fr-CH" sz="1500" dirty="0" err="1"/>
              <a:t>ground</a:t>
            </a:r>
            <a:r>
              <a:rPr lang="fr-CH" sz="1500" dirty="0"/>
              <a:t> </a:t>
            </a:r>
            <a:r>
              <a:rPr lang="fr-CH" sz="1500" dirty="0" err="1"/>
              <a:t>floor</a:t>
            </a:r>
            <a:endParaRPr lang="fr-CH" sz="15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E99350A-D9A8-44BE-9F50-BCE3EEF171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2463" y="1420357"/>
            <a:ext cx="5660516" cy="464212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B5188EB-5788-454E-BF57-01061BBCAF6D}"/>
              </a:ext>
            </a:extLst>
          </p:cNvPr>
          <p:cNvSpPr/>
          <p:nvPr/>
        </p:nvSpPr>
        <p:spPr>
          <a:xfrm>
            <a:off x="8602217" y="2659888"/>
            <a:ext cx="385894" cy="511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C5CACDF-2C57-443F-91CA-AE1C0623A49C}"/>
              </a:ext>
            </a:extLst>
          </p:cNvPr>
          <p:cNvSpPr/>
          <p:nvPr/>
        </p:nvSpPr>
        <p:spPr>
          <a:xfrm>
            <a:off x="8988111" y="2701832"/>
            <a:ext cx="58723" cy="46978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04D6DF1-26C4-4745-9B77-795187511DBF}"/>
              </a:ext>
            </a:extLst>
          </p:cNvPr>
          <p:cNvCxnSpPr>
            <a:cxnSpLocks/>
          </p:cNvCxnSpPr>
          <p:nvPr/>
        </p:nvCxnSpPr>
        <p:spPr>
          <a:xfrm>
            <a:off x="7416879" y="1138981"/>
            <a:ext cx="1166113" cy="15628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82CD1AB-DE59-4778-8A5D-D47BFF66A051}"/>
              </a:ext>
            </a:extLst>
          </p:cNvPr>
          <p:cNvCxnSpPr>
            <a:cxnSpLocks/>
          </p:cNvCxnSpPr>
          <p:nvPr/>
        </p:nvCxnSpPr>
        <p:spPr>
          <a:xfrm>
            <a:off x="8683659" y="1158392"/>
            <a:ext cx="323677" cy="14979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897F78C-3E20-48DC-83F8-3B7C2000D48F}"/>
              </a:ext>
            </a:extLst>
          </p:cNvPr>
          <p:cNvSpPr txBox="1"/>
          <p:nvPr/>
        </p:nvSpPr>
        <p:spPr>
          <a:xfrm>
            <a:off x="9017472" y="3171616"/>
            <a:ext cx="2030136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500" dirty="0"/>
              <a:t>1,5m </a:t>
            </a:r>
            <a:r>
              <a:rPr lang="fr-CH" sz="1500" dirty="0" err="1"/>
              <a:t>from</a:t>
            </a:r>
            <a:r>
              <a:rPr lang="fr-CH" sz="1500" dirty="0"/>
              <a:t> </a:t>
            </a:r>
            <a:r>
              <a:rPr lang="fr-CH" sz="1500" dirty="0" err="1"/>
              <a:t>ground</a:t>
            </a:r>
            <a:r>
              <a:rPr lang="fr-CH" sz="1500" dirty="0"/>
              <a:t> </a:t>
            </a:r>
            <a:r>
              <a:rPr lang="fr-CH" sz="1500" dirty="0" err="1"/>
              <a:t>floor</a:t>
            </a:r>
            <a:endParaRPr lang="fr-CH" sz="15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99D85EB-FB70-4D50-B72F-132234E185AB}"/>
              </a:ext>
            </a:extLst>
          </p:cNvPr>
          <p:cNvCxnSpPr>
            <a:cxnSpLocks/>
          </p:cNvCxnSpPr>
          <p:nvPr/>
        </p:nvCxnSpPr>
        <p:spPr>
          <a:xfrm flipV="1">
            <a:off x="8787303" y="3171616"/>
            <a:ext cx="0" cy="458076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3">
            <a:extLst>
              <a:ext uri="{FF2B5EF4-FFF2-40B4-BE49-F238E27FC236}">
                <a16:creationId xmlns:a16="http://schemas.microsoft.com/office/drawing/2014/main" id="{36BA1360-7F70-461F-BFC2-EE9A51DCA540}"/>
              </a:ext>
            </a:extLst>
          </p:cNvPr>
          <p:cNvSpPr txBox="1">
            <a:spLocks/>
          </p:cNvSpPr>
          <p:nvPr/>
        </p:nvSpPr>
        <p:spPr>
          <a:xfrm>
            <a:off x="6875377" y="155638"/>
            <a:ext cx="48024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/>
              <a:t>UJ57 bunker</a:t>
            </a:r>
            <a:br>
              <a:rPr lang="fr-CH" sz="2400" dirty="0"/>
            </a:br>
            <a:r>
              <a:rPr lang="fr-CH" sz="2400" dirty="0"/>
              <a:t>Rack and 220V sockets</a:t>
            </a:r>
          </a:p>
        </p:txBody>
      </p:sp>
      <p:sp>
        <p:nvSpPr>
          <p:cNvPr id="30" name="Title 3">
            <a:extLst>
              <a:ext uri="{FF2B5EF4-FFF2-40B4-BE49-F238E27FC236}">
                <a16:creationId xmlns:a16="http://schemas.microsoft.com/office/drawing/2014/main" id="{AFDF6A48-0A02-4A06-B82A-1C838849D24D}"/>
              </a:ext>
            </a:extLst>
          </p:cNvPr>
          <p:cNvSpPr txBox="1">
            <a:spLocks/>
          </p:cNvSpPr>
          <p:nvPr/>
        </p:nvSpPr>
        <p:spPr>
          <a:xfrm>
            <a:off x="238416" y="200175"/>
            <a:ext cx="6375448" cy="590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b="1" u="sng" dirty="0" err="1"/>
              <a:t>Requirements</a:t>
            </a:r>
            <a:r>
              <a:rPr lang="fr-CH" sz="2800" b="1" u="sng" dirty="0"/>
              <a:t> </a:t>
            </a:r>
            <a:r>
              <a:rPr lang="fr-CH" sz="2800" b="1" u="sng" dirty="0" err="1"/>
              <a:t>from</a:t>
            </a:r>
            <a:r>
              <a:rPr lang="fr-CH" sz="2800" b="1" u="sng" dirty="0"/>
              <a:t> EN-HE point of </a:t>
            </a:r>
            <a:r>
              <a:rPr lang="fr-CH" sz="2800" b="1" u="sng" dirty="0" err="1"/>
              <a:t>view</a:t>
            </a:r>
            <a:r>
              <a:rPr lang="fr-CH" sz="2800" b="1" u="sng" dirty="0"/>
              <a:t>: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B13305-0A0D-4BCA-BD27-DB73AF3B3F90}"/>
              </a:ext>
            </a:extLst>
          </p:cNvPr>
          <p:cNvSpPr txBox="1"/>
          <p:nvPr/>
        </p:nvSpPr>
        <p:spPr>
          <a:xfrm>
            <a:off x="5271745" y="5742878"/>
            <a:ext cx="2301435" cy="3231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500" b="1" dirty="0" err="1"/>
              <a:t>Courtesy</a:t>
            </a:r>
            <a:r>
              <a:rPr lang="fr-CH" sz="1500" b="1" dirty="0"/>
              <a:t> of J.L. Grenard</a:t>
            </a:r>
          </a:p>
        </p:txBody>
      </p:sp>
      <p:sp>
        <p:nvSpPr>
          <p:cNvPr id="37" name="Title 3">
            <a:extLst>
              <a:ext uri="{FF2B5EF4-FFF2-40B4-BE49-F238E27FC236}">
                <a16:creationId xmlns:a16="http://schemas.microsoft.com/office/drawing/2014/main" id="{A2941DF3-473B-4490-B666-C68CADB4E664}"/>
              </a:ext>
            </a:extLst>
          </p:cNvPr>
          <p:cNvSpPr txBox="1">
            <a:spLocks/>
          </p:cNvSpPr>
          <p:nvPr/>
        </p:nvSpPr>
        <p:spPr>
          <a:xfrm>
            <a:off x="238416" y="5724017"/>
            <a:ext cx="115532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500" dirty="0"/>
              <a:t>- To place the </a:t>
            </a:r>
            <a:r>
              <a:rPr lang="fr-CH" sz="2500" dirty="0" err="1"/>
              <a:t>half-rack</a:t>
            </a:r>
            <a:r>
              <a:rPr lang="fr-CH" sz="2500" dirty="0"/>
              <a:t> on the </a:t>
            </a:r>
            <a:r>
              <a:rPr lang="fr-CH" sz="2500" dirty="0" err="1"/>
              <a:t>floor</a:t>
            </a:r>
            <a:r>
              <a:rPr lang="fr-CH" sz="2500" dirty="0"/>
              <a:t> </a:t>
            </a:r>
            <a:r>
              <a:rPr lang="fr-CH" sz="2500" dirty="0" err="1"/>
              <a:t>cannot</a:t>
            </a:r>
            <a:r>
              <a:rPr lang="fr-CH" sz="2500" dirty="0"/>
              <a:t> </a:t>
            </a:r>
            <a:r>
              <a:rPr lang="fr-CH" sz="2500" dirty="0" err="1"/>
              <a:t>be</a:t>
            </a:r>
            <a:r>
              <a:rPr lang="fr-CH" sz="2500" dirty="0"/>
              <a:t> </a:t>
            </a:r>
            <a:r>
              <a:rPr lang="fr-CH" sz="2500" dirty="0" err="1"/>
              <a:t>considered</a:t>
            </a:r>
            <a:r>
              <a:rPr lang="fr-CH" sz="2500" dirty="0"/>
              <a:t> as an option, </a:t>
            </a:r>
            <a:r>
              <a:rPr lang="fr-CH" sz="2500" dirty="0" err="1"/>
              <a:t>since</a:t>
            </a:r>
            <a:r>
              <a:rPr lang="fr-CH" sz="2500" dirty="0"/>
              <a:t> a minimum of 2 </a:t>
            </a:r>
            <a:r>
              <a:rPr lang="fr-CH" sz="2500" dirty="0" err="1"/>
              <a:t>sarcophagui</a:t>
            </a:r>
            <a:r>
              <a:rPr lang="fr-CH" sz="2500" dirty="0"/>
              <a:t> (max 4) are </a:t>
            </a:r>
            <a:r>
              <a:rPr lang="fr-CH" sz="2500" dirty="0" err="1"/>
              <a:t>foreseen</a:t>
            </a:r>
            <a:r>
              <a:rPr lang="fr-CH" sz="2500" dirty="0"/>
              <a:t> to </a:t>
            </a:r>
            <a:r>
              <a:rPr lang="fr-CH" sz="2500" dirty="0" err="1"/>
              <a:t>be</a:t>
            </a:r>
            <a:r>
              <a:rPr lang="fr-CH" sz="2500" dirty="0"/>
              <a:t> </a:t>
            </a:r>
            <a:r>
              <a:rPr lang="fr-CH" sz="2500" dirty="0" err="1"/>
              <a:t>stored</a:t>
            </a:r>
            <a:r>
              <a:rPr lang="fr-CH" sz="2500" dirty="0"/>
              <a:t> </a:t>
            </a:r>
            <a:r>
              <a:rPr lang="fr-CH" sz="2500" dirty="0" err="1"/>
              <a:t>inside</a:t>
            </a:r>
            <a:r>
              <a:rPr lang="fr-CH" sz="2500" dirty="0"/>
              <a:t> the bunkers.</a:t>
            </a:r>
          </a:p>
        </p:txBody>
      </p:sp>
    </p:spTree>
    <p:extLst>
      <p:ext uri="{BB962C8B-B14F-4D97-AF65-F5344CB8AC3E}">
        <p14:creationId xmlns:p14="http://schemas.microsoft.com/office/powerpoint/2010/main" val="4102991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>
            <a:extLst>
              <a:ext uri="{FF2B5EF4-FFF2-40B4-BE49-F238E27FC236}">
                <a16:creationId xmlns:a16="http://schemas.microsoft.com/office/drawing/2014/main" id="{A97E24D8-1D31-45AB-A804-6FD28059275B}"/>
              </a:ext>
            </a:extLst>
          </p:cNvPr>
          <p:cNvSpPr txBox="1">
            <a:spLocks/>
          </p:cNvSpPr>
          <p:nvPr/>
        </p:nvSpPr>
        <p:spPr>
          <a:xfrm>
            <a:off x="1294330" y="193803"/>
            <a:ext cx="6375448" cy="590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b="1" u="sng" dirty="0"/>
              <a:t>½ rack </a:t>
            </a:r>
            <a:r>
              <a:rPr lang="fr-CH" sz="2800" b="1" u="sng" dirty="0" err="1"/>
              <a:t>characteristics</a:t>
            </a:r>
            <a:r>
              <a:rPr lang="fr-CH" sz="2800" b="1" u="sng" dirty="0"/>
              <a:t> (installation LS3):</a:t>
            </a: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CAC66069-E5DF-419D-A3E2-EF9127561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050" y="744231"/>
            <a:ext cx="11042280" cy="3852909"/>
          </a:xfrm>
        </p:spPr>
        <p:txBody>
          <a:bodyPr>
            <a:normAutofit/>
          </a:bodyPr>
          <a:lstStyle/>
          <a:p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- To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placed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1.5m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above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floor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- It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preferable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to have the rack in the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most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radiation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quite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part of the bunker,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perhaps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the corner,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near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wall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- Dimensions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considered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so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far: </a:t>
            </a:r>
            <a:r>
              <a:rPr lang="en-GB" sz="1800" i="1" dirty="0">
                <a:latin typeface="Arial" panose="020B0604020202020204" pitchFamily="34" charset="0"/>
                <a:cs typeface="Arial" panose="020B0604020202020204" pitchFamily="34" charset="0"/>
              </a:rPr>
              <a:t>600x600x615mm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volume reservation.</a:t>
            </a:r>
            <a:b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- There is a CAEN HV main frame and then individual cards that produce the HV.</a:t>
            </a:r>
            <a:b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- The front end electronics is in a standard VME crate with a small patch panel above it to allow for strain relief of the cables.</a:t>
            </a:r>
            <a:b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- The rack can be air cooled with fan.</a:t>
            </a:r>
            <a:b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- Supporting solution to attach the rack</a:t>
            </a:r>
            <a:b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on the wall will need to be found.</a:t>
            </a:r>
            <a:endParaRPr lang="fr-CH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9D34D5-C8EE-4D37-A375-D8D359B9A5FA}"/>
              </a:ext>
            </a:extLst>
          </p:cNvPr>
          <p:cNvSpPr txBox="1"/>
          <p:nvPr/>
        </p:nvSpPr>
        <p:spPr>
          <a:xfrm>
            <a:off x="1294330" y="3860980"/>
            <a:ext cx="6094520" cy="4801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fr-FR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800" b="1"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u="sng" dirty="0" err="1"/>
              <a:t>Electrical</a:t>
            </a:r>
            <a:r>
              <a:rPr lang="fr-CH" sz="1600" u="sng" dirty="0"/>
              <a:t> Plug-in </a:t>
            </a:r>
            <a:r>
              <a:rPr lang="fr-CH" sz="1600" u="sng" dirty="0" err="1"/>
              <a:t>characteristics</a:t>
            </a:r>
            <a:r>
              <a:rPr lang="fr-CH" sz="1600" u="sng" dirty="0"/>
              <a:t> (LS2):</a:t>
            </a:r>
            <a:endParaRPr lang="en-GB" sz="1600" u="sng" dirty="0"/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3D3B36F6-604B-4CA8-988B-209347B8C2E3}"/>
              </a:ext>
            </a:extLst>
          </p:cNvPr>
          <p:cNvSpPr txBox="1">
            <a:spLocks/>
          </p:cNvSpPr>
          <p:nvPr/>
        </p:nvSpPr>
        <p:spPr>
          <a:xfrm>
            <a:off x="1163023" y="4302156"/>
            <a:ext cx="56801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- To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placed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1.5m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above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floor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- To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 close to the rack. </a:t>
            </a:r>
          </a:p>
          <a:p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- Type </a:t>
            </a:r>
            <a:r>
              <a:rPr lang="fr-CH" sz="1800" dirty="0" err="1">
                <a:latin typeface="Arial" panose="020B0604020202020204" pitchFamily="34" charset="0"/>
                <a:cs typeface="Arial" panose="020B0604020202020204" pitchFamily="34" charset="0"/>
              </a:rPr>
              <a:t>reglette</a:t>
            </a:r>
            <a:r>
              <a:rPr lang="fr-CH" sz="1800" dirty="0">
                <a:latin typeface="Arial" panose="020B0604020202020204" pitchFamily="34" charset="0"/>
                <a:cs typeface="Arial" panose="020B0604020202020204" pitchFamily="34" charset="0"/>
              </a:rPr>
              <a:t>: 10 prises</a:t>
            </a:r>
          </a:p>
        </p:txBody>
      </p:sp>
      <p:pic>
        <p:nvPicPr>
          <p:cNvPr id="1026" name="x_Picture 1">
            <a:extLst>
              <a:ext uri="{FF2B5EF4-FFF2-40B4-BE49-F238E27FC236}">
                <a16:creationId xmlns:a16="http://schemas.microsoft.com/office/drawing/2014/main" id="{C47612E9-D1F1-485C-98EB-1BE601ADFA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8" r="14102" b="17149"/>
          <a:stretch/>
        </p:blipFill>
        <p:spPr bwMode="auto">
          <a:xfrm>
            <a:off x="6427433" y="3221284"/>
            <a:ext cx="5239021" cy="3487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5642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>
            <a:extLst>
              <a:ext uri="{FF2B5EF4-FFF2-40B4-BE49-F238E27FC236}">
                <a16:creationId xmlns:a16="http://schemas.microsoft.com/office/drawing/2014/main" id="{A97E24D8-1D31-45AB-A804-6FD28059275B}"/>
              </a:ext>
            </a:extLst>
          </p:cNvPr>
          <p:cNvSpPr txBox="1">
            <a:spLocks/>
          </p:cNvSpPr>
          <p:nvPr/>
        </p:nvSpPr>
        <p:spPr>
          <a:xfrm>
            <a:off x="238416" y="200175"/>
            <a:ext cx="6375448" cy="5903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b="1" u="sng" dirty="0"/>
              <a:t>Full </a:t>
            </a:r>
            <a:r>
              <a:rPr lang="fr-CH" sz="2800" b="1" u="sng" dirty="0" err="1"/>
              <a:t>integration</a:t>
            </a:r>
            <a:r>
              <a:rPr lang="fr-CH" sz="2800" b="1" u="sng" dirty="0"/>
              <a:t> </a:t>
            </a:r>
            <a:r>
              <a:rPr lang="fr-CH" sz="2800" b="1" u="sng" dirty="0" err="1"/>
              <a:t>proposal</a:t>
            </a:r>
            <a:r>
              <a:rPr lang="fr-CH" sz="2800" b="1" u="sng" dirty="0"/>
              <a:t> (UJ57):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5EBD60-9A1D-4367-89BA-D2141B64EB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93" r="1782"/>
          <a:stretch/>
        </p:blipFill>
        <p:spPr>
          <a:xfrm>
            <a:off x="278859" y="1013035"/>
            <a:ext cx="11634281" cy="56905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69663EB-5EAA-4B09-9047-F91DA4EC8CCF}"/>
              </a:ext>
            </a:extLst>
          </p:cNvPr>
          <p:cNvSpPr txBox="1"/>
          <p:nvPr/>
        </p:nvSpPr>
        <p:spPr>
          <a:xfrm>
            <a:off x="4813607" y="3133602"/>
            <a:ext cx="61717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b="1" dirty="0">
                <a:solidFill>
                  <a:srgbClr val="FFFF00"/>
                </a:solidFill>
              </a:rPr>
              <a:t>1,5m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8C003CE-F3E4-4E59-BF8D-804510813439}"/>
              </a:ext>
            </a:extLst>
          </p:cNvPr>
          <p:cNvCxnSpPr>
            <a:cxnSpLocks/>
          </p:cNvCxnSpPr>
          <p:nvPr/>
        </p:nvCxnSpPr>
        <p:spPr>
          <a:xfrm flipV="1">
            <a:off x="5352727" y="2776543"/>
            <a:ext cx="0" cy="1126273"/>
          </a:xfrm>
          <a:prstGeom prst="straightConnector1">
            <a:avLst/>
          </a:prstGeom>
          <a:ln w="15875">
            <a:solidFill>
              <a:srgbClr val="FFFF00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9B89DF3-CA90-4089-8515-6CBF9747861E}"/>
              </a:ext>
            </a:extLst>
          </p:cNvPr>
          <p:cNvSpPr txBox="1"/>
          <p:nvPr/>
        </p:nvSpPr>
        <p:spPr>
          <a:xfrm>
            <a:off x="6910181" y="3339679"/>
            <a:ext cx="61717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b="1" dirty="0">
                <a:solidFill>
                  <a:srgbClr val="FFFF00"/>
                </a:solidFill>
              </a:rPr>
              <a:t>1,5m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50D86F9-B0A2-4BCF-9028-40DDD3045171}"/>
              </a:ext>
            </a:extLst>
          </p:cNvPr>
          <p:cNvCxnSpPr>
            <a:cxnSpLocks/>
          </p:cNvCxnSpPr>
          <p:nvPr/>
        </p:nvCxnSpPr>
        <p:spPr>
          <a:xfrm flipV="1">
            <a:off x="6910181" y="2949387"/>
            <a:ext cx="0" cy="1433042"/>
          </a:xfrm>
          <a:prstGeom prst="straightConnector1">
            <a:avLst/>
          </a:prstGeom>
          <a:ln w="15875">
            <a:solidFill>
              <a:srgbClr val="FFFF00"/>
            </a:solidFill>
            <a:headEnd type="triangle"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F632641-BAD6-4EDB-A8C6-3FE316B8D68C}"/>
              </a:ext>
            </a:extLst>
          </p:cNvPr>
          <p:cNvCxnSpPr>
            <a:cxnSpLocks/>
          </p:cNvCxnSpPr>
          <p:nvPr/>
        </p:nvCxnSpPr>
        <p:spPr>
          <a:xfrm flipH="1">
            <a:off x="7376616" y="2776543"/>
            <a:ext cx="1177282" cy="357059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26C0EE5B-41F2-4421-A022-4CD2FD50F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2962" y="92471"/>
            <a:ext cx="4653474" cy="25276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AFC0A4B-8616-49D7-A983-304463B5EC7B}"/>
              </a:ext>
            </a:extLst>
          </p:cNvPr>
          <p:cNvSpPr txBox="1"/>
          <p:nvPr/>
        </p:nvSpPr>
        <p:spPr>
          <a:xfrm>
            <a:off x="8568919" y="2398841"/>
            <a:ext cx="3532496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500"/>
            </a:lvl1pPr>
          </a:lstStyle>
          <a:p>
            <a:r>
              <a:rPr lang="fr-CH" b="1" dirty="0" err="1"/>
              <a:t>Reglette</a:t>
            </a:r>
            <a:r>
              <a:rPr lang="fr-CH" b="1" dirty="0"/>
              <a:t> 10 prises </a:t>
            </a:r>
            <a:r>
              <a:rPr lang="fr-CH" dirty="0">
                <a:sym typeface="Wingdings" panose="05000000000000000000" pitchFamily="2" charset="2"/>
              </a:rPr>
              <a:t> </a:t>
            </a:r>
            <a:r>
              <a:rPr lang="fr-CH" dirty="0" err="1">
                <a:sym typeface="Wingdings" panose="05000000000000000000" pitchFamily="2" charset="2"/>
              </a:rPr>
              <a:t>horizontally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oriented</a:t>
            </a:r>
            <a:endParaRPr lang="fr-CH" dirty="0">
              <a:sym typeface="Wingdings" panose="05000000000000000000" pitchFamily="2" charset="2"/>
            </a:endParaRPr>
          </a:p>
          <a:p>
            <a:r>
              <a:rPr lang="fr-CH" dirty="0" err="1">
                <a:sym typeface="Wingdings" panose="05000000000000000000" pitchFamily="2" charset="2"/>
              </a:rPr>
              <a:t>Proposal</a:t>
            </a:r>
            <a:r>
              <a:rPr lang="fr-CH" dirty="0">
                <a:sym typeface="Wingdings" panose="05000000000000000000" pitchFamily="2" charset="2"/>
              </a:rPr>
              <a:t>: to </a:t>
            </a:r>
            <a:r>
              <a:rPr lang="fr-CH" dirty="0" err="1">
                <a:sym typeface="Wingdings" panose="05000000000000000000" pitchFamily="2" charset="2"/>
              </a:rPr>
              <a:t>be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installed</a:t>
            </a:r>
            <a:r>
              <a:rPr lang="fr-CH" dirty="0">
                <a:sym typeface="Wingdings" panose="05000000000000000000" pitchFamily="2" charset="2"/>
              </a:rPr>
              <a:t> 1.5 m </a:t>
            </a:r>
            <a:r>
              <a:rPr lang="fr-CH" dirty="0" err="1">
                <a:sym typeface="Wingdings" panose="05000000000000000000" pitchFamily="2" charset="2"/>
              </a:rPr>
              <a:t>above</a:t>
            </a:r>
            <a:r>
              <a:rPr lang="fr-CH" dirty="0">
                <a:sym typeface="Wingdings" panose="05000000000000000000" pitchFamily="2" charset="2"/>
              </a:rPr>
              <a:t> the </a:t>
            </a:r>
            <a:r>
              <a:rPr lang="fr-CH" dirty="0" err="1">
                <a:sym typeface="Wingdings" panose="05000000000000000000" pitchFamily="2" charset="2"/>
              </a:rPr>
              <a:t>floor</a:t>
            </a:r>
            <a:r>
              <a:rPr lang="fr-CH" dirty="0">
                <a:sym typeface="Wingdings" panose="05000000000000000000" pitchFamily="2" charset="2"/>
              </a:rPr>
              <a:t>, on the adjacent </a:t>
            </a:r>
            <a:r>
              <a:rPr lang="fr-CH" dirty="0" err="1">
                <a:sym typeface="Wingdings" panose="05000000000000000000" pitchFamily="2" charset="2"/>
              </a:rPr>
              <a:t>wall</a:t>
            </a:r>
            <a:r>
              <a:rPr lang="fr-CH" dirty="0">
                <a:sym typeface="Wingdings" panose="05000000000000000000" pitchFamily="2" charset="2"/>
              </a:rPr>
              <a:t> (</a:t>
            </a:r>
            <a:r>
              <a:rPr lang="fr-CH" dirty="0" err="1">
                <a:sym typeface="Wingdings" panose="05000000000000000000" pitchFamily="2" charset="2"/>
              </a:rPr>
              <a:t>perpendicular</a:t>
            </a:r>
            <a:r>
              <a:rPr lang="fr-CH" dirty="0">
                <a:sym typeface="Wingdings" panose="05000000000000000000" pitchFamily="2" charset="2"/>
              </a:rPr>
              <a:t>)</a:t>
            </a:r>
          </a:p>
          <a:p>
            <a:r>
              <a:rPr lang="fr-CH" dirty="0" err="1">
                <a:sym typeface="Wingdings" panose="05000000000000000000" pitchFamily="2" charset="2"/>
              </a:rPr>
              <a:t>Proposed</a:t>
            </a:r>
            <a:r>
              <a:rPr lang="fr-CH" dirty="0">
                <a:sym typeface="Wingdings" panose="05000000000000000000" pitchFamily="2" charset="2"/>
              </a:rPr>
              <a:t> distance </a:t>
            </a:r>
            <a:r>
              <a:rPr lang="fr-CH" dirty="0" err="1">
                <a:sym typeface="Wingdings" panose="05000000000000000000" pitchFamily="2" charset="2"/>
              </a:rPr>
              <a:t>from</a:t>
            </a:r>
            <a:r>
              <a:rPr lang="fr-CH" dirty="0">
                <a:sym typeface="Wingdings" panose="05000000000000000000" pitchFamily="2" charset="2"/>
              </a:rPr>
              <a:t> the corner: 30 cm</a:t>
            </a:r>
            <a:endParaRPr lang="fr-CH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6D72417-5E64-433E-BF23-5BF9D8C4479E}"/>
              </a:ext>
            </a:extLst>
          </p:cNvPr>
          <p:cNvSpPr txBox="1"/>
          <p:nvPr/>
        </p:nvSpPr>
        <p:spPr>
          <a:xfrm>
            <a:off x="2776092" y="5521799"/>
            <a:ext cx="13000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800" dirty="0"/>
              <a:t>UJ57 bunker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325683-3EE6-4DC8-8CFA-521539A0283A}"/>
              </a:ext>
            </a:extLst>
          </p:cNvPr>
          <p:cNvSpPr txBox="1"/>
          <p:nvPr/>
        </p:nvSpPr>
        <p:spPr>
          <a:xfrm>
            <a:off x="4333003" y="1196156"/>
            <a:ext cx="157838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600" dirty="0"/>
              <a:t>Volume </a:t>
            </a:r>
            <a:r>
              <a:rPr lang="fr-CH" sz="1600" dirty="0" err="1"/>
              <a:t>reserved</a:t>
            </a:r>
            <a:r>
              <a:rPr lang="fr-CH" sz="1600" dirty="0"/>
              <a:t> ½ rack</a:t>
            </a:r>
            <a:endParaRPr lang="en-GB" sz="16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E4AE4E4-6A89-438B-A511-A0A285CADA20}"/>
              </a:ext>
            </a:extLst>
          </p:cNvPr>
          <p:cNvCxnSpPr>
            <a:cxnSpLocks/>
          </p:cNvCxnSpPr>
          <p:nvPr/>
        </p:nvCxnSpPr>
        <p:spPr>
          <a:xfrm>
            <a:off x="5352727" y="1780931"/>
            <a:ext cx="256336" cy="454074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099310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138</TotalTime>
  <Words>816</Words>
  <Application>Microsoft Office PowerPoint</Application>
  <PresentationFormat>Widescreen</PresentationFormat>
  <Paragraphs>75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Arial Unicode MS</vt:lpstr>
      <vt:lpstr>Century Gothic</vt:lpstr>
      <vt:lpstr>Verdana</vt:lpstr>
      <vt:lpstr>Wingdings</vt:lpstr>
      <vt:lpstr>Wingdings 3</vt:lpstr>
      <vt:lpstr>Wisp</vt:lpstr>
      <vt:lpstr>Adding 220V power to the CMS bunkers - ECR</vt:lpstr>
      <vt:lpstr>Existing situation</vt:lpstr>
      <vt:lpstr>Reason for change</vt:lpstr>
      <vt:lpstr>Proposed set-up</vt:lpstr>
      <vt:lpstr>Current situation and future plans</vt:lpstr>
      <vt:lpstr>Current studies of integration</vt:lpstr>
      <vt:lpstr>UJ53 bunker 220V sockets and 1/2rack</vt:lpstr>
      <vt:lpstr>- To be placed 1.5m above the floor. - It would be preferable to have the rack in the most radiation quite part of the bunker, perhaps the corner, near the wall.  - Dimensions considered so far: 600x600x615mm volume reservation. - There is a CAEN HV main frame and then individual cards that produce the HV. - The front end electronics is in a standard VME crate with a small patch panel above it to allow for strain relief of the cables. - The rack can be air cooled with fan. - Supporting solution to attach the rack  on the wall will need to be found.</vt:lpstr>
      <vt:lpstr>PowerPoint Presentation</vt:lpstr>
      <vt:lpstr>PowerPoint Presentation</vt:lpstr>
      <vt:lpstr>PowerPoint Presentation</vt:lpstr>
      <vt:lpstr>Conclusion</vt:lpstr>
      <vt:lpstr>Previous position of ZDC racks Run1&amp;Run2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Adding 220V power to the CMS bunk</dc:title>
  <dc:creator>Sorina Popescu</dc:creator>
  <cp:lastModifiedBy>Sorina Popescu</cp:lastModifiedBy>
  <cp:revision>45</cp:revision>
  <dcterms:created xsi:type="dcterms:W3CDTF">2021-03-03T13:16:12Z</dcterms:created>
  <dcterms:modified xsi:type="dcterms:W3CDTF">2021-03-04T09:18:01Z</dcterms:modified>
</cp:coreProperties>
</file>