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63" r:id="rId5"/>
    <p:sldId id="267" r:id="rId6"/>
    <p:sldId id="269" r:id="rId7"/>
    <p:sldId id="270" r:id="rId8"/>
    <p:sldId id="271" r:id="rId9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100" d="100"/>
          <a:sy n="100" d="100"/>
        </p:scale>
        <p:origin x="874" y="15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23/02/2021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23/02/2021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mailto:Nicolas.Vauthier@cern.ch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V-tap wire strain relief enforcement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H. Prin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424362"/>
            <a:ext cx="6480000" cy="414338"/>
          </a:xfrm>
        </p:spPr>
        <p:txBody>
          <a:bodyPr>
            <a:normAutofit fontScale="92500" lnSpcReduction="10000"/>
          </a:bodyPr>
          <a:lstStyle/>
          <a:p>
            <a:r>
              <a:rPr lang="en-GB" b="0" i="0" dirty="0" err="1">
                <a:solidFill>
                  <a:schemeClr val="bg2"/>
                </a:solidFill>
              </a:rPr>
              <a:t>Cryo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  <a:r>
              <a:rPr lang="en-GB" b="0" i="0" dirty="0" smtClean="0">
                <a:solidFill>
                  <a:schemeClr val="bg2"/>
                </a:solidFill>
              </a:rPr>
              <a:t>Meeting</a:t>
            </a:r>
            <a:r>
              <a:rPr lang="en-GB" b="0" i="0" dirty="0">
                <a:solidFill>
                  <a:schemeClr val="bg2"/>
                </a:solidFill>
              </a:rPr>
              <a:t>, Wednesday </a:t>
            </a:r>
            <a:r>
              <a:rPr lang="en-GB" b="0" i="0" dirty="0" smtClean="0">
                <a:solidFill>
                  <a:schemeClr val="bg2"/>
                </a:solidFill>
              </a:rPr>
              <a:t>23rd </a:t>
            </a:r>
            <a:r>
              <a:rPr lang="en-GB" b="0" i="0" dirty="0">
                <a:solidFill>
                  <a:schemeClr val="bg2"/>
                </a:solidFill>
              </a:rPr>
              <a:t>Feb 2021, </a:t>
            </a:r>
            <a:endParaRPr lang="en-GB" b="0" i="0" dirty="0" smtClean="0">
              <a:solidFill>
                <a:schemeClr val="bg2"/>
              </a:solidFill>
            </a:endParaRPr>
          </a:p>
          <a:p>
            <a:r>
              <a:rPr lang="en-GB" b="0" i="0" dirty="0">
                <a:solidFill>
                  <a:schemeClr val="bg2"/>
                </a:solidFill>
              </a:rPr>
              <a:t>https://indico.cern.ch/event/1011474/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Image 4" descr="image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26" r="6400" b="17486"/>
          <a:stretch/>
        </p:blipFill>
        <p:spPr bwMode="auto">
          <a:xfrm>
            <a:off x="4149748" y="1292278"/>
            <a:ext cx="4994252" cy="2933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23928" y="2017430"/>
            <a:ext cx="648072" cy="11265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1719986" y="3219822"/>
            <a:ext cx="5300286" cy="216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16024" y="1292278"/>
            <a:ext cx="375472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the wires are theoretically fixed within the </a:t>
            </a:r>
            <a:r>
              <a:rPr lang="en-GB" sz="1600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IFS capillary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excess wires after the exit from the warm head </a:t>
            </a: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alleviate </a:t>
            </a:r>
            <a:r>
              <a:rPr lang="en-GB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any stress placed on the soldered </a:t>
            </a: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joints to the cover flange feedthroughs.</a:t>
            </a:r>
          </a:p>
          <a:p>
            <a:pPr algn="just"/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Same applies on the other side from the cold head to the pins connected along the leads, the quench heaters, the </a:t>
            </a:r>
            <a:r>
              <a:rPr lang="en-GB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</a:t>
            </a: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heaters or the temperature sensors.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87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bellow the cover flange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914400"/>
            <a:ext cx="4906433" cy="367982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742" y="922260"/>
            <a:ext cx="1800000" cy="1350000"/>
          </a:xfrm>
          <a:prstGeom prst="rect">
            <a:avLst/>
          </a:prstGeom>
        </p:spPr>
      </p:pic>
      <p:cxnSp>
        <p:nvCxnSpPr>
          <p:cNvPr id="16" name="Straight Arrow Connector 15"/>
          <p:cNvCxnSpPr>
            <a:stCxn id="17" idx="1"/>
          </p:cNvCxnSpPr>
          <p:nvPr/>
        </p:nvCxnSpPr>
        <p:spPr>
          <a:xfrm flipH="1" flipV="1">
            <a:off x="2051720" y="2791014"/>
            <a:ext cx="3144022" cy="7260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95742" y="3347781"/>
            <a:ext cx="2489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Excess wire (40 to 50cm)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9" name="Straight Arrow Connector 18"/>
          <p:cNvCxnSpPr>
            <a:stCxn id="20" idx="1"/>
          </p:cNvCxnSpPr>
          <p:nvPr/>
        </p:nvCxnSpPr>
        <p:spPr>
          <a:xfrm flipH="1" flipV="1">
            <a:off x="3713402" y="3743499"/>
            <a:ext cx="1482340" cy="3423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195742" y="3916536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Kapton</a:t>
            </a: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foil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95742" y="2261833"/>
            <a:ext cx="18000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Cautious positioning of the cover flange upon the cryostat flange </a:t>
            </a: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7547" y="911833"/>
            <a:ext cx="1800000" cy="13500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177547" y="2272260"/>
            <a:ext cx="1800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</a:t>
            </a:r>
            <a:r>
              <a:rPr lang="en-GB" sz="11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ositioning tool for cover flange tack welding</a:t>
            </a:r>
            <a:endParaRPr lang="en-GB" sz="11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Straight Arrow Connector 24"/>
          <p:cNvCxnSpPr>
            <a:stCxn id="26" idx="1"/>
          </p:cNvCxnSpPr>
          <p:nvPr/>
        </p:nvCxnSpPr>
        <p:spPr>
          <a:xfrm flipH="1" flipV="1">
            <a:off x="3991855" y="2739117"/>
            <a:ext cx="1233908" cy="2849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25763" y="2854784"/>
            <a:ext cx="16674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 cover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13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Situation upstream to the cold head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8" name="Group 17"/>
          <p:cNvGrpSpPr/>
          <p:nvPr/>
        </p:nvGrpSpPr>
        <p:grpSpPr>
          <a:xfrm>
            <a:off x="100814" y="915566"/>
            <a:ext cx="6559418" cy="3725152"/>
            <a:chOff x="100814" y="691565"/>
            <a:chExt cx="6948034" cy="394585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437023" y="1009565"/>
              <a:ext cx="1908000" cy="1272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15" y="691565"/>
              <a:ext cx="2859083" cy="190605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0593" y="2729414"/>
              <a:ext cx="2541407" cy="1906055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373"/>
            <a:stretch/>
          </p:blipFill>
          <p:spPr>
            <a:xfrm>
              <a:off x="4752730" y="2729413"/>
              <a:ext cx="2296118" cy="190605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44829" y="2785400"/>
              <a:ext cx="1908000" cy="1796029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86757" y="691565"/>
              <a:ext cx="2541407" cy="1906055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6647179" y="1419622"/>
            <a:ext cx="2399621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Cables are fixed either ends. </a:t>
            </a:r>
          </a:p>
          <a:p>
            <a:pPr algn="just"/>
            <a:endParaRPr lang="en-GB" sz="14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n-GB" sz="14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Along their path, they are wrapped in a fibber glass sleeve, guided inside supports that do not overly constrain them. In between two supports cable are have a certain freedom of liberty due to over length.</a:t>
            </a:r>
            <a:endParaRPr lang="en-GB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506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Thermometers cable length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36296" y="914401"/>
            <a:ext cx="1727752" cy="3680222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u="sng" dirty="0" smtClean="0"/>
              <a:t>Deliveries:</a:t>
            </a:r>
          </a:p>
          <a:p>
            <a:pPr marL="0" indent="0">
              <a:buNone/>
            </a:pPr>
            <a:r>
              <a:rPr lang="en-GB" dirty="0" smtClean="0"/>
              <a:t>1batch (07/2020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HCQITESCXT-CR029360</a:t>
            </a:r>
          </a:p>
          <a:p>
            <a:pPr marL="0" indent="0">
              <a:buNone/>
            </a:pPr>
            <a:r>
              <a:rPr lang="en-GB" dirty="0"/>
              <a:t>HCQITESCXT-CR029420 </a:t>
            </a:r>
          </a:p>
          <a:p>
            <a:pPr marL="0" indent="0">
              <a:buNone/>
            </a:pPr>
            <a:r>
              <a:rPr lang="en-GB" dirty="0"/>
              <a:t>HCQITESCXT-CR029580 </a:t>
            </a:r>
          </a:p>
          <a:p>
            <a:pPr marL="0" indent="0">
              <a:buNone/>
            </a:pPr>
            <a:r>
              <a:rPr lang="en-GB" dirty="0"/>
              <a:t>HCQITESCXT-CR029640 </a:t>
            </a:r>
          </a:p>
          <a:p>
            <a:pPr marL="0" indent="0">
              <a:buNone/>
            </a:pPr>
            <a:r>
              <a:rPr lang="en-GB" dirty="0"/>
              <a:t>HCQITESCXT-CR029650 </a:t>
            </a:r>
          </a:p>
          <a:p>
            <a:pPr marL="0" indent="0">
              <a:buNone/>
            </a:pPr>
            <a:r>
              <a:rPr lang="en-GB" dirty="0"/>
              <a:t>HCQITESCXT-CR029670 </a:t>
            </a:r>
          </a:p>
          <a:p>
            <a:pPr marL="0" indent="0">
              <a:buNone/>
            </a:pPr>
            <a:r>
              <a:rPr lang="en-GB" dirty="0"/>
              <a:t>HCQITESCXT-CR029680 </a:t>
            </a:r>
          </a:p>
          <a:p>
            <a:pPr marL="0" indent="0">
              <a:buNone/>
            </a:pPr>
            <a:r>
              <a:rPr lang="en-GB" dirty="0"/>
              <a:t>HCQITESCXT-CR029700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2</a:t>
            </a:r>
            <a:r>
              <a:rPr lang="en-GB" baseline="30000" dirty="0" smtClean="0"/>
              <a:t>nd</a:t>
            </a:r>
            <a:r>
              <a:rPr lang="en-GB" dirty="0" smtClean="0"/>
              <a:t> batch </a:t>
            </a:r>
            <a:r>
              <a:rPr lang="en-GB" dirty="0"/>
              <a:t>(11/2020)</a:t>
            </a:r>
          </a:p>
          <a:p>
            <a:pPr marL="0" indent="0">
              <a:buNone/>
            </a:pPr>
            <a:r>
              <a:rPr lang="en-GB" dirty="0"/>
              <a:t>HCQITESCXT-CR025000 </a:t>
            </a:r>
          </a:p>
          <a:p>
            <a:pPr marL="0" indent="0">
              <a:buNone/>
            </a:pPr>
            <a:r>
              <a:rPr lang="en-GB" dirty="0"/>
              <a:t>HCQITESCXT-CR025010 </a:t>
            </a:r>
          </a:p>
          <a:p>
            <a:pPr marL="0" indent="0">
              <a:buNone/>
            </a:pPr>
            <a:r>
              <a:rPr lang="en-GB" dirty="0"/>
              <a:t>HCQITESCXT-CR025040 </a:t>
            </a:r>
          </a:p>
          <a:p>
            <a:pPr marL="0" indent="0">
              <a:buNone/>
            </a:pPr>
            <a:r>
              <a:rPr lang="en-GB" dirty="0"/>
              <a:t>HCQITESCXT-CR025080 </a:t>
            </a:r>
          </a:p>
          <a:p>
            <a:pPr marL="0" indent="0">
              <a:buNone/>
            </a:pPr>
            <a:r>
              <a:rPr lang="en-GB" dirty="0"/>
              <a:t>HCQITESCXT-CR025270 </a:t>
            </a:r>
          </a:p>
          <a:p>
            <a:pPr marL="0" indent="0">
              <a:buNone/>
            </a:pPr>
            <a:r>
              <a:rPr lang="en-GB" dirty="0"/>
              <a:t>HCQITESCXT-CR025280 </a:t>
            </a:r>
          </a:p>
          <a:p>
            <a:pPr marL="0" indent="0">
              <a:buNone/>
            </a:pPr>
            <a:r>
              <a:rPr lang="en-GB" dirty="0"/>
              <a:t>HCQITESCXT-CR025300 </a:t>
            </a:r>
          </a:p>
          <a:p>
            <a:pPr marL="0" indent="0">
              <a:buNone/>
            </a:pPr>
            <a:r>
              <a:rPr lang="en-GB" dirty="0"/>
              <a:t>HCQITESCXT-CR025410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462" y="914401"/>
            <a:ext cx="4164791" cy="36802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Wingdings" charset="2"/>
              <a:buNone/>
            </a:pP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CRG group agrees to exchange the cable length initially specified to 8m to 9 or 10m.</a:t>
            </a:r>
          </a:p>
          <a:p>
            <a:pPr marL="0" indent="0" algn="just">
              <a:buFont typeface="Wingdings" charset="2"/>
              <a:buNone/>
            </a:pP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 coil of 100m of 4 cables AWG30 was sent yesterday to FNAL through DHL in this sense, If needed a second coil will be sent in the next shipment for the second batch of thermometers.</a:t>
            </a:r>
          </a:p>
          <a:p>
            <a:pPr marL="0" indent="0" algn="just">
              <a:buNone/>
            </a:pPr>
            <a:endParaRPr lang="en-GB" sz="1600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 algn="just">
              <a:buNone/>
            </a:pPr>
            <a:r>
              <a:rPr lang="en-GB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electrical measurements shall be recorded in the electronic traveller and uploaded in the MTF. Nicolas Vauthier (</a:t>
            </a:r>
            <a:r>
              <a:rPr lang="en-US" sz="1600" i="1" u="sng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Nicolas.Vauthier@cern.ch</a:t>
            </a:r>
            <a:r>
              <a:rPr lang="en-US" sz="16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 proposes to crosscheck the results for validation before using the temperature sensors in the cold mass.</a:t>
            </a:r>
            <a:endParaRPr lang="en-GB" sz="16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391" y="2865538"/>
            <a:ext cx="2256110" cy="2036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8505" y="914401"/>
            <a:ext cx="2257996" cy="15060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27633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16:9 format</Description0>
    <Note xmlns="8946e33d-fd2f-4ae4-8ee9-d90c129cdf9e">https://edms.cern.ch/document/1586446/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ACB8F96-6440-465A-9018-CAFFD98799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5E9E49B-3FD6-4C9C-9B49-2AADA36A41AB}">
  <ds:schemaRefs>
    <ds:schemaRef ds:uri="http://schemas.microsoft.com/office/infopath/2007/PartnerControls"/>
    <ds:schemaRef ds:uri="http://purl.org/dc/terms/"/>
    <ds:schemaRef ds:uri="http://purl.org/dc/elements/1.1/"/>
    <ds:schemaRef ds:uri="http://schemas.microsoft.com/office/2006/documentManagement/types"/>
    <ds:schemaRef ds:uri="8946e33d-fd2f-4ae4-8ee9-d90c129cdf9e"/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2566E74-C3EA-4CA3-8046-63336AAEE22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4557</TotalTime>
  <Words>296</Words>
  <Application>Microsoft Office PowerPoint</Application>
  <PresentationFormat>On-screen Show (16:9)</PresentationFormat>
  <Paragraphs>45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Thème Office</vt:lpstr>
      <vt:lpstr>V-tap wire strain relief enforcement</vt:lpstr>
      <vt:lpstr>PowerPoint Presentation</vt:lpstr>
      <vt:lpstr>Situation bellow the cover flange</vt:lpstr>
      <vt:lpstr>Situation upstream to the cold head</vt:lpstr>
      <vt:lpstr>Thermometers cable length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171</cp:revision>
  <dcterms:created xsi:type="dcterms:W3CDTF">2016-02-11T10:47:23Z</dcterms:created>
  <dcterms:modified xsi:type="dcterms:W3CDTF">2021-02-24T10:17:38Z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