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2"/>
  </p:notesMasterIdLst>
  <p:handoutMasterIdLst>
    <p:handoutMasterId r:id="rId13"/>
  </p:handoutMasterIdLst>
  <p:sldIdLst>
    <p:sldId id="265" r:id="rId3"/>
    <p:sldId id="305" r:id="rId4"/>
    <p:sldId id="306" r:id="rId5"/>
    <p:sldId id="307" r:id="rId6"/>
    <p:sldId id="309" r:id="rId7"/>
    <p:sldId id="310" r:id="rId8"/>
    <p:sldId id="311" r:id="rId9"/>
    <p:sldId id="312" r:id="rId10"/>
    <p:sldId id="313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505050"/>
    <a:srgbClr val="003087"/>
    <a:srgbClr val="004C97"/>
    <a:srgbClr val="63666A"/>
    <a:srgbClr val="A7A8AA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39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08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2/23/2021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2/23/2021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5" tIns="45713" rIns="91425" bIns="45713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6429BD4D-05BC-4752-B3AD-680BB3EDF261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fld id="{43D26C5D-6EDE-40D6-B86E-90951943C2BB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32747124-BAC8-46E3-8B42-3EB1EC9246AF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9CC40B56-B7D1-439D-9278-A4AC01AC287E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E9B5B03B-E2D0-42AE-87D8-9672A03833E7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338D8121-D180-43C6-8326-7AF8E03A9351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6F25A732-DC67-491A-AC6D-C0B3443C75ED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1CE0E54E-4338-4E75-B684-36C95A2C586B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9E5E625-B8FC-4314-81A9-60B240090B1E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E01CC3CB-5062-4B37-83B8-26AC90DBE4E4}" type="datetime1">
              <a:rPr lang="en-US" altLang="en-US" smtClean="0"/>
              <a:t>2/23/2021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| CM and Cryo Meeting 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Stand 4 Cryogenic Operations for Testing MQXFA Magnets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R. Rabehl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February 24, 2021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35" y="829409"/>
            <a:ext cx="8896745" cy="5524738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dirty="0">
                <a:solidFill>
                  <a:srgbClr val="505050"/>
                </a:solidFill>
              </a:rPr>
              <a:t>The test stand (test bench) occupies the fourth position on our cryogenic distribution box.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E2E180-3ED5-4331-A176-F6CA7121E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075" y="1936955"/>
            <a:ext cx="6157206" cy="3973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2D8D09-D542-4784-BC08-FCCD2FC6DAE3}"/>
              </a:ext>
            </a:extLst>
          </p:cNvPr>
          <p:cNvSpPr txBox="1"/>
          <p:nvPr/>
        </p:nvSpPr>
        <p:spPr>
          <a:xfrm>
            <a:off x="5794247" y="4669484"/>
            <a:ext cx="1185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Test Stand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BDBDD8-BEBD-4BC0-A9CE-9D6BC0FCBA5D}"/>
              </a:ext>
            </a:extLst>
          </p:cNvPr>
          <p:cNvSpPr txBox="1"/>
          <p:nvPr/>
        </p:nvSpPr>
        <p:spPr>
          <a:xfrm>
            <a:off x="4449724" y="5116360"/>
            <a:ext cx="1185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Test Stand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2B063F-B640-4715-B74D-F51C5ADE5004}"/>
              </a:ext>
            </a:extLst>
          </p:cNvPr>
          <p:cNvSpPr txBox="1"/>
          <p:nvPr/>
        </p:nvSpPr>
        <p:spPr>
          <a:xfrm>
            <a:off x="3080516" y="5513681"/>
            <a:ext cx="1185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Test Stand 6</a:t>
            </a:r>
          </a:p>
        </p:txBody>
      </p:sp>
    </p:spTree>
    <p:extLst>
      <p:ext uri="{BB962C8B-B14F-4D97-AF65-F5344CB8AC3E}">
        <p14:creationId xmlns:p14="http://schemas.microsoft.com/office/powerpoint/2010/main" val="1961270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Equipment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35" y="829409"/>
            <a:ext cx="8896745" cy="5524738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dirty="0">
                <a:solidFill>
                  <a:srgbClr val="505050"/>
                </a:solidFill>
              </a:rPr>
              <a:t>An Adapter Box was installed on the existing Feed Box.</a:t>
            </a:r>
          </a:p>
          <a:p>
            <a:r>
              <a:rPr lang="en-US" dirty="0">
                <a:solidFill>
                  <a:srgbClr val="505050"/>
                </a:solidFill>
              </a:rPr>
              <a:t>A new return end vacuum vessel was built.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69F7CF-CF2E-4CC4-9C3B-4F404B5A2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49" y="2136386"/>
            <a:ext cx="6037222" cy="1752198"/>
          </a:xfrm>
          <a:prstGeom prst="rect">
            <a:avLst/>
          </a:prstGeom>
        </p:spPr>
      </p:pic>
      <p:pic>
        <p:nvPicPr>
          <p:cNvPr id="26" name="Picture 25" descr="A picture containing building, indoor, sitting, large&#10;&#10;Description automatically generated">
            <a:extLst>
              <a:ext uri="{FF2B5EF4-FFF2-40B4-BE49-F238E27FC236}">
                <a16:creationId xmlns:a16="http://schemas.microsoft.com/office/drawing/2014/main" id="{D4860C78-8EBF-4EFC-AF26-BE9DC49DD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297" y="3375413"/>
            <a:ext cx="3841520" cy="28811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F56CAE-F49C-47FB-A94A-60F1907FBE36}"/>
              </a:ext>
            </a:extLst>
          </p:cNvPr>
          <p:cNvSpPr txBox="1"/>
          <p:nvPr/>
        </p:nvSpPr>
        <p:spPr>
          <a:xfrm>
            <a:off x="3915840" y="4776032"/>
            <a:ext cx="94064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Feed Box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7826B-017D-4ACD-9C56-86F8200C3B3B}"/>
              </a:ext>
            </a:extLst>
          </p:cNvPr>
          <p:cNvSpPr txBox="1"/>
          <p:nvPr/>
        </p:nvSpPr>
        <p:spPr>
          <a:xfrm>
            <a:off x="3694325" y="5251383"/>
            <a:ext cx="120827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Adapter Box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687A84-4FAC-4759-8AEE-0C6E97B39C80}"/>
              </a:ext>
            </a:extLst>
          </p:cNvPr>
          <p:cNvSpPr txBox="1"/>
          <p:nvPr/>
        </p:nvSpPr>
        <p:spPr>
          <a:xfrm>
            <a:off x="3469780" y="5740605"/>
            <a:ext cx="236308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Return end vacuum vessel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C033A0-CB5F-4C85-9A03-82BB6D16FD2E}"/>
              </a:ext>
            </a:extLst>
          </p:cNvPr>
          <p:cNvSpPr txBox="1"/>
          <p:nvPr/>
        </p:nvSpPr>
        <p:spPr>
          <a:xfrm>
            <a:off x="6969071" y="3036859"/>
            <a:ext cx="165320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Zero Magnet 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54CB8F-5FDC-4DFD-85D6-B26DBD154676}"/>
              </a:ext>
            </a:extLst>
          </p:cNvPr>
          <p:cNvSpPr txBox="1"/>
          <p:nvPr/>
        </p:nvSpPr>
        <p:spPr>
          <a:xfrm>
            <a:off x="2977648" y="2258870"/>
            <a:ext cx="150701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Production Test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D117B97-10E6-4BDE-8099-056AB2354ACA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4856482" y="4706055"/>
            <a:ext cx="976381" cy="2392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709E53-6E0C-499F-B24C-9655711EE798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4902604" y="5007452"/>
            <a:ext cx="1277534" cy="413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6CF1E9E-DE31-4493-86FC-905A60A0FC12}"/>
              </a:ext>
            </a:extLst>
          </p:cNvPr>
          <p:cNvCxnSpPr>
            <a:cxnSpLocks/>
          </p:cNvCxnSpPr>
          <p:nvPr/>
        </p:nvCxnSpPr>
        <p:spPr>
          <a:xfrm flipV="1">
            <a:off x="5851577" y="5082106"/>
            <a:ext cx="1056018" cy="8277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59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Equipment – Feed Box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880" y="867882"/>
            <a:ext cx="3534732" cy="5524738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dirty="0">
                <a:solidFill>
                  <a:srgbClr val="505050"/>
                </a:solidFill>
              </a:rPr>
              <a:t>Interfaces</a:t>
            </a:r>
          </a:p>
          <a:p>
            <a:pPr lvl="1"/>
            <a:r>
              <a:rPr lang="en-US" dirty="0" err="1">
                <a:solidFill>
                  <a:srgbClr val="505050"/>
                </a:solidFill>
              </a:rPr>
              <a:t>LHe</a:t>
            </a:r>
            <a:r>
              <a:rPr lang="en-US" dirty="0">
                <a:solidFill>
                  <a:srgbClr val="505050"/>
                </a:solidFill>
              </a:rPr>
              <a:t> and </a:t>
            </a:r>
            <a:r>
              <a:rPr lang="en-US" dirty="0" err="1">
                <a:solidFill>
                  <a:srgbClr val="505050"/>
                </a:solidFill>
              </a:rPr>
              <a:t>GHe</a:t>
            </a:r>
            <a:r>
              <a:rPr lang="en-US" dirty="0">
                <a:solidFill>
                  <a:srgbClr val="505050"/>
                </a:solidFill>
              </a:rPr>
              <a:t> supplies</a:t>
            </a:r>
          </a:p>
          <a:p>
            <a:pPr lvl="1"/>
            <a:r>
              <a:rPr lang="en-US" dirty="0">
                <a:solidFill>
                  <a:srgbClr val="505050"/>
                </a:solidFill>
              </a:rPr>
              <a:t>LN2 and GN2 supplies</a:t>
            </a:r>
          </a:p>
          <a:p>
            <a:pPr lvl="1"/>
            <a:r>
              <a:rPr lang="en-US" dirty="0">
                <a:solidFill>
                  <a:srgbClr val="505050"/>
                </a:solidFill>
              </a:rPr>
              <a:t>(3) 15 kA vapor-cooled current leads</a:t>
            </a:r>
          </a:p>
          <a:p>
            <a:pPr lvl="1"/>
            <a:r>
              <a:rPr lang="en-US" dirty="0">
                <a:solidFill>
                  <a:srgbClr val="505050"/>
                </a:solidFill>
              </a:rPr>
              <a:t>Pumping line</a:t>
            </a:r>
          </a:p>
          <a:p>
            <a:pPr lvl="1"/>
            <a:r>
              <a:rPr lang="en-US" dirty="0">
                <a:solidFill>
                  <a:srgbClr val="505050"/>
                </a:solidFill>
              </a:rPr>
              <a:t>Fill valves</a:t>
            </a:r>
          </a:p>
          <a:p>
            <a:pPr lvl="1"/>
            <a:r>
              <a:rPr lang="en-US" dirty="0">
                <a:solidFill>
                  <a:srgbClr val="505050"/>
                </a:solidFill>
              </a:rPr>
              <a:t>Instrumentation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074" name="8fc5fea1-6f79-42bb-9259-e7c5e13eb7b8" descr="Image">
            <a:extLst>
              <a:ext uri="{FF2B5EF4-FFF2-40B4-BE49-F238E27FC236}">
                <a16:creationId xmlns:a16="http://schemas.microsoft.com/office/drawing/2014/main" id="{040CF98D-4DCD-413D-9844-9A1761603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30735"/>
            <a:ext cx="2707640" cy="36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663694-1C58-4AF7-A591-71EF99A54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323" y="2463077"/>
            <a:ext cx="2437441" cy="369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35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Equipment – Adapter Box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880" y="611025"/>
            <a:ext cx="3534732" cy="3722555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dirty="0">
                <a:solidFill>
                  <a:srgbClr val="505050"/>
                </a:solidFill>
              </a:rPr>
              <a:t>Interfaces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Non-IP end interconnect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Thermal shields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Lambda plug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Lambda valve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Cooldown return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Quench line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Cold mass relief valves</a:t>
            </a:r>
          </a:p>
          <a:p>
            <a:pPr lvl="1"/>
            <a:r>
              <a:rPr lang="en-US" sz="2000" dirty="0">
                <a:solidFill>
                  <a:srgbClr val="505050"/>
                </a:solidFill>
              </a:rPr>
              <a:t>Instrumentation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5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0" name="Picture 19" descr="A picture containing building, indoor, sitting, large&#10;&#10;Description automatically generated">
            <a:extLst>
              <a:ext uri="{FF2B5EF4-FFF2-40B4-BE49-F238E27FC236}">
                <a16:creationId xmlns:a16="http://schemas.microsoft.com/office/drawing/2014/main" id="{A6505F3B-5600-4334-B9AE-539727C5B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36" y="1005969"/>
            <a:ext cx="3841520" cy="28811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9D7F0F5-B6C5-4FC2-8A29-85B38D22C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355" y="3619323"/>
            <a:ext cx="4100517" cy="256681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95210F9-05C9-460A-AD7D-C846D98553E1}"/>
              </a:ext>
            </a:extLst>
          </p:cNvPr>
          <p:cNvGrpSpPr/>
          <p:nvPr/>
        </p:nvGrpSpPr>
        <p:grpSpPr>
          <a:xfrm>
            <a:off x="6079428" y="4331367"/>
            <a:ext cx="2639408" cy="1688740"/>
            <a:chOff x="5176955" y="2424005"/>
            <a:chExt cx="3258597" cy="208490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AA7BF50-64DE-4F98-9D3E-A8CC01289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6955" y="2424005"/>
              <a:ext cx="1563221" cy="2084294"/>
            </a:xfrm>
            <a:prstGeom prst="rect">
              <a:avLst/>
            </a:prstGeom>
          </p:spPr>
        </p:pic>
        <p:pic>
          <p:nvPicPr>
            <p:cNvPr id="25" name="Picture 24" descr="A picture containing table, cup, sitting, indoor&#10;&#10;Description automatically generated">
              <a:extLst>
                <a:ext uri="{FF2B5EF4-FFF2-40B4-BE49-F238E27FC236}">
                  <a16:creationId xmlns:a16="http://schemas.microsoft.com/office/drawing/2014/main" id="{4D7307F8-BD0C-4D77-950C-1908A7E59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97059" y="2424005"/>
              <a:ext cx="1738493" cy="2084908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EA3D43D-1A94-450C-92C4-B6A5204BFF35}"/>
              </a:ext>
            </a:extLst>
          </p:cNvPr>
          <p:cNvSpPr txBox="1"/>
          <p:nvPr/>
        </p:nvSpPr>
        <p:spPr>
          <a:xfrm>
            <a:off x="452437" y="3189480"/>
            <a:ext cx="120827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Adapter Box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60757D-5F5F-48B8-B525-8CCDC45B7F0C}"/>
              </a:ext>
            </a:extLst>
          </p:cNvPr>
          <p:cNvCxnSpPr>
            <a:cxnSpLocks/>
          </p:cNvCxnSpPr>
          <p:nvPr/>
        </p:nvCxnSpPr>
        <p:spPr>
          <a:xfrm flipV="1">
            <a:off x="1660716" y="2664542"/>
            <a:ext cx="233008" cy="7139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902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Operations – Cooldown/Warmup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15" y="836693"/>
            <a:ext cx="8713838" cy="1021608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Controlled cooldown/warmup are automated through the process controls PLC based on requested mass flow rate, measured cold mass temperature, and </a:t>
            </a:r>
            <a:r>
              <a:rPr lang="en-US" sz="2000" dirty="0">
                <a:solidFill>
                  <a:srgbClr val="505050"/>
                </a:solidFill>
                <a:latin typeface="Symbol" panose="05050102010706020507" pitchFamily="18" charset="2"/>
              </a:rPr>
              <a:t>D</a:t>
            </a:r>
            <a:r>
              <a:rPr lang="en-US" sz="2000" dirty="0">
                <a:solidFill>
                  <a:srgbClr val="505050"/>
                </a:solidFill>
              </a:rPr>
              <a:t>T requirement.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For a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 supply temperature between 300 K and 80 K, mix 300 K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 with 80 K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For a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 supply temperature below 80 K, mix 80 K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 with 4.5 K </a:t>
            </a:r>
            <a:r>
              <a:rPr lang="en-US" sz="2000" dirty="0" err="1">
                <a:solidFill>
                  <a:srgbClr val="505050"/>
                </a:solidFill>
              </a:rPr>
              <a:t>LHe</a:t>
            </a:r>
            <a:r>
              <a:rPr lang="en-US" sz="2000" dirty="0">
                <a:solidFill>
                  <a:srgbClr val="505050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6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4098" name="Picture 2" descr="Image">
            <a:extLst>
              <a:ext uri="{FF2B5EF4-FFF2-40B4-BE49-F238E27FC236}">
                <a16:creationId xmlns:a16="http://schemas.microsoft.com/office/drawing/2014/main" id="{78AB96EF-4C10-44DF-8099-B313B8528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54" y="3115520"/>
            <a:ext cx="4032069" cy="301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F56CAE-F49C-47FB-A94A-60F1907FBE36}"/>
              </a:ext>
            </a:extLst>
          </p:cNvPr>
          <p:cNvSpPr txBox="1"/>
          <p:nvPr/>
        </p:nvSpPr>
        <p:spPr>
          <a:xfrm>
            <a:off x="5425932" y="5680020"/>
            <a:ext cx="9345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LN2 bath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0EDA7440-B15F-4594-8F2B-4D222FBCEFA6}"/>
              </a:ext>
            </a:extLst>
          </p:cNvPr>
          <p:cNvSpPr txBox="1">
            <a:spLocks/>
          </p:cNvSpPr>
          <p:nvPr/>
        </p:nvSpPr>
        <p:spPr>
          <a:xfrm>
            <a:off x="317089" y="1624041"/>
            <a:ext cx="8713838" cy="7307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endParaRPr lang="en-US" sz="2000" dirty="0">
              <a:solidFill>
                <a:srgbClr val="505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7826B-017D-4ACD-9C56-86F8200C3B3B}"/>
              </a:ext>
            </a:extLst>
          </p:cNvPr>
          <p:cNvSpPr txBox="1"/>
          <p:nvPr/>
        </p:nvSpPr>
        <p:spPr>
          <a:xfrm>
            <a:off x="6543602" y="3199048"/>
            <a:ext cx="196547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Mass flow controllers</a:t>
            </a:r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E8344DE7-02BE-44E2-A492-BAB8D2C8F8F9}"/>
              </a:ext>
            </a:extLst>
          </p:cNvPr>
          <p:cNvSpPr txBox="1">
            <a:spLocks/>
          </p:cNvSpPr>
          <p:nvPr/>
        </p:nvSpPr>
        <p:spPr>
          <a:xfrm>
            <a:off x="315615" y="2917315"/>
            <a:ext cx="3764772" cy="217579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Flow into the Feed Box and then through the Adapter Box and the Cold Mass.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Flow returns through the LD line and the Adapter Box cooldown return, back to the compressors.</a:t>
            </a:r>
          </a:p>
          <a:p>
            <a:pPr marL="0" indent="0">
              <a:buNone/>
            </a:pPr>
            <a:endParaRPr lang="en-US" sz="2000" dirty="0">
              <a:solidFill>
                <a:srgbClr val="505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37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Operations – 1.9 K operations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15" y="689213"/>
            <a:ext cx="8474423" cy="1641036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Supply </a:t>
            </a:r>
            <a:r>
              <a:rPr lang="en-US" sz="2000" dirty="0" err="1">
                <a:solidFill>
                  <a:srgbClr val="505050"/>
                </a:solidFill>
              </a:rPr>
              <a:t>LHe</a:t>
            </a:r>
            <a:r>
              <a:rPr lang="en-US" sz="2000" dirty="0">
                <a:solidFill>
                  <a:srgbClr val="505050"/>
                </a:solidFill>
              </a:rPr>
              <a:t> to the X line heat exchangers from the Feed Box, which includes a J-T heat exchanger.</a:t>
            </a:r>
          </a:p>
          <a:p>
            <a:r>
              <a:rPr lang="en-US" sz="2000" dirty="0" err="1">
                <a:solidFill>
                  <a:srgbClr val="505050"/>
                </a:solidFill>
              </a:rPr>
              <a:t>LHe</a:t>
            </a:r>
            <a:r>
              <a:rPr lang="en-US" sz="2000" dirty="0">
                <a:solidFill>
                  <a:srgbClr val="505050"/>
                </a:solidFill>
              </a:rPr>
              <a:t> collects in a reservoir at the return end (IP end) of the Cryo-Assembly.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0EDA7440-B15F-4594-8F2B-4D222FBCEFA6}"/>
              </a:ext>
            </a:extLst>
          </p:cNvPr>
          <p:cNvSpPr txBox="1">
            <a:spLocks/>
          </p:cNvSpPr>
          <p:nvPr/>
        </p:nvSpPr>
        <p:spPr>
          <a:xfrm>
            <a:off x="317089" y="1624041"/>
            <a:ext cx="8713838" cy="7307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endParaRPr lang="en-US" sz="2000" dirty="0">
              <a:solidFill>
                <a:srgbClr val="505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2E41026-6D1C-41C5-8C39-187554FC0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549" y="2737577"/>
            <a:ext cx="2448814" cy="3469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607A1C4-B823-4794-ABBF-6304BB50DFCC}"/>
              </a:ext>
            </a:extLst>
          </p:cNvPr>
          <p:cNvGrpSpPr/>
          <p:nvPr/>
        </p:nvGrpSpPr>
        <p:grpSpPr>
          <a:xfrm>
            <a:off x="3971549" y="3726419"/>
            <a:ext cx="1664141" cy="2470294"/>
            <a:chOff x="395536" y="2742160"/>
            <a:chExt cx="2326640" cy="3453724"/>
          </a:xfrm>
        </p:grpSpPr>
        <p:pic>
          <p:nvPicPr>
            <p:cNvPr id="16" name="Picture 15" descr="A picture containing clock, drawing&#10;&#10;Description automatically generated">
              <a:extLst>
                <a:ext uri="{FF2B5EF4-FFF2-40B4-BE49-F238E27FC236}">
                  <a16:creationId xmlns:a16="http://schemas.microsoft.com/office/drawing/2014/main" id="{4CB9260B-CBB0-44CB-9696-D718AC64D2EC}"/>
                </a:ext>
              </a:extLst>
            </p:cNvPr>
            <p:cNvPicPr/>
            <p:nvPr/>
          </p:nvPicPr>
          <p:blipFill rotWithShape="1">
            <a:blip r:embed="rId3"/>
            <a:srcRect l="11286" t="6519" r="10359"/>
            <a:stretch/>
          </p:blipFill>
          <p:spPr bwMode="auto">
            <a:xfrm flipH="1">
              <a:off x="395536" y="2742160"/>
              <a:ext cx="2326640" cy="303276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C5407AE1-18D7-4F65-BAE0-600374D6EA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965" y="5858522"/>
              <a:ext cx="1551213" cy="337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X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(1.9 K HX)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4902E95-E7B8-44FE-B463-ACBFCEB4AC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42060" y="4129764"/>
              <a:ext cx="305606" cy="175753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6CF4DDA-E9EF-471E-BB4D-7CF5696EB6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6860" y="4122144"/>
              <a:ext cx="304800" cy="17651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E69E15D9-E703-4E33-B6AD-17731B0FA480}"/>
              </a:ext>
            </a:extLst>
          </p:cNvPr>
          <p:cNvSpPr txBox="1">
            <a:spLocks/>
          </p:cNvSpPr>
          <p:nvPr/>
        </p:nvSpPr>
        <p:spPr>
          <a:xfrm>
            <a:off x="317090" y="2030438"/>
            <a:ext cx="6437672" cy="179944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X lines are connected through the Adapter Box to the Feed Box pumping line.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1.9 K Cryo-Assembly is separated from the 4.5 K Feed Box by the lambda plug and lambda valve built into the Adapter Box.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83F7C2-ADBD-4599-909E-15381FFD2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51" y="4100262"/>
            <a:ext cx="2820123" cy="19886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F56CAE-F49C-47FB-A94A-60F1907FBE36}"/>
              </a:ext>
            </a:extLst>
          </p:cNvPr>
          <p:cNvSpPr txBox="1"/>
          <p:nvPr/>
        </p:nvSpPr>
        <p:spPr>
          <a:xfrm>
            <a:off x="8310515" y="4071831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J-T HX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7826B-017D-4ACD-9C56-86F8200C3B3B}"/>
              </a:ext>
            </a:extLst>
          </p:cNvPr>
          <p:cNvSpPr txBox="1"/>
          <p:nvPr/>
        </p:nvSpPr>
        <p:spPr>
          <a:xfrm>
            <a:off x="5777851" y="3985585"/>
            <a:ext cx="93645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Pumping line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941839-8CB4-4BDD-9168-09406517006F}"/>
              </a:ext>
            </a:extLst>
          </p:cNvPr>
          <p:cNvSpPr txBox="1"/>
          <p:nvPr/>
        </p:nvSpPr>
        <p:spPr>
          <a:xfrm>
            <a:off x="1227738" y="5940666"/>
            <a:ext cx="28021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Return end (IP end) reservoir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7FD1946-AE4F-4CEE-A1FF-DC4F595EA630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2448232" y="5329084"/>
            <a:ext cx="180603" cy="6115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F5DCE5A-4855-499C-9E7D-B48EF828C181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246078" y="4570360"/>
            <a:ext cx="213102" cy="3083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BB4BFEF-3E9B-4263-B88A-C1463417B2FE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660308" y="4241108"/>
            <a:ext cx="650207" cy="3292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03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Operations – 1.9 K operations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89" y="1387303"/>
            <a:ext cx="3381314" cy="3115871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Test stand is pumped on by two Roots blower/liquid ring pump vacuum skids.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Upstream control valve throttles pumping speed to control Cryo-Assembly temperature.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8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0EDA7440-B15F-4594-8F2B-4D222FBCEFA6}"/>
              </a:ext>
            </a:extLst>
          </p:cNvPr>
          <p:cNvSpPr txBox="1">
            <a:spLocks/>
          </p:cNvSpPr>
          <p:nvPr/>
        </p:nvSpPr>
        <p:spPr>
          <a:xfrm>
            <a:off x="317089" y="1624041"/>
            <a:ext cx="8713838" cy="7307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endParaRPr lang="en-US" sz="2000" dirty="0">
              <a:solidFill>
                <a:srgbClr val="505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200DA5B-25D9-4A49-92F7-6AD808E42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30" y="1235369"/>
            <a:ext cx="3544362" cy="472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0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Test Stand 4 Operations – Quenching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A860D-16B7-42A6-BA65-82717FB4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09" y="814905"/>
            <a:ext cx="4617549" cy="3115871"/>
          </a:xfrm>
        </p:spPr>
        <p:txBody>
          <a:bodyPr/>
          <a:lstStyle/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2000" dirty="0">
                <a:solidFill>
                  <a:srgbClr val="505050"/>
                </a:solidFill>
              </a:rPr>
              <a:t>Through the Adapter Box and an intermediate valve, the Cryo-Assembly can be connected to the Quench Tank.</a:t>
            </a:r>
          </a:p>
          <a:p>
            <a:r>
              <a:rPr lang="en-US" sz="2000" dirty="0">
                <a:solidFill>
                  <a:srgbClr val="505050"/>
                </a:solidFill>
              </a:rPr>
              <a:t>The Quench Tank is one of the test facility’s 30,000 gallon (114 m</a:t>
            </a:r>
            <a:r>
              <a:rPr lang="en-US" sz="2000" baseline="30000" dirty="0">
                <a:solidFill>
                  <a:srgbClr val="505050"/>
                </a:solidFill>
              </a:rPr>
              <a:t>3</a:t>
            </a:r>
            <a:r>
              <a:rPr lang="en-US" sz="2000" dirty="0">
                <a:solidFill>
                  <a:srgbClr val="505050"/>
                </a:solidFill>
              </a:rPr>
              <a:t>) </a:t>
            </a:r>
            <a:r>
              <a:rPr lang="en-US" sz="2000" dirty="0" err="1">
                <a:solidFill>
                  <a:srgbClr val="505050"/>
                </a:solidFill>
              </a:rPr>
              <a:t>GHe</a:t>
            </a:r>
            <a:r>
              <a:rPr lang="en-US" sz="2000" dirty="0">
                <a:solidFill>
                  <a:srgbClr val="505050"/>
                </a:solidFill>
              </a:rPr>
              <a:t> storage tanks that can be reconfigured.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5635690" y="6515100"/>
            <a:ext cx="1890649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</a:rPr>
              <a:t>February 24, 2021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R. Rabehl | Stand 4 Cryogenic Operations for Testing MQXFA Magnets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9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0EDA7440-B15F-4594-8F2B-4D222FBCEFA6}"/>
              </a:ext>
            </a:extLst>
          </p:cNvPr>
          <p:cNvSpPr txBox="1">
            <a:spLocks/>
          </p:cNvSpPr>
          <p:nvPr/>
        </p:nvSpPr>
        <p:spPr>
          <a:xfrm>
            <a:off x="317089" y="1624041"/>
            <a:ext cx="8713838" cy="7307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505050"/>
              </a:solidFill>
            </a:endParaRPr>
          </a:p>
          <a:p>
            <a:endParaRPr lang="en-US" sz="2000" dirty="0">
              <a:solidFill>
                <a:srgbClr val="505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B4E5635F-0B99-4D49-A1C6-12D1C7EEEB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602" y="1200432"/>
            <a:ext cx="3176699" cy="4795689"/>
          </a:xfrm>
          <a:prstGeom prst="rect">
            <a:avLst/>
          </a:prstGeom>
        </p:spPr>
      </p:pic>
      <p:pic>
        <p:nvPicPr>
          <p:cNvPr id="14" name="Picture 13" descr="A picture containing building, indoor, sitting, large&#10;&#10;Description automatically generated">
            <a:extLst>
              <a:ext uri="{FF2B5EF4-FFF2-40B4-BE49-F238E27FC236}">
                <a16:creationId xmlns:a16="http://schemas.microsoft.com/office/drawing/2014/main" id="{B9A710F3-E6FE-43EF-813C-32E4708B8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60" y="3656108"/>
            <a:ext cx="3421446" cy="25660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A7826B-017D-4ACD-9C56-86F8200C3B3B}"/>
              </a:ext>
            </a:extLst>
          </p:cNvPr>
          <p:cNvSpPr txBox="1"/>
          <p:nvPr/>
        </p:nvSpPr>
        <p:spPr>
          <a:xfrm>
            <a:off x="3475586" y="3885129"/>
            <a:ext cx="141481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Quench line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F5DCE5A-4855-499C-9E7D-B48EF828C181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635045" y="4223683"/>
            <a:ext cx="1547951" cy="2929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155940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18011</TotalTime>
  <Words>573</Words>
  <Application>Microsoft Office PowerPoint</Application>
  <PresentationFormat>On-screen Show (4:3)</PresentationFormat>
  <Paragraphs>177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Helvetica</vt:lpstr>
      <vt:lpstr>Symbol</vt:lpstr>
      <vt:lpstr>Times New Roman</vt:lpstr>
      <vt:lpstr>FNAL_TemplateMac_060514</vt:lpstr>
      <vt:lpstr>Fermilab: Footer Only</vt:lpstr>
      <vt:lpstr>Stand 4 Cryogenic Operations for Testing MQXFA Magnets</vt:lpstr>
      <vt:lpstr>Test Stand 4</vt:lpstr>
      <vt:lpstr>Test Stand 4 Equipment</vt:lpstr>
      <vt:lpstr>Test Stand 4 Equipment – Feed Box</vt:lpstr>
      <vt:lpstr>Test Stand 4 Equipment – Adapter Box</vt:lpstr>
      <vt:lpstr>Test Stand 4 Operations – Cooldown/Warmup</vt:lpstr>
      <vt:lpstr>Test Stand 4 Operations – 1.9 K operations</vt:lpstr>
      <vt:lpstr>Test Stand 4 Operations – 1.9 K operations</vt:lpstr>
      <vt:lpstr>Test Stand 4 Operations – Quenching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 and Cryo Meeting</dc:title>
  <dc:creator>Sandor Feher x2240 11297N</dc:creator>
  <cp:lastModifiedBy>Roger J Rabehl</cp:lastModifiedBy>
  <cp:revision>313</cp:revision>
  <cp:lastPrinted>2019-01-14T15:26:45Z</cp:lastPrinted>
  <dcterms:created xsi:type="dcterms:W3CDTF">2017-09-11T13:28:24Z</dcterms:created>
  <dcterms:modified xsi:type="dcterms:W3CDTF">2021-02-23T22:38:47Z</dcterms:modified>
</cp:coreProperties>
</file>