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9"/>
  </p:notesMasterIdLst>
  <p:sldIdLst>
    <p:sldId id="272" r:id="rId2"/>
    <p:sldId id="299" r:id="rId3"/>
    <p:sldId id="302" r:id="rId4"/>
    <p:sldId id="313" r:id="rId5"/>
    <p:sldId id="314" r:id="rId6"/>
    <p:sldId id="305" r:id="rId7"/>
    <p:sldId id="317" r:id="rId8"/>
    <p:sldId id="318" r:id="rId9"/>
    <p:sldId id="319" r:id="rId10"/>
    <p:sldId id="425" r:id="rId11"/>
    <p:sldId id="433" r:id="rId12"/>
    <p:sldId id="423" r:id="rId13"/>
    <p:sldId id="427" r:id="rId14"/>
    <p:sldId id="424" r:id="rId15"/>
    <p:sldId id="310" r:id="rId16"/>
    <p:sldId id="432" r:id="rId17"/>
    <p:sldId id="296" r:id="rId18"/>
    <p:sldId id="316" r:id="rId19"/>
    <p:sldId id="307" r:id="rId20"/>
    <p:sldId id="308" r:id="rId21"/>
    <p:sldId id="309" r:id="rId22"/>
    <p:sldId id="311" r:id="rId23"/>
    <p:sldId id="428" r:id="rId24"/>
    <p:sldId id="429" r:id="rId25"/>
    <p:sldId id="434" r:id="rId26"/>
    <p:sldId id="430" r:id="rId27"/>
    <p:sldId id="431" r:id="rId2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F7F"/>
    <a:srgbClr val="D9D9D9"/>
    <a:srgbClr val="2D9DFF"/>
    <a:srgbClr val="0055A0"/>
    <a:srgbClr val="A6A6A6"/>
    <a:srgbClr val="B9DEFF"/>
    <a:srgbClr val="6F6F6F"/>
    <a:srgbClr val="D2D2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8" autoAdjust="0"/>
    <p:restoredTop sz="90611" autoAdjust="0"/>
  </p:normalViewPr>
  <p:slideViewPr>
    <p:cSldViewPr snapToGrid="0">
      <p:cViewPr varScale="1">
        <p:scale>
          <a:sx n="111" d="100"/>
          <a:sy n="111" d="100"/>
        </p:scale>
        <p:origin x="14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CEE4D-FCCD-4547-871C-C4AD16A131F1}" type="datetimeFigureOut">
              <a:rPr lang="en-GB" smtClean="0"/>
              <a:t>25/02/2021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6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1DEBF-376A-401C-8D2C-E9BAA56011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838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08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563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46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3169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090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8131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2954216" y="6642556"/>
            <a:ext cx="40327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C. Garion, C-MAC, 1</a:t>
            </a:r>
            <a:r>
              <a:rPr lang="en-GB" sz="800" baseline="30000" dirty="0">
                <a:solidFill>
                  <a:schemeClr val="bg1"/>
                </a:solidFill>
              </a:rPr>
              <a:t>st</a:t>
            </a:r>
            <a:r>
              <a:rPr lang="en-GB" sz="800" dirty="0">
                <a:solidFill>
                  <a:schemeClr val="bg1"/>
                </a:solidFill>
              </a:rPr>
              <a:t> March 2021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8554064" y="6649421"/>
            <a:ext cx="589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B0123171-5415-4DE8-BC5A-D8511C4C49A1}" type="slidenum">
              <a:rPr lang="en-GB" sz="800" smtClean="0">
                <a:solidFill>
                  <a:schemeClr val="bg1"/>
                </a:solidFill>
              </a:rPr>
              <a:pPr algn="r"/>
              <a:t>‹#›</a:t>
            </a:fld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14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82" r:id="rId5"/>
    <p:sldLayoutId id="2147483687" r:id="rId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9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5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indico.cern.ch/event/968910/" TargetMode="Externa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9410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5CF53B-BDF1-48D0-8878-42D94C167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7B0BA7-495F-40BF-B4C5-649DCD5FCE39}"/>
              </a:ext>
            </a:extLst>
          </p:cNvPr>
          <p:cNvSpPr txBox="1"/>
          <p:nvPr/>
        </p:nvSpPr>
        <p:spPr>
          <a:xfrm>
            <a:off x="2005374" y="162176"/>
            <a:ext cx="51584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Thermal-mechanical model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FA6AA2-EFD0-474F-B166-78F7216DB0B2}"/>
              </a:ext>
            </a:extLst>
          </p:cNvPr>
          <p:cNvSpPr txBox="1"/>
          <p:nvPr/>
        </p:nvSpPr>
        <p:spPr>
          <a:xfrm>
            <a:off x="119360" y="971162"/>
            <a:ext cx="56357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Geometry: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quarter of half a magnet, connection side, is modelled.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between spacers and wedges are considered.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Contact (pole/coil, yoke/collar) are considered.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DF2897-0456-4B1F-955B-883AD344DEB3}"/>
              </a:ext>
            </a:extLst>
          </p:cNvPr>
          <p:cNvGrpSpPr>
            <a:grpSpLocks noChangeAspect="1"/>
          </p:cNvGrpSpPr>
          <p:nvPr/>
        </p:nvGrpSpPr>
        <p:grpSpPr>
          <a:xfrm>
            <a:off x="5423329" y="975824"/>
            <a:ext cx="3716347" cy="2880256"/>
            <a:chOff x="513492" y="750280"/>
            <a:chExt cx="7775650" cy="602631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82FD2E8-CB45-4B4E-B24B-A90EDF908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826" y="750280"/>
              <a:ext cx="7482316" cy="548703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4B1D805-62F6-4E5B-959F-9A805269FE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1545" y="961886"/>
              <a:ext cx="2782213" cy="2052255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DF26817-A074-4499-8479-7AB0F4309E55}"/>
                </a:ext>
              </a:extLst>
            </p:cNvPr>
            <p:cNvCxnSpPr/>
            <p:nvPr/>
          </p:nvCxnSpPr>
          <p:spPr>
            <a:xfrm flipH="1" flipV="1">
              <a:off x="2483768" y="5367355"/>
              <a:ext cx="1002879" cy="101397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854E101-CD61-4A1C-9824-2642FC9E696E}"/>
                </a:ext>
              </a:extLst>
            </p:cNvPr>
            <p:cNvSpPr txBox="1"/>
            <p:nvPr/>
          </p:nvSpPr>
          <p:spPr>
            <a:xfrm>
              <a:off x="3563888" y="6261429"/>
              <a:ext cx="1214796" cy="515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Saddle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CF02841-6416-4E48-98AF-A384073060E6}"/>
                </a:ext>
              </a:extLst>
            </p:cNvPr>
            <p:cNvCxnSpPr/>
            <p:nvPr/>
          </p:nvCxnSpPr>
          <p:spPr>
            <a:xfrm flipH="1" flipV="1">
              <a:off x="3275856" y="4776317"/>
              <a:ext cx="1002879" cy="101397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EF9D38F-8299-4C67-8376-1951FB877F45}"/>
                </a:ext>
              </a:extLst>
            </p:cNvPr>
            <p:cNvSpPr txBox="1"/>
            <p:nvPr/>
          </p:nvSpPr>
          <p:spPr>
            <a:xfrm>
              <a:off x="4299142" y="5825813"/>
              <a:ext cx="1962723" cy="515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Cables (bulk)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68B7F9E-B47A-4356-87EF-655C96E842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89900" y="4465682"/>
              <a:ext cx="1682218" cy="1601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DD95542-3DD4-4E24-A670-19DBC5EC0A50}"/>
                </a:ext>
              </a:extLst>
            </p:cNvPr>
            <p:cNvSpPr txBox="1"/>
            <p:nvPr/>
          </p:nvSpPr>
          <p:spPr>
            <a:xfrm>
              <a:off x="513492" y="4300699"/>
              <a:ext cx="1365723" cy="515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Spacers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AE4FDE3-E2AC-4676-8768-517BF5B38C3F}"/>
                </a:ext>
              </a:extLst>
            </p:cNvPr>
            <p:cNvCxnSpPr/>
            <p:nvPr/>
          </p:nvCxnSpPr>
          <p:spPr>
            <a:xfrm flipH="1" flipV="1">
              <a:off x="5364088" y="2809795"/>
              <a:ext cx="1002879" cy="101397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1FCD96-CA58-467D-B6AC-F6536E81153A}"/>
                </a:ext>
              </a:extLst>
            </p:cNvPr>
            <p:cNvSpPr txBox="1"/>
            <p:nvPr/>
          </p:nvSpPr>
          <p:spPr>
            <a:xfrm>
              <a:off x="3486647" y="2549106"/>
              <a:ext cx="919650" cy="515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Pole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3228C35-A304-4EE3-93BA-F8916F599656}"/>
                </a:ext>
              </a:extLst>
            </p:cNvPr>
            <p:cNvCxnSpPr/>
            <p:nvPr/>
          </p:nvCxnSpPr>
          <p:spPr>
            <a:xfrm flipH="1" flipV="1">
              <a:off x="5848620" y="2893425"/>
              <a:ext cx="518347" cy="93034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9BC171F-1F66-4B43-9B92-F45E8C98A4E3}"/>
                </a:ext>
              </a:extLst>
            </p:cNvPr>
            <p:cNvSpPr txBox="1"/>
            <p:nvPr/>
          </p:nvSpPr>
          <p:spPr>
            <a:xfrm>
              <a:off x="6345689" y="3738122"/>
              <a:ext cx="1365723" cy="515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Wedges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A294FBF-0BF8-4F95-9916-8FD0EAC581C7}"/>
                </a:ext>
              </a:extLst>
            </p:cNvPr>
            <p:cNvCxnSpPr/>
            <p:nvPr/>
          </p:nvCxnSpPr>
          <p:spPr>
            <a:xfrm flipH="1" flipV="1">
              <a:off x="3860584" y="2947352"/>
              <a:ext cx="324265" cy="465171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E82A11-20D0-4EB1-B922-53F611346501}"/>
                </a:ext>
              </a:extLst>
            </p:cNvPr>
            <p:cNvSpPr/>
            <p:nvPr/>
          </p:nvSpPr>
          <p:spPr>
            <a:xfrm>
              <a:off x="811553" y="3397490"/>
              <a:ext cx="2053220" cy="8371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No gap with winding key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EC2307D-1028-4D2D-BA44-7DA2B83FC99F}"/>
                </a:ext>
              </a:extLst>
            </p:cNvPr>
            <p:cNvCxnSpPr>
              <a:cxnSpLocks/>
              <a:endCxn id="19" idx="3"/>
            </p:cNvCxnSpPr>
            <p:nvPr/>
          </p:nvCxnSpPr>
          <p:spPr>
            <a:xfrm flipH="1" flipV="1">
              <a:off x="2864773" y="3816062"/>
              <a:ext cx="777338" cy="99756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soli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0506FA6-6ACC-4297-A0F4-FCF8310A56D4}"/>
                </a:ext>
              </a:extLst>
            </p:cNvPr>
            <p:cNvCxnSpPr/>
            <p:nvPr/>
          </p:nvCxnSpPr>
          <p:spPr>
            <a:xfrm flipH="1" flipV="1">
              <a:off x="3600108" y="4027044"/>
              <a:ext cx="1002879" cy="101397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E16797A-4B97-4D69-BB4C-55F2F1028369}"/>
                </a:ext>
              </a:extLst>
            </p:cNvPr>
            <p:cNvCxnSpPr/>
            <p:nvPr/>
          </p:nvCxnSpPr>
          <p:spPr>
            <a:xfrm flipH="1" flipV="1">
              <a:off x="3428256" y="4928717"/>
              <a:ext cx="1002879" cy="101397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437DC61-8D66-4FAD-A686-E14DFDEF7FCA}"/>
                </a:ext>
              </a:extLst>
            </p:cNvPr>
            <p:cNvSpPr txBox="1"/>
            <p:nvPr/>
          </p:nvSpPr>
          <p:spPr>
            <a:xfrm>
              <a:off x="4500919" y="5071298"/>
              <a:ext cx="1841981" cy="515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Winding key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54D29246-A3CC-4951-A53A-4FBB603A0551}"/>
              </a:ext>
            </a:extLst>
          </p:cNvPr>
          <p:cNvSpPr txBox="1"/>
          <p:nvPr/>
        </p:nvSpPr>
        <p:spPr>
          <a:xfrm>
            <a:off x="114174" y="2280657"/>
            <a:ext cx="51334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Materials and associated constitutive model</a:t>
            </a:r>
            <a:r>
              <a:rPr lang="en-US" sz="1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Elastic properties at 4 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Coefficient of Thermal Expansion (CTE) integrated from 300 K to 4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Most of the material data are available. Cable block properties (orthotropic material) to confirm.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Laminated structures (yoke, collar) are taken into account.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BD2A7A-9E08-4AED-982A-06622C0A6AA4}"/>
              </a:ext>
            </a:extLst>
          </p:cNvPr>
          <p:cNvSpPr txBox="1"/>
          <p:nvPr/>
        </p:nvSpPr>
        <p:spPr>
          <a:xfrm>
            <a:off x="119360" y="4236483"/>
            <a:ext cx="51093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Loads are applied in sequential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Azimuthal prestress of the coil (offset in the gap pole/coil)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Shell welding (equivalent thermal strain)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Bullet loading (30 MPa </a:t>
            </a:r>
            <a:r>
              <a:rPr lang="en-GB" sz="1400" dirty="0">
                <a:sym typeface="Wingdings" panose="05000000000000000000" pitchFamily="2" charset="2"/>
              </a:rPr>
              <a:t> about 40 </a:t>
            </a:r>
            <a:r>
              <a:rPr lang="en-GB" sz="1400" dirty="0" err="1">
                <a:sym typeface="Wingdings" panose="05000000000000000000" pitchFamily="2" charset="2"/>
              </a:rPr>
              <a:t>kN</a:t>
            </a:r>
            <a:r>
              <a:rPr lang="en-GB" sz="1400" dirty="0">
                <a:sym typeface="Wingdings" panose="05000000000000000000" pitchFamily="2" charset="2"/>
              </a:rPr>
              <a:t>/aperture</a:t>
            </a:r>
            <a:r>
              <a:rPr lang="en-GB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Cooldown (quasi-static uniform decrease 300K </a:t>
            </a:r>
            <a:r>
              <a:rPr lang="en-GB" sz="1400" dirty="0">
                <a:sym typeface="Wingdings" panose="05000000000000000000" pitchFamily="2" charset="2"/>
              </a:rPr>
              <a:t> 4K)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Powering (440 </a:t>
            </a:r>
            <a:r>
              <a:rPr lang="en-GB" sz="1400" dirty="0" err="1"/>
              <a:t>kN</a:t>
            </a:r>
            <a:r>
              <a:rPr lang="en-GB" sz="1400" dirty="0"/>
              <a:t>/aperture shared between inner/outer coils)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FD977CF-78C0-447D-B27F-3B98B2AFF7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664" t="6040"/>
          <a:stretch/>
        </p:blipFill>
        <p:spPr>
          <a:xfrm>
            <a:off x="5284512" y="4020336"/>
            <a:ext cx="3119653" cy="210953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B126E76-3CDD-441A-B76B-0E927BF50BCE}"/>
              </a:ext>
            </a:extLst>
          </p:cNvPr>
          <p:cNvSpPr txBox="1"/>
          <p:nvPr/>
        </p:nvSpPr>
        <p:spPr>
          <a:xfrm>
            <a:off x="5256604" y="5826909"/>
            <a:ext cx="311965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/>
              <a:t>Longitudinal stress after cooldown</a:t>
            </a:r>
            <a:endParaRPr lang="en-GB" sz="1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991A6D5-4FC2-4053-A81F-EC20251EF0A1}"/>
              </a:ext>
            </a:extLst>
          </p:cNvPr>
          <p:cNvSpPr txBox="1"/>
          <p:nvPr/>
        </p:nvSpPr>
        <p:spPr>
          <a:xfrm>
            <a:off x="8294374" y="3918912"/>
            <a:ext cx="3482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rgbClr val="C00000"/>
                </a:solidFill>
              </a:rPr>
              <a:t>60</a:t>
            </a:r>
            <a:endParaRPr lang="en-GB" sz="1000" dirty="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D63928-DB00-4EEC-8B3F-B24872E83983}"/>
              </a:ext>
            </a:extLst>
          </p:cNvPr>
          <p:cNvSpPr txBox="1"/>
          <p:nvPr/>
        </p:nvSpPr>
        <p:spPr>
          <a:xfrm>
            <a:off x="8307300" y="5812220"/>
            <a:ext cx="501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tx2"/>
                </a:solidFill>
              </a:rPr>
              <a:t>-140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826AD4F-76B8-45CE-B522-433FD01686BC}"/>
              </a:ext>
            </a:extLst>
          </p:cNvPr>
          <p:cNvSpPr txBox="1"/>
          <p:nvPr/>
        </p:nvSpPr>
        <p:spPr>
          <a:xfrm>
            <a:off x="8294374" y="4485713"/>
            <a:ext cx="3482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rgbClr val="FFC000"/>
                </a:solidFill>
              </a:rPr>
              <a:t>0</a:t>
            </a:r>
            <a:endParaRPr lang="en-GB" sz="1000" dirty="0">
              <a:solidFill>
                <a:srgbClr val="FFC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885F426-0AF8-4981-8427-3140B3A11A0B}"/>
              </a:ext>
            </a:extLst>
          </p:cNvPr>
          <p:cNvSpPr txBox="1"/>
          <p:nvPr/>
        </p:nvSpPr>
        <p:spPr>
          <a:xfrm>
            <a:off x="5403717" y="3765250"/>
            <a:ext cx="311965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/>
              <a:t>Geometry of the coil end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129275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F95E9B8-5A15-4166-9D06-F44903D2F59C}"/>
              </a:ext>
            </a:extLst>
          </p:cNvPr>
          <p:cNvSpPr txBox="1"/>
          <p:nvPr/>
        </p:nvSpPr>
        <p:spPr>
          <a:xfrm>
            <a:off x="0" y="162176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Steady state thermal mechanical 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352468-F364-450E-9B7A-3B95139ADBCF}"/>
              </a:ext>
            </a:extLst>
          </p:cNvPr>
          <p:cNvSpPr txBox="1"/>
          <p:nvPr/>
        </p:nvSpPr>
        <p:spPr>
          <a:xfrm>
            <a:off x="2968487" y="746951"/>
            <a:ext cx="3233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Bounded spacers - wedges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BCD49F-85AB-45F8-8C23-E882BE647D31}"/>
              </a:ext>
            </a:extLst>
          </p:cNvPr>
          <p:cNvSpPr txBox="1"/>
          <p:nvPr/>
        </p:nvSpPr>
        <p:spPr>
          <a:xfrm>
            <a:off x="136080" y="4701090"/>
            <a:ext cx="9007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600" dirty="0">
                <a:sym typeface="Wingdings" panose="05000000000000000000" pitchFamily="2" charset="2"/>
              </a:rPr>
              <a:t> </a:t>
            </a:r>
            <a:r>
              <a:rPr lang="fr-CH" sz="1600" dirty="0" err="1"/>
              <a:t>After</a:t>
            </a:r>
            <a:r>
              <a:rPr lang="fr-CH" sz="1600" dirty="0"/>
              <a:t> </a:t>
            </a:r>
            <a:r>
              <a:rPr lang="fr-CH" sz="1600" dirty="0" err="1"/>
              <a:t>cooldown</a:t>
            </a:r>
            <a:r>
              <a:rPr lang="fr-CH" sz="1600" dirty="0"/>
              <a:t>, a non-</a:t>
            </a:r>
            <a:r>
              <a:rPr lang="fr-CH" sz="1600" dirty="0" err="1"/>
              <a:t>uniform</a:t>
            </a:r>
            <a:r>
              <a:rPr lang="fr-CH" sz="1600" dirty="0"/>
              <a:t> profile of the longitudinal stresses </a:t>
            </a:r>
            <a:r>
              <a:rPr lang="fr-CH" sz="1600" dirty="0" err="1"/>
              <a:t>is</a:t>
            </a:r>
            <a:r>
              <a:rPr lang="fr-CH" sz="1600" dirty="0"/>
              <a:t> </a:t>
            </a:r>
            <a:r>
              <a:rPr lang="fr-CH" sz="1600" dirty="0" err="1"/>
              <a:t>observed</a:t>
            </a:r>
            <a:r>
              <a:rPr lang="fr-CH" sz="1600" dirty="0"/>
              <a:t> at the </a:t>
            </a:r>
            <a:r>
              <a:rPr lang="fr-CH" sz="1600" dirty="0" err="1"/>
              <a:t>extremity</a:t>
            </a:r>
            <a:r>
              <a:rPr lang="fr-CH" sz="1600" dirty="0"/>
              <a:t>.</a:t>
            </a:r>
          </a:p>
          <a:p>
            <a:pPr algn="just"/>
            <a:r>
              <a:rPr lang="fr-CH" sz="1600" dirty="0"/>
              <a:t>In </a:t>
            </a:r>
            <a:r>
              <a:rPr lang="fr-CH" sz="1600" dirty="0" err="1"/>
              <a:t>particular</a:t>
            </a:r>
            <a:r>
              <a:rPr lang="fr-CH" sz="1600" dirty="0"/>
              <a:t>, a </a:t>
            </a:r>
            <a:r>
              <a:rPr lang="fr-CH" sz="1600" dirty="0" err="1"/>
              <a:t>peak</a:t>
            </a:r>
            <a:r>
              <a:rPr lang="fr-CH" sz="1600" dirty="0"/>
              <a:t> </a:t>
            </a:r>
            <a:r>
              <a:rPr lang="fr-CH" sz="1600" dirty="0" err="1"/>
              <a:t>appears</a:t>
            </a:r>
            <a:r>
              <a:rPr lang="fr-CH" sz="1600" dirty="0"/>
              <a:t> in the first block, </a:t>
            </a:r>
            <a:r>
              <a:rPr lang="fr-CH" sz="1600" dirty="0" err="1"/>
              <a:t>upper</a:t>
            </a:r>
            <a:r>
              <a:rPr lang="fr-CH" sz="1600" dirty="0"/>
              <a:t> </a:t>
            </a:r>
            <a:r>
              <a:rPr lang="fr-CH" sz="1600" dirty="0" err="1"/>
              <a:t>coil</a:t>
            </a:r>
            <a:r>
              <a:rPr lang="fr-CH" sz="1600" dirty="0"/>
              <a:t>. </a:t>
            </a:r>
          </a:p>
          <a:p>
            <a:pPr algn="just"/>
            <a:r>
              <a:rPr lang="fr-CH" sz="1600" dirty="0">
                <a:sym typeface="Wingdings" panose="05000000000000000000" pitchFamily="2" charset="2"/>
              </a:rPr>
              <a:t> </a:t>
            </a:r>
            <a:r>
              <a:rPr lang="fr-CH" sz="1600" dirty="0"/>
              <a:t>Longitudinal stress in the range of 10 MPa are </a:t>
            </a:r>
            <a:r>
              <a:rPr lang="fr-CH" sz="1600" dirty="0" err="1"/>
              <a:t>observed</a:t>
            </a:r>
            <a:r>
              <a:rPr lang="fr-CH" sz="1600" dirty="0"/>
              <a:t> in the </a:t>
            </a:r>
            <a:r>
              <a:rPr lang="fr-CH" sz="1600" dirty="0" err="1"/>
              <a:t>conductors</a:t>
            </a:r>
            <a:r>
              <a:rPr lang="fr-CH" sz="1600" dirty="0"/>
              <a:t> </a:t>
            </a:r>
            <a:r>
              <a:rPr lang="fr-CH" sz="1600" dirty="0" err="1"/>
              <a:t>with</a:t>
            </a:r>
            <a:r>
              <a:rPr lang="fr-CH" sz="1600" dirty="0"/>
              <a:t> a </a:t>
            </a:r>
            <a:r>
              <a:rPr lang="fr-CH" sz="1600" dirty="0" err="1"/>
              <a:t>peak</a:t>
            </a:r>
            <a:r>
              <a:rPr lang="fr-CH" sz="1600" dirty="0"/>
              <a:t> up to 140 MPa, </a:t>
            </a:r>
            <a:r>
              <a:rPr lang="fr-CH" sz="1600" dirty="0" err="1"/>
              <a:t>induced</a:t>
            </a:r>
            <a:r>
              <a:rPr lang="fr-CH" sz="1600" dirty="0"/>
              <a:t> by the CTE </a:t>
            </a:r>
            <a:r>
              <a:rPr lang="fr-CH" sz="1600" dirty="0" err="1"/>
              <a:t>mismatch</a:t>
            </a:r>
            <a:r>
              <a:rPr lang="fr-CH" sz="1600" dirty="0"/>
              <a:t> </a:t>
            </a:r>
            <a:r>
              <a:rPr lang="fr-CH" sz="1600" dirty="0" err="1"/>
              <a:t>between</a:t>
            </a:r>
            <a:r>
              <a:rPr lang="fr-CH" sz="1600" dirty="0"/>
              <a:t> the </a:t>
            </a:r>
            <a:r>
              <a:rPr lang="fr-CH" sz="1600" dirty="0" err="1"/>
              <a:t>coil</a:t>
            </a:r>
            <a:r>
              <a:rPr lang="fr-CH" sz="1600" dirty="0"/>
              <a:t> and the titanium pole.</a:t>
            </a:r>
          </a:p>
          <a:p>
            <a:r>
              <a:rPr lang="fr-CH" sz="1600" dirty="0">
                <a:sym typeface="Wingdings" panose="05000000000000000000" pitchFamily="2" charset="2"/>
              </a:rPr>
              <a:t> </a:t>
            </a:r>
            <a:r>
              <a:rPr lang="fr-CH" sz="1600" dirty="0" err="1"/>
              <a:t>During</a:t>
            </a:r>
            <a:r>
              <a:rPr lang="fr-CH" sz="1600" dirty="0"/>
              <a:t> </a:t>
            </a:r>
            <a:r>
              <a:rPr lang="fr-CH" sz="1600" dirty="0" err="1"/>
              <a:t>powering</a:t>
            </a:r>
            <a:r>
              <a:rPr lang="fr-CH" sz="1600" dirty="0"/>
              <a:t>, stresses </a:t>
            </a:r>
            <a:r>
              <a:rPr lang="fr-CH" sz="1600" dirty="0" err="1"/>
              <a:t>increase</a:t>
            </a:r>
            <a:r>
              <a:rPr lang="fr-CH" sz="1600" dirty="0"/>
              <a:t> up to 70 MPa in the straight part of the </a:t>
            </a:r>
            <a:r>
              <a:rPr lang="fr-CH" sz="1600" dirty="0" err="1"/>
              <a:t>conductors</a:t>
            </a:r>
            <a:r>
              <a:rPr lang="fr-CH" sz="1600" dirty="0"/>
              <a:t>. </a:t>
            </a:r>
            <a:endParaRPr lang="en-GB" sz="16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E2D4FFD-A356-46B6-AEB8-759917892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9" y="1808207"/>
            <a:ext cx="4293791" cy="258984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BCFB0BB-1910-41F3-81D5-DD7B3C600E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3" t="35378" r="18314" b="15308"/>
          <a:stretch/>
        </p:blipFill>
        <p:spPr>
          <a:xfrm>
            <a:off x="31804" y="1219231"/>
            <a:ext cx="3800892" cy="146797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A638308-0162-4294-8DC7-EE2BFE0B4386}"/>
              </a:ext>
            </a:extLst>
          </p:cNvPr>
          <p:cNvSpPr txBox="1"/>
          <p:nvPr/>
        </p:nvSpPr>
        <p:spPr>
          <a:xfrm>
            <a:off x="114826" y="1259803"/>
            <a:ext cx="7938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Upper coil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33CE3C7-CC6D-45AF-8337-CCCCA608B0A6}"/>
              </a:ext>
            </a:extLst>
          </p:cNvPr>
          <p:cNvSpPr txBox="1"/>
          <p:nvPr/>
        </p:nvSpPr>
        <p:spPr>
          <a:xfrm>
            <a:off x="167884" y="2944542"/>
            <a:ext cx="7938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Lower coil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01FE7E9-CED7-46E3-AA88-3F904EE063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1422" y="1615818"/>
            <a:ext cx="4651899" cy="280584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D973918-EA98-45AD-B259-44116C6D45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58" t="25297" r="9800" b="27421"/>
          <a:stretch/>
        </p:blipFill>
        <p:spPr>
          <a:xfrm>
            <a:off x="4650770" y="1109984"/>
            <a:ext cx="3680055" cy="117468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1907352-B539-41F1-A959-92FA0384BE62}"/>
              </a:ext>
            </a:extLst>
          </p:cNvPr>
          <p:cNvSpPr txBox="1"/>
          <p:nvPr/>
        </p:nvSpPr>
        <p:spPr>
          <a:xfrm>
            <a:off x="4610806" y="1129491"/>
            <a:ext cx="7938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Upper coil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ED69CA1-8273-4F95-A543-D320190DF291}"/>
              </a:ext>
            </a:extLst>
          </p:cNvPr>
          <p:cNvSpPr txBox="1"/>
          <p:nvPr/>
        </p:nvSpPr>
        <p:spPr>
          <a:xfrm>
            <a:off x="4663864" y="2814230"/>
            <a:ext cx="7938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Lower coil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0ADB08E-73BF-4752-BCEF-E85A13626607}"/>
              </a:ext>
            </a:extLst>
          </p:cNvPr>
          <p:cNvSpPr txBox="1"/>
          <p:nvPr/>
        </p:nvSpPr>
        <p:spPr>
          <a:xfrm>
            <a:off x="559273" y="4298552"/>
            <a:ext cx="311965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/>
              <a:t>Longitudinal stress after cooldown</a:t>
            </a:r>
            <a:endParaRPr lang="en-GB" sz="1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8631ABB-B212-4C2F-A709-C2FFE7F29FD1}"/>
              </a:ext>
            </a:extLst>
          </p:cNvPr>
          <p:cNvSpPr txBox="1"/>
          <p:nvPr/>
        </p:nvSpPr>
        <p:spPr>
          <a:xfrm>
            <a:off x="5227544" y="4298552"/>
            <a:ext cx="311965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/>
              <a:t>Longitudinal stress after powering</a:t>
            </a:r>
            <a:endParaRPr lang="en-GB" sz="10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EB8200B-5396-494B-92D8-EE2BDA043804}"/>
              </a:ext>
            </a:extLst>
          </p:cNvPr>
          <p:cNvCxnSpPr>
            <a:cxnSpLocks/>
          </p:cNvCxnSpPr>
          <p:nvPr/>
        </p:nvCxnSpPr>
        <p:spPr>
          <a:xfrm flipH="1" flipV="1">
            <a:off x="2335196" y="3198458"/>
            <a:ext cx="179926" cy="8933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D7D8497-C101-43B9-9733-E3CDE7674239}"/>
              </a:ext>
            </a:extLst>
          </p:cNvPr>
          <p:cNvCxnSpPr>
            <a:cxnSpLocks/>
          </p:cNvCxnSpPr>
          <p:nvPr/>
        </p:nvCxnSpPr>
        <p:spPr>
          <a:xfrm flipV="1">
            <a:off x="1144677" y="1775694"/>
            <a:ext cx="892390" cy="6557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D004A0E-7674-4417-8C86-BDE5D9660F08}"/>
              </a:ext>
            </a:extLst>
          </p:cNvPr>
          <p:cNvCxnSpPr>
            <a:cxnSpLocks/>
            <a:stCxn id="29" idx="2"/>
          </p:cNvCxnSpPr>
          <p:nvPr/>
        </p:nvCxnSpPr>
        <p:spPr>
          <a:xfrm flipV="1">
            <a:off x="6490798" y="1592415"/>
            <a:ext cx="679743" cy="6922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751B3DCF-DAC4-4ED6-AC5F-6E2812F675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8729" y="1875239"/>
            <a:ext cx="1473655" cy="888852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0C5698A-6E33-4F82-9830-521A0E728D3A}"/>
              </a:ext>
            </a:extLst>
          </p:cNvPr>
          <p:cNvCxnSpPr>
            <a:cxnSpLocks/>
          </p:cNvCxnSpPr>
          <p:nvPr/>
        </p:nvCxnSpPr>
        <p:spPr>
          <a:xfrm flipV="1">
            <a:off x="2077031" y="2107035"/>
            <a:ext cx="1286308" cy="1776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418F662-BBCC-4267-85E6-5AA096A4C099}"/>
              </a:ext>
            </a:extLst>
          </p:cNvPr>
          <p:cNvCxnSpPr>
            <a:cxnSpLocks/>
          </p:cNvCxnSpPr>
          <p:nvPr/>
        </p:nvCxnSpPr>
        <p:spPr>
          <a:xfrm flipH="1" flipV="1">
            <a:off x="6844206" y="3227102"/>
            <a:ext cx="183961" cy="5891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22557EA-7409-4FD7-894F-EFA0259699A4}"/>
              </a:ext>
            </a:extLst>
          </p:cNvPr>
          <p:cNvCxnSpPr>
            <a:cxnSpLocks/>
          </p:cNvCxnSpPr>
          <p:nvPr/>
        </p:nvCxnSpPr>
        <p:spPr>
          <a:xfrm flipH="1" flipV="1">
            <a:off x="7028167" y="3111752"/>
            <a:ext cx="183961" cy="5891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08A8BA53-7E26-451D-BE41-0B057F88BA6B}"/>
              </a:ext>
            </a:extLst>
          </p:cNvPr>
          <p:cNvSpPr txBox="1"/>
          <p:nvPr/>
        </p:nvSpPr>
        <p:spPr>
          <a:xfrm>
            <a:off x="6560156" y="3803995"/>
            <a:ext cx="7374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>
                <a:solidFill>
                  <a:srgbClr val="FF0000"/>
                </a:solidFill>
              </a:rPr>
              <a:t>20 MPa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020AAB-7B70-452B-8D73-DCD817B1FAB9}"/>
              </a:ext>
            </a:extLst>
          </p:cNvPr>
          <p:cNvSpPr txBox="1"/>
          <p:nvPr/>
        </p:nvSpPr>
        <p:spPr>
          <a:xfrm>
            <a:off x="7099332" y="3619953"/>
            <a:ext cx="7374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>
                <a:solidFill>
                  <a:srgbClr val="FF0000"/>
                </a:solidFill>
              </a:rPr>
              <a:t>50 MPa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22435B2-9B31-4105-B7D1-AFF853FE9E16}"/>
              </a:ext>
            </a:extLst>
          </p:cNvPr>
          <p:cNvSpPr txBox="1"/>
          <p:nvPr/>
        </p:nvSpPr>
        <p:spPr>
          <a:xfrm>
            <a:off x="5961770" y="2264645"/>
            <a:ext cx="7374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>
                <a:solidFill>
                  <a:srgbClr val="FF0000"/>
                </a:solidFill>
              </a:rPr>
              <a:t>70 MPa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838A1FA-E170-4EA7-B78B-988F1B430FEF}"/>
              </a:ext>
            </a:extLst>
          </p:cNvPr>
          <p:cNvSpPr txBox="1"/>
          <p:nvPr/>
        </p:nvSpPr>
        <p:spPr>
          <a:xfrm>
            <a:off x="2438120" y="4066999"/>
            <a:ext cx="7374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>
                <a:solidFill>
                  <a:srgbClr val="FF0000"/>
                </a:solidFill>
              </a:rPr>
              <a:t>50 MPa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FCC2C41-9CB9-4069-ADE4-62EA15D3B150}"/>
              </a:ext>
            </a:extLst>
          </p:cNvPr>
          <p:cNvSpPr txBox="1"/>
          <p:nvPr/>
        </p:nvSpPr>
        <p:spPr>
          <a:xfrm>
            <a:off x="775974" y="2463999"/>
            <a:ext cx="7374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>
                <a:solidFill>
                  <a:srgbClr val="FF0000"/>
                </a:solidFill>
              </a:rPr>
              <a:t>10 MPa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003749D-1FAB-4E8B-B2B0-0D0DDDEAFB6E}"/>
              </a:ext>
            </a:extLst>
          </p:cNvPr>
          <p:cNvSpPr txBox="1"/>
          <p:nvPr/>
        </p:nvSpPr>
        <p:spPr>
          <a:xfrm>
            <a:off x="1597790" y="2278331"/>
            <a:ext cx="7374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>
                <a:solidFill>
                  <a:srgbClr val="FF0000"/>
                </a:solidFill>
              </a:rPr>
              <a:t>140 MPa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DC4FB4A-F68F-4B77-A68B-0592E952A365}"/>
              </a:ext>
            </a:extLst>
          </p:cNvPr>
          <p:cNvCxnSpPr>
            <a:cxnSpLocks/>
          </p:cNvCxnSpPr>
          <p:nvPr/>
        </p:nvCxnSpPr>
        <p:spPr>
          <a:xfrm flipV="1">
            <a:off x="339488" y="1729957"/>
            <a:ext cx="815505" cy="8791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046C674-C998-40B2-AAAB-1FDB8A2F3427}"/>
              </a:ext>
            </a:extLst>
          </p:cNvPr>
          <p:cNvCxnSpPr>
            <a:cxnSpLocks/>
          </p:cNvCxnSpPr>
          <p:nvPr/>
        </p:nvCxnSpPr>
        <p:spPr>
          <a:xfrm flipV="1">
            <a:off x="532441" y="1730822"/>
            <a:ext cx="815505" cy="8791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74A35F3A-0243-4AA0-91AE-218AB805A680}"/>
              </a:ext>
            </a:extLst>
          </p:cNvPr>
          <p:cNvSpPr txBox="1"/>
          <p:nvPr/>
        </p:nvSpPr>
        <p:spPr>
          <a:xfrm>
            <a:off x="-88949" y="2604668"/>
            <a:ext cx="7374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rgbClr val="FF0000"/>
                </a:solidFill>
              </a:rPr>
              <a:t>3</a:t>
            </a:r>
            <a:r>
              <a:rPr lang="en-GB" sz="1000" b="0" dirty="0">
                <a:solidFill>
                  <a:srgbClr val="FF0000"/>
                </a:solidFill>
              </a:rPr>
              <a:t>0 MPa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5CD4D8E-1325-4D7E-B00D-B7429DFFE152}"/>
              </a:ext>
            </a:extLst>
          </p:cNvPr>
          <p:cNvSpPr txBox="1"/>
          <p:nvPr/>
        </p:nvSpPr>
        <p:spPr>
          <a:xfrm>
            <a:off x="437069" y="2612201"/>
            <a:ext cx="7374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>
                <a:solidFill>
                  <a:srgbClr val="FF0000"/>
                </a:solidFill>
              </a:rPr>
              <a:t>70 MPa</a:t>
            </a:r>
            <a:endParaRPr lang="en-GB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64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F95E9B8-5A15-4166-9D06-F44903D2F59C}"/>
              </a:ext>
            </a:extLst>
          </p:cNvPr>
          <p:cNvSpPr txBox="1"/>
          <p:nvPr/>
        </p:nvSpPr>
        <p:spPr>
          <a:xfrm>
            <a:off x="0" y="162176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Steady state thermal mechanical 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352468-F364-450E-9B7A-3B95139ADBCF}"/>
              </a:ext>
            </a:extLst>
          </p:cNvPr>
          <p:cNvSpPr txBox="1"/>
          <p:nvPr/>
        </p:nvSpPr>
        <p:spPr>
          <a:xfrm>
            <a:off x="2968487" y="746951"/>
            <a:ext cx="3233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Gap between spacers - wedges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8E8A83-E010-45CE-AE8A-A24BCF9AD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096" y="1480603"/>
            <a:ext cx="4870770" cy="28244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AD5A47-8009-43E1-AC48-5F2D0E3CF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803" y="1486663"/>
            <a:ext cx="4870770" cy="28244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0D07A76-E4E4-448D-A62C-4E0267E203C0}"/>
              </a:ext>
            </a:extLst>
          </p:cNvPr>
          <p:cNvSpPr txBox="1"/>
          <p:nvPr/>
        </p:nvSpPr>
        <p:spPr>
          <a:xfrm>
            <a:off x="2623844" y="4357327"/>
            <a:ext cx="34934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/>
              <a:t>Longitudinal stress after cooldown in the conductor blocks</a:t>
            </a:r>
            <a:endParaRPr lang="en-GB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41FB20-A500-41F1-A6B6-D49D0400E808}"/>
              </a:ext>
            </a:extLst>
          </p:cNvPr>
          <p:cNvSpPr txBox="1"/>
          <p:nvPr/>
        </p:nvSpPr>
        <p:spPr>
          <a:xfrm>
            <a:off x="253287" y="4897911"/>
            <a:ext cx="8446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CH" sz="1600" dirty="0"/>
              <a:t>In case of gap </a:t>
            </a:r>
            <a:r>
              <a:rPr lang="fr-CH" sz="1600" dirty="0" err="1"/>
              <a:t>between</a:t>
            </a:r>
            <a:r>
              <a:rPr lang="fr-CH" sz="1600" dirty="0"/>
              <a:t> </a:t>
            </a:r>
            <a:r>
              <a:rPr lang="fr-CH" sz="1600" dirty="0" err="1"/>
              <a:t>spacers</a:t>
            </a:r>
            <a:r>
              <a:rPr lang="fr-CH" sz="1600" dirty="0"/>
              <a:t> and wedges (</a:t>
            </a:r>
            <a:r>
              <a:rPr lang="fr-CH" sz="1600" dirty="0" err="1"/>
              <a:t>failure</a:t>
            </a:r>
            <a:r>
              <a:rPr lang="fr-CH" sz="1600" dirty="0"/>
              <a:t> of the </a:t>
            </a:r>
            <a:r>
              <a:rPr lang="fr-CH" sz="1600" dirty="0" err="1"/>
              <a:t>brittle</a:t>
            </a:r>
            <a:r>
              <a:rPr lang="fr-CH" sz="1600" dirty="0"/>
              <a:t> </a:t>
            </a:r>
            <a:r>
              <a:rPr lang="fr-CH" sz="1600" dirty="0" err="1"/>
              <a:t>resin</a:t>
            </a:r>
            <a:r>
              <a:rPr lang="fr-CH" sz="1600" dirty="0"/>
              <a:t>), </a:t>
            </a:r>
            <a:r>
              <a:rPr lang="fr-CH" sz="1600" dirty="0" err="1"/>
              <a:t>additional</a:t>
            </a:r>
            <a:r>
              <a:rPr lang="fr-CH" sz="1600" dirty="0"/>
              <a:t> stress concentrations </a:t>
            </a:r>
            <a:r>
              <a:rPr lang="fr-CH" sz="1600" dirty="0" err="1"/>
              <a:t>appear</a:t>
            </a:r>
            <a:r>
              <a:rPr lang="fr-CH" sz="1600" dirty="0"/>
              <a:t> in the </a:t>
            </a:r>
            <a:r>
              <a:rPr lang="fr-CH" sz="1600" dirty="0" err="1"/>
              <a:t>conductor</a:t>
            </a:r>
            <a:r>
              <a:rPr lang="fr-CH" sz="1600" dirty="0"/>
              <a:t> blocks </a:t>
            </a:r>
            <a:r>
              <a:rPr lang="fr-CH" sz="1600" dirty="0" err="1"/>
              <a:t>during</a:t>
            </a:r>
            <a:r>
              <a:rPr lang="fr-CH" sz="1600" dirty="0"/>
              <a:t> the </a:t>
            </a:r>
            <a:r>
              <a:rPr lang="fr-CH" sz="1600" dirty="0" err="1"/>
              <a:t>cooldown</a:t>
            </a:r>
            <a:r>
              <a:rPr lang="fr-CH" sz="16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CH" sz="1600" dirty="0"/>
              <a:t>Stresses of </a:t>
            </a:r>
            <a:r>
              <a:rPr lang="fr-CH" sz="1600" dirty="0" err="1"/>
              <a:t>around</a:t>
            </a:r>
            <a:r>
              <a:rPr lang="fr-CH" sz="1600" dirty="0"/>
              <a:t> 230 MPa are </a:t>
            </a:r>
            <a:r>
              <a:rPr lang="fr-CH" sz="1600" dirty="0" err="1"/>
              <a:t>observed</a:t>
            </a:r>
            <a:r>
              <a:rPr lang="fr-CH" sz="1600" dirty="0"/>
              <a:t> </a:t>
            </a:r>
            <a:r>
              <a:rPr lang="fr-CH" sz="1600" dirty="0" err="1"/>
              <a:t>locally</a:t>
            </a:r>
            <a:r>
              <a:rPr lang="fr-CH" sz="16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CH" sz="1600" dirty="0" err="1"/>
              <a:t>Submodelling</a:t>
            </a:r>
            <a:r>
              <a:rPr lang="fr-CH" sz="1600" dirty="0"/>
              <a:t> </a:t>
            </a:r>
            <a:r>
              <a:rPr lang="fr-CH" sz="1600" dirty="0" err="1"/>
              <a:t>is</a:t>
            </a:r>
            <a:r>
              <a:rPr lang="fr-CH" sz="1600" dirty="0"/>
              <a:t> </a:t>
            </a:r>
            <a:r>
              <a:rPr lang="fr-CH" sz="1600" dirty="0" err="1"/>
              <a:t>required</a:t>
            </a:r>
            <a:r>
              <a:rPr lang="fr-CH" sz="1600" dirty="0"/>
              <a:t> to </a:t>
            </a:r>
            <a:r>
              <a:rPr lang="fr-CH" sz="1600" dirty="0" err="1"/>
              <a:t>better</a:t>
            </a:r>
            <a:r>
              <a:rPr lang="fr-CH" sz="1600" dirty="0"/>
              <a:t> </a:t>
            </a:r>
            <a:r>
              <a:rPr lang="fr-CH" sz="1600" dirty="0" err="1"/>
              <a:t>assess</a:t>
            </a:r>
            <a:r>
              <a:rPr lang="fr-CH" sz="1600" dirty="0"/>
              <a:t> the local stress concentration. </a:t>
            </a:r>
            <a:endParaRPr lang="en-GB" sz="1600" dirty="0"/>
          </a:p>
          <a:p>
            <a:r>
              <a:rPr lang="fr-CH" sz="1600" dirty="0"/>
              <a:t> </a:t>
            </a:r>
            <a:endParaRPr lang="en-GB" sz="16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9410971-1832-4B07-B309-AE83FEFEAD1C}"/>
              </a:ext>
            </a:extLst>
          </p:cNvPr>
          <p:cNvCxnSpPr>
            <a:cxnSpLocks/>
          </p:cNvCxnSpPr>
          <p:nvPr/>
        </p:nvCxnSpPr>
        <p:spPr>
          <a:xfrm flipH="1">
            <a:off x="2537637" y="2538065"/>
            <a:ext cx="770944" cy="1909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0628977-5BD3-4C76-BCC5-DCE77612BDB3}"/>
              </a:ext>
            </a:extLst>
          </p:cNvPr>
          <p:cNvCxnSpPr>
            <a:cxnSpLocks/>
          </p:cNvCxnSpPr>
          <p:nvPr/>
        </p:nvCxnSpPr>
        <p:spPr>
          <a:xfrm flipH="1">
            <a:off x="2275367" y="2538065"/>
            <a:ext cx="1033214" cy="5603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CE80A1E-A91D-497A-9C20-CAD8C9BFD6DA}"/>
              </a:ext>
            </a:extLst>
          </p:cNvPr>
          <p:cNvCxnSpPr>
            <a:cxnSpLocks/>
          </p:cNvCxnSpPr>
          <p:nvPr/>
        </p:nvCxnSpPr>
        <p:spPr>
          <a:xfrm flipH="1">
            <a:off x="2275367" y="2538065"/>
            <a:ext cx="1033214" cy="6658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5BEDCFC-8021-41B6-ACE7-1D12BF46CF4E}"/>
              </a:ext>
            </a:extLst>
          </p:cNvPr>
          <p:cNvSpPr txBox="1"/>
          <p:nvPr/>
        </p:nvSpPr>
        <p:spPr>
          <a:xfrm>
            <a:off x="4058601" y="1303320"/>
            <a:ext cx="256648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Due to CTE mismatch and no gap pole/winding key  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0A042C7-762F-4EB5-8523-70F64D43CDF1}"/>
              </a:ext>
            </a:extLst>
          </p:cNvPr>
          <p:cNvSpPr/>
          <p:nvPr/>
        </p:nvSpPr>
        <p:spPr>
          <a:xfrm>
            <a:off x="5916060" y="2282563"/>
            <a:ext cx="571913" cy="758053"/>
          </a:xfrm>
          <a:prstGeom prst="ellipse">
            <a:avLst/>
          </a:prstGeom>
          <a:noFill/>
          <a:ln w="381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0CD2727-B967-45A5-96C1-BD0A97406F17}"/>
              </a:ext>
            </a:extLst>
          </p:cNvPr>
          <p:cNvCxnSpPr>
            <a:cxnSpLocks/>
            <a:stCxn id="22" idx="1"/>
            <a:endCxn id="21" idx="2"/>
          </p:cNvCxnSpPr>
          <p:nvPr/>
        </p:nvCxnSpPr>
        <p:spPr>
          <a:xfrm flipH="1" flipV="1">
            <a:off x="5341844" y="1826540"/>
            <a:ext cx="657971" cy="567037"/>
          </a:xfrm>
          <a:prstGeom prst="line">
            <a:avLst/>
          </a:prstGeom>
          <a:ln w="38100">
            <a:solidFill>
              <a:srgbClr val="7030A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E3E9803F-81CD-4417-BAE5-83C055F19DCF}"/>
              </a:ext>
            </a:extLst>
          </p:cNvPr>
          <p:cNvSpPr/>
          <p:nvPr/>
        </p:nvSpPr>
        <p:spPr>
          <a:xfrm rot="17148270">
            <a:off x="7555961" y="2721174"/>
            <a:ext cx="571913" cy="96553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3D7AC8-8B9A-4DF9-8383-527852750B85}"/>
              </a:ext>
            </a:extLst>
          </p:cNvPr>
          <p:cNvSpPr txBox="1"/>
          <p:nvPr/>
        </p:nvSpPr>
        <p:spPr>
          <a:xfrm>
            <a:off x="6487973" y="4049550"/>
            <a:ext cx="2143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Due to spacer/wedge decoupling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CB7880E-A640-4B3B-B3C7-86D53E6EE5C1}"/>
              </a:ext>
            </a:extLst>
          </p:cNvPr>
          <p:cNvCxnSpPr>
            <a:cxnSpLocks/>
            <a:stCxn id="25" idx="0"/>
            <a:endCxn id="24" idx="2"/>
          </p:cNvCxnSpPr>
          <p:nvPr/>
        </p:nvCxnSpPr>
        <p:spPr>
          <a:xfrm flipV="1">
            <a:off x="7559681" y="3479085"/>
            <a:ext cx="204355" cy="5704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55C07A1F-D7DF-43F6-981C-39C91AC4AF57}"/>
              </a:ext>
            </a:extLst>
          </p:cNvPr>
          <p:cNvSpPr/>
          <p:nvPr/>
        </p:nvSpPr>
        <p:spPr>
          <a:xfrm rot="17148270">
            <a:off x="6050240" y="2028018"/>
            <a:ext cx="264630" cy="329943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75AD8E3-2908-40AC-AEEE-5AB16D944D80}"/>
              </a:ext>
            </a:extLst>
          </p:cNvPr>
          <p:cNvCxnSpPr>
            <a:cxnSpLocks/>
            <a:stCxn id="25" idx="0"/>
            <a:endCxn id="34" idx="4"/>
          </p:cNvCxnSpPr>
          <p:nvPr/>
        </p:nvCxnSpPr>
        <p:spPr>
          <a:xfrm flipH="1" flipV="1">
            <a:off x="6341290" y="2237920"/>
            <a:ext cx="1218391" cy="18116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984137D4-6379-4F58-8A31-841DBAB3C41E}"/>
              </a:ext>
            </a:extLst>
          </p:cNvPr>
          <p:cNvSpPr/>
          <p:nvPr/>
        </p:nvSpPr>
        <p:spPr>
          <a:xfrm>
            <a:off x="8263540" y="3006264"/>
            <a:ext cx="571913" cy="758053"/>
          </a:xfrm>
          <a:prstGeom prst="ellipse">
            <a:avLst/>
          </a:prstGeom>
          <a:noFill/>
          <a:ln w="381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1ADF148-8181-4257-B77F-9EA515601840}"/>
              </a:ext>
            </a:extLst>
          </p:cNvPr>
          <p:cNvCxnSpPr>
            <a:cxnSpLocks/>
            <a:stCxn id="39" idx="1"/>
            <a:endCxn id="21" idx="2"/>
          </p:cNvCxnSpPr>
          <p:nvPr/>
        </p:nvCxnSpPr>
        <p:spPr>
          <a:xfrm flipH="1" flipV="1">
            <a:off x="5341844" y="1826540"/>
            <a:ext cx="3005451" cy="1290738"/>
          </a:xfrm>
          <a:prstGeom prst="line">
            <a:avLst/>
          </a:prstGeom>
          <a:ln w="38100">
            <a:solidFill>
              <a:srgbClr val="7030A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A569B22-C8AD-4173-B662-A05F0AA14A37}"/>
              </a:ext>
            </a:extLst>
          </p:cNvPr>
          <p:cNvSpPr txBox="1"/>
          <p:nvPr/>
        </p:nvSpPr>
        <p:spPr>
          <a:xfrm>
            <a:off x="3301538" y="2364187"/>
            <a:ext cx="103321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>
                <a:solidFill>
                  <a:srgbClr val="FF0000"/>
                </a:solidFill>
              </a:rPr>
              <a:t>70 -230 MPa</a:t>
            </a:r>
            <a:endParaRPr lang="en-GB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930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F95E9B8-5A15-4166-9D06-F44903D2F59C}"/>
              </a:ext>
            </a:extLst>
          </p:cNvPr>
          <p:cNvSpPr txBox="1"/>
          <p:nvPr/>
        </p:nvSpPr>
        <p:spPr>
          <a:xfrm>
            <a:off x="0" y="162176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Steady state thermal mechanical 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352468-F364-450E-9B7A-3B95139ADBCF}"/>
              </a:ext>
            </a:extLst>
          </p:cNvPr>
          <p:cNvSpPr txBox="1"/>
          <p:nvPr/>
        </p:nvSpPr>
        <p:spPr>
          <a:xfrm>
            <a:off x="2968487" y="746951"/>
            <a:ext cx="3233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Gap between spacers - wedges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C897929-942F-4BE9-8BCD-D629EA30F2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93" y="1115368"/>
            <a:ext cx="4860032" cy="28182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96FBE0-FEE3-4661-81B1-2C018F7DF0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490" y="1948083"/>
            <a:ext cx="4190968" cy="24302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B0C557-78B1-4224-8D6A-C85976A11F4F}"/>
              </a:ext>
            </a:extLst>
          </p:cNvPr>
          <p:cNvSpPr txBox="1"/>
          <p:nvPr/>
        </p:nvSpPr>
        <p:spPr>
          <a:xfrm>
            <a:off x="2825289" y="4384478"/>
            <a:ext cx="34934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/>
              <a:t>Longitudinal stress during powering</a:t>
            </a:r>
            <a:endParaRPr lang="en-GB" sz="10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AB79A14-D3DB-4D74-92B0-C995EA4BAE58}"/>
              </a:ext>
            </a:extLst>
          </p:cNvPr>
          <p:cNvCxnSpPr>
            <a:cxnSpLocks/>
          </p:cNvCxnSpPr>
          <p:nvPr/>
        </p:nvCxnSpPr>
        <p:spPr>
          <a:xfrm flipH="1" flipV="1">
            <a:off x="2282025" y="2027583"/>
            <a:ext cx="1017766" cy="1590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6202D73-A436-4422-9A3C-2D86D33E3796}"/>
              </a:ext>
            </a:extLst>
          </p:cNvPr>
          <p:cNvCxnSpPr>
            <a:cxnSpLocks/>
          </p:cNvCxnSpPr>
          <p:nvPr/>
        </p:nvCxnSpPr>
        <p:spPr>
          <a:xfrm flipH="1">
            <a:off x="6939299" y="2107096"/>
            <a:ext cx="590586" cy="9107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00A5A79-D187-478B-B725-9FB330C7E315}"/>
              </a:ext>
            </a:extLst>
          </p:cNvPr>
          <p:cNvSpPr txBox="1"/>
          <p:nvPr/>
        </p:nvSpPr>
        <p:spPr>
          <a:xfrm>
            <a:off x="188634" y="5593516"/>
            <a:ext cx="8446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CH" sz="1600" dirty="0"/>
              <a:t>Stress concentration </a:t>
            </a:r>
            <a:r>
              <a:rPr lang="fr-CH" sz="1600" dirty="0" err="1"/>
              <a:t>is</a:t>
            </a:r>
            <a:r>
              <a:rPr lang="fr-CH" sz="1600" dirty="0"/>
              <a:t> </a:t>
            </a:r>
            <a:r>
              <a:rPr lang="fr-CH" sz="1600" dirty="0" err="1"/>
              <a:t>increased</a:t>
            </a:r>
            <a:r>
              <a:rPr lang="fr-CH" sz="1600" dirty="0"/>
              <a:t> </a:t>
            </a:r>
            <a:r>
              <a:rPr lang="fr-CH" sz="1600" dirty="0" err="1"/>
              <a:t>during</a:t>
            </a:r>
            <a:r>
              <a:rPr lang="fr-CH" sz="1600" dirty="0"/>
              <a:t> the </a:t>
            </a:r>
            <a:r>
              <a:rPr lang="fr-CH" sz="1600" dirty="0" err="1"/>
              <a:t>powering</a:t>
            </a:r>
            <a:r>
              <a:rPr lang="fr-CH" sz="1600" dirty="0"/>
              <a:t> up to the </a:t>
            </a:r>
            <a:r>
              <a:rPr lang="fr-CH" sz="1600" dirty="0" err="1"/>
              <a:t>order</a:t>
            </a:r>
            <a:r>
              <a:rPr lang="fr-CH" sz="1600" dirty="0"/>
              <a:t> 300-400 MPa.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CH" sz="1600" dirty="0" err="1"/>
              <a:t>Submodelling</a:t>
            </a:r>
            <a:r>
              <a:rPr lang="fr-CH" sz="1600" dirty="0"/>
              <a:t> </a:t>
            </a:r>
            <a:r>
              <a:rPr lang="fr-CH" sz="1600" dirty="0" err="1"/>
              <a:t>is</a:t>
            </a:r>
            <a:r>
              <a:rPr lang="fr-CH" sz="1600" dirty="0"/>
              <a:t> </a:t>
            </a:r>
            <a:r>
              <a:rPr lang="fr-CH" sz="1600" dirty="0" err="1"/>
              <a:t>required</a:t>
            </a:r>
            <a:r>
              <a:rPr lang="fr-CH" sz="1600" dirty="0"/>
              <a:t> to </a:t>
            </a:r>
            <a:r>
              <a:rPr lang="fr-CH" sz="1600" dirty="0" err="1"/>
              <a:t>better</a:t>
            </a:r>
            <a:r>
              <a:rPr lang="fr-CH" sz="1600" dirty="0"/>
              <a:t> </a:t>
            </a:r>
            <a:r>
              <a:rPr lang="fr-CH" sz="1600" dirty="0" err="1"/>
              <a:t>assess</a:t>
            </a:r>
            <a:r>
              <a:rPr lang="fr-CH" sz="1600" dirty="0"/>
              <a:t> the local stress concentration. </a:t>
            </a:r>
            <a:endParaRPr lang="en-GB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8EA744-EDF3-4A2E-9F4C-DF84B2ECBDBE}"/>
              </a:ext>
            </a:extLst>
          </p:cNvPr>
          <p:cNvSpPr txBox="1"/>
          <p:nvPr/>
        </p:nvSpPr>
        <p:spPr>
          <a:xfrm>
            <a:off x="3133096" y="2039644"/>
            <a:ext cx="103321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>
                <a:solidFill>
                  <a:srgbClr val="FF0000"/>
                </a:solidFill>
              </a:rPr>
              <a:t>80 MPa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4AA851-D4F7-4BA5-9B81-C898B4AD60BD}"/>
              </a:ext>
            </a:extLst>
          </p:cNvPr>
          <p:cNvSpPr txBox="1"/>
          <p:nvPr/>
        </p:nvSpPr>
        <p:spPr>
          <a:xfrm>
            <a:off x="7304043" y="1904472"/>
            <a:ext cx="103321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dirty="0">
                <a:solidFill>
                  <a:srgbClr val="FF0000"/>
                </a:solidFill>
              </a:rPr>
              <a:t>80 MPa</a:t>
            </a:r>
            <a:endParaRPr lang="en-GB" sz="1000" dirty="0">
              <a:solidFill>
                <a:srgbClr val="FF0000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F531A28-13DF-4C61-8E6D-7A76536A8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274" y="3163227"/>
            <a:ext cx="2834822" cy="2430289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789B4D1D-D4D2-48F0-B986-0704B44589DB}"/>
              </a:ext>
            </a:extLst>
          </p:cNvPr>
          <p:cNvSpPr/>
          <p:nvPr/>
        </p:nvSpPr>
        <p:spPr>
          <a:xfrm rot="17148270">
            <a:off x="1936362" y="4554565"/>
            <a:ext cx="571913" cy="96553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9F2EB59-83A1-49EC-93A4-994D2149A837}"/>
              </a:ext>
            </a:extLst>
          </p:cNvPr>
          <p:cNvSpPr/>
          <p:nvPr/>
        </p:nvSpPr>
        <p:spPr>
          <a:xfrm rot="2454788">
            <a:off x="1191446" y="3911073"/>
            <a:ext cx="327321" cy="61423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D77E388-041A-4F73-852B-75F228209369}"/>
              </a:ext>
            </a:extLst>
          </p:cNvPr>
          <p:cNvSpPr/>
          <p:nvPr/>
        </p:nvSpPr>
        <p:spPr>
          <a:xfrm rot="2454788">
            <a:off x="588796" y="3626521"/>
            <a:ext cx="327321" cy="61423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831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F95E9B8-5A15-4166-9D06-F44903D2F59C}"/>
              </a:ext>
            </a:extLst>
          </p:cNvPr>
          <p:cNvSpPr txBox="1"/>
          <p:nvPr/>
        </p:nvSpPr>
        <p:spPr>
          <a:xfrm>
            <a:off x="0" y="162176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Steady state thermal mechanical 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352468-F364-450E-9B7A-3B95139ADBCF}"/>
              </a:ext>
            </a:extLst>
          </p:cNvPr>
          <p:cNvSpPr txBox="1"/>
          <p:nvPr/>
        </p:nvSpPr>
        <p:spPr>
          <a:xfrm>
            <a:off x="2968487" y="746951"/>
            <a:ext cx="3233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Comparison with measurements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61C155-898F-406F-A161-E5F709D433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6" t="3204" r="1841" b="11140"/>
          <a:stretch/>
        </p:blipFill>
        <p:spPr>
          <a:xfrm>
            <a:off x="136270" y="1783289"/>
            <a:ext cx="4260575" cy="245919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24D223C-2E73-4358-B256-1ECC6470F9CD}"/>
              </a:ext>
            </a:extLst>
          </p:cNvPr>
          <p:cNvCxnSpPr>
            <a:cxnSpLocks/>
          </p:cNvCxnSpPr>
          <p:nvPr/>
        </p:nvCxnSpPr>
        <p:spPr>
          <a:xfrm>
            <a:off x="3819938" y="3011241"/>
            <a:ext cx="457201" cy="0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52742E-AD87-4063-96B7-0D6E0E2933EC}"/>
              </a:ext>
            </a:extLst>
          </p:cNvPr>
          <p:cNvCxnSpPr>
            <a:cxnSpLocks/>
          </p:cNvCxnSpPr>
          <p:nvPr/>
        </p:nvCxnSpPr>
        <p:spPr>
          <a:xfrm>
            <a:off x="2358886" y="3009174"/>
            <a:ext cx="510209" cy="1486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C78209A-1E5F-4874-9E88-31EF63FE3FE7}"/>
              </a:ext>
            </a:extLst>
          </p:cNvPr>
          <p:cNvCxnSpPr>
            <a:cxnSpLocks/>
          </p:cNvCxnSpPr>
          <p:nvPr/>
        </p:nvCxnSpPr>
        <p:spPr>
          <a:xfrm>
            <a:off x="2869095" y="3009174"/>
            <a:ext cx="896081" cy="0"/>
          </a:xfrm>
          <a:prstGeom prst="line">
            <a:avLst/>
          </a:prstGeom>
          <a:ln w="44450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19DC5219-BFF2-410A-A3D0-59E1174A8E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403"/>
          <a:stretch/>
        </p:blipFill>
        <p:spPr>
          <a:xfrm>
            <a:off x="4857845" y="1828207"/>
            <a:ext cx="3932648" cy="22749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B058ABF-E752-4ECA-9D9C-BB406E3C19C7}"/>
              </a:ext>
            </a:extLst>
          </p:cNvPr>
          <p:cNvSpPr txBox="1"/>
          <p:nvPr/>
        </p:nvSpPr>
        <p:spPr>
          <a:xfrm>
            <a:off x="249940" y="1228274"/>
            <a:ext cx="6292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Longitudinal behaviour is assessed by the forces in the bullets.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18A981C-EA44-4256-8A45-4ABABBCB2B52}"/>
              </a:ext>
            </a:extLst>
          </p:cNvPr>
          <p:cNvCxnSpPr>
            <a:cxnSpLocks/>
          </p:cNvCxnSpPr>
          <p:nvPr/>
        </p:nvCxnSpPr>
        <p:spPr>
          <a:xfrm flipV="1">
            <a:off x="8189259" y="2331811"/>
            <a:ext cx="504265" cy="8384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EA17AD1-9C8A-4E2A-AE1F-05E2487238DD}"/>
              </a:ext>
            </a:extLst>
          </p:cNvPr>
          <p:cNvCxnSpPr>
            <a:cxnSpLocks/>
          </p:cNvCxnSpPr>
          <p:nvPr/>
        </p:nvCxnSpPr>
        <p:spPr>
          <a:xfrm>
            <a:off x="6888303" y="2331811"/>
            <a:ext cx="510209" cy="1486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DF999FC-3E09-4F65-9B23-6AB57F44A538}"/>
              </a:ext>
            </a:extLst>
          </p:cNvPr>
          <p:cNvSpPr txBox="1"/>
          <p:nvPr/>
        </p:nvSpPr>
        <p:spPr>
          <a:xfrm>
            <a:off x="101798" y="4375272"/>
            <a:ext cx="89785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Estimated variation of the force in the bullets due to the cooldown is around 130 </a:t>
            </a:r>
            <a:r>
              <a:rPr lang="en-GB" sz="1600" dirty="0" err="1"/>
              <a:t>kN</a:t>
            </a:r>
            <a:r>
              <a:rPr lang="en-GB" sz="1600" dirty="0"/>
              <a:t>/aperture, compared to the 80-140 </a:t>
            </a:r>
            <a:r>
              <a:rPr lang="en-GB" sz="1600" dirty="0" err="1"/>
              <a:t>kN</a:t>
            </a:r>
            <a:r>
              <a:rPr lang="en-GB" sz="1600" dirty="0"/>
              <a:t> observed.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80% of the longitudinal EM forces is expected to be transferred to the bullets, compared to the 40-50% measured.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Only 40-50% transferred </a:t>
            </a:r>
            <a:r>
              <a:rPr lang="en-GB" sz="1600" dirty="0">
                <a:sym typeface="Wingdings" panose="05000000000000000000" pitchFamily="2" charset="2"/>
              </a:rPr>
              <a:t> How the missing part is shared between the collar/structure  or the coil ? </a:t>
            </a:r>
          </a:p>
          <a:p>
            <a:r>
              <a:rPr lang="en-GB" sz="1600" dirty="0">
                <a:sym typeface="Wingdings" panose="05000000000000000000" pitchFamily="2" charset="2"/>
              </a:rPr>
              <a:t> The present model is a bit too stiff (known and will be improved). </a:t>
            </a:r>
            <a:endParaRPr lang="en-GB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307EFA-47E5-481F-A6BB-09CD2DA768FB}"/>
              </a:ext>
            </a:extLst>
          </p:cNvPr>
          <p:cNvSpPr txBox="1"/>
          <p:nvPr/>
        </p:nvSpPr>
        <p:spPr>
          <a:xfrm>
            <a:off x="443948" y="4150261"/>
            <a:ext cx="3233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Cooldown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D32B27-F40F-43CD-88A3-7FC26267656F}"/>
              </a:ext>
            </a:extLst>
          </p:cNvPr>
          <p:cNvSpPr txBox="1"/>
          <p:nvPr/>
        </p:nvSpPr>
        <p:spPr>
          <a:xfrm>
            <a:off x="5207404" y="4000615"/>
            <a:ext cx="3233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Powering</a:t>
            </a:r>
          </a:p>
        </p:txBody>
      </p:sp>
    </p:spTree>
    <p:extLst>
      <p:ext uri="{BB962C8B-B14F-4D97-AF65-F5344CB8AC3E}">
        <p14:creationId xmlns:p14="http://schemas.microsoft.com/office/powerpoint/2010/main" val="1574497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244470F-F05E-4AA6-A006-B535EF566678}"/>
              </a:ext>
            </a:extLst>
          </p:cNvPr>
          <p:cNvSpPr/>
          <p:nvPr/>
        </p:nvSpPr>
        <p:spPr>
          <a:xfrm>
            <a:off x="3563888" y="3512041"/>
            <a:ext cx="13532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GB" sz="1200" dirty="0">
                <a:solidFill>
                  <a:schemeClr val="bg1"/>
                </a:solidFill>
              </a:rPr>
              <a:t>Flexible structure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E617119-342C-4EDD-8A5C-F7FAF9295619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en-GB" dirty="0"/>
              <a:t>Conclusions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6D753F-FB53-4931-B718-86E66154D1BF}"/>
              </a:ext>
            </a:extLst>
          </p:cNvPr>
          <p:cNvSpPr txBox="1"/>
          <p:nvPr/>
        </p:nvSpPr>
        <p:spPr>
          <a:xfrm>
            <a:off x="296069" y="1053402"/>
            <a:ext cx="855186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3D CFD-thermal-mechanical model of the 11T has been developed. Most of the thermal mechanical materials properties have been confirmed or re-evaluated.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CFD-thermal model and cooldown test on an instrumented magnet do not exhibit any specific issue or critical areas related to the cooldown transient.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model allows a much deeper understanding of the overall thermal mechanical behaviour of the magnet. Results of the overall behaviour are in rather good agreement with measurements.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transition between the curved and straight parts of the coils seems to be the most critical. It cumulates: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Effect of the thermal contraction mismatch between the </a:t>
            </a:r>
            <a:r>
              <a:rPr lang="en-GB" dirty="0" err="1"/>
              <a:t>Ti</a:t>
            </a:r>
            <a:r>
              <a:rPr lang="en-GB" dirty="0"/>
              <a:t> pole and the coil.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Powering longitudinal force not fully transferred to the mechanical structure due to a soft longitudinal support (saddle).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Geometrical singularities.</a:t>
            </a:r>
          </a:p>
        </p:txBody>
      </p:sp>
    </p:spTree>
    <p:extLst>
      <p:ext uri="{BB962C8B-B14F-4D97-AF65-F5344CB8AC3E}">
        <p14:creationId xmlns:p14="http://schemas.microsoft.com/office/powerpoint/2010/main" val="3266728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244470F-F05E-4AA6-A006-B535EF566678}"/>
              </a:ext>
            </a:extLst>
          </p:cNvPr>
          <p:cNvSpPr/>
          <p:nvPr/>
        </p:nvSpPr>
        <p:spPr>
          <a:xfrm>
            <a:off x="3563888" y="3512041"/>
            <a:ext cx="13532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GB" sz="1200" dirty="0">
                <a:solidFill>
                  <a:schemeClr val="bg1"/>
                </a:solidFill>
              </a:rPr>
              <a:t>Flexible structure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E617119-342C-4EDD-8A5C-F7FAF9295619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en-GB" dirty="0"/>
              <a:t>Next steps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6D753F-FB53-4931-B718-86E66154D1BF}"/>
              </a:ext>
            </a:extLst>
          </p:cNvPr>
          <p:cNvSpPr txBox="1"/>
          <p:nvPr/>
        </p:nvSpPr>
        <p:spPr>
          <a:xfrm>
            <a:off x="296069" y="1257812"/>
            <a:ext cx="855186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Refine the thermal-mechanical model: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confirm the longitudinal stiffness of the conductor blocks.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Young’s modulus evolution of the blocks in the curved parts.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Submodelling</a:t>
            </a:r>
            <a:r>
              <a:rPr lang="en-GB" dirty="0"/>
              <a:t> of critical zones.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Study mitigation solutions.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Effect of the thermal contraction mismatch between the </a:t>
            </a:r>
            <a:r>
              <a:rPr lang="en-GB" dirty="0" err="1"/>
              <a:t>Ti</a:t>
            </a:r>
            <a:r>
              <a:rPr lang="en-GB" dirty="0"/>
              <a:t> pole and the coil </a:t>
            </a:r>
            <a:r>
              <a:rPr lang="en-GB" dirty="0">
                <a:sym typeface="Wingdings" panose="05000000000000000000" pitchFamily="2" charset="2"/>
              </a:rPr>
              <a:t> gap pole/winding key,…?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Powering longitudinal force not fully transferred to the mechanical structure due to a soft longitudinal support (saddle) </a:t>
            </a:r>
            <a:r>
              <a:rPr lang="en-GB" dirty="0">
                <a:sym typeface="Wingdings" panose="05000000000000000000" pitchFamily="2" charset="2"/>
              </a:rPr>
              <a:t> stiffer support, additional features,…?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Prepare test magnet (if approved):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Define the configuration (mitigation implementation?).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Define the instrumentation to assess </a:t>
            </a:r>
            <a:r>
              <a:rPr lang="en-GB" b="1" dirty="0"/>
              <a:t>overall and local </a:t>
            </a:r>
            <a:r>
              <a:rPr lang="en-GB" dirty="0"/>
              <a:t>behaviour during cooldown and powering.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777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0650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382E44E-1DB6-451A-AAD0-939AB82536EB}"/>
              </a:ext>
            </a:extLst>
          </p:cNvPr>
          <p:cNvSpPr txBox="1"/>
          <p:nvPr/>
        </p:nvSpPr>
        <p:spPr>
          <a:xfrm>
            <a:off x="2005374" y="162176"/>
            <a:ext cx="51584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Thermal-mechanical model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287CEB-6D43-4FCE-9187-845BC98792C0}"/>
              </a:ext>
            </a:extLst>
          </p:cNvPr>
          <p:cNvSpPr txBox="1"/>
          <p:nvPr/>
        </p:nvSpPr>
        <p:spPr>
          <a:xfrm>
            <a:off x="2133601" y="647673"/>
            <a:ext cx="5005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Geometry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0147CC-655A-4CE4-B273-42B466790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59" y="1454466"/>
            <a:ext cx="8316266" cy="1224136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0DD3932-0FFA-4538-A853-686B38506DD6}"/>
              </a:ext>
            </a:extLst>
          </p:cNvPr>
          <p:cNvCxnSpPr/>
          <p:nvPr/>
        </p:nvCxnSpPr>
        <p:spPr>
          <a:xfrm>
            <a:off x="249696" y="1541967"/>
            <a:ext cx="792088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3DE4ECA-53D2-48D0-B3DB-E154BC06DBC8}"/>
              </a:ext>
            </a:extLst>
          </p:cNvPr>
          <p:cNvSpPr txBox="1"/>
          <p:nvPr/>
        </p:nvSpPr>
        <p:spPr>
          <a:xfrm>
            <a:off x="3678661" y="1290705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2875 mm</a:t>
            </a:r>
            <a:endParaRPr lang="en-GB" sz="12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F2DE688-3DF6-4419-87EF-7AA1FD229CA7}"/>
              </a:ext>
            </a:extLst>
          </p:cNvPr>
          <p:cNvCxnSpPr/>
          <p:nvPr/>
        </p:nvCxnSpPr>
        <p:spPr>
          <a:xfrm>
            <a:off x="233927" y="1304011"/>
            <a:ext cx="0" cy="64807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7B5DD27-C578-46FD-BD23-48B97332B169}"/>
              </a:ext>
            </a:extLst>
          </p:cNvPr>
          <p:cNvCxnSpPr/>
          <p:nvPr/>
        </p:nvCxnSpPr>
        <p:spPr>
          <a:xfrm>
            <a:off x="7092535" y="2066534"/>
            <a:ext cx="0" cy="64807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F931561-BBBD-4438-B8E4-4825D50433AE}"/>
              </a:ext>
            </a:extLst>
          </p:cNvPr>
          <p:cNvCxnSpPr/>
          <p:nvPr/>
        </p:nvCxnSpPr>
        <p:spPr>
          <a:xfrm>
            <a:off x="7925677" y="2071126"/>
            <a:ext cx="0" cy="64807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A8919BA-9C8C-44AD-AA32-E1153B52D616}"/>
              </a:ext>
            </a:extLst>
          </p:cNvPr>
          <p:cNvCxnSpPr/>
          <p:nvPr/>
        </p:nvCxnSpPr>
        <p:spPr>
          <a:xfrm>
            <a:off x="8192043" y="1239710"/>
            <a:ext cx="0" cy="76762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FE6C8A9-AFA1-41B1-9DF4-BDF832384C25}"/>
              </a:ext>
            </a:extLst>
          </p:cNvPr>
          <p:cNvCxnSpPr/>
          <p:nvPr/>
        </p:nvCxnSpPr>
        <p:spPr>
          <a:xfrm>
            <a:off x="7960903" y="2390570"/>
            <a:ext cx="0" cy="324036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9A65EC9-16F7-478D-9116-92282645B122}"/>
              </a:ext>
            </a:extLst>
          </p:cNvPr>
          <p:cNvSpPr txBox="1"/>
          <p:nvPr/>
        </p:nvSpPr>
        <p:spPr>
          <a:xfrm>
            <a:off x="8197216" y="1670530"/>
            <a:ext cx="516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End </a:t>
            </a:r>
          </a:p>
          <a:p>
            <a:r>
              <a:rPr lang="en-US" sz="1200" dirty="0"/>
              <a:t>plate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15653F-D058-4A89-BFD7-551CF76738C6}"/>
              </a:ext>
            </a:extLst>
          </p:cNvPr>
          <p:cNvSpPr txBox="1"/>
          <p:nvPr/>
        </p:nvSpPr>
        <p:spPr>
          <a:xfrm>
            <a:off x="3650826" y="1786638"/>
            <a:ext cx="9464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Yoke (bulk)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0E8E7D-D712-4F6B-9BE4-7BAE2390AC34}"/>
              </a:ext>
            </a:extLst>
          </p:cNvPr>
          <p:cNvSpPr txBox="1"/>
          <p:nvPr/>
        </p:nvSpPr>
        <p:spPr>
          <a:xfrm>
            <a:off x="7094748" y="1664051"/>
            <a:ext cx="840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Kawasaki</a:t>
            </a:r>
          </a:p>
          <a:p>
            <a:pPr algn="ctr"/>
            <a:r>
              <a:rPr lang="en-US" sz="1200" dirty="0"/>
              <a:t>(bulk)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FFF709-4214-4029-B612-03C6AB33A4AA}"/>
              </a:ext>
            </a:extLst>
          </p:cNvPr>
          <p:cNvSpPr txBox="1"/>
          <p:nvPr/>
        </p:nvSpPr>
        <p:spPr>
          <a:xfrm>
            <a:off x="3287447" y="2138865"/>
            <a:ext cx="18453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Central lamination (bulk)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94DED33-2B8A-4B3A-868F-994F90260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59" y="2646070"/>
            <a:ext cx="8006248" cy="1152128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65BC038-EB5F-419B-9C05-ECF8ABA41CD5}"/>
              </a:ext>
            </a:extLst>
          </p:cNvPr>
          <p:cNvCxnSpPr/>
          <p:nvPr/>
        </p:nvCxnSpPr>
        <p:spPr>
          <a:xfrm>
            <a:off x="5461310" y="3491226"/>
            <a:ext cx="249880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FC16C2B-29AF-4291-A453-FE9F89F609DB}"/>
              </a:ext>
            </a:extLst>
          </p:cNvPr>
          <p:cNvSpPr txBox="1"/>
          <p:nvPr/>
        </p:nvSpPr>
        <p:spPr>
          <a:xfrm>
            <a:off x="6453881" y="3491226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918 mm</a:t>
            </a:r>
            <a:endParaRPr lang="en-GB" sz="12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617F50D-0261-4CCE-94DD-C49DCE0412F7}"/>
              </a:ext>
            </a:extLst>
          </p:cNvPr>
          <p:cNvCxnSpPr/>
          <p:nvPr/>
        </p:nvCxnSpPr>
        <p:spPr>
          <a:xfrm>
            <a:off x="328046" y="3491226"/>
            <a:ext cx="510438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8DF2BF0-237E-4B84-94A1-FC4CF7CF94A0}"/>
              </a:ext>
            </a:extLst>
          </p:cNvPr>
          <p:cNvSpPr txBox="1"/>
          <p:nvPr/>
        </p:nvSpPr>
        <p:spPr>
          <a:xfrm>
            <a:off x="2501549" y="3481353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1862 mm</a:t>
            </a:r>
            <a:endParaRPr lang="en-GB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E62191-8D85-4CD4-B912-997A4F2301D0}"/>
              </a:ext>
            </a:extLst>
          </p:cNvPr>
          <p:cNvSpPr txBox="1"/>
          <p:nvPr/>
        </p:nvSpPr>
        <p:spPr>
          <a:xfrm>
            <a:off x="6068299" y="2895703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Detailed coil</a:t>
            </a:r>
            <a:endParaRPr lang="en-GB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AD66B3-4054-4B15-BC95-FE0C226DB6C4}"/>
              </a:ext>
            </a:extLst>
          </p:cNvPr>
          <p:cNvSpPr txBox="1"/>
          <p:nvPr/>
        </p:nvSpPr>
        <p:spPr>
          <a:xfrm>
            <a:off x="2167322" y="2907247"/>
            <a:ext cx="1598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Equivalent coil (bulk)</a:t>
            </a:r>
            <a:endParaRPr lang="en-GB" sz="12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53B0EEA-61FD-427E-8639-FB146F9330AC}"/>
              </a:ext>
            </a:extLst>
          </p:cNvPr>
          <p:cNvCxnSpPr/>
          <p:nvPr/>
        </p:nvCxnSpPr>
        <p:spPr>
          <a:xfrm>
            <a:off x="240993" y="2138865"/>
            <a:ext cx="0" cy="64807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16123AA-0654-4DFD-A9B2-A9A7C6F42D11}"/>
              </a:ext>
            </a:extLst>
          </p:cNvPr>
          <p:cNvCxnSpPr/>
          <p:nvPr/>
        </p:nvCxnSpPr>
        <p:spPr>
          <a:xfrm>
            <a:off x="8197216" y="2086029"/>
            <a:ext cx="0" cy="64807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DCD1A72-3B9E-4A81-A71B-B218248C7F41}"/>
              </a:ext>
            </a:extLst>
          </p:cNvPr>
          <p:cNvSpPr txBox="1"/>
          <p:nvPr/>
        </p:nvSpPr>
        <p:spPr>
          <a:xfrm>
            <a:off x="119359" y="971162"/>
            <a:ext cx="7526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 quarter of half a magnet, connection side, is modelled by adopting some simplifications :</a:t>
            </a:r>
            <a:endParaRPr lang="en-GB" sz="14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5F256E3-DCFC-4090-9D03-5519C8FDEF86}"/>
              </a:ext>
            </a:extLst>
          </p:cNvPr>
          <p:cNvCxnSpPr/>
          <p:nvPr/>
        </p:nvCxnSpPr>
        <p:spPr>
          <a:xfrm>
            <a:off x="7967252" y="2574094"/>
            <a:ext cx="21602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798FA82-F7F0-43FD-9B81-F7EC3EE53BE3}"/>
              </a:ext>
            </a:extLst>
          </p:cNvPr>
          <p:cNvSpPr txBox="1"/>
          <p:nvPr/>
        </p:nvSpPr>
        <p:spPr>
          <a:xfrm>
            <a:off x="7856418" y="2655218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75mm</a:t>
            </a:r>
            <a:endParaRPr lang="en-GB" sz="12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64A16FC-5E58-4002-B1F4-1C295AE62137}"/>
              </a:ext>
            </a:extLst>
          </p:cNvPr>
          <p:cNvCxnSpPr/>
          <p:nvPr/>
        </p:nvCxnSpPr>
        <p:spPr>
          <a:xfrm>
            <a:off x="7110990" y="2574094"/>
            <a:ext cx="79504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E7BB873-7132-4D6A-A9B8-E34406B2BFE1}"/>
              </a:ext>
            </a:extLst>
          </p:cNvPr>
          <p:cNvSpPr txBox="1"/>
          <p:nvPr/>
        </p:nvSpPr>
        <p:spPr>
          <a:xfrm>
            <a:off x="3671203" y="2610098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2474 mm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315D331-3FC7-4530-A2A4-EAD254FBEBC2}"/>
              </a:ext>
            </a:extLst>
          </p:cNvPr>
          <p:cNvCxnSpPr/>
          <p:nvPr/>
        </p:nvCxnSpPr>
        <p:spPr>
          <a:xfrm>
            <a:off x="211196" y="2574094"/>
            <a:ext cx="687926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ED2BF14-96EA-447A-AE91-A1C31498BA72}"/>
              </a:ext>
            </a:extLst>
          </p:cNvPr>
          <p:cNvSpPr txBox="1"/>
          <p:nvPr/>
        </p:nvSpPr>
        <p:spPr>
          <a:xfrm>
            <a:off x="7120680" y="2639515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306 mm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5E717C37-393C-496E-A691-4DA093E90D7E}"/>
              </a:ext>
            </a:extLst>
          </p:cNvPr>
          <p:cNvGrpSpPr/>
          <p:nvPr/>
        </p:nvGrpSpPr>
        <p:grpSpPr>
          <a:xfrm>
            <a:off x="2034787" y="3879321"/>
            <a:ext cx="6682109" cy="2230378"/>
            <a:chOff x="707437" y="1198622"/>
            <a:chExt cx="6682109" cy="2230378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38C16F67-7CDA-4D71-B035-4E7A1987B5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729" t="10088" r="14727" b="19611"/>
            <a:stretch/>
          </p:blipFill>
          <p:spPr>
            <a:xfrm>
              <a:off x="5418535" y="1373554"/>
              <a:ext cx="1971011" cy="1910048"/>
            </a:xfrm>
            <a:prstGeom prst="rect">
              <a:avLst/>
            </a:prstGeom>
          </p:spPr>
        </p:pic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1C4B9887-C8CE-4B83-937A-2CA5A3B6E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76687" y="1278846"/>
              <a:ext cx="2165485" cy="2099465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9D22C048-B8AD-446F-9997-129BB3D656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7437" y="1198622"/>
              <a:ext cx="2326752" cy="2230378"/>
            </a:xfrm>
            <a:prstGeom prst="rect">
              <a:avLst/>
            </a:prstGeom>
          </p:spPr>
        </p:pic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FEE9244-168E-49E2-94A7-1A8275874FB5}"/>
                </a:ext>
              </a:extLst>
            </p:cNvPr>
            <p:cNvSpPr txBox="1"/>
            <p:nvPr/>
          </p:nvSpPr>
          <p:spPr>
            <a:xfrm>
              <a:off x="5713742" y="2514163"/>
              <a:ext cx="7809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End plate</a:t>
              </a:r>
              <a:endParaRPr lang="en-GB" sz="1100" dirty="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7F49B050-0453-4FAE-8A13-DACC9157168C}"/>
                </a:ext>
              </a:extLst>
            </p:cNvPr>
            <p:cNvSpPr txBox="1"/>
            <p:nvPr/>
          </p:nvSpPr>
          <p:spPr>
            <a:xfrm>
              <a:off x="3807405" y="2328578"/>
              <a:ext cx="8274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Half moon</a:t>
              </a:r>
              <a:endParaRPr lang="en-GB" sz="1100" dirty="0"/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B601EA57-BDE6-408D-BF96-397C4F5698E3}"/>
                </a:ext>
              </a:extLst>
            </p:cNvPr>
            <p:cNvCxnSpPr>
              <a:stCxn id="88" idx="2"/>
            </p:cNvCxnSpPr>
            <p:nvPr/>
          </p:nvCxnSpPr>
          <p:spPr>
            <a:xfrm flipH="1">
              <a:off x="3898966" y="2590188"/>
              <a:ext cx="322175" cy="3952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01232B1-3FEE-46D8-AC6F-AD2C0203D247}"/>
                </a:ext>
              </a:extLst>
            </p:cNvPr>
            <p:cNvSpPr txBox="1"/>
            <p:nvPr/>
          </p:nvSpPr>
          <p:spPr>
            <a:xfrm>
              <a:off x="1881707" y="2194902"/>
              <a:ext cx="5549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Collar</a:t>
              </a:r>
              <a:endParaRPr lang="en-GB" sz="1100" dirty="0"/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B4E82324-758C-445C-9050-7A31448CA686}"/>
                </a:ext>
              </a:extLst>
            </p:cNvPr>
            <p:cNvCxnSpPr/>
            <p:nvPr/>
          </p:nvCxnSpPr>
          <p:spPr>
            <a:xfrm flipH="1">
              <a:off x="1754454" y="2478893"/>
              <a:ext cx="337459" cy="3929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CA9D767A-805D-46C5-B39B-BD281825ABD5}"/>
                </a:ext>
              </a:extLst>
            </p:cNvPr>
            <p:cNvCxnSpPr/>
            <p:nvPr/>
          </p:nvCxnSpPr>
          <p:spPr>
            <a:xfrm flipH="1">
              <a:off x="1849590" y="2757495"/>
              <a:ext cx="337459" cy="3929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F3C6CDA-A480-4E2B-A4E2-F53BBA1C253F}"/>
                </a:ext>
              </a:extLst>
            </p:cNvPr>
            <p:cNvSpPr txBox="1"/>
            <p:nvPr/>
          </p:nvSpPr>
          <p:spPr>
            <a:xfrm>
              <a:off x="2137400" y="2533267"/>
              <a:ext cx="4299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Coil</a:t>
              </a:r>
              <a:endParaRPr lang="en-GB" sz="1100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C241696-9A38-490F-AAF1-AB3E429712CB}"/>
                </a:ext>
              </a:extLst>
            </p:cNvPr>
            <p:cNvSpPr txBox="1"/>
            <p:nvPr/>
          </p:nvSpPr>
          <p:spPr>
            <a:xfrm>
              <a:off x="6220680" y="1245868"/>
              <a:ext cx="5004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Shell</a:t>
              </a: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F3CC80C5-997C-429E-8A66-0D1A048BA0CA}"/>
                </a:ext>
              </a:extLst>
            </p:cNvPr>
            <p:cNvCxnSpPr/>
            <p:nvPr/>
          </p:nvCxnSpPr>
          <p:spPr>
            <a:xfrm flipH="1">
              <a:off x="6220680" y="1475841"/>
              <a:ext cx="189235" cy="1793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20DE3ED3-F12B-4CA0-90AD-278E4E8F2B5C}"/>
                </a:ext>
              </a:extLst>
            </p:cNvPr>
            <p:cNvCxnSpPr/>
            <p:nvPr/>
          </p:nvCxnSpPr>
          <p:spPr>
            <a:xfrm flipH="1">
              <a:off x="6742220" y="1940787"/>
              <a:ext cx="177288" cy="1465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F92D265F-685D-4A70-9714-DF71043B9826}"/>
                </a:ext>
              </a:extLst>
            </p:cNvPr>
            <p:cNvSpPr txBox="1"/>
            <p:nvPr/>
          </p:nvSpPr>
          <p:spPr>
            <a:xfrm>
              <a:off x="6848749" y="1690475"/>
              <a:ext cx="5068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Weld</a:t>
              </a:r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A40EF94-2CFD-4B8E-9C1D-C8BF4D4CC65E}"/>
                </a:ext>
              </a:extLst>
            </p:cNvPr>
            <p:cNvCxnSpPr>
              <a:cxnSpLocks/>
              <a:stCxn id="100" idx="1"/>
            </p:cNvCxnSpPr>
            <p:nvPr/>
          </p:nvCxnSpPr>
          <p:spPr>
            <a:xfrm flipH="1">
              <a:off x="3641485" y="2888300"/>
              <a:ext cx="768826" cy="1498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A46F152D-4ADC-4636-90BE-8CD085A8DBF2}"/>
                </a:ext>
              </a:extLst>
            </p:cNvPr>
            <p:cNvCxnSpPr>
              <a:cxnSpLocks/>
              <a:stCxn id="100" idx="1"/>
            </p:cNvCxnSpPr>
            <p:nvPr/>
          </p:nvCxnSpPr>
          <p:spPr>
            <a:xfrm flipH="1">
              <a:off x="4041729" y="2888300"/>
              <a:ext cx="368582" cy="1498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21CAC6A-3992-40AC-944B-BDA7988BB8EE}"/>
                </a:ext>
              </a:extLst>
            </p:cNvPr>
            <p:cNvSpPr txBox="1"/>
            <p:nvPr/>
          </p:nvSpPr>
          <p:spPr>
            <a:xfrm>
              <a:off x="4410311" y="2757495"/>
              <a:ext cx="6094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Bullets</a:t>
              </a:r>
              <a:endParaRPr lang="en-GB" sz="1100" dirty="0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86F3A446-4E6D-4892-BE20-7F524F34393F}"/>
              </a:ext>
            </a:extLst>
          </p:cNvPr>
          <p:cNvSpPr txBox="1"/>
          <p:nvPr/>
        </p:nvSpPr>
        <p:spPr>
          <a:xfrm>
            <a:off x="174504" y="4354202"/>
            <a:ext cx="2290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Transversal cross-sections</a:t>
            </a:r>
          </a:p>
        </p:txBody>
      </p:sp>
    </p:spTree>
    <p:extLst>
      <p:ext uri="{BB962C8B-B14F-4D97-AF65-F5344CB8AC3E}">
        <p14:creationId xmlns:p14="http://schemas.microsoft.com/office/powerpoint/2010/main" val="13104819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7BE80570-91DF-4889-BC49-A940E816FAC7}"/>
              </a:ext>
            </a:extLst>
          </p:cNvPr>
          <p:cNvSpPr txBox="1"/>
          <p:nvPr/>
        </p:nvSpPr>
        <p:spPr>
          <a:xfrm>
            <a:off x="2005374" y="162176"/>
            <a:ext cx="51584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Thermal-mechanical model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9F35BB-68D8-45B7-A7A1-259E4D63FD68}"/>
              </a:ext>
            </a:extLst>
          </p:cNvPr>
          <p:cNvSpPr txBox="1"/>
          <p:nvPr/>
        </p:nvSpPr>
        <p:spPr>
          <a:xfrm>
            <a:off x="2133601" y="647673"/>
            <a:ext cx="5005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Geometry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791C944-F590-4893-8056-A91F42395708}"/>
              </a:ext>
            </a:extLst>
          </p:cNvPr>
          <p:cNvGrpSpPr>
            <a:grpSpLocks noChangeAspect="1"/>
          </p:cNvGrpSpPr>
          <p:nvPr/>
        </p:nvGrpSpPr>
        <p:grpSpPr>
          <a:xfrm>
            <a:off x="9559" y="1799478"/>
            <a:ext cx="4502515" cy="3469544"/>
            <a:chOff x="709441" y="750280"/>
            <a:chExt cx="7579701" cy="584076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7B063CB-1246-4916-A40A-ECDC748CC8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826" y="750280"/>
              <a:ext cx="7482316" cy="5487032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D7C18CE-32E8-44C8-90B0-CBED7247B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1545" y="961886"/>
              <a:ext cx="2782213" cy="2052255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5F4E1F7-01EA-44EB-901F-C790AF45B5F8}"/>
                </a:ext>
              </a:extLst>
            </p:cNvPr>
            <p:cNvCxnSpPr/>
            <p:nvPr/>
          </p:nvCxnSpPr>
          <p:spPr>
            <a:xfrm flipH="1" flipV="1">
              <a:off x="2483768" y="5367355"/>
              <a:ext cx="1002879" cy="101397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47DBE30-2C39-4E10-B6C7-A9485F276E8C}"/>
                </a:ext>
              </a:extLst>
            </p:cNvPr>
            <p:cNvSpPr txBox="1"/>
            <p:nvPr/>
          </p:nvSpPr>
          <p:spPr>
            <a:xfrm>
              <a:off x="3563888" y="6261429"/>
              <a:ext cx="788081" cy="3296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Saddle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C4F109B-3404-4E5D-A1C0-5B682A3E94CA}"/>
                </a:ext>
              </a:extLst>
            </p:cNvPr>
            <p:cNvCxnSpPr/>
            <p:nvPr/>
          </p:nvCxnSpPr>
          <p:spPr>
            <a:xfrm flipH="1" flipV="1">
              <a:off x="3275856" y="4776317"/>
              <a:ext cx="1002879" cy="101397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76F0235-ED2A-4BF8-9DA2-66D4D61E39C3}"/>
                </a:ext>
              </a:extLst>
            </p:cNvPr>
            <p:cNvSpPr txBox="1"/>
            <p:nvPr/>
          </p:nvSpPr>
          <p:spPr>
            <a:xfrm>
              <a:off x="4299141" y="5825814"/>
              <a:ext cx="1280884" cy="3296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Cables (bulk)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EBE53D3-DFF0-4697-98EE-F4CAD1605E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89900" y="4465682"/>
              <a:ext cx="1682218" cy="1601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3D280CA-5E48-47CF-9DB5-54B70DADE671}"/>
                </a:ext>
              </a:extLst>
            </p:cNvPr>
            <p:cNvSpPr txBox="1"/>
            <p:nvPr/>
          </p:nvSpPr>
          <p:spPr>
            <a:xfrm>
              <a:off x="709441" y="4254541"/>
              <a:ext cx="885025" cy="3296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Spacers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158F944-4863-4D27-8095-6B11738BD097}"/>
                </a:ext>
              </a:extLst>
            </p:cNvPr>
            <p:cNvCxnSpPr/>
            <p:nvPr/>
          </p:nvCxnSpPr>
          <p:spPr>
            <a:xfrm flipH="1" flipV="1">
              <a:off x="5364088" y="2809795"/>
              <a:ext cx="1002879" cy="101397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2861349-A353-424C-94DF-3264FE260E72}"/>
                </a:ext>
              </a:extLst>
            </p:cNvPr>
            <p:cNvSpPr txBox="1"/>
            <p:nvPr/>
          </p:nvSpPr>
          <p:spPr>
            <a:xfrm>
              <a:off x="3524205" y="2689175"/>
              <a:ext cx="590152" cy="3296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Pole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9371888-AEC9-4DEF-90C5-AB73B9CC0A8C}"/>
                </a:ext>
              </a:extLst>
            </p:cNvPr>
            <p:cNvCxnSpPr/>
            <p:nvPr/>
          </p:nvCxnSpPr>
          <p:spPr>
            <a:xfrm flipH="1" flipV="1">
              <a:off x="5848620" y="2893425"/>
              <a:ext cx="518347" cy="93034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00D1263-4993-41D2-B27E-002EEAC2BA3C}"/>
                </a:ext>
              </a:extLst>
            </p:cNvPr>
            <p:cNvSpPr txBox="1"/>
            <p:nvPr/>
          </p:nvSpPr>
          <p:spPr>
            <a:xfrm>
              <a:off x="6345690" y="3738122"/>
              <a:ext cx="885025" cy="3296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Wedges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AAB66C6-1E8F-44EF-9D13-A4A97E6CC99A}"/>
                </a:ext>
              </a:extLst>
            </p:cNvPr>
            <p:cNvCxnSpPr/>
            <p:nvPr/>
          </p:nvCxnSpPr>
          <p:spPr>
            <a:xfrm flipH="1" flipV="1">
              <a:off x="3860584" y="2947352"/>
              <a:ext cx="324265" cy="465171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FC698B6-EF67-4BF4-ACF1-03F2089CFEA3}"/>
                </a:ext>
              </a:extLst>
            </p:cNvPr>
            <p:cNvSpPr/>
            <p:nvPr/>
          </p:nvSpPr>
          <p:spPr>
            <a:xfrm>
              <a:off x="811552" y="3397489"/>
              <a:ext cx="2053221" cy="7253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No gap with winding key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DF2C501-E0EA-44B5-B15B-BD959E0042AD}"/>
                </a:ext>
              </a:extLst>
            </p:cNvPr>
            <p:cNvCxnSpPr>
              <a:cxnSpLocks/>
              <a:endCxn id="43" idx="3"/>
            </p:cNvCxnSpPr>
            <p:nvPr/>
          </p:nvCxnSpPr>
          <p:spPr>
            <a:xfrm flipH="1" flipV="1">
              <a:off x="2864773" y="3760176"/>
              <a:ext cx="777335" cy="155639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soli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F117AFE-7D6E-4D8C-99D7-37D7548E5A14}"/>
                </a:ext>
              </a:extLst>
            </p:cNvPr>
            <p:cNvCxnSpPr/>
            <p:nvPr/>
          </p:nvCxnSpPr>
          <p:spPr>
            <a:xfrm flipH="1" flipV="1">
              <a:off x="3600108" y="4027044"/>
              <a:ext cx="1002879" cy="101397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3436C69-3DDD-4268-B2CE-780CAB0EAFC9}"/>
                </a:ext>
              </a:extLst>
            </p:cNvPr>
            <p:cNvCxnSpPr/>
            <p:nvPr/>
          </p:nvCxnSpPr>
          <p:spPr>
            <a:xfrm flipH="1" flipV="1">
              <a:off x="3428256" y="4928717"/>
              <a:ext cx="1002879" cy="101397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64814BE-0051-4CD1-8901-0DDD8704D44D}"/>
                </a:ext>
              </a:extLst>
            </p:cNvPr>
            <p:cNvSpPr txBox="1"/>
            <p:nvPr/>
          </p:nvSpPr>
          <p:spPr>
            <a:xfrm>
              <a:off x="4500919" y="5071297"/>
              <a:ext cx="1202115" cy="3296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Winding key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8B8244E-FCFE-4B20-8714-F7B312CDA043}"/>
              </a:ext>
            </a:extLst>
          </p:cNvPr>
          <p:cNvGrpSpPr>
            <a:grpSpLocks noChangeAspect="1"/>
          </p:cNvGrpSpPr>
          <p:nvPr/>
        </p:nvGrpSpPr>
        <p:grpSpPr>
          <a:xfrm>
            <a:off x="4602602" y="1925184"/>
            <a:ext cx="4588837" cy="3343838"/>
            <a:chOff x="811196" y="908720"/>
            <a:chExt cx="8213678" cy="5985222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BBD615D1-C5F2-4479-8331-42DD2C32EC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3987" y="908720"/>
              <a:ext cx="6880058" cy="5302062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962DF15-DECC-4DC5-896E-38D130A8D1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4538" y="908720"/>
              <a:ext cx="2870348" cy="2051155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D1C97CB4-4E79-4297-A0A3-E1D8F70EF7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97428" y="4365104"/>
              <a:ext cx="3139391" cy="2034398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2D6A485-6EEC-42B3-A4A3-1A7F9F7A1F6A}"/>
                </a:ext>
              </a:extLst>
            </p:cNvPr>
            <p:cNvCxnSpPr/>
            <p:nvPr/>
          </p:nvCxnSpPr>
          <p:spPr>
            <a:xfrm flipH="1" flipV="1">
              <a:off x="2483768" y="5367355"/>
              <a:ext cx="1002879" cy="101397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7458A2C-9AAA-4843-877C-30AD46F2DE14}"/>
                </a:ext>
              </a:extLst>
            </p:cNvPr>
            <p:cNvSpPr txBox="1"/>
            <p:nvPr/>
          </p:nvSpPr>
          <p:spPr>
            <a:xfrm>
              <a:off x="3474512" y="6396555"/>
              <a:ext cx="1189218" cy="497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Saddle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354BE2D-6EF8-45A7-801F-42C75AEEF2B0}"/>
                </a:ext>
              </a:extLst>
            </p:cNvPr>
            <p:cNvCxnSpPr/>
            <p:nvPr/>
          </p:nvCxnSpPr>
          <p:spPr>
            <a:xfrm flipH="1" flipV="1">
              <a:off x="3563888" y="4963577"/>
              <a:ext cx="714848" cy="82671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671FE18-F724-4A43-89F1-3501B552D4E5}"/>
                </a:ext>
              </a:extLst>
            </p:cNvPr>
            <p:cNvSpPr txBox="1"/>
            <p:nvPr/>
          </p:nvSpPr>
          <p:spPr>
            <a:xfrm>
              <a:off x="3972359" y="5797311"/>
              <a:ext cx="1932861" cy="497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Cables (bulk)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08D5EBB-C67E-4E87-8943-42ACC88EE53C}"/>
                </a:ext>
              </a:extLst>
            </p:cNvPr>
            <p:cNvCxnSpPr>
              <a:cxnSpLocks/>
              <a:endCxn id="58" idx="3"/>
            </p:cNvCxnSpPr>
            <p:nvPr/>
          </p:nvCxnSpPr>
          <p:spPr>
            <a:xfrm flipH="1" flipV="1">
              <a:off x="2146704" y="4405932"/>
              <a:ext cx="838506" cy="22950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1D2F8E8-441C-465F-A3FC-BE9BDE731D76}"/>
                </a:ext>
              </a:extLst>
            </p:cNvPr>
            <p:cNvSpPr txBox="1"/>
            <p:nvPr/>
          </p:nvSpPr>
          <p:spPr>
            <a:xfrm>
              <a:off x="811196" y="4157239"/>
              <a:ext cx="1335508" cy="497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Spacers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0B9D5A4-CC12-4892-B4E9-C3F17A0668A2}"/>
                </a:ext>
              </a:extLst>
            </p:cNvPr>
            <p:cNvCxnSpPr/>
            <p:nvPr/>
          </p:nvCxnSpPr>
          <p:spPr>
            <a:xfrm flipH="1" flipV="1">
              <a:off x="5445684" y="2846029"/>
              <a:ext cx="921284" cy="97774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040518D-17BE-405E-976F-690F5AB12498}"/>
                </a:ext>
              </a:extLst>
            </p:cNvPr>
            <p:cNvSpPr txBox="1"/>
            <p:nvPr/>
          </p:nvSpPr>
          <p:spPr>
            <a:xfrm>
              <a:off x="3853892" y="2257383"/>
              <a:ext cx="890543" cy="497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Pole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C83E9F48-5FED-4F4A-93ED-ABFFDAC6AB0E}"/>
                </a:ext>
              </a:extLst>
            </p:cNvPr>
            <p:cNvCxnSpPr/>
            <p:nvPr/>
          </p:nvCxnSpPr>
          <p:spPr>
            <a:xfrm flipH="1" flipV="1">
              <a:off x="5848620" y="2893425"/>
              <a:ext cx="518347" cy="93034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92F9D13-0656-46DE-9331-16E4BBF2BB98}"/>
                </a:ext>
              </a:extLst>
            </p:cNvPr>
            <p:cNvSpPr txBox="1"/>
            <p:nvPr/>
          </p:nvSpPr>
          <p:spPr>
            <a:xfrm>
              <a:off x="5893227" y="3823768"/>
              <a:ext cx="1335509" cy="497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Wedges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3650B54F-89C1-4222-918C-DB97F242CEA1}"/>
                </a:ext>
              </a:extLst>
            </p:cNvPr>
            <p:cNvCxnSpPr/>
            <p:nvPr/>
          </p:nvCxnSpPr>
          <p:spPr>
            <a:xfrm flipH="1" flipV="1">
              <a:off x="4227831" y="2618347"/>
              <a:ext cx="418150" cy="55365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461611E-2C4B-4E73-AB5D-C41B7C3BFAA6}"/>
                </a:ext>
              </a:extLst>
            </p:cNvPr>
            <p:cNvCxnSpPr/>
            <p:nvPr/>
          </p:nvCxnSpPr>
          <p:spPr>
            <a:xfrm flipH="1" flipV="1">
              <a:off x="5656476" y="2852082"/>
              <a:ext cx="680825" cy="93034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D072096-E5D3-4E80-BA9E-BB93EDE8506A}"/>
                </a:ext>
              </a:extLst>
            </p:cNvPr>
            <p:cNvCxnSpPr/>
            <p:nvPr/>
          </p:nvCxnSpPr>
          <p:spPr>
            <a:xfrm flipH="1" flipV="1">
              <a:off x="7296729" y="5376934"/>
              <a:ext cx="418150" cy="553655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DE2F6F7-2B2D-42A1-BF6F-D956F6B985C1}"/>
                </a:ext>
              </a:extLst>
            </p:cNvPr>
            <p:cNvSpPr txBox="1"/>
            <p:nvPr/>
          </p:nvSpPr>
          <p:spPr>
            <a:xfrm>
              <a:off x="6825982" y="5940357"/>
              <a:ext cx="2155344" cy="497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Insulation layer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6E335E78-C0F4-49CB-A6EB-DE87188075F2}"/>
                </a:ext>
              </a:extLst>
            </p:cNvPr>
            <p:cNvCxnSpPr>
              <a:cxnSpLocks/>
              <a:stCxn id="68" idx="2"/>
            </p:cNvCxnSpPr>
            <p:nvPr/>
          </p:nvCxnSpPr>
          <p:spPr>
            <a:xfrm flipH="1">
              <a:off x="7884371" y="3801794"/>
              <a:ext cx="158834" cy="1139377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5EEDABD-214D-4B6E-8A1D-490308F46140}"/>
                </a:ext>
              </a:extLst>
            </p:cNvPr>
            <p:cNvSpPr txBox="1"/>
            <p:nvPr/>
          </p:nvSpPr>
          <p:spPr>
            <a:xfrm>
              <a:off x="7061536" y="3304407"/>
              <a:ext cx="1963338" cy="497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Loading plate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FF18178-6AB7-44E5-AF2B-C1BA72FE8F3A}"/>
              </a:ext>
            </a:extLst>
          </p:cNvPr>
          <p:cNvSpPr txBox="1"/>
          <p:nvPr/>
        </p:nvSpPr>
        <p:spPr>
          <a:xfrm>
            <a:off x="93972" y="1115270"/>
            <a:ext cx="2465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Outer and inner coils</a:t>
            </a:r>
          </a:p>
        </p:txBody>
      </p:sp>
    </p:spTree>
    <p:extLst>
      <p:ext uri="{BB962C8B-B14F-4D97-AF65-F5344CB8AC3E}">
        <p14:creationId xmlns:p14="http://schemas.microsoft.com/office/powerpoint/2010/main" val="436445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9537" y="254440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i="0" dirty="0">
                <a:solidFill>
                  <a:srgbClr val="1A63A0"/>
                </a:solidFill>
                <a:effectLst/>
                <a:latin typeface="Roboto"/>
              </a:rPr>
              <a:t>Thermo-mechanical modelling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206866" y="1000693"/>
            <a:ext cx="4730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C. Garion, M. </a:t>
            </a:r>
            <a:r>
              <a:rPr lang="en-GB" sz="1400" dirty="0" err="1"/>
              <a:t>Moronne</a:t>
            </a:r>
            <a:r>
              <a:rPr lang="en-GB" sz="1400" dirty="0"/>
              <a:t>, TE/VSC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B3981A-A69F-407A-946B-AB29AE1F280B}"/>
              </a:ext>
            </a:extLst>
          </p:cNvPr>
          <p:cNvSpPr txBox="1"/>
          <p:nvPr/>
        </p:nvSpPr>
        <p:spPr>
          <a:xfrm>
            <a:off x="714656" y="1859339"/>
            <a:ext cx="75435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Motivations of the 3D model.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Strategy for the 3D model.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Thermal analysis of the magnet cooldown.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Test of a series magnet.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CFD-thermal model.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Comparison with transient CFD-thermal model.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Steady state thermal mechanical results.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Model description.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Results and comparison with measurements.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Conclusions and next steps.</a:t>
            </a:r>
          </a:p>
        </p:txBody>
      </p:sp>
    </p:spTree>
    <p:extLst>
      <p:ext uri="{BB962C8B-B14F-4D97-AF65-F5344CB8AC3E}">
        <p14:creationId xmlns:p14="http://schemas.microsoft.com/office/powerpoint/2010/main" val="796589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20EA0E8-3294-451D-8935-0F18B988FDC0}"/>
              </a:ext>
            </a:extLst>
          </p:cNvPr>
          <p:cNvSpPr txBox="1"/>
          <p:nvPr/>
        </p:nvSpPr>
        <p:spPr>
          <a:xfrm>
            <a:off x="2005374" y="162176"/>
            <a:ext cx="51584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Thermal-mechanical model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0709AD-69DC-4634-99B4-65DE6EDDD2E6}"/>
              </a:ext>
            </a:extLst>
          </p:cNvPr>
          <p:cNvSpPr txBox="1"/>
          <p:nvPr/>
        </p:nvSpPr>
        <p:spPr>
          <a:xfrm>
            <a:off x="2133601" y="647673"/>
            <a:ext cx="5005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Materials and associated constitutive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5D2CDC-00A8-4B71-AF67-93B85BD0BA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10" y="1260643"/>
            <a:ext cx="8316266" cy="122413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B6EA2C-D25A-4522-BC8E-A7D1BD947E22}"/>
              </a:ext>
            </a:extLst>
          </p:cNvPr>
          <p:cNvCxnSpPr/>
          <p:nvPr/>
        </p:nvCxnSpPr>
        <p:spPr>
          <a:xfrm flipV="1">
            <a:off x="2240219" y="1670485"/>
            <a:ext cx="0" cy="729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81A7D6C-5101-4D76-9A8A-546155466A78}"/>
              </a:ext>
            </a:extLst>
          </p:cNvPr>
          <p:cNvSpPr txBox="1"/>
          <p:nvPr/>
        </p:nvSpPr>
        <p:spPr>
          <a:xfrm>
            <a:off x="1809599" y="2484779"/>
            <a:ext cx="3034805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</a:rPr>
              <a:t>Yoke - central laminations</a:t>
            </a:r>
          </a:p>
          <a:p>
            <a:r>
              <a:rPr lang="en-GB" sz="1100" b="1" dirty="0">
                <a:solidFill>
                  <a:srgbClr val="00B050"/>
                </a:solidFill>
              </a:rPr>
              <a:t>(</a:t>
            </a:r>
            <a:r>
              <a:rPr lang="en-GB" sz="1100" b="1" dirty="0" err="1">
                <a:solidFill>
                  <a:srgbClr val="00B050"/>
                </a:solidFill>
              </a:rPr>
              <a:t>Magnetil</a:t>
            </a:r>
            <a:r>
              <a:rPr lang="en-GB" sz="1100" b="1" dirty="0">
                <a:solidFill>
                  <a:srgbClr val="00B050"/>
                </a:solidFill>
              </a:rPr>
              <a:t>)</a:t>
            </a:r>
          </a:p>
          <a:p>
            <a:r>
              <a:rPr lang="en-GB" sz="1100" dirty="0">
                <a:solidFill>
                  <a:srgbClr val="00B050"/>
                </a:solidFill>
              </a:rPr>
              <a:t>Equivalent to account the lamination structure</a:t>
            </a:r>
          </a:p>
          <a:p>
            <a:r>
              <a:rPr lang="en-GB" sz="1100" dirty="0">
                <a:solidFill>
                  <a:srgbClr val="00B050"/>
                </a:solidFill>
              </a:rPr>
              <a:t>based on:</a:t>
            </a:r>
          </a:p>
          <a:p>
            <a:r>
              <a:rPr lang="en-GB" sz="1100" dirty="0">
                <a:solidFill>
                  <a:srgbClr val="00B050"/>
                </a:solidFill>
              </a:rPr>
              <a:t>E=210 </a:t>
            </a:r>
            <a:r>
              <a:rPr lang="en-GB" sz="1100" dirty="0" err="1">
                <a:solidFill>
                  <a:srgbClr val="00B050"/>
                </a:solidFill>
              </a:rPr>
              <a:t>GPa</a:t>
            </a:r>
            <a:r>
              <a:rPr lang="en-GB" sz="1100" dirty="0">
                <a:solidFill>
                  <a:srgbClr val="00B050"/>
                </a:solidFill>
              </a:rPr>
              <a:t>  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ν= 0.3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CTE= -2.05E-3</a:t>
            </a:r>
            <a:endParaRPr lang="en-GB" sz="1100" dirty="0">
              <a:solidFill>
                <a:srgbClr val="00B05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C32376-F0A9-492E-9B8A-B3E5F2B007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733" b="34547"/>
          <a:stretch/>
        </p:blipFill>
        <p:spPr>
          <a:xfrm>
            <a:off x="250914" y="4193202"/>
            <a:ext cx="8215483" cy="36004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AB162C5-1C2F-4235-8703-803AF17D1269}"/>
              </a:ext>
            </a:extLst>
          </p:cNvPr>
          <p:cNvCxnSpPr/>
          <p:nvPr/>
        </p:nvCxnSpPr>
        <p:spPr>
          <a:xfrm flipV="1">
            <a:off x="2798766" y="2014763"/>
            <a:ext cx="0" cy="422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7AFDE-A600-4362-92CE-4ED77AF08AB8}"/>
              </a:ext>
            </a:extLst>
          </p:cNvPr>
          <p:cNvSpPr txBox="1"/>
          <p:nvPr/>
        </p:nvSpPr>
        <p:spPr>
          <a:xfrm>
            <a:off x="4768730" y="2517535"/>
            <a:ext cx="3073277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  <a:cs typeface="Calibri" panose="020F0502020204030204" pitchFamily="34" charset="0"/>
              </a:rPr>
              <a:t>Austenitic yoke</a:t>
            </a:r>
          </a:p>
          <a:p>
            <a:r>
              <a:rPr lang="en-GB" sz="1100" b="1" dirty="0">
                <a:solidFill>
                  <a:srgbClr val="00B050"/>
                </a:solidFill>
                <a:cs typeface="Calibri" panose="020F0502020204030204" pitchFamily="34" charset="0"/>
              </a:rPr>
              <a:t>(KHMN30L-Kawasaki steel)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Equivalent </a:t>
            </a:r>
            <a:r>
              <a:rPr lang="en-GB" sz="1100" dirty="0">
                <a:solidFill>
                  <a:srgbClr val="00B050"/>
                </a:solidFill>
              </a:rPr>
              <a:t>to account the lamination structure 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based on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E</a:t>
            </a:r>
            <a:r>
              <a:rPr lang="en-GB" sz="1100" baseline="-25000" dirty="0">
                <a:solidFill>
                  <a:srgbClr val="00B050"/>
                </a:solidFill>
                <a:cs typeface="Calibri" panose="020F0502020204030204" pitchFamily="34" charset="0"/>
              </a:rPr>
              <a:t>T</a:t>
            </a:r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=210 </a:t>
            </a:r>
            <a:r>
              <a:rPr lang="en-GB" sz="1100" dirty="0" err="1">
                <a:solidFill>
                  <a:srgbClr val="00B050"/>
                </a:solidFill>
                <a:cs typeface="Calibri" panose="020F0502020204030204" pitchFamily="34" charset="0"/>
              </a:rPr>
              <a:t>GPa</a:t>
            </a:r>
            <a:endParaRPr lang="en-GB" sz="1100" dirty="0">
              <a:solidFill>
                <a:srgbClr val="00B050"/>
              </a:solidFill>
              <a:cs typeface="Calibri" panose="020F0502020204030204" pitchFamily="34" charset="0"/>
            </a:endParaRP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ν= 0.3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CTE= -1.85 E-3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777EB49-5635-4605-BA7C-9CFFD8831FF5}"/>
              </a:ext>
            </a:extLst>
          </p:cNvPr>
          <p:cNvCxnSpPr>
            <a:stCxn id="10" idx="0"/>
          </p:cNvCxnSpPr>
          <p:nvPr/>
        </p:nvCxnSpPr>
        <p:spPr>
          <a:xfrm flipV="1">
            <a:off x="6305369" y="1613119"/>
            <a:ext cx="1150586" cy="904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8B6DEA2-74C8-4F89-A8B0-06A990430AC3}"/>
              </a:ext>
            </a:extLst>
          </p:cNvPr>
          <p:cNvCxnSpPr/>
          <p:nvPr/>
        </p:nvCxnSpPr>
        <p:spPr>
          <a:xfrm flipV="1">
            <a:off x="667062" y="1470970"/>
            <a:ext cx="0" cy="1252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A920380-CC5E-4BBF-A0B0-ABDA781D1007}"/>
              </a:ext>
            </a:extLst>
          </p:cNvPr>
          <p:cNvSpPr txBox="1"/>
          <p:nvPr/>
        </p:nvSpPr>
        <p:spPr>
          <a:xfrm>
            <a:off x="165933" y="2618105"/>
            <a:ext cx="11288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  <a:cs typeface="Calibri" panose="020F0502020204030204" pitchFamily="34" charset="0"/>
              </a:rPr>
              <a:t>Shell</a:t>
            </a:r>
          </a:p>
          <a:p>
            <a:r>
              <a:rPr lang="en-GB" sz="1100" b="1" dirty="0">
                <a:solidFill>
                  <a:srgbClr val="00B050"/>
                </a:solidFill>
                <a:cs typeface="Calibri" panose="020F0502020204030204" pitchFamily="34" charset="0"/>
              </a:rPr>
              <a:t>(316 LN)</a:t>
            </a:r>
          </a:p>
          <a:p>
            <a:r>
              <a:rPr lang="en-GB" sz="1100" u="sng" dirty="0">
                <a:solidFill>
                  <a:srgbClr val="00B050"/>
                </a:solidFill>
                <a:cs typeface="Calibri" panose="020F0502020204030204" pitchFamily="34" charset="0"/>
              </a:rPr>
              <a:t>Isotropic</a:t>
            </a:r>
            <a:endParaRPr lang="en-GB" sz="1100" b="1" dirty="0">
              <a:solidFill>
                <a:srgbClr val="00B050"/>
              </a:solidFill>
              <a:cs typeface="Calibri" panose="020F0502020204030204" pitchFamily="34" charset="0"/>
            </a:endParaRP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E=210 </a:t>
            </a:r>
            <a:r>
              <a:rPr lang="en-GB" sz="1100" dirty="0" err="1">
                <a:solidFill>
                  <a:srgbClr val="00B050"/>
                </a:solidFill>
                <a:cs typeface="Calibri" panose="020F0502020204030204" pitchFamily="34" charset="0"/>
              </a:rPr>
              <a:t>GPa</a:t>
            </a:r>
            <a:endParaRPr lang="en-GB" sz="1100" dirty="0">
              <a:solidFill>
                <a:srgbClr val="00B050"/>
              </a:solidFill>
              <a:cs typeface="Calibri" panose="020F0502020204030204" pitchFamily="34" charset="0"/>
            </a:endParaRP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ν= 0.3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CTE= -2.95E-3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52C9D6-9808-4B72-AC09-DA33DF25C09C}"/>
              </a:ext>
            </a:extLst>
          </p:cNvPr>
          <p:cNvSpPr txBox="1"/>
          <p:nvPr/>
        </p:nvSpPr>
        <p:spPr>
          <a:xfrm>
            <a:off x="374141" y="4876333"/>
            <a:ext cx="3034805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</a:rPr>
              <a:t>Collar </a:t>
            </a:r>
          </a:p>
          <a:p>
            <a:r>
              <a:rPr lang="en-GB" sz="1100" b="1" dirty="0">
                <a:solidFill>
                  <a:srgbClr val="00B050"/>
                </a:solidFill>
              </a:rPr>
              <a:t>(X8CrMnNiN19-11-6)</a:t>
            </a:r>
          </a:p>
          <a:p>
            <a:r>
              <a:rPr lang="en-GB" sz="1100" dirty="0">
                <a:solidFill>
                  <a:srgbClr val="00B050"/>
                </a:solidFill>
              </a:rPr>
              <a:t>Equivalent to account the lamination structure</a:t>
            </a:r>
          </a:p>
          <a:p>
            <a:r>
              <a:rPr lang="en-GB" sz="1100" dirty="0">
                <a:solidFill>
                  <a:srgbClr val="00B050"/>
                </a:solidFill>
              </a:rPr>
              <a:t>based on</a:t>
            </a:r>
          </a:p>
          <a:p>
            <a:r>
              <a:rPr lang="en-GB" sz="1100" dirty="0">
                <a:solidFill>
                  <a:srgbClr val="00B050"/>
                </a:solidFill>
              </a:rPr>
              <a:t>E=202 </a:t>
            </a:r>
            <a:r>
              <a:rPr lang="en-GB" sz="1100" dirty="0" err="1">
                <a:solidFill>
                  <a:srgbClr val="00B050"/>
                </a:solidFill>
              </a:rPr>
              <a:t>GPa</a:t>
            </a:r>
            <a:endParaRPr lang="en-GB" sz="1100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ν= 0.33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CTE= -2.5 E-3</a:t>
            </a:r>
            <a:endParaRPr lang="en-GB" sz="1100" dirty="0">
              <a:solidFill>
                <a:srgbClr val="00B05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4677063-5EC1-41CA-9FA7-2BBAE4BEA48E}"/>
              </a:ext>
            </a:extLst>
          </p:cNvPr>
          <p:cNvCxnSpPr/>
          <p:nvPr/>
        </p:nvCxnSpPr>
        <p:spPr>
          <a:xfrm flipV="1">
            <a:off x="755396" y="4453545"/>
            <a:ext cx="0" cy="422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8D0F725-B2EB-4388-9677-A9F4946C5381}"/>
              </a:ext>
            </a:extLst>
          </p:cNvPr>
          <p:cNvCxnSpPr/>
          <p:nvPr/>
        </p:nvCxnSpPr>
        <p:spPr>
          <a:xfrm flipV="1">
            <a:off x="4056301" y="4456611"/>
            <a:ext cx="0" cy="422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CBC636C-5BFA-4170-ADF4-DF3EFB4B74BD}"/>
              </a:ext>
            </a:extLst>
          </p:cNvPr>
          <p:cNvSpPr txBox="1"/>
          <p:nvPr/>
        </p:nvSpPr>
        <p:spPr>
          <a:xfrm>
            <a:off x="3794237" y="4903501"/>
            <a:ext cx="11288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chemeClr val="accent6">
                    <a:lumMod val="75000"/>
                  </a:schemeClr>
                </a:solidFill>
              </a:rPr>
              <a:t>Coil </a:t>
            </a:r>
          </a:p>
          <a:p>
            <a:r>
              <a:rPr lang="en-GB" sz="1100" b="1" dirty="0">
                <a:solidFill>
                  <a:schemeClr val="accent6">
                    <a:lumMod val="75000"/>
                  </a:schemeClr>
                </a:solidFill>
              </a:rPr>
              <a:t>(composite)</a:t>
            </a:r>
          </a:p>
          <a:p>
            <a:r>
              <a:rPr lang="en-GB" sz="1100" u="sng" dirty="0">
                <a:solidFill>
                  <a:schemeClr val="accent6">
                    <a:lumMod val="75000"/>
                  </a:schemeClr>
                </a:solidFill>
              </a:rPr>
              <a:t>Equivalent</a:t>
            </a:r>
            <a:endParaRPr lang="en-GB" sz="11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1100" dirty="0">
                <a:solidFill>
                  <a:schemeClr val="accent6">
                    <a:lumMod val="75000"/>
                  </a:schemeClr>
                </a:solidFill>
              </a:rPr>
              <a:t>E=100 </a:t>
            </a:r>
            <a:r>
              <a:rPr lang="en-GB" sz="1100" dirty="0" err="1">
                <a:solidFill>
                  <a:schemeClr val="accent6">
                    <a:lumMod val="75000"/>
                  </a:schemeClr>
                </a:solidFill>
              </a:rPr>
              <a:t>GPa</a:t>
            </a:r>
            <a:endParaRPr lang="en-GB" sz="11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1100" dirty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ν</a:t>
            </a:r>
            <a:r>
              <a:rPr lang="en-US" sz="1100" baseline="-25000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GB" sz="1100" dirty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= 0.3</a:t>
            </a:r>
          </a:p>
          <a:p>
            <a:r>
              <a:rPr lang="en-GB" sz="1100" dirty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CTE= -2.78E-3</a:t>
            </a:r>
            <a:endParaRPr lang="en-GB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5931941-A59E-4D6A-9523-679A3922AF41}"/>
              </a:ext>
            </a:extLst>
          </p:cNvPr>
          <p:cNvCxnSpPr/>
          <p:nvPr/>
        </p:nvCxnSpPr>
        <p:spPr>
          <a:xfrm flipV="1">
            <a:off x="8099786" y="4421719"/>
            <a:ext cx="0" cy="422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94D08B3-B2B0-47CD-ADE8-5C1CFD45CA2E}"/>
              </a:ext>
            </a:extLst>
          </p:cNvPr>
          <p:cNvSpPr txBox="1"/>
          <p:nvPr/>
        </p:nvSpPr>
        <p:spPr>
          <a:xfrm>
            <a:off x="7709307" y="4903501"/>
            <a:ext cx="10502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</a:rPr>
              <a:t>Saddle </a:t>
            </a:r>
          </a:p>
          <a:p>
            <a:r>
              <a:rPr lang="en-GB" sz="1100" b="1" dirty="0">
                <a:solidFill>
                  <a:srgbClr val="00B050"/>
                </a:solidFill>
              </a:rPr>
              <a:t>(G11)</a:t>
            </a:r>
          </a:p>
          <a:p>
            <a:r>
              <a:rPr lang="en-GB" sz="1100" u="sng" dirty="0">
                <a:solidFill>
                  <a:srgbClr val="00B050"/>
                </a:solidFill>
              </a:rPr>
              <a:t>Isotropic</a:t>
            </a:r>
            <a:endParaRPr lang="en-GB" sz="1100" b="1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</a:rPr>
              <a:t>E=23.2 </a:t>
            </a:r>
            <a:r>
              <a:rPr lang="en-GB" sz="1100" dirty="0" err="1">
                <a:solidFill>
                  <a:srgbClr val="00B050"/>
                </a:solidFill>
              </a:rPr>
              <a:t>GPa</a:t>
            </a:r>
            <a:endParaRPr lang="en-GB" sz="1100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ν= 0.21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CTE= -2.5E-3</a:t>
            </a:r>
            <a:endParaRPr lang="en-GB" sz="1100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901A2D-EFA6-4BC7-BCCA-67AC66EAB9E5}"/>
              </a:ext>
            </a:extLst>
          </p:cNvPr>
          <p:cNvSpPr txBox="1"/>
          <p:nvPr/>
        </p:nvSpPr>
        <p:spPr>
          <a:xfrm>
            <a:off x="5778879" y="4903501"/>
            <a:ext cx="16818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</a:rPr>
              <a:t>Spacers –Winding key</a:t>
            </a:r>
          </a:p>
          <a:p>
            <a:r>
              <a:rPr lang="en-GB" sz="1100" b="1" dirty="0">
                <a:solidFill>
                  <a:srgbClr val="00B050"/>
                </a:solidFill>
              </a:rPr>
              <a:t>(316 L)</a:t>
            </a:r>
          </a:p>
          <a:p>
            <a:r>
              <a:rPr lang="en-GB" sz="1100" u="sng" dirty="0">
                <a:solidFill>
                  <a:srgbClr val="00B050"/>
                </a:solidFill>
              </a:rPr>
              <a:t>Isotropic</a:t>
            </a:r>
            <a:endParaRPr lang="en-GB" sz="1100" b="1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</a:rPr>
              <a:t>E=206 </a:t>
            </a:r>
            <a:r>
              <a:rPr lang="en-GB" sz="1100" dirty="0" err="1">
                <a:solidFill>
                  <a:srgbClr val="00B050"/>
                </a:solidFill>
              </a:rPr>
              <a:t>GPa</a:t>
            </a:r>
            <a:endParaRPr lang="en-GB" sz="1100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ν= 0.3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CTE= -2.94E-3</a:t>
            </a:r>
            <a:endParaRPr lang="en-GB" sz="1100" dirty="0">
              <a:solidFill>
                <a:srgbClr val="00B05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815AA10-4595-4B25-BD82-C7B0E829AEEE}"/>
              </a:ext>
            </a:extLst>
          </p:cNvPr>
          <p:cNvCxnSpPr/>
          <p:nvPr/>
        </p:nvCxnSpPr>
        <p:spPr>
          <a:xfrm flipV="1">
            <a:off x="6421905" y="4373222"/>
            <a:ext cx="1287402" cy="589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B4B33F6-ADFB-4570-AAE5-5764E0903FDE}"/>
              </a:ext>
            </a:extLst>
          </p:cNvPr>
          <p:cNvCxnSpPr/>
          <p:nvPr/>
        </p:nvCxnSpPr>
        <p:spPr>
          <a:xfrm flipV="1">
            <a:off x="6434054" y="4340466"/>
            <a:ext cx="1098187" cy="615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E1F5E14-0AF3-433A-B9C5-981FD01ED70C}"/>
              </a:ext>
            </a:extLst>
          </p:cNvPr>
          <p:cNvSpPr txBox="1"/>
          <p:nvPr/>
        </p:nvSpPr>
        <p:spPr>
          <a:xfrm>
            <a:off x="7956425" y="2527015"/>
            <a:ext cx="11288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</a:rPr>
              <a:t>End plate</a:t>
            </a:r>
          </a:p>
          <a:p>
            <a:r>
              <a:rPr lang="en-GB" sz="1100" b="1" dirty="0">
                <a:solidFill>
                  <a:srgbClr val="00B050"/>
                </a:solidFill>
              </a:rPr>
              <a:t>(316 L)</a:t>
            </a:r>
          </a:p>
          <a:p>
            <a:r>
              <a:rPr lang="en-GB" sz="1100" u="sng" dirty="0">
                <a:solidFill>
                  <a:srgbClr val="00B050"/>
                </a:solidFill>
              </a:rPr>
              <a:t>Isotropic</a:t>
            </a:r>
            <a:endParaRPr lang="en-GB" sz="1100" b="1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</a:rPr>
              <a:t>E=206 </a:t>
            </a:r>
            <a:r>
              <a:rPr lang="en-GB" sz="1100" dirty="0" err="1">
                <a:solidFill>
                  <a:srgbClr val="00B050"/>
                </a:solidFill>
              </a:rPr>
              <a:t>GPa</a:t>
            </a:r>
            <a:endParaRPr lang="en-GB" sz="1100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ν= 0.3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CTE= -2.94E-3</a:t>
            </a:r>
            <a:endParaRPr lang="en-GB" sz="1100" dirty="0">
              <a:solidFill>
                <a:srgbClr val="00B05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CCE1625-FB0A-482F-9A3E-F09C99ADDC90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8241399" y="2061983"/>
            <a:ext cx="279444" cy="465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D347A98-88A0-4DB9-B83D-80E174F38A4C}"/>
              </a:ext>
            </a:extLst>
          </p:cNvPr>
          <p:cNvSpPr txBox="1"/>
          <p:nvPr/>
        </p:nvSpPr>
        <p:spPr>
          <a:xfrm>
            <a:off x="326310" y="1056206"/>
            <a:ext cx="6162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Material properties at 4 K. Coefficient of Thermal Expansion (CTE) integrated from 300 K to 4 K.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69835C4-A9EB-4D9A-968B-5F30918866FA}"/>
              </a:ext>
            </a:extLst>
          </p:cNvPr>
          <p:cNvSpPr txBox="1"/>
          <p:nvPr/>
        </p:nvSpPr>
        <p:spPr>
          <a:xfrm>
            <a:off x="784568" y="2781360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[1]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B795874-35BA-4772-90F9-54A296A9085B}"/>
              </a:ext>
            </a:extLst>
          </p:cNvPr>
          <p:cNvSpPr txBox="1"/>
          <p:nvPr/>
        </p:nvSpPr>
        <p:spPr>
          <a:xfrm>
            <a:off x="2861131" y="2646124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[2]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5654179-341A-4B82-994F-8C5EE70F4A24}"/>
              </a:ext>
            </a:extLst>
          </p:cNvPr>
          <p:cNvSpPr txBox="1"/>
          <p:nvPr/>
        </p:nvSpPr>
        <p:spPr>
          <a:xfrm>
            <a:off x="6616481" y="2673941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[3]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6D2BDD0-FFFC-4128-833A-FFAD01E9D9B7}"/>
              </a:ext>
            </a:extLst>
          </p:cNvPr>
          <p:cNvSpPr txBox="1"/>
          <p:nvPr/>
        </p:nvSpPr>
        <p:spPr>
          <a:xfrm>
            <a:off x="8549536" y="2717692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[4]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38C65D-4072-45E9-B194-B09179CC4B16}"/>
              </a:ext>
            </a:extLst>
          </p:cNvPr>
          <p:cNvSpPr txBox="1"/>
          <p:nvPr/>
        </p:nvSpPr>
        <p:spPr>
          <a:xfrm>
            <a:off x="1835117" y="5049055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[5]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B42BC3-E511-4B81-9FD7-8B4C4D8F487B}"/>
              </a:ext>
            </a:extLst>
          </p:cNvPr>
          <p:cNvSpPr txBox="1"/>
          <p:nvPr/>
        </p:nvSpPr>
        <p:spPr>
          <a:xfrm>
            <a:off x="4698587" y="5076223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[6]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C6F3D38-2561-4488-BE31-D36890FE4621}"/>
              </a:ext>
            </a:extLst>
          </p:cNvPr>
          <p:cNvSpPr txBox="1"/>
          <p:nvPr/>
        </p:nvSpPr>
        <p:spPr>
          <a:xfrm>
            <a:off x="6273600" y="5071993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[4]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A89B02-8A5D-4CE6-BDEF-36B94D5CB6EF}"/>
              </a:ext>
            </a:extLst>
          </p:cNvPr>
          <p:cNvSpPr txBox="1"/>
          <p:nvPr/>
        </p:nvSpPr>
        <p:spPr>
          <a:xfrm>
            <a:off x="8146478" y="5085848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[7]</a:t>
            </a:r>
          </a:p>
        </p:txBody>
      </p:sp>
    </p:spTree>
    <p:extLst>
      <p:ext uri="{BB962C8B-B14F-4D97-AF65-F5344CB8AC3E}">
        <p14:creationId xmlns:p14="http://schemas.microsoft.com/office/powerpoint/2010/main" val="24517577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E409EB-61F8-44E5-A687-DA34E51E6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784" y="1569014"/>
            <a:ext cx="6385063" cy="3617511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056014D-548D-4D82-BC01-DECA59F8F85F}"/>
              </a:ext>
            </a:extLst>
          </p:cNvPr>
          <p:cNvCxnSpPr/>
          <p:nvPr/>
        </p:nvCxnSpPr>
        <p:spPr>
          <a:xfrm flipV="1">
            <a:off x="4557010" y="2636912"/>
            <a:ext cx="0" cy="122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C14ACAA-2F63-47C2-94A8-FAB2AF69DD05}"/>
              </a:ext>
            </a:extLst>
          </p:cNvPr>
          <p:cNvSpPr txBox="1"/>
          <p:nvPr/>
        </p:nvSpPr>
        <p:spPr>
          <a:xfrm>
            <a:off x="4067944" y="3944908"/>
            <a:ext cx="11288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</a:rPr>
              <a:t>Pole </a:t>
            </a:r>
          </a:p>
          <a:p>
            <a:r>
              <a:rPr lang="en-GB" sz="1100" b="1" dirty="0">
                <a:solidFill>
                  <a:srgbClr val="00B050"/>
                </a:solidFill>
              </a:rPr>
              <a:t>(</a:t>
            </a:r>
            <a:r>
              <a:rPr lang="en-GB" sz="1100" b="1" dirty="0" err="1">
                <a:solidFill>
                  <a:srgbClr val="00B050"/>
                </a:solidFill>
              </a:rPr>
              <a:t>Ti</a:t>
            </a:r>
            <a:r>
              <a:rPr lang="en-GB" sz="1100" b="1" dirty="0">
                <a:solidFill>
                  <a:srgbClr val="00B050"/>
                </a:solidFill>
              </a:rPr>
              <a:t> 6Al-4V)</a:t>
            </a:r>
          </a:p>
          <a:p>
            <a:r>
              <a:rPr lang="en-GB" sz="1100" u="sng" dirty="0">
                <a:solidFill>
                  <a:srgbClr val="00B050"/>
                </a:solidFill>
              </a:rPr>
              <a:t>Isotropic</a:t>
            </a:r>
            <a:endParaRPr lang="en-GB" sz="1100" b="1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</a:rPr>
              <a:t>E=127 </a:t>
            </a:r>
            <a:r>
              <a:rPr lang="en-GB" sz="1100" dirty="0" err="1">
                <a:solidFill>
                  <a:srgbClr val="00B050"/>
                </a:solidFill>
              </a:rPr>
              <a:t>GPa</a:t>
            </a:r>
            <a:endParaRPr lang="en-GB" sz="1100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ν= 0.3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CTE= -1.74E-3</a:t>
            </a:r>
            <a:endParaRPr lang="en-GB" sz="1100" dirty="0">
              <a:solidFill>
                <a:srgbClr val="00B05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B3F99B6-C3A1-4C9A-B11C-376BB04BE5CC}"/>
              </a:ext>
            </a:extLst>
          </p:cNvPr>
          <p:cNvCxnSpPr>
            <a:cxnSpLocks/>
          </p:cNvCxnSpPr>
          <p:nvPr/>
        </p:nvCxnSpPr>
        <p:spPr>
          <a:xfrm flipV="1">
            <a:off x="1036765" y="3327236"/>
            <a:ext cx="1039808" cy="1379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4BC3845-57AE-4BD0-A942-C8887025133B}"/>
              </a:ext>
            </a:extLst>
          </p:cNvPr>
          <p:cNvSpPr txBox="1"/>
          <p:nvPr/>
        </p:nvSpPr>
        <p:spPr>
          <a:xfrm>
            <a:off x="532709" y="4706888"/>
            <a:ext cx="205056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</a:rPr>
              <a:t>Wedge </a:t>
            </a:r>
          </a:p>
          <a:p>
            <a:r>
              <a:rPr lang="en-GB" sz="1100" b="1" dirty="0">
                <a:solidFill>
                  <a:srgbClr val="00B050"/>
                </a:solidFill>
              </a:rPr>
              <a:t>(ODS-Copper </a:t>
            </a:r>
            <a:r>
              <a:rPr lang="en-GB" sz="1100" b="1" dirty="0" err="1">
                <a:solidFill>
                  <a:srgbClr val="00B050"/>
                </a:solidFill>
              </a:rPr>
              <a:t>Discup</a:t>
            </a:r>
            <a:r>
              <a:rPr lang="en-GB" sz="1100" b="1" dirty="0">
                <a:solidFill>
                  <a:srgbClr val="00B050"/>
                </a:solidFill>
              </a:rPr>
              <a:t> C3/30)</a:t>
            </a:r>
          </a:p>
          <a:p>
            <a:r>
              <a:rPr lang="en-GB" sz="1100" u="sng" dirty="0">
                <a:solidFill>
                  <a:srgbClr val="00B050"/>
                </a:solidFill>
              </a:rPr>
              <a:t>Isotropic</a:t>
            </a:r>
            <a:endParaRPr lang="en-GB" sz="1100" b="1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</a:rPr>
              <a:t>E=93 </a:t>
            </a:r>
            <a:r>
              <a:rPr lang="en-GB" sz="1100" dirty="0" err="1">
                <a:solidFill>
                  <a:srgbClr val="00B050"/>
                </a:solidFill>
              </a:rPr>
              <a:t>GPa</a:t>
            </a:r>
            <a:endParaRPr lang="en-GB" sz="1100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ν= 0.3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CTE= -3.07E-3</a:t>
            </a:r>
            <a:endParaRPr lang="en-GB" sz="11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E1CF26-D40B-463A-9E39-A80CDF78CEE7}"/>
              </a:ext>
            </a:extLst>
          </p:cNvPr>
          <p:cNvSpPr txBox="1"/>
          <p:nvPr/>
        </p:nvSpPr>
        <p:spPr>
          <a:xfrm>
            <a:off x="693756" y="1556792"/>
            <a:ext cx="11400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</a:rPr>
              <a:t>Loading plate </a:t>
            </a:r>
          </a:p>
          <a:p>
            <a:r>
              <a:rPr lang="en-GB" sz="1100" b="1" dirty="0">
                <a:solidFill>
                  <a:srgbClr val="00B050"/>
                </a:solidFill>
              </a:rPr>
              <a:t>(316 L)</a:t>
            </a:r>
          </a:p>
          <a:p>
            <a:r>
              <a:rPr lang="en-GB" sz="1100" u="sng" dirty="0">
                <a:solidFill>
                  <a:srgbClr val="00B050"/>
                </a:solidFill>
              </a:rPr>
              <a:t>Isotropic</a:t>
            </a:r>
            <a:endParaRPr lang="en-GB" sz="1100" b="1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</a:rPr>
              <a:t>E=206 </a:t>
            </a:r>
            <a:r>
              <a:rPr lang="en-GB" sz="1100" dirty="0" err="1">
                <a:solidFill>
                  <a:srgbClr val="00B050"/>
                </a:solidFill>
              </a:rPr>
              <a:t>GPa</a:t>
            </a:r>
            <a:endParaRPr lang="en-GB" sz="1100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ν= 0.3</a:t>
            </a: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CTE= -2.94E-3</a:t>
            </a:r>
            <a:endParaRPr lang="en-GB" sz="1100" dirty="0">
              <a:solidFill>
                <a:srgbClr val="00B05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AB43623-C409-4E5E-87EC-1BBC306D5BC5}"/>
              </a:ext>
            </a:extLst>
          </p:cNvPr>
          <p:cNvCxnSpPr/>
          <p:nvPr/>
        </p:nvCxnSpPr>
        <p:spPr>
          <a:xfrm>
            <a:off x="1619672" y="2102575"/>
            <a:ext cx="2160240" cy="102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574B137-D746-4F95-94EF-DD5B77DA029E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5087458" y="1994998"/>
            <a:ext cx="2338118" cy="75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4A99D7E-E739-40B5-9FB3-40A01039B633}"/>
              </a:ext>
            </a:extLst>
          </p:cNvPr>
          <p:cNvSpPr txBox="1"/>
          <p:nvPr/>
        </p:nvSpPr>
        <p:spPr>
          <a:xfrm>
            <a:off x="7425576" y="1441000"/>
            <a:ext cx="121700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</a:rPr>
              <a:t>Insulation layer</a:t>
            </a:r>
          </a:p>
          <a:p>
            <a:r>
              <a:rPr lang="en-GB" sz="1100" b="1" dirty="0">
                <a:solidFill>
                  <a:srgbClr val="00B050"/>
                </a:solidFill>
              </a:rPr>
              <a:t>(</a:t>
            </a:r>
            <a:r>
              <a:rPr lang="en-GB" sz="1100" b="1" dirty="0" err="1">
                <a:solidFill>
                  <a:srgbClr val="00B050"/>
                </a:solidFill>
              </a:rPr>
              <a:t>kapton</a:t>
            </a:r>
            <a:r>
              <a:rPr lang="en-GB" sz="1100" b="1" dirty="0">
                <a:solidFill>
                  <a:srgbClr val="00B050"/>
                </a:solidFill>
              </a:rPr>
              <a:t>)</a:t>
            </a:r>
          </a:p>
          <a:p>
            <a:r>
              <a:rPr lang="en-GB" sz="1100" u="sng" dirty="0">
                <a:solidFill>
                  <a:srgbClr val="00B050"/>
                </a:solidFill>
              </a:rPr>
              <a:t>Isotropic</a:t>
            </a:r>
            <a:endParaRPr lang="en-GB" sz="1100" b="1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</a:rPr>
              <a:t>E=8.96 </a:t>
            </a:r>
            <a:r>
              <a:rPr lang="en-GB" sz="1100" dirty="0" err="1">
                <a:solidFill>
                  <a:srgbClr val="00B050"/>
                </a:solidFill>
              </a:rPr>
              <a:t>GPa</a:t>
            </a:r>
            <a:endParaRPr lang="en-GB" sz="1100" dirty="0">
              <a:solidFill>
                <a:srgbClr val="00B050"/>
              </a:solidFill>
            </a:endParaRPr>
          </a:p>
          <a:p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ν= 0.34</a:t>
            </a:r>
          </a:p>
          <a:p>
            <a:r>
              <a:rPr lang="en-GB" sz="1100" dirty="0">
                <a:solidFill>
                  <a:srgbClr val="FFC000"/>
                </a:solidFill>
                <a:cs typeface="Calibri" panose="020F0502020204030204" pitchFamily="34" charset="0"/>
              </a:rPr>
              <a:t>CTE= -12E-3</a:t>
            </a:r>
            <a:endParaRPr lang="en-GB" sz="1100" dirty="0">
              <a:solidFill>
                <a:srgbClr val="FFC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68ACB58-D480-45E4-A2EC-890D6D35FC84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3828682" y="1936572"/>
            <a:ext cx="3596894" cy="58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D3A9708-1260-4F3D-A22B-224FD41042C5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5775468" y="1994998"/>
            <a:ext cx="1650108" cy="936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6E6DA66-6836-44A4-8199-A0AF55C3C68F}"/>
              </a:ext>
            </a:extLst>
          </p:cNvPr>
          <p:cNvSpPr txBox="1"/>
          <p:nvPr/>
        </p:nvSpPr>
        <p:spPr>
          <a:xfrm>
            <a:off x="5300307" y="4706888"/>
            <a:ext cx="22095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FF0000"/>
                </a:solidFill>
              </a:rPr>
              <a:t>Cable block </a:t>
            </a:r>
          </a:p>
          <a:p>
            <a:r>
              <a:rPr lang="en-GB" sz="1100" b="1" dirty="0">
                <a:solidFill>
                  <a:srgbClr val="FF0000"/>
                </a:solidFill>
              </a:rPr>
              <a:t>(Nb</a:t>
            </a:r>
            <a:r>
              <a:rPr lang="en-GB" sz="1100" b="1" baseline="-25000" dirty="0">
                <a:solidFill>
                  <a:srgbClr val="FF0000"/>
                </a:solidFill>
              </a:rPr>
              <a:t>3</a:t>
            </a:r>
            <a:r>
              <a:rPr lang="en-GB" sz="1100" b="1" dirty="0">
                <a:solidFill>
                  <a:srgbClr val="FF0000"/>
                </a:solidFill>
              </a:rPr>
              <a:t>Sn)</a:t>
            </a:r>
          </a:p>
          <a:p>
            <a:r>
              <a:rPr lang="en-GB" sz="1100" u="sng" dirty="0">
                <a:solidFill>
                  <a:srgbClr val="FF0000"/>
                </a:solidFill>
              </a:rPr>
              <a:t>“Simple” orthotropic elastic</a:t>
            </a:r>
            <a:endParaRPr lang="en-GB" sz="1100" b="1" dirty="0">
              <a:solidFill>
                <a:srgbClr val="FF0000"/>
              </a:solidFill>
            </a:endParaRPr>
          </a:p>
          <a:p>
            <a:r>
              <a:rPr lang="en-GB" sz="1100" dirty="0">
                <a:solidFill>
                  <a:srgbClr val="FF0000"/>
                </a:solidFill>
                <a:cs typeface="Calibri" panose="020F0502020204030204" pitchFamily="34" charset="0"/>
              </a:rPr>
              <a:t>ν= 0.3</a:t>
            </a:r>
          </a:p>
          <a:p>
            <a:r>
              <a:rPr lang="en-GB" sz="1100" dirty="0" err="1">
                <a:solidFill>
                  <a:srgbClr val="FF0000"/>
                </a:solidFill>
              </a:rPr>
              <a:t>E_long</a:t>
            </a:r>
            <a:r>
              <a:rPr lang="en-GB" sz="1100" dirty="0">
                <a:solidFill>
                  <a:srgbClr val="FF0000"/>
                </a:solidFill>
              </a:rPr>
              <a:t>. = 95 </a:t>
            </a:r>
            <a:r>
              <a:rPr lang="en-GB" sz="1100" dirty="0" err="1">
                <a:solidFill>
                  <a:srgbClr val="FF0000"/>
                </a:solidFill>
              </a:rPr>
              <a:t>GPa</a:t>
            </a:r>
            <a:endParaRPr lang="en-GB" sz="1100" dirty="0">
              <a:solidFill>
                <a:srgbClr val="FF0000"/>
              </a:solidFill>
            </a:endParaRPr>
          </a:p>
          <a:p>
            <a:r>
              <a:rPr lang="en-GB" sz="1100" dirty="0" err="1">
                <a:solidFill>
                  <a:srgbClr val="FF0000"/>
                </a:solidFill>
              </a:rPr>
              <a:t>E_rad</a:t>
            </a:r>
            <a:r>
              <a:rPr lang="en-GB" sz="1100" dirty="0">
                <a:solidFill>
                  <a:srgbClr val="FF0000"/>
                </a:solidFill>
              </a:rPr>
              <a:t>. = 80 </a:t>
            </a:r>
            <a:r>
              <a:rPr lang="en-GB" sz="1100" dirty="0" err="1">
                <a:solidFill>
                  <a:srgbClr val="FF0000"/>
                </a:solidFill>
              </a:rPr>
              <a:t>GPa</a:t>
            </a:r>
            <a:endParaRPr lang="en-GB" sz="1100" dirty="0">
              <a:solidFill>
                <a:srgbClr val="FF0000"/>
              </a:solidFill>
            </a:endParaRPr>
          </a:p>
          <a:p>
            <a:r>
              <a:rPr lang="en-GB" sz="1100" dirty="0" err="1">
                <a:solidFill>
                  <a:srgbClr val="FF0000"/>
                </a:solidFill>
              </a:rPr>
              <a:t>E_azim</a:t>
            </a:r>
            <a:r>
              <a:rPr lang="en-GB" sz="1100" dirty="0">
                <a:solidFill>
                  <a:srgbClr val="FF0000"/>
                </a:solidFill>
              </a:rPr>
              <a:t>. = 31 </a:t>
            </a:r>
            <a:r>
              <a:rPr lang="en-GB" sz="1100" dirty="0" err="1">
                <a:solidFill>
                  <a:srgbClr val="FF0000"/>
                </a:solidFill>
              </a:rPr>
              <a:t>GPa</a:t>
            </a:r>
            <a:endParaRPr lang="en-GB" sz="11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r>
              <a:rPr lang="en-GB" sz="1100" dirty="0" err="1">
                <a:solidFill>
                  <a:srgbClr val="00B050"/>
                </a:solidFill>
                <a:cs typeface="Calibri" panose="020F0502020204030204" pitchFamily="34" charset="0"/>
              </a:rPr>
              <a:t>CTE_long</a:t>
            </a:r>
            <a:r>
              <a:rPr lang="en-GB" sz="1100" dirty="0">
                <a:solidFill>
                  <a:srgbClr val="00B050"/>
                </a:solidFill>
                <a:cs typeface="Calibri" panose="020F0502020204030204" pitchFamily="34" charset="0"/>
              </a:rPr>
              <a:t>. = -2.8E-3</a:t>
            </a:r>
            <a:endParaRPr lang="en-GB" sz="1100" dirty="0">
              <a:solidFill>
                <a:srgbClr val="00B05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785E650-1C15-4AE5-9491-FC25C6ED8BC7}"/>
              </a:ext>
            </a:extLst>
          </p:cNvPr>
          <p:cNvCxnSpPr>
            <a:cxnSpLocks/>
          </p:cNvCxnSpPr>
          <p:nvPr/>
        </p:nvCxnSpPr>
        <p:spPr>
          <a:xfrm flipV="1">
            <a:off x="5974157" y="4026007"/>
            <a:ext cx="288032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8FBFEFE-A1E3-4721-BA48-BD6E15FBED00}"/>
              </a:ext>
            </a:extLst>
          </p:cNvPr>
          <p:cNvSpPr txBox="1"/>
          <p:nvPr/>
        </p:nvSpPr>
        <p:spPr>
          <a:xfrm>
            <a:off x="1263784" y="1733388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[4]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646242-974D-4C46-A278-781CDDC033E0}"/>
              </a:ext>
            </a:extLst>
          </p:cNvPr>
          <p:cNvSpPr txBox="1"/>
          <p:nvPr/>
        </p:nvSpPr>
        <p:spPr>
          <a:xfrm>
            <a:off x="1586670" y="5534911"/>
            <a:ext cx="418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[10]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14E906-6FEB-43CB-AB0D-0AC08D7996AF}"/>
              </a:ext>
            </a:extLst>
          </p:cNvPr>
          <p:cNvSpPr txBox="1"/>
          <p:nvPr/>
        </p:nvSpPr>
        <p:spPr>
          <a:xfrm>
            <a:off x="6649026" y="5862214"/>
            <a:ext cx="418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[11]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69B58B-2426-45E9-A6F4-E4CDA272582E}"/>
              </a:ext>
            </a:extLst>
          </p:cNvPr>
          <p:cNvSpPr txBox="1"/>
          <p:nvPr/>
        </p:nvSpPr>
        <p:spPr>
          <a:xfrm>
            <a:off x="8034076" y="1631179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[8]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AB764C-3B60-4476-ADEA-B3E5038ACD5A}"/>
              </a:ext>
            </a:extLst>
          </p:cNvPr>
          <p:cNvSpPr txBox="1"/>
          <p:nvPr/>
        </p:nvSpPr>
        <p:spPr>
          <a:xfrm>
            <a:off x="4811440" y="4117639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[9]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38A90-938E-4BBF-A56D-28FEDD239E93}"/>
              </a:ext>
            </a:extLst>
          </p:cNvPr>
          <p:cNvSpPr txBox="1"/>
          <p:nvPr/>
        </p:nvSpPr>
        <p:spPr>
          <a:xfrm>
            <a:off x="296397" y="1022291"/>
            <a:ext cx="62007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Material properties at 4 K. Coefficient of Thermal Expansion (CTE) integrated from 300 K to 4 K. </a:t>
            </a:r>
            <a:endParaRPr lang="en-GB" sz="11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D67BD59-07CE-4DEF-991C-3CCBA00E60F1}"/>
              </a:ext>
            </a:extLst>
          </p:cNvPr>
          <p:cNvSpPr txBox="1"/>
          <p:nvPr/>
        </p:nvSpPr>
        <p:spPr>
          <a:xfrm>
            <a:off x="2005374" y="162176"/>
            <a:ext cx="51584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Thermal-mechanical model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1AE8AE-BCEE-453F-90E4-8883A1F341A8}"/>
              </a:ext>
            </a:extLst>
          </p:cNvPr>
          <p:cNvSpPr txBox="1"/>
          <p:nvPr/>
        </p:nvSpPr>
        <p:spPr>
          <a:xfrm>
            <a:off x="2133601" y="647673"/>
            <a:ext cx="50050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Materials</a:t>
            </a:r>
          </a:p>
        </p:txBody>
      </p:sp>
    </p:spTree>
    <p:extLst>
      <p:ext uri="{BB962C8B-B14F-4D97-AF65-F5344CB8AC3E}">
        <p14:creationId xmlns:p14="http://schemas.microsoft.com/office/powerpoint/2010/main" val="31401167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00802FF-44B7-4AB8-B7CE-DEF05836FB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14" t="5280"/>
          <a:stretch/>
        </p:blipFill>
        <p:spPr>
          <a:xfrm>
            <a:off x="333831" y="2450015"/>
            <a:ext cx="3549302" cy="30605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0D5CF6-A79A-4D6A-A09A-A437498A767C}"/>
              </a:ext>
            </a:extLst>
          </p:cNvPr>
          <p:cNvSpPr txBox="1"/>
          <p:nvPr/>
        </p:nvSpPr>
        <p:spPr>
          <a:xfrm>
            <a:off x="2005374" y="162176"/>
            <a:ext cx="51584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Loading steps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158176-273B-4C85-A579-ABE36613E1AA}"/>
              </a:ext>
            </a:extLst>
          </p:cNvPr>
          <p:cNvSpPr txBox="1"/>
          <p:nvPr/>
        </p:nvSpPr>
        <p:spPr>
          <a:xfrm>
            <a:off x="829927" y="5030800"/>
            <a:ext cx="2350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dirty="0"/>
              <a:t>Azimuthal prestress </a:t>
            </a:r>
            <a:endParaRPr lang="en-GB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CCD4F8-7C36-4FF3-8620-98AC374751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64" t="6040"/>
          <a:stretch/>
        </p:blipFill>
        <p:spPr>
          <a:xfrm>
            <a:off x="4419415" y="2020082"/>
            <a:ext cx="4526106" cy="306058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05DF67-7AE3-49F5-A36E-1C4676D4AB81}"/>
              </a:ext>
            </a:extLst>
          </p:cNvPr>
          <p:cNvSpPr txBox="1"/>
          <p:nvPr/>
        </p:nvSpPr>
        <p:spPr>
          <a:xfrm>
            <a:off x="6287929" y="5030800"/>
            <a:ext cx="17518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dirty="0"/>
              <a:t>Cooldown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E4736F-054F-475E-85C6-4E879190124C}"/>
              </a:ext>
            </a:extLst>
          </p:cNvPr>
          <p:cNvSpPr txBox="1"/>
          <p:nvPr/>
        </p:nvSpPr>
        <p:spPr>
          <a:xfrm>
            <a:off x="434566" y="1122630"/>
            <a:ext cx="61473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Loads are applied in sequential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Azimuthal prestress of the coil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Shell welding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Bullet loading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Cooldown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Powering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6908AC-3A61-4C67-A611-4BBAB9F96834}"/>
              </a:ext>
            </a:extLst>
          </p:cNvPr>
          <p:cNvSpPr txBox="1"/>
          <p:nvPr/>
        </p:nvSpPr>
        <p:spPr>
          <a:xfrm>
            <a:off x="1978766" y="5410816"/>
            <a:ext cx="5432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Longitudinal stress in the straight part of the coil</a:t>
            </a:r>
          </a:p>
        </p:txBody>
      </p:sp>
    </p:spTree>
    <p:extLst>
      <p:ext uri="{BB962C8B-B14F-4D97-AF65-F5344CB8AC3E}">
        <p14:creationId xmlns:p14="http://schemas.microsoft.com/office/powerpoint/2010/main" val="2112700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ACC6EA-5C86-4CE4-B9CF-72AF464422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7CDF8D-8417-4895-98BC-F201E2EDE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7756"/>
            <a:ext cx="9144000" cy="53024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480BAA-F74E-45DE-9650-3C1F4D39F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628800"/>
            <a:ext cx="3616926" cy="21815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6980B6-5644-423B-8974-372E5EBF52A2}"/>
              </a:ext>
            </a:extLst>
          </p:cNvPr>
          <p:cNvSpPr txBox="1"/>
          <p:nvPr/>
        </p:nvSpPr>
        <p:spPr>
          <a:xfrm>
            <a:off x="3203848" y="923783"/>
            <a:ext cx="4021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Longitudinal stress [MPa]</a:t>
            </a:r>
            <a:endParaRPr lang="en-GB" sz="1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2FEB3F-4F9A-49B4-A3C8-D2CA95A4BA39}"/>
              </a:ext>
            </a:extLst>
          </p:cNvPr>
          <p:cNvSpPr txBox="1"/>
          <p:nvPr/>
        </p:nvSpPr>
        <p:spPr>
          <a:xfrm>
            <a:off x="1331641" y="919184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Upper coil only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B1896-3149-4F07-A2DA-90CBE6CA2BD6}"/>
              </a:ext>
            </a:extLst>
          </p:cNvPr>
          <p:cNvSpPr txBox="1"/>
          <p:nvPr/>
        </p:nvSpPr>
        <p:spPr>
          <a:xfrm>
            <a:off x="107504" y="1642299"/>
            <a:ext cx="22284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</a:rPr>
              <a:t>No gap between cable and wedge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A726B9-8D77-4056-B38B-3D7432AD2A84}"/>
              </a:ext>
            </a:extLst>
          </p:cNvPr>
          <p:cNvSpPr txBox="1"/>
          <p:nvPr/>
        </p:nvSpPr>
        <p:spPr>
          <a:xfrm>
            <a:off x="107504" y="4661434"/>
            <a:ext cx="3233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Cooldown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AABB25-9A2E-423F-B7AD-A0D19103614F}"/>
              </a:ext>
            </a:extLst>
          </p:cNvPr>
          <p:cNvSpPr txBox="1"/>
          <p:nvPr/>
        </p:nvSpPr>
        <p:spPr>
          <a:xfrm>
            <a:off x="1210586" y="162176"/>
            <a:ext cx="69646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Effect of gaps after cooldown</a:t>
            </a:r>
          </a:p>
        </p:txBody>
      </p:sp>
    </p:spTree>
    <p:extLst>
      <p:ext uri="{BB962C8B-B14F-4D97-AF65-F5344CB8AC3E}">
        <p14:creationId xmlns:p14="http://schemas.microsoft.com/office/powerpoint/2010/main" val="29798370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B71C75-607B-4AB6-8C15-3DB6BE0B41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6C5ACA-B0A4-4B5F-8C15-05AD4F782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7756"/>
            <a:ext cx="9144000" cy="53024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405C0C-B814-4F1C-801B-67E15EB2F47C}"/>
              </a:ext>
            </a:extLst>
          </p:cNvPr>
          <p:cNvSpPr txBox="1"/>
          <p:nvPr/>
        </p:nvSpPr>
        <p:spPr>
          <a:xfrm>
            <a:off x="3203848" y="923783"/>
            <a:ext cx="4021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Longitudinal stress [MPa]</a:t>
            </a:r>
            <a:endParaRPr lang="en-GB" sz="1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F1BEE1-26EC-40DD-9021-592AA01598CD}"/>
              </a:ext>
            </a:extLst>
          </p:cNvPr>
          <p:cNvSpPr txBox="1"/>
          <p:nvPr/>
        </p:nvSpPr>
        <p:spPr>
          <a:xfrm>
            <a:off x="5076056" y="137576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Upper coil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076285-EBCF-4CC4-A463-50F6DA394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2" y="3958347"/>
            <a:ext cx="3275856" cy="197587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0721D0-0A1E-4038-8174-67D2DEDF168D}"/>
              </a:ext>
            </a:extLst>
          </p:cNvPr>
          <p:cNvSpPr txBox="1"/>
          <p:nvPr/>
        </p:nvSpPr>
        <p:spPr>
          <a:xfrm>
            <a:off x="523680" y="4005064"/>
            <a:ext cx="22284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</a:rPr>
              <a:t>No gap between cable and wedge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3A50E8-1705-4369-A294-842B51327B44}"/>
              </a:ext>
            </a:extLst>
          </p:cNvPr>
          <p:cNvSpPr txBox="1"/>
          <p:nvPr/>
        </p:nvSpPr>
        <p:spPr>
          <a:xfrm>
            <a:off x="1210586" y="162176"/>
            <a:ext cx="69646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Effect of gaps after cooldown</a:t>
            </a:r>
          </a:p>
        </p:txBody>
      </p:sp>
    </p:spTree>
    <p:extLst>
      <p:ext uri="{BB962C8B-B14F-4D97-AF65-F5344CB8AC3E}">
        <p14:creationId xmlns:p14="http://schemas.microsoft.com/office/powerpoint/2010/main" val="29229389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F82E83B-0201-476C-83B1-0031261A19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16"/>
          <a:stretch/>
        </p:blipFill>
        <p:spPr>
          <a:xfrm>
            <a:off x="276046" y="897297"/>
            <a:ext cx="7899233" cy="41768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405C0C-B814-4F1C-801B-67E15EB2F47C}"/>
              </a:ext>
            </a:extLst>
          </p:cNvPr>
          <p:cNvSpPr txBox="1"/>
          <p:nvPr/>
        </p:nvSpPr>
        <p:spPr>
          <a:xfrm>
            <a:off x="3203848" y="923783"/>
            <a:ext cx="4021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Longitudinal stress [MPa]</a:t>
            </a:r>
            <a:endParaRPr lang="en-GB" sz="1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3A50E8-1705-4369-A294-842B51327B44}"/>
              </a:ext>
            </a:extLst>
          </p:cNvPr>
          <p:cNvSpPr txBox="1"/>
          <p:nvPr/>
        </p:nvSpPr>
        <p:spPr>
          <a:xfrm>
            <a:off x="1210586" y="162176"/>
            <a:ext cx="69646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Longitudinal cut considering gaps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1DAE1E-167D-48E8-B2E8-AA1D45D62779}"/>
              </a:ext>
            </a:extLst>
          </p:cNvPr>
          <p:cNvSpPr txBox="1"/>
          <p:nvPr/>
        </p:nvSpPr>
        <p:spPr>
          <a:xfrm>
            <a:off x="595223" y="1777042"/>
            <a:ext cx="2881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After cooldown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B1F403-7101-4291-ACD2-84EE738A5C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302" b="7220"/>
          <a:stretch/>
        </p:blipFill>
        <p:spPr>
          <a:xfrm>
            <a:off x="482384" y="3850222"/>
            <a:ext cx="5829826" cy="219689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B01915-FA49-479E-80B8-BD49907FE762}"/>
              </a:ext>
            </a:extLst>
          </p:cNvPr>
          <p:cNvSpPr txBox="1"/>
          <p:nvPr/>
        </p:nvSpPr>
        <p:spPr>
          <a:xfrm>
            <a:off x="1690778" y="5677785"/>
            <a:ext cx="2881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After powering</a:t>
            </a:r>
          </a:p>
        </p:txBody>
      </p:sp>
    </p:spTree>
    <p:extLst>
      <p:ext uri="{BB962C8B-B14F-4D97-AF65-F5344CB8AC3E}">
        <p14:creationId xmlns:p14="http://schemas.microsoft.com/office/powerpoint/2010/main" val="26754494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9C89970-4133-420F-9DD9-0EF9260CABE0}"/>
              </a:ext>
            </a:extLst>
          </p:cNvPr>
          <p:cNvSpPr txBox="1"/>
          <p:nvPr/>
        </p:nvSpPr>
        <p:spPr>
          <a:xfrm>
            <a:off x="0" y="162176"/>
            <a:ext cx="9067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Why issues appeared on long magnet?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9FC3A-FE52-46FC-9D60-9C224CBB5B35}"/>
              </a:ext>
            </a:extLst>
          </p:cNvPr>
          <p:cNvSpPr txBox="1"/>
          <p:nvPr/>
        </p:nvSpPr>
        <p:spPr>
          <a:xfrm>
            <a:off x="178588" y="997705"/>
            <a:ext cx="8889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/>
              <a:t>From</a:t>
            </a:r>
            <a:r>
              <a:rPr lang="fr-CH" sz="1600" dirty="0"/>
              <a:t> </a:t>
            </a:r>
            <a:r>
              <a:rPr lang="fr-CH" sz="1600" dirty="0" err="1"/>
              <a:t>mechanical</a:t>
            </a:r>
            <a:r>
              <a:rPr lang="fr-CH" sz="1600" dirty="0"/>
              <a:t> point of </a:t>
            </a:r>
            <a:r>
              <a:rPr lang="fr-CH" sz="1600" dirty="0" err="1"/>
              <a:t>view</a:t>
            </a:r>
            <a:r>
              <a:rPr lang="fr-CH" sz="1600" dirty="0"/>
              <a:t>, if iso-</a:t>
            </a:r>
            <a:r>
              <a:rPr lang="fr-CH" sz="1600" dirty="0" err="1"/>
              <a:t>strain</a:t>
            </a:r>
            <a:r>
              <a:rPr lang="fr-CH" sz="1600" dirty="0"/>
              <a:t> in the </a:t>
            </a:r>
            <a:r>
              <a:rPr lang="fr-CH" sz="1600" dirty="0" err="1"/>
              <a:t>coil</a:t>
            </a:r>
            <a:r>
              <a:rPr lang="fr-CH" sz="1600" dirty="0"/>
              <a:t>-pole </a:t>
            </a:r>
            <a:r>
              <a:rPr lang="fr-CH" sz="1600" dirty="0" err="1"/>
              <a:t>assembly</a:t>
            </a:r>
            <a:r>
              <a:rPr lang="fr-CH" sz="1600" dirty="0"/>
              <a:t> </a:t>
            </a:r>
            <a:r>
              <a:rPr lang="fr-CH" sz="1600" dirty="0" err="1"/>
              <a:t>is</a:t>
            </a:r>
            <a:r>
              <a:rPr lang="fr-CH" sz="1600" dirty="0"/>
              <a:t> </a:t>
            </a:r>
            <a:r>
              <a:rPr lang="fr-CH" sz="1600" dirty="0" err="1"/>
              <a:t>assumed</a:t>
            </a:r>
            <a:r>
              <a:rPr lang="fr-CH" sz="1600" dirty="0"/>
              <a:t>, </a:t>
            </a:r>
            <a:r>
              <a:rPr lang="fr-CH" sz="1600" dirty="0" err="1"/>
              <a:t>there</a:t>
            </a:r>
            <a:r>
              <a:rPr lang="fr-CH" sz="1600" dirty="0"/>
              <a:t> </a:t>
            </a:r>
            <a:r>
              <a:rPr lang="fr-CH" sz="1600" dirty="0" err="1"/>
              <a:t>is</a:t>
            </a:r>
            <a:r>
              <a:rPr lang="fr-CH" sz="1600" dirty="0"/>
              <a:t> no </a:t>
            </a:r>
            <a:r>
              <a:rPr lang="fr-CH" sz="1600" dirty="0" err="1"/>
              <a:t>reason</a:t>
            </a:r>
            <a:r>
              <a:rPr lang="fr-CH" sz="1600" dirty="0"/>
              <a:t> </a:t>
            </a:r>
            <a:r>
              <a:rPr lang="fr-CH" sz="1600" dirty="0" err="1"/>
              <a:t>explaining</a:t>
            </a:r>
            <a:r>
              <a:rPr lang="fr-CH" sz="1600" dirty="0"/>
              <a:t> </a:t>
            </a:r>
            <a:r>
              <a:rPr lang="fr-CH" sz="1600" dirty="0" err="1"/>
              <a:t>that</a:t>
            </a:r>
            <a:r>
              <a:rPr lang="fr-CH" sz="1600" dirty="0"/>
              <a:t> longer magnet are more </a:t>
            </a:r>
            <a:r>
              <a:rPr lang="fr-CH" sz="1600" dirty="0" err="1"/>
              <a:t>critical</a:t>
            </a:r>
            <a:r>
              <a:rPr lang="fr-CH" sz="1600" dirty="0"/>
              <a:t> </a:t>
            </a:r>
            <a:r>
              <a:rPr lang="fr-CH" sz="1600" dirty="0" err="1"/>
              <a:t>than</a:t>
            </a:r>
            <a:r>
              <a:rPr lang="fr-CH" sz="1600" dirty="0"/>
              <a:t> the short one.</a:t>
            </a:r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08DFF1-B8F0-4880-9267-CE7B5BECD14F}"/>
              </a:ext>
            </a:extLst>
          </p:cNvPr>
          <p:cNvSpPr txBox="1"/>
          <p:nvPr/>
        </p:nvSpPr>
        <p:spPr>
          <a:xfrm>
            <a:off x="190416" y="1662152"/>
            <a:ext cx="550296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But if the pole is not perfectly coupled longitudinally with the coil (iso-strain not respected), then the effect at the extremity of the CTE mismatch on the stress profile is more pronounced for longer magnet. </a:t>
            </a:r>
          </a:p>
          <a:p>
            <a:r>
              <a:rPr lang="en-GB" sz="1600" dirty="0"/>
              <a:t>In addition, the production of long magnet  has been accompanied with structural modifications leading to significant impact: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Shell/yoke decoupling </a:t>
            </a:r>
            <a:r>
              <a:rPr lang="en-GB" sz="1600" dirty="0">
                <a:sym typeface="Wingdings" panose="05000000000000000000" pitchFamily="2" charset="2"/>
              </a:rPr>
              <a:t>larger force after cooldown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ym typeface="Wingdings" panose="05000000000000000000" pitchFamily="2" charset="2"/>
              </a:rPr>
              <a:t>The insulating piece at the pole extremity has been removed </a:t>
            </a:r>
            <a:r>
              <a:rPr lang="en-GB" sz="1600" dirty="0"/>
              <a:t>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0C35CE3-A660-46E7-9E27-E6B6BA258C0E}"/>
              </a:ext>
            </a:extLst>
          </p:cNvPr>
          <p:cNvGrpSpPr>
            <a:grpSpLocks noChangeAspect="1"/>
          </p:cNvGrpSpPr>
          <p:nvPr/>
        </p:nvGrpSpPr>
        <p:grpSpPr>
          <a:xfrm>
            <a:off x="5536974" y="1902068"/>
            <a:ext cx="3530826" cy="3053863"/>
            <a:chOff x="7680513" y="2219054"/>
            <a:chExt cx="4596061" cy="39752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76E502C-9614-4AC7-9ADA-B83ABF7F22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37253" y="2219054"/>
              <a:ext cx="2033399" cy="183078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D23EC6B-4E29-4996-88ED-365941384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84376" y="2260740"/>
              <a:ext cx="1992198" cy="17891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B11557E-0A9F-49D8-95D1-EBAA0B236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37253" y="4064606"/>
              <a:ext cx="2052788" cy="183078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A7C77BA-6296-4A13-AF39-7ED1401CA1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78086" y="4085449"/>
              <a:ext cx="2033399" cy="183078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82B8F4A-1A3D-4A55-AF00-59005D75EC06}"/>
                </a:ext>
              </a:extLst>
            </p:cNvPr>
            <p:cNvSpPr txBox="1"/>
            <p:nvPr/>
          </p:nvSpPr>
          <p:spPr>
            <a:xfrm>
              <a:off x="8059146" y="3900873"/>
              <a:ext cx="1789612" cy="4406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Single aperture (SP10X)</a:t>
              </a:r>
              <a:endParaRPr lang="en-GB" sz="8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1B51A49-EC57-4087-8901-86FF3D19EA39}"/>
                </a:ext>
              </a:extLst>
            </p:cNvPr>
            <p:cNvSpPr txBox="1"/>
            <p:nvPr/>
          </p:nvSpPr>
          <p:spPr>
            <a:xfrm>
              <a:off x="10284376" y="3944003"/>
              <a:ext cx="1992198" cy="280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Double aperture (DP101)</a:t>
              </a:r>
              <a:endParaRPr lang="en-GB" sz="8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99C9DA7-ADA7-48E6-9533-DEFD2BABA8B3}"/>
                </a:ext>
              </a:extLst>
            </p:cNvPr>
            <p:cNvSpPr txBox="1"/>
            <p:nvPr/>
          </p:nvSpPr>
          <p:spPr>
            <a:xfrm>
              <a:off x="7937253" y="5742890"/>
              <a:ext cx="2033398" cy="4406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80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FR" sz="800" baseline="3000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nd</a:t>
              </a:r>
              <a:r>
                <a:rPr lang="fr-FR" sz="80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&amp; 3</a:t>
              </a:r>
              <a:r>
                <a:rPr lang="fr-FR" sz="800" baseline="3000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rd</a:t>
              </a:r>
              <a:r>
                <a:rPr lang="fr-FR" sz="80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Double Aperture (DP102&amp;DP201)</a:t>
              </a:r>
              <a:endParaRPr lang="en-GB" sz="8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287FA60-2829-45A7-BFA1-C1D17B169C13}"/>
                </a:ext>
              </a:extLst>
            </p:cNvPr>
            <p:cNvSpPr txBox="1"/>
            <p:nvPr/>
          </p:nvSpPr>
          <p:spPr>
            <a:xfrm>
              <a:off x="10655635" y="5753560"/>
              <a:ext cx="1249680" cy="4406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800" dirty="0" err="1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Series</a:t>
              </a:r>
              <a:r>
                <a:rPr lang="fr-FR" sz="800" dirty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magnets</a:t>
              </a:r>
              <a:endParaRPr lang="en-GB" sz="8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6D1FB9C-5248-474E-8449-3FDE929989A2}"/>
                </a:ext>
              </a:extLst>
            </p:cNvPr>
            <p:cNvSpPr txBox="1"/>
            <p:nvPr/>
          </p:nvSpPr>
          <p:spPr>
            <a:xfrm>
              <a:off x="8432809" y="2989525"/>
              <a:ext cx="635726" cy="280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</a:rPr>
                <a:t>Coil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A546F4A-C799-4091-B5C7-BA34B7DBA888}"/>
                </a:ext>
              </a:extLst>
            </p:cNvPr>
            <p:cNvSpPr txBox="1"/>
            <p:nvPr/>
          </p:nvSpPr>
          <p:spPr>
            <a:xfrm>
              <a:off x="7998375" y="2593406"/>
              <a:ext cx="635726" cy="280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</a:rPr>
                <a:t>Yoke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E9257E2-BF61-4FCD-818B-9DD22E7C90D4}"/>
                </a:ext>
              </a:extLst>
            </p:cNvPr>
            <p:cNvSpPr txBox="1"/>
            <p:nvPr/>
          </p:nvSpPr>
          <p:spPr>
            <a:xfrm>
              <a:off x="7680513" y="2274665"/>
              <a:ext cx="635726" cy="280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accent6">
                      <a:lumMod val="50000"/>
                    </a:schemeClr>
                  </a:solidFill>
                </a:rPr>
                <a:t>Shell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BC1CAA0-25A6-4C0B-8562-6941C087C295}"/>
                </a:ext>
              </a:extLst>
            </p:cNvPr>
            <p:cNvSpPr txBox="1"/>
            <p:nvPr/>
          </p:nvSpPr>
          <p:spPr>
            <a:xfrm>
              <a:off x="9758724" y="2312622"/>
              <a:ext cx="635726" cy="440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accent6">
                      <a:lumMod val="50000"/>
                    </a:schemeClr>
                  </a:solidFill>
                </a:rPr>
                <a:t>End plate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C0D07E9-B888-4A4D-98D3-BB37F86A2108}"/>
                </a:ext>
              </a:extLst>
            </p:cNvPr>
            <p:cNvSpPr txBox="1"/>
            <p:nvPr/>
          </p:nvSpPr>
          <p:spPr>
            <a:xfrm>
              <a:off x="9645266" y="3265870"/>
              <a:ext cx="635726" cy="280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accent6">
                      <a:lumMod val="50000"/>
                    </a:schemeClr>
                  </a:solidFill>
                </a:rPr>
                <a:t>Bullet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072B2F5-27B4-48F1-949D-02CEC7FF3D06}"/>
                </a:ext>
              </a:extLst>
            </p:cNvPr>
            <p:cNvCxnSpPr/>
            <p:nvPr/>
          </p:nvCxnSpPr>
          <p:spPr>
            <a:xfrm flipH="1" flipV="1">
              <a:off x="9726701" y="3191386"/>
              <a:ext cx="82950" cy="165957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707AE0CA-FD75-426E-81C1-8AE3B9D642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4304" y="4947735"/>
            <a:ext cx="3111571" cy="20315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D77E1D8-51A3-4D2F-9514-0571B0F854F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437" t="15298" r="1666" b="14660"/>
          <a:stretch/>
        </p:blipFill>
        <p:spPr>
          <a:xfrm>
            <a:off x="877394" y="4355019"/>
            <a:ext cx="3314700" cy="179324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94DD77B-B955-4D07-A5A5-9946612965B4}"/>
              </a:ext>
            </a:extLst>
          </p:cNvPr>
          <p:cNvSpPr txBox="1"/>
          <p:nvPr/>
        </p:nvSpPr>
        <p:spPr>
          <a:xfrm>
            <a:off x="877395" y="5921219"/>
            <a:ext cx="3314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Short model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D6496D-5963-4888-879C-9058A8B5DB79}"/>
              </a:ext>
            </a:extLst>
          </p:cNvPr>
          <p:cNvSpPr txBox="1"/>
          <p:nvPr/>
        </p:nvSpPr>
        <p:spPr>
          <a:xfrm>
            <a:off x="3066300" y="5469426"/>
            <a:ext cx="65246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dirty="0"/>
              <a:t>Ti pole</a:t>
            </a:r>
            <a:endParaRPr lang="en-GB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38F84E5-0CA3-48B2-BE75-7EED84D58921}"/>
              </a:ext>
            </a:extLst>
          </p:cNvPr>
          <p:cNvSpPr txBox="1"/>
          <p:nvPr/>
        </p:nvSpPr>
        <p:spPr>
          <a:xfrm>
            <a:off x="1070565" y="5469425"/>
            <a:ext cx="109800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dirty="0" err="1"/>
              <a:t>Winding</a:t>
            </a:r>
            <a:r>
              <a:rPr lang="fr-CH" sz="1200" dirty="0"/>
              <a:t> key</a:t>
            </a:r>
            <a:endParaRPr lang="en-GB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4534B6-752F-4D17-8452-162648A80D51}"/>
              </a:ext>
            </a:extLst>
          </p:cNvPr>
          <p:cNvSpPr txBox="1"/>
          <p:nvPr/>
        </p:nvSpPr>
        <p:spPr>
          <a:xfrm>
            <a:off x="1696299" y="4332181"/>
            <a:ext cx="241060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/>
              <a:t>«soft» G11 insulation part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ECD99CC-6E4A-4E7B-A3F3-CCE931E38256}"/>
              </a:ext>
            </a:extLst>
          </p:cNvPr>
          <p:cNvCxnSpPr/>
          <p:nvPr/>
        </p:nvCxnSpPr>
        <p:spPr>
          <a:xfrm flipH="1">
            <a:off x="2348762" y="4609180"/>
            <a:ext cx="91270" cy="86024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4900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6C0B686-B2CD-4C37-845D-186A69C9E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4315" y="2767014"/>
            <a:ext cx="3579685" cy="294979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75131A-71CF-48C5-A833-C47B418CBB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46BB24-0BBA-46F3-8108-362D45D2E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1903"/>
            <a:ext cx="3219480" cy="24036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41860C-75FB-4463-9A1A-12C93E403E09}"/>
              </a:ext>
            </a:extLst>
          </p:cNvPr>
          <p:cNvSpPr txBox="1"/>
          <p:nvPr/>
        </p:nvSpPr>
        <p:spPr>
          <a:xfrm>
            <a:off x="4620747" y="3996255"/>
            <a:ext cx="10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Pole in Cu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330B9F-1807-4620-BAB3-CA871D169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9480" y="1170700"/>
            <a:ext cx="3814350" cy="28255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A6C1CE-D53A-48DD-8AC5-A53ABA9F97DF}"/>
              </a:ext>
            </a:extLst>
          </p:cNvPr>
          <p:cNvSpPr txBox="1"/>
          <p:nvPr/>
        </p:nvSpPr>
        <p:spPr>
          <a:xfrm>
            <a:off x="5874799" y="5716809"/>
            <a:ext cx="3188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10 mm gap between pole-winding key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FB70DE-FCDB-4D31-8F1F-1D4FEDD57FA0}"/>
              </a:ext>
            </a:extLst>
          </p:cNvPr>
          <p:cNvSpPr txBox="1"/>
          <p:nvPr/>
        </p:nvSpPr>
        <p:spPr>
          <a:xfrm>
            <a:off x="1210586" y="162176"/>
            <a:ext cx="69646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Effect of the pole CTE mismatch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7DF813-DD92-4893-8629-27C04F4F96A3}"/>
              </a:ext>
            </a:extLst>
          </p:cNvPr>
          <p:cNvSpPr txBox="1"/>
          <p:nvPr/>
        </p:nvSpPr>
        <p:spPr>
          <a:xfrm>
            <a:off x="159026" y="4329721"/>
            <a:ext cx="38961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Stress concentration </a:t>
            </a:r>
            <a:r>
              <a:rPr lang="fr-CH" dirty="0" err="1"/>
              <a:t>observed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titanium pole </a:t>
            </a:r>
            <a:r>
              <a:rPr lang="fr-CH" dirty="0" err="1"/>
              <a:t>mounted</a:t>
            </a:r>
            <a:r>
              <a:rPr lang="fr-CH" dirty="0"/>
              <a:t> </a:t>
            </a:r>
            <a:r>
              <a:rPr lang="fr-CH" dirty="0" err="1"/>
              <a:t>without</a:t>
            </a:r>
            <a:r>
              <a:rPr lang="fr-CH" dirty="0"/>
              <a:t> gap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winding</a:t>
            </a:r>
            <a:r>
              <a:rPr lang="fr-CH" dirty="0"/>
              <a:t> key </a:t>
            </a:r>
            <a:r>
              <a:rPr lang="fr-CH" dirty="0" err="1"/>
              <a:t>disappears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copper</a:t>
            </a:r>
            <a:r>
              <a:rPr lang="fr-CH" dirty="0"/>
              <a:t> (as </a:t>
            </a:r>
            <a:r>
              <a:rPr lang="fr-CH" dirty="0" err="1"/>
              <a:t>example</a:t>
            </a:r>
            <a:r>
              <a:rPr lang="fr-CH" dirty="0"/>
              <a:t>) </a:t>
            </a:r>
            <a:r>
              <a:rPr lang="fr-CH" dirty="0" err="1"/>
              <a:t>material</a:t>
            </a:r>
            <a:r>
              <a:rPr lang="fr-CH" dirty="0"/>
              <a:t> or an initial gap.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7601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DAF127B-5DFC-4624-90DF-669A2FE6F97B}"/>
              </a:ext>
            </a:extLst>
          </p:cNvPr>
          <p:cNvSpPr txBox="1"/>
          <p:nvPr/>
        </p:nvSpPr>
        <p:spPr>
          <a:xfrm>
            <a:off x="2005374" y="162176"/>
            <a:ext cx="51584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Motivations for a 3D model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7A8E12-B93F-4D49-A6EC-73F24B555F31}"/>
              </a:ext>
            </a:extLst>
          </p:cNvPr>
          <p:cNvSpPr txBox="1"/>
          <p:nvPr/>
        </p:nvSpPr>
        <p:spPr>
          <a:xfrm>
            <a:off x="628677" y="2119498"/>
            <a:ext cx="77329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Study and explain the overall behaviour of the cold mass during thermal cycles and powering. In particular, how the longitudinal force of about 500 </a:t>
            </a:r>
            <a:r>
              <a:rPr lang="en-GB" dirty="0" err="1"/>
              <a:t>kN</a:t>
            </a:r>
            <a:r>
              <a:rPr lang="en-GB" dirty="0"/>
              <a:t> per aperture is transferred to the structure?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Assess the stress/strain fields in the complex coil end zones and analyse presence of potential local weak points during these loading conditions.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Study potential mitigation solutions.</a:t>
            </a:r>
          </a:p>
        </p:txBody>
      </p:sp>
    </p:spTree>
    <p:extLst>
      <p:ext uri="{BB962C8B-B14F-4D97-AF65-F5344CB8AC3E}">
        <p14:creationId xmlns:p14="http://schemas.microsoft.com/office/powerpoint/2010/main" val="318644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CE8DFC9-7EBC-4767-A790-AADB71B312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2" t="24731" r="9860" b="34644"/>
          <a:stretch/>
        </p:blipFill>
        <p:spPr>
          <a:xfrm>
            <a:off x="5483885" y="1701809"/>
            <a:ext cx="2769181" cy="105693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5164840-4D37-4323-9052-208DAB6AE290}"/>
              </a:ext>
            </a:extLst>
          </p:cNvPr>
          <p:cNvSpPr/>
          <p:nvPr/>
        </p:nvSpPr>
        <p:spPr>
          <a:xfrm>
            <a:off x="3614207" y="3738151"/>
            <a:ext cx="13532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GB" sz="1200" dirty="0">
                <a:solidFill>
                  <a:schemeClr val="bg1"/>
                </a:solidFill>
              </a:rPr>
              <a:t>Flexible structure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A38F8F-9357-43FB-8B17-57B9F49E41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74" t="20911" r="15145" b="34395"/>
          <a:stretch/>
        </p:blipFill>
        <p:spPr>
          <a:xfrm>
            <a:off x="1923461" y="1566130"/>
            <a:ext cx="2860004" cy="11635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B6D3113-0F56-4F24-B4E0-94E77B689BB0}"/>
              </a:ext>
            </a:extLst>
          </p:cNvPr>
          <p:cNvSpPr/>
          <p:nvPr/>
        </p:nvSpPr>
        <p:spPr>
          <a:xfrm>
            <a:off x="1621832" y="2757484"/>
            <a:ext cx="22829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Simplification of the flow in 1-D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5AE18E-C8E3-472F-B2B1-937A92546163}"/>
              </a:ext>
            </a:extLst>
          </p:cNvPr>
          <p:cNvSpPr/>
          <p:nvPr/>
        </p:nvSpPr>
        <p:spPr>
          <a:xfrm>
            <a:off x="5461244" y="2631992"/>
            <a:ext cx="12073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Thermal model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93F4D3-55C0-4A70-ACF7-A6A65C6C208D}"/>
              </a:ext>
            </a:extLst>
          </p:cNvPr>
          <p:cNvSpPr/>
          <p:nvPr/>
        </p:nvSpPr>
        <p:spPr>
          <a:xfrm>
            <a:off x="5391572" y="1705845"/>
            <a:ext cx="2882594" cy="117401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5508A0-FF02-4C54-B035-B79495848283}"/>
              </a:ext>
            </a:extLst>
          </p:cNvPr>
          <p:cNvSpPr/>
          <p:nvPr/>
        </p:nvSpPr>
        <p:spPr>
          <a:xfrm>
            <a:off x="1621832" y="1599447"/>
            <a:ext cx="3335798" cy="1393203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C98EFE5-AB08-4886-8E8B-9E1D043C3F4E}"/>
              </a:ext>
            </a:extLst>
          </p:cNvPr>
          <p:cNvCxnSpPr>
            <a:cxnSpLocks/>
            <a:stCxn id="14" idx="3"/>
            <a:endCxn id="13" idx="1"/>
          </p:cNvCxnSpPr>
          <p:nvPr/>
        </p:nvCxnSpPr>
        <p:spPr>
          <a:xfrm flipV="1">
            <a:off x="4957630" y="2292851"/>
            <a:ext cx="433942" cy="3198"/>
          </a:xfrm>
          <a:prstGeom prst="line">
            <a:avLst/>
          </a:prstGeom>
          <a:ln w="12700">
            <a:solidFill>
              <a:srgbClr val="00B050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68A2C82-BBB5-4CB2-8C3F-98561DE5FABA}"/>
              </a:ext>
            </a:extLst>
          </p:cNvPr>
          <p:cNvSpPr txBox="1"/>
          <p:nvPr/>
        </p:nvSpPr>
        <p:spPr>
          <a:xfrm>
            <a:off x="4127069" y="2984061"/>
            <a:ext cx="17652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CFD-THERMAL coupling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3AAC6CF-BE1D-4981-9EBD-1B724FE44505}"/>
              </a:ext>
            </a:extLst>
          </p:cNvPr>
          <p:cNvSpPr/>
          <p:nvPr/>
        </p:nvSpPr>
        <p:spPr>
          <a:xfrm>
            <a:off x="1424353" y="1468221"/>
            <a:ext cx="6980802" cy="176345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5026E6CC-87E0-48A5-9155-E454A55D76FC}"/>
              </a:ext>
            </a:extLst>
          </p:cNvPr>
          <p:cNvSpPr txBox="1">
            <a:spLocks/>
          </p:cNvSpPr>
          <p:nvPr/>
        </p:nvSpPr>
        <p:spPr>
          <a:xfrm>
            <a:off x="90802" y="824160"/>
            <a:ext cx="4276325" cy="37645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Multiphysics model (final objective)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DCF0999-6E38-4376-9320-E00D1307897C}"/>
              </a:ext>
            </a:extLst>
          </p:cNvPr>
          <p:cNvSpPr txBox="1"/>
          <p:nvPr/>
        </p:nvSpPr>
        <p:spPr>
          <a:xfrm>
            <a:off x="2005374" y="162176"/>
            <a:ext cx="51584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Strategy for the 3D model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9E735D-9775-4D1C-8944-C71139A3C02C}"/>
              </a:ext>
            </a:extLst>
          </p:cNvPr>
          <p:cNvSpPr txBox="1"/>
          <p:nvPr/>
        </p:nvSpPr>
        <p:spPr>
          <a:xfrm>
            <a:off x="2995" y="3438578"/>
            <a:ext cx="14225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Transient local temperature field during cool down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6DC7FD5E-FA80-4863-8BBA-C420750B4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5135" y="3983541"/>
            <a:ext cx="1953791" cy="14327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DD27EB4-56C0-428F-A67A-3DB1E34F9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1343" y="3944374"/>
            <a:ext cx="1953792" cy="1894226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259F3D7-21D4-4690-9782-89AF4C341A40}"/>
              </a:ext>
            </a:extLst>
          </p:cNvPr>
          <p:cNvSpPr/>
          <p:nvPr/>
        </p:nvSpPr>
        <p:spPr>
          <a:xfrm>
            <a:off x="1984274" y="3944374"/>
            <a:ext cx="4276325" cy="189422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110D3475-7EF1-4DBA-8047-84D8E1CEAB23}"/>
              </a:ext>
            </a:extLst>
          </p:cNvPr>
          <p:cNvSpPr/>
          <p:nvPr/>
        </p:nvSpPr>
        <p:spPr>
          <a:xfrm>
            <a:off x="1813" y="1543354"/>
            <a:ext cx="1422540" cy="91446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Helium flow properties</a:t>
            </a:r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6208194A-86F4-4A7A-92D9-D4FB10344A8E}"/>
              </a:ext>
            </a:extLst>
          </p:cNvPr>
          <p:cNvSpPr/>
          <p:nvPr/>
        </p:nvSpPr>
        <p:spPr>
          <a:xfrm>
            <a:off x="0" y="4705735"/>
            <a:ext cx="2005374" cy="892506"/>
          </a:xfrm>
          <a:prstGeom prst="rightArrow">
            <a:avLst>
              <a:gd name="adj1" fmla="val 50000"/>
              <a:gd name="adj2" fmla="val 53071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Electromagnetic forces</a:t>
            </a: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ABBFAF45-D3BD-4438-9898-10B507099709}"/>
              </a:ext>
            </a:extLst>
          </p:cNvPr>
          <p:cNvSpPr/>
          <p:nvPr/>
        </p:nvSpPr>
        <p:spPr>
          <a:xfrm>
            <a:off x="6291077" y="4095260"/>
            <a:ext cx="2822440" cy="1592453"/>
          </a:xfrm>
          <a:prstGeom prst="rightArrow">
            <a:avLst>
              <a:gd name="adj1" fmla="val 50000"/>
              <a:gd name="adj2" fmla="val 48906"/>
            </a:avLst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Transient and steady state overall </a:t>
            </a:r>
            <a:r>
              <a:rPr lang="en-GB" sz="1400" dirty="0" err="1"/>
              <a:t>behavior</a:t>
            </a:r>
            <a:r>
              <a:rPr lang="en-GB" sz="1400" dirty="0"/>
              <a:t> and local stress/strain fields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5CA63BD-84E2-470A-B32A-B2B9B92A4721}"/>
              </a:ext>
            </a:extLst>
          </p:cNvPr>
          <p:cNvSpPr/>
          <p:nvPr/>
        </p:nvSpPr>
        <p:spPr>
          <a:xfrm>
            <a:off x="4216091" y="5427028"/>
            <a:ext cx="2044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Thermo-mechanical model with </a:t>
            </a:r>
            <a:r>
              <a:rPr lang="en-GB" sz="1200" dirty="0" err="1"/>
              <a:t>submodelling</a:t>
            </a:r>
            <a:r>
              <a:rPr lang="en-GB" sz="1200" dirty="0"/>
              <a:t> </a:t>
            </a:r>
          </a:p>
        </p:txBody>
      </p:sp>
      <p:sp>
        <p:nvSpPr>
          <p:cNvPr id="46" name="Title 4">
            <a:extLst>
              <a:ext uri="{FF2B5EF4-FFF2-40B4-BE49-F238E27FC236}">
                <a16:creationId xmlns:a16="http://schemas.microsoft.com/office/drawing/2014/main" id="{D5D16058-23A2-4ED8-88C2-0B55B201296D}"/>
              </a:ext>
            </a:extLst>
          </p:cNvPr>
          <p:cNvSpPr txBox="1">
            <a:spLocks/>
          </p:cNvSpPr>
          <p:nvPr/>
        </p:nvSpPr>
        <p:spPr>
          <a:xfrm>
            <a:off x="90802" y="5830566"/>
            <a:ext cx="9053193" cy="37645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/>
              <a:t>Results shall be compared with local and overall measures (temperature, strain, forces,…)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0A7EB219-41DD-425F-9CC8-B81513365418}"/>
              </a:ext>
            </a:extLst>
          </p:cNvPr>
          <p:cNvCxnSpPr>
            <a:cxnSpLocks/>
            <a:stCxn id="20" idx="3"/>
            <a:endCxn id="39" idx="1"/>
          </p:cNvCxnSpPr>
          <p:nvPr/>
        </p:nvCxnSpPr>
        <p:spPr>
          <a:xfrm flipH="1">
            <a:off x="1968961" y="2349947"/>
            <a:ext cx="6436194" cy="1994834"/>
          </a:xfrm>
          <a:prstGeom prst="bentConnector5">
            <a:avLst>
              <a:gd name="adj1" fmla="val -3552"/>
              <a:gd name="adj2" fmla="val 53646"/>
              <a:gd name="adj3" fmla="val 110411"/>
            </a:avLst>
          </a:prstGeom>
          <a:ln w="88900"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F4746B18-F58B-463D-98BA-B1AD8B1030DA}"/>
              </a:ext>
            </a:extLst>
          </p:cNvPr>
          <p:cNvSpPr/>
          <p:nvPr/>
        </p:nvSpPr>
        <p:spPr>
          <a:xfrm>
            <a:off x="1968961" y="4163495"/>
            <a:ext cx="342852" cy="3625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23A7BE3-BFFF-4727-89E0-CA8DAE290738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4914754" y="1098528"/>
            <a:ext cx="0" cy="36969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38937A0-78FC-4EBF-A1F4-D5B9284E8595}"/>
              </a:ext>
            </a:extLst>
          </p:cNvPr>
          <p:cNvSpPr txBox="1"/>
          <p:nvPr/>
        </p:nvSpPr>
        <p:spPr>
          <a:xfrm>
            <a:off x="4914753" y="1068647"/>
            <a:ext cx="22490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Thermal properties (T)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EEFE902-7A02-463B-8EC4-FA9255B98C4F}"/>
              </a:ext>
            </a:extLst>
          </p:cNvPr>
          <p:cNvCxnSpPr>
            <a:cxnSpLocks/>
          </p:cNvCxnSpPr>
          <p:nvPr/>
        </p:nvCxnSpPr>
        <p:spPr>
          <a:xfrm>
            <a:off x="3365863" y="3581344"/>
            <a:ext cx="0" cy="36969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57FBF74D-D3B5-4466-8D9E-236966551259}"/>
              </a:ext>
            </a:extLst>
          </p:cNvPr>
          <p:cNvSpPr txBox="1"/>
          <p:nvPr/>
        </p:nvSpPr>
        <p:spPr>
          <a:xfrm>
            <a:off x="3353463" y="3614743"/>
            <a:ext cx="3090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Thermal mechanical properties (T)</a:t>
            </a:r>
          </a:p>
        </p:txBody>
      </p:sp>
    </p:spTree>
    <p:extLst>
      <p:ext uri="{BB962C8B-B14F-4D97-AF65-F5344CB8AC3E}">
        <p14:creationId xmlns:p14="http://schemas.microsoft.com/office/powerpoint/2010/main" val="3724020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CE8DFC9-7EBC-4767-A790-AADB71B312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2" t="24731" r="9860" b="34644"/>
          <a:stretch/>
        </p:blipFill>
        <p:spPr>
          <a:xfrm>
            <a:off x="5483885" y="1701809"/>
            <a:ext cx="2769181" cy="105693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5164840-4D37-4323-9052-208DAB6AE290}"/>
              </a:ext>
            </a:extLst>
          </p:cNvPr>
          <p:cNvSpPr/>
          <p:nvPr/>
        </p:nvSpPr>
        <p:spPr>
          <a:xfrm>
            <a:off x="3614207" y="3738151"/>
            <a:ext cx="13532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GB" sz="1200" dirty="0">
                <a:solidFill>
                  <a:schemeClr val="bg1"/>
                </a:solidFill>
              </a:rPr>
              <a:t>Flexible structure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A38F8F-9357-43FB-8B17-57B9F49E41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74" t="20911" r="15145" b="34395"/>
          <a:stretch/>
        </p:blipFill>
        <p:spPr>
          <a:xfrm>
            <a:off x="1923461" y="1566130"/>
            <a:ext cx="2860004" cy="11635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B6D3113-0F56-4F24-B4E0-94E77B689BB0}"/>
              </a:ext>
            </a:extLst>
          </p:cNvPr>
          <p:cNvSpPr/>
          <p:nvPr/>
        </p:nvSpPr>
        <p:spPr>
          <a:xfrm>
            <a:off x="1621832" y="2757484"/>
            <a:ext cx="22829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Simplification of the flow in 1-D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5AE18E-C8E3-472F-B2B1-937A92546163}"/>
              </a:ext>
            </a:extLst>
          </p:cNvPr>
          <p:cNvSpPr/>
          <p:nvPr/>
        </p:nvSpPr>
        <p:spPr>
          <a:xfrm>
            <a:off x="5461244" y="2631992"/>
            <a:ext cx="12073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Thermal model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93F4D3-55C0-4A70-ACF7-A6A65C6C208D}"/>
              </a:ext>
            </a:extLst>
          </p:cNvPr>
          <p:cNvSpPr/>
          <p:nvPr/>
        </p:nvSpPr>
        <p:spPr>
          <a:xfrm>
            <a:off x="5391572" y="1705845"/>
            <a:ext cx="2882594" cy="117401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5508A0-FF02-4C54-B035-B79495848283}"/>
              </a:ext>
            </a:extLst>
          </p:cNvPr>
          <p:cNvSpPr/>
          <p:nvPr/>
        </p:nvSpPr>
        <p:spPr>
          <a:xfrm>
            <a:off x="1621832" y="1599447"/>
            <a:ext cx="3335798" cy="1393203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C98EFE5-AB08-4886-8E8B-9E1D043C3F4E}"/>
              </a:ext>
            </a:extLst>
          </p:cNvPr>
          <p:cNvCxnSpPr>
            <a:cxnSpLocks/>
            <a:stCxn id="14" idx="3"/>
            <a:endCxn id="13" idx="1"/>
          </p:cNvCxnSpPr>
          <p:nvPr/>
        </p:nvCxnSpPr>
        <p:spPr>
          <a:xfrm flipV="1">
            <a:off x="4957630" y="2292851"/>
            <a:ext cx="433942" cy="3198"/>
          </a:xfrm>
          <a:prstGeom prst="line">
            <a:avLst/>
          </a:prstGeom>
          <a:ln w="12700">
            <a:solidFill>
              <a:srgbClr val="00B050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68A2C82-BBB5-4CB2-8C3F-98561DE5FABA}"/>
              </a:ext>
            </a:extLst>
          </p:cNvPr>
          <p:cNvSpPr txBox="1"/>
          <p:nvPr/>
        </p:nvSpPr>
        <p:spPr>
          <a:xfrm>
            <a:off x="4127069" y="2984061"/>
            <a:ext cx="17652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CFD-THERMAL coupling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3AAC6CF-BE1D-4981-9EBD-1B724FE44505}"/>
              </a:ext>
            </a:extLst>
          </p:cNvPr>
          <p:cNvSpPr/>
          <p:nvPr/>
        </p:nvSpPr>
        <p:spPr>
          <a:xfrm>
            <a:off x="1424353" y="1468221"/>
            <a:ext cx="6980802" cy="176345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5026E6CC-87E0-48A5-9155-E454A55D76FC}"/>
              </a:ext>
            </a:extLst>
          </p:cNvPr>
          <p:cNvSpPr txBox="1">
            <a:spLocks/>
          </p:cNvSpPr>
          <p:nvPr/>
        </p:nvSpPr>
        <p:spPr>
          <a:xfrm>
            <a:off x="90802" y="824160"/>
            <a:ext cx="4276325" cy="37645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Multiphysics model (Status)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DCF0999-6E38-4376-9320-E00D1307897C}"/>
              </a:ext>
            </a:extLst>
          </p:cNvPr>
          <p:cNvSpPr txBox="1"/>
          <p:nvPr/>
        </p:nvSpPr>
        <p:spPr>
          <a:xfrm>
            <a:off x="2005374" y="162176"/>
            <a:ext cx="51584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Strategy for the 3D model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9E735D-9775-4D1C-8944-C71139A3C02C}"/>
              </a:ext>
            </a:extLst>
          </p:cNvPr>
          <p:cNvSpPr txBox="1"/>
          <p:nvPr/>
        </p:nvSpPr>
        <p:spPr>
          <a:xfrm>
            <a:off x="6489664" y="3218953"/>
            <a:ext cx="14225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Transient local temperature field during cool down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6DC7FD5E-FA80-4863-8BBA-C420750B4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5135" y="3983541"/>
            <a:ext cx="1953791" cy="14327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DD27EB4-56C0-428F-A67A-3DB1E34F9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1343" y="3944374"/>
            <a:ext cx="1953792" cy="1894226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259F3D7-21D4-4690-9782-89AF4C341A40}"/>
              </a:ext>
            </a:extLst>
          </p:cNvPr>
          <p:cNvSpPr/>
          <p:nvPr/>
        </p:nvSpPr>
        <p:spPr>
          <a:xfrm>
            <a:off x="1984274" y="3944374"/>
            <a:ext cx="4276325" cy="189422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110D3475-7EF1-4DBA-8047-84D8E1CEAB23}"/>
              </a:ext>
            </a:extLst>
          </p:cNvPr>
          <p:cNvSpPr/>
          <p:nvPr/>
        </p:nvSpPr>
        <p:spPr>
          <a:xfrm>
            <a:off x="1813" y="1543354"/>
            <a:ext cx="1422540" cy="91446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Helium flow properties</a:t>
            </a:r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6208194A-86F4-4A7A-92D9-D4FB10344A8E}"/>
              </a:ext>
            </a:extLst>
          </p:cNvPr>
          <p:cNvSpPr/>
          <p:nvPr/>
        </p:nvSpPr>
        <p:spPr>
          <a:xfrm>
            <a:off x="0" y="4705735"/>
            <a:ext cx="2005374" cy="892506"/>
          </a:xfrm>
          <a:prstGeom prst="rightArrow">
            <a:avLst>
              <a:gd name="adj1" fmla="val 50000"/>
              <a:gd name="adj2" fmla="val 53071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Electromagnetic forces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5CA63BD-84E2-470A-B32A-B2B9B92A4721}"/>
              </a:ext>
            </a:extLst>
          </p:cNvPr>
          <p:cNvSpPr/>
          <p:nvPr/>
        </p:nvSpPr>
        <p:spPr>
          <a:xfrm>
            <a:off x="4216091" y="5550689"/>
            <a:ext cx="20445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Thermo-mechanical model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0A7EB219-41DD-425F-9CC8-B81513365418}"/>
              </a:ext>
            </a:extLst>
          </p:cNvPr>
          <p:cNvCxnSpPr>
            <a:cxnSpLocks/>
            <a:stCxn id="20" idx="3"/>
            <a:endCxn id="39" idx="3"/>
          </p:cNvCxnSpPr>
          <p:nvPr/>
        </p:nvCxnSpPr>
        <p:spPr>
          <a:xfrm flipH="1">
            <a:off x="7702297" y="2349947"/>
            <a:ext cx="702858" cy="1313519"/>
          </a:xfrm>
          <a:prstGeom prst="bentConnector3">
            <a:avLst>
              <a:gd name="adj1" fmla="val -32524"/>
            </a:avLst>
          </a:prstGeom>
          <a:ln w="88900"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F4746B18-F58B-463D-98BA-B1AD8B1030DA}"/>
              </a:ext>
            </a:extLst>
          </p:cNvPr>
          <p:cNvSpPr/>
          <p:nvPr/>
        </p:nvSpPr>
        <p:spPr>
          <a:xfrm>
            <a:off x="7359445" y="3482180"/>
            <a:ext cx="342852" cy="36257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23A7BE3-BFFF-4727-89E0-CA8DAE290738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4914754" y="1098528"/>
            <a:ext cx="0" cy="36969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38937A0-78FC-4EBF-A1F4-D5B9284E8595}"/>
              </a:ext>
            </a:extLst>
          </p:cNvPr>
          <p:cNvSpPr txBox="1"/>
          <p:nvPr/>
        </p:nvSpPr>
        <p:spPr>
          <a:xfrm>
            <a:off x="4914753" y="1068647"/>
            <a:ext cx="2167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Thermal properties (T)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EEFE902-7A02-463B-8EC4-FA9255B98C4F}"/>
              </a:ext>
            </a:extLst>
          </p:cNvPr>
          <p:cNvCxnSpPr>
            <a:cxnSpLocks/>
          </p:cNvCxnSpPr>
          <p:nvPr/>
        </p:nvCxnSpPr>
        <p:spPr>
          <a:xfrm>
            <a:off x="3365863" y="3581344"/>
            <a:ext cx="0" cy="36969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57FBF74D-D3B5-4466-8D9E-236966551259}"/>
              </a:ext>
            </a:extLst>
          </p:cNvPr>
          <p:cNvSpPr txBox="1"/>
          <p:nvPr/>
        </p:nvSpPr>
        <p:spPr>
          <a:xfrm>
            <a:off x="3353463" y="3614743"/>
            <a:ext cx="3090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C000"/>
                </a:solidFill>
              </a:rPr>
              <a:t>Thermal mechanical properties (4K)</a:t>
            </a:r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84DD6D8F-17A2-4670-902A-73873EBE7E49}"/>
              </a:ext>
            </a:extLst>
          </p:cNvPr>
          <p:cNvSpPr/>
          <p:nvPr/>
        </p:nvSpPr>
        <p:spPr>
          <a:xfrm>
            <a:off x="0" y="3988136"/>
            <a:ext cx="1994824" cy="621058"/>
          </a:xfrm>
          <a:prstGeom prst="rightArrow">
            <a:avLst>
              <a:gd name="adj1" fmla="val 50000"/>
              <a:gd name="adj2" fmla="val 59633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Uniform temperature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6AC1B9-1106-4C90-A6FB-F9E35D3C3F8C}"/>
              </a:ext>
            </a:extLst>
          </p:cNvPr>
          <p:cNvSpPr txBox="1"/>
          <p:nvPr/>
        </p:nvSpPr>
        <p:spPr>
          <a:xfrm>
            <a:off x="8598112" y="2795779"/>
            <a:ext cx="9834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40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E2BB782F-A692-4A12-96AA-44D4998E148E}"/>
              </a:ext>
            </a:extLst>
          </p:cNvPr>
          <p:cNvSpPr/>
          <p:nvPr/>
        </p:nvSpPr>
        <p:spPr>
          <a:xfrm>
            <a:off x="6291077" y="4103745"/>
            <a:ext cx="2822440" cy="1592453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Steady state overall </a:t>
            </a:r>
            <a:r>
              <a:rPr lang="en-GB" sz="1400" dirty="0" err="1"/>
              <a:t>behavior</a:t>
            </a:r>
            <a:r>
              <a:rPr lang="en-GB" sz="1400" dirty="0"/>
              <a:t> and local stress/strain fields</a:t>
            </a:r>
          </a:p>
        </p:txBody>
      </p:sp>
    </p:spTree>
    <p:extLst>
      <p:ext uri="{BB962C8B-B14F-4D97-AF65-F5344CB8AC3E}">
        <p14:creationId xmlns:p14="http://schemas.microsoft.com/office/powerpoint/2010/main" val="1737658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34C339-C58B-4DB3-AFF6-138221C56876}"/>
              </a:ext>
            </a:extLst>
          </p:cNvPr>
          <p:cNvSpPr txBox="1"/>
          <p:nvPr/>
        </p:nvSpPr>
        <p:spPr>
          <a:xfrm>
            <a:off x="2005374" y="162176"/>
            <a:ext cx="51584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Strategy for the 3D model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77AF73-4871-4046-9844-DC746E0359D4}"/>
              </a:ext>
            </a:extLst>
          </p:cNvPr>
          <p:cNvSpPr txBox="1"/>
          <p:nvPr/>
        </p:nvSpPr>
        <p:spPr>
          <a:xfrm>
            <a:off x="245026" y="5801150"/>
            <a:ext cx="8489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3D model considered in study is </a:t>
            </a:r>
            <a:r>
              <a:rPr lang="en-GB" dirty="0">
                <a:solidFill>
                  <a:srgbClr val="FF0000"/>
                </a:solidFill>
              </a:rPr>
              <a:t>focused on the 11T series design</a:t>
            </a:r>
            <a:r>
              <a:rPr lang="en-GB" dirty="0"/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41A055-D09E-4879-81A2-60B387289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03" y="1295129"/>
            <a:ext cx="2033399" cy="18307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BF1BDA-9126-4358-960C-D6D657B28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1026" y="1336815"/>
            <a:ext cx="1992198" cy="1789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0F576C-7823-4C37-9920-3658413C59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903" y="3140681"/>
            <a:ext cx="2052788" cy="18307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92D811-F0BC-4C3D-9851-7320B4384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4736" y="3161524"/>
            <a:ext cx="2033399" cy="18307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51ACB5-69D8-4B1A-879C-F13C0FC7002E}"/>
              </a:ext>
            </a:extLst>
          </p:cNvPr>
          <p:cNvSpPr txBox="1"/>
          <p:nvPr/>
        </p:nvSpPr>
        <p:spPr>
          <a:xfrm>
            <a:off x="183903" y="821119"/>
            <a:ext cx="87761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Different 11T prototype variants (single aperture, double aperture) exist leading to  significant differences in the overall observed behaviour during cooldown.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AF7C60-8CC8-4939-B537-A01E3B83D08D}"/>
              </a:ext>
            </a:extLst>
          </p:cNvPr>
          <p:cNvSpPr txBox="1"/>
          <p:nvPr/>
        </p:nvSpPr>
        <p:spPr>
          <a:xfrm>
            <a:off x="245026" y="5159403"/>
            <a:ext cx="88716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 qualitative study (simple 1D analytical consideration based on relative stiffnesses and thermal contractions) has been made and explains this difference.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8FA496-572D-418F-B825-615E988C74AA}"/>
              </a:ext>
            </a:extLst>
          </p:cNvPr>
          <p:cNvSpPr txBox="1"/>
          <p:nvPr/>
        </p:nvSpPr>
        <p:spPr>
          <a:xfrm>
            <a:off x="305796" y="2976948"/>
            <a:ext cx="178961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Single aperture (SP10X)</a:t>
            </a:r>
            <a:endParaRPr lang="en-GB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625369-F891-4B03-B943-98F4CDA6112A}"/>
              </a:ext>
            </a:extLst>
          </p:cNvPr>
          <p:cNvSpPr txBox="1"/>
          <p:nvPr/>
        </p:nvSpPr>
        <p:spPr>
          <a:xfrm>
            <a:off x="2531026" y="3020077"/>
            <a:ext cx="19921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Double aperture (DP101)</a:t>
            </a:r>
            <a:endParaRPr lang="en-GB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DD05CA-E64D-4943-B7B3-56467817CDC4}"/>
              </a:ext>
            </a:extLst>
          </p:cNvPr>
          <p:cNvSpPr txBox="1"/>
          <p:nvPr/>
        </p:nvSpPr>
        <p:spPr>
          <a:xfrm>
            <a:off x="183903" y="4818965"/>
            <a:ext cx="20333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sz="1000" baseline="300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fr-FR" sz="10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&amp; 3</a:t>
            </a:r>
            <a:r>
              <a:rPr lang="fr-FR" sz="1000" baseline="300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fr-FR" sz="10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Double Aperture (DP102&amp;DP201)</a:t>
            </a:r>
            <a:endParaRPr lang="en-GB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D199615-0655-4A66-B796-1825A5C9822F}"/>
              </a:ext>
            </a:extLst>
          </p:cNvPr>
          <p:cNvSpPr txBox="1"/>
          <p:nvPr/>
        </p:nvSpPr>
        <p:spPr>
          <a:xfrm>
            <a:off x="2902285" y="4829635"/>
            <a:ext cx="124968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 err="1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fr-FR" sz="10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magnets</a:t>
            </a:r>
            <a:endParaRPr lang="en-GB" sz="1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7200CB2-BACC-4CED-A375-9F9E29FAFE12}"/>
              </a:ext>
            </a:extLst>
          </p:cNvPr>
          <p:cNvSpPr txBox="1"/>
          <p:nvPr/>
        </p:nvSpPr>
        <p:spPr>
          <a:xfrm>
            <a:off x="679458" y="2065600"/>
            <a:ext cx="6357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Coil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24269D3-F60D-420D-94DC-154181E0539A}"/>
              </a:ext>
            </a:extLst>
          </p:cNvPr>
          <p:cNvSpPr txBox="1"/>
          <p:nvPr/>
        </p:nvSpPr>
        <p:spPr>
          <a:xfrm>
            <a:off x="245026" y="1669481"/>
            <a:ext cx="6357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Yoke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27F0E5-2F35-471F-9E7A-80E70CFEEA74}"/>
              </a:ext>
            </a:extLst>
          </p:cNvPr>
          <p:cNvSpPr txBox="1"/>
          <p:nvPr/>
        </p:nvSpPr>
        <p:spPr>
          <a:xfrm>
            <a:off x="-72837" y="1350740"/>
            <a:ext cx="6357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Shell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FBA4BC-7063-4579-A72C-7F8693D09930}"/>
              </a:ext>
            </a:extLst>
          </p:cNvPr>
          <p:cNvSpPr txBox="1"/>
          <p:nvPr/>
        </p:nvSpPr>
        <p:spPr>
          <a:xfrm>
            <a:off x="2005374" y="1388698"/>
            <a:ext cx="6357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End plate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AE59FF-2688-4830-B29E-5DD17745DF40}"/>
              </a:ext>
            </a:extLst>
          </p:cNvPr>
          <p:cNvSpPr txBox="1"/>
          <p:nvPr/>
        </p:nvSpPr>
        <p:spPr>
          <a:xfrm>
            <a:off x="1891916" y="2341945"/>
            <a:ext cx="6357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Bullet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6B0FC41-3A47-4490-8B12-0C22D6806457}"/>
              </a:ext>
            </a:extLst>
          </p:cNvPr>
          <p:cNvCxnSpPr/>
          <p:nvPr/>
        </p:nvCxnSpPr>
        <p:spPr>
          <a:xfrm flipH="1" flipV="1">
            <a:off x="1973351" y="2267461"/>
            <a:ext cx="82950" cy="16595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8A87C820-35DF-4717-9395-6A4E5E4731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5867" y="1765955"/>
            <a:ext cx="4430855" cy="289296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AED5371-C462-4034-AE4F-99539D413213}"/>
              </a:ext>
            </a:extLst>
          </p:cNvPr>
          <p:cNvSpPr txBox="1"/>
          <p:nvPr/>
        </p:nvSpPr>
        <p:spPr>
          <a:xfrm>
            <a:off x="7637450" y="4329651"/>
            <a:ext cx="14792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Courtesy E. Gautheron</a:t>
            </a:r>
          </a:p>
        </p:txBody>
      </p:sp>
    </p:spTree>
    <p:extLst>
      <p:ext uri="{BB962C8B-B14F-4D97-AF65-F5344CB8AC3E}">
        <p14:creationId xmlns:p14="http://schemas.microsoft.com/office/powerpoint/2010/main" val="1679984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3C06D6-5D64-4A7F-95EF-2C9EF5C5A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74984"/>
            <a:ext cx="9144000" cy="12186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2A5CD5-1640-4F5A-A9D5-A19BC3D18822}"/>
              </a:ext>
            </a:extLst>
          </p:cNvPr>
          <p:cNvSpPr txBox="1"/>
          <p:nvPr/>
        </p:nvSpPr>
        <p:spPr>
          <a:xfrm>
            <a:off x="0" y="162176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Thermal analysis – Test of a series magnet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3FB04B-96B8-404D-8408-C1E5DE2386B7}"/>
              </a:ext>
            </a:extLst>
          </p:cNvPr>
          <p:cNvSpPr txBox="1"/>
          <p:nvPr/>
        </p:nvSpPr>
        <p:spPr>
          <a:xfrm>
            <a:off x="185530" y="908638"/>
            <a:ext cx="65399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The instrumented S2 magnet has been tested in August 2020.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56AA482-AC22-4D21-ACAF-EB13A3012FC0}"/>
              </a:ext>
            </a:extLst>
          </p:cNvPr>
          <p:cNvGrpSpPr>
            <a:grpSpLocks noChangeAspect="1"/>
          </p:cNvGrpSpPr>
          <p:nvPr/>
        </p:nvGrpSpPr>
        <p:grpSpPr>
          <a:xfrm>
            <a:off x="7041838" y="843396"/>
            <a:ext cx="1465465" cy="1417026"/>
            <a:chOff x="5343803" y="1133622"/>
            <a:chExt cx="2944987" cy="284764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C1B8F60-6D65-4DBA-922F-E111C49C5AF3}"/>
                </a:ext>
              </a:extLst>
            </p:cNvPr>
            <p:cNvGrpSpPr/>
            <p:nvPr/>
          </p:nvGrpSpPr>
          <p:grpSpPr>
            <a:xfrm>
              <a:off x="5343803" y="1157244"/>
              <a:ext cx="2944987" cy="2824022"/>
              <a:chOff x="7474026" y="712044"/>
              <a:chExt cx="2944987" cy="2824022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80421CF8-F8BD-46F5-8804-0331500803E7}"/>
                  </a:ext>
                </a:extLst>
              </p:cNvPr>
              <p:cNvGrpSpPr/>
              <p:nvPr/>
            </p:nvGrpSpPr>
            <p:grpSpPr>
              <a:xfrm>
                <a:off x="7474026" y="712044"/>
                <a:ext cx="2944987" cy="2824022"/>
                <a:chOff x="4325359" y="3470826"/>
                <a:chExt cx="2121713" cy="2034564"/>
              </a:xfrm>
            </p:grpSpPr>
            <p:pic>
              <p:nvPicPr>
                <p:cNvPr id="40" name="Picture 39">
                  <a:extLst>
                    <a:ext uri="{FF2B5EF4-FFF2-40B4-BE49-F238E27FC236}">
                      <a16:creationId xmlns:a16="http://schemas.microsoft.com/office/drawing/2014/main" id="{43F3A72A-13BE-4B12-84E1-710D72E8FB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29875" t="30383" r="31257" b="30749"/>
                <a:stretch/>
              </p:blipFill>
              <p:spPr>
                <a:xfrm rot="5340000">
                  <a:off x="4404830" y="3463148"/>
                  <a:ext cx="2034564" cy="2049920"/>
                </a:xfrm>
                <a:prstGeom prst="ellipse">
                  <a:avLst/>
                </a:prstGeom>
              </p:spPr>
            </p:pic>
            <p:pic>
              <p:nvPicPr>
                <p:cNvPr id="41" name="Picture 40">
                  <a:extLst>
                    <a:ext uri="{FF2B5EF4-FFF2-40B4-BE49-F238E27FC236}">
                      <a16:creationId xmlns:a16="http://schemas.microsoft.com/office/drawing/2014/main" id="{768426B7-0F7E-4F8E-B0FC-6AA0791B56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4325359" y="3616296"/>
                  <a:ext cx="2057766" cy="1805920"/>
                </a:xfrm>
                <a:prstGeom prst="rect">
                  <a:avLst/>
                </a:prstGeom>
              </p:spPr>
            </p:pic>
          </p:grp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A1DA7D45-96DA-459D-95BC-372FFC9833D0}"/>
                  </a:ext>
                </a:extLst>
              </p:cNvPr>
              <p:cNvSpPr/>
              <p:nvPr/>
            </p:nvSpPr>
            <p:spPr>
              <a:xfrm>
                <a:off x="7902744" y="1094886"/>
                <a:ext cx="2127106" cy="2127106"/>
              </a:xfrm>
              <a:prstGeom prst="ellipse">
                <a:avLst/>
              </a:prstGeom>
              <a:noFill/>
              <a:ln w="288925">
                <a:solidFill>
                  <a:srgbClr val="FFFFFF">
                    <a:alpha val="4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F1B9772-D02F-4D6C-9CA8-054406156691}"/>
                  </a:ext>
                </a:extLst>
              </p:cNvPr>
              <p:cNvCxnSpPr/>
              <p:nvPr/>
            </p:nvCxnSpPr>
            <p:spPr>
              <a:xfrm flipV="1">
                <a:off x="8977293" y="838407"/>
                <a:ext cx="0" cy="132003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2E6AE875-D623-4BE7-842A-DE9B96B212C5}"/>
                  </a:ext>
                </a:extLst>
              </p:cNvPr>
              <p:cNvCxnSpPr/>
              <p:nvPr/>
            </p:nvCxnSpPr>
            <p:spPr>
              <a:xfrm flipV="1">
                <a:off x="8971368" y="951279"/>
                <a:ext cx="429392" cy="1152391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71DF5892-1427-4364-BB21-EF07271F30E8}"/>
                  </a:ext>
                </a:extLst>
              </p:cNvPr>
              <p:cNvCxnSpPr/>
              <p:nvPr/>
            </p:nvCxnSpPr>
            <p:spPr>
              <a:xfrm flipV="1">
                <a:off x="7727247" y="2125176"/>
                <a:ext cx="2476607" cy="2137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2BCD05BE-5C44-47A9-8A19-303EB961D3E7}"/>
                  </a:ext>
                </a:extLst>
              </p:cNvPr>
              <p:cNvCxnSpPr/>
              <p:nvPr/>
            </p:nvCxnSpPr>
            <p:spPr>
              <a:xfrm>
                <a:off x="8968694" y="2140870"/>
                <a:ext cx="494341" cy="1301255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560BF26D-3329-4540-A39D-9223AC24DE36}"/>
                  </a:ext>
                </a:extLst>
              </p:cNvPr>
              <p:cNvSpPr/>
              <p:nvPr/>
            </p:nvSpPr>
            <p:spPr>
              <a:xfrm>
                <a:off x="8867291" y="1010273"/>
                <a:ext cx="217859" cy="217859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C8E40F08-B202-45E2-B36A-9F30E6A740A6}"/>
                  </a:ext>
                </a:extLst>
              </p:cNvPr>
              <p:cNvSpPr/>
              <p:nvPr/>
            </p:nvSpPr>
            <p:spPr>
              <a:xfrm>
                <a:off x="7816242" y="2040735"/>
                <a:ext cx="217859" cy="217859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F85AD88-53EB-49B7-BE1B-6A98DF7AB4EB}"/>
                  </a:ext>
                </a:extLst>
              </p:cNvPr>
              <p:cNvSpPr/>
              <p:nvPr/>
            </p:nvSpPr>
            <p:spPr>
              <a:xfrm>
                <a:off x="9197346" y="1094361"/>
                <a:ext cx="217859" cy="21785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>
                  <a:solidFill>
                    <a:srgbClr val="00B050"/>
                  </a:solidFill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E18E2CA-0E00-4BE8-9A63-EBAF3B588E2B}"/>
                  </a:ext>
                </a:extLst>
              </p:cNvPr>
              <p:cNvSpPr/>
              <p:nvPr/>
            </p:nvSpPr>
            <p:spPr>
              <a:xfrm>
                <a:off x="9882959" y="2040736"/>
                <a:ext cx="217859" cy="21785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>
                  <a:solidFill>
                    <a:srgbClr val="00B050"/>
                  </a:solidFill>
                </a:endParaRP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29FC338-F7A8-48F3-8293-4A2A4F57B459}"/>
                  </a:ext>
                </a:extLst>
              </p:cNvPr>
              <p:cNvSpPr/>
              <p:nvPr/>
            </p:nvSpPr>
            <p:spPr>
              <a:xfrm>
                <a:off x="9229093" y="3002740"/>
                <a:ext cx="217859" cy="21785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F4A1194-7106-4BF1-8775-73BD05AE7969}"/>
                </a:ext>
              </a:extLst>
            </p:cNvPr>
            <p:cNvSpPr txBox="1"/>
            <p:nvPr/>
          </p:nvSpPr>
          <p:spPr>
            <a:xfrm>
              <a:off x="6702997" y="1133622"/>
              <a:ext cx="182049" cy="386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solidFill>
                    <a:srgbClr val="FF0000"/>
                  </a:solidFill>
                </a:rPr>
                <a:t>1</a:t>
              </a:r>
              <a:endParaRPr lang="fr-FR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82E2296-D54E-472B-8A66-0874498756F2}"/>
                </a:ext>
              </a:extLst>
            </p:cNvPr>
            <p:cNvSpPr txBox="1"/>
            <p:nvPr/>
          </p:nvSpPr>
          <p:spPr>
            <a:xfrm>
              <a:off x="7145082" y="1221587"/>
              <a:ext cx="182049" cy="386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solidFill>
                    <a:srgbClr val="FF0000"/>
                  </a:solidFill>
                </a:rPr>
                <a:t>2</a:t>
              </a:r>
              <a:endParaRPr lang="fr-FR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65265A5-AB1C-42DD-93D4-D44653C9AFFB}"/>
                </a:ext>
              </a:extLst>
            </p:cNvPr>
            <p:cNvSpPr txBox="1"/>
            <p:nvPr/>
          </p:nvSpPr>
          <p:spPr>
            <a:xfrm>
              <a:off x="7968851" y="2382843"/>
              <a:ext cx="182049" cy="386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solidFill>
                    <a:srgbClr val="FF0000"/>
                  </a:solidFill>
                </a:rPr>
                <a:t>3</a:t>
              </a:r>
              <a:endParaRPr lang="fr-FR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2AC657A-43B8-4E2B-B436-255FF7C01272}"/>
                </a:ext>
              </a:extLst>
            </p:cNvPr>
            <p:cNvSpPr txBox="1"/>
            <p:nvPr/>
          </p:nvSpPr>
          <p:spPr>
            <a:xfrm>
              <a:off x="7207356" y="3553486"/>
              <a:ext cx="182049" cy="386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solidFill>
                    <a:srgbClr val="FF0000"/>
                  </a:solidFill>
                </a:rPr>
                <a:t>4</a:t>
              </a:r>
              <a:endParaRPr lang="fr-FR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E3BDD87-F17F-4224-A85B-3FD061266236}"/>
                </a:ext>
              </a:extLst>
            </p:cNvPr>
            <p:cNvSpPr txBox="1"/>
            <p:nvPr/>
          </p:nvSpPr>
          <p:spPr>
            <a:xfrm>
              <a:off x="5439023" y="2401569"/>
              <a:ext cx="182049" cy="386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solidFill>
                    <a:srgbClr val="FF0000"/>
                  </a:solidFill>
                </a:rPr>
                <a:t>5</a:t>
              </a:r>
              <a:endParaRPr lang="fr-FR" sz="11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C63F829-7FC6-45CC-B088-3EB34EDF12F1}"/>
              </a:ext>
            </a:extLst>
          </p:cNvPr>
          <p:cNvSpPr txBox="1"/>
          <p:nvPr/>
        </p:nvSpPr>
        <p:spPr>
          <a:xfrm>
            <a:off x="2369635" y="1429034"/>
            <a:ext cx="4631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5 sensors on the shell at 3 longitudinal positions (TTA, TTB, TTC)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5F52B19-3E1E-4DEA-99D0-D063717E43BB}"/>
              </a:ext>
            </a:extLst>
          </p:cNvPr>
          <p:cNvSpPr txBox="1"/>
          <p:nvPr/>
        </p:nvSpPr>
        <p:spPr>
          <a:xfrm>
            <a:off x="258862" y="1909053"/>
            <a:ext cx="1431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Inlet temperature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32125C2-8507-4CAA-9AE7-81B99931C97E}"/>
              </a:ext>
            </a:extLst>
          </p:cNvPr>
          <p:cNvCxnSpPr>
            <a:cxnSpLocks/>
            <a:stCxn id="43" idx="2"/>
          </p:cNvCxnSpPr>
          <p:nvPr/>
        </p:nvCxnSpPr>
        <p:spPr>
          <a:xfrm>
            <a:off x="974480" y="2186052"/>
            <a:ext cx="1116075" cy="5946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4C5CFCDF-BE16-467F-A807-30CCE123B741}"/>
              </a:ext>
            </a:extLst>
          </p:cNvPr>
          <p:cNvSpPr txBox="1"/>
          <p:nvPr/>
        </p:nvSpPr>
        <p:spPr>
          <a:xfrm>
            <a:off x="1656059" y="1681445"/>
            <a:ext cx="1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Outlet temperature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61218D1-F5C7-44AE-9A3A-C3F298821394}"/>
              </a:ext>
            </a:extLst>
          </p:cNvPr>
          <p:cNvCxnSpPr>
            <a:cxnSpLocks/>
            <a:stCxn id="47" idx="2"/>
          </p:cNvCxnSpPr>
          <p:nvPr/>
        </p:nvCxnSpPr>
        <p:spPr>
          <a:xfrm flipH="1">
            <a:off x="2284429" y="1958444"/>
            <a:ext cx="102563" cy="6177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7FED7E6-F1EB-4E81-9F91-24EB5D58855B}"/>
              </a:ext>
            </a:extLst>
          </p:cNvPr>
          <p:cNvCxnSpPr>
            <a:stCxn id="42" idx="2"/>
          </p:cNvCxnSpPr>
          <p:nvPr/>
        </p:nvCxnSpPr>
        <p:spPr>
          <a:xfrm flipH="1">
            <a:off x="3498574" y="1706033"/>
            <a:ext cx="1186878" cy="8185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B50E618-1E76-4A3A-8EBC-BB36D465783B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4685452" y="1706033"/>
            <a:ext cx="615418" cy="8185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7C3737D-D457-4C72-A207-7F5880279A82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4685452" y="1706033"/>
            <a:ext cx="2689383" cy="8185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02C5E46-BB62-4A58-AF01-76BA02FC1339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3856383" y="2993491"/>
            <a:ext cx="2492697" cy="5255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C910C40-76D1-4084-96D1-A40011642610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4685452" y="2993491"/>
            <a:ext cx="1663628" cy="5255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A78C708-326F-4D0F-86FB-5AD20356006F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5579165" y="3071244"/>
            <a:ext cx="769915" cy="4477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B187169-70B8-4773-8ED3-364FCA16B820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6349080" y="3071244"/>
            <a:ext cx="91477" cy="4477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3AA7BF9-CE3D-449C-903F-AB29001F0995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6349080" y="3063216"/>
            <a:ext cx="561929" cy="4557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0C26E74-693B-4A66-9949-4BB078473C71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6349080" y="3052768"/>
            <a:ext cx="1025755" cy="4662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0E8BFAF9-7AC0-4FAF-8C1F-7CFE8A8D4C60}"/>
              </a:ext>
            </a:extLst>
          </p:cNvPr>
          <p:cNvSpPr/>
          <p:nvPr/>
        </p:nvSpPr>
        <p:spPr>
          <a:xfrm>
            <a:off x="667749" y="3843170"/>
            <a:ext cx="5222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Average temperature of the coils and splices by resistance measurements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179DDEC-663A-4721-A27A-EC34DA1B9C77}"/>
              </a:ext>
            </a:extLst>
          </p:cNvPr>
          <p:cNvCxnSpPr>
            <a:cxnSpLocks/>
            <a:stCxn id="57" idx="0"/>
          </p:cNvCxnSpPr>
          <p:nvPr/>
        </p:nvCxnSpPr>
        <p:spPr>
          <a:xfrm flipV="1">
            <a:off x="3279170" y="2763080"/>
            <a:ext cx="355462" cy="10800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74544568-F4C7-4911-A440-2D75C3EF5DB9}"/>
              </a:ext>
            </a:extLst>
          </p:cNvPr>
          <p:cNvSpPr txBox="1"/>
          <p:nvPr/>
        </p:nvSpPr>
        <p:spPr>
          <a:xfrm>
            <a:off x="187913" y="3039032"/>
            <a:ext cx="165138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Cooling configuration: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50 g/s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err="1">
                <a:latin typeface="Symbol" panose="05050102010706020507" pitchFamily="18" charset="2"/>
              </a:rPr>
              <a:t>D</a:t>
            </a:r>
            <a:r>
              <a:rPr lang="en-GB" sz="1200" dirty="0" err="1"/>
              <a:t>T</a:t>
            </a:r>
            <a:r>
              <a:rPr lang="en-GB" sz="1200" baseline="-25000" dirty="0" err="1"/>
              <a:t>inlet_outlet</a:t>
            </a:r>
            <a:r>
              <a:rPr lang="en-GB" sz="1200" dirty="0"/>
              <a:t>= 30 K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17370D0-4CA5-4362-B383-2581DB48EAD9}"/>
              </a:ext>
            </a:extLst>
          </p:cNvPr>
          <p:cNvSpPr txBox="1"/>
          <p:nvPr/>
        </p:nvSpPr>
        <p:spPr>
          <a:xfrm>
            <a:off x="185530" y="4166311"/>
            <a:ext cx="86669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Main results *: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Symmetry left/right respected for the shell and the 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Temperature gradient in helium along main cooling channel of about 10-13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On the shell, temperature gradient up to 30K longitudinally and &lt;8K in a cross-section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Splice temperature following closely the inlet gas temperature (&lt;6K)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Temperature difference splice/shell of about 25 K at the start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82643D4-F68A-41EA-A4F9-54C2EC2F9574}"/>
              </a:ext>
            </a:extLst>
          </p:cNvPr>
          <p:cNvSpPr txBox="1"/>
          <p:nvPr/>
        </p:nvSpPr>
        <p:spPr>
          <a:xfrm>
            <a:off x="295953" y="5949362"/>
            <a:ext cx="3338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*Y. Leclerc: </a:t>
            </a:r>
            <a:r>
              <a:rPr lang="en-US" sz="10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https://indico.cern.ch/event/968910/</a:t>
            </a:r>
            <a:endParaRPr lang="en-GB" sz="1000" dirty="0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20123FA5-B5C4-4C60-B2B2-418F9B741839}"/>
              </a:ext>
            </a:extLst>
          </p:cNvPr>
          <p:cNvCxnSpPr>
            <a:cxnSpLocks/>
            <a:stCxn id="57" idx="0"/>
          </p:cNvCxnSpPr>
          <p:nvPr/>
        </p:nvCxnSpPr>
        <p:spPr>
          <a:xfrm flipV="1">
            <a:off x="3279170" y="2763080"/>
            <a:ext cx="4275049" cy="10800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57C9D2C9-599E-4295-A47E-68EF3ED7FE86}"/>
              </a:ext>
            </a:extLst>
          </p:cNvPr>
          <p:cNvSpPr/>
          <p:nvPr/>
        </p:nvSpPr>
        <p:spPr>
          <a:xfrm>
            <a:off x="3634632" y="3518991"/>
            <a:ext cx="542889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Temperature sensors inside the main cooling channel of 11T (TT001 to 006)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8FC90CC-C9E4-4759-801A-8F62ECA0928A}"/>
              </a:ext>
            </a:extLst>
          </p:cNvPr>
          <p:cNvSpPr txBox="1"/>
          <p:nvPr/>
        </p:nvSpPr>
        <p:spPr>
          <a:xfrm>
            <a:off x="8095535" y="2863161"/>
            <a:ext cx="90495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/>
              <a:t>Connection side (CS)</a:t>
            </a:r>
          </a:p>
        </p:txBody>
      </p:sp>
    </p:spTree>
    <p:extLst>
      <p:ext uri="{BB962C8B-B14F-4D97-AF65-F5344CB8AC3E}">
        <p14:creationId xmlns:p14="http://schemas.microsoft.com/office/powerpoint/2010/main" val="1701913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30A62B5B-70A6-43FE-B9B5-F28870FE9101}"/>
              </a:ext>
            </a:extLst>
          </p:cNvPr>
          <p:cNvGrpSpPr>
            <a:grpSpLocks noChangeAspect="1"/>
          </p:cNvGrpSpPr>
          <p:nvPr/>
        </p:nvGrpSpPr>
        <p:grpSpPr>
          <a:xfrm>
            <a:off x="5515676" y="2814042"/>
            <a:ext cx="3457794" cy="3213384"/>
            <a:chOff x="4785492" y="944234"/>
            <a:chExt cx="4187885" cy="3891870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6041B1B9-0978-4EC6-B638-E42B644C8DB1}"/>
                </a:ext>
              </a:extLst>
            </p:cNvPr>
            <p:cNvGrpSpPr/>
            <p:nvPr/>
          </p:nvGrpSpPr>
          <p:grpSpPr>
            <a:xfrm>
              <a:off x="4785492" y="944234"/>
              <a:ext cx="4187885" cy="3891870"/>
              <a:chOff x="7752184" y="874786"/>
              <a:chExt cx="4187885" cy="3891870"/>
            </a:xfrm>
          </p:grpSpPr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3A393645-AD78-4518-98FE-776C2D15DB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8198514" y="1269403"/>
                <a:ext cx="3497255" cy="3497253"/>
              </a:xfrm>
              <a:prstGeom prst="rect">
                <a:avLst/>
              </a:prstGeom>
            </p:spPr>
          </p:pic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449A4FC7-646E-47D0-A716-7B36EEE043AC}"/>
                  </a:ext>
                </a:extLst>
              </p:cNvPr>
              <p:cNvSpPr/>
              <p:nvPr/>
            </p:nvSpPr>
            <p:spPr>
              <a:xfrm>
                <a:off x="7752184" y="1322296"/>
                <a:ext cx="4187885" cy="3377557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EDD853C-FC8E-45FD-9878-CF45C93E9AE0}"/>
                  </a:ext>
                </a:extLst>
              </p:cNvPr>
              <p:cNvSpPr/>
              <p:nvPr/>
            </p:nvSpPr>
            <p:spPr>
              <a:xfrm>
                <a:off x="9866330" y="3693264"/>
                <a:ext cx="259462" cy="25946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45BA49A7-5232-44FA-8B7C-A546928FE925}"/>
                  </a:ext>
                </a:extLst>
              </p:cNvPr>
              <p:cNvGrpSpPr/>
              <p:nvPr/>
            </p:nvGrpSpPr>
            <p:grpSpPr>
              <a:xfrm>
                <a:off x="10011666" y="2680126"/>
                <a:ext cx="808272" cy="723048"/>
                <a:chOff x="10110500" y="1702942"/>
                <a:chExt cx="872441" cy="780452"/>
              </a:xfrm>
            </p:grpSpPr>
            <p:sp>
              <p:nvSpPr>
                <p:cNvPr id="109" name="Arc 108">
                  <a:extLst>
                    <a:ext uri="{FF2B5EF4-FFF2-40B4-BE49-F238E27FC236}">
                      <a16:creationId xmlns:a16="http://schemas.microsoft.com/office/drawing/2014/main" id="{073ED988-5E7E-47C3-B5CB-10A6063E64A6}"/>
                    </a:ext>
                  </a:extLst>
                </p:cNvPr>
                <p:cNvSpPr/>
                <p:nvPr/>
              </p:nvSpPr>
              <p:spPr>
                <a:xfrm rot="2700000">
                  <a:off x="10202489" y="1702942"/>
                  <a:ext cx="780452" cy="780452"/>
                </a:xfrm>
                <a:prstGeom prst="arc">
                  <a:avLst>
                    <a:gd name="adj1" fmla="val 15857016"/>
                    <a:gd name="adj2" fmla="val 306935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0" name="Arc 109">
                  <a:extLst>
                    <a:ext uri="{FF2B5EF4-FFF2-40B4-BE49-F238E27FC236}">
                      <a16:creationId xmlns:a16="http://schemas.microsoft.com/office/drawing/2014/main" id="{93249BCC-C4B3-4057-91D4-C76B1F32AD59}"/>
                    </a:ext>
                  </a:extLst>
                </p:cNvPr>
                <p:cNvSpPr/>
                <p:nvPr/>
              </p:nvSpPr>
              <p:spPr>
                <a:xfrm rot="18900000" flipH="1">
                  <a:off x="10110500" y="1702942"/>
                  <a:ext cx="780452" cy="780452"/>
                </a:xfrm>
                <a:prstGeom prst="arc">
                  <a:avLst>
                    <a:gd name="adj1" fmla="val 15857016"/>
                    <a:gd name="adj2" fmla="val 306935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715EAF82-87CE-44E5-A4AE-E4D55C92D7CD}"/>
                  </a:ext>
                </a:extLst>
              </p:cNvPr>
              <p:cNvGrpSpPr/>
              <p:nvPr/>
            </p:nvGrpSpPr>
            <p:grpSpPr>
              <a:xfrm>
                <a:off x="9170592" y="2677437"/>
                <a:ext cx="808272" cy="723048"/>
                <a:chOff x="10110500" y="1702942"/>
                <a:chExt cx="872441" cy="780452"/>
              </a:xfrm>
            </p:grpSpPr>
            <p:sp>
              <p:nvSpPr>
                <p:cNvPr id="107" name="Arc 106">
                  <a:extLst>
                    <a:ext uri="{FF2B5EF4-FFF2-40B4-BE49-F238E27FC236}">
                      <a16:creationId xmlns:a16="http://schemas.microsoft.com/office/drawing/2014/main" id="{145FBAD1-4CFF-4475-B9D8-F1F095969D74}"/>
                    </a:ext>
                  </a:extLst>
                </p:cNvPr>
                <p:cNvSpPr/>
                <p:nvPr/>
              </p:nvSpPr>
              <p:spPr>
                <a:xfrm rot="2700000">
                  <a:off x="10202489" y="1702942"/>
                  <a:ext cx="780452" cy="780452"/>
                </a:xfrm>
                <a:prstGeom prst="arc">
                  <a:avLst>
                    <a:gd name="adj1" fmla="val 15857016"/>
                    <a:gd name="adj2" fmla="val 306935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8" name="Arc 107">
                  <a:extLst>
                    <a:ext uri="{FF2B5EF4-FFF2-40B4-BE49-F238E27FC236}">
                      <a16:creationId xmlns:a16="http://schemas.microsoft.com/office/drawing/2014/main" id="{ABD79D63-200C-4E8F-8842-B1C471C1B3B3}"/>
                    </a:ext>
                  </a:extLst>
                </p:cNvPr>
                <p:cNvSpPr/>
                <p:nvPr/>
              </p:nvSpPr>
              <p:spPr>
                <a:xfrm rot="18900000" flipH="1">
                  <a:off x="10110500" y="1702942"/>
                  <a:ext cx="780452" cy="780452"/>
                </a:xfrm>
                <a:prstGeom prst="arc">
                  <a:avLst>
                    <a:gd name="adj1" fmla="val 15857016"/>
                    <a:gd name="adj2" fmla="val 306935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4" name="Freeform 108">
                <a:extLst>
                  <a:ext uri="{FF2B5EF4-FFF2-40B4-BE49-F238E27FC236}">
                    <a16:creationId xmlns:a16="http://schemas.microsoft.com/office/drawing/2014/main" id="{FA426B6E-D08C-4F72-B351-E438FD879A61}"/>
                  </a:ext>
                </a:extLst>
              </p:cNvPr>
              <p:cNvSpPr/>
              <p:nvPr/>
            </p:nvSpPr>
            <p:spPr>
              <a:xfrm>
                <a:off x="9892808" y="1883400"/>
                <a:ext cx="198550" cy="75007"/>
              </a:xfrm>
              <a:custGeom>
                <a:avLst/>
                <a:gdLst>
                  <a:gd name="connsiteX0" fmla="*/ 14288 w 214313"/>
                  <a:gd name="connsiteY0" fmla="*/ 0 h 80962"/>
                  <a:gd name="connsiteX1" fmla="*/ 0 w 214313"/>
                  <a:gd name="connsiteY1" fmla="*/ 80962 h 80962"/>
                  <a:gd name="connsiteX2" fmla="*/ 214313 w 214313"/>
                  <a:gd name="connsiteY2" fmla="*/ 80962 h 80962"/>
                  <a:gd name="connsiteX3" fmla="*/ 185738 w 214313"/>
                  <a:gd name="connsiteY3" fmla="*/ 9525 h 80962"/>
                  <a:gd name="connsiteX4" fmla="*/ 14288 w 214313"/>
                  <a:gd name="connsiteY4" fmla="*/ 0 h 80962"/>
                  <a:gd name="connsiteX0" fmla="*/ 14288 w 214313"/>
                  <a:gd name="connsiteY0" fmla="*/ 0 h 80962"/>
                  <a:gd name="connsiteX1" fmla="*/ 0 w 214313"/>
                  <a:gd name="connsiteY1" fmla="*/ 80962 h 80962"/>
                  <a:gd name="connsiteX2" fmla="*/ 214313 w 214313"/>
                  <a:gd name="connsiteY2" fmla="*/ 80962 h 80962"/>
                  <a:gd name="connsiteX3" fmla="*/ 195263 w 214313"/>
                  <a:gd name="connsiteY3" fmla="*/ 4763 h 80962"/>
                  <a:gd name="connsiteX4" fmla="*/ 14288 w 214313"/>
                  <a:gd name="connsiteY4" fmla="*/ 0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3" h="80962">
                    <a:moveTo>
                      <a:pt x="14288" y="0"/>
                    </a:moveTo>
                    <a:lnTo>
                      <a:pt x="0" y="80962"/>
                    </a:lnTo>
                    <a:lnTo>
                      <a:pt x="214313" y="80962"/>
                    </a:lnTo>
                    <a:lnTo>
                      <a:pt x="195263" y="4763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Freeform 105">
                <a:extLst>
                  <a:ext uri="{FF2B5EF4-FFF2-40B4-BE49-F238E27FC236}">
                    <a16:creationId xmlns:a16="http://schemas.microsoft.com/office/drawing/2014/main" id="{E0925889-2B0E-4D74-AEA1-B0150B3AD446}"/>
                  </a:ext>
                </a:extLst>
              </p:cNvPr>
              <p:cNvSpPr/>
              <p:nvPr/>
            </p:nvSpPr>
            <p:spPr>
              <a:xfrm flipV="1">
                <a:off x="9896790" y="4129828"/>
                <a:ext cx="198550" cy="75007"/>
              </a:xfrm>
              <a:custGeom>
                <a:avLst/>
                <a:gdLst>
                  <a:gd name="connsiteX0" fmla="*/ 14288 w 214313"/>
                  <a:gd name="connsiteY0" fmla="*/ 0 h 80962"/>
                  <a:gd name="connsiteX1" fmla="*/ 0 w 214313"/>
                  <a:gd name="connsiteY1" fmla="*/ 80962 h 80962"/>
                  <a:gd name="connsiteX2" fmla="*/ 214313 w 214313"/>
                  <a:gd name="connsiteY2" fmla="*/ 80962 h 80962"/>
                  <a:gd name="connsiteX3" fmla="*/ 185738 w 214313"/>
                  <a:gd name="connsiteY3" fmla="*/ 9525 h 80962"/>
                  <a:gd name="connsiteX4" fmla="*/ 14288 w 214313"/>
                  <a:gd name="connsiteY4" fmla="*/ 0 h 80962"/>
                  <a:gd name="connsiteX0" fmla="*/ 14288 w 214313"/>
                  <a:gd name="connsiteY0" fmla="*/ 0 h 80962"/>
                  <a:gd name="connsiteX1" fmla="*/ 0 w 214313"/>
                  <a:gd name="connsiteY1" fmla="*/ 80962 h 80962"/>
                  <a:gd name="connsiteX2" fmla="*/ 214313 w 214313"/>
                  <a:gd name="connsiteY2" fmla="*/ 80962 h 80962"/>
                  <a:gd name="connsiteX3" fmla="*/ 195263 w 214313"/>
                  <a:gd name="connsiteY3" fmla="*/ 4763 h 80962"/>
                  <a:gd name="connsiteX4" fmla="*/ 14288 w 214313"/>
                  <a:gd name="connsiteY4" fmla="*/ 0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3" h="80962">
                    <a:moveTo>
                      <a:pt x="14288" y="0"/>
                    </a:moveTo>
                    <a:lnTo>
                      <a:pt x="0" y="80962"/>
                    </a:lnTo>
                    <a:lnTo>
                      <a:pt x="214313" y="80962"/>
                    </a:lnTo>
                    <a:lnTo>
                      <a:pt x="195263" y="4763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06E7EC8-A07C-4758-853C-84DA3EA13E78}"/>
                  </a:ext>
                </a:extLst>
              </p:cNvPr>
              <p:cNvSpPr txBox="1"/>
              <p:nvPr/>
            </p:nvSpPr>
            <p:spPr>
              <a:xfrm>
                <a:off x="8097603" y="1034997"/>
                <a:ext cx="1326070" cy="6247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2 X</a:t>
                </a:r>
              </a:p>
              <a:p>
                <a:r>
                  <a:rPr lang="en-GB" sz="1000" b="1" dirty="0" err="1"/>
                  <a:t>d</a:t>
                </a:r>
                <a:r>
                  <a:rPr lang="en-GB" sz="1000" b="1" baseline="-25000" dirty="0" err="1"/>
                  <a:t>hyd</a:t>
                </a:r>
                <a:r>
                  <a:rPr lang="en-GB" sz="1000" b="1" dirty="0"/>
                  <a:t> </a:t>
                </a:r>
                <a:r>
                  <a:rPr lang="en-GB" sz="1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≈ 23 mm</a:t>
                </a:r>
              </a:p>
              <a:p>
                <a:r>
                  <a:rPr lang="en-GB" sz="1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m = 5g/s (10%)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D65BB1A0-4FD3-4986-B25C-F4C6D349D7CA}"/>
                  </a:ext>
                </a:extLst>
              </p:cNvPr>
              <p:cNvSpPr txBox="1"/>
              <p:nvPr/>
            </p:nvSpPr>
            <p:spPr>
              <a:xfrm>
                <a:off x="10515914" y="4313453"/>
                <a:ext cx="10711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Ø60mm</a:t>
                </a:r>
              </a:p>
              <a:p>
                <a:r>
                  <a:rPr lang="en-GB" sz="1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m = 20 g/s (40%)</a:t>
                </a:r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C68ED61D-FC94-4669-843E-E3CC5C52998E}"/>
                  </a:ext>
                </a:extLst>
              </p:cNvPr>
              <p:cNvGrpSpPr/>
              <p:nvPr/>
            </p:nvGrpSpPr>
            <p:grpSpPr>
              <a:xfrm>
                <a:off x="9431727" y="2609209"/>
                <a:ext cx="1129114" cy="72801"/>
                <a:chOff x="9484519" y="1626394"/>
                <a:chExt cx="1218756" cy="78581"/>
              </a:xfrm>
            </p:grpSpPr>
            <p:sp>
              <p:nvSpPr>
                <p:cNvPr id="105" name="Freeform 101">
                  <a:extLst>
                    <a:ext uri="{FF2B5EF4-FFF2-40B4-BE49-F238E27FC236}">
                      <a16:creationId xmlns:a16="http://schemas.microsoft.com/office/drawing/2014/main" id="{E8E5413E-6939-40D8-92C9-3CD96CDA4D2D}"/>
                    </a:ext>
                  </a:extLst>
                </p:cNvPr>
                <p:cNvSpPr/>
                <p:nvPr/>
              </p:nvSpPr>
              <p:spPr>
                <a:xfrm>
                  <a:off x="9484519" y="1626394"/>
                  <a:ext cx="314325" cy="78581"/>
                </a:xfrm>
                <a:custGeom>
                  <a:avLst/>
                  <a:gdLst>
                    <a:gd name="connsiteX0" fmla="*/ 0 w 314325"/>
                    <a:gd name="connsiteY0" fmla="*/ 66675 h 78581"/>
                    <a:gd name="connsiteX1" fmla="*/ 73819 w 314325"/>
                    <a:gd name="connsiteY1" fmla="*/ 11906 h 78581"/>
                    <a:gd name="connsiteX2" fmla="*/ 142875 w 314325"/>
                    <a:gd name="connsiteY2" fmla="*/ 0 h 78581"/>
                    <a:gd name="connsiteX3" fmla="*/ 240506 w 314325"/>
                    <a:gd name="connsiteY3" fmla="*/ 9525 h 78581"/>
                    <a:gd name="connsiteX4" fmla="*/ 314325 w 314325"/>
                    <a:gd name="connsiteY4" fmla="*/ 78581 h 78581"/>
                    <a:gd name="connsiteX5" fmla="*/ 259556 w 314325"/>
                    <a:gd name="connsiteY5" fmla="*/ 59531 h 78581"/>
                    <a:gd name="connsiteX6" fmla="*/ 192881 w 314325"/>
                    <a:gd name="connsiteY6" fmla="*/ 42862 h 78581"/>
                    <a:gd name="connsiteX7" fmla="*/ 159544 w 314325"/>
                    <a:gd name="connsiteY7" fmla="*/ 42862 h 78581"/>
                    <a:gd name="connsiteX8" fmla="*/ 80962 w 314325"/>
                    <a:gd name="connsiteY8" fmla="*/ 47625 h 78581"/>
                    <a:gd name="connsiteX9" fmla="*/ 0 w 314325"/>
                    <a:gd name="connsiteY9" fmla="*/ 66675 h 78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4325" h="78581">
                      <a:moveTo>
                        <a:pt x="0" y="66675"/>
                      </a:moveTo>
                      <a:lnTo>
                        <a:pt x="73819" y="11906"/>
                      </a:lnTo>
                      <a:lnTo>
                        <a:pt x="142875" y="0"/>
                      </a:lnTo>
                      <a:lnTo>
                        <a:pt x="240506" y="9525"/>
                      </a:lnTo>
                      <a:lnTo>
                        <a:pt x="314325" y="78581"/>
                      </a:lnTo>
                      <a:lnTo>
                        <a:pt x="259556" y="59531"/>
                      </a:lnTo>
                      <a:lnTo>
                        <a:pt x="192881" y="42862"/>
                      </a:lnTo>
                      <a:lnTo>
                        <a:pt x="159544" y="42862"/>
                      </a:lnTo>
                      <a:lnTo>
                        <a:pt x="80962" y="47625"/>
                      </a:lnTo>
                      <a:lnTo>
                        <a:pt x="0" y="6667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Freeform 102">
                  <a:extLst>
                    <a:ext uri="{FF2B5EF4-FFF2-40B4-BE49-F238E27FC236}">
                      <a16:creationId xmlns:a16="http://schemas.microsoft.com/office/drawing/2014/main" id="{09F78771-B771-4C70-8275-E33F508448C1}"/>
                    </a:ext>
                  </a:extLst>
                </p:cNvPr>
                <p:cNvSpPr/>
                <p:nvPr/>
              </p:nvSpPr>
              <p:spPr>
                <a:xfrm>
                  <a:off x="10388950" y="1626394"/>
                  <a:ext cx="314325" cy="78581"/>
                </a:xfrm>
                <a:custGeom>
                  <a:avLst/>
                  <a:gdLst>
                    <a:gd name="connsiteX0" fmla="*/ 0 w 314325"/>
                    <a:gd name="connsiteY0" fmla="*/ 66675 h 78581"/>
                    <a:gd name="connsiteX1" fmla="*/ 73819 w 314325"/>
                    <a:gd name="connsiteY1" fmla="*/ 11906 h 78581"/>
                    <a:gd name="connsiteX2" fmla="*/ 142875 w 314325"/>
                    <a:gd name="connsiteY2" fmla="*/ 0 h 78581"/>
                    <a:gd name="connsiteX3" fmla="*/ 240506 w 314325"/>
                    <a:gd name="connsiteY3" fmla="*/ 9525 h 78581"/>
                    <a:gd name="connsiteX4" fmla="*/ 314325 w 314325"/>
                    <a:gd name="connsiteY4" fmla="*/ 78581 h 78581"/>
                    <a:gd name="connsiteX5" fmla="*/ 259556 w 314325"/>
                    <a:gd name="connsiteY5" fmla="*/ 59531 h 78581"/>
                    <a:gd name="connsiteX6" fmla="*/ 192881 w 314325"/>
                    <a:gd name="connsiteY6" fmla="*/ 42862 h 78581"/>
                    <a:gd name="connsiteX7" fmla="*/ 159544 w 314325"/>
                    <a:gd name="connsiteY7" fmla="*/ 42862 h 78581"/>
                    <a:gd name="connsiteX8" fmla="*/ 80962 w 314325"/>
                    <a:gd name="connsiteY8" fmla="*/ 47625 h 78581"/>
                    <a:gd name="connsiteX9" fmla="*/ 0 w 314325"/>
                    <a:gd name="connsiteY9" fmla="*/ 66675 h 78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4325" h="78581">
                      <a:moveTo>
                        <a:pt x="0" y="66675"/>
                      </a:moveTo>
                      <a:lnTo>
                        <a:pt x="73819" y="11906"/>
                      </a:lnTo>
                      <a:lnTo>
                        <a:pt x="142875" y="0"/>
                      </a:lnTo>
                      <a:lnTo>
                        <a:pt x="240506" y="9525"/>
                      </a:lnTo>
                      <a:lnTo>
                        <a:pt x="314325" y="78581"/>
                      </a:lnTo>
                      <a:lnTo>
                        <a:pt x="259556" y="59531"/>
                      </a:lnTo>
                      <a:lnTo>
                        <a:pt x="192881" y="42862"/>
                      </a:lnTo>
                      <a:lnTo>
                        <a:pt x="159544" y="42862"/>
                      </a:lnTo>
                      <a:lnTo>
                        <a:pt x="80962" y="47625"/>
                      </a:lnTo>
                      <a:lnTo>
                        <a:pt x="0" y="6667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9B1C997D-ADFD-4B88-969A-C962D6226C04}"/>
                  </a:ext>
                </a:extLst>
              </p:cNvPr>
              <p:cNvGrpSpPr/>
              <p:nvPr/>
            </p:nvGrpSpPr>
            <p:grpSpPr>
              <a:xfrm flipV="1">
                <a:off x="9437190" y="3406471"/>
                <a:ext cx="1129114" cy="72801"/>
                <a:chOff x="9484519" y="1626394"/>
                <a:chExt cx="1218756" cy="78581"/>
              </a:xfrm>
            </p:grpSpPr>
            <p:sp>
              <p:nvSpPr>
                <p:cNvPr id="103" name="Freeform 99">
                  <a:extLst>
                    <a:ext uri="{FF2B5EF4-FFF2-40B4-BE49-F238E27FC236}">
                      <a16:creationId xmlns:a16="http://schemas.microsoft.com/office/drawing/2014/main" id="{D6427322-107E-458D-ACE5-04FC7B4E68D1}"/>
                    </a:ext>
                  </a:extLst>
                </p:cNvPr>
                <p:cNvSpPr/>
                <p:nvPr/>
              </p:nvSpPr>
              <p:spPr>
                <a:xfrm>
                  <a:off x="9484519" y="1626394"/>
                  <a:ext cx="314325" cy="78581"/>
                </a:xfrm>
                <a:custGeom>
                  <a:avLst/>
                  <a:gdLst>
                    <a:gd name="connsiteX0" fmla="*/ 0 w 314325"/>
                    <a:gd name="connsiteY0" fmla="*/ 66675 h 78581"/>
                    <a:gd name="connsiteX1" fmla="*/ 73819 w 314325"/>
                    <a:gd name="connsiteY1" fmla="*/ 11906 h 78581"/>
                    <a:gd name="connsiteX2" fmla="*/ 142875 w 314325"/>
                    <a:gd name="connsiteY2" fmla="*/ 0 h 78581"/>
                    <a:gd name="connsiteX3" fmla="*/ 240506 w 314325"/>
                    <a:gd name="connsiteY3" fmla="*/ 9525 h 78581"/>
                    <a:gd name="connsiteX4" fmla="*/ 314325 w 314325"/>
                    <a:gd name="connsiteY4" fmla="*/ 78581 h 78581"/>
                    <a:gd name="connsiteX5" fmla="*/ 259556 w 314325"/>
                    <a:gd name="connsiteY5" fmla="*/ 59531 h 78581"/>
                    <a:gd name="connsiteX6" fmla="*/ 192881 w 314325"/>
                    <a:gd name="connsiteY6" fmla="*/ 42862 h 78581"/>
                    <a:gd name="connsiteX7" fmla="*/ 159544 w 314325"/>
                    <a:gd name="connsiteY7" fmla="*/ 42862 h 78581"/>
                    <a:gd name="connsiteX8" fmla="*/ 80962 w 314325"/>
                    <a:gd name="connsiteY8" fmla="*/ 47625 h 78581"/>
                    <a:gd name="connsiteX9" fmla="*/ 0 w 314325"/>
                    <a:gd name="connsiteY9" fmla="*/ 66675 h 78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4325" h="78581">
                      <a:moveTo>
                        <a:pt x="0" y="66675"/>
                      </a:moveTo>
                      <a:lnTo>
                        <a:pt x="73819" y="11906"/>
                      </a:lnTo>
                      <a:lnTo>
                        <a:pt x="142875" y="0"/>
                      </a:lnTo>
                      <a:lnTo>
                        <a:pt x="240506" y="9525"/>
                      </a:lnTo>
                      <a:lnTo>
                        <a:pt x="314325" y="78581"/>
                      </a:lnTo>
                      <a:lnTo>
                        <a:pt x="259556" y="59531"/>
                      </a:lnTo>
                      <a:lnTo>
                        <a:pt x="192881" y="42862"/>
                      </a:lnTo>
                      <a:lnTo>
                        <a:pt x="159544" y="42862"/>
                      </a:lnTo>
                      <a:lnTo>
                        <a:pt x="80962" y="47625"/>
                      </a:lnTo>
                      <a:lnTo>
                        <a:pt x="0" y="6667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4" name="Freeform 100">
                  <a:extLst>
                    <a:ext uri="{FF2B5EF4-FFF2-40B4-BE49-F238E27FC236}">
                      <a16:creationId xmlns:a16="http://schemas.microsoft.com/office/drawing/2014/main" id="{4FDE9D4A-A373-445F-A3F8-BD2263BE190E}"/>
                    </a:ext>
                  </a:extLst>
                </p:cNvPr>
                <p:cNvSpPr/>
                <p:nvPr/>
              </p:nvSpPr>
              <p:spPr>
                <a:xfrm>
                  <a:off x="10388950" y="1626394"/>
                  <a:ext cx="314325" cy="78581"/>
                </a:xfrm>
                <a:custGeom>
                  <a:avLst/>
                  <a:gdLst>
                    <a:gd name="connsiteX0" fmla="*/ 0 w 314325"/>
                    <a:gd name="connsiteY0" fmla="*/ 66675 h 78581"/>
                    <a:gd name="connsiteX1" fmla="*/ 73819 w 314325"/>
                    <a:gd name="connsiteY1" fmla="*/ 11906 h 78581"/>
                    <a:gd name="connsiteX2" fmla="*/ 142875 w 314325"/>
                    <a:gd name="connsiteY2" fmla="*/ 0 h 78581"/>
                    <a:gd name="connsiteX3" fmla="*/ 240506 w 314325"/>
                    <a:gd name="connsiteY3" fmla="*/ 9525 h 78581"/>
                    <a:gd name="connsiteX4" fmla="*/ 314325 w 314325"/>
                    <a:gd name="connsiteY4" fmla="*/ 78581 h 78581"/>
                    <a:gd name="connsiteX5" fmla="*/ 259556 w 314325"/>
                    <a:gd name="connsiteY5" fmla="*/ 59531 h 78581"/>
                    <a:gd name="connsiteX6" fmla="*/ 192881 w 314325"/>
                    <a:gd name="connsiteY6" fmla="*/ 42862 h 78581"/>
                    <a:gd name="connsiteX7" fmla="*/ 159544 w 314325"/>
                    <a:gd name="connsiteY7" fmla="*/ 42862 h 78581"/>
                    <a:gd name="connsiteX8" fmla="*/ 80962 w 314325"/>
                    <a:gd name="connsiteY8" fmla="*/ 47625 h 78581"/>
                    <a:gd name="connsiteX9" fmla="*/ 0 w 314325"/>
                    <a:gd name="connsiteY9" fmla="*/ 66675 h 78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4325" h="78581">
                      <a:moveTo>
                        <a:pt x="0" y="66675"/>
                      </a:moveTo>
                      <a:lnTo>
                        <a:pt x="73819" y="11906"/>
                      </a:lnTo>
                      <a:lnTo>
                        <a:pt x="142875" y="0"/>
                      </a:lnTo>
                      <a:lnTo>
                        <a:pt x="240506" y="9525"/>
                      </a:lnTo>
                      <a:lnTo>
                        <a:pt x="314325" y="78581"/>
                      </a:lnTo>
                      <a:lnTo>
                        <a:pt x="259556" y="59531"/>
                      </a:lnTo>
                      <a:lnTo>
                        <a:pt x="192881" y="42862"/>
                      </a:lnTo>
                      <a:lnTo>
                        <a:pt x="159544" y="42862"/>
                      </a:lnTo>
                      <a:lnTo>
                        <a:pt x="80962" y="47625"/>
                      </a:lnTo>
                      <a:lnTo>
                        <a:pt x="0" y="6667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0" name="Freeform 30">
                <a:extLst>
                  <a:ext uri="{FF2B5EF4-FFF2-40B4-BE49-F238E27FC236}">
                    <a16:creationId xmlns:a16="http://schemas.microsoft.com/office/drawing/2014/main" id="{D4894217-1ED6-446A-B01C-042ADD784AA3}"/>
                  </a:ext>
                </a:extLst>
              </p:cNvPr>
              <p:cNvSpPr/>
              <p:nvPr/>
            </p:nvSpPr>
            <p:spPr>
              <a:xfrm>
                <a:off x="9906040" y="2525376"/>
                <a:ext cx="167664" cy="30886"/>
              </a:xfrm>
              <a:custGeom>
                <a:avLst/>
                <a:gdLst>
                  <a:gd name="connsiteX0" fmla="*/ 97631 w 180975"/>
                  <a:gd name="connsiteY0" fmla="*/ 0 h 33338"/>
                  <a:gd name="connsiteX1" fmla="*/ 0 w 180975"/>
                  <a:gd name="connsiteY1" fmla="*/ 33338 h 33338"/>
                  <a:gd name="connsiteX2" fmla="*/ 180975 w 180975"/>
                  <a:gd name="connsiteY2" fmla="*/ 33338 h 33338"/>
                  <a:gd name="connsiteX3" fmla="*/ 97631 w 180975"/>
                  <a:gd name="connsiteY3" fmla="*/ 0 h 3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33338">
                    <a:moveTo>
                      <a:pt x="97631" y="0"/>
                    </a:moveTo>
                    <a:lnTo>
                      <a:pt x="0" y="33338"/>
                    </a:lnTo>
                    <a:lnTo>
                      <a:pt x="180975" y="33338"/>
                    </a:lnTo>
                    <a:lnTo>
                      <a:pt x="9763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Freeform 31">
                <a:extLst>
                  <a:ext uri="{FF2B5EF4-FFF2-40B4-BE49-F238E27FC236}">
                    <a16:creationId xmlns:a16="http://schemas.microsoft.com/office/drawing/2014/main" id="{1E0520D3-D902-4FBB-A515-3BE8DAE0E58F}"/>
                  </a:ext>
                </a:extLst>
              </p:cNvPr>
              <p:cNvSpPr/>
              <p:nvPr/>
            </p:nvSpPr>
            <p:spPr>
              <a:xfrm flipV="1">
                <a:off x="9897395" y="3528748"/>
                <a:ext cx="167664" cy="30886"/>
              </a:xfrm>
              <a:custGeom>
                <a:avLst/>
                <a:gdLst>
                  <a:gd name="connsiteX0" fmla="*/ 97631 w 180975"/>
                  <a:gd name="connsiteY0" fmla="*/ 0 h 33338"/>
                  <a:gd name="connsiteX1" fmla="*/ 0 w 180975"/>
                  <a:gd name="connsiteY1" fmla="*/ 33338 h 33338"/>
                  <a:gd name="connsiteX2" fmla="*/ 180975 w 180975"/>
                  <a:gd name="connsiteY2" fmla="*/ 33338 h 33338"/>
                  <a:gd name="connsiteX3" fmla="*/ 97631 w 180975"/>
                  <a:gd name="connsiteY3" fmla="*/ 0 h 33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33338">
                    <a:moveTo>
                      <a:pt x="97631" y="0"/>
                    </a:moveTo>
                    <a:lnTo>
                      <a:pt x="0" y="33338"/>
                    </a:lnTo>
                    <a:lnTo>
                      <a:pt x="180975" y="33338"/>
                    </a:lnTo>
                    <a:lnTo>
                      <a:pt x="9763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Freeform 34">
                <a:extLst>
                  <a:ext uri="{FF2B5EF4-FFF2-40B4-BE49-F238E27FC236}">
                    <a16:creationId xmlns:a16="http://schemas.microsoft.com/office/drawing/2014/main" id="{0F54E908-793D-4BAF-8F6E-AFF20C974DF4}"/>
                  </a:ext>
                </a:extLst>
              </p:cNvPr>
              <p:cNvSpPr/>
              <p:nvPr/>
            </p:nvSpPr>
            <p:spPr>
              <a:xfrm>
                <a:off x="9692783" y="2517555"/>
                <a:ext cx="626534" cy="91186"/>
              </a:xfrm>
              <a:custGeom>
                <a:avLst/>
                <a:gdLst>
                  <a:gd name="connsiteX0" fmla="*/ 0 w 676275"/>
                  <a:gd name="connsiteY0" fmla="*/ 92075 h 98425"/>
                  <a:gd name="connsiteX1" fmla="*/ 327025 w 676275"/>
                  <a:gd name="connsiteY1" fmla="*/ 0 h 98425"/>
                  <a:gd name="connsiteX2" fmla="*/ 676275 w 676275"/>
                  <a:gd name="connsiteY2" fmla="*/ 98425 h 9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6275" h="98425">
                    <a:moveTo>
                      <a:pt x="0" y="92075"/>
                    </a:moveTo>
                    <a:lnTo>
                      <a:pt x="327025" y="0"/>
                    </a:lnTo>
                    <a:lnTo>
                      <a:pt x="676275" y="98425"/>
                    </a:lnTo>
                  </a:path>
                </a:pathLst>
              </a:custGeom>
              <a:noFill/>
              <a:ln w="254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Freeform 35">
                <a:extLst>
                  <a:ext uri="{FF2B5EF4-FFF2-40B4-BE49-F238E27FC236}">
                    <a16:creationId xmlns:a16="http://schemas.microsoft.com/office/drawing/2014/main" id="{43C2783F-E0FB-4215-AE58-4E2A0397803C}"/>
                  </a:ext>
                </a:extLst>
              </p:cNvPr>
              <p:cNvSpPr/>
              <p:nvPr/>
            </p:nvSpPr>
            <p:spPr>
              <a:xfrm flipV="1">
                <a:off x="9681253" y="3476360"/>
                <a:ext cx="626534" cy="91186"/>
              </a:xfrm>
              <a:custGeom>
                <a:avLst/>
                <a:gdLst>
                  <a:gd name="connsiteX0" fmla="*/ 0 w 676275"/>
                  <a:gd name="connsiteY0" fmla="*/ 92075 h 98425"/>
                  <a:gd name="connsiteX1" fmla="*/ 327025 w 676275"/>
                  <a:gd name="connsiteY1" fmla="*/ 0 h 98425"/>
                  <a:gd name="connsiteX2" fmla="*/ 676275 w 676275"/>
                  <a:gd name="connsiteY2" fmla="*/ 98425 h 9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6275" h="98425">
                    <a:moveTo>
                      <a:pt x="0" y="92075"/>
                    </a:moveTo>
                    <a:lnTo>
                      <a:pt x="327025" y="0"/>
                    </a:lnTo>
                    <a:lnTo>
                      <a:pt x="676275" y="98425"/>
                    </a:lnTo>
                  </a:path>
                </a:pathLst>
              </a:custGeom>
              <a:noFill/>
              <a:ln w="254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36FECC8A-1342-4F43-95CA-2A25E84AAF0F}"/>
                  </a:ext>
                </a:extLst>
              </p:cNvPr>
              <p:cNvSpPr/>
              <p:nvPr/>
            </p:nvSpPr>
            <p:spPr>
              <a:xfrm>
                <a:off x="8361531" y="874786"/>
                <a:ext cx="3424346" cy="2462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000" b="1" i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Total flow: 50 g/s</a:t>
                </a:r>
                <a:r>
                  <a:rPr lang="en-GB" sz="1000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P=3.5 bara</a:t>
                </a:r>
                <a:endParaRPr lang="en-GB" sz="1000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FB492480-11C2-4DD5-8E4A-4C9021454DD6}"/>
                  </a:ext>
                </a:extLst>
              </p:cNvPr>
              <p:cNvSpPr/>
              <p:nvPr/>
            </p:nvSpPr>
            <p:spPr>
              <a:xfrm>
                <a:off x="10330251" y="4250069"/>
                <a:ext cx="188254" cy="18825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1000" b="1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B9C834C1-7F99-4590-8CC4-6AA1421DC043}"/>
                  </a:ext>
                </a:extLst>
              </p:cNvPr>
              <p:cNvCxnSpPr>
                <a:stCxn id="75" idx="1"/>
                <a:endCxn id="61" idx="5"/>
              </p:cNvCxnSpPr>
              <p:nvPr/>
            </p:nvCxnSpPr>
            <p:spPr>
              <a:xfrm flipH="1" flipV="1">
                <a:off x="10087795" y="3914729"/>
                <a:ext cx="270025" cy="36291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642C261E-98CA-4C4E-9BC7-E71DC7987962}"/>
                  </a:ext>
                </a:extLst>
              </p:cNvPr>
              <p:cNvSpPr/>
              <p:nvPr/>
            </p:nvSpPr>
            <p:spPr>
              <a:xfrm>
                <a:off x="9435385" y="1231878"/>
                <a:ext cx="188254" cy="18825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1000" b="1" dirty="0">
                    <a:solidFill>
                      <a:schemeClr val="tx1"/>
                    </a:solidFill>
                  </a:rPr>
                  <a:t>2a</a:t>
                </a:r>
              </a:p>
            </p:txBody>
          </p: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CDA3E440-4FCF-4894-B561-43CBAC1DB37E}"/>
                  </a:ext>
                </a:extLst>
              </p:cNvPr>
              <p:cNvCxnSpPr>
                <a:stCxn id="77" idx="5"/>
                <a:endCxn id="64" idx="0"/>
              </p:cNvCxnSpPr>
              <p:nvPr/>
            </p:nvCxnSpPr>
            <p:spPr>
              <a:xfrm>
                <a:off x="9596070" y="1392563"/>
                <a:ext cx="309970" cy="49083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07881354-4ED2-4343-93B4-C1C649D2A826}"/>
                  </a:ext>
                </a:extLst>
              </p:cNvPr>
              <p:cNvSpPr/>
              <p:nvPr/>
            </p:nvSpPr>
            <p:spPr>
              <a:xfrm>
                <a:off x="10555533" y="2451218"/>
                <a:ext cx="188254" cy="18825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1000" b="1" dirty="0">
                    <a:solidFill>
                      <a:schemeClr val="tx1"/>
                    </a:solidFill>
                  </a:rPr>
                  <a:t>3b</a:t>
                </a:r>
              </a:p>
            </p:txBody>
          </p: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2F68AB84-8898-4813-9ADA-A5F5E3765138}"/>
                  </a:ext>
                </a:extLst>
              </p:cNvPr>
              <p:cNvCxnSpPr>
                <a:stCxn id="79" idx="2"/>
                <a:endCxn id="106" idx="3"/>
              </p:cNvCxnSpPr>
              <p:nvPr/>
            </p:nvCxnSpPr>
            <p:spPr>
              <a:xfrm flipH="1">
                <a:off x="10492451" y="2545345"/>
                <a:ext cx="63082" cy="726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3DF1A508-4273-4768-B0D1-03C133911644}"/>
                  </a:ext>
                </a:extLst>
              </p:cNvPr>
              <p:cNvSpPr/>
              <p:nvPr/>
            </p:nvSpPr>
            <p:spPr>
              <a:xfrm>
                <a:off x="9901932" y="4379477"/>
                <a:ext cx="188254" cy="18825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1000" b="1" dirty="0">
                    <a:solidFill>
                      <a:schemeClr val="tx1"/>
                    </a:solidFill>
                  </a:rPr>
                  <a:t>2b</a:t>
                </a:r>
              </a:p>
            </p:txBody>
          </p: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1A299066-B892-4918-B037-4992F59D94F2}"/>
                  </a:ext>
                </a:extLst>
              </p:cNvPr>
              <p:cNvCxnSpPr>
                <a:stCxn id="81" idx="0"/>
              </p:cNvCxnSpPr>
              <p:nvPr/>
            </p:nvCxnSpPr>
            <p:spPr>
              <a:xfrm flipH="1" flipV="1">
                <a:off x="9984577" y="4180396"/>
                <a:ext cx="11482" cy="199081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67872721-C786-41F4-AF78-B56D38520869}"/>
                  </a:ext>
                </a:extLst>
              </p:cNvPr>
              <p:cNvGrpSpPr/>
              <p:nvPr/>
            </p:nvGrpSpPr>
            <p:grpSpPr>
              <a:xfrm>
                <a:off x="9331072" y="2796076"/>
                <a:ext cx="503440" cy="503440"/>
                <a:chOff x="9375872" y="1828097"/>
                <a:chExt cx="543409" cy="543409"/>
              </a:xfrm>
            </p:grpSpPr>
            <p:sp>
              <p:nvSpPr>
                <p:cNvPr id="99" name="Arc 98">
                  <a:extLst>
                    <a:ext uri="{FF2B5EF4-FFF2-40B4-BE49-F238E27FC236}">
                      <a16:creationId xmlns:a16="http://schemas.microsoft.com/office/drawing/2014/main" id="{BD88BE95-9CEB-4221-947B-37164C6DB005}"/>
                    </a:ext>
                  </a:extLst>
                </p:cNvPr>
                <p:cNvSpPr/>
                <p:nvPr/>
              </p:nvSpPr>
              <p:spPr>
                <a:xfrm rot="2700000">
                  <a:off x="9375872" y="1828097"/>
                  <a:ext cx="543409" cy="543409"/>
                </a:xfrm>
                <a:prstGeom prst="arc">
                  <a:avLst>
                    <a:gd name="adj1" fmla="val 14423253"/>
                    <a:gd name="adj2" fmla="val 1839673"/>
                  </a:avLst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00" name="Arc 99">
                  <a:extLst>
                    <a:ext uri="{FF2B5EF4-FFF2-40B4-BE49-F238E27FC236}">
                      <a16:creationId xmlns:a16="http://schemas.microsoft.com/office/drawing/2014/main" id="{231E34E6-AB1B-4DFA-A70A-1DD57BBAE24D}"/>
                    </a:ext>
                  </a:extLst>
                </p:cNvPr>
                <p:cNvSpPr/>
                <p:nvPr/>
              </p:nvSpPr>
              <p:spPr>
                <a:xfrm rot="2700000">
                  <a:off x="9500221" y="1954056"/>
                  <a:ext cx="285912" cy="285912"/>
                </a:xfrm>
                <a:prstGeom prst="arc">
                  <a:avLst>
                    <a:gd name="adj1" fmla="val 14423253"/>
                    <a:gd name="adj2" fmla="val 1839673"/>
                  </a:avLst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lt1"/>
                    </a:solidFill>
                  </a:endParaRPr>
                </a:p>
              </p:txBody>
            </p: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56D9EA98-9807-4DE6-A225-3DE032EFF3E0}"/>
                    </a:ext>
                  </a:extLst>
                </p:cNvPr>
                <p:cNvCxnSpPr>
                  <a:stCxn id="99" idx="0"/>
                  <a:endCxn id="100" idx="0"/>
                </p:cNvCxnSpPr>
                <p:nvPr/>
              </p:nvCxnSpPr>
              <p:spPr>
                <a:xfrm flipH="1">
                  <a:off x="9681110" y="1837837"/>
                  <a:ext cx="38562" cy="121344"/>
                </a:xfrm>
                <a:prstGeom prst="line">
                  <a:avLst/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2" name="Straight Connector 101">
                  <a:extLst>
                    <a:ext uri="{FF2B5EF4-FFF2-40B4-BE49-F238E27FC236}">
                      <a16:creationId xmlns:a16="http://schemas.microsoft.com/office/drawing/2014/main" id="{BB043727-C1AC-4039-AF25-D71BBDD47361}"/>
                    </a:ext>
                  </a:extLst>
                </p:cNvPr>
                <p:cNvCxnSpPr>
                  <a:stCxn id="99" idx="2"/>
                  <a:endCxn id="100" idx="2"/>
                </p:cNvCxnSpPr>
                <p:nvPr/>
              </p:nvCxnSpPr>
              <p:spPr>
                <a:xfrm flipH="1" flipV="1">
                  <a:off x="9678580" y="2235514"/>
                  <a:ext cx="36285" cy="127528"/>
                </a:xfrm>
                <a:prstGeom prst="line">
                  <a:avLst/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F0F18AB5-2E5D-4EBF-A61B-86B604C51C64}"/>
                  </a:ext>
                </a:extLst>
              </p:cNvPr>
              <p:cNvGrpSpPr/>
              <p:nvPr/>
            </p:nvGrpSpPr>
            <p:grpSpPr>
              <a:xfrm flipH="1">
                <a:off x="9314217" y="2800466"/>
                <a:ext cx="503440" cy="503440"/>
                <a:chOff x="9375872" y="1828097"/>
                <a:chExt cx="543409" cy="543409"/>
              </a:xfrm>
            </p:grpSpPr>
            <p:sp>
              <p:nvSpPr>
                <p:cNvPr id="95" name="Arc 94">
                  <a:extLst>
                    <a:ext uri="{FF2B5EF4-FFF2-40B4-BE49-F238E27FC236}">
                      <a16:creationId xmlns:a16="http://schemas.microsoft.com/office/drawing/2014/main" id="{AC3D2100-5863-4C90-8C1C-FD3436274936}"/>
                    </a:ext>
                  </a:extLst>
                </p:cNvPr>
                <p:cNvSpPr/>
                <p:nvPr/>
              </p:nvSpPr>
              <p:spPr>
                <a:xfrm rot="2700000">
                  <a:off x="9375872" y="1828097"/>
                  <a:ext cx="543409" cy="543409"/>
                </a:xfrm>
                <a:prstGeom prst="arc">
                  <a:avLst>
                    <a:gd name="adj1" fmla="val 14423253"/>
                    <a:gd name="adj2" fmla="val 1839673"/>
                  </a:avLst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96" name="Arc 95">
                  <a:extLst>
                    <a:ext uri="{FF2B5EF4-FFF2-40B4-BE49-F238E27FC236}">
                      <a16:creationId xmlns:a16="http://schemas.microsoft.com/office/drawing/2014/main" id="{2306724F-156E-4236-A615-0E5042F3AA5A}"/>
                    </a:ext>
                  </a:extLst>
                </p:cNvPr>
                <p:cNvSpPr/>
                <p:nvPr/>
              </p:nvSpPr>
              <p:spPr>
                <a:xfrm rot="2700000">
                  <a:off x="9500221" y="1954056"/>
                  <a:ext cx="285912" cy="285912"/>
                </a:xfrm>
                <a:prstGeom prst="arc">
                  <a:avLst>
                    <a:gd name="adj1" fmla="val 14423253"/>
                    <a:gd name="adj2" fmla="val 1839673"/>
                  </a:avLst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lt1"/>
                    </a:solidFill>
                  </a:endParaRPr>
                </a:p>
              </p:txBody>
            </p:sp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C1611049-2E4F-413E-930B-7FC8A51DECC0}"/>
                    </a:ext>
                  </a:extLst>
                </p:cNvPr>
                <p:cNvCxnSpPr>
                  <a:stCxn id="95" idx="0"/>
                  <a:endCxn id="96" idx="0"/>
                </p:cNvCxnSpPr>
                <p:nvPr/>
              </p:nvCxnSpPr>
              <p:spPr>
                <a:xfrm flipH="1">
                  <a:off x="9681110" y="1837837"/>
                  <a:ext cx="38562" cy="121344"/>
                </a:xfrm>
                <a:prstGeom prst="line">
                  <a:avLst/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F3A53EF6-68A8-4E0E-9FF2-AE048901D96F}"/>
                    </a:ext>
                  </a:extLst>
                </p:cNvPr>
                <p:cNvCxnSpPr>
                  <a:stCxn id="95" idx="2"/>
                  <a:endCxn id="96" idx="2"/>
                </p:cNvCxnSpPr>
                <p:nvPr/>
              </p:nvCxnSpPr>
              <p:spPr>
                <a:xfrm flipH="1" flipV="1">
                  <a:off x="9678580" y="2235514"/>
                  <a:ext cx="36285" cy="127528"/>
                </a:xfrm>
                <a:prstGeom prst="line">
                  <a:avLst/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40DB7F48-C97C-48F1-BB12-86DDD13A4079}"/>
                  </a:ext>
                </a:extLst>
              </p:cNvPr>
              <p:cNvGrpSpPr/>
              <p:nvPr/>
            </p:nvGrpSpPr>
            <p:grpSpPr>
              <a:xfrm>
                <a:off x="10174638" y="2793286"/>
                <a:ext cx="503440" cy="503440"/>
                <a:chOff x="9375872" y="1828097"/>
                <a:chExt cx="543409" cy="543409"/>
              </a:xfrm>
            </p:grpSpPr>
            <p:sp>
              <p:nvSpPr>
                <p:cNvPr id="91" name="Arc 90">
                  <a:extLst>
                    <a:ext uri="{FF2B5EF4-FFF2-40B4-BE49-F238E27FC236}">
                      <a16:creationId xmlns:a16="http://schemas.microsoft.com/office/drawing/2014/main" id="{56A1E1F7-ACBC-40F5-8790-B2048591215C}"/>
                    </a:ext>
                  </a:extLst>
                </p:cNvPr>
                <p:cNvSpPr/>
                <p:nvPr/>
              </p:nvSpPr>
              <p:spPr>
                <a:xfrm rot="2700000">
                  <a:off x="9375872" y="1828097"/>
                  <a:ext cx="543409" cy="543409"/>
                </a:xfrm>
                <a:prstGeom prst="arc">
                  <a:avLst>
                    <a:gd name="adj1" fmla="val 14423253"/>
                    <a:gd name="adj2" fmla="val 1839673"/>
                  </a:avLst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92" name="Arc 91">
                  <a:extLst>
                    <a:ext uri="{FF2B5EF4-FFF2-40B4-BE49-F238E27FC236}">
                      <a16:creationId xmlns:a16="http://schemas.microsoft.com/office/drawing/2014/main" id="{DBA69E9C-C17C-46D3-8021-C566D26D0F15}"/>
                    </a:ext>
                  </a:extLst>
                </p:cNvPr>
                <p:cNvSpPr/>
                <p:nvPr/>
              </p:nvSpPr>
              <p:spPr>
                <a:xfrm rot="2700000">
                  <a:off x="9500221" y="1954056"/>
                  <a:ext cx="285912" cy="285912"/>
                </a:xfrm>
                <a:prstGeom prst="arc">
                  <a:avLst>
                    <a:gd name="adj1" fmla="val 14423253"/>
                    <a:gd name="adj2" fmla="val 1839673"/>
                  </a:avLst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lt1"/>
                    </a:solidFill>
                  </a:endParaRPr>
                </a:p>
              </p:txBody>
            </p: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B5C0B23D-F00F-4B0E-9D7C-06A028CCF976}"/>
                    </a:ext>
                  </a:extLst>
                </p:cNvPr>
                <p:cNvCxnSpPr>
                  <a:stCxn id="91" idx="0"/>
                  <a:endCxn id="92" idx="0"/>
                </p:cNvCxnSpPr>
                <p:nvPr/>
              </p:nvCxnSpPr>
              <p:spPr>
                <a:xfrm flipH="1">
                  <a:off x="9681110" y="1837837"/>
                  <a:ext cx="38562" cy="121344"/>
                </a:xfrm>
                <a:prstGeom prst="line">
                  <a:avLst/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4" name="Straight Connector 93">
                  <a:extLst>
                    <a:ext uri="{FF2B5EF4-FFF2-40B4-BE49-F238E27FC236}">
                      <a16:creationId xmlns:a16="http://schemas.microsoft.com/office/drawing/2014/main" id="{622B3FCE-3E26-45F2-89E4-6A280554ED35}"/>
                    </a:ext>
                  </a:extLst>
                </p:cNvPr>
                <p:cNvCxnSpPr>
                  <a:stCxn id="91" idx="2"/>
                  <a:endCxn id="92" idx="2"/>
                </p:cNvCxnSpPr>
                <p:nvPr/>
              </p:nvCxnSpPr>
              <p:spPr>
                <a:xfrm flipH="1" flipV="1">
                  <a:off x="9678580" y="2235514"/>
                  <a:ext cx="36285" cy="127528"/>
                </a:xfrm>
                <a:prstGeom prst="line">
                  <a:avLst/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38C74ED4-CFDB-4FBC-A803-FBD8022C42BE}"/>
                  </a:ext>
                </a:extLst>
              </p:cNvPr>
              <p:cNvGrpSpPr/>
              <p:nvPr/>
            </p:nvGrpSpPr>
            <p:grpSpPr>
              <a:xfrm flipH="1">
                <a:off x="10157783" y="2797676"/>
                <a:ext cx="503440" cy="503440"/>
                <a:chOff x="9375872" y="1828097"/>
                <a:chExt cx="543409" cy="543409"/>
              </a:xfrm>
            </p:grpSpPr>
            <p:sp>
              <p:nvSpPr>
                <p:cNvPr id="87" name="Arc 86">
                  <a:extLst>
                    <a:ext uri="{FF2B5EF4-FFF2-40B4-BE49-F238E27FC236}">
                      <a16:creationId xmlns:a16="http://schemas.microsoft.com/office/drawing/2014/main" id="{3E49EBD6-32DD-418D-BE58-F31BA0445D21}"/>
                    </a:ext>
                  </a:extLst>
                </p:cNvPr>
                <p:cNvSpPr/>
                <p:nvPr/>
              </p:nvSpPr>
              <p:spPr>
                <a:xfrm rot="2700000">
                  <a:off x="9375872" y="1828097"/>
                  <a:ext cx="543409" cy="543409"/>
                </a:xfrm>
                <a:prstGeom prst="arc">
                  <a:avLst>
                    <a:gd name="adj1" fmla="val 14423253"/>
                    <a:gd name="adj2" fmla="val 1839673"/>
                  </a:avLst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8" name="Arc 87">
                  <a:extLst>
                    <a:ext uri="{FF2B5EF4-FFF2-40B4-BE49-F238E27FC236}">
                      <a16:creationId xmlns:a16="http://schemas.microsoft.com/office/drawing/2014/main" id="{B817C440-5476-472F-B3E5-117B768934B6}"/>
                    </a:ext>
                  </a:extLst>
                </p:cNvPr>
                <p:cNvSpPr/>
                <p:nvPr/>
              </p:nvSpPr>
              <p:spPr>
                <a:xfrm rot="2700000">
                  <a:off x="9500221" y="1954056"/>
                  <a:ext cx="285912" cy="285912"/>
                </a:xfrm>
                <a:prstGeom prst="arc">
                  <a:avLst>
                    <a:gd name="adj1" fmla="val 14423253"/>
                    <a:gd name="adj2" fmla="val 1839673"/>
                  </a:avLst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lt1"/>
                    </a:solidFill>
                  </a:endParaRPr>
                </a:p>
              </p:txBody>
            </p: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428DE520-CECE-43CC-A715-D9B42616E764}"/>
                    </a:ext>
                  </a:extLst>
                </p:cNvPr>
                <p:cNvCxnSpPr>
                  <a:stCxn id="87" idx="0"/>
                  <a:endCxn id="88" idx="0"/>
                </p:cNvCxnSpPr>
                <p:nvPr/>
              </p:nvCxnSpPr>
              <p:spPr>
                <a:xfrm flipH="1">
                  <a:off x="9681110" y="1837837"/>
                  <a:ext cx="38562" cy="121344"/>
                </a:xfrm>
                <a:prstGeom prst="line">
                  <a:avLst/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0EB206D6-563C-4D60-830C-E69E71223E25}"/>
                    </a:ext>
                  </a:extLst>
                </p:cNvPr>
                <p:cNvCxnSpPr>
                  <a:stCxn id="87" idx="2"/>
                  <a:endCxn id="88" idx="2"/>
                </p:cNvCxnSpPr>
                <p:nvPr/>
              </p:nvCxnSpPr>
              <p:spPr>
                <a:xfrm flipH="1" flipV="1">
                  <a:off x="9678580" y="2235514"/>
                  <a:ext cx="36285" cy="127528"/>
                </a:xfrm>
                <a:prstGeom prst="line">
                  <a:avLst/>
                </a:prstGeom>
                <a:noFill/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D43953D-E116-48D4-A006-7AAC0D934551}"/>
                </a:ext>
              </a:extLst>
            </p:cNvPr>
            <p:cNvSpPr txBox="1"/>
            <p:nvPr/>
          </p:nvSpPr>
          <p:spPr>
            <a:xfrm>
              <a:off x="7853086" y="2537293"/>
              <a:ext cx="110479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4 X</a:t>
              </a:r>
            </a:p>
            <a:p>
              <a:r>
                <a:rPr lang="en-GB" sz="1000" b="1" dirty="0" err="1"/>
                <a:t>d</a:t>
              </a:r>
              <a:r>
                <a:rPr lang="en-GB" sz="1000" b="1" baseline="-25000" dirty="0" err="1"/>
                <a:t>hyd</a:t>
              </a:r>
              <a:r>
                <a:rPr lang="en-GB" sz="1000" b="1" dirty="0"/>
                <a:t> </a:t>
              </a:r>
              <a:r>
                <a:rPr lang="en-GB" sz="1000" b="1" dirty="0">
                  <a:latin typeface="Calibri" panose="020F0502020204030204" pitchFamily="34" charset="0"/>
                  <a:cs typeface="Calibri" panose="020F0502020204030204" pitchFamily="34" charset="0"/>
                </a:rPr>
                <a:t>≈ 18 mm</a:t>
              </a:r>
            </a:p>
            <a:p>
              <a:r>
                <a:rPr lang="en-GB" sz="1000" b="1" dirty="0">
                  <a:latin typeface="Calibri" panose="020F0502020204030204" pitchFamily="34" charset="0"/>
                  <a:cs typeface="Calibri" panose="020F0502020204030204" pitchFamily="34" charset="0"/>
                </a:rPr>
                <a:t>m = 5.0 g/s (10%)</a:t>
              </a:r>
            </a:p>
          </p:txBody>
        </p:sp>
      </p:grpSp>
      <p:pic>
        <p:nvPicPr>
          <p:cNvPr id="111" name="Picture 110">
            <a:extLst>
              <a:ext uri="{FF2B5EF4-FFF2-40B4-BE49-F238E27FC236}">
                <a16:creationId xmlns:a16="http://schemas.microsoft.com/office/drawing/2014/main" id="{64D1ABC5-3FEB-4B75-B872-852DE3D2A6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2288" y="3835900"/>
            <a:ext cx="3576113" cy="2041833"/>
          </a:xfrm>
          <a:prstGeom prst="rect">
            <a:avLst/>
          </a:prstGeom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07B1C7CB-7225-4CC4-8A35-A8EEB03ECD8F}"/>
              </a:ext>
            </a:extLst>
          </p:cNvPr>
          <p:cNvSpPr txBox="1"/>
          <p:nvPr/>
        </p:nvSpPr>
        <p:spPr>
          <a:xfrm>
            <a:off x="286143" y="830574"/>
            <a:ext cx="829139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The CFD calculation is simplified in a 1-D approximated flow. Advection is considered (No NS/RANS equations computed);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The convective heat coefficient is automatically calculated through analytical formulations;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The input parameters are: pipe shape &amp; dimensions, friction model for pressure loss, inlet pressure, temperature, tangential velocity, mass flow rate.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08C18FB-8011-4F5E-A71A-5495AD809D1E}"/>
              </a:ext>
            </a:extLst>
          </p:cNvPr>
          <p:cNvSpPr txBox="1"/>
          <p:nvPr/>
        </p:nvSpPr>
        <p:spPr>
          <a:xfrm>
            <a:off x="286143" y="2127762"/>
            <a:ext cx="834640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buFont typeface="Arial" panose="020B0604020202020204" pitchFamily="34" charset="0"/>
              <a:buChar char="•"/>
            </a:lvl1pPr>
          </a:lstStyle>
          <a:p>
            <a:r>
              <a:rPr lang="en-GB" sz="1400" dirty="0"/>
              <a:t>The thermal physics (heat equation) is coupled with the CFD physics to account for the convective heat flux; </a:t>
            </a:r>
          </a:p>
          <a:p>
            <a:r>
              <a:rPr lang="en-GB" sz="1400" dirty="0"/>
              <a:t>Temperature dependence of material properties is accounted.</a:t>
            </a:r>
          </a:p>
          <a:p>
            <a:endParaRPr lang="en-GB" sz="1400" b="1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0C83739-26DB-4D72-907B-5600DC9C2B3D}"/>
              </a:ext>
            </a:extLst>
          </p:cNvPr>
          <p:cNvSpPr txBox="1"/>
          <p:nvPr/>
        </p:nvSpPr>
        <p:spPr>
          <a:xfrm>
            <a:off x="2005374" y="162176"/>
            <a:ext cx="51584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CFD-Thermal model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4A442833-EEBB-4DCE-A6FD-30604FF86C1B}"/>
              </a:ext>
            </a:extLst>
          </p:cNvPr>
          <p:cNvSpPr txBox="1"/>
          <p:nvPr/>
        </p:nvSpPr>
        <p:spPr>
          <a:xfrm>
            <a:off x="286143" y="3024676"/>
            <a:ext cx="50741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buFont typeface="Arial" panose="020B0604020202020204" pitchFamily="34" charset="0"/>
              <a:buChar char="•"/>
            </a:lvl1pPr>
          </a:lstStyle>
          <a:p>
            <a:r>
              <a:rPr lang="en-GB" sz="1400" dirty="0"/>
              <a:t>Measured Inlet temperature is used as input of the model. </a:t>
            </a:r>
          </a:p>
          <a:p>
            <a:r>
              <a:rPr lang="en-GB" sz="1400" dirty="0"/>
              <a:t>Symmetry conditions are used.</a:t>
            </a:r>
          </a:p>
        </p:txBody>
      </p:sp>
      <p:pic>
        <p:nvPicPr>
          <p:cNvPr id="129" name="Picture 128">
            <a:extLst>
              <a:ext uri="{FF2B5EF4-FFF2-40B4-BE49-F238E27FC236}">
                <a16:creationId xmlns:a16="http://schemas.microsoft.com/office/drawing/2014/main" id="{83B01F72-92D3-4C27-8188-F7C6329A9C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54" y="3531566"/>
            <a:ext cx="2761675" cy="13608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E8CC4F-9D05-41F4-A140-8CC989E2D237}"/>
              </a:ext>
            </a:extLst>
          </p:cNvPr>
          <p:cNvSpPr txBox="1"/>
          <p:nvPr/>
        </p:nvSpPr>
        <p:spPr>
          <a:xfrm>
            <a:off x="14654" y="4899844"/>
            <a:ext cx="2761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 err="1"/>
              <a:t>Temperature</a:t>
            </a:r>
            <a:r>
              <a:rPr lang="fr-CH" sz="1000" dirty="0"/>
              <a:t> profile at the </a:t>
            </a:r>
            <a:r>
              <a:rPr lang="fr-CH" sz="1000" dirty="0" err="1"/>
              <a:t>inlet</a:t>
            </a:r>
            <a:r>
              <a:rPr lang="fr-CH" sz="1000" dirty="0"/>
              <a:t> as input</a:t>
            </a:r>
            <a:endParaRPr lang="en-GB" sz="100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7765D38-2715-4FEE-8725-9A196702C995}"/>
              </a:ext>
            </a:extLst>
          </p:cNvPr>
          <p:cNvSpPr txBox="1"/>
          <p:nvPr/>
        </p:nvSpPr>
        <p:spPr>
          <a:xfrm>
            <a:off x="2823214" y="5865392"/>
            <a:ext cx="2761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 err="1"/>
              <a:t>Cooling</a:t>
            </a:r>
            <a:r>
              <a:rPr lang="fr-CH" sz="1000" dirty="0"/>
              <a:t> channels for the CFD model</a:t>
            </a:r>
            <a:endParaRPr lang="en-GB" sz="10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459A4E91-063C-483F-8F87-CE4767A4CC91}"/>
              </a:ext>
            </a:extLst>
          </p:cNvPr>
          <p:cNvSpPr txBox="1"/>
          <p:nvPr/>
        </p:nvSpPr>
        <p:spPr>
          <a:xfrm>
            <a:off x="5982731" y="5945043"/>
            <a:ext cx="2761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/>
              <a:t>Mass flow distribution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403361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8DF91FA-B13F-47FE-8237-21C529EB588F}"/>
              </a:ext>
            </a:extLst>
          </p:cNvPr>
          <p:cNvSpPr txBox="1"/>
          <p:nvPr/>
        </p:nvSpPr>
        <p:spPr>
          <a:xfrm>
            <a:off x="2005374" y="162176"/>
            <a:ext cx="51584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Cooldown simulations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A6552F-49AE-49E3-92F5-EC6F9ACCE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8322" y="616901"/>
            <a:ext cx="3902170" cy="24978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6EA621-1320-4397-9C6C-B0E8450693E6}"/>
              </a:ext>
            </a:extLst>
          </p:cNvPr>
          <p:cNvSpPr txBox="1"/>
          <p:nvPr/>
        </p:nvSpPr>
        <p:spPr>
          <a:xfrm>
            <a:off x="211872" y="959005"/>
            <a:ext cx="45668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/>
              <a:t>Temperatures</a:t>
            </a:r>
            <a:r>
              <a:rPr lang="fr-CH" sz="1600" dirty="0"/>
              <a:t> </a:t>
            </a:r>
            <a:r>
              <a:rPr lang="fr-CH" sz="1600" dirty="0" err="1"/>
              <a:t>obtained</a:t>
            </a:r>
            <a:r>
              <a:rPr lang="fr-CH" sz="1600" dirty="0"/>
              <a:t> by simulations are in good agreement </a:t>
            </a:r>
            <a:r>
              <a:rPr lang="fr-CH" sz="1600" dirty="0" err="1"/>
              <a:t>with</a:t>
            </a:r>
            <a:r>
              <a:rPr lang="fr-CH" sz="1600" dirty="0"/>
              <a:t> </a:t>
            </a:r>
            <a:r>
              <a:rPr lang="fr-CH" sz="1600" dirty="0" err="1"/>
              <a:t>measurements</a:t>
            </a:r>
            <a:r>
              <a:rPr lang="fr-CH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maximum temperature difference between the measurements and simulations is below 3% for the main cooling channel.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Maximum difference simulation/measurement of 9 % is obtained on the shell.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60FAB0-7621-4F41-8036-CF6D720F21DF}"/>
              </a:ext>
            </a:extLst>
          </p:cNvPr>
          <p:cNvSpPr txBox="1"/>
          <p:nvPr/>
        </p:nvSpPr>
        <p:spPr>
          <a:xfrm>
            <a:off x="211873" y="3233162"/>
            <a:ext cx="71627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Main results: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CBA927-2709-4812-9A1F-C48CDFBC4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2815" y="4067300"/>
            <a:ext cx="2660073" cy="17151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BA46AB-5AC2-44C0-907F-05A082839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927" y="4086303"/>
            <a:ext cx="2660073" cy="17103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E4AAE32-22E5-4D72-93F6-7D4210F6AF4B}"/>
              </a:ext>
            </a:extLst>
          </p:cNvPr>
          <p:cNvSpPr txBox="1"/>
          <p:nvPr/>
        </p:nvSpPr>
        <p:spPr>
          <a:xfrm>
            <a:off x="211873" y="3600054"/>
            <a:ext cx="71627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Temperature gradient in helium along main cooling channel around 13 K.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FB434F-0652-4425-B926-0BF7907ABCFF}"/>
              </a:ext>
            </a:extLst>
          </p:cNvPr>
          <p:cNvSpPr txBox="1"/>
          <p:nvPr/>
        </p:nvSpPr>
        <p:spPr>
          <a:xfrm>
            <a:off x="211872" y="4004294"/>
            <a:ext cx="355704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Longitudinal temperature gradient in the structure around 20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Radial average temperature difference in the magnet structure around 5K.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Collar temperature at CS always lower than coil temperature.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EFD601-2F8C-4E1D-8FDC-6DD18B511390}"/>
              </a:ext>
            </a:extLst>
          </p:cNvPr>
          <p:cNvSpPr txBox="1"/>
          <p:nvPr/>
        </p:nvSpPr>
        <p:spPr>
          <a:xfrm>
            <a:off x="3732815" y="5782497"/>
            <a:ext cx="26600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 err="1"/>
              <a:t>Average</a:t>
            </a:r>
            <a:r>
              <a:rPr lang="fr-CH" sz="1000" dirty="0"/>
              <a:t> </a:t>
            </a:r>
            <a:r>
              <a:rPr lang="fr-CH" sz="1000" dirty="0" err="1"/>
              <a:t>temperature</a:t>
            </a:r>
            <a:r>
              <a:rPr lang="fr-CH" sz="1000" dirty="0"/>
              <a:t> </a:t>
            </a:r>
            <a:r>
              <a:rPr lang="fr-CH" sz="1000" dirty="0" err="1"/>
              <a:t>difference</a:t>
            </a:r>
            <a:r>
              <a:rPr lang="fr-CH" sz="1000" dirty="0"/>
              <a:t> on CS</a:t>
            </a:r>
            <a:endParaRPr lang="en-GB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7D429F-B795-421C-8A92-A80A95815134}"/>
              </a:ext>
            </a:extLst>
          </p:cNvPr>
          <p:cNvSpPr txBox="1"/>
          <p:nvPr/>
        </p:nvSpPr>
        <p:spPr>
          <a:xfrm>
            <a:off x="6416703" y="5782497"/>
            <a:ext cx="27272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 err="1"/>
              <a:t>Average</a:t>
            </a:r>
            <a:r>
              <a:rPr lang="fr-CH" sz="1000" dirty="0"/>
              <a:t> </a:t>
            </a:r>
            <a:r>
              <a:rPr lang="fr-CH" sz="1000" dirty="0" err="1"/>
              <a:t>temperature</a:t>
            </a:r>
            <a:r>
              <a:rPr lang="fr-CH" sz="1000" dirty="0"/>
              <a:t> </a:t>
            </a:r>
            <a:r>
              <a:rPr lang="fr-CH" sz="1000" dirty="0" err="1"/>
              <a:t>difference</a:t>
            </a:r>
            <a:r>
              <a:rPr lang="fr-CH" sz="1000" dirty="0"/>
              <a:t> on NCS </a:t>
            </a:r>
            <a:r>
              <a:rPr lang="fr-CH" sz="1000" dirty="0" err="1"/>
              <a:t>side</a:t>
            </a:r>
            <a:endParaRPr lang="en-GB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D1A4B9-8F77-45B8-9A37-DD40B24BAD8C}"/>
              </a:ext>
            </a:extLst>
          </p:cNvPr>
          <p:cNvSpPr txBox="1"/>
          <p:nvPr/>
        </p:nvSpPr>
        <p:spPr>
          <a:xfrm>
            <a:off x="5646751" y="3011725"/>
            <a:ext cx="2936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/>
              <a:t>Comparaison </a:t>
            </a:r>
            <a:r>
              <a:rPr lang="fr-CH" sz="1000" dirty="0" err="1"/>
              <a:t>measurement</a:t>
            </a:r>
            <a:r>
              <a:rPr lang="fr-CH" sz="1000" dirty="0"/>
              <a:t>/simulation of the </a:t>
            </a:r>
            <a:r>
              <a:rPr lang="fr-CH" sz="1000" dirty="0" err="1"/>
              <a:t>inlet</a:t>
            </a:r>
            <a:r>
              <a:rPr lang="fr-CH" sz="1000" dirty="0"/>
              <a:t> and </a:t>
            </a:r>
            <a:r>
              <a:rPr lang="fr-CH" sz="1000" dirty="0" err="1"/>
              <a:t>outlet</a:t>
            </a:r>
            <a:r>
              <a:rPr lang="fr-CH" sz="1000" dirty="0"/>
              <a:t> </a:t>
            </a:r>
            <a:r>
              <a:rPr lang="fr-CH" sz="1000" dirty="0" err="1"/>
              <a:t>temperatures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351031229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105901</TotalTime>
  <Words>2379</Words>
  <Application>Microsoft Office PowerPoint</Application>
  <PresentationFormat>On-screen Show (4:3)</PresentationFormat>
  <Paragraphs>418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Roboto</vt:lpstr>
      <vt:lpstr>Symbol</vt:lpstr>
      <vt:lpstr>Verdana</vt:lpstr>
      <vt:lpstr>Wingdings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Cedric Garion</cp:lastModifiedBy>
  <cp:revision>1417</cp:revision>
  <cp:lastPrinted>2021-02-25T06:09:17Z</cp:lastPrinted>
  <dcterms:created xsi:type="dcterms:W3CDTF">2017-04-27T10:47:57Z</dcterms:created>
  <dcterms:modified xsi:type="dcterms:W3CDTF">2021-02-25T07:44:56Z</dcterms:modified>
</cp:coreProperties>
</file>