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60" r:id="rId3"/>
    <p:sldId id="320" r:id="rId4"/>
    <p:sldId id="321" r:id="rId5"/>
    <p:sldId id="416" r:id="rId6"/>
    <p:sldId id="417" r:id="rId7"/>
    <p:sldId id="419" r:id="rId8"/>
    <p:sldId id="420" r:id="rId9"/>
    <p:sldId id="422" r:id="rId10"/>
    <p:sldId id="421" r:id="rId11"/>
    <p:sldId id="418" r:id="rId12"/>
    <p:sldId id="423" r:id="rId13"/>
    <p:sldId id="428" r:id="rId14"/>
    <p:sldId id="434" r:id="rId15"/>
    <p:sldId id="443" r:id="rId16"/>
    <p:sldId id="437" r:id="rId17"/>
    <p:sldId id="439" r:id="rId18"/>
    <p:sldId id="441" r:id="rId19"/>
    <p:sldId id="442" r:id="rId20"/>
    <p:sldId id="430" r:id="rId21"/>
    <p:sldId id="432" r:id="rId22"/>
    <p:sldId id="258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07" autoAdjust="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168" y="91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85673-D33E-408E-9356-AEFA966EE439}" type="datetimeFigureOut">
              <a:rPr lang="en-GB" smtClean="0"/>
              <a:t>25/02/2021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98975-8C6C-49B1-AA86-D0462D87E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722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rosario.principe@cern.ch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rosario.principe@cern.ch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rosario.principe@cern.ch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rosario.principe@cern.ch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rosario.principe@cern.ch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rosario.principe@cern.ch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rosario.principe@cern.ch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rosario.principe@cern.ch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te-dep-msc-lmf.web.cern.ch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99369" TargetMode="External"/><Relationship Id="rId2" Type="http://schemas.openxmlformats.org/officeDocument/2006/relationships/hyperlink" Target="https://edms.cern.ch/document/2393474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ms.cern.ch/document/2407230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67506-7E26-1149-946E-C4F51542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Manufacturing and Inspection Plan (MIP)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0707A-E89F-D144-AA1D-B9BCB46F1E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707-4BE4-564B-A2C2-E6EFBD50B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A4A8D7-FC6F-AE45-9EFF-3FC95493C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89" y="865178"/>
            <a:ext cx="4933484" cy="3488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B0017C-272F-FF41-A8B5-7C46F603A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556" y="870287"/>
            <a:ext cx="4958860" cy="3493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4A32C7E8-48BD-CC40-8F0B-B1F239F82A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53" t="3844" r="4773" b="7261"/>
          <a:stretch/>
        </p:blipFill>
        <p:spPr>
          <a:xfrm>
            <a:off x="3757652" y="880452"/>
            <a:ext cx="4990613" cy="3467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950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770F3-0031-3647-80A9-A74705B08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Follow up files and check lists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06DC4-5327-3D42-9648-B81ACBE0E4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7AD16-987A-B14C-B371-C239454887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4B1327E-3485-A34E-9004-FFF7BDB36E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328" y="1022888"/>
            <a:ext cx="5555879" cy="3137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1514E7-7578-E44B-AC90-B97C8496EA1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81665" y="1022889"/>
            <a:ext cx="7102389" cy="313721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48202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AB57A44-A81F-8045-AFCA-0BD50F16F363}"/>
              </a:ext>
            </a:extLst>
          </p:cNvPr>
          <p:cNvSpPr/>
          <p:nvPr/>
        </p:nvSpPr>
        <p:spPr>
          <a:xfrm>
            <a:off x="355722" y="3604437"/>
            <a:ext cx="8788277" cy="82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indent="-360000">
              <a:lnSpc>
                <a:spcPct val="80000"/>
              </a:lnSpc>
              <a:spcBef>
                <a:spcPct val="20000"/>
              </a:spcBef>
              <a:buClr>
                <a:srgbClr val="00B0F0"/>
              </a:buClr>
              <a:buSzPct val="110000"/>
              <a:buFont typeface="Arial"/>
              <a:buChar char="•"/>
            </a:pPr>
            <a:r>
              <a:rPr lang="fr-CH" sz="2800" dirty="0"/>
              <a:t>LMF QA web page: 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fr-CH" sz="25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https://te-dep-msc-lmf.web.cern.ch</a:t>
            </a:r>
            <a:r>
              <a:rPr lang="fr-CH" sz="2500" dirty="0"/>
              <a:t> 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C43C5C6-A892-9C43-80B4-63FB1440498F}"/>
              </a:ext>
            </a:extLst>
          </p:cNvPr>
          <p:cNvSpPr txBox="1">
            <a:spLocks/>
          </p:cNvSpPr>
          <p:nvPr/>
        </p:nvSpPr>
        <p:spPr>
          <a:xfrm>
            <a:off x="355722" y="987655"/>
            <a:ext cx="8229600" cy="261678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>
              <a:buClr>
                <a:srgbClr val="00B0F0"/>
              </a:buClr>
              <a:buSzPct val="110000"/>
            </a:pPr>
            <a:r>
              <a:rPr lang="fr-CH" dirty="0"/>
              <a:t>EDMS = Equipment Data and Management System (EDMS)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fr-CH" sz="2500" dirty="0"/>
              <a:t>Structure by Project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fr-CH" sz="2500" dirty="0"/>
              <a:t>All documents </a:t>
            </a:r>
            <a:r>
              <a:rPr lang="fr-CH" sz="2500" dirty="0" err="1"/>
              <a:t>produced</a:t>
            </a:r>
            <a:r>
              <a:rPr lang="fr-CH" sz="2500" dirty="0"/>
              <a:t> by TE-MSC in EDMS </a:t>
            </a:r>
            <a:r>
              <a:rPr lang="fr-CH" sz="2500" dirty="0" err="1"/>
              <a:t>is</a:t>
            </a:r>
            <a:r>
              <a:rPr lang="fr-CH" sz="2500" dirty="0"/>
              <a:t>  </a:t>
            </a:r>
            <a:r>
              <a:rPr lang="fr-CH" sz="2500" dirty="0" err="1"/>
              <a:t>mirrored</a:t>
            </a:r>
            <a:r>
              <a:rPr lang="fr-CH" sz="2500" dirty="0"/>
              <a:t> in the EDMS HL-LHC structure </a:t>
            </a:r>
          </a:p>
          <a:p>
            <a:pPr marL="360000" indent="-360000">
              <a:buClr>
                <a:srgbClr val="00B0F0"/>
              </a:buClr>
              <a:buSzPct val="110000"/>
            </a:pPr>
            <a:r>
              <a:rPr lang="fr-CH" dirty="0" err="1"/>
              <a:t>Manufacturing</a:t>
            </a:r>
            <a:r>
              <a:rPr lang="fr-CH" dirty="0"/>
              <a:t> and Test </a:t>
            </a:r>
            <a:r>
              <a:rPr lang="fr-CH" dirty="0" err="1"/>
              <a:t>Folder</a:t>
            </a:r>
            <a:r>
              <a:rPr lang="fr-CH" dirty="0"/>
              <a:t> (MTF)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fr-CH" sz="2500" dirty="0"/>
              <a:t>Structure by Object</a:t>
            </a:r>
          </a:p>
          <a:p>
            <a:pPr marL="0" indent="0">
              <a:buClr>
                <a:srgbClr val="FFC000"/>
              </a:buClr>
              <a:buNone/>
            </a:pPr>
            <a:endParaRPr lang="en-GB" sz="25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3E47D5-C0B3-CA40-8D89-6894BCC99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EDMS AND MTF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7F7B6-258A-5B40-847A-EA7574608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49156" y="4767263"/>
            <a:ext cx="2133600" cy="273844"/>
          </a:xfrm>
        </p:spPr>
        <p:txBody>
          <a:bodyPr/>
          <a:lstStyle/>
          <a:p>
            <a:r>
              <a:rPr lang="en-US" dirty="0"/>
              <a:t>C-MAC Mar-1,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E8722-DF8F-A748-A924-2931A6EE15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492360-76AE-DB46-9F1D-2865C3858B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701" t="18673" r="22070" b="32258"/>
          <a:stretch/>
        </p:blipFill>
        <p:spPr>
          <a:xfrm>
            <a:off x="428187" y="871907"/>
            <a:ext cx="4272043" cy="3406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68013C-B9BD-654A-80F1-57027E01A4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713" t="18435" r="22001" b="34513"/>
          <a:stretch/>
        </p:blipFill>
        <p:spPr>
          <a:xfrm>
            <a:off x="2174228" y="871909"/>
            <a:ext cx="4468547" cy="3406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53DA8D-D962-6345-BDEA-645B7212F9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582" t="18307" r="21997" b="39937"/>
          <a:stretch/>
        </p:blipFill>
        <p:spPr>
          <a:xfrm>
            <a:off x="3808032" y="871909"/>
            <a:ext cx="4923988" cy="3406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645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8950-9E6B-A14D-B020-B62D3C5E2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175120"/>
            <a:ext cx="8226854" cy="705332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3913116-9E8D-924D-96F1-2658FF20B1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1"/>
            <a:ext cx="9144000" cy="5143500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9C904F-8573-DD46-8CBC-4E4B64D8EF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545"/>
            <a:ext cx="9148215" cy="51657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B8761A-326D-7D4A-9AD6-32978ACCFC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217"/>
            <a:ext cx="9144000" cy="5143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20C5DC-A0D9-3E43-8A14-201C314B1A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0972"/>
            <a:ext cx="9144000" cy="51212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74E03CB-0A9D-EA4E-8570-925AFDDF79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8728"/>
            <a:ext cx="9144000" cy="51212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BAA2B20-53FF-9347-9B78-95E5224664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86400"/>
            <a:ext cx="9144000" cy="517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33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4C7A4-91AB-1940-A276-FAF2663FB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Non-conformities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33F0704-EAD0-9049-AB2A-DFB239CA0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58" y="1383576"/>
            <a:ext cx="2846681" cy="2240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8B0CC-0FFD-BD49-9C8C-69BE7A9569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0231D-D9BA-E048-904C-6915282B9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371B40-8D45-4B47-8BF4-1F03125E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637" y="1383576"/>
            <a:ext cx="2735572" cy="2240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D6E4D6-3375-6843-9D35-00994BCEC8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833" y="364392"/>
            <a:ext cx="2238221" cy="1899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BA3DE6-3BFA-224E-B4CD-C924F545D9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833" y="2438597"/>
            <a:ext cx="2238221" cy="1894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2627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BCC9C-BEB5-AC46-8CCB-A6C14D753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Statistics and “</a:t>
            </a:r>
            <a:r>
              <a:rPr lang="en-US" sz="3600" dirty="0" err="1"/>
              <a:t>deverminage</a:t>
            </a:r>
            <a:r>
              <a:rPr lang="en-US" sz="3600" dirty="0"/>
              <a:t>” sessions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47543-17A2-1941-8CD0-FDBE7846EC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6ECF9-9E7A-534A-8C19-6D8F0956E7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97542F-5C2B-5747-B259-367AA7FD234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36" y="1058664"/>
            <a:ext cx="4233044" cy="1986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814AD7-B36E-F64A-BC8D-0952116A3E1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680" y="1564513"/>
            <a:ext cx="3407966" cy="253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FCD92A-7098-C649-A6AF-CF27BE51D5B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08" y="3223164"/>
            <a:ext cx="3593592" cy="1748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651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8D3E-BDE2-E341-9587-10FB869FE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693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NC Impact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6F9E0F7-5816-C245-9CD0-50665657938D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219200"/>
          <a:ext cx="8226854" cy="26289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2981">
                  <a:extLst>
                    <a:ext uri="{9D8B030D-6E8A-4147-A177-3AD203B41FA5}">
                      <a16:colId xmlns:a16="http://schemas.microsoft.com/office/drawing/2014/main" val="550916551"/>
                    </a:ext>
                  </a:extLst>
                </a:gridCol>
                <a:gridCol w="2753032">
                  <a:extLst>
                    <a:ext uri="{9D8B030D-6E8A-4147-A177-3AD203B41FA5}">
                      <a16:colId xmlns:a16="http://schemas.microsoft.com/office/drawing/2014/main" val="2426116975"/>
                    </a:ext>
                  </a:extLst>
                </a:gridCol>
                <a:gridCol w="3010841">
                  <a:extLst>
                    <a:ext uri="{9D8B030D-6E8A-4147-A177-3AD203B41FA5}">
                      <a16:colId xmlns:a16="http://schemas.microsoft.com/office/drawing/2014/main" val="1297224863"/>
                    </a:ext>
                  </a:extLst>
                </a:gridCol>
              </a:tblGrid>
              <a:tr h="474091"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EDMS Criticality</a:t>
                      </a:r>
                      <a:endParaRPr lang="en-US" sz="12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NC Type</a:t>
                      </a:r>
                      <a:endParaRPr lang="en-US" sz="12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Impact (X)</a:t>
                      </a:r>
                      <a:endParaRPr lang="en-US" sz="12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566530"/>
                  </a:ext>
                </a:extLst>
              </a:tr>
              <a:tr h="430962">
                <a:tc>
                  <a:txBody>
                    <a:bodyPr/>
                    <a:lstStyle/>
                    <a:p>
                      <a:pPr marL="540385" lvl="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Critical</a:t>
                      </a:r>
                      <a:endParaRPr lang="en-US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Level 5 Extreme</a:t>
                      </a:r>
                      <a:endParaRPr lang="en-US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X &gt; 1 MCHF or 6 months</a:t>
                      </a:r>
                      <a:endParaRPr lang="en-US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7268329"/>
                  </a:ext>
                </a:extLst>
              </a:tr>
              <a:tr h="430962">
                <a:tc>
                  <a:txBody>
                    <a:bodyPr/>
                    <a:lstStyle/>
                    <a:p>
                      <a:pPr marL="540385" lvl="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Critical</a:t>
                      </a:r>
                      <a:endParaRPr lang="en-US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Level 4 Major</a:t>
                      </a:r>
                      <a:endParaRPr lang="en-US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X &lt; 1 MCHF or 3 months</a:t>
                      </a:r>
                      <a:endParaRPr lang="en-US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9608312"/>
                  </a:ext>
                </a:extLst>
              </a:tr>
              <a:tr h="430962">
                <a:tc>
                  <a:txBody>
                    <a:bodyPr/>
                    <a:lstStyle/>
                    <a:p>
                      <a:pPr marL="540385" lvl="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Critical</a:t>
                      </a:r>
                      <a:endParaRPr lang="en-US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Level 3 Moderate</a:t>
                      </a:r>
                      <a:endParaRPr lang="en-US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X &lt; 100 kCHF or 1 month</a:t>
                      </a:r>
                      <a:endParaRPr lang="en-US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3281188"/>
                  </a:ext>
                </a:extLst>
              </a:tr>
              <a:tr h="430962">
                <a:tc>
                  <a:txBody>
                    <a:bodyPr/>
                    <a:lstStyle/>
                    <a:p>
                      <a:pPr marL="540385" lvl="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Non Critical</a:t>
                      </a:r>
                      <a:endParaRPr lang="en-US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Level 2 Minor</a:t>
                      </a:r>
                      <a:endParaRPr lang="en-US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X &lt; 10 kCHF or 1 week</a:t>
                      </a:r>
                      <a:endParaRPr lang="en-US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7941337"/>
                  </a:ext>
                </a:extLst>
              </a:tr>
              <a:tr h="430962">
                <a:tc>
                  <a:txBody>
                    <a:bodyPr/>
                    <a:lstStyle/>
                    <a:p>
                      <a:pPr marL="540385" lvl="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Non Critical</a:t>
                      </a:r>
                      <a:endParaRPr lang="en-US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Level 1 Negligible</a:t>
                      </a:r>
                      <a:endParaRPr lang="en-US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X &lt; 1 </a:t>
                      </a:r>
                      <a:r>
                        <a:rPr lang="en-GB" sz="1600" dirty="0" err="1">
                          <a:effectLst/>
                        </a:rPr>
                        <a:t>kCHF</a:t>
                      </a:r>
                      <a:r>
                        <a:rPr lang="en-GB" sz="1600" dirty="0">
                          <a:effectLst/>
                        </a:rPr>
                        <a:t> or 1 day</a:t>
                      </a:r>
                      <a:endParaRPr lang="en-US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328485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429F-021B-B941-89B0-B467250D15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9B0C5-0CBD-CB4B-9515-75CD07CD4B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419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EDE7-3387-174D-AAFB-B928E3E8A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Non Conformity Report (NCR)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7FA3A-77E2-164E-A5D8-4B3DBACCD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6045200" cy="3203145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B0F0"/>
              </a:buClr>
              <a:buSzPct val="100000"/>
            </a:pPr>
            <a:r>
              <a:rPr lang="en-US" dirty="0"/>
              <a:t>Open a NC = </a:t>
            </a:r>
            <a:r>
              <a:rPr lang="en-US" dirty="0">
                <a:latin typeface="Cooper Black" panose="0208090404030B020404" pitchFamily="18" charset="77"/>
              </a:rPr>
              <a:t>provide a NCR</a:t>
            </a:r>
          </a:p>
          <a:p>
            <a:pPr lvl="1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Description (essential info)</a:t>
            </a:r>
          </a:p>
          <a:p>
            <a:pPr lvl="1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Decision (</a:t>
            </a:r>
            <a:r>
              <a:rPr lang="en-US" sz="3500" dirty="0"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Action Plan</a:t>
            </a:r>
            <a:r>
              <a:rPr lang="en-US" dirty="0"/>
              <a:t>)</a:t>
            </a:r>
          </a:p>
          <a:p>
            <a:pPr lvl="1"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3200" dirty="0">
                <a:latin typeface="Bernard MT Condensed" panose="02050806060905020404" pitchFamily="18" charset="77"/>
              </a:rPr>
              <a:t>Root Cause Analysis </a:t>
            </a:r>
            <a:r>
              <a:rPr lang="en-US" dirty="0"/>
              <a:t>required for a CRITICAL NC (LEVEL 3, 4 or 5) </a:t>
            </a:r>
          </a:p>
          <a:p>
            <a:pPr lvl="1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Closure (after implementation of the Action Plan)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90D39-D400-2248-AD14-06B9DF2076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D6F37-EADC-3B4F-B06E-39D2B4AFC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752874-0660-2C43-963E-8BA479802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556" y="892133"/>
            <a:ext cx="2414336" cy="3407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7613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D0F83-9ACE-F940-A698-CFCF323FB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Root Cause Analysis (RCA)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FF4009A-B14D-734D-A958-3CCBA0DDBD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8751"/>
          </a:xfrm>
        </p:spPr>
      </p:pic>
    </p:spTree>
    <p:extLst>
      <p:ext uri="{BB962C8B-B14F-4D97-AF65-F5344CB8AC3E}">
        <p14:creationId xmlns:p14="http://schemas.microsoft.com/office/powerpoint/2010/main" val="1461348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5CFE4-CAE8-9E40-8F9E-7DABBF23A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746" y="3290813"/>
            <a:ext cx="8226854" cy="705332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91235E2-0C73-5744-B29D-B9CE405849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0" y="16421"/>
            <a:ext cx="9144000" cy="515726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59921-7E90-424E-9609-D23658652C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5BE69-6EDB-174A-807E-A4D3082CA3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537819-B9BA-6343-AF36-5B20D73000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4" y="50665"/>
            <a:ext cx="9109776" cy="51394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23FAF3-DA14-B640-B066-DA7FC69687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3500" cy="51572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8ACDF2-C16E-4D43-8A70-3401B6D2AA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4" y="155407"/>
            <a:ext cx="9191166" cy="51736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A613DF-EE51-0441-A3CE-9AB81AABA3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27" y="71863"/>
            <a:ext cx="9146150" cy="515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2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11T QA QC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43342"/>
            <a:ext cx="2743200" cy="838835"/>
          </a:xfrm>
        </p:spPr>
        <p:txBody>
          <a:bodyPr>
            <a:normAutofit fontScale="92500" lnSpcReduction="10000"/>
          </a:bodyPr>
          <a:lstStyle/>
          <a:p>
            <a:endParaRPr lang="fr-CH" dirty="0"/>
          </a:p>
          <a:p>
            <a:r>
              <a:rPr lang="fr-CH" dirty="0"/>
              <a:t>R. Principe, </a:t>
            </a:r>
          </a:p>
          <a:p>
            <a:r>
              <a:rPr lang="fr-CH" dirty="0"/>
              <a:t>C-MAC </a:t>
            </a:r>
            <a:r>
              <a:rPr lang="fr-CH" dirty="0" err="1"/>
              <a:t>Review</a:t>
            </a:r>
            <a:r>
              <a:rPr lang="fr-CH" dirty="0"/>
              <a:t>, Mar-1, 2021 </a:t>
            </a:r>
          </a:p>
          <a:p>
            <a:r>
              <a:rPr lang="fr-CH" dirty="0"/>
              <a:t>EDMS </a:t>
            </a:r>
            <a:r>
              <a:rPr lang="is-IS" dirty="0"/>
              <a:t>2492001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3DC30-50BE-C34E-92FD-07F5063E8D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C423F-AE83-D34B-B604-D9CD5EB6F5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043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4A1B-EC89-D641-82B2-0F756A2F6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Skill matrix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9594F-A4C4-6648-9718-186EFE7746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51B57-948E-AB4C-B474-BEAC80F6C5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187D5E-8546-C84F-898C-6A37A73379A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166945" y="994205"/>
            <a:ext cx="5567569" cy="32031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EF78153-5452-D74C-A2DE-F2C54DA97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2709745" cy="3203145"/>
          </a:xfrm>
        </p:spPr>
        <p:txBody>
          <a:bodyPr>
            <a:normAutofit fontScale="55000" lnSpcReduction="20000"/>
          </a:bodyPr>
          <a:lstStyle/>
          <a:p>
            <a:pPr marL="360000" indent="-360000">
              <a:buClr>
                <a:srgbClr val="00B0F0"/>
              </a:buClr>
              <a:buSzPct val="110000"/>
            </a:pPr>
            <a:r>
              <a:rPr lang="en-US" dirty="0"/>
              <a:t>S197 coil production;</a:t>
            </a:r>
          </a:p>
          <a:p>
            <a:pPr marL="360000" indent="-360000">
              <a:buClr>
                <a:srgbClr val="00B0F0"/>
              </a:buClr>
              <a:buSzPct val="110000"/>
            </a:pPr>
            <a:r>
              <a:rPr lang="en-US" dirty="0"/>
              <a:t>Personnel experience per production step:</a:t>
            </a:r>
          </a:p>
          <a:p>
            <a:pPr marL="360000" indent="-360000">
              <a:buClr>
                <a:srgbClr val="00B0F0"/>
              </a:buClr>
              <a:buSzPct val="110000"/>
            </a:pPr>
            <a:r>
              <a:rPr lang="en-US" dirty="0"/>
              <a:t>Team (at</a:t>
            </a:r>
          </a:p>
          <a:p>
            <a:pPr marL="874350" lvl="1" indent="-514350">
              <a:buClr>
                <a:srgbClr val="FFC000"/>
              </a:buClr>
              <a:buFont typeface="+mj-lt"/>
              <a:buAutoNum type="arabicPeriod"/>
            </a:pPr>
            <a:r>
              <a:rPr lang="en-US" i="1" dirty="0"/>
              <a:t>To be trained; </a:t>
            </a:r>
          </a:p>
          <a:p>
            <a:pPr marL="874350" lvl="1" indent="-514350">
              <a:buClr>
                <a:srgbClr val="FFC000"/>
              </a:buClr>
              <a:buFont typeface="+mj-lt"/>
              <a:buAutoNum type="arabicPeriod"/>
            </a:pPr>
            <a:r>
              <a:rPr lang="en-US" i="1" dirty="0"/>
              <a:t>In training; </a:t>
            </a:r>
          </a:p>
          <a:p>
            <a:pPr marL="874350" lvl="1" indent="-514350">
              <a:buClr>
                <a:srgbClr val="FFC000"/>
              </a:buClr>
              <a:buFont typeface="+mj-lt"/>
              <a:buAutoNum type="arabicPeriod"/>
            </a:pPr>
            <a:r>
              <a:rPr lang="en-US" i="1" dirty="0"/>
              <a:t>Autonomous;</a:t>
            </a:r>
          </a:p>
          <a:p>
            <a:pPr marL="874350" lvl="1" indent="-514350">
              <a:buClr>
                <a:srgbClr val="FFC000"/>
              </a:buClr>
              <a:buFont typeface="+mj-lt"/>
              <a:buAutoNum type="arabicPeriod"/>
            </a:pPr>
            <a:r>
              <a:rPr lang="en-US" i="1" dirty="0"/>
              <a:t>Expert-trainer.</a:t>
            </a:r>
          </a:p>
          <a:p>
            <a:pPr marL="874350" lvl="1" indent="-514350">
              <a:buClr>
                <a:srgbClr val="FFC000"/>
              </a:buClr>
              <a:buFont typeface="+mj-lt"/>
              <a:buAutoNum type="arabicPeriod"/>
            </a:pPr>
            <a:endParaRPr lang="en-US" i="1" dirty="0"/>
          </a:p>
          <a:p>
            <a:pPr marL="360000" lvl="1" indent="-360000">
              <a:buClr>
                <a:srgbClr val="00B0F0"/>
              </a:buClr>
              <a:buSzPct val="110000"/>
            </a:pPr>
            <a:r>
              <a:rPr lang="en-US" sz="3000" dirty="0"/>
              <a:t>Team: at least one level 3 or 4, not more than 2 level 1 or 2. </a:t>
            </a:r>
          </a:p>
          <a:p>
            <a:pPr marL="360000" lvl="1" indent="0">
              <a:buClr>
                <a:srgbClr val="FFC000"/>
              </a:buClr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555110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4A1B-EC89-D641-82B2-0F756A2F6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/>
              <a:t>Sharing experience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9594F-A4C4-6648-9718-186EFE7746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51B57-948E-AB4C-B474-BEAC80F6C5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EF78153-5452-D74C-A2DE-F2C54DA97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7973122" cy="3203145"/>
          </a:xfrm>
        </p:spPr>
        <p:txBody>
          <a:bodyPr>
            <a:normAutofit/>
          </a:bodyPr>
          <a:lstStyle/>
          <a:p>
            <a:pPr marL="360000" indent="-360000">
              <a:lnSpc>
                <a:spcPct val="90000"/>
              </a:lnSpc>
              <a:buClr>
                <a:srgbClr val="00B0F0"/>
              </a:buClr>
              <a:buSzPct val="110000"/>
            </a:pPr>
            <a:r>
              <a:rPr lang="fr-CH" sz="2300" dirty="0" err="1"/>
              <a:t>Documental</a:t>
            </a:r>
            <a:r>
              <a:rPr lang="fr-CH" sz="2300" dirty="0"/>
              <a:t> corpus as a </a:t>
            </a:r>
            <a:r>
              <a:rPr lang="fr-CH" sz="2300" dirty="0" err="1"/>
              <a:t>tool</a:t>
            </a:r>
            <a:r>
              <a:rPr lang="fr-CH" sz="2300" dirty="0"/>
              <a:t> for training (</a:t>
            </a:r>
            <a:r>
              <a:rPr lang="fr-CH" sz="2300" dirty="0" err="1"/>
              <a:t>weekly</a:t>
            </a:r>
            <a:r>
              <a:rPr lang="fr-CH" sz="2300" dirty="0"/>
              <a:t> in </a:t>
            </a:r>
            <a:r>
              <a:rPr lang="fr-CH" sz="2300" dirty="0" err="1"/>
              <a:t>field</a:t>
            </a:r>
            <a:r>
              <a:rPr lang="fr-CH" sz="2300" dirty="0"/>
              <a:t>);</a:t>
            </a:r>
          </a:p>
          <a:p>
            <a:pPr marL="360000" indent="-360000">
              <a:lnSpc>
                <a:spcPct val="90000"/>
              </a:lnSpc>
              <a:buClr>
                <a:srgbClr val="00B0F0"/>
              </a:buClr>
              <a:buSzPct val="110000"/>
            </a:pPr>
            <a:r>
              <a:rPr lang="fr-CH" sz="2300" dirty="0"/>
              <a:t>QA meeting WP3-WP11 (</a:t>
            </a:r>
            <a:r>
              <a:rPr lang="fr-CH" sz="2300" dirty="0" err="1"/>
              <a:t>weekly</a:t>
            </a:r>
            <a:r>
              <a:rPr lang="fr-CH" sz="2300" dirty="0"/>
              <a:t>); </a:t>
            </a:r>
          </a:p>
          <a:p>
            <a:pPr marL="360000" indent="-360000">
              <a:lnSpc>
                <a:spcPct val="90000"/>
              </a:lnSpc>
              <a:buClr>
                <a:srgbClr val="00B0F0"/>
              </a:buClr>
              <a:buSzPct val="110000"/>
            </a:pPr>
            <a:r>
              <a:rPr lang="fr-CH" sz="2300" dirty="0" err="1"/>
              <a:t>Dedicated</a:t>
            </a:r>
            <a:r>
              <a:rPr lang="fr-CH" sz="2300" dirty="0"/>
              <a:t> sessions QXF-11T (in 2020): </a:t>
            </a:r>
          </a:p>
          <a:p>
            <a:pPr marL="720000" lvl="1" indent="-360000">
              <a:lnSpc>
                <a:spcPct val="90000"/>
              </a:lnSpc>
              <a:buClr>
                <a:srgbClr val="FFC000"/>
              </a:buClr>
            </a:pPr>
            <a:r>
              <a:rPr lang="fr-CH" sz="1800" dirty="0" err="1"/>
              <a:t>Coiling</a:t>
            </a:r>
            <a:r>
              <a:rPr lang="fr-CH" sz="1800" dirty="0"/>
              <a:t> 11T (MON @ EDMS </a:t>
            </a:r>
            <a:r>
              <a:rPr lang="fr-CH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2393474</a:t>
            </a:r>
            <a:r>
              <a:rPr lang="fr-CH" sz="1800" dirty="0"/>
              <a:t>);</a:t>
            </a:r>
            <a:endParaRPr lang="en-US" sz="1800" dirty="0"/>
          </a:p>
          <a:p>
            <a:pPr marL="720000" lvl="1" indent="-360000">
              <a:lnSpc>
                <a:spcPct val="90000"/>
              </a:lnSpc>
              <a:buClr>
                <a:srgbClr val="FFC000"/>
              </a:buClr>
            </a:pPr>
            <a:r>
              <a:rPr lang="fr-CH" sz="1800" dirty="0" err="1"/>
              <a:t>Reaction</a:t>
            </a:r>
            <a:r>
              <a:rPr lang="fr-CH" sz="1800" dirty="0"/>
              <a:t> MQXFB (</a:t>
            </a:r>
            <a:r>
              <a:rPr lang="en-GB" sz="1800" dirty="0"/>
              <a:t>EDMS </a:t>
            </a:r>
            <a:r>
              <a:rPr lang="en-GB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2399369</a:t>
            </a:r>
            <a:r>
              <a:rPr lang="en-GB" sz="1800" dirty="0"/>
              <a:t>);</a:t>
            </a:r>
            <a:endParaRPr lang="en-US" sz="1800" dirty="0"/>
          </a:p>
          <a:p>
            <a:pPr marL="720000" lvl="1" indent="-360000">
              <a:lnSpc>
                <a:spcPct val="90000"/>
              </a:lnSpc>
              <a:buClr>
                <a:srgbClr val="FFC000"/>
              </a:buClr>
            </a:pPr>
            <a:r>
              <a:rPr lang="fr-CH" sz="1800" dirty="0" err="1"/>
              <a:t>Splicing</a:t>
            </a:r>
            <a:r>
              <a:rPr lang="fr-CH" sz="1800" dirty="0"/>
              <a:t> 11T (EDMS </a:t>
            </a:r>
            <a:r>
              <a:rPr lang="fr-CH" sz="1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2407230</a:t>
            </a:r>
            <a:r>
              <a:rPr lang="fr-CH" sz="1800" dirty="0"/>
              <a:t>);</a:t>
            </a:r>
            <a:endParaRPr lang="en-US" sz="1800" dirty="0"/>
          </a:p>
          <a:p>
            <a:pPr marL="720000" lvl="1" indent="-360000">
              <a:lnSpc>
                <a:spcPct val="90000"/>
              </a:lnSpc>
              <a:buClr>
                <a:srgbClr val="FFC000"/>
              </a:buClr>
            </a:pPr>
            <a:r>
              <a:rPr lang="en-US" sz="1800" dirty="0"/>
              <a:t>Quality Controls (EDMS 2414703).</a:t>
            </a:r>
          </a:p>
          <a:p>
            <a:pPr marL="360000" lvl="1" indent="-360000">
              <a:lnSpc>
                <a:spcPct val="90000"/>
              </a:lnSpc>
              <a:buClr>
                <a:srgbClr val="00B0F0"/>
              </a:buClr>
              <a:buSzPct val="110000"/>
            </a:pPr>
            <a:r>
              <a:rPr lang="en-US" sz="2300" dirty="0"/>
              <a:t>Other local exchanges. </a:t>
            </a:r>
          </a:p>
        </p:txBody>
      </p:sp>
    </p:spTree>
    <p:extLst>
      <p:ext uri="{BB962C8B-B14F-4D97-AF65-F5344CB8AC3E}">
        <p14:creationId xmlns:p14="http://schemas.microsoft.com/office/powerpoint/2010/main" val="6441654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358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42A63-55FF-D048-8AB0-F5D51C9CD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410F3-04F8-EA41-9C3F-82CFAD363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64906"/>
          </a:xfrm>
        </p:spPr>
        <p:txBody>
          <a:bodyPr>
            <a:normAutofit fontScale="70000" lnSpcReduction="20000"/>
          </a:bodyPr>
          <a:lstStyle/>
          <a:p>
            <a:pPr marL="360000" indent="-360000">
              <a:buClr>
                <a:srgbClr val="00B0F0"/>
              </a:buClr>
              <a:buSzPct val="110000"/>
            </a:pPr>
            <a:r>
              <a:rPr lang="en-US" dirty="0"/>
              <a:t>A QMS for the 11T project in the </a:t>
            </a:r>
            <a:r>
              <a:rPr lang="en-US" sz="3400" dirty="0">
                <a:latin typeface="Apple Chancery" panose="03020702040506060504" pitchFamily="66" charset="-79"/>
                <a:ea typeface="Ayuthaya" pitchFamily="2" charset="-34"/>
                <a:cs typeface="Apple Chancery" panose="03020702040506060504" pitchFamily="66" charset="-79"/>
              </a:rPr>
              <a:t>production</a:t>
            </a:r>
            <a:r>
              <a:rPr lang="en-US" dirty="0"/>
              <a:t> phase: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Have a global view of the project;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Understand who does what and when;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To be sure 11T will be in time for components, materials, tooling (purchase, storage, conformity of the components at the delivery, availability at T0);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Cover the entire production chain:</a:t>
            </a:r>
          </a:p>
          <a:p>
            <a:pPr marL="1200060" lvl="3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Identify all production steps (tasks);</a:t>
            </a:r>
          </a:p>
          <a:p>
            <a:pPr marL="1200060" lvl="3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Define clear interfaces.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Have competent personnel on a specific task;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Profit of the LS1 experience;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Focus on production.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B6F1E-7570-AF4E-B691-B4B4BC1923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fr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56764-6E8A-384F-AEC4-B5B7EBBCE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41760" y="4771783"/>
            <a:ext cx="2895600" cy="273844"/>
          </a:xfrm>
        </p:spPr>
        <p:txBody>
          <a:bodyPr/>
          <a:lstStyle/>
          <a:p>
            <a:pPr algn="r"/>
            <a:r>
              <a:rPr lang="en-US" dirty="0" err="1"/>
              <a:t>rosario.principe@cern.ch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152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67506-7E26-1149-946E-C4F51542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433ED-BD47-F444-B91B-7D761A262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60000" indent="-360000">
              <a:buClr>
                <a:srgbClr val="00B0F0"/>
              </a:buClr>
              <a:buSzPct val="110000"/>
            </a:pPr>
            <a:r>
              <a:rPr lang="en-US" dirty="0"/>
              <a:t>Identify all production steps and precise interfaces: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Flow charts;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Comprehensive manufacturing procedures;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Control procedures;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MIPs, follow-up files and check-lists;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NB1: iterative process;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NB2: from production to general procedures = provide clear work instruction first.</a:t>
            </a:r>
          </a:p>
          <a:p>
            <a:pPr marL="360000" indent="-360000">
              <a:buClr>
                <a:srgbClr val="00B0F0"/>
              </a:buClr>
              <a:buSzPct val="110000"/>
            </a:pPr>
            <a:r>
              <a:rPr lang="en-US" dirty="0"/>
              <a:t>Traceability: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Non conformities (Root Causes Analysis);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Record of the working methods;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Identify the tools: EDMS, MTF, EAN.</a:t>
            </a:r>
          </a:p>
          <a:p>
            <a:pPr marL="360000" indent="-360000">
              <a:buClr>
                <a:srgbClr val="00B0F0"/>
              </a:buClr>
              <a:buSzPct val="110000"/>
            </a:pPr>
            <a:r>
              <a:rPr lang="fr-CH" sz="2900" dirty="0" err="1"/>
              <a:t>Competence</a:t>
            </a:r>
            <a:r>
              <a:rPr lang="fr-CH" sz="2900" dirty="0"/>
              <a:t>:</a:t>
            </a:r>
            <a:endParaRPr lang="en-US" dirty="0"/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fr-CH" dirty="0" err="1"/>
              <a:t>Documental</a:t>
            </a:r>
            <a:r>
              <a:rPr lang="fr-CH" dirty="0"/>
              <a:t> corpus as a </a:t>
            </a:r>
            <a:r>
              <a:rPr lang="fr-CH" dirty="0" err="1"/>
              <a:t>tool</a:t>
            </a:r>
            <a:r>
              <a:rPr lang="fr-CH" dirty="0"/>
              <a:t> for training;</a:t>
            </a:r>
          </a:p>
          <a:p>
            <a:pPr marL="720000" lvl="1" indent="-360000">
              <a:buClr>
                <a:srgbClr val="FFC000"/>
              </a:buClr>
              <a:buFont typeface="Wingdings" pitchFamily="2" charset="2"/>
              <a:buChar char="§"/>
            </a:pPr>
            <a:r>
              <a:rPr lang="fr-CH" dirty="0"/>
              <a:t>Personnel (</a:t>
            </a:r>
            <a:r>
              <a:rPr lang="fr-CH" dirty="0" err="1"/>
              <a:t>Skill</a:t>
            </a:r>
            <a:r>
              <a:rPr lang="fr-CH" dirty="0"/>
              <a:t> Matrix).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0707A-E89F-D144-AA1D-B9BCB46F1E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707-4BE4-564B-A2C2-E6EFBD50B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9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9FAF4-85AF-4B41-945D-E2ED23258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Manufacturing flow charts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B5422-DF57-D441-BDB2-42CF2A3C39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40BA3-C406-9E42-8565-77D8491B83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614B22-F4AA-5641-A820-EB449EB92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513" y="842965"/>
            <a:ext cx="4630688" cy="3280833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B700ECD-3C64-EC4F-8D5A-CB41B0B67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3606800" cy="3203145"/>
          </a:xfrm>
        </p:spPr>
        <p:txBody>
          <a:bodyPr>
            <a:normAutofit fontScale="92500" lnSpcReduction="20000"/>
          </a:bodyPr>
          <a:lstStyle/>
          <a:p>
            <a:pPr marL="360000" indent="-360000">
              <a:buClr>
                <a:srgbClr val="00B0F0"/>
              </a:buClr>
              <a:buSzPct val="110000"/>
            </a:pPr>
            <a:r>
              <a:rPr lang="en-US" dirty="0"/>
              <a:t>YACA method;</a:t>
            </a:r>
          </a:p>
          <a:p>
            <a:pPr marL="360000" indent="-360000">
              <a:buClr>
                <a:srgbClr val="00B0F0"/>
              </a:buClr>
              <a:buSzPct val="110000"/>
            </a:pPr>
            <a:r>
              <a:rPr lang="en-US" dirty="0"/>
              <a:t>Identify the task;</a:t>
            </a:r>
          </a:p>
          <a:p>
            <a:pPr marL="360000" indent="-360000">
              <a:buClr>
                <a:srgbClr val="00B0F0"/>
              </a:buClr>
              <a:buSzPct val="110000"/>
            </a:pPr>
            <a:r>
              <a:rPr lang="en-US" dirty="0"/>
              <a:t>Reference to:</a:t>
            </a:r>
          </a:p>
          <a:p>
            <a:pPr marL="874350" lvl="1" indent="-514350">
              <a:buClr>
                <a:srgbClr val="FFC000"/>
              </a:buClr>
              <a:buFont typeface="+mj-lt"/>
              <a:buAutoNum type="arabicPeriod"/>
            </a:pPr>
            <a:r>
              <a:rPr lang="en-US" dirty="0"/>
              <a:t>Fabrication procedure</a:t>
            </a:r>
          </a:p>
          <a:p>
            <a:pPr marL="874350" lvl="1" indent="-514350">
              <a:buClr>
                <a:srgbClr val="FFC000"/>
              </a:buClr>
              <a:buFont typeface="+mj-lt"/>
              <a:buAutoNum type="arabicPeriod"/>
            </a:pPr>
            <a:r>
              <a:rPr lang="en-US" dirty="0"/>
              <a:t>Control procedure</a:t>
            </a:r>
          </a:p>
          <a:p>
            <a:pPr marL="874350" lvl="1" indent="-514350">
              <a:buClr>
                <a:srgbClr val="FFC000"/>
              </a:buClr>
              <a:buFont typeface="+mj-lt"/>
              <a:buAutoNum type="arabicPeriod"/>
            </a:pPr>
            <a:r>
              <a:rPr lang="en-US" dirty="0"/>
              <a:t>MIP;</a:t>
            </a:r>
          </a:p>
          <a:p>
            <a:pPr marL="874350" lvl="1" indent="-514350">
              <a:buClr>
                <a:srgbClr val="FFC000"/>
              </a:buClr>
              <a:buFont typeface="+mj-lt"/>
              <a:buAutoNum type="arabicPeriod"/>
            </a:pPr>
            <a:r>
              <a:rPr lang="en-US" dirty="0"/>
              <a:t>Execution team.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FDC291-DED0-344D-980E-2827AEF30550}"/>
              </a:ext>
            </a:extLst>
          </p:cNvPr>
          <p:cNvSpPr/>
          <p:nvPr/>
        </p:nvSpPr>
        <p:spPr>
          <a:xfrm>
            <a:off x="5937957" y="1727200"/>
            <a:ext cx="649533" cy="6208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AEC4AC6-2B14-6E45-B282-0E6949FE9153}"/>
              </a:ext>
            </a:extLst>
          </p:cNvPr>
          <p:cNvSpPr/>
          <p:nvPr/>
        </p:nvSpPr>
        <p:spPr>
          <a:xfrm>
            <a:off x="6373177" y="2441221"/>
            <a:ext cx="428625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EF82AE3-FC47-CF44-BA98-FD327B7DF1B2}"/>
              </a:ext>
            </a:extLst>
          </p:cNvPr>
          <p:cNvSpPr/>
          <p:nvPr/>
        </p:nvSpPr>
        <p:spPr>
          <a:xfrm>
            <a:off x="6949440" y="1882141"/>
            <a:ext cx="480059" cy="198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8ABDF59-EFF8-E148-8D39-F10D70F88F65}"/>
              </a:ext>
            </a:extLst>
          </p:cNvPr>
          <p:cNvSpPr/>
          <p:nvPr/>
        </p:nvSpPr>
        <p:spPr>
          <a:xfrm>
            <a:off x="4249344" y="2195243"/>
            <a:ext cx="288366" cy="5174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79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B5517-8338-9C48-B625-F7223B3E97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8D994-80E1-0142-B4E9-C0E20A737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FF9F78-BCEC-064C-BE27-C4A36FE7A2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t="57369" r="47169" b="849"/>
          <a:stretch/>
        </p:blipFill>
        <p:spPr>
          <a:xfrm>
            <a:off x="-118486" y="0"/>
            <a:ext cx="9262486" cy="51435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DBAD1F5A-6727-6048-8E0A-A0DC519D91AD}"/>
              </a:ext>
            </a:extLst>
          </p:cNvPr>
          <p:cNvSpPr/>
          <p:nvPr/>
        </p:nvSpPr>
        <p:spPr>
          <a:xfrm>
            <a:off x="4028303" y="1013254"/>
            <a:ext cx="2743200" cy="13348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3DF0A77-6DFD-9248-BA7D-F396A0583553}"/>
              </a:ext>
            </a:extLst>
          </p:cNvPr>
          <p:cNvSpPr/>
          <p:nvPr/>
        </p:nvSpPr>
        <p:spPr>
          <a:xfrm>
            <a:off x="962303" y="2806357"/>
            <a:ext cx="1904465" cy="6208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FC78079-B5E7-8445-970E-05CDA34378C8}"/>
              </a:ext>
            </a:extLst>
          </p:cNvPr>
          <p:cNvSpPr/>
          <p:nvPr/>
        </p:nvSpPr>
        <p:spPr>
          <a:xfrm>
            <a:off x="204422" y="2037644"/>
            <a:ext cx="757881" cy="1603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975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67506-7E26-1149-946E-C4F51542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Manufacturing procedures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0707A-E89F-D144-AA1D-B9BCB46F1E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707-4BE4-564B-A2C2-E6EFBD50B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DFF3D9-5C6E-6741-88F7-681F22A6C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21" y="897547"/>
            <a:ext cx="2458914" cy="3489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1DFCB6-6E25-0042-A2D3-32AF0E5C73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088" y="914642"/>
            <a:ext cx="2452448" cy="3472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3D42E61-50D8-454A-9391-C7829FE6A5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191" y="877910"/>
            <a:ext cx="2438103" cy="3472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914FE59-200A-D941-A773-4A4D539987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300" y="914642"/>
            <a:ext cx="2454316" cy="349845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F059DFB-E0B6-2F4E-B875-A8FACB1CE8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970" y="876639"/>
            <a:ext cx="2456038" cy="3477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47AB366-4764-6248-963E-EE2338497C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703" y="889921"/>
            <a:ext cx="2462106" cy="3494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88EC13D6-A058-4B4A-98CA-886E1EAB7EAE}"/>
              </a:ext>
            </a:extLst>
          </p:cNvPr>
          <p:cNvSpPr/>
          <p:nvPr/>
        </p:nvSpPr>
        <p:spPr>
          <a:xfrm>
            <a:off x="2019026" y="1005016"/>
            <a:ext cx="910357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E8C646F-0AE9-0D4B-A27C-788A328D883B}"/>
              </a:ext>
            </a:extLst>
          </p:cNvPr>
          <p:cNvSpPr/>
          <p:nvPr/>
        </p:nvSpPr>
        <p:spPr>
          <a:xfrm>
            <a:off x="678798" y="2817341"/>
            <a:ext cx="2105591" cy="10297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72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67506-7E26-1149-946E-C4F51542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Control procedures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0707A-E89F-D144-AA1D-B9BCB46F1E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707-4BE4-564B-A2C2-E6EFBD50B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2C2D8A-6100-9A40-A0EE-64EF5EE72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28" y="872680"/>
            <a:ext cx="2399807" cy="3403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394E78-F15A-7C41-9DFF-D214731BD7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320" y="863171"/>
            <a:ext cx="2418697" cy="3430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C6BCC2-9EBF-004D-B2EA-B18A2D62FE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385" y="872680"/>
            <a:ext cx="2427914" cy="3438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4D57788-8087-6C42-8253-62BCDD0F1C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876" y="890195"/>
            <a:ext cx="2389423" cy="338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755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67506-7E26-1149-946E-C4F51542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Annotated procedures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0707A-E89F-D144-AA1D-B9BCB46F1E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C-MAC Mar-1,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707-4BE4-564B-A2C2-E6EFBD50B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rosario.principe@cern.ch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95EFF3-47F5-8644-8137-9B290B17C8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03" b="14835"/>
          <a:stretch/>
        </p:blipFill>
        <p:spPr>
          <a:xfrm>
            <a:off x="457200" y="1037967"/>
            <a:ext cx="3097240" cy="314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EB5BD2-A03E-3144-94FA-E4A7B5E363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03" b="14835"/>
          <a:stretch/>
        </p:blipFill>
        <p:spPr>
          <a:xfrm>
            <a:off x="5182756" y="1037967"/>
            <a:ext cx="3097240" cy="314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1919B8-B7B6-074E-A922-96C6A2346E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03" b="14835"/>
          <a:stretch/>
        </p:blipFill>
        <p:spPr>
          <a:xfrm>
            <a:off x="2819978" y="1037967"/>
            <a:ext cx="3097240" cy="314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373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13792</TotalTime>
  <Words>716</Words>
  <Application>Microsoft Macintosh PowerPoint</Application>
  <PresentationFormat>On-screen Show (16:9)</PresentationFormat>
  <Paragraphs>135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Brush Script MT</vt:lpstr>
      <vt:lpstr>Apple Chancery</vt:lpstr>
      <vt:lpstr>Arial</vt:lpstr>
      <vt:lpstr>Ayuthaya</vt:lpstr>
      <vt:lpstr>Bernard MT Condensed</vt:lpstr>
      <vt:lpstr>Calibri</vt:lpstr>
      <vt:lpstr>Cooper Black</vt:lpstr>
      <vt:lpstr>Times New Roman</vt:lpstr>
      <vt:lpstr>Verdana</vt:lpstr>
      <vt:lpstr>Wingdings</vt:lpstr>
      <vt:lpstr>CERNCorporate16-9</vt:lpstr>
      <vt:lpstr>PowerPoint Presentation</vt:lpstr>
      <vt:lpstr>11T QA QC</vt:lpstr>
      <vt:lpstr>Motivation</vt:lpstr>
      <vt:lpstr>Method</vt:lpstr>
      <vt:lpstr>Manufacturing flow charts</vt:lpstr>
      <vt:lpstr>PowerPoint Presentation</vt:lpstr>
      <vt:lpstr>Manufacturing procedures</vt:lpstr>
      <vt:lpstr>Control procedures</vt:lpstr>
      <vt:lpstr>Annotated procedures</vt:lpstr>
      <vt:lpstr>Manufacturing and Inspection Plan (MIP)</vt:lpstr>
      <vt:lpstr>Follow up files and check lists</vt:lpstr>
      <vt:lpstr>EDMS AND MTF</vt:lpstr>
      <vt:lpstr>PowerPoint Presentation</vt:lpstr>
      <vt:lpstr>Non-conformities</vt:lpstr>
      <vt:lpstr>Statistics and “deverminage” sessions</vt:lpstr>
      <vt:lpstr>NC Impact</vt:lpstr>
      <vt:lpstr>Non Conformity Report (NCR)</vt:lpstr>
      <vt:lpstr>Root Cause Analysis (RCA)</vt:lpstr>
      <vt:lpstr>PowerPoint Presentation</vt:lpstr>
      <vt:lpstr>Skill matrix</vt:lpstr>
      <vt:lpstr>Sharing experience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Rosario Principe</dc:creator>
  <cp:lastModifiedBy>Rosario Principe</cp:lastModifiedBy>
  <cp:revision>132</cp:revision>
  <dcterms:created xsi:type="dcterms:W3CDTF">2018-02-22T07:23:35Z</dcterms:created>
  <dcterms:modified xsi:type="dcterms:W3CDTF">2021-02-25T08:05:58Z</dcterms:modified>
</cp:coreProperties>
</file>