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8" r:id="rId2"/>
  </p:sldMasterIdLst>
  <p:notesMasterIdLst>
    <p:notesMasterId r:id="rId27"/>
  </p:notesMasterIdLst>
  <p:handoutMasterIdLst>
    <p:handoutMasterId r:id="rId28"/>
  </p:handoutMasterIdLst>
  <p:sldIdLst>
    <p:sldId id="332" r:id="rId3"/>
    <p:sldId id="476" r:id="rId4"/>
    <p:sldId id="849" r:id="rId5"/>
    <p:sldId id="850" r:id="rId6"/>
    <p:sldId id="851" r:id="rId7"/>
    <p:sldId id="852" r:id="rId8"/>
    <p:sldId id="853" r:id="rId9"/>
    <p:sldId id="623" r:id="rId10"/>
    <p:sldId id="846" r:id="rId11"/>
    <p:sldId id="847" r:id="rId12"/>
    <p:sldId id="836" r:id="rId13"/>
    <p:sldId id="871" r:id="rId14"/>
    <p:sldId id="872" r:id="rId15"/>
    <p:sldId id="873" r:id="rId16"/>
    <p:sldId id="874" r:id="rId17"/>
    <p:sldId id="854" r:id="rId18"/>
    <p:sldId id="565" r:id="rId19"/>
    <p:sldId id="621" r:id="rId20"/>
    <p:sldId id="875" r:id="rId21"/>
    <p:sldId id="845" r:id="rId22"/>
    <p:sldId id="876" r:id="rId23"/>
    <p:sldId id="877" r:id="rId24"/>
    <p:sldId id="880" r:id="rId25"/>
    <p:sldId id="848" r:id="rId26"/>
  </p:sldIdLst>
  <p:sldSz cx="9144000" cy="5143500" type="screen16x9"/>
  <p:notesSz cx="6797675" cy="9872663"/>
  <p:defaultTextStyle>
    <a:defPPr>
      <a:defRPr lang="en-GB"/>
    </a:defPPr>
    <a:lvl1pPr algn="l" rtl="0" eaLnBrk="0" fontAlgn="base" hangingPunct="0">
      <a:spcBef>
        <a:spcPct val="0"/>
      </a:spcBef>
      <a:spcAft>
        <a:spcPct val="0"/>
      </a:spcAft>
      <a:defRPr sz="2400" kern="1200">
        <a:solidFill>
          <a:schemeClr val="tx1"/>
        </a:solidFill>
        <a:latin typeface="Century Gothic"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Century Gothic"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Century Gothic"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Century Gothic"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Century Gothic" pitchFamily="34" charset="0"/>
        <a:ea typeface="ＭＳ Ｐゴシック" pitchFamily="34" charset="-128"/>
        <a:cs typeface="+mn-cs"/>
      </a:defRPr>
    </a:lvl5pPr>
    <a:lvl6pPr marL="2286000" algn="l" defTabSz="914400" rtl="0" eaLnBrk="1" latinLnBrk="0" hangingPunct="1">
      <a:defRPr sz="2400" kern="1200">
        <a:solidFill>
          <a:schemeClr val="tx1"/>
        </a:solidFill>
        <a:latin typeface="Century Gothic" pitchFamily="34" charset="0"/>
        <a:ea typeface="ＭＳ Ｐゴシック" pitchFamily="34" charset="-128"/>
        <a:cs typeface="+mn-cs"/>
      </a:defRPr>
    </a:lvl6pPr>
    <a:lvl7pPr marL="2743200" algn="l" defTabSz="914400" rtl="0" eaLnBrk="1" latinLnBrk="0" hangingPunct="1">
      <a:defRPr sz="2400" kern="1200">
        <a:solidFill>
          <a:schemeClr val="tx1"/>
        </a:solidFill>
        <a:latin typeface="Century Gothic" pitchFamily="34" charset="0"/>
        <a:ea typeface="ＭＳ Ｐゴシック" pitchFamily="34" charset="-128"/>
        <a:cs typeface="+mn-cs"/>
      </a:defRPr>
    </a:lvl7pPr>
    <a:lvl8pPr marL="3200400" algn="l" defTabSz="914400" rtl="0" eaLnBrk="1" latinLnBrk="0" hangingPunct="1">
      <a:defRPr sz="2400" kern="1200">
        <a:solidFill>
          <a:schemeClr val="tx1"/>
        </a:solidFill>
        <a:latin typeface="Century Gothic" pitchFamily="34" charset="0"/>
        <a:ea typeface="ＭＳ Ｐゴシック" pitchFamily="34" charset="-128"/>
        <a:cs typeface="+mn-cs"/>
      </a:defRPr>
    </a:lvl8pPr>
    <a:lvl9pPr marL="3657600" algn="l" defTabSz="914400" rtl="0" eaLnBrk="1" latinLnBrk="0" hangingPunct="1">
      <a:defRPr sz="2400" kern="1200">
        <a:solidFill>
          <a:schemeClr val="tx1"/>
        </a:solidFill>
        <a:latin typeface="Century Gothic"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as Akko" initials="AMS" lastIdx="6" clrIdx="0"/>
  <p:cmAuthor id="1" name="Jakvik Nenne" initials="JKN" lastIdx="1" clrIdx="1"/>
  <p:cmAuthor id="2" name="Buckett Alison" initials="APB" lastIdx="8" clrIdx="2"/>
  <p:cmAuthor id="3" name="Hinojosa Roberto" initials="HAR" lastIdx="0" clrIdx="3"/>
  <p:cmAuthor id="4" name="Arnaud Devred" initials="AD" lastIdx="6" clrIdx="4">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B92"/>
    <a:srgbClr val="FF7E79"/>
    <a:srgbClr val="EFB942"/>
    <a:srgbClr val="333399"/>
    <a:srgbClr val="D3D3F1"/>
    <a:srgbClr val="B7B7E7"/>
    <a:srgbClr val="FFC000"/>
    <a:srgbClr val="262673"/>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89" autoAdjust="0"/>
    <p:restoredTop sz="98579" autoAdjust="0"/>
  </p:normalViewPr>
  <p:slideViewPr>
    <p:cSldViewPr>
      <p:cViewPr varScale="1">
        <p:scale>
          <a:sx n="88" d="100"/>
          <a:sy n="88" d="100"/>
        </p:scale>
        <p:origin x="432" y="64"/>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p:cViewPr varScale="1">
        <p:scale>
          <a:sx n="40" d="100"/>
          <a:sy n="40" d="100"/>
        </p:scale>
        <p:origin x="2128" y="52"/>
      </p:cViewPr>
      <p:guideLst>
        <p:guide orient="horz" pos="3110"/>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1"/>
            <a:ext cx="2944958" cy="49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t" anchorCtr="0" compatLnSpc="1">
            <a:prstTxWarp prst="textNoShape">
              <a:avLst/>
            </a:prstTxWarp>
          </a:bodyPr>
          <a:lstStyle>
            <a:lvl1pPr>
              <a:defRPr sz="1200">
                <a:latin typeface="Arial" charset="0"/>
              </a:defRPr>
            </a:lvl1pPr>
          </a:lstStyle>
          <a:p>
            <a:pPr>
              <a:defRPr/>
            </a:pPr>
            <a:endParaRPr lang="en-GB" altLang="ja-JP"/>
          </a:p>
        </p:txBody>
      </p:sp>
      <p:sp>
        <p:nvSpPr>
          <p:cNvPr id="9219" name="Rectangle 3"/>
          <p:cNvSpPr>
            <a:spLocks noGrp="1" noChangeArrowheads="1"/>
          </p:cNvSpPr>
          <p:nvPr>
            <p:ph type="dt" sz="quarter" idx="1"/>
          </p:nvPr>
        </p:nvSpPr>
        <p:spPr bwMode="auto">
          <a:xfrm>
            <a:off x="3852717" y="1"/>
            <a:ext cx="2944958" cy="49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t" anchorCtr="0" compatLnSpc="1">
            <a:prstTxWarp prst="textNoShape">
              <a:avLst/>
            </a:prstTxWarp>
          </a:bodyPr>
          <a:lstStyle>
            <a:lvl1pPr algn="r">
              <a:defRPr sz="1200">
                <a:latin typeface="Arial" charset="0"/>
              </a:defRPr>
            </a:lvl1pPr>
          </a:lstStyle>
          <a:p>
            <a:pPr>
              <a:defRPr/>
            </a:pPr>
            <a:endParaRPr lang="en-GB" altLang="ja-JP"/>
          </a:p>
        </p:txBody>
      </p:sp>
      <p:sp>
        <p:nvSpPr>
          <p:cNvPr id="9220" name="Rectangle 4"/>
          <p:cNvSpPr>
            <a:spLocks noGrp="1" noChangeArrowheads="1"/>
          </p:cNvSpPr>
          <p:nvPr>
            <p:ph type="ftr" sz="quarter" idx="2"/>
          </p:nvPr>
        </p:nvSpPr>
        <p:spPr bwMode="auto">
          <a:xfrm>
            <a:off x="0" y="9379354"/>
            <a:ext cx="2944958" cy="49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b" anchorCtr="0" compatLnSpc="1">
            <a:prstTxWarp prst="textNoShape">
              <a:avLst/>
            </a:prstTxWarp>
          </a:bodyPr>
          <a:lstStyle>
            <a:lvl1pPr>
              <a:defRPr sz="1200">
                <a:latin typeface="Arial" charset="0"/>
              </a:defRPr>
            </a:lvl1pPr>
          </a:lstStyle>
          <a:p>
            <a:pPr>
              <a:defRPr/>
            </a:pPr>
            <a:endParaRPr lang="en-GB" altLang="ja-JP"/>
          </a:p>
        </p:txBody>
      </p:sp>
      <p:sp>
        <p:nvSpPr>
          <p:cNvPr id="9221" name="Rectangle 5"/>
          <p:cNvSpPr>
            <a:spLocks noGrp="1" noChangeArrowheads="1"/>
          </p:cNvSpPr>
          <p:nvPr>
            <p:ph type="sldNum" sz="quarter" idx="3"/>
          </p:nvPr>
        </p:nvSpPr>
        <p:spPr bwMode="auto">
          <a:xfrm>
            <a:off x="3852717" y="9379354"/>
            <a:ext cx="2944958" cy="49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b" anchorCtr="0" compatLnSpc="1">
            <a:prstTxWarp prst="textNoShape">
              <a:avLst/>
            </a:prstTxWarp>
          </a:bodyPr>
          <a:lstStyle>
            <a:lvl1pPr algn="r">
              <a:defRPr sz="1200">
                <a:latin typeface="Arial" charset="0"/>
              </a:defRPr>
            </a:lvl1pPr>
          </a:lstStyle>
          <a:p>
            <a:pPr>
              <a:defRPr/>
            </a:pPr>
            <a:fld id="{96D46F1A-09CB-4CF6-BE0A-86A45092D3F7}" type="slidenum">
              <a:rPr lang="en-GB" altLang="ja-JP"/>
              <a:pPr>
                <a:defRPr/>
              </a:pPr>
              <a:t>‹#›</a:t>
            </a:fld>
            <a:endParaRPr lang="en-GB" altLang="ja-JP"/>
          </a:p>
        </p:txBody>
      </p:sp>
    </p:spTree>
    <p:extLst>
      <p:ext uri="{BB962C8B-B14F-4D97-AF65-F5344CB8AC3E}">
        <p14:creationId xmlns:p14="http://schemas.microsoft.com/office/powerpoint/2010/main" val="10991649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44958" cy="49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t" anchorCtr="0" compatLnSpc="1">
            <a:prstTxWarp prst="textNoShape">
              <a:avLst/>
            </a:prstTxWarp>
          </a:bodyPr>
          <a:lstStyle>
            <a:lvl1pPr>
              <a:defRPr sz="1200">
                <a:latin typeface="Arial" charset="0"/>
              </a:defRPr>
            </a:lvl1pPr>
          </a:lstStyle>
          <a:p>
            <a:pPr>
              <a:defRPr/>
            </a:pPr>
            <a:endParaRPr lang="en-GB" altLang="ja-JP"/>
          </a:p>
        </p:txBody>
      </p:sp>
      <p:sp>
        <p:nvSpPr>
          <p:cNvPr id="4099" name="Rectangle 3"/>
          <p:cNvSpPr>
            <a:spLocks noGrp="1" noChangeArrowheads="1"/>
          </p:cNvSpPr>
          <p:nvPr>
            <p:ph type="dt" idx="1"/>
          </p:nvPr>
        </p:nvSpPr>
        <p:spPr bwMode="auto">
          <a:xfrm>
            <a:off x="3852717" y="1"/>
            <a:ext cx="2944958" cy="49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t" anchorCtr="0" compatLnSpc="1">
            <a:prstTxWarp prst="textNoShape">
              <a:avLst/>
            </a:prstTxWarp>
          </a:bodyPr>
          <a:lstStyle>
            <a:lvl1pPr algn="r">
              <a:defRPr sz="1200">
                <a:latin typeface="Arial" charset="0"/>
              </a:defRPr>
            </a:lvl1pPr>
          </a:lstStyle>
          <a:p>
            <a:pPr>
              <a:defRPr/>
            </a:pPr>
            <a:endParaRPr lang="en-GB" altLang="ja-JP"/>
          </a:p>
        </p:txBody>
      </p:sp>
      <p:sp>
        <p:nvSpPr>
          <p:cNvPr id="19460" name="Rectangle 4"/>
          <p:cNvSpPr>
            <a:spLocks noGrp="1" noRot="1" noChangeAspect="1" noChangeArrowheads="1" noTextEdit="1"/>
          </p:cNvSpPr>
          <p:nvPr>
            <p:ph type="sldImg" idx="2"/>
          </p:nvPr>
        </p:nvSpPr>
        <p:spPr bwMode="auto">
          <a:xfrm>
            <a:off x="109538" y="739775"/>
            <a:ext cx="6583362"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06141" y="4688873"/>
            <a:ext cx="4985393" cy="4443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t" anchorCtr="0" compatLnSpc="1">
            <a:prstTxWarp prst="textNoShape">
              <a:avLst/>
            </a:prstTxWarp>
          </a:bodyPr>
          <a:lstStyle/>
          <a:p>
            <a:pPr lvl="0"/>
            <a:r>
              <a:rPr lang="en-GB" altLang="ja-JP" noProof="0"/>
              <a:t>Click to edit Master text styles</a:t>
            </a:r>
          </a:p>
          <a:p>
            <a:pPr lvl="1"/>
            <a:r>
              <a:rPr lang="en-GB" altLang="ja-JP" noProof="0"/>
              <a:t>Second level</a:t>
            </a:r>
          </a:p>
          <a:p>
            <a:pPr lvl="2"/>
            <a:r>
              <a:rPr lang="en-GB" altLang="ja-JP" noProof="0"/>
              <a:t>Third level</a:t>
            </a:r>
          </a:p>
          <a:p>
            <a:pPr lvl="3"/>
            <a:r>
              <a:rPr lang="en-GB" altLang="ja-JP" noProof="0"/>
              <a:t>Fourth level</a:t>
            </a:r>
          </a:p>
          <a:p>
            <a:pPr lvl="4"/>
            <a:r>
              <a:rPr lang="en-GB" altLang="ja-JP" noProof="0"/>
              <a:t>Fifth level</a:t>
            </a:r>
          </a:p>
        </p:txBody>
      </p:sp>
      <p:sp>
        <p:nvSpPr>
          <p:cNvPr id="4102" name="Rectangle 6"/>
          <p:cNvSpPr>
            <a:spLocks noGrp="1" noChangeArrowheads="1"/>
          </p:cNvSpPr>
          <p:nvPr>
            <p:ph type="ftr" sz="quarter" idx="4"/>
          </p:nvPr>
        </p:nvSpPr>
        <p:spPr bwMode="auto">
          <a:xfrm>
            <a:off x="0" y="9379354"/>
            <a:ext cx="2944958" cy="49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b" anchorCtr="0" compatLnSpc="1">
            <a:prstTxWarp prst="textNoShape">
              <a:avLst/>
            </a:prstTxWarp>
          </a:bodyPr>
          <a:lstStyle>
            <a:lvl1pPr>
              <a:defRPr sz="1200">
                <a:latin typeface="Arial" charset="0"/>
              </a:defRPr>
            </a:lvl1pPr>
          </a:lstStyle>
          <a:p>
            <a:pPr>
              <a:defRPr/>
            </a:pPr>
            <a:endParaRPr lang="en-GB" altLang="ja-JP"/>
          </a:p>
        </p:txBody>
      </p:sp>
      <p:sp>
        <p:nvSpPr>
          <p:cNvPr id="4103" name="Rectangle 7"/>
          <p:cNvSpPr>
            <a:spLocks noGrp="1" noChangeArrowheads="1"/>
          </p:cNvSpPr>
          <p:nvPr>
            <p:ph type="sldNum" sz="quarter" idx="5"/>
          </p:nvPr>
        </p:nvSpPr>
        <p:spPr bwMode="auto">
          <a:xfrm>
            <a:off x="3852717" y="9379354"/>
            <a:ext cx="2944958" cy="49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97" tIns="46550" rIns="93097" bIns="46550" numCol="1" anchor="b" anchorCtr="0" compatLnSpc="1">
            <a:prstTxWarp prst="textNoShape">
              <a:avLst/>
            </a:prstTxWarp>
          </a:bodyPr>
          <a:lstStyle>
            <a:lvl1pPr algn="r">
              <a:defRPr sz="1200">
                <a:latin typeface="Arial" charset="0"/>
              </a:defRPr>
            </a:lvl1pPr>
          </a:lstStyle>
          <a:p>
            <a:pPr>
              <a:defRPr/>
            </a:pPr>
            <a:fld id="{CA0F9E9F-0247-47EA-9459-5F5F0ADA8FD9}" type="slidenum">
              <a:rPr lang="en-GB" altLang="ja-JP"/>
              <a:pPr>
                <a:defRPr/>
              </a:pPr>
              <a:t>‹#›</a:t>
            </a:fld>
            <a:endParaRPr lang="en-GB" altLang="ja-JP"/>
          </a:p>
        </p:txBody>
      </p:sp>
    </p:spTree>
    <p:extLst>
      <p:ext uri="{BB962C8B-B14F-4D97-AF65-F5344CB8AC3E}">
        <p14:creationId xmlns:p14="http://schemas.microsoft.com/office/powerpoint/2010/main" val="2447888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29" charset="0"/>
        <a:ea typeface="ＭＳ Ｐゴシック" charset="-128"/>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Arial" pitchFamily="-29" charset="0"/>
        <a:ea typeface="ＭＳ Ｐゴシック" pitchFamily="-29"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29" charset="0"/>
        <a:ea typeface="ＭＳ Ｐゴシック" pitchFamily="-29"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29" charset="0"/>
        <a:ea typeface="ＭＳ Ｐゴシック" pitchFamily="-29"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29" charset="0"/>
        <a:ea typeface="ＭＳ Ｐゴシック" pitchFamily="-29" charset="-128"/>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7343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683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accent4">
                  <a:lumMod val="50000"/>
                </a:schemeClr>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09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9349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2373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5374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2941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168542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text">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187624" y="987574"/>
            <a:ext cx="74168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itle 8"/>
          <p:cNvSpPr>
            <a:spLocks noGrp="1"/>
          </p:cNvSpPr>
          <p:nvPr>
            <p:ph type="title"/>
          </p:nvPr>
        </p:nvSpPr>
        <p:spPr>
          <a:xfrm>
            <a:off x="467544" y="229766"/>
            <a:ext cx="6552728" cy="685800"/>
          </a:xfrm>
        </p:spPr>
        <p:txBody>
          <a:bodyPr/>
          <a:lstStyle/>
          <a:p>
            <a:r>
              <a:rPr lang="en-US"/>
              <a:t>Click to edit Master title style</a:t>
            </a:r>
            <a:endParaRPr lang="en-GB"/>
          </a:p>
        </p:txBody>
      </p:sp>
    </p:spTree>
    <p:extLst>
      <p:ext uri="{BB962C8B-B14F-4D97-AF65-F5344CB8AC3E}">
        <p14:creationId xmlns:p14="http://schemas.microsoft.com/office/powerpoint/2010/main" val="3941787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2485"/>
            <a:ext cx="9144000" cy="4763691"/>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6056710" y="-39350"/>
            <a:ext cx="3087290" cy="4778115"/>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Savary | 11T Dipole @ C-MAC - Manufacturing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82461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305991" y="280195"/>
            <a:ext cx="8532019" cy="540000"/>
          </a:xfrm>
        </p:spPr>
        <p:txBody>
          <a:bodyPr/>
          <a:lstStyle/>
          <a:p>
            <a:r>
              <a:rPr lang="en-US"/>
              <a:t>Click to edit Master title style</a:t>
            </a:r>
          </a:p>
        </p:txBody>
      </p:sp>
      <p:sp>
        <p:nvSpPr>
          <p:cNvPr id="3" name="Content Placeholder 2"/>
          <p:cNvSpPr>
            <a:spLocks noGrp="1"/>
          </p:cNvSpPr>
          <p:nvPr>
            <p:ph sz="half" idx="1"/>
          </p:nvPr>
        </p:nvSpPr>
        <p:spPr>
          <a:xfrm>
            <a:off x="305991" y="877500"/>
            <a:ext cx="4212431" cy="3739500"/>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29150" y="877500"/>
            <a:ext cx="4208860" cy="37395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2021.03.01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F. Savary | 11T Dipole @ C-MAC - Manufacturing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28575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540000"/>
          </a:xfrm>
        </p:spPr>
        <p:txBody>
          <a:bodyPr/>
          <a:lstStyle/>
          <a:p>
            <a:r>
              <a:rPr lang="en-US" dirty="0"/>
              <a:t>Click to edit Master title style</a:t>
            </a:r>
          </a:p>
        </p:txBody>
      </p:sp>
      <p:sp>
        <p:nvSpPr>
          <p:cNvPr id="3" name="Text Placeholder 2"/>
          <p:cNvSpPr>
            <a:spLocks noGrp="1"/>
          </p:cNvSpPr>
          <p:nvPr>
            <p:ph type="body" idx="1" hasCustomPrompt="1"/>
          </p:nvPr>
        </p:nvSpPr>
        <p:spPr>
          <a:xfrm>
            <a:off x="305991" y="877500"/>
            <a:ext cx="4212431" cy="405000"/>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 </a:t>
            </a:r>
          </a:p>
        </p:txBody>
      </p:sp>
      <p:sp>
        <p:nvSpPr>
          <p:cNvPr id="4" name="Content Placeholder 3"/>
          <p:cNvSpPr>
            <a:spLocks noGrp="1"/>
          </p:cNvSpPr>
          <p:nvPr>
            <p:ph sz="half" idx="2"/>
          </p:nvPr>
        </p:nvSpPr>
        <p:spPr>
          <a:xfrm>
            <a:off x="305991" y="1346156"/>
            <a:ext cx="4212431" cy="3296091"/>
          </a:xfrm>
        </p:spPr>
        <p:txBody>
          <a:bodyPr/>
          <a:lstStyle>
            <a:lvl1pPr marL="243000" indent="-243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4629150" y="877500"/>
            <a:ext cx="4212450" cy="405000"/>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346156"/>
            <a:ext cx="4208860" cy="3296091"/>
          </a:xfrm>
        </p:spPr>
        <p:txBody>
          <a:bodyPr/>
          <a:lstStyle>
            <a:lvl1pPr marL="243000" indent="-243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2021.03.01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F. Savary | 11T Dipole @ C-MAC - Manufacturing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445066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4212431" cy="54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473849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2021.03.01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Savary | 11T Dipole @ C-MAC - Manufacturing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26208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54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2021.03.01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Savary | 11T Dipole @ C-MAC - Manufacturing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19419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297727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32906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54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2781301" cy="3456384"/>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2021.03.01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Savary | 11T Dipole @ C-MAC - Manufacturing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194198"/>
            <a:ext cx="2781300"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297727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19419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2983512"/>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045174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54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891168"/>
            <a:ext cx="4212431" cy="41499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5" name="Text Placeholder 4"/>
          <p:cNvSpPr>
            <a:spLocks noGrp="1"/>
          </p:cNvSpPr>
          <p:nvPr>
            <p:ph type="body" sz="quarter" idx="3"/>
          </p:nvPr>
        </p:nvSpPr>
        <p:spPr>
          <a:xfrm>
            <a:off x="4629150" y="900695"/>
            <a:ext cx="4212450" cy="407108"/>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426553"/>
            <a:ext cx="4212431" cy="322402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2021.03.01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F. Savary | 11T Dipole @ C-MAC - Manufacturing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4629151" y="1426553"/>
            <a:ext cx="4212431" cy="3224029"/>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56819810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54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875218"/>
            <a:ext cx="2781301" cy="501253"/>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5" name="Text Placeholder 4"/>
          <p:cNvSpPr>
            <a:spLocks noGrp="1"/>
          </p:cNvSpPr>
          <p:nvPr>
            <p:ph type="body" sz="quarter" idx="3"/>
          </p:nvPr>
        </p:nvSpPr>
        <p:spPr>
          <a:xfrm>
            <a:off x="6056710" y="884745"/>
            <a:ext cx="2784890" cy="491726"/>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450945"/>
            <a:ext cx="2781300" cy="31996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1447372"/>
            <a:ext cx="2784890" cy="3199637"/>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881941"/>
            <a:ext cx="2781301" cy="501253"/>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1457668"/>
            <a:ext cx="2781300" cy="31996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2021.03.01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 Savary | 11T Dipole @ C-MAC - Manufacturing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861654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540000"/>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2021.03.01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 Savary | 11T Dipole @ C-MAC - Manufacturing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2379649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540000"/>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194197"/>
            <a:ext cx="8532018" cy="192293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2021.03.01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 Savary | 11T Dipole @ C-MAC - Manufacturing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595055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05992" y="972000"/>
            <a:ext cx="8532000" cy="3726000"/>
          </a:xfrm>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305991" y="243000"/>
            <a:ext cx="8532019" cy="675000"/>
          </a:xfr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22-Nov-20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11T Dipole Improvement Plan - v0.5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14214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4700" cy="540000"/>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194197"/>
            <a:ext cx="9144000" cy="220940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2021.03.01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 Savary | 11T Dipole @ C-MAC - Manufacturing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6836088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305991" y="1282304"/>
            <a:ext cx="8532019" cy="2139553"/>
          </a:xfrm>
        </p:spPr>
        <p:txBody>
          <a:bodyPr anchor="b"/>
          <a:lstStyle>
            <a:lvl1pPr>
              <a:defRPr sz="3750"/>
            </a:lvl1pPr>
          </a:lstStyle>
          <a:p>
            <a:r>
              <a:rPr lang="en-US"/>
              <a:t>Click to edit Master title style</a:t>
            </a:r>
            <a:endParaRPr lang="en-US" dirty="0"/>
          </a:p>
        </p:txBody>
      </p:sp>
      <p:sp>
        <p:nvSpPr>
          <p:cNvPr id="3" name="Text Placeholder 2"/>
          <p:cNvSpPr>
            <a:spLocks noGrp="1"/>
          </p:cNvSpPr>
          <p:nvPr>
            <p:ph type="body" idx="1"/>
          </p:nvPr>
        </p:nvSpPr>
        <p:spPr>
          <a:xfrm>
            <a:off x="305990" y="3442098"/>
            <a:ext cx="8532020" cy="1125140"/>
          </a:xfrm>
        </p:spPr>
        <p:txBody>
          <a:bodyPr/>
          <a:lstStyle>
            <a:lvl1pPr marL="0" indent="0">
              <a:buNone/>
              <a:defRPr sz="1800">
                <a:solidFill>
                  <a:schemeClr val="accent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2021.03.01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F. Savary | 11T Dipole @ C-MAC - Manufacturing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53144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305991" y="280195"/>
            <a:ext cx="8532019" cy="540000"/>
          </a:xfr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2021.03.01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F. Savary | 11T Dipole @ C-MAC - Manufacturing</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34885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2021.03.01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F. Savary | 11T Dipole @ C-MAC - Manufacturing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334277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305991" y="4647305"/>
            <a:ext cx="8532019" cy="369332"/>
          </a:xfrm>
          <a:prstGeom prst="rect">
            <a:avLst/>
          </a:prstGeom>
          <a:noFill/>
        </p:spPr>
        <p:txBody>
          <a:bodyPr wrap="square" rtlCol="0">
            <a:spAutoFit/>
          </a:bodyPr>
          <a:lstStyle/>
          <a:p>
            <a:pPr algn="ctr"/>
            <a:r>
              <a:rPr kumimoji="0" lang="fr-CH" sz="1800" dirty="0" err="1"/>
              <a:t>home.cern</a:t>
            </a:r>
            <a:endParaRPr lang="en-US" sz="18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3923928" y="1683648"/>
            <a:ext cx="1296144" cy="1296144"/>
          </a:xfrm>
          <a:prstGeom prst="rect">
            <a:avLst/>
          </a:prstGeom>
        </p:spPr>
      </p:pic>
    </p:spTree>
    <p:extLst>
      <p:ext uri="{BB962C8B-B14F-4D97-AF65-F5344CB8AC3E}">
        <p14:creationId xmlns:p14="http://schemas.microsoft.com/office/powerpoint/2010/main" val="3317364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864000"/>
            <a:ext cx="7920000" cy="3780000"/>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F. Savary | 11T Dipole @ C-MAC - Manufacturing</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53756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endParaRPr kumimoji="0" lang="en-US" dirty="0"/>
          </a:p>
        </p:txBody>
      </p:sp>
      <p:sp>
        <p:nvSpPr>
          <p:cNvPr id="3" name="Espace réservé du contenu 2"/>
          <p:cNvSpPr>
            <a:spLocks noGrp="1"/>
          </p:cNvSpPr>
          <p:nvPr>
            <p:ph idx="1"/>
          </p:nvPr>
        </p:nvSpPr>
        <p:spPr/>
        <p:txBody>
          <a:bodyPr/>
          <a:lstStyle>
            <a:lvl1pPr marL="270000" indent="-270000">
              <a:lnSpc>
                <a:spcPct val="105000"/>
              </a:lnSpc>
              <a:defRPr sz="2100"/>
            </a:lvl1pPr>
            <a:lvl2pPr marL="540000" indent="-270000">
              <a:lnSpc>
                <a:spcPct val="105000"/>
              </a:lnSpc>
              <a:defRPr sz="1800"/>
            </a:lvl2pPr>
            <a:lvl3pPr marL="783000" indent="-243000">
              <a:lnSpc>
                <a:spcPct val="105000"/>
              </a:lnSpc>
              <a:defRPr sz="1500"/>
            </a:lvl3pPr>
            <a:lvl4pPr marL="1012500" indent="-229500">
              <a:lnSpc>
                <a:spcPct val="105000"/>
              </a:lnSpc>
              <a:defRPr sz="1350"/>
            </a:lvl4pPr>
            <a:lvl5pPr marL="1228500" indent="-216000">
              <a:lnSpc>
                <a:spcPct val="105000"/>
              </a:lnSpc>
              <a:defRPr sz="12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3505200" y="4771783"/>
            <a:ext cx="2133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21 January 2019</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685240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27302" y="1626785"/>
            <a:ext cx="1890000" cy="1871006"/>
          </a:xfrm>
          <a:prstGeom prst="rect">
            <a:avLst/>
          </a:prstGeom>
        </p:spPr>
      </p:pic>
    </p:spTree>
    <p:extLst>
      <p:ext uri="{BB962C8B-B14F-4D97-AF65-F5344CB8AC3E}">
        <p14:creationId xmlns:p14="http://schemas.microsoft.com/office/powerpoint/2010/main" val="348650984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8462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lvl1pPr>
              <a:defRPr sz="900"/>
            </a:lvl1pPr>
          </a:lstStyle>
          <a:p>
            <a:r>
              <a:rPr lang="en-US"/>
              <a:t>2021.03.01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F. Savary | 11T Dipole @ C-MAC - Manufacturing</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18553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29598" y="532588"/>
            <a:ext cx="1492818" cy="1477815"/>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2571750"/>
            <a:ext cx="8532019" cy="1614949"/>
          </a:xfrm>
        </p:spPr>
        <p:txBody>
          <a:bodyPr anchor="t" anchorCtr="0"/>
          <a:lstStyle>
            <a:lvl1pPr algn="l">
              <a:defRPr sz="375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4275190"/>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75520428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305100" y="877500"/>
            <a:ext cx="8532000" cy="3739500"/>
          </a:xfrm>
        </p:spPr>
        <p:txBody>
          <a:bodyPr/>
          <a:lstStyle>
            <a:lvl1pPr>
              <a:lnSpc>
                <a:spcPct val="100000"/>
              </a:lnSpc>
              <a:spcBef>
                <a:spcPts val="600"/>
              </a:spcBef>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305991" y="280195"/>
            <a:ext cx="8532019" cy="54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430000" y="4763139"/>
            <a:ext cx="594000" cy="273844"/>
          </a:xfrm>
        </p:spPr>
        <p:txBody>
          <a:bodyPr/>
          <a:lstStyle>
            <a:lvl1pPr>
              <a:defRPr sz="900"/>
            </a:lvl1pPr>
          </a:lstStyle>
          <a:p>
            <a:r>
              <a:rPr lang="en-US"/>
              <a:t>2021.03.01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900"/>
            </a:lvl1pPr>
          </a:lstStyle>
          <a:p>
            <a:r>
              <a:rPr lang="en-US"/>
              <a:t>F. Savary | 11T Dipole @ C-MAC - Manufacturing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34004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05992" y="878682"/>
            <a:ext cx="8532018" cy="3738319"/>
          </a:xfrm>
        </p:spPr>
        <p:txBody>
          <a:bodyPr/>
          <a:lstStyle>
            <a:lvl1pPr marL="257175" indent="-257175">
              <a:lnSpc>
                <a:spcPct val="100000"/>
              </a:lnSpc>
              <a:spcBef>
                <a:spcPts val="600"/>
              </a:spcBef>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305991" y="280195"/>
            <a:ext cx="8532019" cy="54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Savary | 11T Dipole @ C-MAC - Manufacturing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78562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305991" y="280195"/>
            <a:ext cx="8532019" cy="54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Savary | 11T Dipole @ C-MAC - Manufacturing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901109"/>
            <a:ext cx="8532019" cy="374947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52054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21" Type="http://schemas.openxmlformats.org/officeDocument/2006/relationships/slideLayout" Target="../slideLayouts/slideLayout24.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image" Target="../media/image1.png"/><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theme" Target="../theme/theme2.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spect="1" noChangeArrowheads="1"/>
          </p:cNvSpPr>
          <p:nvPr>
            <p:ph type="title"/>
          </p:nvPr>
        </p:nvSpPr>
        <p:spPr bwMode="auto">
          <a:xfrm>
            <a:off x="539552" y="411510"/>
            <a:ext cx="5976664"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ja-JP" dirty="0"/>
              <a:t>Click to edit Master title style</a:t>
            </a:r>
          </a:p>
        </p:txBody>
      </p:sp>
      <p:sp>
        <p:nvSpPr>
          <p:cNvPr id="1027" name="Rectangle 3"/>
          <p:cNvSpPr>
            <a:spLocks noGrp="1" noChangeArrowheads="1"/>
          </p:cNvSpPr>
          <p:nvPr>
            <p:ph type="body" idx="1"/>
          </p:nvPr>
        </p:nvSpPr>
        <p:spPr bwMode="auto">
          <a:xfrm>
            <a:off x="1187624" y="1317103"/>
            <a:ext cx="7657727" cy="2912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ja-JP" dirty="0"/>
              <a:t>Click to edit Master text styles</a:t>
            </a:r>
          </a:p>
          <a:p>
            <a:pPr lvl="1"/>
            <a:r>
              <a:rPr lang="en-GB" altLang="ja-JP" dirty="0"/>
              <a:t>Second level</a:t>
            </a:r>
          </a:p>
          <a:p>
            <a:pPr lvl="2"/>
            <a:r>
              <a:rPr lang="en-GB" altLang="ja-JP" dirty="0"/>
              <a:t>Third level</a:t>
            </a:r>
          </a:p>
          <a:p>
            <a:pPr lvl="3"/>
            <a:r>
              <a:rPr lang="en-GB" altLang="ja-JP" dirty="0"/>
              <a:t>Fourth level</a:t>
            </a:r>
          </a:p>
          <a:p>
            <a:pPr lvl="4"/>
            <a:r>
              <a:rPr lang="en-GB" altLang="ja-JP" dirty="0"/>
              <a:t>Fifth level</a:t>
            </a:r>
          </a:p>
        </p:txBody>
      </p:sp>
      <p:sp>
        <p:nvSpPr>
          <p:cNvPr id="1040" name="Text Box 16"/>
          <p:cNvSpPr txBox="1">
            <a:spLocks noChangeArrowheads="1"/>
          </p:cNvSpPr>
          <p:nvPr/>
        </p:nvSpPr>
        <p:spPr bwMode="auto">
          <a:xfrm>
            <a:off x="8458200" y="4806950"/>
            <a:ext cx="585788" cy="276225"/>
          </a:xfrm>
          <a:prstGeom prst="rect">
            <a:avLst/>
          </a:prstGeom>
          <a:noFill/>
          <a:ln w="9525">
            <a:noFill/>
            <a:miter lim="800000"/>
            <a:headEnd/>
            <a:tailEnd/>
          </a:ln>
          <a:effectLst/>
        </p:spPr>
        <p:txBody>
          <a:bodyPr>
            <a:spAutoFit/>
          </a:bodyPr>
          <a:lstStyle>
            <a:lvl1pPr>
              <a:defRPr sz="2400">
                <a:solidFill>
                  <a:schemeClr val="tx1"/>
                </a:solidFill>
                <a:latin typeface="Century Gothic" pitchFamily="34" charset="0"/>
                <a:ea typeface="ＭＳ Ｐゴシック" pitchFamily="34" charset="-128"/>
              </a:defRPr>
            </a:lvl1pPr>
            <a:lvl2pPr marL="742950" indent="-285750">
              <a:defRPr sz="2400">
                <a:solidFill>
                  <a:schemeClr val="tx1"/>
                </a:solidFill>
                <a:latin typeface="Century Gothic" pitchFamily="34" charset="0"/>
                <a:ea typeface="ＭＳ Ｐゴシック" pitchFamily="34" charset="-128"/>
              </a:defRPr>
            </a:lvl2pPr>
            <a:lvl3pPr marL="1143000" indent="-228600">
              <a:defRPr sz="2400">
                <a:solidFill>
                  <a:schemeClr val="tx1"/>
                </a:solidFill>
                <a:latin typeface="Century Gothic" pitchFamily="34" charset="0"/>
                <a:ea typeface="ＭＳ Ｐゴシック" pitchFamily="34" charset="-128"/>
              </a:defRPr>
            </a:lvl3pPr>
            <a:lvl4pPr marL="1600200" indent="-228600">
              <a:defRPr sz="2400">
                <a:solidFill>
                  <a:schemeClr val="tx1"/>
                </a:solidFill>
                <a:latin typeface="Century Gothic" pitchFamily="34" charset="0"/>
                <a:ea typeface="ＭＳ Ｐゴシック" pitchFamily="34" charset="-128"/>
              </a:defRPr>
            </a:lvl4pPr>
            <a:lvl5pPr marL="2057400" indent="-228600">
              <a:defRPr sz="2400">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34" charset="-128"/>
              </a:defRPr>
            </a:lvl9pPr>
          </a:lstStyle>
          <a:p>
            <a:pPr algn="r">
              <a:spcBef>
                <a:spcPct val="50000"/>
              </a:spcBef>
              <a:defRPr/>
            </a:pPr>
            <a:fld id="{67885B5D-867D-4DD2-AA3E-E3D6349FC8A9}" type="slidenum">
              <a:rPr lang="en-GB" altLang="ja-JP" sz="1200" smtClean="0">
                <a:solidFill>
                  <a:schemeClr val="accent2"/>
                </a:solidFill>
                <a:latin typeface="+mn-lt"/>
              </a:rPr>
              <a:pPr algn="r">
                <a:spcBef>
                  <a:spcPct val="50000"/>
                </a:spcBef>
                <a:defRPr/>
              </a:pPr>
              <a:t>‹#›</a:t>
            </a:fld>
            <a:r>
              <a:rPr lang="en-GB" altLang="ja-JP" sz="1200" dirty="0">
                <a:solidFill>
                  <a:schemeClr val="accent2"/>
                </a:solidFill>
                <a:latin typeface="+mn-lt"/>
              </a:rPr>
              <a:t>/24</a:t>
            </a:r>
          </a:p>
        </p:txBody>
      </p:sp>
    </p:spTree>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Lst>
  <p:txStyles>
    <p:title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p:titleStyle>
    <p:bodyStyle>
      <a:lvl1pPr marL="287338" indent="-287338" algn="l" defTabSz="795338" rtl="0" eaLnBrk="0" fontAlgn="base" hangingPunct="0">
        <a:spcBef>
          <a:spcPct val="20000"/>
        </a:spcBef>
        <a:spcAft>
          <a:spcPct val="0"/>
        </a:spcAft>
        <a:buChar char="•"/>
        <a:defRPr kumimoji="1" sz="2400">
          <a:solidFill>
            <a:schemeClr val="accent2"/>
          </a:solidFill>
          <a:latin typeface="+mn-lt"/>
          <a:ea typeface="ＭＳ Ｐゴシック" charset="-128"/>
          <a:cs typeface="ＭＳ Ｐゴシック" charset="-128"/>
        </a:defRPr>
      </a:lvl1pPr>
      <a:lvl2pPr marL="757238" indent="-279400" algn="l" defTabSz="795338" rtl="0" eaLnBrk="0" fontAlgn="base" hangingPunct="0">
        <a:spcBef>
          <a:spcPct val="20000"/>
        </a:spcBef>
        <a:spcAft>
          <a:spcPct val="0"/>
        </a:spcAft>
        <a:buChar char="–"/>
        <a:defRPr kumimoji="1" sz="2000">
          <a:solidFill>
            <a:schemeClr val="accent2"/>
          </a:solidFill>
          <a:latin typeface="+mn-lt"/>
          <a:ea typeface="ＭＳ Ｐゴシック" pitchFamily="-29" charset="-128"/>
        </a:defRPr>
      </a:lvl2pPr>
      <a:lvl3pPr marL="1136650" indent="-188913" algn="l" defTabSz="795338" rtl="0" eaLnBrk="0" fontAlgn="base" hangingPunct="0">
        <a:spcBef>
          <a:spcPct val="20000"/>
        </a:spcBef>
        <a:spcAft>
          <a:spcPct val="0"/>
        </a:spcAft>
        <a:buChar char="•"/>
        <a:defRPr kumimoji="1">
          <a:solidFill>
            <a:schemeClr val="accent2"/>
          </a:solidFill>
          <a:latin typeface="+mn-lt"/>
          <a:ea typeface="ＭＳ Ｐゴシック" pitchFamily="-29" charset="-128"/>
        </a:defRPr>
      </a:lvl3pPr>
      <a:lvl4pPr marL="1511300" indent="-184150" algn="l" defTabSz="795338" rtl="0" eaLnBrk="0" fontAlgn="base" hangingPunct="0">
        <a:spcBef>
          <a:spcPct val="20000"/>
        </a:spcBef>
        <a:spcAft>
          <a:spcPct val="0"/>
        </a:spcAft>
        <a:buChar char="–"/>
        <a:defRPr kumimoji="1">
          <a:solidFill>
            <a:schemeClr val="accent2"/>
          </a:solidFill>
          <a:latin typeface="+mn-lt"/>
          <a:ea typeface="ＭＳ Ｐゴシック" pitchFamily="-29" charset="-128"/>
        </a:defRPr>
      </a:lvl4pPr>
      <a:lvl5pPr marL="1885950" indent="-184150" algn="l" defTabSz="795338" rtl="0" eaLnBrk="0" fontAlgn="base" hangingPunct="0">
        <a:spcBef>
          <a:spcPct val="20000"/>
        </a:spcBef>
        <a:spcAft>
          <a:spcPct val="0"/>
        </a:spcAft>
        <a:buChar char="»"/>
        <a:defRPr kumimoji="1">
          <a:solidFill>
            <a:schemeClr val="accent2"/>
          </a:solidFill>
          <a:latin typeface="+mn-lt"/>
          <a:ea typeface="ＭＳ Ｐゴシック" pitchFamily="-29" charset="-128"/>
        </a:defRPr>
      </a:lvl5pPr>
      <a:lvl6pPr marL="2343150" indent="-184150" algn="l" defTabSz="795338" rtl="0" fontAlgn="base">
        <a:spcBef>
          <a:spcPct val="20000"/>
        </a:spcBef>
        <a:spcAft>
          <a:spcPct val="0"/>
        </a:spcAft>
        <a:buChar char="»"/>
        <a:defRPr>
          <a:solidFill>
            <a:schemeClr val="tx1"/>
          </a:solidFill>
          <a:latin typeface="+mn-lt"/>
          <a:ea typeface="ＭＳ Ｐゴシック" pitchFamily="-29" charset="-128"/>
        </a:defRPr>
      </a:lvl6pPr>
      <a:lvl7pPr marL="2800350" indent="-184150" algn="l" defTabSz="795338" rtl="0" fontAlgn="base">
        <a:spcBef>
          <a:spcPct val="20000"/>
        </a:spcBef>
        <a:spcAft>
          <a:spcPct val="0"/>
        </a:spcAft>
        <a:buChar char="»"/>
        <a:defRPr>
          <a:solidFill>
            <a:schemeClr val="tx1"/>
          </a:solidFill>
          <a:latin typeface="+mn-lt"/>
          <a:ea typeface="ＭＳ Ｐゴシック" pitchFamily="-29" charset="-128"/>
        </a:defRPr>
      </a:lvl7pPr>
      <a:lvl8pPr marL="3257550" indent="-184150" algn="l" defTabSz="795338" rtl="0" fontAlgn="base">
        <a:spcBef>
          <a:spcPct val="20000"/>
        </a:spcBef>
        <a:spcAft>
          <a:spcPct val="0"/>
        </a:spcAft>
        <a:buChar char="»"/>
        <a:defRPr>
          <a:solidFill>
            <a:schemeClr val="tx1"/>
          </a:solidFill>
          <a:latin typeface="+mn-lt"/>
          <a:ea typeface="ＭＳ Ｐゴシック" pitchFamily="-29" charset="-128"/>
        </a:defRPr>
      </a:lvl8pPr>
      <a:lvl9pPr marL="3714750" indent="-184150" algn="l" defTabSz="795338" rtl="0" fontAlgn="base">
        <a:spcBef>
          <a:spcPct val="20000"/>
        </a:spcBef>
        <a:spcAft>
          <a:spcPct val="0"/>
        </a:spcAft>
        <a:buChar char="»"/>
        <a:defRPr>
          <a:solidFill>
            <a:schemeClr val="tx1"/>
          </a:solidFill>
          <a:latin typeface="+mn-lt"/>
          <a:ea typeface="ＭＳ Ｐゴシック" pitchFamily="-29" charset="-128"/>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280195"/>
            <a:ext cx="8532019" cy="799307"/>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4736998"/>
            <a:ext cx="9144000" cy="406502"/>
          </a:xfrm>
          <a:prstGeom prst="rect">
            <a:avLst/>
          </a:prstGeom>
        </p:spPr>
      </p:pic>
      <p:sp>
        <p:nvSpPr>
          <p:cNvPr id="3" name="Text Placeholder 2"/>
          <p:cNvSpPr>
            <a:spLocks noGrp="1"/>
          </p:cNvSpPr>
          <p:nvPr>
            <p:ph type="body" idx="1"/>
          </p:nvPr>
        </p:nvSpPr>
        <p:spPr>
          <a:xfrm>
            <a:off x="305992" y="1194197"/>
            <a:ext cx="8532018" cy="345638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30000" y="4763139"/>
            <a:ext cx="594000" cy="273844"/>
          </a:xfrm>
          <a:prstGeom prst="rect">
            <a:avLst/>
          </a:prstGeom>
        </p:spPr>
        <p:txBody>
          <a:bodyPr vert="horz" lIns="0" tIns="0" rIns="0" bIns="0" rtlCol="0" anchor="ctr"/>
          <a:lstStyle>
            <a:lvl1pPr algn="r">
              <a:defRPr sz="900">
                <a:solidFill>
                  <a:schemeClr val="bg1"/>
                </a:solidFill>
              </a:defRPr>
            </a:lvl1pPr>
          </a:lstStyle>
          <a:p>
            <a:r>
              <a:rPr lang="en-US"/>
              <a:t>2021.03.01</a:t>
            </a:r>
            <a:endParaRPr lang="en-US" dirty="0"/>
          </a:p>
        </p:txBody>
      </p:sp>
      <p:sp>
        <p:nvSpPr>
          <p:cNvPr id="6" name="Slide Number Placeholder 5"/>
          <p:cNvSpPr>
            <a:spLocks noGrp="1"/>
          </p:cNvSpPr>
          <p:nvPr>
            <p:ph type="sldNum" sz="quarter" idx="4"/>
          </p:nvPr>
        </p:nvSpPr>
        <p:spPr>
          <a:xfrm>
            <a:off x="8330659" y="4767263"/>
            <a:ext cx="510941" cy="273844"/>
          </a:xfrm>
          <a:prstGeom prst="rect">
            <a:avLst/>
          </a:prstGeom>
        </p:spPr>
        <p:txBody>
          <a:bodyPr vert="horz" lIns="0" tIns="0" rIns="0" bIns="0" rtlCol="0" anchor="ctr"/>
          <a:lstStyle>
            <a:lvl1pPr algn="r">
              <a:defRPr sz="75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194447" y="4767263"/>
            <a:ext cx="4929166" cy="273844"/>
          </a:xfrm>
          <a:prstGeom prst="rect">
            <a:avLst/>
          </a:prstGeom>
        </p:spPr>
        <p:txBody>
          <a:bodyPr vert="horz" lIns="91440" tIns="45720" rIns="91440" bIns="45720" rtlCol="0" anchor="ctr"/>
          <a:lstStyle>
            <a:lvl1pPr algn="ctr">
              <a:defRPr sz="900">
                <a:solidFill>
                  <a:schemeClr val="bg1"/>
                </a:solidFill>
              </a:defRPr>
            </a:lvl1pPr>
          </a:lstStyle>
          <a:p>
            <a:r>
              <a:rPr lang="en-US" dirty="0"/>
              <a:t>F. Savary | 11T Dipole @ C-MAC - Manufacturing</a:t>
            </a:r>
          </a:p>
        </p:txBody>
      </p:sp>
    </p:spTree>
    <p:extLst>
      <p:ext uri="{BB962C8B-B14F-4D97-AF65-F5344CB8AC3E}">
        <p14:creationId xmlns:p14="http://schemas.microsoft.com/office/powerpoint/2010/main" val="407005707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Lst>
  <p:hf hdr="0"/>
  <p:txStyles>
    <p:title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3503" y="723518"/>
            <a:ext cx="4446478" cy="1128151"/>
          </a:xfrm>
        </p:spPr>
        <p:txBody>
          <a:bodyPr vert="horz" lIns="182880" tIns="182880" rIns="182880" bIns="182880" rtlCol="0" anchor="ctr">
            <a:normAutofit/>
          </a:bodyPr>
          <a:lstStyle/>
          <a:p>
            <a:pPr defTabSz="914400"/>
            <a:r>
              <a:rPr lang="en-US" sz="2400" spc="200" dirty="0">
                <a:latin typeface="Arial" panose="020B0604020202020204" pitchFamily="34" charset="0"/>
                <a:ea typeface="Tahoma" panose="020B0604030504040204" pitchFamily="34" charset="0"/>
                <a:cs typeface="Arial" panose="020B0604020202020204" pitchFamily="34" charset="0"/>
              </a:rPr>
              <a:t>11 T Strategy</a:t>
            </a:r>
            <a:br>
              <a:rPr lang="en-US" sz="2400" spc="200" dirty="0">
                <a:latin typeface="Arial" panose="020B0604020202020204" pitchFamily="34" charset="0"/>
                <a:ea typeface="Tahoma" panose="020B0604030504040204" pitchFamily="34" charset="0"/>
                <a:cs typeface="Arial" panose="020B0604020202020204" pitchFamily="34" charset="0"/>
              </a:rPr>
            </a:br>
            <a:r>
              <a:rPr lang="en-US" sz="2400" spc="200" dirty="0">
                <a:latin typeface="Arial" panose="020B0604020202020204" pitchFamily="34" charset="0"/>
                <a:ea typeface="Tahoma" panose="020B0604030504040204" pitchFamily="34" charset="0"/>
                <a:cs typeface="Arial" panose="020B0604020202020204" pitchFamily="34" charset="0"/>
              </a:rPr>
              <a:t>Proposal (Updated)</a:t>
            </a:r>
          </a:p>
        </p:txBody>
      </p:sp>
      <p:sp>
        <p:nvSpPr>
          <p:cNvPr id="2" name="Text Placeholder 1"/>
          <p:cNvSpPr>
            <a:spLocks noGrp="1"/>
          </p:cNvSpPr>
          <p:nvPr>
            <p:ph type="body" sz="quarter" idx="10"/>
          </p:nvPr>
        </p:nvSpPr>
        <p:spPr>
          <a:xfrm>
            <a:off x="1670586" y="2238553"/>
            <a:ext cx="2312312" cy="1128151"/>
          </a:xfrm>
        </p:spPr>
        <p:txBody>
          <a:bodyPr vert="horz" lIns="91440" tIns="45720" rIns="91440" bIns="45720" rtlCol="0">
            <a:normAutofit fontScale="92500" lnSpcReduction="20000"/>
          </a:bodyPr>
          <a:lstStyle/>
          <a:p>
            <a:pPr marL="0" indent="0" algn="ctr" defTabSz="914400">
              <a:spcBef>
                <a:spcPts val="500"/>
              </a:spcBef>
              <a:buNone/>
            </a:pPr>
            <a:r>
              <a:rPr lang="en-US" sz="1600" strike="dblStrike" dirty="0">
                <a:latin typeface="Tahoma" panose="020B0604030504040204" pitchFamily="34" charset="0"/>
                <a:ea typeface="Tahoma" panose="020B0604030504040204" pitchFamily="34" charset="0"/>
                <a:cs typeface="Tahoma" panose="020B0604030504040204" pitchFamily="34" charset="0"/>
              </a:rPr>
              <a:t>30 November 2020</a:t>
            </a:r>
          </a:p>
          <a:p>
            <a:pPr marL="0" indent="0" algn="ctr" defTabSz="914400">
              <a:spcBef>
                <a:spcPts val="500"/>
              </a:spcBef>
              <a:buNone/>
            </a:pPr>
            <a:r>
              <a:rPr lang="en-US" sz="1600" strike="dblStrike" dirty="0">
                <a:latin typeface="Tahoma" panose="020B0604030504040204" pitchFamily="34" charset="0"/>
                <a:ea typeface="Tahoma" panose="020B0604030504040204" pitchFamily="34" charset="0"/>
                <a:cs typeface="Tahoma" panose="020B0604030504040204" pitchFamily="34" charset="0"/>
              </a:rPr>
              <a:t>1 February 2021</a:t>
            </a:r>
          </a:p>
          <a:p>
            <a:pPr marL="0" indent="0" algn="ctr" defTabSz="914400">
              <a:spcBef>
                <a:spcPts val="500"/>
              </a:spcBef>
              <a:buNone/>
            </a:pPr>
            <a:r>
              <a:rPr lang="en-US" sz="1600" dirty="0">
                <a:latin typeface="Tahoma" panose="020B0604030504040204" pitchFamily="34" charset="0"/>
                <a:ea typeface="Tahoma" panose="020B0604030504040204" pitchFamily="34" charset="0"/>
                <a:cs typeface="Tahoma" panose="020B0604030504040204" pitchFamily="34" charset="0"/>
              </a:rPr>
              <a:t>25 February 2021</a:t>
            </a:r>
          </a:p>
          <a:p>
            <a:pPr marL="0" indent="0" algn="ctr" defTabSz="914400">
              <a:spcBef>
                <a:spcPts val="1000"/>
              </a:spcBef>
              <a:buNone/>
            </a:pPr>
            <a:r>
              <a:rPr lang="en-US" sz="1600">
                <a:latin typeface="Tahoma" panose="020B0604030504040204" pitchFamily="34" charset="0"/>
                <a:ea typeface="Tahoma" panose="020B0604030504040204" pitchFamily="34" charset="0"/>
                <a:cs typeface="Tahoma" panose="020B0604030504040204" pitchFamily="34" charset="0"/>
              </a:rPr>
              <a:t>Version 6.2</a:t>
            </a:r>
            <a:endParaRPr 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13" name="Rectangle 12">
            <a:extLst>
              <a:ext uri="{FF2B5EF4-FFF2-40B4-BE49-F238E27FC236}">
                <a16:creationId xmlns:a16="http://schemas.microsoft.com/office/drawing/2014/main" id="{E3BC0364-4B58-4841-A227-00A6A59E02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2" y="-1"/>
            <a:ext cx="3493008" cy="5143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029A1F4-D02D-48E4-9331-6870B23B4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15609" y="359919"/>
            <a:ext cx="2763774" cy="4094227"/>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D06A8CF3-711E-4C63-9DD5-53A2696C0D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9808" y="483363"/>
            <a:ext cx="2515376" cy="38473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3360BC0-D17E-A44A-B2ED-E86591AF4C90}"/>
              </a:ext>
            </a:extLst>
          </p:cNvPr>
          <p:cNvPicPr>
            <a:picLocks noChangeAspect="1"/>
          </p:cNvPicPr>
          <p:nvPr/>
        </p:nvPicPr>
        <p:blipFill rotWithShape="1">
          <a:blip r:embed="rId2"/>
          <a:srcRect t="5180" b="17045"/>
          <a:stretch/>
        </p:blipFill>
        <p:spPr>
          <a:xfrm>
            <a:off x="6255326" y="616527"/>
            <a:ext cx="2269998" cy="1761075"/>
          </a:xfrm>
          <a:prstGeom prst="rect">
            <a:avLst/>
          </a:prstGeom>
        </p:spPr>
      </p:pic>
      <p:sp>
        <p:nvSpPr>
          <p:cNvPr id="7" name="Rectangle 6">
            <a:extLst>
              <a:ext uri="{FF2B5EF4-FFF2-40B4-BE49-F238E27FC236}">
                <a16:creationId xmlns:a16="http://schemas.microsoft.com/office/drawing/2014/main" id="{ACBBEF06-2B52-B94E-84CA-F38C7B7678B0}"/>
              </a:ext>
            </a:extLst>
          </p:cNvPr>
          <p:cNvSpPr/>
          <p:nvPr/>
        </p:nvSpPr>
        <p:spPr>
          <a:xfrm>
            <a:off x="488816" y="3774075"/>
            <a:ext cx="2858692" cy="1220847"/>
          </a:xfrm>
          <a:prstGeom prst="rect">
            <a:avLst/>
          </a:prstGeom>
          <a:noFill/>
        </p:spPr>
        <p:txBody>
          <a:bodyPr wrap="square">
            <a:spAutoFit/>
          </a:bodyPr>
          <a:lstStyle/>
          <a:p>
            <a:pPr>
              <a:spcBef>
                <a:spcPts val="400"/>
              </a:spcBef>
              <a:buSzPct val="150000"/>
            </a:pP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Arnaud Devred</a:t>
            </a:r>
            <a:b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b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with inputs from many colleagues</a:t>
            </a:r>
          </a:p>
          <a:p>
            <a:pPr>
              <a:spcBef>
                <a:spcPts val="400"/>
              </a:spcBef>
              <a:buSzPct val="150000"/>
            </a:pP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Group Leader                 Magnets, Superconductors       and Cryostats</a:t>
            </a:r>
          </a:p>
        </p:txBody>
      </p:sp>
      <p:sp>
        <p:nvSpPr>
          <p:cNvPr id="8" name="TextBox 7">
            <a:extLst>
              <a:ext uri="{FF2B5EF4-FFF2-40B4-BE49-F238E27FC236}">
                <a16:creationId xmlns:a16="http://schemas.microsoft.com/office/drawing/2014/main" id="{B91D55E3-594A-4940-8AE7-454CFF69B647}"/>
              </a:ext>
            </a:extLst>
          </p:cNvPr>
          <p:cNvSpPr txBox="1"/>
          <p:nvPr/>
        </p:nvSpPr>
        <p:spPr>
          <a:xfrm>
            <a:off x="1988191" y="1057013"/>
            <a:ext cx="184731" cy="461665"/>
          </a:xfrm>
          <a:prstGeom prst="rect">
            <a:avLst/>
          </a:prstGeom>
          <a:noFill/>
        </p:spPr>
        <p:txBody>
          <a:bodyPr wrap="none" rtlCol="0">
            <a:spAutoFit/>
          </a:bodyPr>
          <a:lstStyle/>
          <a:p>
            <a:endParaRPr lang="en-US" dirty="0"/>
          </a:p>
        </p:txBody>
      </p:sp>
      <p:pic>
        <p:nvPicPr>
          <p:cNvPr id="9" name="Picture 8">
            <a:extLst>
              <a:ext uri="{FF2B5EF4-FFF2-40B4-BE49-F238E27FC236}">
                <a16:creationId xmlns:a16="http://schemas.microsoft.com/office/drawing/2014/main" id="{D9DC5705-8A9E-254C-900E-5C3481EC5954}"/>
              </a:ext>
            </a:extLst>
          </p:cNvPr>
          <p:cNvPicPr>
            <a:picLocks noChangeAspect="1"/>
          </p:cNvPicPr>
          <p:nvPr/>
        </p:nvPicPr>
        <p:blipFill>
          <a:blip r:embed="rId3"/>
          <a:stretch>
            <a:fillRect/>
          </a:stretch>
        </p:blipFill>
        <p:spPr>
          <a:xfrm>
            <a:off x="6279210" y="2859782"/>
            <a:ext cx="2246114" cy="909983"/>
          </a:xfrm>
          <a:prstGeom prst="rect">
            <a:avLst/>
          </a:prstGeom>
        </p:spPr>
      </p:pic>
    </p:spTree>
    <p:extLst>
      <p:ext uri="{BB962C8B-B14F-4D97-AF65-F5344CB8AC3E}">
        <p14:creationId xmlns:p14="http://schemas.microsoft.com/office/powerpoint/2010/main" val="1425455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In-Situ Examination of Coil Sections</a:t>
            </a:r>
            <a:endParaRPr lang="en-GB" dirty="0"/>
          </a:p>
        </p:txBody>
      </p:sp>
      <p:sp>
        <p:nvSpPr>
          <p:cNvPr id="2" name="Rectangle 1"/>
          <p:cNvSpPr/>
          <p:nvPr/>
        </p:nvSpPr>
        <p:spPr>
          <a:xfrm>
            <a:off x="4825637" y="735441"/>
            <a:ext cx="4107658" cy="4185761"/>
          </a:xfrm>
          <a:prstGeom prst="rect">
            <a:avLst/>
          </a:prstGeom>
          <a:noFill/>
        </p:spPr>
        <p:txBody>
          <a:bodyPr wrap="square">
            <a:spAutoFit/>
          </a:bodyPr>
          <a:lstStyle/>
          <a:p>
            <a:pPr marL="285750" indent="-285750">
              <a:spcBef>
                <a:spcPts val="500"/>
              </a:spcBef>
              <a:buSzPct val="150000"/>
              <a:buFont typeface="Courier New" panose="02070309020205020404" pitchFamily="49" charset="0"/>
              <a:buChar char="o"/>
            </a:pP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EN-MME has identified a 6 MeV LINAC tomograph at TEC-</a:t>
            </a:r>
            <a:r>
              <a:rPr lang="en-US" sz="1400" dirty="0" err="1">
                <a:solidFill>
                  <a:srgbClr val="333399"/>
                </a:solidFill>
                <a:latin typeface="Tahoma" panose="020B0604030504040204" pitchFamily="34" charset="0"/>
                <a:ea typeface="Tahoma" panose="020B0604030504040204" pitchFamily="34" charset="0"/>
                <a:cs typeface="Tahoma" panose="020B0604030504040204" pitchFamily="34" charset="0"/>
              </a:rPr>
              <a:t>Eurolab</a:t>
            </a: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 in Modena that enables non-intrusive and non-destructive 3D imaging and in-depth inspection of relatively large sections cut from coils. </a:t>
            </a:r>
          </a:p>
          <a:p>
            <a:pPr>
              <a:spcBef>
                <a:spcPts val="500"/>
              </a:spcBef>
              <a:buSzPct val="150000"/>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SzPct val="150000"/>
              <a:buFont typeface="Courier New" panose="02070309020205020404" pitchFamily="49" charset="0"/>
              <a:buChar char="o"/>
            </a:pP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Technique can be used to inspect “damaged” and “undamaged” coil sections (by “damaged” sections, we mean sections where limiting quenches have been localized or sections across which resistive voltages have been measured).</a:t>
            </a:r>
          </a:p>
          <a:p>
            <a:pPr>
              <a:spcBef>
                <a:spcPts val="500"/>
              </a:spcBef>
              <a:buSzPct val="150000"/>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SzPct val="150000"/>
              <a:buFont typeface="Courier New" panose="02070309020205020404" pitchFamily="49" charset="0"/>
              <a:buChar char="o"/>
            </a:pP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First observations on coil #02 (limiting coil of 1st hybrid assembly) already provide powerful insights; more statistics are needed.</a:t>
            </a:r>
          </a:p>
          <a:p>
            <a:pPr>
              <a:spcBef>
                <a:spcPts val="500"/>
              </a:spcBef>
              <a:buSzPct val="150000"/>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SzPct val="150000"/>
              <a:buFont typeface="Courier New" panose="02070309020205020404" pitchFamily="49" charset="0"/>
              <a:buChar char="o"/>
            </a:pP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To be complemented by metallographic examinations of zones of interest to assess status of Nb</a:t>
            </a:r>
            <a:r>
              <a:rPr lang="en-US" sz="1400" baseline="-25000" dirty="0">
                <a:solidFill>
                  <a:srgbClr val="333399"/>
                </a:solidFill>
                <a:latin typeface="Tahoma" panose="020B0604030504040204" pitchFamily="34" charset="0"/>
                <a:ea typeface="Tahoma" panose="020B0604030504040204" pitchFamily="34" charset="0"/>
                <a:cs typeface="Tahoma" panose="020B0604030504040204" pitchFamily="34" charset="0"/>
              </a:rPr>
              <a:t>3</a:t>
            </a: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rPr>
              <a:t>Sn wires.</a:t>
            </a:r>
          </a:p>
        </p:txBody>
      </p:sp>
      <p:pic>
        <p:nvPicPr>
          <p:cNvPr id="5" name="Picture 4">
            <a:extLst>
              <a:ext uri="{FF2B5EF4-FFF2-40B4-BE49-F238E27FC236}">
                <a16:creationId xmlns:a16="http://schemas.microsoft.com/office/drawing/2014/main" id="{47E07553-B1CF-45FB-B73A-22491C1DB0D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1059" b="32960"/>
          <a:stretch/>
        </p:blipFill>
        <p:spPr>
          <a:xfrm>
            <a:off x="395536" y="803875"/>
            <a:ext cx="1546059" cy="1263819"/>
          </a:xfrm>
          <a:prstGeom prst="rect">
            <a:avLst/>
          </a:prstGeom>
        </p:spPr>
      </p:pic>
      <p:pic>
        <p:nvPicPr>
          <p:cNvPr id="6" name="Picture 5">
            <a:extLst>
              <a:ext uri="{FF2B5EF4-FFF2-40B4-BE49-F238E27FC236}">
                <a16:creationId xmlns:a16="http://schemas.microsoft.com/office/drawing/2014/main" id="{46C468C0-1BAD-4AC3-9C80-D75274F395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7240" y="823462"/>
            <a:ext cx="2553073" cy="1363457"/>
          </a:xfrm>
          <a:prstGeom prst="rect">
            <a:avLst/>
          </a:prstGeom>
        </p:spPr>
      </p:pic>
      <p:pic>
        <p:nvPicPr>
          <p:cNvPr id="16" name="Picture 15">
            <a:extLst>
              <a:ext uri="{FF2B5EF4-FFF2-40B4-BE49-F238E27FC236}">
                <a16:creationId xmlns:a16="http://schemas.microsoft.com/office/drawing/2014/main" id="{A403990A-F7C7-45DD-B9CB-E67B06774821}"/>
              </a:ext>
            </a:extLst>
          </p:cNvPr>
          <p:cNvPicPr>
            <a:picLocks noChangeAspect="1"/>
          </p:cNvPicPr>
          <p:nvPr/>
        </p:nvPicPr>
        <p:blipFill>
          <a:blip r:embed="rId4"/>
          <a:stretch>
            <a:fillRect/>
          </a:stretch>
        </p:blipFill>
        <p:spPr>
          <a:xfrm>
            <a:off x="395536" y="2230725"/>
            <a:ext cx="1962251" cy="1398178"/>
          </a:xfrm>
          <a:prstGeom prst="rect">
            <a:avLst/>
          </a:prstGeom>
        </p:spPr>
      </p:pic>
      <p:pic>
        <p:nvPicPr>
          <p:cNvPr id="18" name="Picture 17">
            <a:extLst>
              <a:ext uri="{FF2B5EF4-FFF2-40B4-BE49-F238E27FC236}">
                <a16:creationId xmlns:a16="http://schemas.microsoft.com/office/drawing/2014/main" id="{57AE9F37-87EF-4A57-AF5D-115794F6F595}"/>
              </a:ext>
            </a:extLst>
          </p:cNvPr>
          <p:cNvPicPr>
            <a:picLocks noChangeAspect="1"/>
          </p:cNvPicPr>
          <p:nvPr/>
        </p:nvPicPr>
        <p:blipFill>
          <a:blip r:embed="rId5"/>
          <a:stretch>
            <a:fillRect/>
          </a:stretch>
        </p:blipFill>
        <p:spPr>
          <a:xfrm>
            <a:off x="2356115" y="2231278"/>
            <a:ext cx="1962251" cy="1397072"/>
          </a:xfrm>
          <a:prstGeom prst="rect">
            <a:avLst/>
          </a:prstGeom>
        </p:spPr>
      </p:pic>
      <p:pic>
        <p:nvPicPr>
          <p:cNvPr id="20" name="Picture 19" descr="A picture containing indoor, close, guitar&#10;&#10;Description automatically generated">
            <a:extLst>
              <a:ext uri="{FF2B5EF4-FFF2-40B4-BE49-F238E27FC236}">
                <a16:creationId xmlns:a16="http://schemas.microsoft.com/office/drawing/2014/main" id="{27615CB0-E6AC-412C-A249-5F3FC5C2698C}"/>
              </a:ext>
            </a:extLst>
          </p:cNvPr>
          <p:cNvPicPr>
            <a:picLocks noChangeAspect="1"/>
          </p:cNvPicPr>
          <p:nvPr/>
        </p:nvPicPr>
        <p:blipFill>
          <a:blip r:embed="rId6"/>
          <a:stretch>
            <a:fillRect/>
          </a:stretch>
        </p:blipFill>
        <p:spPr>
          <a:xfrm>
            <a:off x="385272" y="3671603"/>
            <a:ext cx="2167319" cy="1397071"/>
          </a:xfrm>
          <a:prstGeom prst="rect">
            <a:avLst/>
          </a:prstGeom>
        </p:spPr>
      </p:pic>
      <p:sp>
        <p:nvSpPr>
          <p:cNvPr id="21" name="TextBox 20">
            <a:extLst>
              <a:ext uri="{FF2B5EF4-FFF2-40B4-BE49-F238E27FC236}">
                <a16:creationId xmlns:a16="http://schemas.microsoft.com/office/drawing/2014/main" id="{4F1E6E57-08A6-43E5-9D14-43800BDA0BE3}"/>
              </a:ext>
            </a:extLst>
          </p:cNvPr>
          <p:cNvSpPr txBox="1"/>
          <p:nvPr/>
        </p:nvSpPr>
        <p:spPr>
          <a:xfrm>
            <a:off x="1259632" y="570500"/>
            <a:ext cx="3864021" cy="246221"/>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M. Jedrychowski &amp; S. Sgobba, EN-MME)</a:t>
            </a:r>
          </a:p>
        </p:txBody>
      </p:sp>
      <p:sp>
        <p:nvSpPr>
          <p:cNvPr id="22" name="Oval 21">
            <a:extLst>
              <a:ext uri="{FF2B5EF4-FFF2-40B4-BE49-F238E27FC236}">
                <a16:creationId xmlns:a16="http://schemas.microsoft.com/office/drawing/2014/main" id="{68623A12-20A7-4C76-B25A-F3B23F51747C}"/>
              </a:ext>
            </a:extLst>
          </p:cNvPr>
          <p:cNvSpPr/>
          <p:nvPr/>
        </p:nvSpPr>
        <p:spPr bwMode="auto">
          <a:xfrm>
            <a:off x="1234073" y="2597999"/>
            <a:ext cx="341436" cy="3600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entury Gothic" pitchFamily="-29" charset="0"/>
            </a:endParaRPr>
          </a:p>
        </p:txBody>
      </p:sp>
      <p:cxnSp>
        <p:nvCxnSpPr>
          <p:cNvPr id="24" name="Straight Arrow Connector 23">
            <a:extLst>
              <a:ext uri="{FF2B5EF4-FFF2-40B4-BE49-F238E27FC236}">
                <a16:creationId xmlns:a16="http://schemas.microsoft.com/office/drawing/2014/main" id="{F7FFB87E-4452-44AC-BD0D-E31974649790}"/>
              </a:ext>
            </a:extLst>
          </p:cNvPr>
          <p:cNvCxnSpPr>
            <a:cxnSpLocks/>
            <a:endCxn id="25" idx="1"/>
          </p:cNvCxnSpPr>
          <p:nvPr/>
        </p:nvCxnSpPr>
        <p:spPr bwMode="auto">
          <a:xfrm>
            <a:off x="1899649" y="4385130"/>
            <a:ext cx="967421" cy="486281"/>
          </a:xfrm>
          <a:prstGeom prst="straightConnector1">
            <a:avLst/>
          </a:prstGeom>
          <a:solidFill>
            <a:schemeClr val="accent1"/>
          </a:solidFill>
          <a:ln w="25400" cap="flat" cmpd="sng" algn="ctr">
            <a:solidFill>
              <a:srgbClr val="FF0000"/>
            </a:solidFill>
            <a:prstDash val="solid"/>
            <a:round/>
            <a:headEnd type="triangle" w="med" len="med"/>
            <a:tailEnd type="none"/>
          </a:ln>
          <a:effectLst/>
        </p:spPr>
      </p:cxnSp>
      <p:sp>
        <p:nvSpPr>
          <p:cNvPr id="25" name="TextBox 24">
            <a:extLst>
              <a:ext uri="{FF2B5EF4-FFF2-40B4-BE49-F238E27FC236}">
                <a16:creationId xmlns:a16="http://schemas.microsoft.com/office/drawing/2014/main" id="{5B33C619-D8CA-420A-90CD-9DCAE917B409}"/>
              </a:ext>
            </a:extLst>
          </p:cNvPr>
          <p:cNvSpPr txBox="1"/>
          <p:nvPr/>
        </p:nvSpPr>
        <p:spPr>
          <a:xfrm>
            <a:off x="2867070" y="4594412"/>
            <a:ext cx="1817455" cy="553998"/>
          </a:xfrm>
          <a:prstGeom prst="rect">
            <a:avLst/>
          </a:prstGeom>
          <a:noFill/>
        </p:spPr>
        <p:txBody>
          <a:bodyPr wrap="square">
            <a:spAutoFit/>
          </a:bodyPr>
          <a:lstStyle/>
          <a:p>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Evidence of gap (likely filled with pure resin) at outer radius of 1</a:t>
            </a:r>
            <a:r>
              <a:rPr lang="en-US" sz="1000" baseline="30000" dirty="0">
                <a:solidFill>
                  <a:srgbClr val="333399"/>
                </a:solidFill>
                <a:latin typeface="Tahoma" panose="020B0604030504040204" pitchFamily="34" charset="0"/>
                <a:ea typeface="Tahoma" panose="020B0604030504040204" pitchFamily="34" charset="0"/>
                <a:cs typeface="Tahoma" panose="020B0604030504040204" pitchFamily="34" charset="0"/>
              </a:rPr>
              <a:t>st</a:t>
            </a: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 conductor block </a:t>
            </a:r>
          </a:p>
        </p:txBody>
      </p:sp>
      <p:sp>
        <p:nvSpPr>
          <p:cNvPr id="26" name="Oval 25">
            <a:extLst>
              <a:ext uri="{FF2B5EF4-FFF2-40B4-BE49-F238E27FC236}">
                <a16:creationId xmlns:a16="http://schemas.microsoft.com/office/drawing/2014/main" id="{E90539DD-495E-4291-9756-E3EB71163E74}"/>
              </a:ext>
            </a:extLst>
          </p:cNvPr>
          <p:cNvSpPr/>
          <p:nvPr/>
        </p:nvSpPr>
        <p:spPr bwMode="auto">
          <a:xfrm>
            <a:off x="1063801" y="4191019"/>
            <a:ext cx="830205" cy="3600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entury Gothic" pitchFamily="-29" charset="0"/>
            </a:endParaRPr>
          </a:p>
        </p:txBody>
      </p:sp>
      <p:sp>
        <p:nvSpPr>
          <p:cNvPr id="27" name="Oval 26">
            <a:extLst>
              <a:ext uri="{FF2B5EF4-FFF2-40B4-BE49-F238E27FC236}">
                <a16:creationId xmlns:a16="http://schemas.microsoft.com/office/drawing/2014/main" id="{9E45F9D9-73B0-40C0-B883-191D3031DEC8}"/>
              </a:ext>
            </a:extLst>
          </p:cNvPr>
          <p:cNvSpPr/>
          <p:nvPr/>
        </p:nvSpPr>
        <p:spPr bwMode="auto">
          <a:xfrm>
            <a:off x="3573060" y="2726921"/>
            <a:ext cx="341436" cy="3600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entury Gothic" pitchFamily="-29" charset="0"/>
            </a:endParaRPr>
          </a:p>
        </p:txBody>
      </p:sp>
      <p:cxnSp>
        <p:nvCxnSpPr>
          <p:cNvPr id="30" name="Straight Arrow Connector 29">
            <a:extLst>
              <a:ext uri="{FF2B5EF4-FFF2-40B4-BE49-F238E27FC236}">
                <a16:creationId xmlns:a16="http://schemas.microsoft.com/office/drawing/2014/main" id="{A1AD4D37-E6D9-4833-80ED-68DDD14A4B74}"/>
              </a:ext>
            </a:extLst>
          </p:cNvPr>
          <p:cNvCxnSpPr>
            <a:cxnSpLocks/>
          </p:cNvCxnSpPr>
          <p:nvPr/>
        </p:nvCxnSpPr>
        <p:spPr bwMode="auto">
          <a:xfrm>
            <a:off x="1522609" y="2929814"/>
            <a:ext cx="1309517" cy="1145182"/>
          </a:xfrm>
          <a:prstGeom prst="straightConnector1">
            <a:avLst/>
          </a:prstGeom>
          <a:solidFill>
            <a:schemeClr val="accent1"/>
          </a:solidFill>
          <a:ln w="25400" cap="flat" cmpd="sng" algn="ctr">
            <a:solidFill>
              <a:srgbClr val="FF0000"/>
            </a:solidFill>
            <a:prstDash val="solid"/>
            <a:round/>
            <a:headEnd type="triangle" w="med" len="med"/>
            <a:tailEnd type="none"/>
          </a:ln>
          <a:effectLst/>
        </p:spPr>
      </p:cxnSp>
      <p:sp>
        <p:nvSpPr>
          <p:cNvPr id="32" name="TextBox 31">
            <a:extLst>
              <a:ext uri="{FF2B5EF4-FFF2-40B4-BE49-F238E27FC236}">
                <a16:creationId xmlns:a16="http://schemas.microsoft.com/office/drawing/2014/main" id="{7D774E8F-27A7-4549-AD79-E4E6037A6D76}"/>
              </a:ext>
            </a:extLst>
          </p:cNvPr>
          <p:cNvSpPr txBox="1"/>
          <p:nvPr/>
        </p:nvSpPr>
        <p:spPr>
          <a:xfrm>
            <a:off x="2876779" y="3846994"/>
            <a:ext cx="1546397" cy="553998"/>
          </a:xfrm>
          <a:prstGeom prst="rect">
            <a:avLst/>
          </a:prstGeom>
          <a:noFill/>
        </p:spPr>
        <p:txBody>
          <a:bodyPr wrap="square">
            <a:spAutoFit/>
          </a:bodyPr>
          <a:lstStyle/>
          <a:p>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Evidence of conductor bulging at exit of coil end spacer</a:t>
            </a:r>
          </a:p>
        </p:txBody>
      </p:sp>
      <p:cxnSp>
        <p:nvCxnSpPr>
          <p:cNvPr id="33" name="Straight Arrow Connector 32">
            <a:extLst>
              <a:ext uri="{FF2B5EF4-FFF2-40B4-BE49-F238E27FC236}">
                <a16:creationId xmlns:a16="http://schemas.microsoft.com/office/drawing/2014/main" id="{3C2E04F9-5DE6-4B5C-9735-5BB0BD7EA7F8}"/>
              </a:ext>
            </a:extLst>
          </p:cNvPr>
          <p:cNvCxnSpPr>
            <a:cxnSpLocks/>
          </p:cNvCxnSpPr>
          <p:nvPr/>
        </p:nvCxnSpPr>
        <p:spPr bwMode="auto">
          <a:xfrm flipH="1">
            <a:off x="3508771" y="3096323"/>
            <a:ext cx="219479" cy="729899"/>
          </a:xfrm>
          <a:prstGeom prst="straightConnector1">
            <a:avLst/>
          </a:prstGeom>
          <a:solidFill>
            <a:schemeClr val="accent1"/>
          </a:solidFill>
          <a:ln w="25400" cap="flat" cmpd="sng" algn="ctr">
            <a:solidFill>
              <a:srgbClr val="FF0000"/>
            </a:solidFill>
            <a:prstDash val="solid"/>
            <a:round/>
            <a:headEnd type="triangle" w="med" len="med"/>
            <a:tailEnd type="none"/>
          </a:ln>
          <a:effectLst/>
        </p:spPr>
      </p:cxnSp>
      <p:sp>
        <p:nvSpPr>
          <p:cNvPr id="38" name="TextBox 37">
            <a:extLst>
              <a:ext uri="{FF2B5EF4-FFF2-40B4-BE49-F238E27FC236}">
                <a16:creationId xmlns:a16="http://schemas.microsoft.com/office/drawing/2014/main" id="{A4A82B97-A15E-424B-BACB-F0572A6EA7B5}"/>
              </a:ext>
            </a:extLst>
          </p:cNvPr>
          <p:cNvSpPr txBox="1"/>
          <p:nvPr/>
        </p:nvSpPr>
        <p:spPr>
          <a:xfrm rot="16200000">
            <a:off x="-424284" y="2751186"/>
            <a:ext cx="1345578" cy="246221"/>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CS end of Coil #02</a:t>
            </a:r>
          </a:p>
        </p:txBody>
      </p:sp>
      <p:sp>
        <p:nvSpPr>
          <p:cNvPr id="39" name="TextBox 38">
            <a:extLst>
              <a:ext uri="{FF2B5EF4-FFF2-40B4-BE49-F238E27FC236}">
                <a16:creationId xmlns:a16="http://schemas.microsoft.com/office/drawing/2014/main" id="{3C64014E-03A7-492C-BEAF-BBF192129FEA}"/>
              </a:ext>
            </a:extLst>
          </p:cNvPr>
          <p:cNvSpPr txBox="1"/>
          <p:nvPr/>
        </p:nvSpPr>
        <p:spPr>
          <a:xfrm rot="16200000">
            <a:off x="-424283" y="4257110"/>
            <a:ext cx="1345578" cy="246221"/>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NCS end of Coil #02</a:t>
            </a:r>
          </a:p>
        </p:txBody>
      </p:sp>
    </p:spTree>
    <p:extLst>
      <p:ext uri="{BB962C8B-B14F-4D97-AF65-F5344CB8AC3E}">
        <p14:creationId xmlns:p14="http://schemas.microsoft.com/office/powerpoint/2010/main" val="46304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EAA34BA3-BD45-42CF-8C9E-511A22D00569}"/>
              </a:ext>
            </a:extLst>
          </p:cNvPr>
          <p:cNvSpPr txBox="1">
            <a:spLocks/>
          </p:cNvSpPr>
          <p:nvPr/>
        </p:nvSpPr>
        <p:spPr bwMode="auto">
          <a:xfrm>
            <a:off x="90000" y="90000"/>
            <a:ext cx="8730472"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333399"/>
                </a:solidFill>
                <a:effectLst/>
                <a:uLnTx/>
                <a:uFillTx/>
                <a:latin typeface="Arial"/>
                <a:ea typeface="ＭＳ Ｐゴシック" charset="-128"/>
              </a:rPr>
              <a:t>Coil Classification</a:t>
            </a:r>
            <a:endParaRPr kumimoji="0" lang="en-GB" sz="3200" b="1" i="0" u="none" strike="noStrike" kern="0" cap="none" spc="0" normalizeH="0" baseline="0" noProof="0" dirty="0">
              <a:ln>
                <a:noFill/>
              </a:ln>
              <a:solidFill>
                <a:srgbClr val="333399"/>
              </a:solidFill>
              <a:effectLst/>
              <a:uLnTx/>
              <a:uFillTx/>
              <a:latin typeface="Arial"/>
              <a:ea typeface="ＭＳ Ｐゴシック" charset="-128"/>
            </a:endParaRPr>
          </a:p>
        </p:txBody>
      </p:sp>
      <p:sp>
        <p:nvSpPr>
          <p:cNvPr id="11" name="Content Placeholder 1">
            <a:extLst>
              <a:ext uri="{FF2B5EF4-FFF2-40B4-BE49-F238E27FC236}">
                <a16:creationId xmlns:a16="http://schemas.microsoft.com/office/drawing/2014/main" id="{FF0F7FD3-ACB1-CA48-A8DF-A973FAFF1CE7}"/>
              </a:ext>
            </a:extLst>
          </p:cNvPr>
          <p:cNvSpPr txBox="1">
            <a:spLocks/>
          </p:cNvSpPr>
          <p:nvPr/>
        </p:nvSpPr>
        <p:spPr>
          <a:xfrm>
            <a:off x="307117" y="4044268"/>
            <a:ext cx="4212431" cy="945000"/>
          </a:xfrm>
          <a:prstGeom prst="rect">
            <a:avLst/>
          </a:prstGeom>
          <a:solidFill>
            <a:schemeClr val="accent1">
              <a:lumMod val="20000"/>
              <a:lumOff val="80000"/>
            </a:schemeClr>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685800" fontAlgn="auto">
              <a:spcBef>
                <a:spcPts val="0"/>
              </a:spcBef>
              <a:spcAft>
                <a:spcPts val="0"/>
              </a:spcAft>
            </a:pPr>
            <a:r>
              <a:rPr lang="en-US" sz="1575" dirty="0">
                <a:solidFill>
                  <a:srgbClr val="2F2F2F">
                    <a:lumMod val="50000"/>
                  </a:srgbClr>
                </a:solidFill>
                <a:latin typeface="Arial"/>
              </a:rPr>
              <a:t>Class 3</a:t>
            </a:r>
          </a:p>
          <a:p>
            <a:pPr algn="ctr" defTabSz="685800" fontAlgn="auto">
              <a:spcBef>
                <a:spcPts val="0"/>
              </a:spcBef>
              <a:spcAft>
                <a:spcPts val="0"/>
              </a:spcAft>
            </a:pPr>
            <a:endParaRPr lang="en-US" sz="750" dirty="0">
              <a:solidFill>
                <a:srgbClr val="2F2F2F">
                  <a:lumMod val="50000"/>
                </a:srgbClr>
              </a:solidFill>
              <a:latin typeface="Arial"/>
            </a:endParaRPr>
          </a:p>
          <a:p>
            <a:pPr marL="270000" lvl="1" indent="-135000" defTabSz="685800" fontAlgn="auto">
              <a:spcBef>
                <a:spcPts val="0"/>
              </a:spcBef>
              <a:spcAft>
                <a:spcPts val="0"/>
              </a:spcAft>
            </a:pPr>
            <a:r>
              <a:rPr lang="en-US" sz="1350" dirty="0">
                <a:solidFill>
                  <a:srgbClr val="2F2F2F">
                    <a:lumMod val="50000"/>
                  </a:srgbClr>
                </a:solidFill>
                <a:latin typeface="Arial"/>
              </a:rPr>
              <a:t>Tested at cold and qualified</a:t>
            </a:r>
          </a:p>
          <a:p>
            <a:pPr marL="270000" lvl="1" indent="-135000" defTabSz="685800" fontAlgn="auto">
              <a:spcBef>
                <a:spcPts val="0"/>
              </a:spcBef>
              <a:spcAft>
                <a:spcPts val="0"/>
              </a:spcAft>
            </a:pPr>
            <a:r>
              <a:rPr lang="en-US" sz="1350" dirty="0">
                <a:solidFill>
                  <a:srgbClr val="2F2F2F">
                    <a:lumMod val="50000"/>
                  </a:srgbClr>
                </a:solidFill>
                <a:latin typeface="Arial"/>
              </a:rPr>
              <a:t>However, V-I not performed and to be done</a:t>
            </a:r>
          </a:p>
          <a:p>
            <a:pPr marL="270000" lvl="1" indent="-135000" defTabSz="685800" fontAlgn="auto">
              <a:spcBef>
                <a:spcPts val="0"/>
              </a:spcBef>
              <a:spcAft>
                <a:spcPts val="0"/>
              </a:spcAft>
            </a:pPr>
            <a:r>
              <a:rPr lang="en-US" sz="1350" dirty="0">
                <a:solidFill>
                  <a:srgbClr val="2F2F2F">
                    <a:lumMod val="50000"/>
                  </a:srgbClr>
                </a:solidFill>
                <a:latin typeface="Arial"/>
              </a:rPr>
              <a:t>Impregnated QHs</a:t>
            </a:r>
          </a:p>
          <a:p>
            <a:pPr marL="270000" lvl="1" indent="-135000" defTabSz="685800" fontAlgn="auto">
              <a:spcBef>
                <a:spcPts val="0"/>
              </a:spcBef>
              <a:spcAft>
                <a:spcPts val="0"/>
              </a:spcAft>
            </a:pPr>
            <a:endParaRPr lang="en-US" sz="1350" dirty="0">
              <a:solidFill>
                <a:srgbClr val="2F2F2F">
                  <a:lumMod val="50000"/>
                </a:srgbClr>
              </a:solidFill>
              <a:latin typeface="Arial"/>
            </a:endParaRPr>
          </a:p>
        </p:txBody>
      </p:sp>
      <p:sp>
        <p:nvSpPr>
          <p:cNvPr id="2" name="Content Placeholder 1">
            <a:extLst>
              <a:ext uri="{FF2B5EF4-FFF2-40B4-BE49-F238E27FC236}">
                <a16:creationId xmlns:a16="http://schemas.microsoft.com/office/drawing/2014/main" id="{69141DBA-DD93-874B-A38B-9F5A017E7B70}"/>
              </a:ext>
            </a:extLst>
          </p:cNvPr>
          <p:cNvSpPr>
            <a:spLocks noGrp="1"/>
          </p:cNvSpPr>
          <p:nvPr>
            <p:ph sz="half" idx="1"/>
          </p:nvPr>
        </p:nvSpPr>
        <p:spPr>
          <a:xfrm>
            <a:off x="305991" y="734732"/>
            <a:ext cx="4212431" cy="1512000"/>
          </a:xfrm>
          <a:solidFill>
            <a:srgbClr val="00FB92"/>
          </a:solidFill>
        </p:spPr>
        <p:txBody>
          <a:bodyPr/>
          <a:lstStyle/>
          <a:p>
            <a:pPr algn="ctr">
              <a:spcBef>
                <a:spcPts val="0"/>
              </a:spcBef>
              <a:spcAft>
                <a:spcPts val="0"/>
              </a:spcAft>
            </a:pPr>
            <a:r>
              <a:rPr lang="en-US" dirty="0"/>
              <a:t>Class 1</a:t>
            </a:r>
          </a:p>
          <a:p>
            <a:pPr marL="405000" algn="ctr">
              <a:spcBef>
                <a:spcPts val="0"/>
              </a:spcBef>
              <a:spcAft>
                <a:spcPts val="0"/>
              </a:spcAft>
            </a:pPr>
            <a:endParaRPr lang="en-US" sz="750" dirty="0"/>
          </a:p>
          <a:p>
            <a:pPr marL="270000" lvl="1" indent="-135000">
              <a:spcBef>
                <a:spcPts val="0"/>
              </a:spcBef>
              <a:spcAft>
                <a:spcPts val="0"/>
              </a:spcAft>
            </a:pPr>
            <a:r>
              <a:rPr lang="en-US" dirty="0"/>
              <a:t>Virgin coils</a:t>
            </a:r>
          </a:p>
          <a:p>
            <a:pPr marL="270000" lvl="1" indent="-135000">
              <a:spcBef>
                <a:spcPts val="0"/>
              </a:spcBef>
              <a:spcAft>
                <a:spcPts val="0"/>
              </a:spcAft>
            </a:pPr>
            <a:r>
              <a:rPr lang="en-US" dirty="0"/>
              <a:t>Lowest probability of failure</a:t>
            </a:r>
          </a:p>
          <a:p>
            <a:pPr marL="270000" lvl="1" indent="-135000">
              <a:spcBef>
                <a:spcPts val="0"/>
              </a:spcBef>
              <a:spcAft>
                <a:spcPts val="0"/>
              </a:spcAft>
            </a:pPr>
            <a:r>
              <a:rPr lang="en-US" dirty="0"/>
              <a:t>Can be used</a:t>
            </a:r>
          </a:p>
        </p:txBody>
      </p:sp>
      <p:sp>
        <p:nvSpPr>
          <p:cNvPr id="7" name="Content Placeholder 6">
            <a:extLst>
              <a:ext uri="{FF2B5EF4-FFF2-40B4-BE49-F238E27FC236}">
                <a16:creationId xmlns:a16="http://schemas.microsoft.com/office/drawing/2014/main" id="{4A9F1B19-C1D1-284F-8ED9-665DAD7BFFC4}"/>
              </a:ext>
            </a:extLst>
          </p:cNvPr>
          <p:cNvSpPr>
            <a:spLocks noGrp="1"/>
          </p:cNvSpPr>
          <p:nvPr>
            <p:ph sz="half" idx="2"/>
          </p:nvPr>
        </p:nvSpPr>
        <p:spPr>
          <a:xfrm>
            <a:off x="4628710" y="734732"/>
            <a:ext cx="4209300" cy="1512000"/>
          </a:xfrm>
          <a:solidFill>
            <a:srgbClr val="FFD579"/>
          </a:solidFill>
        </p:spPr>
        <p:txBody>
          <a:bodyPr/>
          <a:lstStyle/>
          <a:p>
            <a:pPr algn="ctr">
              <a:spcBef>
                <a:spcPts val="0"/>
              </a:spcBef>
              <a:spcAft>
                <a:spcPts val="0"/>
              </a:spcAft>
            </a:pPr>
            <a:r>
              <a:rPr lang="en-US" dirty="0"/>
              <a:t>Class 4</a:t>
            </a:r>
          </a:p>
          <a:p>
            <a:pPr algn="ctr">
              <a:spcBef>
                <a:spcPts val="0"/>
              </a:spcBef>
              <a:spcAft>
                <a:spcPts val="0"/>
              </a:spcAft>
            </a:pPr>
            <a:endParaRPr lang="en-US" sz="750" dirty="0"/>
          </a:p>
          <a:p>
            <a:pPr marL="269888" lvl="1" indent="-135000">
              <a:spcBef>
                <a:spcPts val="0"/>
              </a:spcBef>
              <a:spcAft>
                <a:spcPts val="0"/>
              </a:spcAft>
            </a:pPr>
            <a:r>
              <a:rPr lang="en-US" dirty="0"/>
              <a:t>Coils tested at cold</a:t>
            </a:r>
          </a:p>
          <a:p>
            <a:pPr marL="269888" lvl="1" indent="-135000">
              <a:spcBef>
                <a:spcPts val="0"/>
              </a:spcBef>
              <a:spcAft>
                <a:spcPts val="0"/>
              </a:spcAft>
            </a:pPr>
            <a:r>
              <a:rPr lang="en-US" dirty="0"/>
              <a:t>Medium probability of failure, higher than for </a:t>
            </a:r>
            <a:br>
              <a:rPr lang="en-US" dirty="0"/>
            </a:br>
            <a:r>
              <a:rPr lang="en-US" dirty="0"/>
              <a:t>Class 2</a:t>
            </a:r>
          </a:p>
          <a:p>
            <a:pPr marL="269888" lvl="1" indent="-135000">
              <a:spcBef>
                <a:spcPts val="0"/>
              </a:spcBef>
              <a:spcAft>
                <a:spcPts val="0"/>
              </a:spcAft>
            </a:pPr>
            <a:r>
              <a:rPr lang="en-US" dirty="0"/>
              <a:t>Only 1 cool down</a:t>
            </a:r>
          </a:p>
          <a:p>
            <a:pPr marL="269888" lvl="1" indent="-135000">
              <a:spcBef>
                <a:spcPts val="0"/>
              </a:spcBef>
              <a:spcAft>
                <a:spcPts val="0"/>
              </a:spcAft>
            </a:pPr>
            <a:r>
              <a:rPr lang="en-US" dirty="0"/>
              <a:t>Could be used, if V-I data are clean</a:t>
            </a:r>
          </a:p>
          <a:p>
            <a:pPr>
              <a:spcBef>
                <a:spcPts val="0"/>
              </a:spcBef>
              <a:spcAft>
                <a:spcPts val="0"/>
              </a:spcAft>
            </a:pPr>
            <a:endParaRPr lang="en-US" dirty="0"/>
          </a:p>
        </p:txBody>
      </p:sp>
      <p:sp>
        <p:nvSpPr>
          <p:cNvPr id="6" name="Slide Number Placeholder 5">
            <a:extLst>
              <a:ext uri="{FF2B5EF4-FFF2-40B4-BE49-F238E27FC236}">
                <a16:creationId xmlns:a16="http://schemas.microsoft.com/office/drawing/2014/main" id="{09BFF525-2398-674C-9DFE-E94A2D1B9F07}"/>
              </a:ext>
            </a:extLst>
          </p:cNvPr>
          <p:cNvSpPr>
            <a:spLocks noGrp="1"/>
          </p:cNvSpPr>
          <p:nvPr>
            <p:ph type="sldNum" sz="quarter" idx="12"/>
          </p:nvPr>
        </p:nvSpPr>
        <p:spPr/>
        <p:txBody>
          <a:bodyPr/>
          <a:lstStyle/>
          <a:p>
            <a:pPr defTabSz="685800" eaLnBrk="1" fontAlgn="auto" hangingPunct="1">
              <a:spcBef>
                <a:spcPts val="0"/>
              </a:spcBef>
              <a:spcAft>
                <a:spcPts val="0"/>
              </a:spcAft>
            </a:pPr>
            <a:fld id="{36B5EA5A-BC32-A742-B11B-8E7414D5B535}" type="slidenum">
              <a:rPr lang="en-US">
                <a:solidFill>
                  <a:srgbClr val="FFFFFF"/>
                </a:solidFill>
                <a:latin typeface="Arial"/>
                <a:ea typeface="+mn-ea"/>
              </a:rPr>
              <a:pPr defTabSz="685800" eaLnBrk="1" fontAlgn="auto" hangingPunct="1">
                <a:spcBef>
                  <a:spcPts val="0"/>
                </a:spcBef>
                <a:spcAft>
                  <a:spcPts val="0"/>
                </a:spcAft>
              </a:pPr>
              <a:t>11</a:t>
            </a:fld>
            <a:endParaRPr lang="en-US" dirty="0">
              <a:solidFill>
                <a:srgbClr val="FFFFFF"/>
              </a:solidFill>
              <a:latin typeface="Arial"/>
              <a:ea typeface="+mn-ea"/>
            </a:endParaRPr>
          </a:p>
        </p:txBody>
      </p:sp>
      <p:sp>
        <p:nvSpPr>
          <p:cNvPr id="8" name="Content Placeholder 6">
            <a:extLst>
              <a:ext uri="{FF2B5EF4-FFF2-40B4-BE49-F238E27FC236}">
                <a16:creationId xmlns:a16="http://schemas.microsoft.com/office/drawing/2014/main" id="{D4AAD350-C8EF-A248-BA2B-34D708DCC0A9}"/>
              </a:ext>
            </a:extLst>
          </p:cNvPr>
          <p:cNvSpPr txBox="1">
            <a:spLocks/>
          </p:cNvSpPr>
          <p:nvPr/>
        </p:nvSpPr>
        <p:spPr>
          <a:xfrm>
            <a:off x="4628710" y="2322000"/>
            <a:ext cx="4209300" cy="1647000"/>
          </a:xfrm>
          <a:prstGeom prst="rect">
            <a:avLst/>
          </a:prstGeom>
          <a:solidFill>
            <a:srgbClr val="FF7E79"/>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685800" fontAlgn="auto">
              <a:spcBef>
                <a:spcPts val="0"/>
              </a:spcBef>
              <a:spcAft>
                <a:spcPts val="0"/>
              </a:spcAft>
            </a:pPr>
            <a:r>
              <a:rPr lang="en-US" sz="1575" dirty="0">
                <a:solidFill>
                  <a:srgbClr val="2F2F2F">
                    <a:lumMod val="50000"/>
                  </a:srgbClr>
                </a:solidFill>
                <a:latin typeface="Arial"/>
              </a:rPr>
              <a:t>Class 5</a:t>
            </a:r>
          </a:p>
          <a:p>
            <a:pPr algn="ctr" defTabSz="685800" fontAlgn="auto">
              <a:spcBef>
                <a:spcPts val="0"/>
              </a:spcBef>
              <a:spcAft>
                <a:spcPts val="0"/>
              </a:spcAft>
            </a:pPr>
            <a:endParaRPr lang="en-US" sz="750" dirty="0">
              <a:solidFill>
                <a:srgbClr val="2F2F2F">
                  <a:lumMod val="50000"/>
                </a:srgbClr>
              </a:solidFill>
              <a:latin typeface="Arial"/>
            </a:endParaRPr>
          </a:p>
          <a:p>
            <a:pPr marL="269888" lvl="1" indent="-135000" defTabSz="685800" fontAlgn="auto">
              <a:spcBef>
                <a:spcPts val="0"/>
              </a:spcBef>
              <a:spcAft>
                <a:spcPts val="0"/>
              </a:spcAft>
            </a:pPr>
            <a:r>
              <a:rPr lang="en-US" sz="1350" dirty="0">
                <a:solidFill>
                  <a:srgbClr val="2F2F2F">
                    <a:lumMod val="50000"/>
                  </a:srgbClr>
                </a:solidFill>
                <a:latin typeface="Arial"/>
              </a:rPr>
              <a:t>Coils tested at cold</a:t>
            </a:r>
          </a:p>
          <a:p>
            <a:pPr marL="269888" lvl="1" indent="-135000" defTabSz="685800" fontAlgn="auto">
              <a:spcBef>
                <a:spcPts val="0"/>
              </a:spcBef>
              <a:spcAft>
                <a:spcPts val="0"/>
              </a:spcAft>
            </a:pPr>
            <a:r>
              <a:rPr lang="en-US" sz="1350" dirty="0">
                <a:solidFill>
                  <a:srgbClr val="2F2F2F">
                    <a:lumMod val="50000"/>
                  </a:srgbClr>
                </a:solidFill>
                <a:latin typeface="Arial"/>
              </a:rPr>
              <a:t>Highest probability of failure, or limiting coil</a:t>
            </a:r>
          </a:p>
          <a:p>
            <a:pPr marL="269888" lvl="1" indent="-135000" defTabSz="685800" fontAlgn="auto">
              <a:spcBef>
                <a:spcPts val="0"/>
              </a:spcBef>
              <a:spcAft>
                <a:spcPts val="0"/>
              </a:spcAft>
            </a:pPr>
            <a:r>
              <a:rPr lang="en-US" sz="1350" dirty="0">
                <a:solidFill>
                  <a:srgbClr val="2F2F2F">
                    <a:lumMod val="50000"/>
                  </a:srgbClr>
                </a:solidFill>
                <a:latin typeface="Arial"/>
              </a:rPr>
              <a:t>More than 1 cool down, or fast cool down</a:t>
            </a:r>
          </a:p>
          <a:p>
            <a:pPr marL="269888" lvl="1" indent="-135000" defTabSz="685800" fontAlgn="auto">
              <a:spcBef>
                <a:spcPts val="0"/>
              </a:spcBef>
              <a:spcAft>
                <a:spcPts val="0"/>
              </a:spcAft>
            </a:pPr>
            <a:r>
              <a:rPr lang="en-US" sz="1350" dirty="0">
                <a:solidFill>
                  <a:srgbClr val="2F2F2F">
                    <a:lumMod val="50000"/>
                  </a:srgbClr>
                </a:solidFill>
                <a:latin typeface="Arial"/>
              </a:rPr>
              <a:t>Coils presumably degraded</a:t>
            </a:r>
          </a:p>
          <a:p>
            <a:pPr marL="269888" lvl="1" indent="-135000" defTabSz="685800" fontAlgn="auto">
              <a:spcBef>
                <a:spcPts val="0"/>
              </a:spcBef>
              <a:spcAft>
                <a:spcPts val="0"/>
              </a:spcAft>
            </a:pPr>
            <a:r>
              <a:rPr lang="en-US" sz="1350" dirty="0">
                <a:solidFill>
                  <a:srgbClr val="2F2F2F">
                    <a:lumMod val="50000"/>
                  </a:srgbClr>
                </a:solidFill>
                <a:latin typeface="Arial"/>
              </a:rPr>
              <a:t>Class 4, with measurable V-I signal</a:t>
            </a:r>
          </a:p>
          <a:p>
            <a:pPr marL="269888" lvl="1" indent="-135000" defTabSz="685800" fontAlgn="auto">
              <a:spcBef>
                <a:spcPts val="0"/>
              </a:spcBef>
              <a:spcAft>
                <a:spcPts val="0"/>
              </a:spcAft>
            </a:pPr>
            <a:r>
              <a:rPr lang="en-US" sz="1350" dirty="0">
                <a:solidFill>
                  <a:srgbClr val="2F2F2F">
                    <a:lumMod val="50000"/>
                  </a:srgbClr>
                </a:solidFill>
                <a:latin typeface="Arial"/>
              </a:rPr>
              <a:t>Not to be used</a:t>
            </a:r>
          </a:p>
        </p:txBody>
      </p:sp>
      <p:sp>
        <p:nvSpPr>
          <p:cNvPr id="9" name="Content Placeholder 1">
            <a:extLst>
              <a:ext uri="{FF2B5EF4-FFF2-40B4-BE49-F238E27FC236}">
                <a16:creationId xmlns:a16="http://schemas.microsoft.com/office/drawing/2014/main" id="{2C4A69FF-1A78-6F40-A68A-D20DBE0F80CF}"/>
              </a:ext>
            </a:extLst>
          </p:cNvPr>
          <p:cNvSpPr txBox="1">
            <a:spLocks/>
          </p:cNvSpPr>
          <p:nvPr/>
        </p:nvSpPr>
        <p:spPr>
          <a:xfrm>
            <a:off x="305552" y="2322000"/>
            <a:ext cx="4212431" cy="1647000"/>
          </a:xfrm>
          <a:prstGeom prst="rect">
            <a:avLst/>
          </a:prstGeom>
          <a:solidFill>
            <a:srgbClr val="00B050"/>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685800" fontAlgn="auto">
              <a:spcBef>
                <a:spcPts val="0"/>
              </a:spcBef>
              <a:spcAft>
                <a:spcPts val="0"/>
              </a:spcAft>
            </a:pPr>
            <a:r>
              <a:rPr lang="en-US" sz="1575" dirty="0">
                <a:solidFill>
                  <a:srgbClr val="2F2F2F">
                    <a:lumMod val="50000"/>
                  </a:srgbClr>
                </a:solidFill>
                <a:latin typeface="Arial"/>
              </a:rPr>
              <a:t>Class 2</a:t>
            </a:r>
          </a:p>
          <a:p>
            <a:pPr algn="ctr" defTabSz="685800" fontAlgn="auto">
              <a:spcBef>
                <a:spcPts val="0"/>
              </a:spcBef>
              <a:spcAft>
                <a:spcPts val="0"/>
              </a:spcAft>
            </a:pPr>
            <a:endParaRPr lang="en-US" sz="750" dirty="0">
              <a:solidFill>
                <a:srgbClr val="2F2F2F">
                  <a:lumMod val="50000"/>
                </a:srgbClr>
              </a:solidFill>
              <a:latin typeface="Arial"/>
            </a:endParaRPr>
          </a:p>
          <a:p>
            <a:pPr marL="270000" lvl="1" indent="-135000" defTabSz="685800" fontAlgn="auto">
              <a:spcBef>
                <a:spcPts val="0"/>
              </a:spcBef>
              <a:spcAft>
                <a:spcPts val="0"/>
              </a:spcAft>
            </a:pPr>
            <a:r>
              <a:rPr lang="en-US" sz="1350" dirty="0">
                <a:solidFill>
                  <a:srgbClr val="2F2F2F">
                    <a:lumMod val="50000"/>
                  </a:srgbClr>
                </a:solidFill>
                <a:latin typeface="Arial"/>
              </a:rPr>
              <a:t>Virgin coils</a:t>
            </a:r>
          </a:p>
          <a:p>
            <a:pPr marL="270000" lvl="1" indent="-135000" defTabSz="685800" fontAlgn="auto">
              <a:spcBef>
                <a:spcPts val="0"/>
              </a:spcBef>
              <a:spcAft>
                <a:spcPts val="0"/>
              </a:spcAft>
            </a:pPr>
            <a:r>
              <a:rPr lang="en-US" sz="1350" dirty="0">
                <a:solidFill>
                  <a:srgbClr val="2F2F2F">
                    <a:lumMod val="50000"/>
                  </a:srgbClr>
                </a:solidFill>
                <a:latin typeface="Arial"/>
              </a:rPr>
              <a:t>Low probability of failure</a:t>
            </a:r>
          </a:p>
          <a:p>
            <a:pPr marL="270000" lvl="1" indent="-135000" defTabSz="685800" fontAlgn="auto">
              <a:spcBef>
                <a:spcPts val="0"/>
              </a:spcBef>
              <a:spcAft>
                <a:spcPts val="0"/>
              </a:spcAft>
            </a:pPr>
            <a:r>
              <a:rPr lang="en-US" sz="1350" dirty="0">
                <a:solidFill>
                  <a:srgbClr val="2F2F2F">
                    <a:lumMod val="50000"/>
                  </a:srgbClr>
                </a:solidFill>
                <a:latin typeface="Arial"/>
              </a:rPr>
              <a:t>Collared according to the series production process</a:t>
            </a:r>
          </a:p>
          <a:p>
            <a:pPr marL="270000" lvl="1" indent="-135000" defTabSz="685800" fontAlgn="auto">
              <a:spcBef>
                <a:spcPts val="0"/>
              </a:spcBef>
              <a:spcAft>
                <a:spcPts val="0"/>
              </a:spcAft>
            </a:pPr>
            <a:r>
              <a:rPr lang="en-US" sz="1350" dirty="0">
                <a:solidFill>
                  <a:srgbClr val="2F2F2F">
                    <a:lumMod val="50000"/>
                  </a:srgbClr>
                </a:solidFill>
                <a:latin typeface="Arial"/>
              </a:rPr>
              <a:t>Can be used</a:t>
            </a:r>
          </a:p>
        </p:txBody>
      </p:sp>
      <p:sp>
        <p:nvSpPr>
          <p:cNvPr id="10" name="Content Placeholder 1">
            <a:extLst>
              <a:ext uri="{FF2B5EF4-FFF2-40B4-BE49-F238E27FC236}">
                <a16:creationId xmlns:a16="http://schemas.microsoft.com/office/drawing/2014/main" id="{BBE3BCC2-C513-B04E-A2DE-48C09E941727}"/>
              </a:ext>
            </a:extLst>
          </p:cNvPr>
          <p:cNvSpPr txBox="1">
            <a:spLocks/>
          </p:cNvSpPr>
          <p:nvPr/>
        </p:nvSpPr>
        <p:spPr>
          <a:xfrm>
            <a:off x="4628710" y="4044268"/>
            <a:ext cx="4212431" cy="945000"/>
          </a:xfrm>
          <a:prstGeom prst="rect">
            <a:avLst/>
          </a:prstGeom>
          <a:solidFill>
            <a:schemeClr val="bg1">
              <a:lumMod val="65000"/>
            </a:schemeClr>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685800" fontAlgn="auto">
              <a:spcBef>
                <a:spcPts val="0"/>
              </a:spcBef>
              <a:spcAft>
                <a:spcPts val="0"/>
              </a:spcAft>
            </a:pPr>
            <a:r>
              <a:rPr lang="en-US" sz="1575" dirty="0">
                <a:solidFill>
                  <a:srgbClr val="2F2F2F">
                    <a:lumMod val="50000"/>
                  </a:srgbClr>
                </a:solidFill>
                <a:latin typeface="Arial"/>
              </a:rPr>
              <a:t>Class 6</a:t>
            </a:r>
          </a:p>
          <a:p>
            <a:pPr algn="ctr" defTabSz="685800" fontAlgn="auto">
              <a:spcBef>
                <a:spcPts val="0"/>
              </a:spcBef>
              <a:spcAft>
                <a:spcPts val="0"/>
              </a:spcAft>
            </a:pPr>
            <a:endParaRPr lang="en-US" sz="750" dirty="0">
              <a:solidFill>
                <a:srgbClr val="2F2F2F">
                  <a:lumMod val="50000"/>
                </a:srgbClr>
              </a:solidFill>
              <a:latin typeface="Arial"/>
            </a:endParaRPr>
          </a:p>
          <a:p>
            <a:pPr marL="270000" lvl="1" indent="-135000" defTabSz="685800" fontAlgn="auto">
              <a:spcBef>
                <a:spcPts val="0"/>
              </a:spcBef>
              <a:spcAft>
                <a:spcPts val="0"/>
              </a:spcAft>
            </a:pPr>
            <a:r>
              <a:rPr lang="en-US" sz="1350" dirty="0">
                <a:solidFill>
                  <a:srgbClr val="2F2F2F">
                    <a:lumMod val="50000"/>
                  </a:srgbClr>
                </a:solidFill>
                <a:latin typeface="Arial"/>
              </a:rPr>
              <a:t>Lost in production, or quarantined</a:t>
            </a:r>
          </a:p>
        </p:txBody>
      </p:sp>
      <p:sp>
        <p:nvSpPr>
          <p:cNvPr id="12" name="Footer Placeholder 2">
            <a:extLst>
              <a:ext uri="{FF2B5EF4-FFF2-40B4-BE49-F238E27FC236}">
                <a16:creationId xmlns:a16="http://schemas.microsoft.com/office/drawing/2014/main" id="{FC507C4E-18B7-4F87-BD39-515CB02072A5}"/>
              </a:ext>
            </a:extLst>
          </p:cNvPr>
          <p:cNvSpPr>
            <a:spLocks noGrp="1"/>
          </p:cNvSpPr>
          <p:nvPr>
            <p:ph type="ftr" sz="quarter" idx="11"/>
          </p:nvPr>
        </p:nvSpPr>
        <p:spPr>
          <a:xfrm rot="5400000">
            <a:off x="7312160" y="2670655"/>
            <a:ext cx="3370836" cy="321390"/>
          </a:xfrm>
        </p:spPr>
        <p:txBody>
          <a:bodyPr/>
          <a:lstStyle/>
          <a:p>
            <a:pPr defTabSz="685800" eaLnBrk="1" fontAlgn="auto" hangingPunct="1">
              <a:spcBef>
                <a:spcPts val="0"/>
              </a:spcBef>
              <a:spcAft>
                <a:spcPts val="0"/>
              </a:spcAft>
            </a:pPr>
            <a:r>
              <a:rPr lang="fr-FR" sz="1000" dirty="0">
                <a:solidFill>
                  <a:schemeClr val="tx1"/>
                </a:solidFill>
                <a:latin typeface="Arial"/>
                <a:ea typeface="+mn-ea"/>
              </a:rPr>
              <a:t>(</a:t>
            </a:r>
            <a:r>
              <a:rPr lang="fr-FR" sz="1000" dirty="0" err="1">
                <a:solidFill>
                  <a:schemeClr val="tx1"/>
                </a:solidFill>
                <a:latin typeface="Arial"/>
                <a:ea typeface="+mn-ea"/>
              </a:rPr>
              <a:t>Courtesy</a:t>
            </a:r>
            <a:r>
              <a:rPr lang="fr-FR" sz="1000" dirty="0">
                <a:solidFill>
                  <a:schemeClr val="tx1"/>
                </a:solidFill>
                <a:latin typeface="Arial"/>
                <a:ea typeface="+mn-ea"/>
              </a:rPr>
              <a:t> of F. Savary, TE-MSC)</a:t>
            </a:r>
            <a:endParaRPr lang="en-GB" sz="1000" dirty="0">
              <a:solidFill>
                <a:schemeClr val="tx1"/>
              </a:solidFill>
              <a:latin typeface="Arial"/>
              <a:ea typeface="+mn-ea"/>
            </a:endParaRPr>
          </a:p>
        </p:txBody>
      </p:sp>
    </p:spTree>
    <p:extLst>
      <p:ext uri="{BB962C8B-B14F-4D97-AF65-F5344CB8AC3E}">
        <p14:creationId xmlns:p14="http://schemas.microsoft.com/office/powerpoint/2010/main" val="1821945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D7CF5FD-875A-FB4E-8FAB-E3F11D963FC6}"/>
              </a:ext>
            </a:extLst>
          </p:cNvPr>
          <p:cNvSpPr>
            <a:spLocks noGrp="1"/>
          </p:cNvSpPr>
          <p:nvPr>
            <p:ph type="sldNum" sz="quarter" idx="12"/>
          </p:nvPr>
        </p:nvSpPr>
        <p:spPr/>
        <p:txBody>
          <a:bodyPr/>
          <a:lstStyle/>
          <a:p>
            <a:pPr defTabSz="685800" eaLnBrk="1" fontAlgn="auto" hangingPunct="1">
              <a:spcBef>
                <a:spcPts val="0"/>
              </a:spcBef>
              <a:spcAft>
                <a:spcPts val="0"/>
              </a:spcAft>
            </a:pPr>
            <a:fld id="{BFDCA1C4-9514-7B4F-976F-D92F7E296653}" type="slidenum">
              <a:rPr lang="fr-FR">
                <a:solidFill>
                  <a:srgbClr val="FFFFFF"/>
                </a:solidFill>
                <a:latin typeface="Arial"/>
                <a:ea typeface="+mn-ea"/>
              </a:rPr>
              <a:pPr defTabSz="685800" eaLnBrk="1" fontAlgn="auto" hangingPunct="1">
                <a:spcBef>
                  <a:spcPts val="0"/>
                </a:spcBef>
                <a:spcAft>
                  <a:spcPts val="0"/>
                </a:spcAft>
              </a:pPr>
              <a:t>12</a:t>
            </a:fld>
            <a:endParaRPr lang="fr-FR">
              <a:solidFill>
                <a:srgbClr val="FFFFFF"/>
              </a:solidFill>
              <a:latin typeface="Arial"/>
              <a:ea typeface="+mn-ea"/>
            </a:endParaRPr>
          </a:p>
        </p:txBody>
      </p:sp>
      <p:sp>
        <p:nvSpPr>
          <p:cNvPr id="2" name="Title 1">
            <a:extLst>
              <a:ext uri="{FF2B5EF4-FFF2-40B4-BE49-F238E27FC236}">
                <a16:creationId xmlns:a16="http://schemas.microsoft.com/office/drawing/2014/main" id="{5141CB28-3D2E-4B4C-8184-7D858E557504}"/>
              </a:ext>
            </a:extLst>
          </p:cNvPr>
          <p:cNvSpPr>
            <a:spLocks noGrp="1"/>
          </p:cNvSpPr>
          <p:nvPr>
            <p:ph type="title"/>
          </p:nvPr>
        </p:nvSpPr>
        <p:spPr>
          <a:xfrm>
            <a:off x="0" y="280800"/>
            <a:ext cx="9144000" cy="540000"/>
          </a:xfrm>
        </p:spPr>
        <p:txBody>
          <a:bodyPr/>
          <a:lstStyle/>
          <a:p>
            <a:r>
              <a:rPr lang="en-GB" dirty="0"/>
              <a:t>    11T status March 2021 – Coils, Collared Cs, Magnets</a:t>
            </a:r>
            <a:endParaRPr lang="en-US" dirty="0"/>
          </a:p>
        </p:txBody>
      </p:sp>
      <p:sp>
        <p:nvSpPr>
          <p:cNvPr id="3" name="Footer Placeholder 2">
            <a:extLst>
              <a:ext uri="{FF2B5EF4-FFF2-40B4-BE49-F238E27FC236}">
                <a16:creationId xmlns:a16="http://schemas.microsoft.com/office/drawing/2014/main" id="{DB0C3665-708C-9C46-A8AB-054B597D3399}"/>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graphicFrame>
        <p:nvGraphicFramePr>
          <p:cNvPr id="6" name="Content Placeholder 5">
            <a:extLst>
              <a:ext uri="{FF2B5EF4-FFF2-40B4-BE49-F238E27FC236}">
                <a16:creationId xmlns:a16="http://schemas.microsoft.com/office/drawing/2014/main" id="{5524E3C2-0C3A-3541-BD89-AAADCB1429F5}"/>
              </a:ext>
            </a:extLst>
          </p:cNvPr>
          <p:cNvGraphicFramePr>
            <a:graphicFrameLocks noGrp="1"/>
          </p:cNvGraphicFramePr>
          <p:nvPr>
            <p:ph idx="1"/>
            <p:extLst>
              <p:ext uri="{D42A27DB-BD31-4B8C-83A1-F6EECF244321}">
                <p14:modId xmlns:p14="http://schemas.microsoft.com/office/powerpoint/2010/main" val="177415652"/>
              </p:ext>
            </p:extLst>
          </p:nvPr>
        </p:nvGraphicFramePr>
        <p:xfrm>
          <a:off x="117000" y="51470"/>
          <a:ext cx="8910000" cy="4735680"/>
        </p:xfrm>
        <a:graphic>
          <a:graphicData uri="http://schemas.openxmlformats.org/drawingml/2006/table">
            <a:tbl>
              <a:tblPr firstRow="1" bandRow="1">
                <a:tableStyleId>{5C22544A-7EE6-4342-B048-85BDC9FD1C3A}</a:tableStyleId>
              </a:tblPr>
              <a:tblGrid>
                <a:gridCol w="945000">
                  <a:extLst>
                    <a:ext uri="{9D8B030D-6E8A-4147-A177-3AD203B41FA5}">
                      <a16:colId xmlns:a16="http://schemas.microsoft.com/office/drawing/2014/main" val="2860319770"/>
                    </a:ext>
                  </a:extLst>
                </a:gridCol>
                <a:gridCol w="1215000">
                  <a:extLst>
                    <a:ext uri="{9D8B030D-6E8A-4147-A177-3AD203B41FA5}">
                      <a16:colId xmlns:a16="http://schemas.microsoft.com/office/drawing/2014/main" val="3208107325"/>
                    </a:ext>
                  </a:extLst>
                </a:gridCol>
                <a:gridCol w="1215000">
                  <a:extLst>
                    <a:ext uri="{9D8B030D-6E8A-4147-A177-3AD203B41FA5}">
                      <a16:colId xmlns:a16="http://schemas.microsoft.com/office/drawing/2014/main" val="2598866616"/>
                    </a:ext>
                  </a:extLst>
                </a:gridCol>
                <a:gridCol w="945000">
                  <a:extLst>
                    <a:ext uri="{9D8B030D-6E8A-4147-A177-3AD203B41FA5}">
                      <a16:colId xmlns:a16="http://schemas.microsoft.com/office/drawing/2014/main" val="3662498417"/>
                    </a:ext>
                  </a:extLst>
                </a:gridCol>
                <a:gridCol w="945000">
                  <a:extLst>
                    <a:ext uri="{9D8B030D-6E8A-4147-A177-3AD203B41FA5}">
                      <a16:colId xmlns:a16="http://schemas.microsoft.com/office/drawing/2014/main" val="1983002665"/>
                    </a:ext>
                  </a:extLst>
                </a:gridCol>
                <a:gridCol w="945000">
                  <a:extLst>
                    <a:ext uri="{9D8B030D-6E8A-4147-A177-3AD203B41FA5}">
                      <a16:colId xmlns:a16="http://schemas.microsoft.com/office/drawing/2014/main" val="3051472967"/>
                    </a:ext>
                  </a:extLst>
                </a:gridCol>
                <a:gridCol w="2700000">
                  <a:extLst>
                    <a:ext uri="{9D8B030D-6E8A-4147-A177-3AD203B41FA5}">
                      <a16:colId xmlns:a16="http://schemas.microsoft.com/office/drawing/2014/main" val="1520915501"/>
                    </a:ext>
                  </a:extLst>
                </a:gridCol>
              </a:tblGrid>
              <a:tr h="414900">
                <a:tc>
                  <a:txBody>
                    <a:bodyPr/>
                    <a:lstStyle/>
                    <a:p>
                      <a:pPr algn="ctr"/>
                      <a:r>
                        <a:rPr lang="en-US" sz="1100" dirty="0"/>
                        <a:t>Magnet</a:t>
                      </a:r>
                    </a:p>
                  </a:txBody>
                  <a:tcPr marL="18000" marR="18000" marT="36000" marB="36000"/>
                </a:tc>
                <a:tc>
                  <a:txBody>
                    <a:bodyPr/>
                    <a:lstStyle/>
                    <a:p>
                      <a:pPr algn="ctr"/>
                      <a:r>
                        <a:rPr lang="en-US" sz="1100" dirty="0"/>
                        <a:t>Collared Coils</a:t>
                      </a:r>
                    </a:p>
                  </a:txBody>
                  <a:tcPr marL="18000" marR="18000" marT="36000" marB="36000"/>
                </a:tc>
                <a:tc>
                  <a:txBody>
                    <a:bodyPr/>
                    <a:lstStyle/>
                    <a:p>
                      <a:pPr algn="ctr"/>
                      <a:r>
                        <a:rPr lang="en-US" sz="1100" dirty="0"/>
                        <a:t>Coils</a:t>
                      </a:r>
                    </a:p>
                  </a:txBody>
                  <a:tcPr marL="18000" marR="18000" marT="36000" marB="36000"/>
                </a:tc>
                <a:tc>
                  <a:txBody>
                    <a:bodyPr/>
                    <a:lstStyle/>
                    <a:p>
                      <a:pPr algn="ctr"/>
                      <a:r>
                        <a:rPr lang="en-US" sz="1100" dirty="0"/>
                        <a:t>Quench Heaters</a:t>
                      </a:r>
                    </a:p>
                  </a:txBody>
                  <a:tcPr marL="18000" marR="18000" marT="36000" marB="36000"/>
                </a:tc>
                <a:tc>
                  <a:txBody>
                    <a:bodyPr/>
                    <a:lstStyle/>
                    <a:p>
                      <a:pPr algn="ctr"/>
                      <a:r>
                        <a:rPr lang="en-US" sz="1100" dirty="0"/>
                        <a:t>CD-WU</a:t>
                      </a:r>
                    </a:p>
                  </a:txBody>
                  <a:tcPr marL="18000" marR="18000" marT="36000" marB="36000"/>
                </a:tc>
                <a:tc>
                  <a:txBody>
                    <a:bodyPr/>
                    <a:lstStyle/>
                    <a:p>
                      <a:pPr algn="ctr"/>
                      <a:r>
                        <a:rPr lang="en-US" sz="1100" dirty="0"/>
                        <a:t>Class</a:t>
                      </a:r>
                    </a:p>
                  </a:txBody>
                  <a:tcPr marL="18000" marR="18000" marT="36000" marB="36000"/>
                </a:tc>
                <a:tc>
                  <a:txBody>
                    <a:bodyPr/>
                    <a:lstStyle/>
                    <a:p>
                      <a:pPr algn="ctr"/>
                      <a:r>
                        <a:rPr lang="en-US" sz="1100" dirty="0"/>
                        <a:t>Note</a:t>
                      </a:r>
                    </a:p>
                  </a:txBody>
                  <a:tcPr marL="18000" marR="18000" marT="36000" marB="36000"/>
                </a:tc>
                <a:extLst>
                  <a:ext uri="{0D108BD9-81ED-4DB2-BD59-A6C34878D82A}">
                    <a16:rowId xmlns:a16="http://schemas.microsoft.com/office/drawing/2014/main" val="1943180503"/>
                  </a:ext>
                </a:extLst>
              </a:tr>
              <a:tr h="378000">
                <a:tc>
                  <a:txBody>
                    <a:bodyPr/>
                    <a:lstStyle/>
                    <a:p>
                      <a:pPr algn="l"/>
                      <a:r>
                        <a:rPr lang="en-US" sz="1000" dirty="0">
                          <a:solidFill>
                            <a:schemeClr val="accent1"/>
                          </a:solidFill>
                        </a:rPr>
                        <a:t>P1 – Hybrid</a:t>
                      </a:r>
                    </a:p>
                  </a:txBody>
                  <a:tcPr marL="18000" marR="18000" marT="18000" marB="18000"/>
                </a:tc>
                <a:tc>
                  <a:txBody>
                    <a:bodyPr/>
                    <a:lstStyle/>
                    <a:p>
                      <a:pPr algn="l"/>
                      <a:r>
                        <a:rPr lang="en-US" sz="1000" dirty="0">
                          <a:solidFill>
                            <a:schemeClr val="accent1"/>
                          </a:solidFill>
                        </a:rPr>
                        <a:t>D1: CC01</a:t>
                      </a:r>
                    </a:p>
                  </a:txBody>
                  <a:tcPr marL="18000" marR="18000" marT="18000" marB="18000"/>
                </a:tc>
                <a:tc>
                  <a:txBody>
                    <a:bodyPr/>
                    <a:lstStyle/>
                    <a:p>
                      <a:pPr algn="l"/>
                      <a:r>
                        <a:rPr lang="en-US" sz="1000" dirty="0">
                          <a:solidFill>
                            <a:schemeClr val="accent1"/>
                          </a:solidFill>
                        </a:rPr>
                        <a:t>GE02_Upper</a:t>
                      </a:r>
                    </a:p>
                  </a:txBody>
                  <a:tcPr marL="18000" marR="18000" marT="18000" marB="18000"/>
                </a:tc>
                <a:tc>
                  <a:txBody>
                    <a:bodyPr/>
                    <a:lstStyle/>
                    <a:p>
                      <a:pPr algn="l"/>
                      <a:r>
                        <a:rPr lang="en-US" sz="1000" dirty="0">
                          <a:solidFill>
                            <a:schemeClr val="accent1"/>
                          </a:solidFill>
                        </a:rPr>
                        <a:t>Impregnated</a:t>
                      </a:r>
                    </a:p>
                  </a:txBody>
                  <a:tcPr marL="18000" marR="18000" marT="18000" marB="18000"/>
                </a:tc>
                <a:tc>
                  <a:txBody>
                    <a:bodyPr/>
                    <a:lstStyle/>
                    <a:p>
                      <a:pPr algn="l"/>
                      <a:r>
                        <a:rPr lang="en-US" sz="1000" dirty="0">
                          <a:solidFill>
                            <a:schemeClr val="accent1"/>
                          </a:solidFill>
                        </a:rPr>
                        <a:t>Fast</a:t>
                      </a:r>
                    </a:p>
                  </a:txBody>
                  <a:tcPr marL="18000" marR="18000" marT="18000" marB="18000"/>
                </a:tc>
                <a:tc>
                  <a:txBody>
                    <a:bodyPr/>
                    <a:lstStyle/>
                    <a:p>
                      <a:pPr algn="l"/>
                      <a:r>
                        <a:rPr lang="en-US" sz="1000" dirty="0">
                          <a:solidFill>
                            <a:schemeClr val="accent1"/>
                          </a:solidFill>
                        </a:rPr>
                        <a:t>Class 5</a:t>
                      </a:r>
                    </a:p>
                  </a:txBody>
                  <a:tcPr marL="34290" marR="34290" marT="34290" marB="34290">
                    <a:solidFill>
                      <a:srgbClr val="FF7E79"/>
                    </a:solidFill>
                  </a:tcPr>
                </a:tc>
                <a:tc>
                  <a:txBody>
                    <a:bodyPr/>
                    <a:lstStyle/>
                    <a:p>
                      <a:pPr marL="90488" indent="-90488" algn="l">
                        <a:spcBef>
                          <a:spcPts val="600"/>
                        </a:spcBef>
                        <a:buFont typeface="Arial" panose="020B0604020202020204" pitchFamily="34" charset="0"/>
                        <a:buChar char="•"/>
                        <a:tabLst/>
                      </a:pPr>
                      <a:r>
                        <a:rPr lang="en-US" sz="900" dirty="0">
                          <a:solidFill>
                            <a:schemeClr val="accent1"/>
                          </a:solidFill>
                        </a:rPr>
                        <a:t>Limiting coil</a:t>
                      </a:r>
                    </a:p>
                    <a:p>
                      <a:pPr marL="90488" indent="-90488" algn="l">
                        <a:spcBef>
                          <a:spcPts val="300"/>
                        </a:spcBef>
                        <a:buFont typeface="Arial" panose="020B0604020202020204" pitchFamily="34" charset="0"/>
                        <a:buChar char="•"/>
                        <a:tabLst/>
                      </a:pPr>
                      <a:r>
                        <a:rPr lang="en-US" sz="900" dirty="0">
                          <a:solidFill>
                            <a:schemeClr val="accent1"/>
                          </a:solidFill>
                        </a:rPr>
                        <a:t>Cut for inspection, tomography, …</a:t>
                      </a:r>
                    </a:p>
                  </a:txBody>
                  <a:tcPr marL="18000" marR="18000" marT="18000" marB="18000"/>
                </a:tc>
                <a:extLst>
                  <a:ext uri="{0D108BD9-81ED-4DB2-BD59-A6C34878D82A}">
                    <a16:rowId xmlns:a16="http://schemas.microsoft.com/office/drawing/2014/main" val="3056289430"/>
                  </a:ext>
                </a:extLst>
              </a:tr>
              <a:tr h="218700">
                <a:tc>
                  <a:txBody>
                    <a:bodyPr/>
                    <a:lstStyle/>
                    <a:p>
                      <a:pPr algn="l"/>
                      <a:r>
                        <a:rPr lang="en-US" sz="1000" dirty="0">
                          <a:solidFill>
                            <a:schemeClr val="accent1"/>
                          </a:solidFill>
                        </a:rPr>
                        <a:t>P1 – Hybrid</a:t>
                      </a:r>
                    </a:p>
                  </a:txBody>
                  <a:tcPr marL="18000" marR="18000" marT="18000" marB="18000"/>
                </a:tc>
                <a:tc>
                  <a:txBody>
                    <a:bodyPr/>
                    <a:lstStyle/>
                    <a:p>
                      <a:pPr algn="l"/>
                      <a:r>
                        <a:rPr lang="en-US" sz="1000" dirty="0">
                          <a:solidFill>
                            <a:schemeClr val="accent1"/>
                          </a:solidFill>
                        </a:rPr>
                        <a:t>D1: CC01</a:t>
                      </a:r>
                    </a:p>
                  </a:txBody>
                  <a:tcPr marL="18000" marR="18000" marT="18000" marB="18000"/>
                </a:tc>
                <a:tc>
                  <a:txBody>
                    <a:bodyPr/>
                    <a:lstStyle/>
                    <a:p>
                      <a:pPr algn="l"/>
                      <a:r>
                        <a:rPr lang="en-US" sz="1000" dirty="0">
                          <a:solidFill>
                            <a:schemeClr val="accent1"/>
                          </a:solidFill>
                        </a:rPr>
                        <a:t>GE03_Lower</a:t>
                      </a:r>
                    </a:p>
                  </a:txBody>
                  <a:tcPr marL="18000" marR="18000" marT="18000" marB="18000"/>
                </a:tc>
                <a:tc>
                  <a:txBody>
                    <a:bodyPr/>
                    <a:lstStyle/>
                    <a:p>
                      <a:pPr algn="l"/>
                      <a:r>
                        <a:rPr lang="en-US" sz="1000" dirty="0">
                          <a:solidFill>
                            <a:schemeClr val="accent1"/>
                          </a:solidFill>
                        </a:rPr>
                        <a:t>Impregnated</a:t>
                      </a:r>
                    </a:p>
                  </a:txBody>
                  <a:tcPr marL="18000" marR="18000" marT="18000" marB="18000"/>
                </a:tc>
                <a:tc>
                  <a:txBody>
                    <a:bodyPr/>
                    <a:lstStyle/>
                    <a:p>
                      <a:pPr algn="l"/>
                      <a:r>
                        <a:rPr lang="en-US" sz="1000" dirty="0">
                          <a:solidFill>
                            <a:schemeClr val="accent1"/>
                          </a:solidFill>
                        </a:rPr>
                        <a:t>Fast</a:t>
                      </a:r>
                    </a:p>
                  </a:txBody>
                  <a:tcPr marL="18000" marR="18000" marT="18000" marB="18000"/>
                </a:tc>
                <a:tc>
                  <a:txBody>
                    <a:bodyPr/>
                    <a:lstStyle/>
                    <a:p>
                      <a:pPr algn="l"/>
                      <a:r>
                        <a:rPr lang="en-US" sz="1000" dirty="0">
                          <a:solidFill>
                            <a:schemeClr val="accent1"/>
                          </a:solidFill>
                        </a:rPr>
                        <a:t>Class 5</a:t>
                      </a:r>
                    </a:p>
                  </a:txBody>
                  <a:tcPr marL="34290" marR="34290" marT="34290" marB="34290">
                    <a:solidFill>
                      <a:srgbClr val="FF7E79"/>
                    </a:solidFill>
                  </a:tcPr>
                </a:tc>
                <a:tc>
                  <a:txBody>
                    <a:bodyPr/>
                    <a:lstStyle/>
                    <a:p>
                      <a:pPr marL="95250" marR="0" lvl="0" indent="-952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a:solidFill>
                          <a:schemeClr val="accent1"/>
                        </a:solidFill>
                      </a:endParaRPr>
                    </a:p>
                  </a:txBody>
                  <a:tcPr marL="18000" marR="18000" marT="18000" marB="18000"/>
                </a:tc>
                <a:extLst>
                  <a:ext uri="{0D108BD9-81ED-4DB2-BD59-A6C34878D82A}">
                    <a16:rowId xmlns:a16="http://schemas.microsoft.com/office/drawing/2014/main" val="315230771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P1 – Hybrid</a:t>
                      </a:r>
                    </a:p>
                  </a:txBody>
                  <a:tcPr marL="18000" marR="18000" marT="18000" marB="18000"/>
                </a:tc>
                <a:tc>
                  <a:txBody>
                    <a:bodyPr/>
                    <a:lstStyle/>
                    <a:p>
                      <a:pPr algn="l"/>
                      <a:r>
                        <a:rPr lang="en-US" sz="1000" dirty="0">
                          <a:solidFill>
                            <a:schemeClr val="accent1"/>
                          </a:solidFill>
                        </a:rPr>
                        <a:t>D2: CC02 (proto)</a:t>
                      </a:r>
                    </a:p>
                  </a:txBody>
                  <a:tcPr marL="18000" marR="18000" marT="18000" marB="18000"/>
                </a:tc>
                <a:tc>
                  <a:txBody>
                    <a:bodyPr/>
                    <a:lstStyle/>
                    <a:p>
                      <a:pPr algn="l"/>
                      <a:r>
                        <a:rPr lang="en-US" sz="1000" dirty="0">
                          <a:solidFill>
                            <a:schemeClr val="accent1"/>
                          </a:solidFill>
                        </a:rPr>
                        <a:t>C05_Upper (proto)</a:t>
                      </a:r>
                    </a:p>
                  </a:txBody>
                  <a:tcPr marL="18000" marR="18000" marT="18000" marB="18000"/>
                </a:tc>
                <a:tc>
                  <a:txBody>
                    <a:bodyPr/>
                    <a:lstStyle/>
                    <a:p>
                      <a:r>
                        <a:rPr lang="en-US" sz="1000" dirty="0">
                          <a:solidFill>
                            <a:schemeClr val="accent1"/>
                          </a:solidFill>
                        </a:rPr>
                        <a:t>Impregnated</a:t>
                      </a:r>
                    </a:p>
                  </a:txBody>
                  <a:tcPr marL="18000" marR="18000" marT="18000" marB="18000"/>
                </a:tc>
                <a:tc>
                  <a:txBody>
                    <a:bodyPr/>
                    <a:lstStyle/>
                    <a:p>
                      <a:r>
                        <a:rPr lang="en-US" sz="1000" dirty="0">
                          <a:solidFill>
                            <a:schemeClr val="accent1"/>
                          </a:solidFill>
                        </a:rPr>
                        <a:t>Fast</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a:t>
                      </a:r>
                    </a:p>
                  </a:txBody>
                  <a:tcPr marL="34290" marR="34290" marT="34290" marB="34290"/>
                </a:tc>
                <a:tc>
                  <a:txBody>
                    <a:bodyPr/>
                    <a:lstStyle/>
                    <a:p>
                      <a:pPr marL="95250" marR="0" lvl="0" indent="-952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accent1"/>
                          </a:solidFill>
                        </a:rPr>
                        <a:t>Not classified (from prototype)</a:t>
                      </a:r>
                    </a:p>
                  </a:txBody>
                  <a:tcPr marL="18000" marR="18000" marT="18000" marB="18000"/>
                </a:tc>
                <a:extLst>
                  <a:ext uri="{0D108BD9-81ED-4DB2-BD59-A6C34878D82A}">
                    <a16:rowId xmlns:a16="http://schemas.microsoft.com/office/drawing/2014/main" val="4014719478"/>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P1 – Hybrid</a:t>
                      </a:r>
                    </a:p>
                  </a:txBody>
                  <a:tcPr marL="18000" marR="18000" marT="18000" marB="18000"/>
                </a:tc>
                <a:tc>
                  <a:txBody>
                    <a:bodyPr/>
                    <a:lstStyle/>
                    <a:p>
                      <a:pPr algn="l"/>
                      <a:r>
                        <a:rPr lang="en-US" sz="1000" dirty="0">
                          <a:solidFill>
                            <a:schemeClr val="accent1"/>
                          </a:solidFill>
                        </a:rPr>
                        <a:t>D2: CC02 (proto)</a:t>
                      </a:r>
                    </a:p>
                  </a:txBody>
                  <a:tcPr marL="18000" marR="18000" marT="18000" marB="18000"/>
                </a:tc>
                <a:tc>
                  <a:txBody>
                    <a:bodyPr/>
                    <a:lstStyle/>
                    <a:p>
                      <a:pPr algn="l"/>
                      <a:r>
                        <a:rPr lang="en-US" sz="1000" dirty="0">
                          <a:solidFill>
                            <a:schemeClr val="accent1"/>
                          </a:solidFill>
                        </a:rPr>
                        <a:t>C04_Lower (proto)</a:t>
                      </a:r>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r>
                        <a:rPr lang="en-US" sz="1000" dirty="0">
                          <a:solidFill>
                            <a:schemeClr val="accent1"/>
                          </a:solidFill>
                        </a:rPr>
                        <a:t>Fast</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a:t>
                      </a:r>
                    </a:p>
                  </a:txBody>
                  <a:tcPr marL="34290" marR="34290" marT="34290" marB="34290"/>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accent1"/>
                          </a:solidFill>
                        </a:rPr>
                        <a:t>Not classified (from prototype)</a:t>
                      </a:r>
                    </a:p>
                  </a:txBody>
                  <a:tcPr marL="18000" marR="18000" marT="18000" marB="18000"/>
                </a:tc>
                <a:extLst>
                  <a:ext uri="{0D108BD9-81ED-4DB2-BD59-A6C34878D82A}">
                    <a16:rowId xmlns:a16="http://schemas.microsoft.com/office/drawing/2014/main" val="596708489"/>
                  </a:ext>
                </a:extLst>
              </a:tr>
              <a:tr h="218700">
                <a:tc>
                  <a:txBody>
                    <a:bodyPr/>
                    <a:lstStyle/>
                    <a:p>
                      <a:r>
                        <a:rPr lang="en-US" sz="1000" dirty="0">
                          <a:solidFill>
                            <a:schemeClr val="accent1"/>
                          </a:solidFill>
                        </a:rPr>
                        <a:t>S1 – Type B</a:t>
                      </a:r>
                    </a:p>
                  </a:txBody>
                  <a:tcPr marL="18000" marR="18000" marT="18000" marB="18000"/>
                </a:tc>
                <a:tc>
                  <a:txBody>
                    <a:bodyPr/>
                    <a:lstStyle/>
                    <a:p>
                      <a:pPr algn="l"/>
                      <a:r>
                        <a:rPr lang="en-US" sz="1000" dirty="0">
                          <a:solidFill>
                            <a:schemeClr val="accent1"/>
                          </a:solidFill>
                        </a:rPr>
                        <a:t>D1: CC02</a:t>
                      </a:r>
                    </a:p>
                  </a:txBody>
                  <a:tcPr marL="18000" marR="18000" marT="18000" marB="18000"/>
                </a:tc>
                <a:tc>
                  <a:txBody>
                    <a:bodyPr/>
                    <a:lstStyle/>
                    <a:p>
                      <a:pPr algn="l"/>
                      <a:r>
                        <a:rPr lang="en-US" sz="1000" dirty="0">
                          <a:solidFill>
                            <a:schemeClr val="accent1"/>
                          </a:solidFill>
                        </a:rPr>
                        <a:t>GE05_Upper</a:t>
                      </a:r>
                    </a:p>
                  </a:txBody>
                  <a:tcPr marL="18000" marR="18000" marT="18000" marB="18000"/>
                </a:tc>
                <a:tc>
                  <a:txBody>
                    <a:bodyPr/>
                    <a:lstStyle/>
                    <a:p>
                      <a:pPr algn="l"/>
                      <a:r>
                        <a:rPr kumimoji="0" lang="en-US" sz="1000" b="0" i="0" u="none" strike="noStrike" kern="1200" cap="none" spc="0" normalizeH="0" baseline="0" noProof="0" dirty="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algn="l"/>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algn="l"/>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indent="-90488" algn="l">
                        <a:buFont typeface="Arial" panose="020B0604020202020204" pitchFamily="34" charset="0"/>
                        <a:buChar char="•"/>
                        <a:tabLst/>
                      </a:pPr>
                      <a:r>
                        <a:rPr lang="en-US" sz="900" dirty="0">
                          <a:solidFill>
                            <a:schemeClr val="accent1"/>
                          </a:solidFill>
                        </a:rPr>
                        <a:t>Qualified to LHC standard, no </a:t>
                      </a:r>
                      <a:r>
                        <a:rPr lang="en-US" sz="900" i="1" dirty="0">
                          <a:solidFill>
                            <a:schemeClr val="accent1"/>
                          </a:solidFill>
                        </a:rPr>
                        <a:t>V-I</a:t>
                      </a:r>
                      <a:r>
                        <a:rPr lang="en-US" sz="900" dirty="0">
                          <a:solidFill>
                            <a:schemeClr val="accent1"/>
                          </a:solidFill>
                        </a:rPr>
                        <a:t> meas. done</a:t>
                      </a:r>
                    </a:p>
                  </a:txBody>
                  <a:tcPr marL="18000" marR="18000" marT="18000" marB="18000"/>
                </a:tc>
                <a:extLst>
                  <a:ext uri="{0D108BD9-81ED-4DB2-BD59-A6C34878D82A}">
                    <a16:rowId xmlns:a16="http://schemas.microsoft.com/office/drawing/2014/main" val="426525924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S1 – Type B</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D1: CC02</a:t>
                      </a:r>
                    </a:p>
                  </a:txBody>
                  <a:tcPr marL="18000" marR="18000" marT="18000" marB="18000"/>
                </a:tc>
                <a:tc>
                  <a:txBody>
                    <a:bodyPr/>
                    <a:lstStyle/>
                    <a:p>
                      <a:pPr algn="l"/>
                      <a:r>
                        <a:rPr lang="en-US" sz="1000" dirty="0">
                          <a:solidFill>
                            <a:schemeClr val="accent1"/>
                          </a:solidFill>
                        </a:rPr>
                        <a:t>GE01_Lower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indent="-90488" algn="l">
                        <a:buFont typeface="Arial" panose="020B0604020202020204" pitchFamily="34" charset="0"/>
                        <a:buChar char="•"/>
                        <a:tabLst/>
                      </a:pPr>
                      <a:r>
                        <a:rPr lang="en-US" sz="900" dirty="0">
                          <a:solidFill>
                            <a:schemeClr val="accent1"/>
                          </a:solidFill>
                        </a:rPr>
                        <a:t>Qualified to LHC standard, no </a:t>
                      </a:r>
                      <a:r>
                        <a:rPr lang="en-US" sz="900" i="1" dirty="0">
                          <a:solidFill>
                            <a:schemeClr val="accent1"/>
                          </a:solidFill>
                        </a:rPr>
                        <a:t>V-I</a:t>
                      </a:r>
                      <a:r>
                        <a:rPr lang="en-US" sz="900" dirty="0">
                          <a:solidFill>
                            <a:schemeClr val="accent1"/>
                          </a:solidFill>
                        </a:rPr>
                        <a:t> meas. done</a:t>
                      </a:r>
                    </a:p>
                  </a:txBody>
                  <a:tcPr marL="18000" marR="18000" marT="18000" marB="18000"/>
                </a:tc>
                <a:extLst>
                  <a:ext uri="{0D108BD9-81ED-4DB2-BD59-A6C34878D82A}">
                    <a16:rowId xmlns:a16="http://schemas.microsoft.com/office/drawing/2014/main" val="201070512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S1 – Type B</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D2: CC03</a:t>
                      </a:r>
                    </a:p>
                  </a:txBody>
                  <a:tcPr marL="18000" marR="18000" marT="18000" marB="18000"/>
                </a:tc>
                <a:tc>
                  <a:txBody>
                    <a:bodyPr/>
                    <a:lstStyle/>
                    <a:p>
                      <a:pPr algn="l"/>
                      <a:r>
                        <a:rPr lang="en-US" sz="1000" dirty="0">
                          <a:solidFill>
                            <a:schemeClr val="accent1"/>
                          </a:solidFill>
                        </a:rPr>
                        <a:t>GE07_Upper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indent="-90488" algn="l">
                        <a:buFont typeface="Arial" panose="020B0604020202020204" pitchFamily="34" charset="0"/>
                        <a:buChar char="•"/>
                        <a:tabLst/>
                      </a:pPr>
                      <a:r>
                        <a:rPr lang="en-US" sz="900" dirty="0">
                          <a:solidFill>
                            <a:schemeClr val="accent1"/>
                          </a:solidFill>
                        </a:rPr>
                        <a:t>Qualified to LHC standard, no </a:t>
                      </a:r>
                      <a:r>
                        <a:rPr lang="en-US" sz="900" i="1" dirty="0">
                          <a:solidFill>
                            <a:schemeClr val="accent1"/>
                          </a:solidFill>
                        </a:rPr>
                        <a:t>V-I</a:t>
                      </a:r>
                      <a:r>
                        <a:rPr lang="en-US" sz="900" dirty="0">
                          <a:solidFill>
                            <a:schemeClr val="accent1"/>
                          </a:solidFill>
                        </a:rPr>
                        <a:t> meas. done</a:t>
                      </a:r>
                    </a:p>
                  </a:txBody>
                  <a:tcPr marL="18000" marR="18000" marT="18000" marB="18000"/>
                </a:tc>
                <a:extLst>
                  <a:ext uri="{0D108BD9-81ED-4DB2-BD59-A6C34878D82A}">
                    <a16:rowId xmlns:a16="http://schemas.microsoft.com/office/drawing/2014/main" val="3232420447"/>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S1 – Type B</a:t>
                      </a:r>
                    </a:p>
                  </a:txBody>
                  <a:tcPr marL="18000" marR="18000" marT="18000" marB="18000"/>
                </a:tc>
                <a:tc>
                  <a:txBody>
                    <a:bodyPr/>
                    <a:lstStyle/>
                    <a:p>
                      <a:pPr algn="l"/>
                      <a:r>
                        <a:rPr lang="en-US" sz="1000" dirty="0">
                          <a:solidFill>
                            <a:schemeClr val="accent1"/>
                          </a:solidFill>
                        </a:rPr>
                        <a:t>D2: CC03</a:t>
                      </a:r>
                    </a:p>
                  </a:txBody>
                  <a:tcPr marL="18000" marR="18000" marT="18000" marB="18000"/>
                </a:tc>
                <a:tc>
                  <a:txBody>
                    <a:bodyPr/>
                    <a:lstStyle/>
                    <a:p>
                      <a:pPr algn="l"/>
                      <a:r>
                        <a:rPr lang="en-US" sz="1000" dirty="0">
                          <a:solidFill>
                            <a:schemeClr val="accent1"/>
                          </a:solidFill>
                        </a:rPr>
                        <a:t>GE06_Lower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indent="-90488" algn="l">
                        <a:buFont typeface="Arial" panose="020B0604020202020204" pitchFamily="34" charset="0"/>
                        <a:buChar char="•"/>
                        <a:tabLst/>
                      </a:pPr>
                      <a:r>
                        <a:rPr lang="en-US" sz="900" dirty="0">
                          <a:solidFill>
                            <a:schemeClr val="accent1"/>
                          </a:solidFill>
                        </a:rPr>
                        <a:t>Qualified to LHC standard, no </a:t>
                      </a:r>
                      <a:r>
                        <a:rPr lang="en-US" sz="900" i="1" dirty="0">
                          <a:solidFill>
                            <a:schemeClr val="accent1"/>
                          </a:solidFill>
                        </a:rPr>
                        <a:t>V-I</a:t>
                      </a:r>
                      <a:r>
                        <a:rPr lang="en-US" sz="900" dirty="0">
                          <a:solidFill>
                            <a:schemeClr val="accent1"/>
                          </a:solidFill>
                        </a:rPr>
                        <a:t> meas. done</a:t>
                      </a:r>
                    </a:p>
                  </a:txBody>
                  <a:tcPr marL="18000" marR="18000" marT="18000" marB="18000"/>
                </a:tc>
                <a:extLst>
                  <a:ext uri="{0D108BD9-81ED-4DB2-BD59-A6C34878D82A}">
                    <a16:rowId xmlns:a16="http://schemas.microsoft.com/office/drawing/2014/main" val="3380377730"/>
                  </a:ext>
                </a:extLst>
              </a:tr>
              <a:tr h="218700">
                <a:tc>
                  <a:txBody>
                    <a:bodyPr/>
                    <a:lstStyle/>
                    <a:p>
                      <a:r>
                        <a:rPr lang="en-US" sz="1000" dirty="0">
                          <a:solidFill>
                            <a:schemeClr val="accent1"/>
                          </a:solidFill>
                        </a:rPr>
                        <a:t>S2 – Type A</a:t>
                      </a:r>
                    </a:p>
                  </a:txBody>
                  <a:tcPr marL="18000" marR="18000" marT="18000" marB="18000"/>
                </a:tc>
                <a:tc>
                  <a:txBody>
                    <a:bodyPr/>
                    <a:lstStyle/>
                    <a:p>
                      <a:pPr algn="l"/>
                      <a:r>
                        <a:rPr lang="en-US" sz="1000" dirty="0">
                          <a:solidFill>
                            <a:schemeClr val="accent1"/>
                          </a:solidFill>
                        </a:rPr>
                        <a:t>D1: CC05</a:t>
                      </a:r>
                    </a:p>
                  </a:txBody>
                  <a:tcPr marL="18000" marR="18000" marT="18000" marB="18000"/>
                </a:tc>
                <a:tc>
                  <a:txBody>
                    <a:bodyPr/>
                    <a:lstStyle/>
                    <a:p>
                      <a:pPr algn="l"/>
                      <a:r>
                        <a:rPr lang="en-US" sz="1000" dirty="0">
                          <a:solidFill>
                            <a:schemeClr val="accent1"/>
                          </a:solidFill>
                        </a:rPr>
                        <a:t>GE12_Upper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5</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FF7E79"/>
                    </a:solidFill>
                  </a:tcPr>
                </a:tc>
                <a:tc>
                  <a:txBody>
                    <a:bodyPr/>
                    <a:lstStyle/>
                    <a:p>
                      <a:pPr marL="95250" indent="-95250" algn="l">
                        <a:buFont typeface="Arial" panose="020B0604020202020204" pitchFamily="34" charset="0"/>
                        <a:buChar char="•"/>
                        <a:tabLst/>
                      </a:pPr>
                      <a:r>
                        <a:rPr lang="en-US" sz="900" dirty="0">
                          <a:solidFill>
                            <a:schemeClr val="accent1"/>
                          </a:solidFill>
                        </a:rPr>
                        <a:t>Issue with large spikes and QH failure</a:t>
                      </a:r>
                    </a:p>
                  </a:txBody>
                  <a:tcPr marL="18000" marR="18000" marT="18000" marB="18000"/>
                </a:tc>
                <a:extLst>
                  <a:ext uri="{0D108BD9-81ED-4DB2-BD59-A6C34878D82A}">
                    <a16:rowId xmlns:a16="http://schemas.microsoft.com/office/drawing/2014/main" val="1049359746"/>
                  </a:ext>
                </a:extLst>
              </a:tr>
              <a:tr h="378000">
                <a:tc>
                  <a:txBody>
                    <a:bodyPr/>
                    <a:lstStyle/>
                    <a:p>
                      <a:r>
                        <a:rPr lang="en-US" sz="1000" dirty="0">
                          <a:solidFill>
                            <a:schemeClr val="accent1"/>
                          </a:solidFill>
                        </a:rPr>
                        <a:t>S2 – Type A</a:t>
                      </a:r>
                    </a:p>
                  </a:txBody>
                  <a:tcPr marL="18000" marR="18000" marT="18000" marB="18000"/>
                </a:tc>
                <a:tc>
                  <a:txBody>
                    <a:bodyPr/>
                    <a:lstStyle/>
                    <a:p>
                      <a:pPr algn="l"/>
                      <a:r>
                        <a:rPr lang="en-US" sz="1000" dirty="0">
                          <a:solidFill>
                            <a:schemeClr val="accent1"/>
                          </a:solidFill>
                        </a:rPr>
                        <a:t>D1: CC05</a:t>
                      </a:r>
                    </a:p>
                  </a:txBody>
                  <a:tcPr marL="18000" marR="18000" marT="18000" marB="18000"/>
                </a:tc>
                <a:tc>
                  <a:txBody>
                    <a:bodyPr/>
                    <a:lstStyle/>
                    <a:p>
                      <a:pPr algn="l"/>
                      <a:r>
                        <a:rPr lang="en-US" sz="1000" dirty="0">
                          <a:solidFill>
                            <a:schemeClr val="accent1"/>
                          </a:solidFill>
                        </a:rPr>
                        <a:t>GE13_Lower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5</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FF7E79"/>
                    </a:solidFill>
                  </a:tcPr>
                </a:tc>
                <a:tc>
                  <a:txBody>
                    <a:bodyPr/>
                    <a:lstStyle/>
                    <a:p>
                      <a:pPr marL="95250" indent="-95250" algn="l">
                        <a:buFont typeface="Arial" panose="020B0604020202020204" pitchFamily="34" charset="0"/>
                        <a:buChar char="•"/>
                        <a:tabLst/>
                      </a:pPr>
                      <a:r>
                        <a:rPr lang="en-US" sz="900" dirty="0">
                          <a:solidFill>
                            <a:schemeClr val="accent1"/>
                          </a:solidFill>
                        </a:rPr>
                        <a:t>Limiting coil, and issue with large spikes</a:t>
                      </a:r>
                    </a:p>
                    <a:p>
                      <a:pPr marL="95250" indent="-95250" algn="l">
                        <a:spcBef>
                          <a:spcPts val="300"/>
                        </a:spcBef>
                        <a:buFont typeface="Arial" panose="020B0604020202020204" pitchFamily="34" charset="0"/>
                        <a:buChar char="•"/>
                        <a:tabLst/>
                      </a:pPr>
                      <a:r>
                        <a:rPr lang="en-US" sz="900" dirty="0">
                          <a:solidFill>
                            <a:schemeClr val="accent1"/>
                          </a:solidFill>
                        </a:rPr>
                        <a:t>To be cut for inspection, tomography, …</a:t>
                      </a:r>
                    </a:p>
                  </a:txBody>
                  <a:tcPr marL="18000" marR="18000" marT="18000" marB="18000"/>
                </a:tc>
                <a:extLst>
                  <a:ext uri="{0D108BD9-81ED-4DB2-BD59-A6C34878D82A}">
                    <a16:rowId xmlns:a16="http://schemas.microsoft.com/office/drawing/2014/main" val="1647295020"/>
                  </a:ext>
                </a:extLst>
              </a:tr>
              <a:tr h="218700">
                <a:tc>
                  <a:txBody>
                    <a:bodyPr/>
                    <a:lstStyle/>
                    <a:p>
                      <a:r>
                        <a:rPr lang="en-US" sz="1000" dirty="0">
                          <a:solidFill>
                            <a:schemeClr val="accent1"/>
                          </a:solidFill>
                        </a:rPr>
                        <a:t>S2 – Type A</a:t>
                      </a:r>
                    </a:p>
                  </a:txBody>
                  <a:tcPr marL="18000" marR="18000" marT="18000" marB="18000"/>
                </a:tc>
                <a:tc>
                  <a:txBody>
                    <a:bodyPr/>
                    <a:lstStyle/>
                    <a:p>
                      <a:pPr algn="l"/>
                      <a:r>
                        <a:rPr lang="en-US" sz="1000" dirty="0">
                          <a:solidFill>
                            <a:schemeClr val="accent1"/>
                          </a:solidFill>
                        </a:rPr>
                        <a:t>D2: CC04</a:t>
                      </a:r>
                    </a:p>
                  </a:txBody>
                  <a:tcPr marL="18000" marR="18000" marT="18000" marB="18000"/>
                </a:tc>
                <a:tc>
                  <a:txBody>
                    <a:bodyPr/>
                    <a:lstStyle/>
                    <a:p>
                      <a:pPr algn="l"/>
                      <a:r>
                        <a:rPr lang="en-US" sz="1000" dirty="0">
                          <a:solidFill>
                            <a:schemeClr val="accent1"/>
                          </a:solidFill>
                        </a:rPr>
                        <a:t>GE08_Upper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5</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FF7E79"/>
                    </a:solidFill>
                  </a:tcPr>
                </a:tc>
                <a:tc>
                  <a:txBody>
                    <a:bodyPr/>
                    <a:lstStyle/>
                    <a:p>
                      <a:pPr marL="95250" indent="-95250" algn="l">
                        <a:buFont typeface="Arial" panose="020B0604020202020204" pitchFamily="34" charset="0"/>
                        <a:buChar char="•"/>
                        <a:tabLst/>
                      </a:pPr>
                      <a:r>
                        <a:rPr lang="en-US" sz="900" dirty="0">
                          <a:solidFill>
                            <a:schemeClr val="accent1"/>
                          </a:solidFill>
                        </a:rPr>
                        <a:t>Issue with large spikes</a:t>
                      </a:r>
                    </a:p>
                  </a:txBody>
                  <a:tcPr marL="18000" marR="18000" marT="18000" marB="18000"/>
                </a:tc>
                <a:extLst>
                  <a:ext uri="{0D108BD9-81ED-4DB2-BD59-A6C34878D82A}">
                    <a16:rowId xmlns:a16="http://schemas.microsoft.com/office/drawing/2014/main" val="1910731906"/>
                  </a:ext>
                </a:extLst>
              </a:tr>
              <a:tr h="3780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S2 – Type A</a:t>
                      </a:r>
                    </a:p>
                  </a:txBody>
                  <a:tcPr marL="18000" marR="18000" marT="18000" marB="18000"/>
                </a:tc>
                <a:tc>
                  <a:txBody>
                    <a:bodyPr/>
                    <a:lstStyle/>
                    <a:p>
                      <a:pPr algn="l"/>
                      <a:r>
                        <a:rPr lang="en-US" sz="1000" dirty="0">
                          <a:solidFill>
                            <a:schemeClr val="accent1"/>
                          </a:solidFill>
                        </a:rPr>
                        <a:t>D2: CC04</a:t>
                      </a:r>
                    </a:p>
                  </a:txBody>
                  <a:tcPr marL="18000" marR="18000" marT="18000" marB="18000"/>
                </a:tc>
                <a:tc>
                  <a:txBody>
                    <a:bodyPr/>
                    <a:lstStyle/>
                    <a:p>
                      <a:pPr algn="l"/>
                      <a:r>
                        <a:rPr lang="en-US" sz="1000" dirty="0">
                          <a:solidFill>
                            <a:schemeClr val="accent1"/>
                          </a:solidFill>
                        </a:rPr>
                        <a:t>GE09_Lower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5</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FF7E79"/>
                    </a:solidFill>
                  </a:tcPr>
                </a:tc>
                <a:tc>
                  <a:txBody>
                    <a:bodyPr/>
                    <a:lstStyle/>
                    <a:p>
                      <a:pPr marL="95250" indent="-95250" algn="l">
                        <a:buFont typeface="Arial" panose="020B0604020202020204" pitchFamily="34" charset="0"/>
                        <a:buChar char="•"/>
                        <a:tabLst/>
                      </a:pPr>
                      <a:r>
                        <a:rPr lang="en-US" sz="900" dirty="0">
                          <a:solidFill>
                            <a:schemeClr val="accent1"/>
                          </a:solidFill>
                        </a:rPr>
                        <a:t>Limiting coil, and issue with large spikes</a:t>
                      </a:r>
                    </a:p>
                    <a:p>
                      <a:pPr marL="95250" indent="-95250" algn="l">
                        <a:spcBef>
                          <a:spcPts val="300"/>
                        </a:spcBef>
                        <a:buFont typeface="Arial" panose="020B0604020202020204" pitchFamily="34" charset="0"/>
                        <a:buChar char="•"/>
                        <a:tabLst/>
                      </a:pPr>
                      <a:r>
                        <a:rPr lang="en-US" sz="900" dirty="0">
                          <a:solidFill>
                            <a:schemeClr val="accent1"/>
                          </a:solidFill>
                        </a:rPr>
                        <a:t>To be cut for inspection, tomography, …</a:t>
                      </a:r>
                    </a:p>
                  </a:txBody>
                  <a:tcPr marL="18000" marR="18000" marT="18000" marB="18000"/>
                </a:tc>
                <a:extLst>
                  <a:ext uri="{0D108BD9-81ED-4DB2-BD59-A6C34878D82A}">
                    <a16:rowId xmlns:a16="http://schemas.microsoft.com/office/drawing/2014/main" val="971096967"/>
                  </a:ext>
                </a:extLst>
              </a:tr>
              <a:tr h="3780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S3 – Type A</a:t>
                      </a:r>
                    </a:p>
                  </a:txBody>
                  <a:tcPr marL="18000" marR="18000" marT="18000" marB="18000"/>
                </a:tc>
                <a:tc>
                  <a:txBody>
                    <a:bodyPr/>
                    <a:lstStyle/>
                    <a:p>
                      <a:pPr algn="l"/>
                      <a:r>
                        <a:rPr lang="en-US" sz="1000" dirty="0">
                          <a:solidFill>
                            <a:schemeClr val="accent1"/>
                          </a:solidFill>
                        </a:rPr>
                        <a:t>D1: CC07</a:t>
                      </a:r>
                    </a:p>
                  </a:txBody>
                  <a:tcPr marL="18000" marR="18000" marT="18000" marB="18000"/>
                </a:tc>
                <a:tc>
                  <a:txBody>
                    <a:bodyPr/>
                    <a:lstStyle/>
                    <a:p>
                      <a:pPr algn="l"/>
                      <a:r>
                        <a:rPr lang="en-US" sz="1000" dirty="0">
                          <a:solidFill>
                            <a:schemeClr val="accent1"/>
                          </a:solidFill>
                        </a:rPr>
                        <a:t>GE15_Upper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5</a:t>
                      </a:r>
                    </a:p>
                  </a:txBody>
                  <a:tcPr marL="34290" marR="34290" marT="34290" marB="34290">
                    <a:solidFill>
                      <a:srgbClr val="FF7E79"/>
                    </a:solidFill>
                  </a:tcPr>
                </a:tc>
                <a:tc>
                  <a:txBody>
                    <a:bodyPr/>
                    <a:lstStyle/>
                    <a:p>
                      <a:pPr marL="95250" indent="-95250" algn="l">
                        <a:buFont typeface="Arial" panose="020B0604020202020204" pitchFamily="34" charset="0"/>
                        <a:buChar char="•"/>
                        <a:tabLst/>
                      </a:pPr>
                      <a:r>
                        <a:rPr lang="en-US" sz="900" dirty="0">
                          <a:solidFill>
                            <a:schemeClr val="accent1"/>
                          </a:solidFill>
                        </a:rPr>
                        <a:t>Limiting coil</a:t>
                      </a:r>
                    </a:p>
                    <a:p>
                      <a:pPr marL="95250" indent="-95250" algn="l">
                        <a:spcBef>
                          <a:spcPts val="300"/>
                        </a:spcBef>
                        <a:buFont typeface="Arial" panose="020B0604020202020204" pitchFamily="34" charset="0"/>
                        <a:buChar char="•"/>
                        <a:tabLst/>
                      </a:pPr>
                      <a:r>
                        <a:rPr lang="en-US" sz="900" dirty="0">
                          <a:solidFill>
                            <a:schemeClr val="accent1"/>
                          </a:solidFill>
                        </a:rPr>
                        <a:t>To be cut for inspection, tomography, …</a:t>
                      </a:r>
                    </a:p>
                  </a:txBody>
                  <a:tcPr marL="18000" marR="18000" marT="18000" marB="18000"/>
                </a:tc>
                <a:extLst>
                  <a:ext uri="{0D108BD9-81ED-4DB2-BD59-A6C34878D82A}">
                    <a16:rowId xmlns:a16="http://schemas.microsoft.com/office/drawing/2014/main" val="3958041989"/>
                  </a:ext>
                </a:extLst>
              </a:tr>
              <a:tr h="218700">
                <a:tc>
                  <a:txBody>
                    <a:bodyPr/>
                    <a:lstStyle/>
                    <a:p>
                      <a:r>
                        <a:rPr kumimoji="0" lang="en-US" sz="1000" b="0" i="0" u="none" strike="noStrike" kern="1200" cap="none" spc="0" normalizeH="0" baseline="0" noProof="0" dirty="0">
                          <a:ln>
                            <a:noFill/>
                          </a:ln>
                          <a:solidFill>
                            <a:schemeClr val="accent1"/>
                          </a:solidFill>
                          <a:effectLst/>
                          <a:uLnTx/>
                          <a:uFillTx/>
                          <a:latin typeface="Arial"/>
                          <a:ea typeface="+mn-ea"/>
                          <a:cs typeface="+mn-cs"/>
                        </a:rPr>
                        <a:t>S3 – Type A</a:t>
                      </a:r>
                      <a:endParaRPr lang="en-US" sz="1000" dirty="0">
                        <a:solidFill>
                          <a:schemeClr val="accent1"/>
                        </a:solidFill>
                      </a:endParaRPr>
                    </a:p>
                  </a:txBody>
                  <a:tcPr marL="18000" marR="18000" marT="18000" marB="18000"/>
                </a:tc>
                <a:tc>
                  <a:txBody>
                    <a:bodyPr/>
                    <a:lstStyle/>
                    <a:p>
                      <a:r>
                        <a:rPr lang="en-US" sz="1000" dirty="0">
                          <a:solidFill>
                            <a:schemeClr val="accent1"/>
                          </a:solidFill>
                        </a:rPr>
                        <a:t>D1: CC07</a:t>
                      </a:r>
                    </a:p>
                  </a:txBody>
                  <a:tcPr marL="18000" marR="18000" marT="18000" marB="18000"/>
                </a:tc>
                <a:tc>
                  <a:txBody>
                    <a:bodyPr/>
                    <a:lstStyle/>
                    <a:p>
                      <a:r>
                        <a:rPr lang="en-US" sz="1000" dirty="0">
                          <a:solidFill>
                            <a:schemeClr val="accent1"/>
                          </a:solidFill>
                        </a:rPr>
                        <a:t>GE16_Lower</a:t>
                      </a:r>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r>
                        <a:rPr lang="en-US" sz="1000">
                          <a:solidFill>
                            <a:schemeClr val="accent1"/>
                          </a:solidFill>
                        </a:rPr>
                        <a:t>ΔT</a:t>
                      </a:r>
                      <a:r>
                        <a:rPr lang="en-US" sz="1000" baseline="-25000">
                          <a:solidFill>
                            <a:schemeClr val="accent1"/>
                          </a:solidFill>
                        </a:rPr>
                        <a:t>MAX</a:t>
                      </a:r>
                      <a:r>
                        <a:rPr lang="en-US" sz="1000">
                          <a:solidFill>
                            <a:schemeClr val="accent1"/>
                          </a:solidFill>
                        </a:rPr>
                        <a:t> 30K</a:t>
                      </a:r>
                    </a:p>
                  </a:txBody>
                  <a:tcPr marL="18000" marR="18000" marT="18000" marB="18000"/>
                </a:tc>
                <a:tc>
                  <a:txBody>
                    <a:bodyPr/>
                    <a:lstStyle/>
                    <a:p>
                      <a:r>
                        <a:rPr kumimoji="0" lang="en-US" sz="1000" b="0" i="0" u="none" strike="noStrike" kern="1200" cap="none" spc="0" normalizeH="0" baseline="0" noProof="0" dirty="0">
                          <a:ln>
                            <a:noFill/>
                          </a:ln>
                          <a:solidFill>
                            <a:schemeClr val="accent1"/>
                          </a:solidFill>
                          <a:effectLst/>
                          <a:uLnTx/>
                          <a:uFillTx/>
                          <a:latin typeface="Arial"/>
                          <a:ea typeface="+mn-ea"/>
                          <a:cs typeface="+mn-cs"/>
                        </a:rPr>
                        <a:t>Class 4</a:t>
                      </a:r>
                      <a:endParaRPr lang="en-US" sz="1000" dirty="0">
                        <a:solidFill>
                          <a:schemeClr val="accent1"/>
                        </a:solidFill>
                      </a:endParaRPr>
                    </a:p>
                  </a:txBody>
                  <a:tcPr marL="34290" marR="34290" marT="34290" marB="34290">
                    <a:solidFill>
                      <a:srgbClr val="FFD579"/>
                    </a:solidFill>
                  </a:tcPr>
                </a:tc>
                <a:tc>
                  <a:txBody>
                    <a:bodyPr/>
                    <a:lstStyle/>
                    <a:p>
                      <a:pPr marL="95250" indent="-95250" algn="l">
                        <a:buFont typeface="Arial" panose="020B0604020202020204" pitchFamily="34" charset="0"/>
                        <a:buChar char="•"/>
                        <a:tabLst/>
                      </a:pPr>
                      <a:r>
                        <a:rPr lang="en-US" sz="900" i="1" dirty="0">
                          <a:solidFill>
                            <a:schemeClr val="accent1"/>
                          </a:solidFill>
                        </a:rPr>
                        <a:t>V-I</a:t>
                      </a:r>
                      <a:r>
                        <a:rPr lang="en-US" sz="900" dirty="0">
                          <a:solidFill>
                            <a:schemeClr val="accent1"/>
                          </a:solidFill>
                        </a:rPr>
                        <a:t> Signals OK – No </a:t>
                      </a:r>
                      <a:r>
                        <a:rPr lang="en-US" sz="900" i="1" dirty="0">
                          <a:solidFill>
                            <a:schemeClr val="accent1"/>
                          </a:solidFill>
                        </a:rPr>
                        <a:t>V</a:t>
                      </a:r>
                      <a:r>
                        <a:rPr lang="en-US" sz="900" dirty="0">
                          <a:solidFill>
                            <a:schemeClr val="accent1"/>
                          </a:solidFill>
                        </a:rPr>
                        <a:t> build-up – !QH jointing!</a:t>
                      </a:r>
                    </a:p>
                  </a:txBody>
                  <a:tcPr marL="18000" marR="18000" marT="18000" marB="18000"/>
                </a:tc>
                <a:extLst>
                  <a:ext uri="{0D108BD9-81ED-4DB2-BD59-A6C34878D82A}">
                    <a16:rowId xmlns:a16="http://schemas.microsoft.com/office/drawing/2014/main" val="4012109355"/>
                  </a:ext>
                </a:extLst>
              </a:tr>
              <a:tr h="2187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S3 – Type A</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D2: CC06</a:t>
                      </a:r>
                    </a:p>
                  </a:txBody>
                  <a:tcPr marL="18000" marR="18000" marT="18000" marB="18000"/>
                </a:tc>
                <a:tc>
                  <a:txBody>
                    <a:bodyPr/>
                    <a:lstStyle/>
                    <a:p>
                      <a:pPr algn="l"/>
                      <a:r>
                        <a:rPr lang="en-US" sz="1000" dirty="0">
                          <a:solidFill>
                            <a:schemeClr val="accent1"/>
                          </a:solidFill>
                        </a:rPr>
                        <a:t>GE10_Upper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Class 4</a:t>
                      </a:r>
                    </a:p>
                  </a:txBody>
                  <a:tcPr marL="34290" marR="34290" marT="34290" marB="34290">
                    <a:solidFill>
                      <a:srgbClr val="FFD579"/>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i="1" dirty="0">
                          <a:solidFill>
                            <a:schemeClr val="accent1"/>
                          </a:solidFill>
                        </a:rPr>
                        <a:t>V-I</a:t>
                      </a:r>
                      <a:r>
                        <a:rPr lang="en-US" sz="900" dirty="0">
                          <a:solidFill>
                            <a:schemeClr val="accent1"/>
                          </a:solidFill>
                        </a:rPr>
                        <a:t> Signals OK – No </a:t>
                      </a:r>
                      <a:r>
                        <a:rPr lang="en-US" sz="900" i="1" dirty="0">
                          <a:solidFill>
                            <a:schemeClr val="accent1"/>
                          </a:solidFill>
                        </a:rPr>
                        <a:t>V</a:t>
                      </a:r>
                      <a:r>
                        <a:rPr lang="en-US" sz="900" dirty="0">
                          <a:solidFill>
                            <a:schemeClr val="accent1"/>
                          </a:solidFill>
                        </a:rPr>
                        <a:t> build-up</a:t>
                      </a:r>
                    </a:p>
                  </a:txBody>
                  <a:tcPr marL="18000" marR="18000" marT="18000" marB="18000"/>
                </a:tc>
                <a:extLst>
                  <a:ext uri="{0D108BD9-81ED-4DB2-BD59-A6C34878D82A}">
                    <a16:rowId xmlns:a16="http://schemas.microsoft.com/office/drawing/2014/main" val="2801759636"/>
                  </a:ext>
                </a:extLst>
              </a:tr>
              <a:tr h="3780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S3 – Type A</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D2: CC06</a:t>
                      </a:r>
                    </a:p>
                  </a:txBody>
                  <a:tcPr marL="18000" marR="18000" marT="18000" marB="18000"/>
                </a:tc>
                <a:tc>
                  <a:txBody>
                    <a:bodyPr/>
                    <a:lstStyle/>
                    <a:p>
                      <a:pPr algn="l"/>
                      <a:r>
                        <a:rPr lang="en-US" sz="1000" dirty="0">
                          <a:solidFill>
                            <a:schemeClr val="accent1"/>
                          </a:solidFill>
                        </a:rPr>
                        <a:t>GE14_Lower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Class 4</a:t>
                      </a:r>
                    </a:p>
                  </a:txBody>
                  <a:tcPr marL="34290" marR="34290" marT="34290" marB="34290">
                    <a:solidFill>
                      <a:srgbClr val="FFD579"/>
                    </a:solidFill>
                  </a:tcPr>
                </a:tc>
                <a:tc>
                  <a:txBody>
                    <a:bodyPr/>
                    <a:lstStyle/>
                    <a:p>
                      <a:pPr marL="95250" indent="-95250" algn="l">
                        <a:buFont typeface="Arial" panose="020B0604020202020204" pitchFamily="34" charset="0"/>
                        <a:buChar char="•"/>
                        <a:tabLst/>
                      </a:pPr>
                      <a:r>
                        <a:rPr lang="en-US" sz="900" dirty="0">
                          <a:solidFill>
                            <a:schemeClr val="accent1"/>
                          </a:solidFill>
                        </a:rPr>
                        <a:t>QH trace to wire jointing failure, repaired</a:t>
                      </a:r>
                    </a:p>
                    <a:p>
                      <a:pPr marL="95250" indent="-95250" algn="l">
                        <a:spcBef>
                          <a:spcPts val="300"/>
                        </a:spcBef>
                        <a:buFont typeface="Arial" panose="020B0604020202020204" pitchFamily="34" charset="0"/>
                        <a:buChar char="•"/>
                        <a:tabLst/>
                      </a:pPr>
                      <a:r>
                        <a:rPr lang="en-US" sz="900" i="1" dirty="0">
                          <a:solidFill>
                            <a:schemeClr val="accent1"/>
                          </a:solidFill>
                        </a:rPr>
                        <a:t>V-I</a:t>
                      </a:r>
                      <a:r>
                        <a:rPr lang="en-US" sz="900" dirty="0">
                          <a:solidFill>
                            <a:schemeClr val="accent1"/>
                          </a:solidFill>
                        </a:rPr>
                        <a:t> signals OK – No </a:t>
                      </a:r>
                      <a:r>
                        <a:rPr lang="en-US" sz="900" i="1" dirty="0">
                          <a:solidFill>
                            <a:schemeClr val="accent1"/>
                          </a:solidFill>
                        </a:rPr>
                        <a:t>V</a:t>
                      </a:r>
                      <a:r>
                        <a:rPr lang="en-US" sz="900" dirty="0">
                          <a:solidFill>
                            <a:schemeClr val="accent1"/>
                          </a:solidFill>
                        </a:rPr>
                        <a:t> build-up</a:t>
                      </a:r>
                    </a:p>
                  </a:txBody>
                  <a:tcPr marL="18000" marR="18000" marT="18000" marB="18000"/>
                </a:tc>
                <a:extLst>
                  <a:ext uri="{0D108BD9-81ED-4DB2-BD59-A6C34878D82A}">
                    <a16:rowId xmlns:a16="http://schemas.microsoft.com/office/drawing/2014/main" val="56757258"/>
                  </a:ext>
                </a:extLst>
              </a:tr>
            </a:tbl>
          </a:graphicData>
        </a:graphic>
      </p:graphicFrame>
    </p:spTree>
    <p:extLst>
      <p:ext uri="{BB962C8B-B14F-4D97-AF65-F5344CB8AC3E}">
        <p14:creationId xmlns:p14="http://schemas.microsoft.com/office/powerpoint/2010/main" val="959126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D7CF5FD-875A-FB4E-8FAB-E3F11D963FC6}"/>
              </a:ext>
            </a:extLst>
          </p:cNvPr>
          <p:cNvSpPr>
            <a:spLocks noGrp="1"/>
          </p:cNvSpPr>
          <p:nvPr>
            <p:ph type="sldNum" sz="quarter" idx="12"/>
          </p:nvPr>
        </p:nvSpPr>
        <p:spPr/>
        <p:txBody>
          <a:bodyPr/>
          <a:lstStyle/>
          <a:p>
            <a:pPr defTabSz="685800" eaLnBrk="1" fontAlgn="auto" hangingPunct="1">
              <a:spcBef>
                <a:spcPts val="0"/>
              </a:spcBef>
              <a:spcAft>
                <a:spcPts val="0"/>
              </a:spcAft>
            </a:pPr>
            <a:fld id="{BFDCA1C4-9514-7B4F-976F-D92F7E296653}" type="slidenum">
              <a:rPr lang="fr-FR">
                <a:solidFill>
                  <a:srgbClr val="FFFFFF"/>
                </a:solidFill>
                <a:latin typeface="Arial"/>
                <a:ea typeface="+mn-ea"/>
              </a:rPr>
              <a:pPr defTabSz="685800" eaLnBrk="1" fontAlgn="auto" hangingPunct="1">
                <a:spcBef>
                  <a:spcPts val="0"/>
                </a:spcBef>
                <a:spcAft>
                  <a:spcPts val="0"/>
                </a:spcAft>
              </a:pPr>
              <a:t>13</a:t>
            </a:fld>
            <a:endParaRPr lang="fr-FR">
              <a:solidFill>
                <a:srgbClr val="FFFFFF"/>
              </a:solidFill>
              <a:latin typeface="Arial"/>
              <a:ea typeface="+mn-ea"/>
            </a:endParaRPr>
          </a:p>
        </p:txBody>
      </p:sp>
      <p:graphicFrame>
        <p:nvGraphicFramePr>
          <p:cNvPr id="6" name="Content Placeholder 5">
            <a:extLst>
              <a:ext uri="{FF2B5EF4-FFF2-40B4-BE49-F238E27FC236}">
                <a16:creationId xmlns:a16="http://schemas.microsoft.com/office/drawing/2014/main" id="{5524E3C2-0C3A-3541-BD89-AAADCB1429F5}"/>
              </a:ext>
            </a:extLst>
          </p:cNvPr>
          <p:cNvGraphicFramePr>
            <a:graphicFrameLocks noGrp="1"/>
          </p:cNvGraphicFramePr>
          <p:nvPr>
            <p:ph idx="1"/>
            <p:extLst>
              <p:ext uri="{D42A27DB-BD31-4B8C-83A1-F6EECF244321}">
                <p14:modId xmlns:p14="http://schemas.microsoft.com/office/powerpoint/2010/main" val="3384713268"/>
              </p:ext>
            </p:extLst>
          </p:nvPr>
        </p:nvGraphicFramePr>
        <p:xfrm>
          <a:off x="117000" y="411510"/>
          <a:ext cx="8910000" cy="4107600"/>
        </p:xfrm>
        <a:graphic>
          <a:graphicData uri="http://schemas.openxmlformats.org/drawingml/2006/table">
            <a:tbl>
              <a:tblPr firstRow="1" bandRow="1">
                <a:tableStyleId>{5C22544A-7EE6-4342-B048-85BDC9FD1C3A}</a:tableStyleId>
              </a:tblPr>
              <a:tblGrid>
                <a:gridCol w="945000">
                  <a:extLst>
                    <a:ext uri="{9D8B030D-6E8A-4147-A177-3AD203B41FA5}">
                      <a16:colId xmlns:a16="http://schemas.microsoft.com/office/drawing/2014/main" val="2860319770"/>
                    </a:ext>
                  </a:extLst>
                </a:gridCol>
                <a:gridCol w="1215000">
                  <a:extLst>
                    <a:ext uri="{9D8B030D-6E8A-4147-A177-3AD203B41FA5}">
                      <a16:colId xmlns:a16="http://schemas.microsoft.com/office/drawing/2014/main" val="3208107325"/>
                    </a:ext>
                  </a:extLst>
                </a:gridCol>
                <a:gridCol w="1215000">
                  <a:extLst>
                    <a:ext uri="{9D8B030D-6E8A-4147-A177-3AD203B41FA5}">
                      <a16:colId xmlns:a16="http://schemas.microsoft.com/office/drawing/2014/main" val="2598866616"/>
                    </a:ext>
                  </a:extLst>
                </a:gridCol>
                <a:gridCol w="945000">
                  <a:extLst>
                    <a:ext uri="{9D8B030D-6E8A-4147-A177-3AD203B41FA5}">
                      <a16:colId xmlns:a16="http://schemas.microsoft.com/office/drawing/2014/main" val="1647860999"/>
                    </a:ext>
                  </a:extLst>
                </a:gridCol>
                <a:gridCol w="945000">
                  <a:extLst>
                    <a:ext uri="{9D8B030D-6E8A-4147-A177-3AD203B41FA5}">
                      <a16:colId xmlns:a16="http://schemas.microsoft.com/office/drawing/2014/main" val="1983002665"/>
                    </a:ext>
                  </a:extLst>
                </a:gridCol>
                <a:gridCol w="945000">
                  <a:extLst>
                    <a:ext uri="{9D8B030D-6E8A-4147-A177-3AD203B41FA5}">
                      <a16:colId xmlns:a16="http://schemas.microsoft.com/office/drawing/2014/main" val="3051472967"/>
                    </a:ext>
                  </a:extLst>
                </a:gridCol>
                <a:gridCol w="2700000">
                  <a:extLst>
                    <a:ext uri="{9D8B030D-6E8A-4147-A177-3AD203B41FA5}">
                      <a16:colId xmlns:a16="http://schemas.microsoft.com/office/drawing/2014/main" val="1520915501"/>
                    </a:ext>
                  </a:extLst>
                </a:gridCol>
              </a:tblGrid>
              <a:tr h="414900">
                <a:tc>
                  <a:txBody>
                    <a:bodyPr/>
                    <a:lstStyle/>
                    <a:p>
                      <a:pPr algn="ctr"/>
                      <a:r>
                        <a:rPr lang="en-US" sz="1100" dirty="0"/>
                        <a:t>Magnet</a:t>
                      </a:r>
                    </a:p>
                  </a:txBody>
                  <a:tcPr marL="18000" marR="18000" marT="36000" marB="36000"/>
                </a:tc>
                <a:tc>
                  <a:txBody>
                    <a:bodyPr/>
                    <a:lstStyle/>
                    <a:p>
                      <a:pPr algn="ctr"/>
                      <a:r>
                        <a:rPr lang="en-US" sz="1100" dirty="0"/>
                        <a:t>Collared Coils</a:t>
                      </a:r>
                    </a:p>
                  </a:txBody>
                  <a:tcPr marL="18000" marR="18000" marT="36000" marB="36000"/>
                </a:tc>
                <a:tc>
                  <a:txBody>
                    <a:bodyPr/>
                    <a:lstStyle/>
                    <a:p>
                      <a:pPr algn="ctr"/>
                      <a:r>
                        <a:rPr lang="en-US" sz="1100" dirty="0"/>
                        <a:t>Coils</a:t>
                      </a:r>
                    </a:p>
                  </a:txBody>
                  <a:tcPr marL="18000" marR="18000" marT="36000" marB="36000"/>
                </a:tc>
                <a:tc>
                  <a:txBody>
                    <a:bodyPr/>
                    <a:lstStyle/>
                    <a:p>
                      <a:pPr algn="ctr"/>
                      <a:r>
                        <a:rPr lang="en-US" sz="1100" dirty="0"/>
                        <a:t>Quench Heaters</a:t>
                      </a:r>
                    </a:p>
                  </a:txBody>
                  <a:tcPr marL="18000" marR="18000" marT="36000" marB="36000"/>
                </a:tc>
                <a:tc>
                  <a:txBody>
                    <a:bodyPr/>
                    <a:lstStyle/>
                    <a:p>
                      <a:pPr algn="ctr"/>
                      <a:r>
                        <a:rPr lang="en-US" sz="1100" dirty="0"/>
                        <a:t>CD-WU</a:t>
                      </a:r>
                    </a:p>
                  </a:txBody>
                  <a:tcPr marL="18000" marR="18000" marT="36000" marB="36000"/>
                </a:tc>
                <a:tc>
                  <a:txBody>
                    <a:bodyPr/>
                    <a:lstStyle/>
                    <a:p>
                      <a:pPr algn="ctr"/>
                      <a:r>
                        <a:rPr lang="en-US" sz="1100" dirty="0"/>
                        <a:t>Class</a:t>
                      </a:r>
                    </a:p>
                  </a:txBody>
                  <a:tcPr marL="18000" marR="18000" marT="36000" marB="36000"/>
                </a:tc>
                <a:tc>
                  <a:txBody>
                    <a:bodyPr/>
                    <a:lstStyle/>
                    <a:p>
                      <a:pPr algn="ctr"/>
                      <a:r>
                        <a:rPr lang="en-US" sz="1100" dirty="0"/>
                        <a:t>Note</a:t>
                      </a:r>
                    </a:p>
                  </a:txBody>
                  <a:tcPr marL="18000" marR="18000" marT="36000" marB="36000"/>
                </a:tc>
                <a:extLst>
                  <a:ext uri="{0D108BD9-81ED-4DB2-BD59-A6C34878D82A}">
                    <a16:rowId xmlns:a16="http://schemas.microsoft.com/office/drawing/2014/main" val="1943180503"/>
                  </a:ext>
                </a:extLst>
              </a:tr>
              <a:tr h="217170">
                <a:tc>
                  <a:txBody>
                    <a:bodyPr/>
                    <a:lstStyle/>
                    <a:p>
                      <a:r>
                        <a:rPr lang="en-US" sz="1000" dirty="0">
                          <a:solidFill>
                            <a:schemeClr val="accent1"/>
                          </a:solidFill>
                        </a:rPr>
                        <a:t>S4 – Type B</a:t>
                      </a:r>
                    </a:p>
                  </a:txBody>
                  <a:tcPr marL="18000" marR="18000" marT="18000" marB="18000"/>
                </a:tc>
                <a:tc>
                  <a:txBody>
                    <a:bodyPr/>
                    <a:lstStyle/>
                    <a:p>
                      <a:pPr algn="l"/>
                      <a:r>
                        <a:rPr lang="en-US" sz="1000" dirty="0">
                          <a:solidFill>
                            <a:schemeClr val="accent1"/>
                          </a:solidFill>
                        </a:rPr>
                        <a:t>D1: CC09</a:t>
                      </a:r>
                    </a:p>
                  </a:txBody>
                  <a:tcPr marL="18000" marR="18000" marT="18000" marB="18000"/>
                </a:tc>
                <a:tc>
                  <a:txBody>
                    <a:bodyPr/>
                    <a:lstStyle/>
                    <a:p>
                      <a:pPr algn="l"/>
                      <a:r>
                        <a:rPr lang="en-US" sz="1000" dirty="0">
                          <a:solidFill>
                            <a:schemeClr val="accent1"/>
                          </a:solidFill>
                        </a:rPr>
                        <a:t>GE20_Upper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4</a:t>
                      </a:r>
                      <a:endParaRPr kumimoji="0" lang="en-US" sz="14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FFD579"/>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i="1" dirty="0">
                          <a:solidFill>
                            <a:schemeClr val="accent1"/>
                          </a:solidFill>
                        </a:rPr>
                        <a:t>V-I </a:t>
                      </a:r>
                      <a:r>
                        <a:rPr lang="en-US" sz="900" dirty="0">
                          <a:solidFill>
                            <a:schemeClr val="accent1"/>
                          </a:solidFill>
                        </a:rPr>
                        <a:t>Signals OK – No </a:t>
                      </a:r>
                      <a:r>
                        <a:rPr lang="en-US" sz="900" i="1" dirty="0">
                          <a:solidFill>
                            <a:schemeClr val="accent1"/>
                          </a:solidFill>
                        </a:rPr>
                        <a:t>V</a:t>
                      </a:r>
                      <a:r>
                        <a:rPr lang="en-US" sz="900" dirty="0">
                          <a:solidFill>
                            <a:schemeClr val="accent1"/>
                          </a:solidFill>
                        </a:rPr>
                        <a:t> build-up</a:t>
                      </a:r>
                    </a:p>
                  </a:txBody>
                  <a:tcPr marL="18000" marR="18000" marT="18000" marB="18000"/>
                </a:tc>
                <a:extLst>
                  <a:ext uri="{0D108BD9-81ED-4DB2-BD59-A6C34878D82A}">
                    <a16:rowId xmlns:a16="http://schemas.microsoft.com/office/drawing/2014/main" val="3056289430"/>
                  </a:ext>
                </a:extLst>
              </a:tr>
              <a:tr h="217170">
                <a:tc>
                  <a:txBody>
                    <a:bodyPr/>
                    <a:lstStyle/>
                    <a:p>
                      <a:r>
                        <a:rPr lang="en-US" sz="1000" dirty="0">
                          <a:solidFill>
                            <a:schemeClr val="accent1"/>
                          </a:solidFill>
                        </a:rPr>
                        <a:t>S4 – Type B</a:t>
                      </a:r>
                      <a:endParaRPr lang="en-US" sz="800" dirty="0">
                        <a:solidFill>
                          <a:schemeClr val="accent1"/>
                        </a:solidFill>
                      </a:endParaRPr>
                    </a:p>
                  </a:txBody>
                  <a:tcPr marL="18000" marR="18000" marT="18000" marB="18000"/>
                </a:tc>
                <a:tc>
                  <a:txBody>
                    <a:bodyPr/>
                    <a:lstStyle/>
                    <a:p>
                      <a:pPr algn="l"/>
                      <a:r>
                        <a:rPr lang="en-US" sz="1000" dirty="0">
                          <a:solidFill>
                            <a:schemeClr val="accent1"/>
                          </a:solidFill>
                        </a:rPr>
                        <a:t>D1: CC09</a:t>
                      </a:r>
                    </a:p>
                  </a:txBody>
                  <a:tcPr marL="18000" marR="18000" marT="18000" marB="18000"/>
                </a:tc>
                <a:tc>
                  <a:txBody>
                    <a:bodyPr/>
                    <a:lstStyle/>
                    <a:p>
                      <a:r>
                        <a:rPr lang="en-US" sz="1000" dirty="0">
                          <a:solidFill>
                            <a:schemeClr val="accent1"/>
                          </a:solidFill>
                        </a:rPr>
                        <a:t>GE21_Lower</a:t>
                      </a:r>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4</a:t>
                      </a:r>
                      <a:endParaRPr kumimoji="0" lang="en-US" sz="14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FFD579"/>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i="1" dirty="0">
                          <a:solidFill>
                            <a:schemeClr val="accent1"/>
                          </a:solidFill>
                        </a:rPr>
                        <a:t>V-</a:t>
                      </a:r>
                      <a:r>
                        <a:rPr lang="en-US" sz="900" dirty="0">
                          <a:solidFill>
                            <a:schemeClr val="accent1"/>
                          </a:solidFill>
                        </a:rPr>
                        <a:t>I Signals OK – No </a:t>
                      </a:r>
                      <a:r>
                        <a:rPr lang="en-US" sz="900" i="1" dirty="0">
                          <a:solidFill>
                            <a:schemeClr val="accent1"/>
                          </a:solidFill>
                        </a:rPr>
                        <a:t>V</a:t>
                      </a:r>
                      <a:r>
                        <a:rPr lang="en-US" sz="900" dirty="0">
                          <a:solidFill>
                            <a:schemeClr val="accent1"/>
                          </a:solidFill>
                        </a:rPr>
                        <a:t> build-up</a:t>
                      </a:r>
                    </a:p>
                  </a:txBody>
                  <a:tcPr marL="18000" marR="18000" marT="18000" marB="18000"/>
                </a:tc>
                <a:extLst>
                  <a:ext uri="{0D108BD9-81ED-4DB2-BD59-A6C34878D82A}">
                    <a16:rowId xmlns:a16="http://schemas.microsoft.com/office/drawing/2014/main" val="3152307715"/>
                  </a:ext>
                </a:extLst>
              </a:tr>
              <a:tr h="378000">
                <a:tc>
                  <a:txBody>
                    <a:bodyPr/>
                    <a:lstStyle/>
                    <a:p>
                      <a:r>
                        <a:rPr lang="en-US" sz="1000" dirty="0">
                          <a:solidFill>
                            <a:schemeClr val="accent1"/>
                          </a:solidFill>
                        </a:rPr>
                        <a:t>S4 – Type B</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D2: CC08</a:t>
                      </a:r>
                    </a:p>
                  </a:txBody>
                  <a:tcPr marL="18000" marR="18000" marT="18000" marB="18000"/>
                </a:tc>
                <a:tc>
                  <a:txBody>
                    <a:bodyPr/>
                    <a:lstStyle/>
                    <a:p>
                      <a:pPr algn="l"/>
                      <a:r>
                        <a:rPr lang="en-US" sz="1000" dirty="0">
                          <a:solidFill>
                            <a:schemeClr val="accent1"/>
                          </a:solidFill>
                        </a:rPr>
                        <a:t>GE17_Upper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algn="l"/>
                      <a:r>
                        <a:rPr lang="en-US" sz="1000" dirty="0">
                          <a:solidFill>
                            <a:schemeClr val="accent1"/>
                          </a:solidFill>
                        </a:rPr>
                        <a:t>Class 5</a:t>
                      </a:r>
                    </a:p>
                  </a:txBody>
                  <a:tcPr marL="34290" marR="34290" marT="34290" marB="34290">
                    <a:solidFill>
                      <a:srgbClr val="FF7E79"/>
                    </a:solidFill>
                  </a:tcPr>
                </a:tc>
                <a:tc>
                  <a:txBody>
                    <a:bodyPr/>
                    <a:lstStyle/>
                    <a:p>
                      <a:pPr marL="90488" indent="-90488" algn="l">
                        <a:buFont typeface="Arial" panose="020B0604020202020204" pitchFamily="34" charset="0"/>
                        <a:buChar char="•"/>
                        <a:tabLst/>
                      </a:pPr>
                      <a:r>
                        <a:rPr lang="en-US" sz="900" dirty="0">
                          <a:solidFill>
                            <a:schemeClr val="tx1"/>
                          </a:solidFill>
                        </a:rPr>
                        <a:t>Limiting coil</a:t>
                      </a:r>
                    </a:p>
                    <a:p>
                      <a:pPr marL="90488" indent="-90488" algn="l">
                        <a:spcBef>
                          <a:spcPts val="300"/>
                        </a:spcBef>
                        <a:buFont typeface="Arial" panose="020B0604020202020204" pitchFamily="34" charset="0"/>
                        <a:buChar char="•"/>
                        <a:tabLst/>
                      </a:pPr>
                      <a:r>
                        <a:rPr lang="en-US" sz="900" dirty="0">
                          <a:solidFill>
                            <a:schemeClr val="tx1"/>
                          </a:solidFill>
                        </a:rPr>
                        <a:t>QH trace to wire jointing failure</a:t>
                      </a:r>
                    </a:p>
                  </a:txBody>
                  <a:tcPr marL="18000" marR="18000" marT="18000" marB="18000"/>
                </a:tc>
                <a:extLst>
                  <a:ext uri="{0D108BD9-81ED-4DB2-BD59-A6C34878D82A}">
                    <a16:rowId xmlns:a16="http://schemas.microsoft.com/office/drawing/2014/main" val="4014719478"/>
                  </a:ext>
                </a:extLst>
              </a:tr>
              <a:tr h="2171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S4 – Type B</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D2: CC08</a:t>
                      </a:r>
                    </a:p>
                  </a:txBody>
                  <a:tcPr marL="18000" marR="18000" marT="18000" marB="18000"/>
                </a:tc>
                <a:tc>
                  <a:txBody>
                    <a:bodyPr/>
                    <a:lstStyle/>
                    <a:p>
                      <a:r>
                        <a:rPr lang="en-US" sz="1000" dirty="0">
                          <a:solidFill>
                            <a:schemeClr val="accent1"/>
                          </a:solidFill>
                        </a:rPr>
                        <a:t>GE19_Lower</a:t>
                      </a:r>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r>
                        <a:rPr kumimoji="0" lang="en-US" sz="1000" b="0" i="0" u="none" strike="noStrike" kern="1200" cap="none" spc="0" normalizeH="0" baseline="0" noProof="0" dirty="0">
                          <a:ln>
                            <a:noFill/>
                          </a:ln>
                          <a:solidFill>
                            <a:schemeClr val="accent1"/>
                          </a:solidFill>
                          <a:effectLst/>
                          <a:uLnTx/>
                          <a:uFillTx/>
                          <a:latin typeface="+mn-lt"/>
                          <a:ea typeface="+mn-ea"/>
                          <a:cs typeface="+mn-cs"/>
                        </a:rPr>
                        <a:t>Class 5</a:t>
                      </a:r>
                      <a:endParaRPr lang="en-US" sz="1100" dirty="0">
                        <a:solidFill>
                          <a:schemeClr val="accent1"/>
                        </a:solidFill>
                      </a:endParaRPr>
                    </a:p>
                  </a:txBody>
                  <a:tcPr marL="34290" marR="34290" marT="34290" marB="34290">
                    <a:solidFill>
                      <a:srgbClr val="FF7E79"/>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accent1"/>
                          </a:solidFill>
                        </a:rPr>
                        <a:t>V-I Signal &gt; 3𝜇V (low but visible)</a:t>
                      </a:r>
                    </a:p>
                  </a:txBody>
                  <a:tcPr marL="18000" marR="18000" marT="18000" marB="18000"/>
                </a:tc>
                <a:extLst>
                  <a:ext uri="{0D108BD9-81ED-4DB2-BD59-A6C34878D82A}">
                    <a16:rowId xmlns:a16="http://schemas.microsoft.com/office/drawing/2014/main" val="596708489"/>
                  </a:ext>
                </a:extLst>
              </a:tr>
              <a:tr h="218700">
                <a:tc>
                  <a:txBody>
                    <a:bodyPr/>
                    <a:lstStyle/>
                    <a:p>
                      <a:r>
                        <a:rPr lang="en-US" sz="1000" dirty="0">
                          <a:solidFill>
                            <a:schemeClr val="accent1"/>
                          </a:solidFill>
                        </a:rPr>
                        <a:t>S5 – Type A</a:t>
                      </a:r>
                    </a:p>
                  </a:txBody>
                  <a:tcPr marL="18000" marR="18000" marT="18000" marB="18000"/>
                </a:tc>
                <a:tc>
                  <a:txBody>
                    <a:bodyPr/>
                    <a:lstStyle/>
                    <a:p>
                      <a:pPr algn="l"/>
                      <a:r>
                        <a:rPr lang="en-US" sz="1000" dirty="0">
                          <a:solidFill>
                            <a:schemeClr val="accent1"/>
                          </a:solidFill>
                        </a:rPr>
                        <a:t>D1: CC10</a:t>
                      </a:r>
                    </a:p>
                  </a:txBody>
                  <a:tcPr marL="18000" marR="18000" marT="18000" marB="18000"/>
                </a:tc>
                <a:tc>
                  <a:txBody>
                    <a:bodyPr/>
                    <a:lstStyle/>
                    <a:p>
                      <a:pPr algn="l"/>
                      <a:r>
                        <a:rPr lang="en-US" sz="1000" dirty="0">
                          <a:solidFill>
                            <a:schemeClr val="accent1"/>
                          </a:solidFill>
                        </a:rPr>
                        <a:t>GE23_Upper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algn="l"/>
                      <a:r>
                        <a:rPr lang="en-US" sz="1000" dirty="0"/>
                        <a:t>Class 2</a:t>
                      </a:r>
                    </a:p>
                  </a:txBody>
                  <a:tcPr marL="34290" marR="34290" marT="34290" marB="34290">
                    <a:solidFill>
                      <a:srgbClr val="00B050"/>
                    </a:solidFill>
                  </a:tcPr>
                </a:tc>
                <a:tc>
                  <a:txBody>
                    <a:bodyPr/>
                    <a:lstStyle/>
                    <a:p>
                      <a:pPr marL="90488" indent="-90488" algn="l">
                        <a:buFont typeface="Arial" panose="020B0604020202020204" pitchFamily="34" charset="0"/>
                        <a:buChar char="•"/>
                        <a:tabLst/>
                      </a:pPr>
                      <a:r>
                        <a:rPr lang="en-US" sz="900" dirty="0"/>
                        <a:t>Completed but not tested at cold - !QH jointing!</a:t>
                      </a:r>
                    </a:p>
                  </a:txBody>
                  <a:tcPr marL="18000" marR="18000" marT="18000" marB="18000"/>
                </a:tc>
                <a:extLst>
                  <a:ext uri="{0D108BD9-81ED-4DB2-BD59-A6C34878D82A}">
                    <a16:rowId xmlns:a16="http://schemas.microsoft.com/office/drawing/2014/main" val="426525924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S5 – Type A</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D1: CC10</a:t>
                      </a:r>
                    </a:p>
                  </a:txBody>
                  <a:tcPr marL="18000" marR="18000" marT="18000" marB="18000"/>
                </a:tc>
                <a:tc>
                  <a:txBody>
                    <a:bodyPr/>
                    <a:lstStyle/>
                    <a:p>
                      <a:pPr algn="l"/>
                      <a:r>
                        <a:rPr lang="en-US" sz="1000" dirty="0">
                          <a:solidFill>
                            <a:schemeClr val="accent1"/>
                          </a:solidFill>
                        </a:rPr>
                        <a:t>GE22_Lower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2</a:t>
                      </a:r>
                    </a:p>
                  </a:txBody>
                  <a:tcPr marL="34290" marR="34290" marT="34290" marB="34290">
                    <a:solidFill>
                      <a:srgbClr val="00B050"/>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Completed but not tested at cold</a:t>
                      </a:r>
                      <a:r>
                        <a:rPr lang="en-US" sz="900" dirty="0"/>
                        <a:t> - !QH jointing!</a:t>
                      </a:r>
                      <a:endParaRPr kumimoji="0" lang="en-US" sz="9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18000" marB="18000"/>
                </a:tc>
                <a:extLst>
                  <a:ext uri="{0D108BD9-81ED-4DB2-BD59-A6C34878D82A}">
                    <a16:rowId xmlns:a16="http://schemas.microsoft.com/office/drawing/2014/main" val="201070512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S5 – Type A</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D2: CC11</a:t>
                      </a:r>
                    </a:p>
                  </a:txBody>
                  <a:tcPr marL="18000" marR="18000" marT="18000" marB="18000"/>
                </a:tc>
                <a:tc>
                  <a:txBody>
                    <a:bodyPr/>
                    <a:lstStyle/>
                    <a:p>
                      <a:pPr algn="l"/>
                      <a:r>
                        <a:rPr lang="en-US" sz="1000" dirty="0">
                          <a:solidFill>
                            <a:schemeClr val="accent1"/>
                          </a:solidFill>
                        </a:rPr>
                        <a:t>GE25_Upper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2</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rgbClr val="00B050"/>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Completed but not tested at cold</a:t>
                      </a:r>
                      <a:r>
                        <a:rPr lang="en-US" sz="900" dirty="0"/>
                        <a:t> - !QH jointing!</a:t>
                      </a:r>
                      <a:endParaRPr kumimoji="0" lang="en-US" sz="9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18000" marB="18000"/>
                </a:tc>
                <a:extLst>
                  <a:ext uri="{0D108BD9-81ED-4DB2-BD59-A6C34878D82A}">
                    <a16:rowId xmlns:a16="http://schemas.microsoft.com/office/drawing/2014/main" val="3232420447"/>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S5 – Type A</a:t>
                      </a:r>
                    </a:p>
                  </a:txBody>
                  <a:tcPr marL="18000" marR="18000" marT="18000" marB="18000"/>
                </a:tc>
                <a:tc>
                  <a:txBody>
                    <a:bodyPr/>
                    <a:lstStyle/>
                    <a:p>
                      <a:pPr algn="l"/>
                      <a:r>
                        <a:rPr lang="en-US" sz="1000" dirty="0">
                          <a:solidFill>
                            <a:schemeClr val="accent1"/>
                          </a:solidFill>
                        </a:rPr>
                        <a:t>D2: CC11</a:t>
                      </a:r>
                    </a:p>
                  </a:txBody>
                  <a:tcPr marL="18000" marR="18000" marT="18000" marB="18000"/>
                </a:tc>
                <a:tc>
                  <a:txBody>
                    <a:bodyPr/>
                    <a:lstStyle/>
                    <a:p>
                      <a:pPr algn="l"/>
                      <a:r>
                        <a:rPr lang="en-US" sz="1000" dirty="0">
                          <a:solidFill>
                            <a:schemeClr val="accent1"/>
                          </a:solidFill>
                        </a:rPr>
                        <a:t>GE24_Lower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2</a:t>
                      </a:r>
                    </a:p>
                  </a:txBody>
                  <a:tcPr marL="34290" marR="34290" marT="34290" marB="34290">
                    <a:solidFill>
                      <a:srgbClr val="00B050"/>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Completed but not tested at cold</a:t>
                      </a:r>
                      <a:r>
                        <a:rPr lang="en-US" sz="900" dirty="0"/>
                        <a:t> - !QH jointing!</a:t>
                      </a:r>
                      <a:endParaRPr kumimoji="0" lang="en-US" sz="9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18000" marB="18000"/>
                </a:tc>
                <a:extLst>
                  <a:ext uri="{0D108BD9-81ED-4DB2-BD59-A6C34878D82A}">
                    <a16:rowId xmlns:a16="http://schemas.microsoft.com/office/drawing/2014/main" val="3380377730"/>
                  </a:ext>
                </a:extLst>
              </a:tr>
              <a:tr h="218700">
                <a:tc>
                  <a:txBody>
                    <a:bodyPr/>
                    <a:lstStyle/>
                    <a:p>
                      <a:r>
                        <a:rPr lang="en-US" sz="1000" dirty="0">
                          <a:solidFill>
                            <a:schemeClr val="accent4">
                              <a:lumMod val="50000"/>
                            </a:schemeClr>
                          </a:solidFill>
                        </a:rPr>
                        <a:t>S6 – Type B</a:t>
                      </a:r>
                    </a:p>
                  </a:txBody>
                  <a:tcPr marL="18000" marR="18000" marT="18000" marB="18000"/>
                </a:tc>
                <a:tc>
                  <a:txBody>
                    <a:bodyPr/>
                    <a:lstStyle/>
                    <a:p>
                      <a:pPr algn="l"/>
                      <a:r>
                        <a:rPr lang="en-US" sz="1000" dirty="0">
                          <a:solidFill>
                            <a:schemeClr val="accent4">
                              <a:lumMod val="50000"/>
                            </a:schemeClr>
                          </a:solidFill>
                        </a:rPr>
                        <a:t>D1: CC12</a:t>
                      </a:r>
                    </a:p>
                  </a:txBody>
                  <a:tcPr marL="18000" marR="18000" marT="18000" marB="18000"/>
                </a:tc>
                <a:tc>
                  <a:txBody>
                    <a:bodyPr/>
                    <a:lstStyle/>
                    <a:p>
                      <a:pPr algn="l"/>
                      <a:r>
                        <a:rPr lang="en-US" sz="1000" dirty="0">
                          <a:solidFill>
                            <a:schemeClr val="accent1"/>
                          </a:solidFill>
                        </a:rPr>
                        <a:t>GE26_Upper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algn="l"/>
                      <a:r>
                        <a:rPr lang="en-US" sz="1000" dirty="0"/>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lang="en-US" sz="900" dirty="0"/>
                        <a:t>This coil is one of the last 8 coils produced</a:t>
                      </a:r>
                    </a:p>
                  </a:txBody>
                  <a:tcPr marL="18000" marR="18000" marT="18000" marB="18000"/>
                </a:tc>
                <a:extLst>
                  <a:ext uri="{0D108BD9-81ED-4DB2-BD59-A6C34878D82A}">
                    <a16:rowId xmlns:a16="http://schemas.microsoft.com/office/drawing/2014/main" val="104935974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4">
                              <a:lumMod val="50000"/>
                            </a:schemeClr>
                          </a:solidFill>
                          <a:effectLst/>
                          <a:uLnTx/>
                          <a:uFillTx/>
                          <a:latin typeface="Arial"/>
                          <a:ea typeface="+mn-ea"/>
                          <a:cs typeface="+mn-cs"/>
                        </a:rPr>
                        <a:t>S6 – Type B</a:t>
                      </a:r>
                      <a:endPar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algn="l"/>
                      <a:r>
                        <a:rPr lang="en-US" sz="1000" dirty="0">
                          <a:solidFill>
                            <a:schemeClr val="accent4">
                              <a:lumMod val="50000"/>
                            </a:schemeClr>
                          </a:solidFill>
                        </a:rPr>
                        <a:t>D1: CC12</a:t>
                      </a:r>
                    </a:p>
                  </a:txBody>
                  <a:tcPr marL="18000" marR="18000" marT="18000" marB="18000"/>
                </a:tc>
                <a:tc>
                  <a:txBody>
                    <a:bodyPr/>
                    <a:lstStyle/>
                    <a:p>
                      <a:pPr algn="l"/>
                      <a:r>
                        <a:rPr lang="en-US" sz="1000" dirty="0">
                          <a:solidFill>
                            <a:schemeClr val="accent1"/>
                          </a:solidFill>
                        </a:rPr>
                        <a:t>GE28_Lower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164729502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4">
                              <a:lumMod val="50000"/>
                            </a:schemeClr>
                          </a:solidFill>
                          <a:effectLst/>
                          <a:uLnTx/>
                          <a:uFillTx/>
                          <a:latin typeface="Arial"/>
                          <a:ea typeface="+mn-ea"/>
                          <a:cs typeface="+mn-cs"/>
                        </a:rPr>
                        <a:t>S6 – Type B</a:t>
                      </a:r>
                      <a:endPar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D2: CC13</a:t>
                      </a:r>
                    </a:p>
                  </a:txBody>
                  <a:tcPr marL="18000" marR="18000" marT="18000" marB="18000"/>
                </a:tc>
                <a:tc>
                  <a:txBody>
                    <a:bodyPr/>
                    <a:lstStyle/>
                    <a:p>
                      <a:pPr algn="l"/>
                      <a:r>
                        <a:rPr lang="en-US" sz="1000" dirty="0">
                          <a:solidFill>
                            <a:schemeClr val="accent1"/>
                          </a:solidFill>
                        </a:rPr>
                        <a:t>GE29_Upper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191073190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S6 – Type B</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D2: CC13</a:t>
                      </a:r>
                    </a:p>
                  </a:txBody>
                  <a:tcPr marL="18000" marR="18000" marT="18000" marB="18000"/>
                </a:tc>
                <a:tc>
                  <a:txBody>
                    <a:bodyPr/>
                    <a:lstStyle/>
                    <a:p>
                      <a:pPr algn="l"/>
                      <a:r>
                        <a:rPr lang="en-US" sz="1000" dirty="0">
                          <a:solidFill>
                            <a:schemeClr val="accent1"/>
                          </a:solidFill>
                        </a:rPr>
                        <a:t>GE31_Lower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971096967"/>
                  </a:ext>
                </a:extLst>
              </a:tr>
              <a:tr h="218700">
                <a:tc>
                  <a:txBody>
                    <a:bodyPr/>
                    <a:lstStyle/>
                    <a:p>
                      <a:r>
                        <a:rPr lang="en-US" sz="1000" dirty="0">
                          <a:solidFill>
                            <a:schemeClr val="accent4">
                              <a:lumMod val="50000"/>
                            </a:schemeClr>
                          </a:solidFill>
                        </a:rPr>
                        <a:t>S7 – Type A</a:t>
                      </a:r>
                    </a:p>
                  </a:txBody>
                  <a:tcPr marL="18000" marR="18000" marT="18000" marB="18000"/>
                </a:tc>
                <a:tc>
                  <a:txBody>
                    <a:bodyPr/>
                    <a:lstStyle/>
                    <a:p>
                      <a:pPr algn="l"/>
                      <a:r>
                        <a:rPr lang="en-US" sz="1000" dirty="0">
                          <a:solidFill>
                            <a:schemeClr val="accent4">
                              <a:lumMod val="50000"/>
                            </a:schemeClr>
                          </a:solidFill>
                        </a:rPr>
                        <a:t>D1: CC14</a:t>
                      </a:r>
                    </a:p>
                  </a:txBody>
                  <a:tcPr marL="18000" marR="18000" marT="18000" marB="18000"/>
                </a:tc>
                <a:tc>
                  <a:txBody>
                    <a:bodyPr/>
                    <a:lstStyle/>
                    <a:p>
                      <a:pPr algn="l"/>
                      <a:r>
                        <a:rPr lang="en-US" sz="1000" dirty="0">
                          <a:solidFill>
                            <a:schemeClr val="accent1"/>
                          </a:solidFill>
                        </a:rPr>
                        <a:t>GE32_Upper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3958041989"/>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BEBECB">
                              <a:lumMod val="50000"/>
                            </a:srgbClr>
                          </a:solidFill>
                          <a:effectLst/>
                          <a:uLnTx/>
                          <a:uFillTx/>
                          <a:latin typeface="Arial"/>
                          <a:ea typeface="+mn-ea"/>
                          <a:cs typeface="+mn-cs"/>
                        </a:rPr>
                        <a:t>S7 – Type A</a:t>
                      </a:r>
                      <a:endParaRPr kumimoji="0" lang="en-US" sz="1000" b="0" i="0" u="none" strike="noStrike" kern="1200" cap="none" spc="0" normalizeH="0" baseline="0" noProof="0" dirty="0">
                        <a:ln>
                          <a:noFill/>
                        </a:ln>
                        <a:solidFill>
                          <a:srgbClr val="BEBECB">
                            <a:lumMod val="50000"/>
                          </a:srgbClr>
                        </a:solidFill>
                        <a:effectLst/>
                        <a:uLnTx/>
                        <a:uFillTx/>
                        <a:latin typeface="Arial"/>
                        <a:ea typeface="+mn-ea"/>
                        <a:cs typeface="+mn-cs"/>
                      </a:endParaRPr>
                    </a:p>
                  </a:txBody>
                  <a:tcPr marL="18000" marR="18000" marT="18000" marB="18000"/>
                </a:tc>
                <a:tc>
                  <a:txBody>
                    <a:bodyPr/>
                    <a:lstStyle/>
                    <a:p>
                      <a:pPr algn="l"/>
                      <a:r>
                        <a:rPr lang="en-US" sz="1000" dirty="0">
                          <a:solidFill>
                            <a:schemeClr val="accent4">
                              <a:lumMod val="50000"/>
                            </a:schemeClr>
                          </a:solidFill>
                        </a:rPr>
                        <a:t>D1: CC14</a:t>
                      </a:r>
                    </a:p>
                  </a:txBody>
                  <a:tcPr marL="18000" marR="18000" marT="18000" marB="18000"/>
                </a:tc>
                <a:tc>
                  <a:txBody>
                    <a:bodyPr/>
                    <a:lstStyle/>
                    <a:p>
                      <a:pPr algn="l"/>
                      <a:r>
                        <a:rPr lang="en-US" sz="1000" dirty="0">
                          <a:solidFill>
                            <a:schemeClr val="accent1"/>
                          </a:solidFill>
                        </a:rPr>
                        <a:t>GE33_Lower</a:t>
                      </a:r>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401210935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BEBECB">
                              <a:lumMod val="50000"/>
                            </a:srgbClr>
                          </a:solidFill>
                          <a:effectLst/>
                          <a:uLnTx/>
                          <a:uFillTx/>
                          <a:latin typeface="Arial"/>
                          <a:ea typeface="+mn-ea"/>
                          <a:cs typeface="+mn-cs"/>
                        </a:rPr>
                        <a:t>S7 – Type A</a:t>
                      </a:r>
                      <a:endParaRPr kumimoji="0" lang="en-US" sz="1000" b="0" i="0" u="none" strike="noStrike" kern="1200" cap="none" spc="0" normalizeH="0" baseline="0" noProof="0" dirty="0">
                        <a:ln>
                          <a:noFill/>
                        </a:ln>
                        <a:solidFill>
                          <a:srgbClr val="BEBECB">
                            <a:lumMod val="50000"/>
                          </a:srgbClr>
                        </a:solidFill>
                        <a:effectLst/>
                        <a:uLnTx/>
                        <a:uFillTx/>
                        <a:latin typeface="Arial"/>
                        <a:ea typeface="+mn-ea"/>
                        <a:cs typeface="+mn-cs"/>
                      </a:endParaRPr>
                    </a:p>
                  </a:txBody>
                  <a:tcPr marL="18000" marR="18000" marT="18000" marB="18000"/>
                </a:tc>
                <a:tc>
                  <a:txBody>
                    <a:bodyPr/>
                    <a:lstStyle/>
                    <a:p>
                      <a:pPr algn="l"/>
                      <a:r>
                        <a:rPr lang="en-US" sz="1000" dirty="0">
                          <a:solidFill>
                            <a:schemeClr val="accent4">
                              <a:lumMod val="50000"/>
                            </a:schemeClr>
                          </a:solidFill>
                        </a:rPr>
                        <a:t>D2: CC15</a:t>
                      </a:r>
                    </a:p>
                  </a:txBody>
                  <a:tcPr marL="18000" marR="18000" marT="18000" marB="18000"/>
                </a:tc>
                <a:tc>
                  <a:txBody>
                    <a:bodyPr/>
                    <a:lstStyle/>
                    <a:p>
                      <a:pPr algn="l"/>
                      <a:r>
                        <a:rPr lang="en-US" sz="1000" dirty="0">
                          <a:solidFill>
                            <a:schemeClr val="accent1"/>
                          </a:solidFill>
                        </a:rPr>
                        <a:t>GE34_Upper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280175963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BEBECB">
                              <a:lumMod val="50000"/>
                            </a:srgbClr>
                          </a:solidFill>
                          <a:effectLst/>
                          <a:uLnTx/>
                          <a:uFillTx/>
                          <a:latin typeface="Arial"/>
                          <a:ea typeface="+mn-ea"/>
                          <a:cs typeface="+mn-cs"/>
                        </a:rPr>
                        <a:t>S7 – Type A</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4">
                              <a:lumMod val="50000"/>
                            </a:schemeClr>
                          </a:solidFill>
                        </a:rPr>
                        <a:t>D2: CC15</a:t>
                      </a:r>
                    </a:p>
                  </a:txBody>
                  <a:tcPr marL="18000" marR="18000" marT="18000" marB="18000"/>
                </a:tc>
                <a:tc>
                  <a:txBody>
                    <a:bodyPr/>
                    <a:lstStyle/>
                    <a:p>
                      <a:pPr algn="l"/>
                      <a:r>
                        <a:rPr lang="en-US" sz="1000" dirty="0">
                          <a:solidFill>
                            <a:schemeClr val="accent1"/>
                          </a:solidFill>
                        </a:rPr>
                        <a:t>GE35_Lower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4">
                              <a:lumMod val="50000"/>
                            </a:schemeClr>
                          </a:solidFill>
                          <a:effectLst/>
                          <a:uLnTx/>
                          <a:uFillTx/>
                          <a:latin typeface="Arial"/>
                          <a:ea typeface="+mn-ea"/>
                          <a:cs typeface="+mn-cs"/>
                        </a:rPr>
                        <a:t>MAX</a:t>
                      </a:r>
                      <a:r>
                        <a:rPr kumimoji="0" lang="en-US" sz="1000" b="0" i="0" u="none" strike="noStrike" kern="1200" cap="none" spc="0" normalizeH="0" baseline="0" noProof="0" dirty="0">
                          <a:ln>
                            <a:noFill/>
                          </a:ln>
                          <a:solidFill>
                            <a:schemeClr val="accent4">
                              <a:lumMod val="50000"/>
                            </a:schemeClr>
                          </a:solidFill>
                          <a:effectLst/>
                          <a:uLnTx/>
                          <a:uFillTx/>
                          <a:latin typeface="Arial"/>
                          <a:ea typeface="+mn-ea"/>
                          <a:cs typeface="+mn-cs"/>
                        </a:rPr>
                        <a:t> 30K</a:t>
                      </a:r>
                      <a:endParaRPr kumimoji="0" lang="en-US" sz="1400" b="0" i="0" u="none" strike="noStrike" kern="1200" cap="none" spc="0" normalizeH="0" baseline="0" noProof="0" dirty="0">
                        <a:ln>
                          <a:noFill/>
                        </a:ln>
                        <a:solidFill>
                          <a:schemeClr val="accent4">
                            <a:lumMod val="50000"/>
                          </a:schemeClr>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p>
                  </a:txBody>
                  <a:tcPr marL="18000" marR="18000" marT="18000" marB="18000"/>
                </a:tc>
                <a:extLst>
                  <a:ext uri="{0D108BD9-81ED-4DB2-BD59-A6C34878D82A}">
                    <a16:rowId xmlns:a16="http://schemas.microsoft.com/office/drawing/2014/main" val="56757258"/>
                  </a:ext>
                </a:extLst>
              </a:tr>
            </a:tbl>
          </a:graphicData>
        </a:graphic>
      </p:graphicFrame>
      <p:sp>
        <p:nvSpPr>
          <p:cNvPr id="8" name="Footer Placeholder 2">
            <a:extLst>
              <a:ext uri="{FF2B5EF4-FFF2-40B4-BE49-F238E27FC236}">
                <a16:creationId xmlns:a16="http://schemas.microsoft.com/office/drawing/2014/main" id="{7E6B74A5-11CE-4359-98CA-8C83E8084171}"/>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1959500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D7CF5FD-875A-FB4E-8FAB-E3F11D963FC6}"/>
              </a:ext>
            </a:extLst>
          </p:cNvPr>
          <p:cNvSpPr>
            <a:spLocks noGrp="1"/>
          </p:cNvSpPr>
          <p:nvPr>
            <p:ph type="sldNum" sz="quarter" idx="12"/>
          </p:nvPr>
        </p:nvSpPr>
        <p:spPr/>
        <p:txBody>
          <a:bodyPr/>
          <a:lstStyle/>
          <a:p>
            <a:pPr defTabSz="685800" eaLnBrk="1" fontAlgn="auto" hangingPunct="1">
              <a:spcBef>
                <a:spcPts val="0"/>
              </a:spcBef>
              <a:spcAft>
                <a:spcPts val="0"/>
              </a:spcAft>
            </a:pPr>
            <a:fld id="{BFDCA1C4-9514-7B4F-976F-D92F7E296653}" type="slidenum">
              <a:rPr lang="fr-FR">
                <a:solidFill>
                  <a:srgbClr val="FFFFFF"/>
                </a:solidFill>
                <a:latin typeface="Arial"/>
                <a:ea typeface="+mn-ea"/>
              </a:rPr>
              <a:pPr defTabSz="685800" eaLnBrk="1" fontAlgn="auto" hangingPunct="1">
                <a:spcBef>
                  <a:spcPts val="0"/>
                </a:spcBef>
                <a:spcAft>
                  <a:spcPts val="0"/>
                </a:spcAft>
              </a:pPr>
              <a:t>14</a:t>
            </a:fld>
            <a:endParaRPr lang="fr-FR">
              <a:solidFill>
                <a:srgbClr val="FFFFFF"/>
              </a:solidFill>
              <a:latin typeface="Arial"/>
              <a:ea typeface="+mn-ea"/>
            </a:endParaRPr>
          </a:p>
        </p:txBody>
      </p:sp>
      <p:graphicFrame>
        <p:nvGraphicFramePr>
          <p:cNvPr id="6" name="Content Placeholder 5">
            <a:extLst>
              <a:ext uri="{FF2B5EF4-FFF2-40B4-BE49-F238E27FC236}">
                <a16:creationId xmlns:a16="http://schemas.microsoft.com/office/drawing/2014/main" id="{5524E3C2-0C3A-3541-BD89-AAADCB1429F5}"/>
              </a:ext>
            </a:extLst>
          </p:cNvPr>
          <p:cNvGraphicFramePr>
            <a:graphicFrameLocks noGrp="1"/>
          </p:cNvGraphicFramePr>
          <p:nvPr>
            <p:ph idx="1"/>
            <p:extLst>
              <p:ext uri="{D42A27DB-BD31-4B8C-83A1-F6EECF244321}">
                <p14:modId xmlns:p14="http://schemas.microsoft.com/office/powerpoint/2010/main" val="3102950965"/>
              </p:ext>
            </p:extLst>
          </p:nvPr>
        </p:nvGraphicFramePr>
        <p:xfrm>
          <a:off x="117000" y="671484"/>
          <a:ext cx="8910000" cy="2022840"/>
        </p:xfrm>
        <a:graphic>
          <a:graphicData uri="http://schemas.openxmlformats.org/drawingml/2006/table">
            <a:tbl>
              <a:tblPr firstRow="1" bandRow="1">
                <a:tableStyleId>{5C22544A-7EE6-4342-B048-85BDC9FD1C3A}</a:tableStyleId>
              </a:tblPr>
              <a:tblGrid>
                <a:gridCol w="945000">
                  <a:extLst>
                    <a:ext uri="{9D8B030D-6E8A-4147-A177-3AD203B41FA5}">
                      <a16:colId xmlns:a16="http://schemas.microsoft.com/office/drawing/2014/main" val="2860319770"/>
                    </a:ext>
                  </a:extLst>
                </a:gridCol>
                <a:gridCol w="1215000">
                  <a:extLst>
                    <a:ext uri="{9D8B030D-6E8A-4147-A177-3AD203B41FA5}">
                      <a16:colId xmlns:a16="http://schemas.microsoft.com/office/drawing/2014/main" val="3208107325"/>
                    </a:ext>
                  </a:extLst>
                </a:gridCol>
                <a:gridCol w="1215000">
                  <a:extLst>
                    <a:ext uri="{9D8B030D-6E8A-4147-A177-3AD203B41FA5}">
                      <a16:colId xmlns:a16="http://schemas.microsoft.com/office/drawing/2014/main" val="2598866616"/>
                    </a:ext>
                  </a:extLst>
                </a:gridCol>
                <a:gridCol w="945000">
                  <a:extLst>
                    <a:ext uri="{9D8B030D-6E8A-4147-A177-3AD203B41FA5}">
                      <a16:colId xmlns:a16="http://schemas.microsoft.com/office/drawing/2014/main" val="1647860999"/>
                    </a:ext>
                  </a:extLst>
                </a:gridCol>
                <a:gridCol w="945000">
                  <a:extLst>
                    <a:ext uri="{9D8B030D-6E8A-4147-A177-3AD203B41FA5}">
                      <a16:colId xmlns:a16="http://schemas.microsoft.com/office/drawing/2014/main" val="1983002665"/>
                    </a:ext>
                  </a:extLst>
                </a:gridCol>
                <a:gridCol w="945000">
                  <a:extLst>
                    <a:ext uri="{9D8B030D-6E8A-4147-A177-3AD203B41FA5}">
                      <a16:colId xmlns:a16="http://schemas.microsoft.com/office/drawing/2014/main" val="3051472967"/>
                    </a:ext>
                  </a:extLst>
                </a:gridCol>
                <a:gridCol w="2700000">
                  <a:extLst>
                    <a:ext uri="{9D8B030D-6E8A-4147-A177-3AD203B41FA5}">
                      <a16:colId xmlns:a16="http://schemas.microsoft.com/office/drawing/2014/main" val="1520915501"/>
                    </a:ext>
                  </a:extLst>
                </a:gridCol>
              </a:tblGrid>
              <a:tr h="414900">
                <a:tc>
                  <a:txBody>
                    <a:bodyPr/>
                    <a:lstStyle/>
                    <a:p>
                      <a:pPr algn="ctr"/>
                      <a:r>
                        <a:rPr lang="en-US" sz="1100" dirty="0"/>
                        <a:t>Magnet</a:t>
                      </a:r>
                    </a:p>
                  </a:txBody>
                  <a:tcPr marL="18000" marR="18000" marT="36000" marB="36000"/>
                </a:tc>
                <a:tc>
                  <a:txBody>
                    <a:bodyPr/>
                    <a:lstStyle/>
                    <a:p>
                      <a:pPr algn="ctr"/>
                      <a:r>
                        <a:rPr lang="en-US" sz="1100" dirty="0"/>
                        <a:t>Collared Coils</a:t>
                      </a:r>
                    </a:p>
                  </a:txBody>
                  <a:tcPr marL="18000" marR="18000" marT="36000" marB="36000"/>
                </a:tc>
                <a:tc>
                  <a:txBody>
                    <a:bodyPr/>
                    <a:lstStyle/>
                    <a:p>
                      <a:pPr algn="ctr"/>
                      <a:r>
                        <a:rPr lang="en-US" sz="1100" dirty="0"/>
                        <a:t>Coils</a:t>
                      </a:r>
                    </a:p>
                  </a:txBody>
                  <a:tcPr marL="18000" marR="18000" marT="36000" marB="36000"/>
                </a:tc>
                <a:tc>
                  <a:txBody>
                    <a:bodyPr/>
                    <a:lstStyle/>
                    <a:p>
                      <a:pPr algn="ctr"/>
                      <a:r>
                        <a:rPr lang="en-US" sz="1100" dirty="0"/>
                        <a:t>Quench Heaters</a:t>
                      </a:r>
                    </a:p>
                  </a:txBody>
                  <a:tcPr marL="18000" marR="18000" marT="36000" marB="36000"/>
                </a:tc>
                <a:tc>
                  <a:txBody>
                    <a:bodyPr/>
                    <a:lstStyle/>
                    <a:p>
                      <a:pPr algn="ctr"/>
                      <a:r>
                        <a:rPr lang="en-US" sz="1100" dirty="0"/>
                        <a:t>CD-WU</a:t>
                      </a:r>
                    </a:p>
                  </a:txBody>
                  <a:tcPr marL="18000" marR="18000" marT="36000" marB="36000"/>
                </a:tc>
                <a:tc>
                  <a:txBody>
                    <a:bodyPr/>
                    <a:lstStyle/>
                    <a:p>
                      <a:pPr algn="ctr"/>
                      <a:r>
                        <a:rPr lang="en-US" sz="1100" dirty="0"/>
                        <a:t>Class</a:t>
                      </a:r>
                    </a:p>
                  </a:txBody>
                  <a:tcPr marL="18000" marR="18000" marT="36000" marB="36000"/>
                </a:tc>
                <a:tc>
                  <a:txBody>
                    <a:bodyPr/>
                    <a:lstStyle/>
                    <a:p>
                      <a:pPr algn="ctr"/>
                      <a:r>
                        <a:rPr lang="en-US" sz="1100" dirty="0"/>
                        <a:t>Note</a:t>
                      </a:r>
                    </a:p>
                  </a:txBody>
                  <a:tcPr marL="18000" marR="18000" marT="36000" marB="36000"/>
                </a:tc>
                <a:extLst>
                  <a:ext uri="{0D108BD9-81ED-4DB2-BD59-A6C34878D82A}">
                    <a16:rowId xmlns:a16="http://schemas.microsoft.com/office/drawing/2014/main" val="1943180503"/>
                  </a:ext>
                </a:extLst>
              </a:tr>
              <a:tr h="218700">
                <a:tc>
                  <a:txBody>
                    <a:bodyPr/>
                    <a:lstStyle/>
                    <a:p>
                      <a:r>
                        <a:rPr lang="en-US" sz="1000" dirty="0"/>
                        <a:t>-</a:t>
                      </a:r>
                    </a:p>
                  </a:txBody>
                  <a:tcPr marL="18000" marR="18000" marT="18000" marB="18000" anchor="ctr"/>
                </a:tc>
                <a:tc>
                  <a:txBody>
                    <a:bodyPr/>
                    <a:lstStyle/>
                    <a:p>
                      <a:pPr algn="l"/>
                      <a:r>
                        <a:rPr lang="en-US" sz="1000" dirty="0"/>
                        <a:t>-</a:t>
                      </a:r>
                    </a:p>
                  </a:txBody>
                  <a:tcPr marL="18000" marR="18000" marT="18000" marB="18000"/>
                </a:tc>
                <a:tc>
                  <a:txBody>
                    <a:bodyPr/>
                    <a:lstStyle/>
                    <a:p>
                      <a:pPr algn="l"/>
                      <a:r>
                        <a:rPr lang="en-US" sz="1000" dirty="0"/>
                        <a:t>GE4</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rgbClr val="0033A0"/>
                          </a:solidFill>
                          <a:effectLst/>
                          <a:uLnTx/>
                          <a:uFillTx/>
                          <a:latin typeface="Arial"/>
                          <a:ea typeface="+mn-ea"/>
                          <a:cs typeface="+mn-cs"/>
                        </a:rPr>
                        <a:t>-</a:t>
                      </a:r>
                      <a:endParaRPr lang="en-US" sz="1000" dirty="0">
                        <a:solidFill>
                          <a:srgbClr val="FF0000"/>
                        </a:solidFill>
                      </a:endParaRPr>
                    </a:p>
                  </a:txBody>
                  <a:tcPr marL="18000" marR="18000" marT="18000" marB="18000"/>
                </a:tc>
                <a:tc>
                  <a:txBody>
                    <a:bodyPr/>
                    <a:lstStyle/>
                    <a:p>
                      <a:pPr marL="0" indent="0" algn="l">
                        <a:buFont typeface="Arial" panose="020B0604020202020204" pitchFamily="34" charset="0"/>
                        <a:buNone/>
                        <a:tabLst/>
                      </a:pPr>
                      <a:endParaRPr lang="en-US" sz="1000" dirty="0">
                        <a:solidFill>
                          <a:srgbClr val="FF0000"/>
                        </a:solidFill>
                      </a:endParaRPr>
                    </a:p>
                  </a:txBody>
                  <a:tcPr marL="18000" marR="18000" marT="18000" marB="18000"/>
                </a:tc>
                <a:tc>
                  <a:txBody>
                    <a:bodyPr/>
                    <a:lstStyle/>
                    <a:p>
                      <a:pPr algn="l"/>
                      <a:r>
                        <a:rPr lang="en-US" sz="1000" dirty="0"/>
                        <a:t>Class 6</a:t>
                      </a:r>
                    </a:p>
                  </a:txBody>
                  <a:tcPr marL="34290" marR="34290" marT="34290" marB="34290">
                    <a:solidFill>
                      <a:schemeClr val="bg1">
                        <a:lumMod val="65000"/>
                      </a:schemeClr>
                    </a:solidFill>
                  </a:tcPr>
                </a:tc>
                <a:tc>
                  <a:txBody>
                    <a:bodyPr/>
                    <a:lstStyle/>
                    <a:p>
                      <a:pPr marL="95250" indent="-95250" algn="l">
                        <a:buFont typeface="Arial" panose="020B0604020202020204" pitchFamily="34" charset="0"/>
                        <a:buChar char="•"/>
                        <a:tabLst/>
                      </a:pPr>
                      <a:r>
                        <a:rPr lang="en-US" sz="900" dirty="0">
                          <a:solidFill>
                            <a:schemeClr val="accent1"/>
                          </a:solidFill>
                        </a:rPr>
                        <a:t>Lost in production, before impregnation</a:t>
                      </a:r>
                    </a:p>
                  </a:txBody>
                  <a:tcPr marL="18000" marR="18000" marT="18000" marB="18000"/>
                </a:tc>
                <a:extLst>
                  <a:ext uri="{0D108BD9-81ED-4DB2-BD59-A6C34878D82A}">
                    <a16:rowId xmlns:a16="http://schemas.microsoft.com/office/drawing/2014/main" val="3056289430"/>
                  </a:ext>
                </a:extLst>
              </a:tr>
              <a:tr h="378000">
                <a:tc>
                  <a:txBody>
                    <a:bodyPr/>
                    <a:lstStyle/>
                    <a:p>
                      <a:r>
                        <a:rPr lang="en-US" sz="800" dirty="0"/>
                        <a:t>-</a:t>
                      </a:r>
                    </a:p>
                  </a:txBody>
                  <a:tcPr marL="18000" marR="18000" marT="18000" marB="18000" anchor="ctr"/>
                </a:tc>
                <a:tc>
                  <a:txBody>
                    <a:bodyPr/>
                    <a:lstStyle/>
                    <a:p>
                      <a:pPr algn="l"/>
                      <a:r>
                        <a:rPr lang="en-US" sz="1000" dirty="0"/>
                        <a:t>-</a:t>
                      </a:r>
                    </a:p>
                  </a:txBody>
                  <a:tcPr marL="18000" marR="18000" marT="18000" marB="18000"/>
                </a:tc>
                <a:tc>
                  <a:txBody>
                    <a:bodyPr/>
                    <a:lstStyle/>
                    <a:p>
                      <a:pPr algn="l"/>
                      <a:r>
                        <a:rPr lang="en-US" sz="1000" dirty="0"/>
                        <a:t>GE11</a:t>
                      </a:r>
                    </a:p>
                  </a:txBody>
                  <a:tcPr marL="18000" marR="18000" marT="18000" marB="18000"/>
                </a:tc>
                <a:tc>
                  <a:txBody>
                    <a:bodyPr/>
                    <a:lstStyle/>
                    <a:p>
                      <a:r>
                        <a:rPr kumimoji="0" lang="en-US" sz="1000" b="0" i="0" u="none" strike="noStrike" kern="1200" cap="none" spc="0" normalizeH="0" baseline="0" noProof="0" dirty="0">
                          <a:ln>
                            <a:noFill/>
                          </a:ln>
                          <a:solidFill>
                            <a:srgbClr val="0033A0"/>
                          </a:solidFill>
                          <a:effectLst/>
                          <a:uLnTx/>
                          <a:uFillTx/>
                          <a:latin typeface="Arial"/>
                          <a:ea typeface="+mn-ea"/>
                          <a:cs typeface="+mn-cs"/>
                        </a:rPr>
                        <a:t>Impregnated</a:t>
                      </a:r>
                      <a:endParaRPr lang="en-US" sz="1000" dirty="0"/>
                    </a:p>
                  </a:txBody>
                  <a:tcPr marL="18000" marR="18000" marT="18000" marB="18000"/>
                </a:tc>
                <a:tc>
                  <a:txBody>
                    <a:bodyPr/>
                    <a:lstStyle/>
                    <a:p>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Class 6</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a:txBody>
                  <a:tcPr marL="34290" marR="34290" marT="34290" marB="34290">
                    <a:solidFill>
                      <a:schemeClr val="bg1">
                        <a:lumMod val="65000"/>
                      </a:schemeClr>
                    </a:solidFill>
                  </a:tcPr>
                </a:tc>
                <a:tc>
                  <a:txBody>
                    <a:bodyPr/>
                    <a:lstStyle/>
                    <a:p>
                      <a:pPr marL="95250" marR="0" lvl="0" indent="-952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accent1"/>
                          </a:solidFill>
                        </a:rPr>
                        <a:t>Lost in production, however completed</a:t>
                      </a:r>
                    </a:p>
                    <a:p>
                      <a:pPr marL="95250" marR="0" lvl="0" indent="-952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accent1"/>
                          </a:solidFill>
                        </a:rPr>
                        <a:t>Cut for inspection, tomography, metallography</a:t>
                      </a:r>
                    </a:p>
                  </a:txBody>
                  <a:tcPr marL="18000" marR="18000" marT="18000" marB="18000"/>
                </a:tc>
                <a:extLst>
                  <a:ext uri="{0D108BD9-81ED-4DB2-BD59-A6C34878D82A}">
                    <a16:rowId xmlns:a16="http://schemas.microsoft.com/office/drawing/2014/main" val="3152307715"/>
                  </a:ext>
                </a:extLst>
              </a:tr>
              <a:tr h="217170">
                <a:tc>
                  <a:txBody>
                    <a:bodyPr/>
                    <a:lstStyle/>
                    <a:p>
                      <a:r>
                        <a:rPr lang="en-US" sz="1000" dirty="0"/>
                        <a:t>-</a:t>
                      </a:r>
                    </a:p>
                  </a:txBody>
                  <a:tcPr marL="18000" marR="18000" marT="18000" marB="18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a:t>
                      </a:r>
                    </a:p>
                  </a:txBody>
                  <a:tcPr marL="18000" marR="18000" marT="18000" marB="18000"/>
                </a:tc>
                <a:tc>
                  <a:txBody>
                    <a:bodyPr/>
                    <a:lstStyle/>
                    <a:p>
                      <a:pPr algn="l"/>
                      <a:r>
                        <a:rPr lang="en-US" sz="1000" dirty="0"/>
                        <a:t>GE18</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rgbClr val="0033A0"/>
                          </a:solidFill>
                          <a:effectLst/>
                          <a:uLnTx/>
                          <a:uFillTx/>
                          <a:latin typeface="Arial"/>
                          <a:ea typeface="+mn-ea"/>
                          <a:cs typeface="+mn-cs"/>
                        </a:rPr>
                        <a:t>External</a:t>
                      </a:r>
                      <a:endParaRPr lang="en-US" sz="1000" dirty="0">
                        <a:solidFill>
                          <a:srgbClr val="FF0000"/>
                        </a:solidFill>
                      </a:endParaRPr>
                    </a:p>
                  </a:txBody>
                  <a:tcPr marL="18000" marR="18000" marT="18000" marB="18000"/>
                </a:tc>
                <a:tc>
                  <a:txBody>
                    <a:bodyPr/>
                    <a:lstStyle/>
                    <a:p>
                      <a:pPr marL="0" indent="0" algn="l">
                        <a:buFont typeface="Arial" panose="020B0604020202020204" pitchFamily="34" charset="0"/>
                        <a:buNone/>
                        <a:tabLst/>
                      </a:pPr>
                      <a:endParaRPr lang="en-US" sz="1000" dirty="0">
                        <a:solidFill>
                          <a:srgbClr val="FF0000"/>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6</a:t>
                      </a:r>
                    </a:p>
                  </a:txBody>
                  <a:tcPr marL="34290" marR="34290" marT="34290" marB="34290">
                    <a:solidFill>
                      <a:schemeClr val="bg1">
                        <a:lumMod val="65000"/>
                      </a:schemeClr>
                    </a:solidFill>
                  </a:tcPr>
                </a:tc>
                <a:tc>
                  <a:txBody>
                    <a:bodyPr/>
                    <a:lstStyle/>
                    <a:p>
                      <a:pPr marL="95250" indent="-95250" algn="l">
                        <a:buFont typeface="Arial" panose="020B0604020202020204" pitchFamily="34" charset="0"/>
                        <a:buChar char="•"/>
                        <a:tabLst/>
                      </a:pPr>
                      <a:r>
                        <a:rPr lang="en-US" sz="900" dirty="0">
                          <a:solidFill>
                            <a:schemeClr val="accent1"/>
                          </a:solidFill>
                        </a:rPr>
                        <a:t>Lost in production, however completed</a:t>
                      </a:r>
                    </a:p>
                  </a:txBody>
                  <a:tcPr marL="18000" marR="18000" marT="18000" marB="18000"/>
                </a:tc>
                <a:extLst>
                  <a:ext uri="{0D108BD9-81ED-4DB2-BD59-A6C34878D82A}">
                    <a16:rowId xmlns:a16="http://schemas.microsoft.com/office/drawing/2014/main" val="4014719478"/>
                  </a:ext>
                </a:extLst>
              </a:tr>
              <a:tr h="2171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t>
                      </a:r>
                    </a:p>
                  </a:txBody>
                  <a:tcPr marL="18000" marR="18000" marT="18000" marB="18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a:t>
                      </a:r>
                    </a:p>
                  </a:txBody>
                  <a:tcPr marL="18000" marR="18000" marT="18000" marB="18000"/>
                </a:tc>
                <a:tc>
                  <a:txBody>
                    <a:bodyPr/>
                    <a:lstStyle/>
                    <a:p>
                      <a:pPr algn="l"/>
                      <a:r>
                        <a:rPr lang="en-US" sz="1000" dirty="0"/>
                        <a:t>GE27</a:t>
                      </a:r>
                    </a:p>
                  </a:txBody>
                  <a:tcPr marL="18000" marR="18000" marT="18000" marB="18000"/>
                </a:tc>
                <a:tc>
                  <a:txBody>
                    <a:bodyPr/>
                    <a:lstStyle/>
                    <a:p>
                      <a:r>
                        <a:rPr kumimoji="0" lang="en-US" sz="1000" b="0" i="0" u="none" strike="noStrike" kern="1200" cap="none" spc="0" normalizeH="0" baseline="0" noProof="0" dirty="0">
                          <a:ln>
                            <a:noFill/>
                          </a:ln>
                          <a:solidFill>
                            <a:srgbClr val="0033A0"/>
                          </a:solidFill>
                          <a:effectLst/>
                          <a:uLnTx/>
                          <a:uFillTx/>
                          <a:latin typeface="Arial"/>
                          <a:ea typeface="+mn-ea"/>
                          <a:cs typeface="+mn-cs"/>
                        </a:rPr>
                        <a:t>-</a:t>
                      </a:r>
                      <a:endParaRPr lang="en-US" sz="1000" dirty="0"/>
                    </a:p>
                  </a:txBody>
                  <a:tcPr marL="18000" marR="18000" marT="18000" marB="18000"/>
                </a:tc>
                <a:tc>
                  <a:txBody>
                    <a:bodyPr/>
                    <a:lstStyle/>
                    <a:p>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6</a:t>
                      </a:r>
                    </a:p>
                  </a:txBody>
                  <a:tcPr marL="34290" marR="34290" marT="34290" marB="34290">
                    <a:solidFill>
                      <a:schemeClr val="bg1">
                        <a:lumMod val="65000"/>
                      </a:schemeClr>
                    </a:solidFill>
                  </a:tcPr>
                </a:tc>
                <a:tc>
                  <a:txBody>
                    <a:bodyPr/>
                    <a:lstStyle/>
                    <a:p>
                      <a:pPr marL="95250" indent="-95250" algn="l">
                        <a:buFont typeface="Arial" panose="020B0604020202020204" pitchFamily="34" charset="0"/>
                        <a:buChar char="•"/>
                        <a:tabLst/>
                      </a:pPr>
                      <a:r>
                        <a:rPr lang="en-US" sz="900" dirty="0">
                          <a:solidFill>
                            <a:schemeClr val="accent1"/>
                          </a:solidFill>
                        </a:rPr>
                        <a:t>Lost in production, before impregnation</a:t>
                      </a:r>
                    </a:p>
                  </a:txBody>
                  <a:tcPr marL="18000" marR="18000" marT="18000" marB="18000"/>
                </a:tc>
                <a:extLst>
                  <a:ext uri="{0D108BD9-81ED-4DB2-BD59-A6C34878D82A}">
                    <a16:rowId xmlns:a16="http://schemas.microsoft.com/office/drawing/2014/main" val="596708489"/>
                  </a:ext>
                </a:extLst>
              </a:tr>
              <a:tr h="567000">
                <a:tc>
                  <a:txBody>
                    <a:bodyPr/>
                    <a:lstStyle/>
                    <a:p>
                      <a:endParaRPr lang="en-US" sz="1000" kern="1200" dirty="0">
                        <a:solidFill>
                          <a:schemeClr val="dk1"/>
                        </a:solidFill>
                        <a:latin typeface="+mn-lt"/>
                        <a:ea typeface="+mn-ea"/>
                        <a:cs typeface="+mn-cs"/>
                      </a:endParaRPr>
                    </a:p>
                  </a:txBody>
                  <a:tcPr marL="18000" marR="18000" marT="18000" marB="18000" anchor="ctr"/>
                </a:tc>
                <a:tc>
                  <a:txBody>
                    <a:bodyPr/>
                    <a:lstStyle/>
                    <a:p>
                      <a:pPr algn="l"/>
                      <a:r>
                        <a:rPr lang="en-US" sz="1000" dirty="0"/>
                        <a:t>-</a:t>
                      </a:r>
                    </a:p>
                  </a:txBody>
                  <a:tcPr marL="18000" marR="18000" marT="18000" marB="18000"/>
                </a:tc>
                <a:tc>
                  <a:txBody>
                    <a:bodyPr/>
                    <a:lstStyle/>
                    <a:p>
                      <a:pPr algn="l"/>
                      <a:r>
                        <a:rPr lang="en-US" sz="1000" dirty="0"/>
                        <a:t>GE30</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External</a:t>
                      </a:r>
                      <a:endParaRPr kumimoji="0" lang="en-US" sz="1000" b="0" i="0" u="none" strike="noStrike" kern="1200" cap="none" spc="0" normalizeH="0" baseline="0" noProof="0" dirty="0">
                        <a:ln>
                          <a:noFill/>
                        </a:ln>
                        <a:solidFill>
                          <a:srgbClr val="FF0000"/>
                        </a:solidFill>
                        <a:effectLst/>
                        <a:uLnTx/>
                        <a:uFillTx/>
                        <a:latin typeface="Arial"/>
                        <a:ea typeface="+mn-ea"/>
                        <a:cs typeface="+mn-cs"/>
                      </a:endParaRPr>
                    </a:p>
                  </a:txBody>
                  <a:tcPr marL="18000" marR="18000" marT="18000" marB="18000"/>
                </a:tc>
                <a:tc>
                  <a:txBody>
                    <a:bodyPr/>
                    <a:lstStyle/>
                    <a:p>
                      <a:pPr marL="0" indent="0" algn="l">
                        <a:buFont typeface="Arial" panose="020B0604020202020204" pitchFamily="34" charset="0"/>
                        <a:buNone/>
                        <a:tabLst/>
                      </a:pPr>
                      <a:endParaRPr lang="en-US" sz="1000" dirty="0">
                        <a:solidFill>
                          <a:srgbClr val="FF0000"/>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6</a:t>
                      </a:r>
                    </a:p>
                  </a:txBody>
                  <a:tcPr marL="34290" marR="34290" marT="34290" marB="34290">
                    <a:solidFill>
                      <a:schemeClr val="bg1">
                        <a:lumMod val="65000"/>
                      </a:schemeClr>
                    </a:solidFill>
                  </a:tcPr>
                </a:tc>
                <a:tc>
                  <a:txBody>
                    <a:bodyPr/>
                    <a:lstStyle/>
                    <a:p>
                      <a:pPr marL="95250" indent="-95250" algn="l">
                        <a:buFont typeface="Arial" panose="020B0604020202020204" pitchFamily="34" charset="0"/>
                        <a:buChar char="•"/>
                        <a:tabLst/>
                      </a:pPr>
                      <a:r>
                        <a:rPr lang="en-US" sz="900" dirty="0"/>
                        <a:t>NC during production – conductor degradation suspected, tests in Fresca needed, quarantined</a:t>
                      </a:r>
                    </a:p>
                  </a:txBody>
                  <a:tcPr marL="18000" marR="18000" marT="18000" marB="18000"/>
                </a:tc>
                <a:extLst>
                  <a:ext uri="{0D108BD9-81ED-4DB2-BD59-A6C34878D82A}">
                    <a16:rowId xmlns:a16="http://schemas.microsoft.com/office/drawing/2014/main" val="4265259245"/>
                  </a:ext>
                </a:extLst>
              </a:tr>
            </a:tbl>
          </a:graphicData>
        </a:graphic>
      </p:graphicFrame>
      <p:sp>
        <p:nvSpPr>
          <p:cNvPr id="8" name="Footer Placeholder 2">
            <a:extLst>
              <a:ext uri="{FF2B5EF4-FFF2-40B4-BE49-F238E27FC236}">
                <a16:creationId xmlns:a16="http://schemas.microsoft.com/office/drawing/2014/main" id="{901D348F-8FAC-44EB-AB7F-F1394758F669}"/>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2119432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EAA34BA3-BD45-42CF-8C9E-511A22D00569}"/>
              </a:ext>
            </a:extLst>
          </p:cNvPr>
          <p:cNvSpPr txBox="1">
            <a:spLocks/>
          </p:cNvSpPr>
          <p:nvPr/>
        </p:nvSpPr>
        <p:spPr bwMode="auto">
          <a:xfrm>
            <a:off x="90000" y="90000"/>
            <a:ext cx="8730472"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333399"/>
                </a:solidFill>
                <a:effectLst/>
                <a:uLnTx/>
                <a:uFillTx/>
                <a:latin typeface="Arial"/>
                <a:ea typeface="ＭＳ Ｐゴシック" charset="-128"/>
              </a:rPr>
              <a:t>Coil Inventory</a:t>
            </a:r>
            <a:endParaRPr kumimoji="0" lang="en-GB" sz="3200" b="1" i="0" u="none" strike="noStrike" kern="0" cap="none" spc="0" normalizeH="0" baseline="0" noProof="0" dirty="0">
              <a:ln>
                <a:noFill/>
              </a:ln>
              <a:solidFill>
                <a:srgbClr val="333399"/>
              </a:solidFill>
              <a:effectLst/>
              <a:uLnTx/>
              <a:uFillTx/>
              <a:latin typeface="Arial"/>
              <a:ea typeface="ＭＳ Ｐゴシック" charset="-128"/>
            </a:endParaRPr>
          </a:p>
        </p:txBody>
      </p:sp>
      <p:sp>
        <p:nvSpPr>
          <p:cNvPr id="6" name="Slide Number Placeholder 5">
            <a:extLst>
              <a:ext uri="{FF2B5EF4-FFF2-40B4-BE49-F238E27FC236}">
                <a16:creationId xmlns:a16="http://schemas.microsoft.com/office/drawing/2014/main" id="{09BFF525-2398-674C-9DFE-E94A2D1B9F07}"/>
              </a:ext>
            </a:extLst>
          </p:cNvPr>
          <p:cNvSpPr>
            <a:spLocks noGrp="1"/>
          </p:cNvSpPr>
          <p:nvPr>
            <p:ph type="sldNum" sz="quarter" idx="12"/>
          </p:nvPr>
        </p:nvSpPr>
        <p:spPr/>
        <p:txBody>
          <a:bodyPr/>
          <a:lstStyle/>
          <a:p>
            <a:pPr defTabSz="685800" eaLnBrk="1" fontAlgn="auto" hangingPunct="1">
              <a:spcBef>
                <a:spcPts val="0"/>
              </a:spcBef>
              <a:spcAft>
                <a:spcPts val="0"/>
              </a:spcAft>
            </a:pPr>
            <a:fld id="{36B5EA5A-BC32-A742-B11B-8E7414D5B535}" type="slidenum">
              <a:rPr lang="en-US">
                <a:solidFill>
                  <a:srgbClr val="FFFFFF"/>
                </a:solidFill>
                <a:latin typeface="Arial"/>
                <a:ea typeface="+mn-ea"/>
              </a:rPr>
              <a:pPr defTabSz="685800" eaLnBrk="1" fontAlgn="auto" hangingPunct="1">
                <a:spcBef>
                  <a:spcPts val="0"/>
                </a:spcBef>
                <a:spcAft>
                  <a:spcPts val="0"/>
                </a:spcAft>
              </a:pPr>
              <a:t>15</a:t>
            </a:fld>
            <a:endParaRPr lang="en-US" dirty="0">
              <a:solidFill>
                <a:srgbClr val="FFFFFF"/>
              </a:solidFill>
              <a:latin typeface="Arial"/>
              <a:ea typeface="+mn-ea"/>
            </a:endParaRPr>
          </a:p>
        </p:txBody>
      </p:sp>
      <p:graphicFrame>
        <p:nvGraphicFramePr>
          <p:cNvPr id="12" name="Content Placeholder 5">
            <a:extLst>
              <a:ext uri="{FF2B5EF4-FFF2-40B4-BE49-F238E27FC236}">
                <a16:creationId xmlns:a16="http://schemas.microsoft.com/office/drawing/2014/main" id="{74AE46DB-CCD6-4FBC-A905-6138EB2F8DE9}"/>
              </a:ext>
            </a:extLst>
          </p:cNvPr>
          <p:cNvGraphicFramePr>
            <a:graphicFrameLocks/>
          </p:cNvGraphicFramePr>
          <p:nvPr>
            <p:extLst>
              <p:ext uri="{D42A27DB-BD31-4B8C-83A1-F6EECF244321}">
                <p14:modId xmlns:p14="http://schemas.microsoft.com/office/powerpoint/2010/main" val="648866993"/>
              </p:ext>
            </p:extLst>
          </p:nvPr>
        </p:nvGraphicFramePr>
        <p:xfrm>
          <a:off x="971600" y="771550"/>
          <a:ext cx="5202114" cy="3807360"/>
        </p:xfrm>
        <a:graphic>
          <a:graphicData uri="http://schemas.openxmlformats.org/drawingml/2006/table">
            <a:tbl>
              <a:tblPr firstRow="1" bandRow="1">
                <a:tableStyleId>{5C22544A-7EE6-4342-B048-85BDC9FD1C3A}</a:tableStyleId>
              </a:tblPr>
              <a:tblGrid>
                <a:gridCol w="1071024">
                  <a:extLst>
                    <a:ext uri="{9D8B030D-6E8A-4147-A177-3AD203B41FA5}">
                      <a16:colId xmlns:a16="http://schemas.microsoft.com/office/drawing/2014/main" val="2860319770"/>
                    </a:ext>
                  </a:extLst>
                </a:gridCol>
                <a:gridCol w="1377030">
                  <a:extLst>
                    <a:ext uri="{9D8B030D-6E8A-4147-A177-3AD203B41FA5}">
                      <a16:colId xmlns:a16="http://schemas.microsoft.com/office/drawing/2014/main" val="3208107325"/>
                    </a:ext>
                  </a:extLst>
                </a:gridCol>
                <a:gridCol w="1377030">
                  <a:extLst>
                    <a:ext uri="{9D8B030D-6E8A-4147-A177-3AD203B41FA5}">
                      <a16:colId xmlns:a16="http://schemas.microsoft.com/office/drawing/2014/main" val="2598866616"/>
                    </a:ext>
                  </a:extLst>
                </a:gridCol>
                <a:gridCol w="1377030">
                  <a:extLst>
                    <a:ext uri="{9D8B030D-6E8A-4147-A177-3AD203B41FA5}">
                      <a16:colId xmlns:a16="http://schemas.microsoft.com/office/drawing/2014/main" val="3264745300"/>
                    </a:ext>
                  </a:extLst>
                </a:gridCol>
              </a:tblGrid>
              <a:tr h="419150">
                <a:tc>
                  <a:txBody>
                    <a:bodyPr/>
                    <a:lstStyle/>
                    <a:p>
                      <a:pPr algn="ctr"/>
                      <a:r>
                        <a:rPr lang="en-US" sz="1100" dirty="0"/>
                        <a:t>Class</a:t>
                      </a:r>
                    </a:p>
                  </a:txBody>
                  <a:tcPr marL="18000" marR="18000" marT="36000" marB="36000"/>
                </a:tc>
                <a:tc>
                  <a:txBody>
                    <a:bodyPr/>
                    <a:lstStyle/>
                    <a:p>
                      <a:pPr algn="ctr"/>
                      <a:r>
                        <a:rPr lang="en-US" sz="1100" dirty="0"/>
                        <a:t>Quench Heaters</a:t>
                      </a:r>
                    </a:p>
                  </a:txBody>
                  <a:tcPr marL="18000" marR="18000" marT="36000" marB="36000"/>
                </a:tc>
                <a:tc>
                  <a:txBody>
                    <a:bodyPr/>
                    <a:lstStyle/>
                    <a:p>
                      <a:pPr algn="ctr"/>
                      <a:r>
                        <a:rPr lang="en-US" sz="1100" dirty="0"/>
                        <a:t>Number</a:t>
                      </a:r>
                    </a:p>
                  </a:txBody>
                  <a:tcPr marL="18000" marR="18000" marT="36000" marB="36000"/>
                </a:tc>
                <a:tc>
                  <a:txBody>
                    <a:bodyPr/>
                    <a:lstStyle/>
                    <a:p>
                      <a:pPr algn="ctr"/>
                      <a:r>
                        <a:rPr lang="en-US" sz="1100" dirty="0"/>
                        <a:t>Note</a:t>
                      </a:r>
                    </a:p>
                  </a:txBody>
                  <a:tcPr marL="18000" marR="18000" marT="36000" marB="36000"/>
                </a:tc>
                <a:extLst>
                  <a:ext uri="{0D108BD9-81ED-4DB2-BD59-A6C34878D82A}">
                    <a16:rowId xmlns:a16="http://schemas.microsoft.com/office/drawing/2014/main" val="1943180503"/>
                  </a:ext>
                </a:extLst>
              </a:tr>
              <a:tr h="511532">
                <a:tc>
                  <a:txBody>
                    <a:bodyPr/>
                    <a:lstStyle/>
                    <a:p>
                      <a:r>
                        <a:rPr lang="en-US" sz="1000" dirty="0"/>
                        <a:t>Class 1</a:t>
                      </a:r>
                    </a:p>
                  </a:txBody>
                  <a:tcPr marL="18000" marR="18000" marT="18000" marB="18000" anchor="ctr">
                    <a:solidFill>
                      <a:srgbClr val="00FB92"/>
                    </a:solidFill>
                  </a:tcPr>
                </a:tc>
                <a:tc>
                  <a:txBody>
                    <a:bodyPr/>
                    <a:lstStyle/>
                    <a:p>
                      <a:pPr marL="0" indent="0" algn="ctr">
                        <a:buFont typeface="Arial" panose="020B0604020202020204" pitchFamily="34" charset="0"/>
                        <a:buNone/>
                        <a:tabLst/>
                      </a:pPr>
                      <a:r>
                        <a:rPr kumimoji="0" lang="en-US" sz="1000" b="0" i="0" u="none" strike="noStrike" kern="1200" cap="none" spc="0" normalizeH="0" baseline="0" noProof="0" dirty="0">
                          <a:ln>
                            <a:noFill/>
                          </a:ln>
                          <a:solidFill>
                            <a:srgbClr val="0033A0"/>
                          </a:solidFill>
                          <a:effectLst/>
                          <a:uLnTx/>
                          <a:uFillTx/>
                          <a:latin typeface="Arial"/>
                          <a:ea typeface="+mn-ea"/>
                          <a:cs typeface="+mn-cs"/>
                        </a:rPr>
                        <a:t>External</a:t>
                      </a:r>
                      <a:endParaRPr lang="en-US" sz="1000" dirty="0">
                        <a:solidFill>
                          <a:srgbClr val="FF0000"/>
                        </a:solidFill>
                      </a:endParaRPr>
                    </a:p>
                  </a:txBody>
                  <a:tcPr marL="18000" marR="18000" marT="18000" marB="18000" anchor="ctr"/>
                </a:tc>
                <a:tc>
                  <a:txBody>
                    <a:bodyPr/>
                    <a:lstStyle/>
                    <a:p>
                      <a:pPr algn="ctr"/>
                      <a:r>
                        <a:rPr lang="en-US" sz="1000" dirty="0"/>
                        <a:t>8</a:t>
                      </a:r>
                    </a:p>
                  </a:txBody>
                  <a:tcPr marL="18000" marR="18000" marT="18000" marB="18000" anchor="ctr"/>
                </a:tc>
                <a:tc>
                  <a:txBody>
                    <a:bodyPr/>
                    <a:lstStyle/>
                    <a:p>
                      <a:pPr algn="ctr"/>
                      <a:r>
                        <a:rPr lang="en-US" sz="1000" dirty="0"/>
                        <a:t>Can be reused for tunnel magnet</a:t>
                      </a:r>
                    </a:p>
                  </a:txBody>
                  <a:tcPr marL="18000" marR="18000" marT="18000" marB="18000" anchor="ctr"/>
                </a:tc>
                <a:extLst>
                  <a:ext uri="{0D108BD9-81ED-4DB2-BD59-A6C34878D82A}">
                    <a16:rowId xmlns:a16="http://schemas.microsoft.com/office/drawing/2014/main" val="3056289430"/>
                  </a:ext>
                </a:extLst>
              </a:tr>
              <a:tr h="57606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mn-lt"/>
                          <a:ea typeface="+mn-ea"/>
                          <a:cs typeface="+mn-cs"/>
                        </a:rPr>
                        <a:t>Class 2</a:t>
                      </a:r>
                    </a:p>
                  </a:txBody>
                  <a:tcPr marL="18000" marR="18000" marT="18000" marB="18000" anchor="ctr">
                    <a:solidFill>
                      <a:srgbClr val="00B050"/>
                    </a:solidFill>
                  </a:tcPr>
                </a:tc>
                <a:tc>
                  <a:txBody>
                    <a:bodyPr/>
                    <a:lstStyle/>
                    <a:p>
                      <a:pPr algn="ctr"/>
                      <a:r>
                        <a:rPr kumimoji="0" lang="en-US" sz="1000" b="0" i="0" u="none" strike="noStrike" kern="1200" cap="none" spc="0" normalizeH="0" baseline="0" noProof="0" dirty="0">
                          <a:ln>
                            <a:noFill/>
                          </a:ln>
                          <a:solidFill>
                            <a:srgbClr val="0033A0"/>
                          </a:solidFill>
                          <a:effectLst/>
                          <a:uLnTx/>
                          <a:uFillTx/>
                          <a:latin typeface="Arial"/>
                          <a:ea typeface="+mn-ea"/>
                          <a:cs typeface="+mn-cs"/>
                        </a:rPr>
                        <a:t>External</a:t>
                      </a:r>
                      <a:endParaRPr lang="en-US" sz="1000" dirty="0"/>
                    </a:p>
                  </a:txBody>
                  <a:tcPr marL="18000" marR="18000" marT="18000" marB="18000" anchor="ctr"/>
                </a:tc>
                <a:tc>
                  <a:txBody>
                    <a:bodyPr/>
                    <a:lstStyle/>
                    <a:p>
                      <a:pPr algn="ctr"/>
                      <a:r>
                        <a:rPr lang="en-US" sz="1000" dirty="0"/>
                        <a:t>4</a:t>
                      </a:r>
                    </a:p>
                  </a:txBody>
                  <a:tcPr marL="18000" marR="18000" marT="18000" marB="18000" anchor="ctr"/>
                </a:tc>
                <a:tc>
                  <a:txBody>
                    <a:bodyPr/>
                    <a:lstStyle/>
                    <a:p>
                      <a:pPr algn="ctr"/>
                      <a:r>
                        <a:rPr lang="en-US" sz="1000" dirty="0"/>
                        <a:t>Can be reused for tunnel magnet</a:t>
                      </a:r>
                    </a:p>
                  </a:txBody>
                  <a:tcPr marL="18000" marR="18000" marT="18000" marB="18000" anchor="ctr"/>
                </a:tc>
                <a:extLst>
                  <a:ext uri="{0D108BD9-81ED-4DB2-BD59-A6C34878D82A}">
                    <a16:rowId xmlns:a16="http://schemas.microsoft.com/office/drawing/2014/main" val="3152307715"/>
                  </a:ext>
                </a:extLst>
              </a:tr>
              <a:tr h="576064">
                <a:tc>
                  <a:txBody>
                    <a:bodyPr/>
                    <a:lstStyle/>
                    <a:p>
                      <a:r>
                        <a:rPr lang="en-US" sz="1000" dirty="0"/>
                        <a:t>Class 3</a:t>
                      </a:r>
                    </a:p>
                  </a:txBody>
                  <a:tcPr marL="18000" marR="18000" marT="18000" marB="18000" anchor="ctr">
                    <a:solidFill>
                      <a:schemeClr val="accent1">
                        <a:lumMod val="20000"/>
                        <a:lumOff val="80000"/>
                      </a:schemeClr>
                    </a:solidFill>
                  </a:tcPr>
                </a:tc>
                <a:tc>
                  <a:txBody>
                    <a:bodyPr/>
                    <a:lstStyle/>
                    <a:p>
                      <a:pPr marL="0" indent="0" algn="ctr">
                        <a:buFont typeface="Arial" panose="020B0604020202020204" pitchFamily="34" charset="0"/>
                        <a:buNone/>
                        <a:tabLst/>
                      </a:pPr>
                      <a:r>
                        <a:rPr kumimoji="0" lang="en-US" sz="1000" b="0" i="0" u="none" strike="noStrike" kern="1200" cap="none" spc="0" normalizeH="0" baseline="0" noProof="0" dirty="0">
                          <a:ln>
                            <a:noFill/>
                          </a:ln>
                          <a:solidFill>
                            <a:srgbClr val="0033A0"/>
                          </a:solidFill>
                          <a:effectLst/>
                          <a:uLnTx/>
                          <a:uFillTx/>
                          <a:latin typeface="Arial"/>
                          <a:ea typeface="+mn-ea"/>
                          <a:cs typeface="+mn-cs"/>
                        </a:rPr>
                        <a:t>Impregnated</a:t>
                      </a:r>
                      <a:endParaRPr lang="en-US" sz="1000" dirty="0">
                        <a:solidFill>
                          <a:srgbClr val="FF0000"/>
                        </a:solidFill>
                      </a:endParaRPr>
                    </a:p>
                  </a:txBody>
                  <a:tcPr marL="18000" marR="18000" marT="18000" marB="18000" anchor="ctr"/>
                </a:tc>
                <a:tc>
                  <a:txBody>
                    <a:bodyPr/>
                    <a:lstStyle/>
                    <a:p>
                      <a:pPr algn="ctr"/>
                      <a:r>
                        <a:rPr lang="en-US" sz="1000" dirty="0"/>
                        <a:t>4</a:t>
                      </a:r>
                    </a:p>
                  </a:txBody>
                  <a:tcPr marL="18000" marR="18000" marT="18000" marB="18000" anchor="ctr"/>
                </a:tc>
                <a:tc>
                  <a:txBody>
                    <a:bodyPr/>
                    <a:lstStyle/>
                    <a:p>
                      <a:pPr algn="ctr"/>
                      <a:r>
                        <a:rPr lang="en-US" sz="1000" dirty="0"/>
                        <a:t>S1 magnet, to be retested to check QH and </a:t>
                      </a:r>
                      <a:r>
                        <a:rPr lang="en-US" sz="1000" i="1" dirty="0"/>
                        <a:t>V-I</a:t>
                      </a:r>
                      <a:r>
                        <a:rPr lang="en-US" sz="1000" dirty="0"/>
                        <a:t> signals</a:t>
                      </a:r>
                    </a:p>
                  </a:txBody>
                  <a:tcPr marL="18000" marR="18000" marT="18000" marB="18000" anchor="ctr"/>
                </a:tc>
                <a:extLst>
                  <a:ext uri="{0D108BD9-81ED-4DB2-BD59-A6C34878D82A}">
                    <a16:rowId xmlns:a16="http://schemas.microsoft.com/office/drawing/2014/main" val="4014719478"/>
                  </a:ext>
                </a:extLst>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Class 4</a:t>
                      </a:r>
                    </a:p>
                  </a:txBody>
                  <a:tcPr marL="18000" marR="18000" marT="18000" marB="18000" anchor="ctr">
                    <a:solidFill>
                      <a:srgbClr val="FFC000"/>
                    </a:solidFill>
                  </a:tcPr>
                </a:tc>
                <a:tc>
                  <a:txBody>
                    <a:bodyPr/>
                    <a:lstStyle/>
                    <a:p>
                      <a:pPr algn="ctr"/>
                      <a:r>
                        <a:rPr kumimoji="0" lang="en-US" sz="1000" b="0" i="0" u="none" strike="noStrike" kern="1200" cap="none" spc="0" normalizeH="0" baseline="0" noProof="0" dirty="0">
                          <a:ln>
                            <a:noFill/>
                          </a:ln>
                          <a:solidFill>
                            <a:srgbClr val="0033A0"/>
                          </a:solidFill>
                          <a:effectLst/>
                          <a:uLnTx/>
                          <a:uFillTx/>
                          <a:latin typeface="Arial"/>
                          <a:ea typeface="+mn-ea"/>
                          <a:cs typeface="+mn-cs"/>
                        </a:rPr>
                        <a:t>External</a:t>
                      </a:r>
                      <a:endParaRPr lang="en-US" sz="1000" dirty="0"/>
                    </a:p>
                  </a:txBody>
                  <a:tcPr marL="18000" marR="18000" marT="18000" marB="18000" anchor="ctr"/>
                </a:tc>
                <a:tc>
                  <a:txBody>
                    <a:bodyPr/>
                    <a:lstStyle/>
                    <a:p>
                      <a:pPr algn="ctr"/>
                      <a:r>
                        <a:rPr lang="en-US" sz="1000" dirty="0"/>
                        <a:t>5</a:t>
                      </a:r>
                    </a:p>
                  </a:txBody>
                  <a:tcPr marL="18000" marR="18000" marT="18000" marB="18000" anchor="ctr"/>
                </a:tc>
                <a:tc>
                  <a:txBody>
                    <a:bodyPr/>
                    <a:lstStyle/>
                    <a:p>
                      <a:pPr algn="ctr"/>
                      <a:r>
                        <a:rPr lang="en-US" sz="1000" dirty="0"/>
                        <a:t>Can be reused for prototyping</a:t>
                      </a:r>
                    </a:p>
                  </a:txBody>
                  <a:tcPr marL="18000" marR="18000" marT="18000" marB="18000" anchor="ctr"/>
                </a:tc>
                <a:extLst>
                  <a:ext uri="{0D108BD9-81ED-4DB2-BD59-A6C34878D82A}">
                    <a16:rowId xmlns:a16="http://schemas.microsoft.com/office/drawing/2014/main" val="596708489"/>
                  </a:ext>
                </a:extLst>
              </a:tr>
              <a:tr h="581486">
                <a:tc>
                  <a:txBody>
                    <a:bodyPr/>
                    <a:lstStyle/>
                    <a:p>
                      <a:r>
                        <a:rPr lang="en-US" sz="1000" kern="1200" dirty="0">
                          <a:solidFill>
                            <a:schemeClr val="dk1"/>
                          </a:solidFill>
                          <a:latin typeface="+mn-lt"/>
                          <a:ea typeface="+mn-ea"/>
                          <a:cs typeface="+mn-cs"/>
                        </a:rPr>
                        <a:t>Class 5</a:t>
                      </a:r>
                    </a:p>
                  </a:txBody>
                  <a:tcPr marL="18000" marR="18000" marT="18000" marB="18000" anchor="ctr">
                    <a:solidFill>
                      <a:srgbClr val="FF7E79"/>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both</a:t>
                      </a:r>
                      <a:endParaRPr kumimoji="0" lang="en-US" sz="1000" b="0" i="0" u="none" strike="noStrike" kern="1200" cap="none" spc="0" normalizeH="0" baseline="0" noProof="0" dirty="0">
                        <a:ln>
                          <a:noFill/>
                        </a:ln>
                        <a:solidFill>
                          <a:srgbClr val="FF0000"/>
                        </a:solidFill>
                        <a:effectLst/>
                        <a:uLnTx/>
                        <a:uFillTx/>
                        <a:latin typeface="Arial"/>
                        <a:ea typeface="+mn-ea"/>
                        <a:cs typeface="+mn-cs"/>
                      </a:endParaRPr>
                    </a:p>
                  </a:txBody>
                  <a:tcPr marL="18000" marR="18000" marT="18000" marB="18000" anchor="ctr"/>
                </a:tc>
                <a:tc>
                  <a:txBody>
                    <a:bodyPr/>
                    <a:lstStyle/>
                    <a:p>
                      <a:pPr algn="ctr"/>
                      <a:r>
                        <a:rPr lang="en-US" sz="1000" dirty="0"/>
                        <a:t>9</a:t>
                      </a:r>
                    </a:p>
                  </a:txBody>
                  <a:tcPr marL="18000" marR="18000" marT="18000" marB="18000" anchor="ctr"/>
                </a:tc>
                <a:tc>
                  <a:txBody>
                    <a:bodyPr/>
                    <a:lstStyle/>
                    <a:p>
                      <a:pPr algn="ctr"/>
                      <a:r>
                        <a:rPr lang="en-US" sz="1000" dirty="0"/>
                        <a:t>To be discarded</a:t>
                      </a:r>
                    </a:p>
                  </a:txBody>
                  <a:tcPr marL="18000" marR="18000" marT="18000" marB="18000" anchor="ctr"/>
                </a:tc>
                <a:extLst>
                  <a:ext uri="{0D108BD9-81ED-4DB2-BD59-A6C34878D82A}">
                    <a16:rowId xmlns:a16="http://schemas.microsoft.com/office/drawing/2014/main" val="4265259245"/>
                  </a:ext>
                </a:extLst>
              </a:tr>
              <a:tr h="567000">
                <a:tc>
                  <a:txBody>
                    <a:bodyPr/>
                    <a:lstStyle/>
                    <a:p>
                      <a:r>
                        <a:rPr lang="en-US" sz="1000" kern="1200" dirty="0">
                          <a:solidFill>
                            <a:schemeClr val="dk1"/>
                          </a:solidFill>
                          <a:latin typeface="+mn-lt"/>
                          <a:ea typeface="+mn-ea"/>
                          <a:cs typeface="+mn-cs"/>
                        </a:rPr>
                        <a:t>Class 6</a:t>
                      </a:r>
                    </a:p>
                  </a:txBody>
                  <a:tcPr marL="18000" marR="18000" marT="18000" marB="18000" anchor="ctr">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rgbClr val="0033A0"/>
                          </a:solidFill>
                          <a:effectLst/>
                          <a:uLnTx/>
                          <a:uFillTx/>
                          <a:latin typeface="+mn-lt"/>
                          <a:ea typeface="+mn-ea"/>
                          <a:cs typeface="+mn-cs"/>
                        </a:rPr>
                        <a:t>both</a:t>
                      </a:r>
                      <a:endParaRPr kumimoji="0" lang="en-US" sz="10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FF0000"/>
                        </a:solidFill>
                        <a:effectLst/>
                        <a:uLnTx/>
                        <a:uFillTx/>
                        <a:latin typeface="Arial"/>
                        <a:ea typeface="+mn-ea"/>
                        <a:cs typeface="+mn-cs"/>
                      </a:endParaRPr>
                    </a:p>
                  </a:txBody>
                  <a:tcPr marL="18000" marR="18000" marT="18000" marB="18000" anchor="ctr"/>
                </a:tc>
                <a:tc>
                  <a:txBody>
                    <a:bodyPr/>
                    <a:lstStyle/>
                    <a:p>
                      <a:pPr algn="ctr"/>
                      <a:r>
                        <a:rPr lang="en-US" sz="1000" dirty="0"/>
                        <a:t>5</a:t>
                      </a:r>
                    </a:p>
                  </a:txBody>
                  <a:tcPr marL="18000" marR="18000" marT="18000" marB="18000" anchor="ctr"/>
                </a:tc>
                <a:tc>
                  <a:txBody>
                    <a:bodyPr/>
                    <a:lstStyle/>
                    <a:p>
                      <a:pPr algn="ctr"/>
                      <a:r>
                        <a:rPr lang="en-US" sz="1000" dirty="0"/>
                        <a:t>Lost or quarantined</a:t>
                      </a:r>
                    </a:p>
                  </a:txBody>
                  <a:tcPr marL="18000" marR="18000" marT="18000" marB="18000" anchor="ctr"/>
                </a:tc>
                <a:extLst>
                  <a:ext uri="{0D108BD9-81ED-4DB2-BD59-A6C34878D82A}">
                    <a16:rowId xmlns:a16="http://schemas.microsoft.com/office/drawing/2014/main" val="3783434661"/>
                  </a:ext>
                </a:extLst>
              </a:tr>
            </a:tbl>
          </a:graphicData>
        </a:graphic>
      </p:graphicFrame>
      <p:sp>
        <p:nvSpPr>
          <p:cNvPr id="17" name="Right Brace 16">
            <a:extLst>
              <a:ext uri="{FF2B5EF4-FFF2-40B4-BE49-F238E27FC236}">
                <a16:creationId xmlns:a16="http://schemas.microsoft.com/office/drawing/2014/main" id="{92B27A64-A92A-442F-B2A4-FDB81AD348BC}"/>
              </a:ext>
            </a:extLst>
          </p:cNvPr>
          <p:cNvSpPr/>
          <p:nvPr/>
        </p:nvSpPr>
        <p:spPr>
          <a:xfrm>
            <a:off x="6300193" y="1203597"/>
            <a:ext cx="224792" cy="1063877"/>
          </a:xfrm>
          <a:prstGeom prst="rightBrace">
            <a:avLst>
              <a:gd name="adj1" fmla="val 32115"/>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Rectangle 17">
            <a:extLst>
              <a:ext uri="{FF2B5EF4-FFF2-40B4-BE49-F238E27FC236}">
                <a16:creationId xmlns:a16="http://schemas.microsoft.com/office/drawing/2014/main" id="{4A1179F0-D890-4B94-BA6F-43E388A72D58}"/>
              </a:ext>
            </a:extLst>
          </p:cNvPr>
          <p:cNvSpPr/>
          <p:nvPr/>
        </p:nvSpPr>
        <p:spPr>
          <a:xfrm>
            <a:off x="6660232" y="1563638"/>
            <a:ext cx="2376264" cy="292388"/>
          </a:xfrm>
          <a:prstGeom prst="rect">
            <a:avLst/>
          </a:prstGeom>
          <a:noFill/>
        </p:spPr>
        <p:txBody>
          <a:bodyPr wrap="square">
            <a:spAutoFit/>
          </a:bodyPr>
          <a:lstStyle/>
          <a:p>
            <a:pPr>
              <a:spcBef>
                <a:spcPts val="400"/>
              </a:spcBef>
              <a:buSzPct val="150000"/>
            </a:pPr>
            <a:r>
              <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rPr>
              <a:t>12 </a:t>
            </a:r>
            <a:r>
              <a:rPr lang="en-US" sz="1300" b="1" dirty="0">
                <a:solidFill>
                  <a:srgbClr val="333399"/>
                </a:solidFill>
                <a:latin typeface="Tahoma" panose="020B0604030504040204" pitchFamily="34" charset="0"/>
                <a:ea typeface="Tahoma" panose="020B0604030504040204" pitchFamily="34" charset="0"/>
                <a:cs typeface="Tahoma" panose="020B0604030504040204" pitchFamily="34" charset="0"/>
              </a:rPr>
              <a:t>12 coils (up to 3 magnets)</a:t>
            </a: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p:txBody>
      </p:sp>
      <p:sp>
        <p:nvSpPr>
          <p:cNvPr id="19" name="Right Brace 18">
            <a:extLst>
              <a:ext uri="{FF2B5EF4-FFF2-40B4-BE49-F238E27FC236}">
                <a16:creationId xmlns:a16="http://schemas.microsoft.com/office/drawing/2014/main" id="{C00D9557-0294-4C7E-AC28-E839EF9742C3}"/>
              </a:ext>
            </a:extLst>
          </p:cNvPr>
          <p:cNvSpPr/>
          <p:nvPr/>
        </p:nvSpPr>
        <p:spPr>
          <a:xfrm>
            <a:off x="6300193" y="2267475"/>
            <a:ext cx="224792" cy="592307"/>
          </a:xfrm>
          <a:prstGeom prst="rightBrace">
            <a:avLst>
              <a:gd name="adj1" fmla="val 23551"/>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Rectangle 19">
            <a:extLst>
              <a:ext uri="{FF2B5EF4-FFF2-40B4-BE49-F238E27FC236}">
                <a16:creationId xmlns:a16="http://schemas.microsoft.com/office/drawing/2014/main" id="{FA2932F9-C40C-477D-9A93-6451B021D778}"/>
              </a:ext>
            </a:extLst>
          </p:cNvPr>
          <p:cNvSpPr/>
          <p:nvPr/>
        </p:nvSpPr>
        <p:spPr>
          <a:xfrm>
            <a:off x="6660232" y="2334375"/>
            <a:ext cx="2016225" cy="492443"/>
          </a:xfrm>
          <a:prstGeom prst="rect">
            <a:avLst/>
          </a:prstGeom>
          <a:noFill/>
        </p:spPr>
        <p:txBody>
          <a:bodyPr wrap="square">
            <a:spAutoFit/>
          </a:bodyPr>
          <a:lstStyle/>
          <a:p>
            <a:pPr>
              <a:spcBef>
                <a:spcPts val="400"/>
              </a:spcBef>
              <a:buSzPct val="150000"/>
            </a:pPr>
            <a:r>
              <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rPr>
              <a:t>12 </a:t>
            </a:r>
            <a:r>
              <a:rPr lang="en-US" sz="1300" b="1" dirty="0">
                <a:solidFill>
                  <a:srgbClr val="333399"/>
                </a:solidFill>
                <a:latin typeface="Tahoma" panose="020B0604030504040204" pitchFamily="34" charset="0"/>
                <a:ea typeface="Tahoma" panose="020B0604030504040204" pitchFamily="34" charset="0"/>
                <a:cs typeface="Tahoma" panose="020B0604030504040204" pitchFamily="34" charset="0"/>
              </a:rPr>
              <a:t>4 coils (1 magnet to be reassessed)</a:t>
            </a: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p:txBody>
      </p:sp>
      <p:sp>
        <p:nvSpPr>
          <p:cNvPr id="10" name="Footer Placeholder 2">
            <a:extLst>
              <a:ext uri="{FF2B5EF4-FFF2-40B4-BE49-F238E27FC236}">
                <a16:creationId xmlns:a16="http://schemas.microsoft.com/office/drawing/2014/main" id="{F2680E1E-8EBB-404E-81E6-4586B51AAD04}"/>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1466332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11 T Strategy (EDMS: </a:t>
            </a:r>
            <a:r>
              <a:rPr lang="en-GB" dirty="0"/>
              <a:t>2441806</a:t>
            </a:r>
            <a:r>
              <a:rPr lang="en-US" dirty="0"/>
              <a:t>)</a:t>
            </a:r>
            <a:endParaRPr lang="en-GB" dirty="0"/>
          </a:p>
        </p:txBody>
      </p:sp>
      <p:sp>
        <p:nvSpPr>
          <p:cNvPr id="2" name="Rectangle 1"/>
          <p:cNvSpPr/>
          <p:nvPr/>
        </p:nvSpPr>
        <p:spPr>
          <a:xfrm>
            <a:off x="116754" y="701539"/>
            <a:ext cx="8271670" cy="2132635"/>
          </a:xfrm>
          <a:prstGeom prst="rect">
            <a:avLst/>
          </a:prstGeom>
          <a:noFill/>
        </p:spPr>
        <p:txBody>
          <a:bodyPr wrap="square">
            <a:spAutoFit/>
          </a:bodyPr>
          <a:lstStyle/>
          <a:p>
            <a:pPr marL="285750" indent="-285750">
              <a:spcBef>
                <a:spcPts val="500"/>
              </a:spcBef>
              <a:buFont typeface="Wingdings" pitchFamily="2" charset="2"/>
              <a:buChar char="q"/>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A strategy proposal for the 11 T program was developed and presented to the DG on 30 November 2020 (see thereafter).</a:t>
            </a:r>
            <a:endParaRPr lang="en-US" sz="2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lnSpc>
                <a:spcPct val="120000"/>
              </a:lnSpc>
              <a:spcBef>
                <a:spcPts val="500"/>
              </a:spcBef>
              <a:buFont typeface="Wingdings" pitchFamily="2" charset="2"/>
              <a:buChar char="q"/>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The proposal was agreed and is being implemented.</a:t>
            </a:r>
          </a:p>
          <a:p>
            <a:pPr marL="285750" indent="-285750">
              <a:lnSpc>
                <a:spcPct val="120000"/>
              </a:lnSpc>
              <a:spcBef>
                <a:spcPts val="500"/>
              </a:spcBef>
              <a:buFont typeface="Wingdings" pitchFamily="2" charset="2"/>
              <a:buChar char="q"/>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The schedule has been updated based on present progress.</a:t>
            </a:r>
          </a:p>
          <a:p>
            <a:pPr marL="285750" indent="-285750">
              <a:lnSpc>
                <a:spcPct val="120000"/>
              </a:lnSpc>
              <a:spcBef>
                <a:spcPts val="500"/>
              </a:spcBef>
              <a:buFont typeface="Wingdings" pitchFamily="2" charset="2"/>
              <a:buChar char="q"/>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In addition, the CERN SPC has requested a special meeting of the CMAC on 1</a:t>
            </a:r>
            <a:r>
              <a:rPr lang="en-US" sz="1800" baseline="30000" dirty="0">
                <a:solidFill>
                  <a:srgbClr val="333399"/>
                </a:solidFill>
                <a:latin typeface="Tahoma" panose="020B0604030504040204" pitchFamily="34" charset="0"/>
                <a:ea typeface="Tahoma" panose="020B0604030504040204" pitchFamily="34" charset="0"/>
                <a:cs typeface="Tahoma" panose="020B0604030504040204" pitchFamily="34" charset="0"/>
              </a:rPr>
              <a:t>st</a:t>
            </a: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 March 2021 that may recommend additional studies.</a:t>
            </a:r>
          </a:p>
        </p:txBody>
      </p:sp>
    </p:spTree>
    <p:extLst>
      <p:ext uri="{BB962C8B-B14F-4D97-AF65-F5344CB8AC3E}">
        <p14:creationId xmlns:p14="http://schemas.microsoft.com/office/powerpoint/2010/main" val="13621002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11 T Strategy: Phase 1</a:t>
            </a:r>
            <a:endParaRPr lang="en-GB" dirty="0"/>
          </a:p>
        </p:txBody>
      </p:sp>
      <p:sp>
        <p:nvSpPr>
          <p:cNvPr id="2" name="Rectangle 1"/>
          <p:cNvSpPr/>
          <p:nvPr/>
        </p:nvSpPr>
        <p:spPr>
          <a:xfrm>
            <a:off x="116754" y="701539"/>
            <a:ext cx="8937246" cy="4456605"/>
          </a:xfrm>
          <a:prstGeom prst="rect">
            <a:avLst/>
          </a:prstGeom>
          <a:noFill/>
        </p:spPr>
        <p:txBody>
          <a:bodyPr wrap="square">
            <a:spAutoFit/>
          </a:bodyPr>
          <a:lstStyle/>
          <a:p>
            <a:pPr marL="285750" indent="-285750">
              <a:spcBef>
                <a:spcPts val="500"/>
              </a:spcBef>
              <a:buFont typeface="Wingdings" pitchFamily="2" charset="2"/>
              <a:buChar char="q"/>
            </a:pPr>
            <a:r>
              <a:rPr lang="en-US" sz="1700" b="1" dirty="0">
                <a:solidFill>
                  <a:srgbClr val="333399"/>
                </a:solidFill>
                <a:latin typeface="Tahoma" panose="020B0604030504040204" pitchFamily="34" charset="0"/>
                <a:ea typeface="Tahoma" panose="020B0604030504040204" pitchFamily="34" charset="0"/>
                <a:cs typeface="Tahoma" panose="020B0604030504040204" pitchFamily="34" charset="0"/>
              </a:rPr>
              <a:t>Phase 1 (now until </a:t>
            </a:r>
            <a:r>
              <a:rPr lang="en-US" sz="1700" b="1" strike="dblStrike" dirty="0">
                <a:solidFill>
                  <a:srgbClr val="333399"/>
                </a:solidFill>
                <a:latin typeface="Tahoma" panose="020B0604030504040204" pitchFamily="34" charset="0"/>
                <a:ea typeface="Tahoma" panose="020B0604030504040204" pitchFamily="34" charset="0"/>
                <a:cs typeface="Tahoma" panose="020B0604030504040204" pitchFamily="34" charset="0"/>
              </a:rPr>
              <a:t>March 2021</a:t>
            </a:r>
            <a:r>
              <a:rPr lang="en-US" sz="1700" b="1" dirty="0">
                <a:solidFill>
                  <a:srgbClr val="333399"/>
                </a:solidFill>
                <a:latin typeface="Tahoma" panose="020B0604030504040204" pitchFamily="34" charset="0"/>
                <a:ea typeface="Tahoma" panose="020B0604030504040204" pitchFamily="34" charset="0"/>
                <a:cs typeface="Tahoma" panose="020B0604030504040204" pitchFamily="34" charset="0"/>
              </a:rPr>
              <a:t> </a:t>
            </a:r>
            <a:r>
              <a:rPr lang="en-US" sz="1700" b="1" dirty="0">
                <a:solidFill>
                  <a:srgbClr val="FF0000"/>
                </a:solidFill>
                <a:latin typeface="Tahoma" panose="020B0604030504040204" pitchFamily="34" charset="0"/>
                <a:ea typeface="Tahoma" panose="020B0604030504040204" pitchFamily="34" charset="0"/>
                <a:cs typeface="Tahoma" panose="020B0604030504040204" pitchFamily="34" charset="0"/>
              </a:rPr>
              <a:t>June 2021</a:t>
            </a:r>
            <a:r>
              <a:rPr lang="en-US" sz="1700" b="1" dirty="0">
                <a:solidFill>
                  <a:srgbClr val="333399"/>
                </a:solidFill>
                <a:latin typeface="Tahoma" panose="020B0604030504040204" pitchFamily="34" charset="0"/>
                <a:ea typeface="Tahoma" panose="020B0604030504040204" pitchFamily="34" charset="0"/>
                <a:cs typeface="Tahoma" panose="020B0604030504040204" pitchFamily="34" charset="0"/>
              </a:rPr>
              <a:t>): </a:t>
            </a: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continue investigations to identify causes of performance limitation. At present, two families of causes are under consideration:</a:t>
            </a:r>
          </a:p>
          <a:p>
            <a:pPr marL="560070" indent="-285750">
              <a:spcBef>
                <a:spcPts val="500"/>
              </a:spcBef>
              <a:buFont typeface="Wingdings" pitchFamily="2" charset="2"/>
              <a:buChar char="§"/>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weaknesses in mechanical support of coil ends; </a:t>
            </a:r>
          </a:p>
          <a:p>
            <a:pPr marL="560070" indent="-285750">
              <a:spcBef>
                <a:spcPts val="500"/>
              </a:spcBef>
              <a:buFont typeface="Wingdings" pitchFamily="2" charset="2"/>
              <a:buChar char="§"/>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weaknesses internal to the magnet coils.</a:t>
            </a:r>
          </a:p>
          <a:p>
            <a:pPr marL="274320">
              <a:spcBef>
                <a:spcPts val="500"/>
              </a:spcBef>
            </a:pPr>
            <a:endParaRPr lang="en-US" sz="2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lnSpc>
                <a:spcPct val="120000"/>
              </a:lnSpc>
              <a:spcBef>
                <a:spcPts val="500"/>
              </a:spcBef>
              <a:buFont typeface="Wingdings" pitchFamily="2" charset="2"/>
              <a:buChar char="q"/>
            </a:pPr>
            <a:r>
              <a:rPr lang="en-US" sz="1700" b="1" dirty="0">
                <a:solidFill>
                  <a:srgbClr val="333399"/>
                </a:solidFill>
                <a:latin typeface="Tahoma" panose="020B0604030504040204" pitchFamily="34" charset="0"/>
                <a:ea typeface="Tahoma" panose="020B0604030504040204" pitchFamily="34" charset="0"/>
                <a:cs typeface="Tahoma" panose="020B0604030504040204" pitchFamily="34" charset="0"/>
              </a:rPr>
              <a:t>Internal review in </a:t>
            </a:r>
            <a:r>
              <a:rPr lang="en-US" sz="1700" b="1" strike="dblStrike" dirty="0">
                <a:solidFill>
                  <a:srgbClr val="333399"/>
                </a:solidFill>
                <a:latin typeface="Tahoma" panose="020B0604030504040204" pitchFamily="34" charset="0"/>
                <a:ea typeface="Tahoma" panose="020B0604030504040204" pitchFamily="34" charset="0"/>
                <a:cs typeface="Tahoma" panose="020B0604030504040204" pitchFamily="34" charset="0"/>
              </a:rPr>
              <a:t>March/April 2021</a:t>
            </a:r>
            <a:r>
              <a:rPr lang="en-US" sz="1700" b="1" dirty="0">
                <a:solidFill>
                  <a:srgbClr val="333399"/>
                </a:solidFill>
                <a:latin typeface="Tahoma" panose="020B0604030504040204" pitchFamily="34" charset="0"/>
                <a:ea typeface="Tahoma" panose="020B0604030504040204" pitchFamily="34" charset="0"/>
                <a:cs typeface="Tahoma" panose="020B0604030504040204" pitchFamily="34" charset="0"/>
              </a:rPr>
              <a:t> </a:t>
            </a:r>
            <a:r>
              <a:rPr lang="en-US" sz="1700" b="1" dirty="0">
                <a:solidFill>
                  <a:srgbClr val="FF0000"/>
                </a:solidFill>
                <a:latin typeface="Tahoma" panose="020B0604030504040204" pitchFamily="34" charset="0"/>
                <a:ea typeface="Tahoma" panose="020B0604030504040204" pitchFamily="34" charset="0"/>
                <a:cs typeface="Tahoma" panose="020B0604030504040204" pitchFamily="34" charset="0"/>
              </a:rPr>
              <a:t>end of June 2021 </a:t>
            </a: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to assess results and decide on next step:</a:t>
            </a:r>
          </a:p>
          <a:p>
            <a:pPr marL="560070" indent="-285750">
              <a:lnSpc>
                <a:spcPct val="120000"/>
              </a:lnSpc>
              <a:spcBef>
                <a:spcPts val="400"/>
              </a:spcBef>
              <a:buFont typeface="Wingdings" pitchFamily="2" charset="2"/>
              <a:buChar char="§"/>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if analyses point to issues with mechanical support of coil ends</a:t>
            </a:r>
          </a:p>
          <a:p>
            <a:pPr marL="843534" indent="-285750">
              <a:spcBef>
                <a:spcPts val="400"/>
              </a:spcBef>
              <a:buFont typeface="Wingdings" pitchFamily="2" charset="2"/>
              <a:buChar char="ü"/>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worth pursuing investigations by testing a hybrid magnet assembly, made up of    2 different collared-coils to be powered independently and with additional mechanical features and instrumentation;</a:t>
            </a:r>
            <a:endPar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557784" indent="-285750">
              <a:lnSpc>
                <a:spcPct val="120000"/>
              </a:lnSpc>
              <a:spcBef>
                <a:spcPts val="400"/>
              </a:spcBef>
              <a:buFont typeface="Wingdings" pitchFamily="2" charset="2"/>
              <a:buChar char="§"/>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if observations cast serious doubts on conductor support inside coils</a:t>
            </a:r>
          </a:p>
          <a:p>
            <a:pPr marL="843534" indent="-285750">
              <a:spcBef>
                <a:spcPts val="400"/>
              </a:spcBef>
              <a:buFont typeface="Wingdings" pitchFamily="2" charset="2"/>
              <a:buChar char="ü"/>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solution requires re-engineering and re-qualification efforts at coil level that are beyond WP11 scope.</a:t>
            </a:r>
          </a:p>
        </p:txBody>
      </p:sp>
    </p:spTree>
    <p:extLst>
      <p:ext uri="{BB962C8B-B14F-4D97-AF65-F5344CB8AC3E}">
        <p14:creationId xmlns:p14="http://schemas.microsoft.com/office/powerpoint/2010/main" val="2826659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11 T Strategy: Phase 2</a:t>
            </a:r>
            <a:endParaRPr lang="en-GB" dirty="0"/>
          </a:p>
        </p:txBody>
      </p:sp>
      <p:sp>
        <p:nvSpPr>
          <p:cNvPr id="2" name="Rectangle 1"/>
          <p:cNvSpPr/>
          <p:nvPr/>
        </p:nvSpPr>
        <p:spPr>
          <a:xfrm>
            <a:off x="143508" y="734400"/>
            <a:ext cx="8856984" cy="3257045"/>
          </a:xfrm>
          <a:prstGeom prst="rect">
            <a:avLst/>
          </a:prstGeom>
          <a:noFill/>
        </p:spPr>
        <p:txBody>
          <a:bodyPr wrap="square">
            <a:spAutoFit/>
          </a:bodyPr>
          <a:lstStyle/>
          <a:p>
            <a:pPr marL="285750" indent="-285750">
              <a:lnSpc>
                <a:spcPct val="120000"/>
              </a:lnSpc>
              <a:spcBef>
                <a:spcPts val="500"/>
              </a:spcBef>
              <a:buFont typeface="Wingdings" pitchFamily="2" charset="2"/>
              <a:buChar char="q"/>
            </a:pP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Phase 2 (</a:t>
            </a:r>
            <a:r>
              <a:rPr lang="en-US" sz="1800" b="1" strike="dblStrike" dirty="0">
                <a:solidFill>
                  <a:srgbClr val="333399"/>
                </a:solidFill>
                <a:latin typeface="Tahoma" panose="020B0604030504040204" pitchFamily="34" charset="0"/>
                <a:ea typeface="Tahoma" panose="020B0604030504040204" pitchFamily="34" charset="0"/>
                <a:cs typeface="Tahoma" panose="020B0604030504040204" pitchFamily="34" charset="0"/>
              </a:rPr>
              <a:t>April-November 2021</a:t>
            </a: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 </a:t>
            </a:r>
            <a:r>
              <a:rPr lang="en-US" sz="1800" b="1" dirty="0">
                <a:solidFill>
                  <a:srgbClr val="FF0000"/>
                </a:solidFill>
                <a:latin typeface="Tahoma" panose="020B0604030504040204" pitchFamily="34" charset="0"/>
                <a:ea typeface="Tahoma" panose="020B0604030504040204" pitchFamily="34" charset="0"/>
                <a:cs typeface="Tahoma" panose="020B0604030504040204" pitchFamily="34" charset="0"/>
              </a:rPr>
              <a:t>July 2021-March 2022</a:t>
            </a: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a:t>
            </a:r>
          </a:p>
          <a:p>
            <a:pPr marL="560070" indent="-285750">
              <a:lnSpc>
                <a:spcPct val="120000"/>
              </a:lnSpc>
              <a:spcBef>
                <a:spcPts val="500"/>
              </a:spcBef>
              <a:buFont typeface="Wingdings" pitchFamily="2" charset="2"/>
              <a:buChar char="§"/>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preparation and test of hybrid assembly (details TBD); </a:t>
            </a:r>
          </a:p>
          <a:p>
            <a:pPr marL="560070" indent="-285750">
              <a:spcBef>
                <a:spcPts val="500"/>
              </a:spcBef>
              <a:buFont typeface="Wingdings" pitchFamily="2" charset="2"/>
              <a:buChar char="§"/>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development of a resource-loaded plan and cost estimate for relaunching 11 T magnet production;</a:t>
            </a:r>
          </a:p>
          <a:p>
            <a:pPr marL="560070" indent="-285750">
              <a:spcBef>
                <a:spcPts val="500"/>
              </a:spcBef>
              <a:buFont typeface="Wingdings" pitchFamily="2" charset="2"/>
              <a:buChar char="§"/>
            </a:pPr>
            <a:r>
              <a:rPr lang="en-US" sz="1800" i="1" dirty="0">
                <a:solidFill>
                  <a:srgbClr val="FF0000"/>
                </a:solidFill>
                <a:latin typeface="Tahoma" panose="020B0604030504040204" pitchFamily="34" charset="0"/>
                <a:ea typeface="Tahoma" panose="020B0604030504040204" pitchFamily="34" charset="0"/>
                <a:cs typeface="Tahoma" panose="020B0604030504040204" pitchFamily="34" charset="0"/>
              </a:rPr>
              <a:t>New plan needs to integrate co-activities with MQXFB production and testing, </a:t>
            </a:r>
            <a:r>
              <a:rPr lang="en-US" sz="1800" i="1" dirty="0">
                <a:solidFill>
                  <a:srgbClr val="333399"/>
                </a:solidFill>
                <a:latin typeface="Tahoma" panose="020B0604030504040204" pitchFamily="34" charset="0"/>
                <a:ea typeface="Tahoma" panose="020B0604030504040204" pitchFamily="34" charset="0"/>
                <a:cs typeface="Tahoma" panose="020B0604030504040204" pitchFamily="34" charset="0"/>
              </a:rPr>
              <a:t>which will be given priority.</a:t>
            </a:r>
          </a:p>
          <a:p>
            <a:pPr>
              <a:spcBef>
                <a:spcPts val="500"/>
              </a:spcBef>
            </a:pPr>
            <a:endParaRPr lang="en-US" sz="3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(International) review in </a:t>
            </a:r>
            <a:r>
              <a:rPr lang="en-US" sz="1800" b="1" strike="dblStrike" dirty="0">
                <a:solidFill>
                  <a:srgbClr val="333399"/>
                </a:solidFill>
                <a:latin typeface="Tahoma" panose="020B0604030504040204" pitchFamily="34" charset="0"/>
                <a:ea typeface="Tahoma" panose="020B0604030504040204" pitchFamily="34" charset="0"/>
                <a:cs typeface="Tahoma" panose="020B0604030504040204" pitchFamily="34" charset="0"/>
              </a:rPr>
              <a:t>November/December 2021</a:t>
            </a: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 </a:t>
            </a:r>
            <a:r>
              <a:rPr lang="en-US" sz="1800" b="1" dirty="0">
                <a:solidFill>
                  <a:srgbClr val="FF0000"/>
                </a:solidFill>
                <a:latin typeface="Tahoma" panose="020B0604030504040204" pitchFamily="34" charset="0"/>
                <a:ea typeface="Tahoma" panose="020B0604030504040204" pitchFamily="34" charset="0"/>
                <a:cs typeface="Tahoma" panose="020B0604030504040204" pitchFamily="34" charset="0"/>
              </a:rPr>
              <a:t>End of March 2022</a:t>
            </a:r>
            <a:b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b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to review test results, plan and cost estimate.</a:t>
            </a:r>
          </a:p>
          <a:p>
            <a:pPr>
              <a:spcBef>
                <a:spcPts val="500"/>
              </a:spcBef>
            </a:pPr>
            <a:endParaRPr lang="en-US" sz="3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lnSpc>
                <a:spcPct val="120000"/>
              </a:lnSpc>
              <a:spcBef>
                <a:spcPts val="500"/>
              </a:spcBef>
              <a:buFont typeface="Wingdings" pitchFamily="2" charset="2"/>
              <a:buChar char="q"/>
            </a:pP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Decision on how to proceed in </a:t>
            </a:r>
            <a:r>
              <a:rPr lang="en-US" sz="1800" b="1" strike="dblStrike" dirty="0">
                <a:solidFill>
                  <a:srgbClr val="333399"/>
                </a:solidFill>
                <a:latin typeface="Tahoma" panose="020B0604030504040204" pitchFamily="34" charset="0"/>
                <a:ea typeface="Tahoma" panose="020B0604030504040204" pitchFamily="34" charset="0"/>
                <a:cs typeface="Tahoma" panose="020B0604030504040204" pitchFamily="34" charset="0"/>
              </a:rPr>
              <a:t>December 2021</a:t>
            </a: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 </a:t>
            </a:r>
            <a:r>
              <a:rPr lang="en-US" sz="1800" b="1" dirty="0">
                <a:solidFill>
                  <a:srgbClr val="FF0000"/>
                </a:solidFill>
                <a:latin typeface="Tahoma" panose="020B0604030504040204" pitchFamily="34" charset="0"/>
                <a:ea typeface="Tahoma" panose="020B0604030504040204" pitchFamily="34" charset="0"/>
                <a:cs typeface="Tahoma" panose="020B0604030504040204" pitchFamily="34" charset="0"/>
              </a:rPr>
              <a:t>April 2022</a:t>
            </a: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val="2497150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5">
            <a:extLst>
              <a:ext uri="{FF2B5EF4-FFF2-40B4-BE49-F238E27FC236}">
                <a16:creationId xmlns:a16="http://schemas.microsoft.com/office/drawing/2014/main" id="{A3D46F1D-725A-B64D-9B88-2B12FA1AB1F0}"/>
              </a:ext>
            </a:extLst>
          </p:cNvPr>
          <p:cNvGraphicFramePr>
            <a:graphicFrameLocks noGrp="1"/>
          </p:cNvGraphicFramePr>
          <p:nvPr>
            <p:ph idx="1"/>
            <p:extLst>
              <p:ext uri="{D42A27DB-BD31-4B8C-83A1-F6EECF244321}">
                <p14:modId xmlns:p14="http://schemas.microsoft.com/office/powerpoint/2010/main" val="719270848"/>
              </p:ext>
            </p:extLst>
          </p:nvPr>
        </p:nvGraphicFramePr>
        <p:xfrm>
          <a:off x="117000" y="801574"/>
          <a:ext cx="8910000" cy="1418640"/>
        </p:xfrm>
        <a:graphic>
          <a:graphicData uri="http://schemas.openxmlformats.org/drawingml/2006/table">
            <a:tbl>
              <a:tblPr firstRow="1" bandRow="1">
                <a:tableStyleId>{5C22544A-7EE6-4342-B048-85BDC9FD1C3A}</a:tableStyleId>
              </a:tblPr>
              <a:tblGrid>
                <a:gridCol w="945000">
                  <a:extLst>
                    <a:ext uri="{9D8B030D-6E8A-4147-A177-3AD203B41FA5}">
                      <a16:colId xmlns:a16="http://schemas.microsoft.com/office/drawing/2014/main" val="2860319770"/>
                    </a:ext>
                  </a:extLst>
                </a:gridCol>
                <a:gridCol w="1215000">
                  <a:extLst>
                    <a:ext uri="{9D8B030D-6E8A-4147-A177-3AD203B41FA5}">
                      <a16:colId xmlns:a16="http://schemas.microsoft.com/office/drawing/2014/main" val="3208107325"/>
                    </a:ext>
                  </a:extLst>
                </a:gridCol>
                <a:gridCol w="1215000">
                  <a:extLst>
                    <a:ext uri="{9D8B030D-6E8A-4147-A177-3AD203B41FA5}">
                      <a16:colId xmlns:a16="http://schemas.microsoft.com/office/drawing/2014/main" val="2598866616"/>
                    </a:ext>
                  </a:extLst>
                </a:gridCol>
                <a:gridCol w="945000">
                  <a:extLst>
                    <a:ext uri="{9D8B030D-6E8A-4147-A177-3AD203B41FA5}">
                      <a16:colId xmlns:a16="http://schemas.microsoft.com/office/drawing/2014/main" val="1647860999"/>
                    </a:ext>
                  </a:extLst>
                </a:gridCol>
                <a:gridCol w="945000">
                  <a:extLst>
                    <a:ext uri="{9D8B030D-6E8A-4147-A177-3AD203B41FA5}">
                      <a16:colId xmlns:a16="http://schemas.microsoft.com/office/drawing/2014/main" val="1983002665"/>
                    </a:ext>
                  </a:extLst>
                </a:gridCol>
                <a:gridCol w="945000">
                  <a:extLst>
                    <a:ext uri="{9D8B030D-6E8A-4147-A177-3AD203B41FA5}">
                      <a16:colId xmlns:a16="http://schemas.microsoft.com/office/drawing/2014/main" val="3051472967"/>
                    </a:ext>
                  </a:extLst>
                </a:gridCol>
                <a:gridCol w="2700000">
                  <a:extLst>
                    <a:ext uri="{9D8B030D-6E8A-4147-A177-3AD203B41FA5}">
                      <a16:colId xmlns:a16="http://schemas.microsoft.com/office/drawing/2014/main" val="1520915501"/>
                    </a:ext>
                  </a:extLst>
                </a:gridCol>
              </a:tblGrid>
              <a:tr h="414900">
                <a:tc>
                  <a:txBody>
                    <a:bodyPr/>
                    <a:lstStyle/>
                    <a:p>
                      <a:pPr algn="ctr"/>
                      <a:r>
                        <a:rPr lang="en-US" sz="1100" dirty="0"/>
                        <a:t>Magnet</a:t>
                      </a:r>
                    </a:p>
                  </a:txBody>
                  <a:tcPr marL="16503" marR="16503" marT="36000" marB="36000"/>
                </a:tc>
                <a:tc>
                  <a:txBody>
                    <a:bodyPr/>
                    <a:lstStyle/>
                    <a:p>
                      <a:pPr algn="ctr"/>
                      <a:r>
                        <a:rPr lang="en-US" sz="1100" dirty="0"/>
                        <a:t>Collared Coils</a:t>
                      </a:r>
                    </a:p>
                  </a:txBody>
                  <a:tcPr marL="16503" marR="16503" marT="36000" marB="36000"/>
                </a:tc>
                <a:tc>
                  <a:txBody>
                    <a:bodyPr/>
                    <a:lstStyle/>
                    <a:p>
                      <a:pPr algn="ctr"/>
                      <a:r>
                        <a:rPr lang="en-US" sz="1100" dirty="0"/>
                        <a:t>Coils</a:t>
                      </a:r>
                    </a:p>
                  </a:txBody>
                  <a:tcPr marL="16503" marR="16503" marT="36000" marB="36000"/>
                </a:tc>
                <a:tc>
                  <a:txBody>
                    <a:bodyPr/>
                    <a:lstStyle/>
                    <a:p>
                      <a:pPr algn="ctr"/>
                      <a:r>
                        <a:rPr lang="en-US" sz="1100" dirty="0"/>
                        <a:t>Quench Heaters</a:t>
                      </a:r>
                    </a:p>
                  </a:txBody>
                  <a:tcPr marL="16503" marR="16503" marT="36000" marB="36000"/>
                </a:tc>
                <a:tc>
                  <a:txBody>
                    <a:bodyPr/>
                    <a:lstStyle/>
                    <a:p>
                      <a:pPr algn="ctr"/>
                      <a:r>
                        <a:rPr lang="en-US" sz="1100" dirty="0"/>
                        <a:t>CD-WU</a:t>
                      </a:r>
                    </a:p>
                  </a:txBody>
                  <a:tcPr marL="16503" marR="16503" marT="36000" marB="36000"/>
                </a:tc>
                <a:tc>
                  <a:txBody>
                    <a:bodyPr/>
                    <a:lstStyle/>
                    <a:p>
                      <a:pPr algn="ctr"/>
                      <a:r>
                        <a:rPr lang="en-US" sz="1100" dirty="0"/>
                        <a:t>Class</a:t>
                      </a:r>
                    </a:p>
                  </a:txBody>
                  <a:tcPr marL="16503" marR="16503" marT="36000" marB="36000"/>
                </a:tc>
                <a:tc>
                  <a:txBody>
                    <a:bodyPr/>
                    <a:lstStyle/>
                    <a:p>
                      <a:pPr algn="ctr"/>
                      <a:r>
                        <a:rPr lang="en-US" sz="1100" dirty="0"/>
                        <a:t>Note</a:t>
                      </a:r>
                    </a:p>
                  </a:txBody>
                  <a:tcPr marL="16503" marR="16503" marT="36000" marB="36000"/>
                </a:tc>
                <a:extLst>
                  <a:ext uri="{0D108BD9-81ED-4DB2-BD59-A6C34878D82A}">
                    <a16:rowId xmlns:a16="http://schemas.microsoft.com/office/drawing/2014/main" val="1943180503"/>
                  </a:ext>
                </a:extLst>
              </a:tr>
              <a:tr h="217170">
                <a:tc>
                  <a:txBody>
                    <a:bodyPr/>
                    <a:lstStyle/>
                    <a:p>
                      <a:r>
                        <a:rPr lang="en-US" sz="1000" dirty="0">
                          <a:solidFill>
                            <a:schemeClr val="accent1"/>
                          </a:solidFill>
                        </a:rPr>
                        <a:t>P2 – Hybrid</a:t>
                      </a:r>
                    </a:p>
                  </a:txBody>
                  <a:tcPr marL="16503" marR="16503" marT="18000" marB="18000"/>
                </a:tc>
                <a:tc>
                  <a:txBody>
                    <a:bodyPr/>
                    <a:lstStyle/>
                    <a:p>
                      <a:pPr algn="l"/>
                      <a:r>
                        <a:rPr lang="en-US" sz="1000" dirty="0">
                          <a:solidFill>
                            <a:schemeClr val="accent1"/>
                          </a:solidFill>
                        </a:rPr>
                        <a:t>D1: CC12</a:t>
                      </a:r>
                    </a:p>
                  </a:txBody>
                  <a:tcPr marL="17235" marR="17235" marT="18000" marB="18000"/>
                </a:tc>
                <a:tc>
                  <a:txBody>
                    <a:bodyPr/>
                    <a:lstStyle/>
                    <a:p>
                      <a:pPr algn="l"/>
                      <a:r>
                        <a:rPr lang="en-US" sz="1000" dirty="0">
                          <a:solidFill>
                            <a:schemeClr val="accent1"/>
                          </a:solidFill>
                        </a:rPr>
                        <a:t>GE26_Upper</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7235" marR="17235"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7235" marR="17235" marT="18000" marB="18000"/>
                </a:tc>
                <a:tc>
                  <a:txBody>
                    <a:bodyPr/>
                    <a:lstStyle/>
                    <a:p>
                      <a:pPr algn="l"/>
                      <a:r>
                        <a:rPr lang="en-US" sz="1000" dirty="0"/>
                        <a:t>Class 1</a:t>
                      </a:r>
                    </a:p>
                  </a:txBody>
                  <a:tcPr marL="32833" marR="32833"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This coil is one of the last 8 coils produced</a:t>
                      </a:r>
                    </a:p>
                  </a:txBody>
                  <a:tcPr marL="17235" marR="17235" marT="18000" marB="18000"/>
                </a:tc>
                <a:extLst>
                  <a:ext uri="{0D108BD9-81ED-4DB2-BD59-A6C34878D82A}">
                    <a16:rowId xmlns:a16="http://schemas.microsoft.com/office/drawing/2014/main" val="4265259245"/>
                  </a:ext>
                </a:extLst>
              </a:tr>
              <a:tr h="217170">
                <a:tc>
                  <a:txBody>
                    <a:bodyPr/>
                    <a:lstStyle/>
                    <a:p>
                      <a:r>
                        <a:rPr lang="en-US" sz="1000" dirty="0">
                          <a:solidFill>
                            <a:schemeClr val="accent1"/>
                          </a:solidFill>
                        </a:rPr>
                        <a:t>P2 – Hybrid</a:t>
                      </a:r>
                    </a:p>
                  </a:txBody>
                  <a:tcPr marL="16503" marR="16503" marT="18000" marB="18000"/>
                </a:tc>
                <a:tc>
                  <a:txBody>
                    <a:bodyPr/>
                    <a:lstStyle/>
                    <a:p>
                      <a:pPr algn="l"/>
                      <a:r>
                        <a:rPr lang="en-US" sz="1000" dirty="0">
                          <a:solidFill>
                            <a:schemeClr val="accent1"/>
                          </a:solidFill>
                        </a:rPr>
                        <a:t>D1: CC12</a:t>
                      </a:r>
                    </a:p>
                  </a:txBody>
                  <a:tcPr marL="17235" marR="17235" marT="18000" marB="18000"/>
                </a:tc>
                <a:tc>
                  <a:txBody>
                    <a:bodyPr/>
                    <a:lstStyle/>
                    <a:p>
                      <a:pPr algn="l"/>
                      <a:r>
                        <a:rPr lang="en-US" sz="1000" dirty="0">
                          <a:solidFill>
                            <a:schemeClr val="accent1"/>
                          </a:solidFill>
                        </a:rPr>
                        <a:t>GE28_Lower</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7235" marR="17235"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2833" marR="32833" marT="34290" marB="34290">
                    <a:solidFill>
                      <a:srgbClr val="00FB92"/>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This coil is one of the last 8 coils produced</a:t>
                      </a:r>
                    </a:p>
                  </a:txBody>
                  <a:tcPr marL="17235" marR="17235" marT="18000" marB="18000"/>
                </a:tc>
                <a:extLst>
                  <a:ext uri="{0D108BD9-81ED-4DB2-BD59-A6C34878D82A}">
                    <a16:rowId xmlns:a16="http://schemas.microsoft.com/office/drawing/2014/main" val="2010705120"/>
                  </a:ext>
                </a:extLst>
              </a:tr>
              <a:tr h="217170">
                <a:tc>
                  <a:txBody>
                    <a:bodyPr/>
                    <a:lstStyle/>
                    <a:p>
                      <a:r>
                        <a:rPr lang="en-US" sz="1000" dirty="0">
                          <a:solidFill>
                            <a:schemeClr val="accent1"/>
                          </a:solidFill>
                        </a:rPr>
                        <a:t>P2 – Hybrid</a:t>
                      </a:r>
                    </a:p>
                  </a:txBody>
                  <a:tcPr marL="16503" marR="16503" marT="18000" marB="18000"/>
                </a:tc>
                <a:tc>
                  <a:txBody>
                    <a:bodyPr/>
                    <a:lstStyle/>
                    <a:p>
                      <a:pPr algn="l"/>
                      <a:r>
                        <a:rPr lang="en-US" sz="1000" dirty="0">
                          <a:solidFill>
                            <a:schemeClr val="accent1"/>
                          </a:solidFill>
                        </a:rPr>
                        <a:t>D2: CC06</a:t>
                      </a:r>
                    </a:p>
                  </a:txBody>
                  <a:tcPr marL="17235" marR="17235" marT="18000" marB="18000"/>
                </a:tc>
                <a:tc>
                  <a:txBody>
                    <a:bodyPr/>
                    <a:lstStyle/>
                    <a:p>
                      <a:pPr algn="l"/>
                      <a:r>
                        <a:rPr lang="en-US" sz="1000" dirty="0">
                          <a:solidFill>
                            <a:schemeClr val="accent1"/>
                          </a:solidFill>
                        </a:rPr>
                        <a:t>GE10_Upper</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Class 4</a:t>
                      </a:r>
                    </a:p>
                  </a:txBody>
                  <a:tcPr marL="32833" marR="32833" marT="34290" marB="34290">
                    <a:solidFill>
                      <a:srgbClr val="FFD579"/>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i="1" dirty="0">
                          <a:solidFill>
                            <a:schemeClr val="accent1"/>
                          </a:solidFill>
                        </a:rPr>
                        <a:t>V-I</a:t>
                      </a:r>
                      <a:r>
                        <a:rPr lang="en-US" sz="1000" dirty="0">
                          <a:solidFill>
                            <a:schemeClr val="accent1"/>
                          </a:solidFill>
                        </a:rPr>
                        <a:t> Signals OK – No </a:t>
                      </a:r>
                      <a:r>
                        <a:rPr lang="en-US" sz="1000" i="1" dirty="0">
                          <a:solidFill>
                            <a:schemeClr val="accent1"/>
                          </a:solidFill>
                        </a:rPr>
                        <a:t>V</a:t>
                      </a:r>
                      <a:r>
                        <a:rPr lang="en-US" sz="1000" dirty="0">
                          <a:solidFill>
                            <a:schemeClr val="accent1"/>
                          </a:solidFill>
                        </a:rPr>
                        <a:t> build-up</a:t>
                      </a:r>
                    </a:p>
                  </a:txBody>
                  <a:tcPr marL="17235" marR="17235" marT="18000" marB="18000"/>
                </a:tc>
                <a:extLst>
                  <a:ext uri="{0D108BD9-81ED-4DB2-BD59-A6C34878D82A}">
                    <a16:rowId xmlns:a16="http://schemas.microsoft.com/office/drawing/2014/main" val="3232420447"/>
                  </a:ext>
                </a:extLst>
              </a:tr>
              <a:tr h="333180">
                <a:tc>
                  <a:txBody>
                    <a:bodyPr/>
                    <a:lstStyle/>
                    <a:p>
                      <a:r>
                        <a:rPr lang="en-US" sz="1000" dirty="0">
                          <a:solidFill>
                            <a:schemeClr val="accent1"/>
                          </a:solidFill>
                        </a:rPr>
                        <a:t>P2 – Hybrid</a:t>
                      </a:r>
                    </a:p>
                  </a:txBody>
                  <a:tcPr marL="16503" marR="16503"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D2: CC06</a:t>
                      </a:r>
                    </a:p>
                  </a:txBody>
                  <a:tcPr marL="17235" marR="17235" marT="18000" marB="18000"/>
                </a:tc>
                <a:tc>
                  <a:txBody>
                    <a:bodyPr/>
                    <a:lstStyle/>
                    <a:p>
                      <a:pPr algn="l"/>
                      <a:r>
                        <a:rPr lang="en-US" sz="1000" dirty="0">
                          <a:solidFill>
                            <a:schemeClr val="accent1"/>
                          </a:solidFill>
                        </a:rPr>
                        <a:t>GE14_Lower</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7235" marR="17235"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Class 4</a:t>
                      </a:r>
                    </a:p>
                  </a:txBody>
                  <a:tcPr marL="32833" marR="32833" marT="34290" marB="34290">
                    <a:solidFill>
                      <a:srgbClr val="FFD579"/>
                    </a:solidFill>
                  </a:tcPr>
                </a:tc>
                <a:tc>
                  <a:txBody>
                    <a:bodyPr/>
                    <a:lstStyle/>
                    <a:p>
                      <a:pPr marL="95250" indent="-95250" algn="l">
                        <a:buFont typeface="Arial" panose="020B0604020202020204" pitchFamily="34" charset="0"/>
                        <a:buChar char="•"/>
                        <a:tabLst/>
                      </a:pPr>
                      <a:r>
                        <a:rPr lang="en-US" sz="1000" dirty="0">
                          <a:solidFill>
                            <a:schemeClr val="accent1"/>
                          </a:solidFill>
                        </a:rPr>
                        <a:t>QH trace to wire jointing failure, repaired</a:t>
                      </a:r>
                    </a:p>
                    <a:p>
                      <a:pPr marL="95250" indent="-95250" algn="l">
                        <a:buFont typeface="Arial" panose="020B0604020202020204" pitchFamily="34" charset="0"/>
                        <a:buChar char="•"/>
                        <a:tabLst/>
                      </a:pPr>
                      <a:r>
                        <a:rPr lang="en-US" sz="1000" i="1" dirty="0">
                          <a:solidFill>
                            <a:schemeClr val="accent1"/>
                          </a:solidFill>
                        </a:rPr>
                        <a:t>V-I</a:t>
                      </a:r>
                      <a:r>
                        <a:rPr lang="en-US" sz="1000" dirty="0">
                          <a:solidFill>
                            <a:schemeClr val="accent1"/>
                          </a:solidFill>
                        </a:rPr>
                        <a:t> signals OK – No </a:t>
                      </a:r>
                      <a:r>
                        <a:rPr lang="en-US" sz="1000" i="1" dirty="0">
                          <a:solidFill>
                            <a:schemeClr val="accent1"/>
                          </a:solidFill>
                        </a:rPr>
                        <a:t>V</a:t>
                      </a:r>
                      <a:r>
                        <a:rPr lang="en-US" sz="1000" dirty="0">
                          <a:solidFill>
                            <a:schemeClr val="accent1"/>
                          </a:solidFill>
                        </a:rPr>
                        <a:t> build-up</a:t>
                      </a:r>
                    </a:p>
                  </a:txBody>
                  <a:tcPr marL="17235" marR="17235" marT="18000" marB="18000"/>
                </a:tc>
                <a:extLst>
                  <a:ext uri="{0D108BD9-81ED-4DB2-BD59-A6C34878D82A}">
                    <a16:rowId xmlns:a16="http://schemas.microsoft.com/office/drawing/2014/main" val="3380377730"/>
                  </a:ext>
                </a:extLst>
              </a:tr>
            </a:tbl>
          </a:graphicData>
        </a:graphic>
      </p:graphicFrame>
      <p:sp>
        <p:nvSpPr>
          <p:cNvPr id="6" name="Slide Number Placeholder 5">
            <a:extLst>
              <a:ext uri="{FF2B5EF4-FFF2-40B4-BE49-F238E27FC236}">
                <a16:creationId xmlns:a16="http://schemas.microsoft.com/office/drawing/2014/main" id="{7141A47E-355D-0A46-B33E-8A7252BE9367}"/>
              </a:ext>
            </a:extLst>
          </p:cNvPr>
          <p:cNvSpPr>
            <a:spLocks noGrp="1"/>
          </p:cNvSpPr>
          <p:nvPr>
            <p:ph type="sldNum" sz="quarter" idx="12"/>
          </p:nvPr>
        </p:nvSpPr>
        <p:spPr/>
        <p:txBody>
          <a:bodyPr/>
          <a:lstStyle/>
          <a:p>
            <a:pPr defTabSz="685800" eaLnBrk="1" fontAlgn="auto" hangingPunct="1">
              <a:spcBef>
                <a:spcPts val="0"/>
              </a:spcBef>
              <a:spcAft>
                <a:spcPts val="0"/>
              </a:spcAft>
            </a:pPr>
            <a:fld id="{36B5EA5A-BC32-A742-B11B-8E7414D5B535}" type="slidenum">
              <a:rPr lang="en-US">
                <a:solidFill>
                  <a:srgbClr val="FFFFFF"/>
                </a:solidFill>
                <a:latin typeface="Arial"/>
                <a:ea typeface="+mn-ea"/>
              </a:rPr>
              <a:pPr defTabSz="685800" eaLnBrk="1" fontAlgn="auto" hangingPunct="1">
                <a:spcBef>
                  <a:spcPts val="0"/>
                </a:spcBef>
                <a:spcAft>
                  <a:spcPts val="0"/>
                </a:spcAft>
              </a:pPr>
              <a:t>19</a:t>
            </a:fld>
            <a:endParaRPr lang="en-US" dirty="0">
              <a:solidFill>
                <a:srgbClr val="FFFFFF"/>
              </a:solidFill>
              <a:latin typeface="Arial"/>
              <a:ea typeface="+mn-ea"/>
            </a:endParaRPr>
          </a:p>
        </p:txBody>
      </p:sp>
      <p:sp>
        <p:nvSpPr>
          <p:cNvPr id="8" name="Content Placeholder 1">
            <a:extLst>
              <a:ext uri="{FF2B5EF4-FFF2-40B4-BE49-F238E27FC236}">
                <a16:creationId xmlns:a16="http://schemas.microsoft.com/office/drawing/2014/main" id="{2DA20B27-3E52-9342-BEFC-01A585EA665B}"/>
              </a:ext>
            </a:extLst>
          </p:cNvPr>
          <p:cNvSpPr txBox="1">
            <a:spLocks/>
          </p:cNvSpPr>
          <p:nvPr/>
        </p:nvSpPr>
        <p:spPr>
          <a:xfrm>
            <a:off x="309582" y="2245988"/>
            <a:ext cx="8532018" cy="2463425"/>
          </a:xfrm>
          <a:prstGeom prst="rect">
            <a:avLst/>
          </a:prstGeom>
        </p:spPr>
        <p:txBody>
          <a:bodyPr vert="horz" lIns="0" tIns="0" rIns="0" bIns="0" rtlCol="0">
            <a:noAutofit/>
          </a:bodyPr>
          <a:lstStyle>
            <a:lvl1pPr marL="342900" indent="-342900" algn="l" defTabSz="914400" rtl="0" eaLnBrk="1" latinLnBrk="0" hangingPunct="1">
              <a:lnSpc>
                <a:spcPct val="100000"/>
              </a:lnSpc>
              <a:spcBef>
                <a:spcPts val="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defTabSz="685800" fontAlgn="auto">
              <a:lnSpc>
                <a:spcPct val="120000"/>
              </a:lnSpc>
              <a:spcBef>
                <a:spcPts val="300"/>
              </a:spcBef>
              <a:spcAft>
                <a:spcPts val="150"/>
              </a:spcAft>
              <a:buFont typeface="Wingdings" panose="05000000000000000000" pitchFamily="2" charset="2"/>
              <a:buChar char="q"/>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For D1</a:t>
            </a:r>
          </a:p>
          <a:p>
            <a:pPr marL="560070" lvl="1" indent="-285750" defTabSz="685800" eaLnBrk="0" hangingPunct="0">
              <a:lnSpc>
                <a:spcPct val="120000"/>
              </a:lnSpc>
              <a:spcBef>
                <a:spcPts val="300"/>
              </a:spcBef>
              <a:spcAft>
                <a:spcPct val="0"/>
              </a:spcAft>
              <a:buFont typeface="Wingdings" pitchFamily="2" charset="2"/>
              <a:buChar char="§"/>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Coils from latest part of production</a:t>
            </a:r>
          </a:p>
          <a:p>
            <a:pPr marL="560070" lvl="1" indent="-285750" defTabSz="685800" eaLnBrk="0" hangingPunct="0">
              <a:lnSpc>
                <a:spcPct val="120000"/>
              </a:lnSpc>
              <a:spcBef>
                <a:spcPts val="300"/>
              </a:spcBef>
              <a:spcAft>
                <a:spcPct val="0"/>
              </a:spcAft>
              <a:buFont typeface="Wingdings" pitchFamily="2" charset="2"/>
              <a:buChar char="§"/>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Collaring and loading conditions in the ends as per outcome of Phase 1</a:t>
            </a:r>
          </a:p>
          <a:p>
            <a:pPr marL="560070" lvl="1" indent="-285750" defTabSz="685800" eaLnBrk="0" hangingPunct="0">
              <a:lnSpc>
                <a:spcPct val="120000"/>
              </a:lnSpc>
              <a:spcBef>
                <a:spcPts val="300"/>
              </a:spcBef>
              <a:spcAft>
                <a:spcPct val="0"/>
              </a:spcAft>
              <a:buFont typeface="Wingdings" pitchFamily="2" charset="2"/>
              <a:buChar char="§"/>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QH trace to wire jointing to be done as per final procedure, wire soldered directly on trace terminal</a:t>
            </a:r>
          </a:p>
          <a:p>
            <a:pPr defTabSz="685800" fontAlgn="auto">
              <a:lnSpc>
                <a:spcPct val="120000"/>
              </a:lnSpc>
              <a:spcBef>
                <a:spcPts val="300"/>
              </a:spcBef>
              <a:spcAft>
                <a:spcPts val="150"/>
              </a:spcAft>
              <a:buFont typeface="Wingdings" panose="05000000000000000000" pitchFamily="2" charset="2"/>
              <a:buChar char="q"/>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For D2</a:t>
            </a:r>
          </a:p>
          <a:p>
            <a:pPr marL="560070" lvl="1" indent="-285750" defTabSz="685800" eaLnBrk="0" hangingPunct="0">
              <a:lnSpc>
                <a:spcPct val="120000"/>
              </a:lnSpc>
              <a:spcBef>
                <a:spcPts val="300"/>
              </a:spcBef>
              <a:spcAft>
                <a:spcPct val="0"/>
              </a:spcAft>
              <a:buFont typeface="Wingdings" pitchFamily="2" charset="2"/>
              <a:buChar char="§"/>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Repaired CC06; collaring as per series production procedure (done)</a:t>
            </a:r>
          </a:p>
          <a:p>
            <a:pPr marL="560070" lvl="1" indent="-285750" defTabSz="685800" eaLnBrk="0" hangingPunct="0">
              <a:lnSpc>
                <a:spcPct val="120000"/>
              </a:lnSpc>
              <a:spcBef>
                <a:spcPts val="300"/>
              </a:spcBef>
              <a:spcAft>
                <a:spcPct val="0"/>
              </a:spcAft>
              <a:buFont typeface="Wingdings" pitchFamily="2" charset="2"/>
              <a:buChar char="§"/>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QH trace to wire jointing as per final procedure, wire soldered directly on trace terminal (done)</a:t>
            </a:r>
          </a:p>
          <a:p>
            <a:pPr defTabSz="685800" fontAlgn="auto">
              <a:lnSpc>
                <a:spcPct val="120000"/>
              </a:lnSpc>
              <a:spcBef>
                <a:spcPts val="300"/>
              </a:spcBef>
              <a:spcAft>
                <a:spcPts val="150"/>
              </a:spcAft>
              <a:buFont typeface="Wingdings" panose="05000000000000000000" pitchFamily="2" charset="2"/>
              <a:buChar char="q"/>
            </a:pPr>
            <a:r>
              <a:rPr lang="en-US" sz="1300" dirty="0" err="1">
                <a:solidFill>
                  <a:srgbClr val="333399"/>
                </a:solidFill>
                <a:latin typeface="Tahoma" panose="020B0604030504040204" pitchFamily="34" charset="0"/>
                <a:ea typeface="Tahoma" panose="020B0604030504040204" pitchFamily="34" charset="0"/>
                <a:cs typeface="Tahoma" panose="020B0604030504040204" pitchFamily="34" charset="0"/>
              </a:rPr>
              <a:t>Coldmass</a:t>
            </a: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 to be equipped with mechanical instrumentation, strain gauges on collars, bullets, shrinking cylinders, and other locations to be studied, </a:t>
            </a:r>
            <a:r>
              <a:rPr lang="en-US" sz="1300" i="1" dirty="0">
                <a:solidFill>
                  <a:srgbClr val="333399"/>
                </a:solidFill>
                <a:latin typeface="Tahoma" panose="020B0604030504040204" pitchFamily="34" charset="0"/>
                <a:ea typeface="Tahoma" panose="020B0604030504040204" pitchFamily="34" charset="0"/>
                <a:cs typeface="Tahoma" panose="020B0604030504040204" pitchFamily="34" charset="0"/>
              </a:rPr>
              <a:t>e.g.</a:t>
            </a: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 magnet end plates, …</a:t>
            </a:r>
            <a:endParaRPr lang="en-US" sz="1575" b="0" dirty="0">
              <a:solidFill>
                <a:srgbClr val="2F2F2F">
                  <a:lumMod val="50000"/>
                </a:srgbClr>
              </a:solidFill>
              <a:latin typeface="Arial"/>
            </a:endParaRPr>
          </a:p>
          <a:p>
            <a:pPr marL="257175" indent="-257175" defTabSz="685800" fontAlgn="auto">
              <a:spcBef>
                <a:spcPts val="300"/>
              </a:spcBef>
              <a:spcAft>
                <a:spcPts val="150"/>
              </a:spcAft>
            </a:pPr>
            <a:endParaRPr lang="en-US" sz="1575" b="0" dirty="0">
              <a:solidFill>
                <a:srgbClr val="2F2F2F">
                  <a:lumMod val="50000"/>
                </a:srgbClr>
              </a:solidFill>
              <a:latin typeface="Arial"/>
            </a:endParaRPr>
          </a:p>
        </p:txBody>
      </p:sp>
      <p:sp>
        <p:nvSpPr>
          <p:cNvPr id="11" name="Title 2">
            <a:extLst>
              <a:ext uri="{FF2B5EF4-FFF2-40B4-BE49-F238E27FC236}">
                <a16:creationId xmlns:a16="http://schemas.microsoft.com/office/drawing/2014/main" id="{DCCD692B-E56B-40A5-B67B-CD790E9EE0D4}"/>
              </a:ext>
            </a:extLst>
          </p:cNvPr>
          <p:cNvSpPr txBox="1">
            <a:spLocks/>
          </p:cNvSpPr>
          <p:nvPr/>
        </p:nvSpPr>
        <p:spPr bwMode="auto">
          <a:xfrm>
            <a:off x="90000" y="90000"/>
            <a:ext cx="8730472"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333399"/>
                </a:solidFill>
                <a:effectLst/>
                <a:uLnTx/>
                <a:uFillTx/>
                <a:latin typeface="Arial"/>
                <a:ea typeface="ＭＳ Ｐゴシック" charset="-128"/>
              </a:rPr>
              <a:t>Proposal for New Hybrid Magnet</a:t>
            </a:r>
            <a:endParaRPr kumimoji="0" lang="en-GB" sz="3200" b="1" i="0" u="none" strike="noStrike" kern="0" cap="none" spc="0" normalizeH="0" baseline="0" noProof="0" dirty="0">
              <a:ln>
                <a:noFill/>
              </a:ln>
              <a:solidFill>
                <a:srgbClr val="333399"/>
              </a:solidFill>
              <a:effectLst/>
              <a:uLnTx/>
              <a:uFillTx/>
              <a:latin typeface="Arial"/>
              <a:ea typeface="ＭＳ Ｐゴシック" charset="-128"/>
            </a:endParaRPr>
          </a:p>
        </p:txBody>
      </p:sp>
      <p:sp>
        <p:nvSpPr>
          <p:cNvPr id="9" name="Footer Placeholder 2">
            <a:extLst>
              <a:ext uri="{FF2B5EF4-FFF2-40B4-BE49-F238E27FC236}">
                <a16:creationId xmlns:a16="http://schemas.microsoft.com/office/drawing/2014/main" id="{916AA89A-C953-42F4-8D3F-98A45F24B4F0}"/>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1855566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B6DE3D6-D9F7-4413-B881-D473FE6B89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68" y="2105327"/>
            <a:ext cx="8923652" cy="2936330"/>
          </a:xfrm>
          <a:prstGeom prst="rect">
            <a:avLst/>
          </a:prstGeom>
        </p:spPr>
      </p:pic>
      <p:sp>
        <p:nvSpPr>
          <p:cNvPr id="6" name="Slide Number Placeholder 5">
            <a:extLst>
              <a:ext uri="{FF2B5EF4-FFF2-40B4-BE49-F238E27FC236}">
                <a16:creationId xmlns:a16="http://schemas.microsoft.com/office/drawing/2014/main" id="{AB75672D-3ABA-49C6-BF9F-5579CE63093B}"/>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13" name="Title 2">
            <a:extLst>
              <a:ext uri="{FF2B5EF4-FFF2-40B4-BE49-F238E27FC236}">
                <a16:creationId xmlns:a16="http://schemas.microsoft.com/office/drawing/2014/main" id="{7FFA19CD-D030-445A-B227-3298B8D77BBC}"/>
              </a:ext>
            </a:extLst>
          </p:cNvPr>
          <p:cNvSpPr>
            <a:spLocks noGrp="1"/>
          </p:cNvSpPr>
          <p:nvPr>
            <p:ph type="title"/>
          </p:nvPr>
        </p:nvSpPr>
        <p:spPr>
          <a:xfrm>
            <a:off x="90000" y="90000"/>
            <a:ext cx="8730472" cy="685800"/>
          </a:xfrm>
          <a:solidFill>
            <a:schemeClr val="bg1"/>
          </a:solidFill>
        </p:spPr>
        <p:txBody>
          <a:bodyPr/>
          <a:lstStyle/>
          <a:p>
            <a:pPr algn="l"/>
            <a:r>
              <a:rPr lang="en-US" dirty="0"/>
              <a:t>SP107 Test History</a:t>
            </a:r>
            <a:endParaRPr lang="en-GB" dirty="0"/>
          </a:p>
        </p:txBody>
      </p:sp>
      <p:sp>
        <p:nvSpPr>
          <p:cNvPr id="15" name="Rectangle 14">
            <a:extLst>
              <a:ext uri="{FF2B5EF4-FFF2-40B4-BE49-F238E27FC236}">
                <a16:creationId xmlns:a16="http://schemas.microsoft.com/office/drawing/2014/main" id="{6391508C-B7C3-4474-AB01-429AD8483A8C}"/>
              </a:ext>
            </a:extLst>
          </p:cNvPr>
          <p:cNvSpPr/>
          <p:nvPr/>
        </p:nvSpPr>
        <p:spPr>
          <a:xfrm>
            <a:off x="206764" y="787445"/>
            <a:ext cx="8937236" cy="1377300"/>
          </a:xfrm>
          <a:prstGeom prst="rect">
            <a:avLst/>
          </a:prstGeom>
          <a:noFill/>
        </p:spPr>
        <p:txBody>
          <a:bodyPr wrap="square">
            <a:spAutoFit/>
          </a:bodyPr>
          <a:lstStyle/>
          <a:p>
            <a:pPr marL="285750" indent="-285750">
              <a:spcBef>
                <a:spcPts val="500"/>
              </a:spcBef>
              <a:buFont typeface="Wingdings" pitchFamily="2" charset="2"/>
              <a:buChar char="q"/>
            </a:pPr>
            <a:r>
              <a:rPr lang="en-GB"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SP107 is the first single-aperture, short model magnet issued from the 11 T Task Force with optimized collaring process; it underwent endurance testing (5 WUCD to </a:t>
            </a:r>
            <a:r>
              <a:rPr lang="en-GB" sz="1400" dirty="0" err="1">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LHe</a:t>
            </a:r>
            <a:r>
              <a:rPr lang="en-GB"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10 WUCD to LN2, over 450 EM cycles). </a:t>
            </a:r>
          </a:p>
          <a:p>
            <a:pPr marL="285750" indent="-285750">
              <a:spcBef>
                <a:spcPts val="500"/>
              </a:spcBef>
              <a:buFont typeface="Wingdings" pitchFamily="2" charset="2"/>
              <a:buChar char="q"/>
            </a:pPr>
            <a:r>
              <a:rPr lang="en-GB"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It repeatedly achieved nominal current (and went 3 times to ultimate current)</a:t>
            </a: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
            </a:r>
          </a:p>
          <a:p>
            <a:pPr marL="285750" indent="-285750">
              <a:spcBef>
                <a:spcPts val="500"/>
              </a:spcBef>
              <a:buFont typeface="Wingdings" pitchFamily="2" charset="2"/>
              <a:buChar char="q"/>
            </a:pPr>
            <a:r>
              <a:rPr lang="en-US" sz="1400" i="1"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V-I</a:t>
            </a: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measurements were only carried out after 3</a:t>
            </a:r>
            <a:r>
              <a:rPr lang="en-US" sz="1400" baseline="300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rd</a:t>
            </a: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cooldown to </a:t>
            </a:r>
            <a:r>
              <a:rPr lang="en-US" sz="1400" dirty="0" err="1">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LHe</a:t>
            </a:r>
            <a:r>
              <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and do show limited voltage increase  on midplane turns at high currents (near or above nominal); reproducible from CD to CD.</a:t>
            </a:r>
            <a:endParaRPr lang="en-US" sz="14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sp>
        <p:nvSpPr>
          <p:cNvPr id="20" name="TextBox 19">
            <a:extLst>
              <a:ext uri="{FF2B5EF4-FFF2-40B4-BE49-F238E27FC236}">
                <a16:creationId xmlns:a16="http://schemas.microsoft.com/office/drawing/2014/main" id="{DDA839A7-2AC4-41E0-9F75-5386830113C7}"/>
              </a:ext>
            </a:extLst>
          </p:cNvPr>
          <p:cNvSpPr txBox="1"/>
          <p:nvPr/>
        </p:nvSpPr>
        <p:spPr>
          <a:xfrm>
            <a:off x="6991388" y="2720874"/>
            <a:ext cx="957354" cy="226591"/>
          </a:xfrm>
          <a:prstGeom prst="rect">
            <a:avLst/>
          </a:prstGeom>
          <a:noFill/>
        </p:spPr>
        <p:txBody>
          <a:bodyPr wrap="square" lIns="36000" tIns="36000" rIns="36000" bIns="36000" rtlCol="0">
            <a:spAutoFit/>
          </a:bodyPr>
          <a:lstStyle/>
          <a:p>
            <a:pPr eaLnBrk="1" fontAlgn="auto" hangingPunct="1">
              <a:spcBef>
                <a:spcPts val="0"/>
              </a:spcBef>
              <a:spcAft>
                <a:spcPts val="0"/>
              </a:spcAft>
            </a:pPr>
            <a:r>
              <a:rPr lang="en-US" sz="1000" b="1" dirty="0">
                <a:solidFill>
                  <a:srgbClr val="0055A0"/>
                </a:solidFill>
                <a:latin typeface="Arial"/>
                <a:ea typeface="+mn-ea"/>
              </a:rPr>
              <a:t>7 </a:t>
            </a:r>
            <a:r>
              <a:rPr lang="en-US" sz="1000" b="1" dirty="0" err="1">
                <a:solidFill>
                  <a:srgbClr val="0055A0"/>
                </a:solidFill>
                <a:latin typeface="Arial"/>
                <a:ea typeface="+mn-ea"/>
              </a:rPr>
              <a:t>TeV</a:t>
            </a:r>
            <a:endParaRPr lang="en-US" sz="1000" b="1" dirty="0">
              <a:solidFill>
                <a:srgbClr val="0055A0"/>
              </a:solidFill>
              <a:latin typeface="Arial"/>
              <a:ea typeface="+mn-ea"/>
            </a:endParaRPr>
          </a:p>
        </p:txBody>
      </p:sp>
      <p:sp>
        <p:nvSpPr>
          <p:cNvPr id="21" name="TextBox 20">
            <a:extLst>
              <a:ext uri="{FF2B5EF4-FFF2-40B4-BE49-F238E27FC236}">
                <a16:creationId xmlns:a16="http://schemas.microsoft.com/office/drawing/2014/main" id="{DF2A3C0E-6B7D-4D3A-B80B-E56C13FDF908}"/>
              </a:ext>
            </a:extLst>
          </p:cNvPr>
          <p:cNvSpPr txBox="1"/>
          <p:nvPr/>
        </p:nvSpPr>
        <p:spPr>
          <a:xfrm>
            <a:off x="6991388" y="2482302"/>
            <a:ext cx="957354" cy="226591"/>
          </a:xfrm>
          <a:prstGeom prst="rect">
            <a:avLst/>
          </a:prstGeom>
          <a:noFill/>
        </p:spPr>
        <p:txBody>
          <a:bodyPr wrap="square" lIns="36000" tIns="36000" rIns="36000" bIns="36000" rtlCol="0">
            <a:spAutoFit/>
          </a:bodyPr>
          <a:lstStyle/>
          <a:p>
            <a:pPr eaLnBrk="1" fontAlgn="auto" hangingPunct="1">
              <a:spcBef>
                <a:spcPts val="0"/>
              </a:spcBef>
              <a:spcAft>
                <a:spcPts val="0"/>
              </a:spcAft>
            </a:pPr>
            <a:r>
              <a:rPr lang="en-US" sz="1000" b="1" dirty="0">
                <a:solidFill>
                  <a:srgbClr val="0055A0"/>
                </a:solidFill>
                <a:latin typeface="Arial"/>
                <a:ea typeface="+mn-ea"/>
              </a:rPr>
              <a:t>7.5 </a:t>
            </a:r>
            <a:r>
              <a:rPr lang="en-US" sz="1000" b="1" dirty="0" err="1">
                <a:solidFill>
                  <a:srgbClr val="0055A0"/>
                </a:solidFill>
                <a:latin typeface="Arial"/>
                <a:ea typeface="+mn-ea"/>
              </a:rPr>
              <a:t>TeV</a:t>
            </a:r>
            <a:endParaRPr lang="en-US" sz="1000" b="1" dirty="0">
              <a:solidFill>
                <a:srgbClr val="0055A0"/>
              </a:solidFill>
              <a:latin typeface="Arial"/>
              <a:ea typeface="+mn-ea"/>
            </a:endParaRPr>
          </a:p>
        </p:txBody>
      </p:sp>
      <p:sp>
        <p:nvSpPr>
          <p:cNvPr id="22" name="TextBox 21">
            <a:extLst>
              <a:ext uri="{FF2B5EF4-FFF2-40B4-BE49-F238E27FC236}">
                <a16:creationId xmlns:a16="http://schemas.microsoft.com/office/drawing/2014/main" id="{0BC854A7-1347-4917-9D7F-19ED014B297D}"/>
              </a:ext>
            </a:extLst>
          </p:cNvPr>
          <p:cNvSpPr txBox="1"/>
          <p:nvPr/>
        </p:nvSpPr>
        <p:spPr>
          <a:xfrm>
            <a:off x="6060620" y="2106980"/>
            <a:ext cx="2818889" cy="246221"/>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G. Willering, TE-MSC)</a:t>
            </a:r>
          </a:p>
        </p:txBody>
      </p:sp>
    </p:spTree>
    <p:extLst>
      <p:ext uri="{BB962C8B-B14F-4D97-AF65-F5344CB8AC3E}">
        <p14:creationId xmlns:p14="http://schemas.microsoft.com/office/powerpoint/2010/main" val="251284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11 T Strategy: Phase 3</a:t>
            </a:r>
            <a:endParaRPr lang="en-GB" dirty="0"/>
          </a:p>
        </p:txBody>
      </p:sp>
      <p:sp>
        <p:nvSpPr>
          <p:cNvPr id="2" name="Rectangle 1"/>
          <p:cNvSpPr/>
          <p:nvPr/>
        </p:nvSpPr>
        <p:spPr>
          <a:xfrm>
            <a:off x="143508" y="734400"/>
            <a:ext cx="8856984" cy="4078039"/>
          </a:xfrm>
          <a:prstGeom prst="rect">
            <a:avLst/>
          </a:prstGeom>
          <a:noFill/>
        </p:spPr>
        <p:txBody>
          <a:bodyPr wrap="square">
            <a:spAutoFit/>
          </a:bodyPr>
          <a:lstStyle/>
          <a:p>
            <a:pPr marL="285750" indent="-285750">
              <a:spcBef>
                <a:spcPts val="500"/>
              </a:spcBef>
              <a:buFont typeface="Wingdings" pitchFamily="2" charset="2"/>
              <a:buChar char="q"/>
            </a:pPr>
            <a:r>
              <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rPr>
              <a:t>Phase 3 (TBD): </a:t>
            </a: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relaunch of 11 T magnet production</a:t>
            </a:r>
          </a:p>
          <a:p>
            <a:pPr>
              <a:spcBef>
                <a:spcPts val="500"/>
              </a:spcBef>
            </a:pPr>
            <a:r>
              <a:rPr lang="en-US" sz="1800" i="1" dirty="0">
                <a:solidFill>
                  <a:srgbClr val="FF0000"/>
                </a:solidFill>
                <a:latin typeface="Tahoma" panose="020B0604030504040204" pitchFamily="34" charset="0"/>
                <a:ea typeface="Tahoma" panose="020B0604030504040204" pitchFamily="34" charset="0"/>
                <a:cs typeface="Tahoma" panose="020B0604030504040204" pitchFamily="34" charset="0"/>
              </a:rPr>
              <a:t>Cost and schedule to be reassessed during Phase 2</a:t>
            </a:r>
          </a:p>
          <a:p>
            <a:pPr marL="560070" indent="-285750">
              <a:spcBef>
                <a:spcPts val="500"/>
              </a:spcBef>
              <a:buFont typeface="Wingdings" pitchFamily="2" charset="2"/>
              <a:buChar char="§"/>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Wire procurement to be anticipated as it has a long lead time                 </a:t>
            </a:r>
          </a:p>
          <a:p>
            <a:pPr marL="274320">
              <a:spcBef>
                <a:spcPts val="500"/>
              </a:spcBef>
            </a:pPr>
            <a:r>
              <a:rPr lang="en-US" sz="1800" i="1" dirty="0">
                <a:solidFill>
                  <a:srgbClr val="333399"/>
                </a:solidFill>
                <a:latin typeface="Tahoma" panose="020B0604030504040204" pitchFamily="34" charset="0"/>
                <a:ea typeface="Tahoma" panose="020B0604030504040204" pitchFamily="34" charset="0"/>
                <a:cs typeface="Tahoma" panose="020B0604030504040204" pitchFamily="34" charset="0"/>
              </a:rPr>
              <a:t>    (~200 </a:t>
            </a:r>
            <a:r>
              <a:rPr lang="en-US" sz="1800" i="1" dirty="0" err="1">
                <a:solidFill>
                  <a:srgbClr val="333399"/>
                </a:solidFill>
                <a:latin typeface="Tahoma" panose="020B0604030504040204" pitchFamily="34" charset="0"/>
                <a:ea typeface="Tahoma" panose="020B0604030504040204" pitchFamily="34" charset="0"/>
                <a:cs typeface="Tahoma" panose="020B0604030504040204" pitchFamily="34" charset="0"/>
              </a:rPr>
              <a:t>kCHF</a:t>
            </a:r>
            <a:r>
              <a:rPr lang="en-US" sz="1800" i="1" dirty="0">
                <a:solidFill>
                  <a:srgbClr val="333399"/>
                </a:solidFill>
                <a:latin typeface="Tahoma" panose="020B0604030504040204" pitchFamily="34" charset="0"/>
                <a:ea typeface="Tahoma" panose="020B0604030504040204" pitchFamily="34" charset="0"/>
                <a:cs typeface="Tahoma" panose="020B0604030504040204" pitchFamily="34" charset="0"/>
              </a:rPr>
              <a:t> per coil);</a:t>
            </a:r>
          </a:p>
          <a:p>
            <a:pPr marL="560070" indent="-285750">
              <a:spcBef>
                <a:spcPts val="500"/>
              </a:spcBef>
              <a:buFont typeface="Wingdings" pitchFamily="2" charset="2"/>
              <a:buChar char="§"/>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Issue of coactivity with MQXFB coil and magnet production if launched before 2024</a:t>
            </a:r>
            <a:r>
              <a:rPr lang="en-US" sz="1800" i="1" dirty="0">
                <a:solidFill>
                  <a:srgbClr val="333399"/>
                </a:solidFill>
                <a:latin typeface="Tahoma" panose="020B0604030504040204" pitchFamily="34" charset="0"/>
                <a:ea typeface="Tahoma" panose="020B0604030504040204" pitchFamily="34" charset="0"/>
                <a:cs typeface="Tahoma" panose="020B0604030504040204" pitchFamily="34" charset="0"/>
              </a:rPr>
              <a:t>                                                                                                       (for reference, service contract costs were: ~160 </a:t>
            </a:r>
            <a:r>
              <a:rPr lang="en-US" sz="1800" i="1" dirty="0" err="1">
                <a:solidFill>
                  <a:srgbClr val="333399"/>
                </a:solidFill>
                <a:latin typeface="Tahoma" panose="020B0604030504040204" pitchFamily="34" charset="0"/>
                <a:ea typeface="Tahoma" panose="020B0604030504040204" pitchFamily="34" charset="0"/>
                <a:cs typeface="Tahoma" panose="020B0604030504040204" pitchFamily="34" charset="0"/>
              </a:rPr>
              <a:t>kCHF</a:t>
            </a:r>
            <a:r>
              <a:rPr lang="en-US" sz="1800" i="1" dirty="0">
                <a:solidFill>
                  <a:srgbClr val="333399"/>
                </a:solidFill>
                <a:latin typeface="Tahoma" panose="020B0604030504040204" pitchFamily="34" charset="0"/>
                <a:ea typeface="Tahoma" panose="020B0604030504040204" pitchFamily="34" charset="0"/>
                <a:cs typeface="Tahoma" panose="020B0604030504040204" pitchFamily="34" charset="0"/>
              </a:rPr>
              <a:t> per coil manufacture; ~120 </a:t>
            </a:r>
            <a:r>
              <a:rPr lang="en-US" sz="1800" i="1" dirty="0" err="1">
                <a:solidFill>
                  <a:srgbClr val="333399"/>
                </a:solidFill>
                <a:latin typeface="Tahoma" panose="020B0604030504040204" pitchFamily="34" charset="0"/>
                <a:ea typeface="Tahoma" panose="020B0604030504040204" pitchFamily="34" charset="0"/>
                <a:cs typeface="Tahoma" panose="020B0604030504040204" pitchFamily="34" charset="0"/>
              </a:rPr>
              <a:t>kCHF</a:t>
            </a:r>
            <a:r>
              <a:rPr lang="en-US" sz="1800" i="1" dirty="0">
                <a:solidFill>
                  <a:srgbClr val="333399"/>
                </a:solidFill>
                <a:latin typeface="Tahoma" panose="020B0604030504040204" pitchFamily="34" charset="0"/>
                <a:ea typeface="Tahoma" panose="020B0604030504040204" pitchFamily="34" charset="0"/>
                <a:cs typeface="Tahoma" panose="020B0604030504040204" pitchFamily="34" charset="0"/>
              </a:rPr>
              <a:t> per collared-coil assembly);</a:t>
            </a:r>
          </a:p>
          <a:p>
            <a:pPr marL="560070" indent="-285750">
              <a:spcBef>
                <a:spcPts val="500"/>
              </a:spcBef>
              <a:buFont typeface="Wingdings" pitchFamily="2" charset="2"/>
              <a:buChar char="§"/>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Program duration of ~5 years (from wire procurement to 4</a:t>
            </a:r>
            <a:r>
              <a:rPr lang="en-US" sz="1800" baseline="30000" dirty="0">
                <a:solidFill>
                  <a:srgbClr val="333399"/>
                </a:solidFill>
                <a:latin typeface="Tahoma" panose="020B0604030504040204" pitchFamily="34" charset="0"/>
                <a:ea typeface="Tahoma" panose="020B0604030504040204" pitchFamily="34" charset="0"/>
                <a:cs typeface="Tahoma" panose="020B0604030504040204" pitchFamily="34" charset="0"/>
              </a:rPr>
              <a:t>th</a:t>
            </a: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 magnet available for tunnel installation).</a:t>
            </a:r>
            <a:endParaRPr lang="en-US" sz="1800" b="1"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r>
              <a:rPr lang="en-US" sz="1800" dirty="0">
                <a:solidFill>
                  <a:srgbClr val="333399"/>
                </a:solidFill>
                <a:latin typeface="Tahoma" panose="020B0604030504040204" pitchFamily="34" charset="0"/>
                <a:ea typeface="Tahoma" panose="020B0604030504040204" pitchFamily="34" charset="0"/>
                <a:cs typeface="Tahoma" panose="020B0604030504040204" pitchFamily="34" charset="0"/>
              </a:rPr>
              <a:t>Viability of proposed solution will be demonstrated by the results of Phase 2; but before launching Phase 3, it may also be worth waiting for the results of proton operations during run 3.</a:t>
            </a:r>
          </a:p>
        </p:txBody>
      </p:sp>
    </p:spTree>
    <p:extLst>
      <p:ext uri="{BB962C8B-B14F-4D97-AF65-F5344CB8AC3E}">
        <p14:creationId xmlns:p14="http://schemas.microsoft.com/office/powerpoint/2010/main" val="469950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141A47E-355D-0A46-B33E-8A7252BE9367}"/>
              </a:ext>
            </a:extLst>
          </p:cNvPr>
          <p:cNvSpPr>
            <a:spLocks noGrp="1"/>
          </p:cNvSpPr>
          <p:nvPr>
            <p:ph type="sldNum" sz="quarter" idx="12"/>
          </p:nvPr>
        </p:nvSpPr>
        <p:spPr/>
        <p:txBody>
          <a:bodyPr/>
          <a:lstStyle/>
          <a:p>
            <a:pPr defTabSz="685800" eaLnBrk="1" fontAlgn="auto" hangingPunct="1">
              <a:spcBef>
                <a:spcPts val="0"/>
              </a:spcBef>
              <a:spcAft>
                <a:spcPts val="0"/>
              </a:spcAft>
            </a:pPr>
            <a:fld id="{36B5EA5A-BC32-A742-B11B-8E7414D5B535}" type="slidenum">
              <a:rPr lang="en-US">
                <a:solidFill>
                  <a:srgbClr val="FFFFFF"/>
                </a:solidFill>
                <a:latin typeface="Arial"/>
                <a:ea typeface="+mn-ea"/>
              </a:rPr>
              <a:pPr defTabSz="685800" eaLnBrk="1" fontAlgn="auto" hangingPunct="1">
                <a:spcBef>
                  <a:spcPts val="0"/>
                </a:spcBef>
                <a:spcAft>
                  <a:spcPts val="0"/>
                </a:spcAft>
              </a:pPr>
              <a:t>21</a:t>
            </a:fld>
            <a:endParaRPr lang="en-US" dirty="0">
              <a:solidFill>
                <a:srgbClr val="FFFFFF"/>
              </a:solidFill>
              <a:latin typeface="Arial"/>
              <a:ea typeface="+mn-ea"/>
            </a:endParaRPr>
          </a:p>
        </p:txBody>
      </p:sp>
      <p:graphicFrame>
        <p:nvGraphicFramePr>
          <p:cNvPr id="7" name="Content Placeholder 5">
            <a:extLst>
              <a:ext uri="{FF2B5EF4-FFF2-40B4-BE49-F238E27FC236}">
                <a16:creationId xmlns:a16="http://schemas.microsoft.com/office/drawing/2014/main" id="{A3D46F1D-725A-B64D-9B88-2B12FA1AB1F0}"/>
              </a:ext>
            </a:extLst>
          </p:cNvPr>
          <p:cNvGraphicFramePr>
            <a:graphicFrameLocks noGrp="1"/>
          </p:cNvGraphicFramePr>
          <p:nvPr>
            <p:ph idx="1"/>
            <p:extLst>
              <p:ext uri="{D42A27DB-BD31-4B8C-83A1-F6EECF244321}">
                <p14:modId xmlns:p14="http://schemas.microsoft.com/office/powerpoint/2010/main" val="1106524985"/>
              </p:ext>
            </p:extLst>
          </p:nvPr>
        </p:nvGraphicFramePr>
        <p:xfrm>
          <a:off x="117000" y="671484"/>
          <a:ext cx="8910000" cy="3950580"/>
        </p:xfrm>
        <a:graphic>
          <a:graphicData uri="http://schemas.openxmlformats.org/drawingml/2006/table">
            <a:tbl>
              <a:tblPr firstRow="1" bandRow="1">
                <a:tableStyleId>{5C22544A-7EE6-4342-B048-85BDC9FD1C3A}</a:tableStyleId>
              </a:tblPr>
              <a:tblGrid>
                <a:gridCol w="945000">
                  <a:extLst>
                    <a:ext uri="{9D8B030D-6E8A-4147-A177-3AD203B41FA5}">
                      <a16:colId xmlns:a16="http://schemas.microsoft.com/office/drawing/2014/main" val="2860319770"/>
                    </a:ext>
                  </a:extLst>
                </a:gridCol>
                <a:gridCol w="1215000">
                  <a:extLst>
                    <a:ext uri="{9D8B030D-6E8A-4147-A177-3AD203B41FA5}">
                      <a16:colId xmlns:a16="http://schemas.microsoft.com/office/drawing/2014/main" val="3208107325"/>
                    </a:ext>
                  </a:extLst>
                </a:gridCol>
                <a:gridCol w="1215000">
                  <a:extLst>
                    <a:ext uri="{9D8B030D-6E8A-4147-A177-3AD203B41FA5}">
                      <a16:colId xmlns:a16="http://schemas.microsoft.com/office/drawing/2014/main" val="2598866616"/>
                    </a:ext>
                  </a:extLst>
                </a:gridCol>
                <a:gridCol w="945000">
                  <a:extLst>
                    <a:ext uri="{9D8B030D-6E8A-4147-A177-3AD203B41FA5}">
                      <a16:colId xmlns:a16="http://schemas.microsoft.com/office/drawing/2014/main" val="1647860999"/>
                    </a:ext>
                  </a:extLst>
                </a:gridCol>
                <a:gridCol w="945000">
                  <a:extLst>
                    <a:ext uri="{9D8B030D-6E8A-4147-A177-3AD203B41FA5}">
                      <a16:colId xmlns:a16="http://schemas.microsoft.com/office/drawing/2014/main" val="1983002665"/>
                    </a:ext>
                  </a:extLst>
                </a:gridCol>
                <a:gridCol w="945000">
                  <a:extLst>
                    <a:ext uri="{9D8B030D-6E8A-4147-A177-3AD203B41FA5}">
                      <a16:colId xmlns:a16="http://schemas.microsoft.com/office/drawing/2014/main" val="3051472967"/>
                    </a:ext>
                  </a:extLst>
                </a:gridCol>
                <a:gridCol w="2700000">
                  <a:extLst>
                    <a:ext uri="{9D8B030D-6E8A-4147-A177-3AD203B41FA5}">
                      <a16:colId xmlns:a16="http://schemas.microsoft.com/office/drawing/2014/main" val="1520915501"/>
                    </a:ext>
                  </a:extLst>
                </a:gridCol>
              </a:tblGrid>
              <a:tr h="414900">
                <a:tc>
                  <a:txBody>
                    <a:bodyPr/>
                    <a:lstStyle/>
                    <a:p>
                      <a:pPr algn="ctr"/>
                      <a:r>
                        <a:rPr lang="en-US" sz="1100" dirty="0"/>
                        <a:t>Magnet</a:t>
                      </a:r>
                    </a:p>
                  </a:txBody>
                  <a:tcPr marL="18000" marR="18000" marT="36000" marB="36000"/>
                </a:tc>
                <a:tc>
                  <a:txBody>
                    <a:bodyPr/>
                    <a:lstStyle/>
                    <a:p>
                      <a:pPr algn="ctr"/>
                      <a:r>
                        <a:rPr lang="en-US" sz="1100" dirty="0"/>
                        <a:t>Collared Coils</a:t>
                      </a:r>
                    </a:p>
                  </a:txBody>
                  <a:tcPr marL="18000" marR="18000" marT="36000" marB="36000"/>
                </a:tc>
                <a:tc>
                  <a:txBody>
                    <a:bodyPr/>
                    <a:lstStyle/>
                    <a:p>
                      <a:pPr algn="ctr"/>
                      <a:r>
                        <a:rPr lang="en-US" sz="1100" dirty="0"/>
                        <a:t>Coils</a:t>
                      </a:r>
                    </a:p>
                  </a:txBody>
                  <a:tcPr marL="18000" marR="18000" marT="36000" marB="36000"/>
                </a:tc>
                <a:tc>
                  <a:txBody>
                    <a:bodyPr/>
                    <a:lstStyle/>
                    <a:p>
                      <a:pPr algn="ctr"/>
                      <a:r>
                        <a:rPr lang="en-US" sz="1100" dirty="0"/>
                        <a:t>Quench Heaters</a:t>
                      </a:r>
                    </a:p>
                  </a:txBody>
                  <a:tcPr marL="18000" marR="18000" marT="36000" marB="36000"/>
                </a:tc>
                <a:tc>
                  <a:txBody>
                    <a:bodyPr/>
                    <a:lstStyle/>
                    <a:p>
                      <a:pPr algn="ctr"/>
                      <a:r>
                        <a:rPr lang="en-US" sz="1100" dirty="0"/>
                        <a:t>CD-WU</a:t>
                      </a:r>
                    </a:p>
                  </a:txBody>
                  <a:tcPr marL="18000" marR="18000" marT="36000" marB="36000"/>
                </a:tc>
                <a:tc>
                  <a:txBody>
                    <a:bodyPr/>
                    <a:lstStyle/>
                    <a:p>
                      <a:pPr algn="ctr"/>
                      <a:r>
                        <a:rPr lang="en-US" sz="1100" dirty="0"/>
                        <a:t>Class</a:t>
                      </a:r>
                    </a:p>
                  </a:txBody>
                  <a:tcPr marL="18000" marR="18000" marT="36000" marB="36000"/>
                </a:tc>
                <a:tc>
                  <a:txBody>
                    <a:bodyPr/>
                    <a:lstStyle/>
                    <a:p>
                      <a:pPr algn="ctr"/>
                      <a:r>
                        <a:rPr lang="en-US" sz="1100" dirty="0"/>
                        <a:t>Note</a:t>
                      </a:r>
                    </a:p>
                  </a:txBody>
                  <a:tcPr marL="18000" marR="18000" marT="36000" marB="36000"/>
                </a:tc>
                <a:extLst>
                  <a:ext uri="{0D108BD9-81ED-4DB2-BD59-A6C34878D82A}">
                    <a16:rowId xmlns:a16="http://schemas.microsoft.com/office/drawing/2014/main" val="1943180503"/>
                  </a:ext>
                </a:extLst>
              </a:tr>
              <a:tr h="218700">
                <a:tc>
                  <a:txBody>
                    <a:bodyPr/>
                    <a:lstStyle/>
                    <a:p>
                      <a:r>
                        <a:rPr lang="en-US" sz="1000" dirty="0">
                          <a:solidFill>
                            <a:schemeClr val="accent1"/>
                          </a:solidFill>
                        </a:rPr>
                        <a:t>S1 – Type B</a:t>
                      </a:r>
                    </a:p>
                  </a:txBody>
                  <a:tcPr marL="18000" marR="18000" marT="18000" marB="18000"/>
                </a:tc>
                <a:tc>
                  <a:txBody>
                    <a:bodyPr/>
                    <a:lstStyle/>
                    <a:p>
                      <a:pPr algn="l"/>
                      <a:r>
                        <a:rPr lang="en-US" sz="1000" dirty="0">
                          <a:solidFill>
                            <a:schemeClr val="accent1"/>
                          </a:solidFill>
                        </a:rPr>
                        <a:t>D1: CC02</a:t>
                      </a:r>
                    </a:p>
                  </a:txBody>
                  <a:tcPr marL="18000" marR="18000" marT="18000" marB="18000"/>
                </a:tc>
                <a:tc>
                  <a:txBody>
                    <a:bodyPr/>
                    <a:lstStyle/>
                    <a:p>
                      <a:pPr algn="l"/>
                      <a:r>
                        <a:rPr lang="en-US" sz="1000" dirty="0">
                          <a:solidFill>
                            <a:schemeClr val="accent1"/>
                          </a:solidFill>
                        </a:rPr>
                        <a:t>GE05_Upper</a:t>
                      </a:r>
                    </a:p>
                  </a:txBody>
                  <a:tcPr marL="18000" marR="18000" marT="18000" marB="18000"/>
                </a:tc>
                <a:tc>
                  <a:txBody>
                    <a:bodyPr/>
                    <a:lstStyle/>
                    <a:p>
                      <a:pPr algn="l"/>
                      <a:r>
                        <a:rPr kumimoji="0" lang="en-US" sz="1000" b="0" i="0" u="none" strike="noStrike" kern="1200" cap="none" spc="0" normalizeH="0" baseline="0" noProof="0" dirty="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algn="l"/>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algn="l"/>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indent="-90488" algn="l">
                        <a:buFont typeface="Arial" panose="020B0604020202020204" pitchFamily="34" charset="0"/>
                        <a:buChar char="•"/>
                        <a:tabLst/>
                      </a:pPr>
                      <a:r>
                        <a:rPr lang="en-US" sz="900" dirty="0">
                          <a:solidFill>
                            <a:schemeClr val="accent1"/>
                          </a:solidFill>
                        </a:rPr>
                        <a:t>Qualified to LHC standard, no </a:t>
                      </a:r>
                      <a:r>
                        <a:rPr lang="en-US" sz="900" i="1" dirty="0">
                          <a:solidFill>
                            <a:schemeClr val="accent1"/>
                          </a:solidFill>
                        </a:rPr>
                        <a:t>V-I</a:t>
                      </a:r>
                      <a:r>
                        <a:rPr lang="en-US" sz="900" dirty="0">
                          <a:solidFill>
                            <a:schemeClr val="accent1"/>
                          </a:solidFill>
                        </a:rPr>
                        <a:t> meas. done</a:t>
                      </a:r>
                    </a:p>
                  </a:txBody>
                  <a:tcPr marL="18000" marR="18000" marT="18000" marB="18000"/>
                </a:tc>
                <a:extLst>
                  <a:ext uri="{0D108BD9-81ED-4DB2-BD59-A6C34878D82A}">
                    <a16:rowId xmlns:a16="http://schemas.microsoft.com/office/drawing/2014/main" val="305628943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S1 – Type B</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D1: CC02</a:t>
                      </a:r>
                    </a:p>
                  </a:txBody>
                  <a:tcPr marL="18000" marR="18000" marT="18000" marB="18000"/>
                </a:tc>
                <a:tc>
                  <a:txBody>
                    <a:bodyPr/>
                    <a:lstStyle/>
                    <a:p>
                      <a:pPr algn="l"/>
                      <a:r>
                        <a:rPr lang="en-US" sz="1000" dirty="0">
                          <a:solidFill>
                            <a:schemeClr val="accent1"/>
                          </a:solidFill>
                        </a:rPr>
                        <a:t>GE01_Lower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indent="-90488" algn="l">
                        <a:buFont typeface="Arial" panose="020B0604020202020204" pitchFamily="34" charset="0"/>
                        <a:buChar char="•"/>
                        <a:tabLst/>
                      </a:pPr>
                      <a:r>
                        <a:rPr lang="en-US" sz="900" dirty="0">
                          <a:solidFill>
                            <a:schemeClr val="accent1"/>
                          </a:solidFill>
                        </a:rPr>
                        <a:t>Qualified to LHC standard, no </a:t>
                      </a:r>
                      <a:r>
                        <a:rPr lang="en-US" sz="900" i="1" dirty="0">
                          <a:solidFill>
                            <a:schemeClr val="accent1"/>
                          </a:solidFill>
                        </a:rPr>
                        <a:t>V-I</a:t>
                      </a:r>
                      <a:r>
                        <a:rPr lang="en-US" sz="900" dirty="0">
                          <a:solidFill>
                            <a:schemeClr val="accent1"/>
                          </a:solidFill>
                        </a:rPr>
                        <a:t> meas. done</a:t>
                      </a:r>
                    </a:p>
                  </a:txBody>
                  <a:tcPr marL="18000" marR="18000" marT="18000" marB="18000"/>
                </a:tc>
                <a:extLst>
                  <a:ext uri="{0D108BD9-81ED-4DB2-BD59-A6C34878D82A}">
                    <a16:rowId xmlns:a16="http://schemas.microsoft.com/office/drawing/2014/main" val="315230771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S1 – Type B</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D2: CC03</a:t>
                      </a:r>
                    </a:p>
                  </a:txBody>
                  <a:tcPr marL="18000" marR="18000" marT="18000" marB="18000"/>
                </a:tc>
                <a:tc>
                  <a:txBody>
                    <a:bodyPr/>
                    <a:lstStyle/>
                    <a:p>
                      <a:pPr algn="l"/>
                      <a:r>
                        <a:rPr lang="en-US" sz="1000" dirty="0">
                          <a:solidFill>
                            <a:schemeClr val="accent1"/>
                          </a:solidFill>
                        </a:rPr>
                        <a:t>GE07_Upper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marR="0" lvl="0" indent="-904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0033A0"/>
                          </a:solidFill>
                          <a:effectLst/>
                          <a:uLnTx/>
                          <a:uFillTx/>
                          <a:latin typeface="Arial"/>
                          <a:ea typeface="+mn-ea"/>
                          <a:cs typeface="+mn-cs"/>
                        </a:rPr>
                        <a:t>Qualified to LHC standard, no </a:t>
                      </a:r>
                      <a:r>
                        <a:rPr kumimoji="0" lang="en-US" sz="900" b="0" i="1" u="none" strike="noStrike" kern="1200" cap="none" spc="0" normalizeH="0" baseline="0" noProof="0">
                          <a:ln>
                            <a:noFill/>
                          </a:ln>
                          <a:solidFill>
                            <a:srgbClr val="0033A0"/>
                          </a:solidFill>
                          <a:effectLst/>
                          <a:uLnTx/>
                          <a:uFillTx/>
                          <a:latin typeface="Arial"/>
                          <a:ea typeface="+mn-ea"/>
                          <a:cs typeface="+mn-cs"/>
                        </a:rPr>
                        <a:t>V-I</a:t>
                      </a:r>
                      <a:r>
                        <a:rPr kumimoji="0" lang="en-US" sz="900" b="0" i="0" u="none" strike="noStrike" kern="1200" cap="none" spc="0" normalizeH="0" baseline="0" noProof="0">
                          <a:ln>
                            <a:noFill/>
                          </a:ln>
                          <a:solidFill>
                            <a:srgbClr val="0033A0"/>
                          </a:solidFill>
                          <a:effectLst/>
                          <a:uLnTx/>
                          <a:uFillTx/>
                          <a:latin typeface="Arial"/>
                          <a:ea typeface="+mn-ea"/>
                          <a:cs typeface="+mn-cs"/>
                        </a:rPr>
                        <a:t> meas. done</a:t>
                      </a:r>
                      <a:endParaRPr kumimoji="0" lang="en-US" sz="9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18000" marB="18000"/>
                </a:tc>
                <a:extLst>
                  <a:ext uri="{0D108BD9-81ED-4DB2-BD59-A6C34878D82A}">
                    <a16:rowId xmlns:a16="http://schemas.microsoft.com/office/drawing/2014/main" val="4014719478"/>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S1 – Type B</a:t>
                      </a:r>
                    </a:p>
                  </a:txBody>
                  <a:tcPr marL="18000" marR="18000" marT="18000" marB="18000"/>
                </a:tc>
                <a:tc>
                  <a:txBody>
                    <a:bodyPr/>
                    <a:lstStyle/>
                    <a:p>
                      <a:pPr algn="l"/>
                      <a:r>
                        <a:rPr lang="en-US" sz="1000" dirty="0">
                          <a:solidFill>
                            <a:schemeClr val="accent1"/>
                          </a:solidFill>
                        </a:rPr>
                        <a:t>D2: CC03</a:t>
                      </a:r>
                    </a:p>
                  </a:txBody>
                  <a:tcPr marL="18000" marR="18000" marT="18000" marB="18000"/>
                </a:tc>
                <a:tc>
                  <a:txBody>
                    <a:bodyPr/>
                    <a:lstStyle/>
                    <a:p>
                      <a:pPr algn="l"/>
                      <a:r>
                        <a:rPr lang="en-US" sz="1000" dirty="0">
                          <a:solidFill>
                            <a:schemeClr val="accent1"/>
                          </a:solidFill>
                        </a:rPr>
                        <a:t>GE06_Lower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Impregnated</a:t>
                      </a:r>
                      <a:endParaRPr lang="en-US" sz="1000" dirty="0">
                        <a:solidFill>
                          <a:schemeClr val="accent1"/>
                        </a:solidFill>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Class 3</a:t>
                      </a:r>
                    </a:p>
                  </a:txBody>
                  <a:tcPr marL="34290" marR="34290" marT="34290" marB="34290">
                    <a:solidFill>
                      <a:schemeClr val="accent1">
                        <a:lumMod val="20000"/>
                        <a:lumOff val="80000"/>
                      </a:schemeClr>
                    </a:solidFill>
                  </a:tcPr>
                </a:tc>
                <a:tc>
                  <a:txBody>
                    <a:bodyPr/>
                    <a:lstStyle/>
                    <a:p>
                      <a:pPr marL="90488" marR="0" lvl="0" indent="-904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Qualified to LHC standard, no </a:t>
                      </a:r>
                      <a:r>
                        <a:rPr kumimoji="0" lang="en-US" sz="900" b="0" i="1" u="none" strike="noStrike" kern="1200" cap="none" spc="0" normalizeH="0" baseline="0" noProof="0" dirty="0">
                          <a:ln>
                            <a:noFill/>
                          </a:ln>
                          <a:solidFill>
                            <a:srgbClr val="0033A0"/>
                          </a:solidFill>
                          <a:effectLst/>
                          <a:uLnTx/>
                          <a:uFillTx/>
                          <a:latin typeface="Arial"/>
                          <a:ea typeface="+mn-ea"/>
                          <a:cs typeface="+mn-cs"/>
                        </a:rPr>
                        <a:t>V-I</a:t>
                      </a:r>
                      <a:r>
                        <a:rPr kumimoji="0" lang="en-US" sz="900" b="0" i="0" u="none" strike="noStrike" kern="1200" cap="none" spc="0" normalizeH="0" baseline="0" noProof="0" dirty="0">
                          <a:ln>
                            <a:noFill/>
                          </a:ln>
                          <a:solidFill>
                            <a:srgbClr val="0033A0"/>
                          </a:solidFill>
                          <a:effectLst/>
                          <a:uLnTx/>
                          <a:uFillTx/>
                          <a:latin typeface="Arial"/>
                          <a:ea typeface="+mn-ea"/>
                          <a:cs typeface="+mn-cs"/>
                        </a:rPr>
                        <a:t> meas. done</a:t>
                      </a:r>
                    </a:p>
                  </a:txBody>
                  <a:tcPr marL="18000" marR="18000" marT="18000" marB="18000"/>
                </a:tc>
                <a:extLst>
                  <a:ext uri="{0D108BD9-81ED-4DB2-BD59-A6C34878D82A}">
                    <a16:rowId xmlns:a16="http://schemas.microsoft.com/office/drawing/2014/main" val="596708489"/>
                  </a:ext>
                </a:extLst>
              </a:tr>
              <a:tr h="218700">
                <a:tc>
                  <a:txBody>
                    <a:bodyPr/>
                    <a:lstStyle/>
                    <a:p>
                      <a:r>
                        <a:rPr lang="en-US" sz="1000" dirty="0">
                          <a:solidFill>
                            <a:schemeClr val="accent1"/>
                          </a:solidFill>
                        </a:rPr>
                        <a:t>S5 – Type A</a:t>
                      </a:r>
                    </a:p>
                  </a:txBody>
                  <a:tcPr marL="18000" marR="18000" marT="18000" marB="18000"/>
                </a:tc>
                <a:tc>
                  <a:txBody>
                    <a:bodyPr/>
                    <a:lstStyle/>
                    <a:p>
                      <a:pPr algn="l"/>
                      <a:r>
                        <a:rPr lang="en-US" sz="1000" dirty="0">
                          <a:solidFill>
                            <a:schemeClr val="accent1"/>
                          </a:solidFill>
                        </a:rPr>
                        <a:t>D1: CC10</a:t>
                      </a:r>
                    </a:p>
                  </a:txBody>
                  <a:tcPr marL="18000" marR="18000" marT="18000" marB="18000"/>
                </a:tc>
                <a:tc>
                  <a:txBody>
                    <a:bodyPr/>
                    <a:lstStyle/>
                    <a:p>
                      <a:pPr algn="l"/>
                      <a:r>
                        <a:rPr lang="en-US" sz="1000" dirty="0">
                          <a:solidFill>
                            <a:schemeClr val="accent1"/>
                          </a:solidFill>
                        </a:rPr>
                        <a:t>GE23_Upper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algn="l"/>
                      <a:r>
                        <a:rPr lang="en-US" sz="1000" dirty="0"/>
                        <a:t>Class 2</a:t>
                      </a:r>
                    </a:p>
                  </a:txBody>
                  <a:tcPr marL="34290" marR="34290" marT="34290" marB="34290">
                    <a:solidFill>
                      <a:srgbClr val="00B050"/>
                    </a:solidFill>
                  </a:tcPr>
                </a:tc>
                <a:tc>
                  <a:txBody>
                    <a:bodyPr/>
                    <a:lstStyle/>
                    <a:p>
                      <a:pPr marL="90488" indent="-90488" algn="l">
                        <a:buFont typeface="Arial" panose="020B0604020202020204" pitchFamily="34" charset="0"/>
                        <a:buChar char="•"/>
                        <a:tabLst/>
                      </a:pPr>
                      <a:r>
                        <a:rPr lang="en-US" sz="900" dirty="0"/>
                        <a:t>Rebuilt with Ph.1 loading, and new QH jointing</a:t>
                      </a:r>
                    </a:p>
                  </a:txBody>
                  <a:tcPr marL="18000" marR="18000" marT="18000" marB="18000"/>
                </a:tc>
                <a:extLst>
                  <a:ext uri="{0D108BD9-81ED-4DB2-BD59-A6C34878D82A}">
                    <a16:rowId xmlns:a16="http://schemas.microsoft.com/office/drawing/2014/main" val="426525924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S5 – Type A</a:t>
                      </a:r>
                    </a:p>
                  </a:txBody>
                  <a:tcPr marL="18000" marR="18000" marT="18000" marB="18000"/>
                </a:tc>
                <a:tc>
                  <a:txBody>
                    <a:bodyPr/>
                    <a:lstStyle/>
                    <a:p>
                      <a:pPr algn="l"/>
                      <a:r>
                        <a:rPr lang="en-US" sz="1000" dirty="0">
                          <a:solidFill>
                            <a:schemeClr val="accent1"/>
                          </a:solidFill>
                        </a:rPr>
                        <a:t>D1: CC10</a:t>
                      </a:r>
                    </a:p>
                  </a:txBody>
                  <a:tcPr marL="18000" marR="18000" marT="18000" marB="18000"/>
                </a:tc>
                <a:tc>
                  <a:txBody>
                    <a:bodyPr/>
                    <a:lstStyle/>
                    <a:p>
                      <a:pPr algn="l"/>
                      <a:r>
                        <a:rPr lang="en-US" sz="1000" dirty="0">
                          <a:solidFill>
                            <a:schemeClr val="accent1"/>
                          </a:solidFill>
                        </a:rPr>
                        <a:t>GE22_Lower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2</a:t>
                      </a:r>
                    </a:p>
                  </a:txBody>
                  <a:tcPr marL="34290" marR="34290" marT="34290" marB="34290">
                    <a:solidFill>
                      <a:srgbClr val="00B050"/>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Rebuilt with </a:t>
                      </a:r>
                      <a:r>
                        <a:rPr lang="en-US" sz="900" dirty="0"/>
                        <a:t>Ph.1 loading</a:t>
                      </a:r>
                      <a:r>
                        <a:rPr kumimoji="0" lang="en-US" sz="900" b="0" i="0" u="none" strike="noStrike" kern="1200" cap="none" spc="0" normalizeH="0" baseline="0" noProof="0" dirty="0">
                          <a:ln>
                            <a:noFill/>
                          </a:ln>
                          <a:solidFill>
                            <a:srgbClr val="0033A0"/>
                          </a:solidFill>
                          <a:effectLst/>
                          <a:uLnTx/>
                          <a:uFillTx/>
                          <a:latin typeface="Arial"/>
                          <a:ea typeface="+mn-ea"/>
                          <a:cs typeface="+mn-cs"/>
                        </a:rPr>
                        <a:t>, and new QH jointing</a:t>
                      </a:r>
                    </a:p>
                  </a:txBody>
                  <a:tcPr marL="18000" marR="18000" marT="18000" marB="18000"/>
                </a:tc>
                <a:extLst>
                  <a:ext uri="{0D108BD9-81ED-4DB2-BD59-A6C34878D82A}">
                    <a16:rowId xmlns:a16="http://schemas.microsoft.com/office/drawing/2014/main" val="201070512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S5 – Type A</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D2: CC11</a:t>
                      </a:r>
                    </a:p>
                  </a:txBody>
                  <a:tcPr marL="18000" marR="18000" marT="18000" marB="18000"/>
                </a:tc>
                <a:tc>
                  <a:txBody>
                    <a:bodyPr/>
                    <a:lstStyle/>
                    <a:p>
                      <a:pPr algn="l"/>
                      <a:r>
                        <a:rPr lang="en-US" sz="1000" dirty="0">
                          <a:solidFill>
                            <a:schemeClr val="accent1"/>
                          </a:solidFill>
                        </a:rPr>
                        <a:t>GE25_Upper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2</a:t>
                      </a:r>
                    </a:p>
                  </a:txBody>
                  <a:tcPr marL="34290" marR="34290" marT="34290" marB="34290">
                    <a:solidFill>
                      <a:srgbClr val="00B050"/>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Rebuilt with </a:t>
                      </a:r>
                      <a:r>
                        <a:rPr lang="en-US" sz="900" dirty="0"/>
                        <a:t>Ph.1 loading</a:t>
                      </a:r>
                      <a:r>
                        <a:rPr kumimoji="0" lang="en-US" sz="900" b="0" i="0" u="none" strike="noStrike" kern="1200" cap="none" spc="0" normalizeH="0" baseline="0" noProof="0" dirty="0">
                          <a:ln>
                            <a:noFill/>
                          </a:ln>
                          <a:solidFill>
                            <a:srgbClr val="0033A0"/>
                          </a:solidFill>
                          <a:effectLst/>
                          <a:uLnTx/>
                          <a:uFillTx/>
                          <a:latin typeface="Arial"/>
                          <a:ea typeface="+mn-ea"/>
                          <a:cs typeface="+mn-cs"/>
                        </a:rPr>
                        <a:t>, and new QH jointing</a:t>
                      </a:r>
                    </a:p>
                  </a:txBody>
                  <a:tcPr marL="18000" marR="18000" marT="18000" marB="18000"/>
                </a:tc>
                <a:extLst>
                  <a:ext uri="{0D108BD9-81ED-4DB2-BD59-A6C34878D82A}">
                    <a16:rowId xmlns:a16="http://schemas.microsoft.com/office/drawing/2014/main" val="3232420447"/>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S5 – Type A</a:t>
                      </a:r>
                    </a:p>
                  </a:txBody>
                  <a:tcPr marL="18000" marR="18000" marT="18000" marB="18000"/>
                </a:tc>
                <a:tc>
                  <a:txBody>
                    <a:bodyPr/>
                    <a:lstStyle/>
                    <a:p>
                      <a:pPr algn="l"/>
                      <a:r>
                        <a:rPr lang="en-US" sz="1000" dirty="0">
                          <a:solidFill>
                            <a:schemeClr val="accent1"/>
                          </a:solidFill>
                        </a:rPr>
                        <a:t>D2: CC11</a:t>
                      </a:r>
                    </a:p>
                  </a:txBody>
                  <a:tcPr marL="18000" marR="18000" marT="18000" marB="18000"/>
                </a:tc>
                <a:tc>
                  <a:txBody>
                    <a:bodyPr/>
                    <a:lstStyle/>
                    <a:p>
                      <a:pPr algn="l"/>
                      <a:r>
                        <a:rPr lang="en-US" sz="1000" dirty="0">
                          <a:solidFill>
                            <a:schemeClr val="accent1"/>
                          </a:solidFill>
                        </a:rPr>
                        <a:t>GE24_Lower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2</a:t>
                      </a:r>
                    </a:p>
                  </a:txBody>
                  <a:tcPr marL="34290" marR="34290" marT="34290" marB="34290">
                    <a:solidFill>
                      <a:srgbClr val="00B050"/>
                    </a:solid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Rebuilt with </a:t>
                      </a:r>
                      <a:r>
                        <a:rPr lang="en-US" sz="900" dirty="0"/>
                        <a:t>Ph.1 loading</a:t>
                      </a:r>
                      <a:r>
                        <a:rPr kumimoji="0" lang="en-US" sz="900" b="0" i="0" u="none" strike="noStrike" kern="1200" cap="none" spc="0" normalizeH="0" baseline="0" noProof="0" dirty="0">
                          <a:ln>
                            <a:noFill/>
                          </a:ln>
                          <a:solidFill>
                            <a:srgbClr val="0033A0"/>
                          </a:solidFill>
                          <a:effectLst/>
                          <a:uLnTx/>
                          <a:uFillTx/>
                          <a:latin typeface="Arial"/>
                          <a:ea typeface="+mn-ea"/>
                          <a:cs typeface="+mn-cs"/>
                        </a:rPr>
                        <a:t>, and new QH jointing</a:t>
                      </a:r>
                    </a:p>
                  </a:txBody>
                  <a:tcPr marL="18000" marR="18000" marT="18000" marB="18000"/>
                </a:tc>
                <a:extLst>
                  <a:ext uri="{0D108BD9-81ED-4DB2-BD59-A6C34878D82A}">
                    <a16:rowId xmlns:a16="http://schemas.microsoft.com/office/drawing/2014/main" val="3380377730"/>
                  </a:ext>
                </a:extLst>
              </a:tr>
              <a:tr h="218700">
                <a:tc>
                  <a:txBody>
                    <a:bodyPr/>
                    <a:lstStyle/>
                    <a:p>
                      <a:r>
                        <a:rPr lang="en-US" sz="1000" dirty="0">
                          <a:solidFill>
                            <a:schemeClr val="accent1"/>
                          </a:solidFill>
                        </a:rPr>
                        <a:t>S6 – Type B</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D2: CC13</a:t>
                      </a:r>
                    </a:p>
                  </a:txBody>
                  <a:tcPr marL="18000" marR="18000" marT="18000" marB="18000"/>
                </a:tc>
                <a:tc>
                  <a:txBody>
                    <a:bodyPr/>
                    <a:lstStyle/>
                    <a:p>
                      <a:pPr algn="l"/>
                      <a:r>
                        <a:rPr lang="en-US" sz="1000" dirty="0">
                          <a:solidFill>
                            <a:schemeClr val="accent1"/>
                          </a:solidFill>
                        </a:rPr>
                        <a:t>GE29_Upper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algn="l"/>
                      <a:r>
                        <a:rPr lang="en-US" sz="1000" dirty="0"/>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endParaRPr lang="en-US" sz="900" dirty="0"/>
                    </a:p>
                  </a:txBody>
                  <a:tcPr marL="18000" marR="18000" marT="18000" marB="18000"/>
                </a:tc>
                <a:extLst>
                  <a:ext uri="{0D108BD9-81ED-4DB2-BD59-A6C34878D82A}">
                    <a16:rowId xmlns:a16="http://schemas.microsoft.com/office/drawing/2014/main" val="104935974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S6 – Type B</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D2: CC13</a:t>
                      </a:r>
                    </a:p>
                  </a:txBody>
                  <a:tcPr marL="18000" marR="18000" marT="18000" marB="18000"/>
                </a:tc>
                <a:tc>
                  <a:txBody>
                    <a:bodyPr/>
                    <a:lstStyle/>
                    <a:p>
                      <a:pPr algn="l"/>
                      <a:r>
                        <a:rPr lang="en-US" sz="1000" dirty="0">
                          <a:solidFill>
                            <a:schemeClr val="accent1"/>
                          </a:solidFill>
                        </a:rPr>
                        <a:t>GE31_Lower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endParaRPr lang="en-US" sz="900" dirty="0"/>
                    </a:p>
                  </a:txBody>
                  <a:tcPr marL="18000" marR="18000" marT="18000" marB="18000"/>
                </a:tc>
                <a:extLst>
                  <a:ext uri="{0D108BD9-81ED-4DB2-BD59-A6C34878D82A}">
                    <a16:rowId xmlns:a16="http://schemas.microsoft.com/office/drawing/2014/main" val="164729502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S6 – Type B</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algn="l"/>
                      <a:r>
                        <a:rPr lang="en-US" sz="1000" dirty="0">
                          <a:solidFill>
                            <a:schemeClr val="accent1"/>
                          </a:solidFill>
                        </a:rPr>
                        <a:t>D1: CC14</a:t>
                      </a:r>
                    </a:p>
                  </a:txBody>
                  <a:tcPr marL="18000" marR="18000" marT="18000" marB="18000"/>
                </a:tc>
                <a:tc>
                  <a:txBody>
                    <a:bodyPr/>
                    <a:lstStyle/>
                    <a:p>
                      <a:pPr algn="l"/>
                      <a:r>
                        <a:rPr lang="en-US" sz="1000" dirty="0">
                          <a:solidFill>
                            <a:schemeClr val="accent1"/>
                          </a:solidFill>
                        </a:rPr>
                        <a:t>GE32_Upper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endParaRPr lang="en-US" sz="900" dirty="0"/>
                    </a:p>
                  </a:txBody>
                  <a:tcPr marL="18000" marR="18000" marT="18000" marB="18000"/>
                </a:tc>
                <a:extLst>
                  <a:ext uri="{0D108BD9-81ED-4DB2-BD59-A6C34878D82A}">
                    <a16:rowId xmlns:a16="http://schemas.microsoft.com/office/drawing/2014/main" val="191073190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S6 – Type B</a:t>
                      </a:r>
                    </a:p>
                  </a:txBody>
                  <a:tcPr marL="18000" marR="18000" marT="18000" marB="18000"/>
                </a:tc>
                <a:tc>
                  <a:txBody>
                    <a:bodyPr/>
                    <a:lstStyle/>
                    <a:p>
                      <a:pPr algn="l"/>
                      <a:r>
                        <a:rPr lang="en-US" sz="1000" dirty="0">
                          <a:solidFill>
                            <a:schemeClr val="accent1"/>
                          </a:solidFill>
                        </a:rPr>
                        <a:t>D1: CC14</a:t>
                      </a:r>
                    </a:p>
                  </a:txBody>
                  <a:tcPr marL="18000" marR="18000" marT="18000" marB="18000"/>
                </a:tc>
                <a:tc>
                  <a:txBody>
                    <a:bodyPr/>
                    <a:lstStyle/>
                    <a:p>
                      <a:pPr algn="l"/>
                      <a:r>
                        <a:rPr lang="en-US" sz="1000" dirty="0">
                          <a:solidFill>
                            <a:schemeClr val="accent1"/>
                          </a:solidFill>
                        </a:rPr>
                        <a:t>GE33_Lower</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endParaRPr lang="en-US" sz="900" dirty="0"/>
                    </a:p>
                  </a:txBody>
                  <a:tcPr marL="18000" marR="18000" marT="18000" marB="18000"/>
                </a:tc>
                <a:extLst>
                  <a:ext uri="{0D108BD9-81ED-4DB2-BD59-A6C34878D82A}">
                    <a16:rowId xmlns:a16="http://schemas.microsoft.com/office/drawing/2014/main" val="971096967"/>
                  </a:ext>
                </a:extLst>
              </a:tr>
              <a:tr h="218700">
                <a:tc>
                  <a:txBody>
                    <a:bodyPr/>
                    <a:lstStyle/>
                    <a:p>
                      <a:r>
                        <a:rPr lang="en-US" sz="1000" dirty="0">
                          <a:solidFill>
                            <a:schemeClr val="accent1"/>
                          </a:solidFill>
                        </a:rPr>
                        <a:t>S7 – Type A</a:t>
                      </a:r>
                    </a:p>
                  </a:txBody>
                  <a:tcPr marL="18000" marR="18000" marT="18000" marB="18000"/>
                </a:tc>
                <a:tc>
                  <a:txBody>
                    <a:bodyPr/>
                    <a:lstStyle/>
                    <a:p>
                      <a:pPr algn="l"/>
                      <a:r>
                        <a:rPr lang="en-US" sz="1000" dirty="0">
                          <a:solidFill>
                            <a:schemeClr val="accent1"/>
                          </a:solidFill>
                        </a:rPr>
                        <a:t>D2: CC15</a:t>
                      </a:r>
                    </a:p>
                  </a:txBody>
                  <a:tcPr marL="18000" marR="18000" marT="18000" marB="18000"/>
                </a:tc>
                <a:tc>
                  <a:txBody>
                    <a:bodyPr/>
                    <a:lstStyle/>
                    <a:p>
                      <a:pPr algn="l"/>
                      <a:r>
                        <a:rPr lang="en-US" sz="1000" dirty="0">
                          <a:solidFill>
                            <a:schemeClr val="accent1"/>
                          </a:solidFill>
                        </a:rPr>
                        <a:t>GE34_Upper</a:t>
                      </a:r>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endParaRPr lang="en-US" sz="900" dirty="0"/>
                    </a:p>
                  </a:txBody>
                  <a:tcPr marL="18000" marR="18000" marT="18000" marB="18000"/>
                </a:tc>
                <a:extLst>
                  <a:ext uri="{0D108BD9-81ED-4DB2-BD59-A6C34878D82A}">
                    <a16:rowId xmlns:a16="http://schemas.microsoft.com/office/drawing/2014/main" val="3958041989"/>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S7 – Type A</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D2: CC15</a:t>
                      </a:r>
                    </a:p>
                  </a:txBody>
                  <a:tcPr marL="18000" marR="18000" marT="18000" marB="18000"/>
                </a:tc>
                <a:tc>
                  <a:txBody>
                    <a:bodyPr/>
                    <a:lstStyle/>
                    <a:p>
                      <a:pPr algn="l"/>
                      <a:r>
                        <a:rPr lang="en-US" sz="1000" dirty="0">
                          <a:solidFill>
                            <a:schemeClr val="accent1"/>
                          </a:solidFill>
                        </a:rPr>
                        <a:t>GE35_Lower</a:t>
                      </a:r>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Class 1</a:t>
                      </a:r>
                    </a:p>
                  </a:txBody>
                  <a:tcPr marL="34290" marR="34290" marT="34290" marB="34290">
                    <a:solidFill>
                      <a:srgbClr val="00FB92"/>
                    </a:solidFill>
                  </a:tcPr>
                </a:tc>
                <a:tc>
                  <a:txBody>
                    <a:bodyPr/>
                    <a:lstStyle/>
                    <a:p>
                      <a:pPr marL="95250" indent="-95250" algn="l">
                        <a:buFont typeface="Arial" panose="020B0604020202020204" pitchFamily="34" charset="0"/>
                        <a:buChar char="•"/>
                        <a:tabLst/>
                      </a:pPr>
                      <a:r>
                        <a:rPr kumimoji="0" lang="en-US" sz="900" b="0" i="0" u="none" strike="noStrike" kern="1200" cap="none" spc="0" normalizeH="0" baseline="0" noProof="0" dirty="0">
                          <a:ln>
                            <a:noFill/>
                          </a:ln>
                          <a:solidFill>
                            <a:srgbClr val="0033A0"/>
                          </a:solidFill>
                          <a:effectLst/>
                          <a:uLnTx/>
                          <a:uFillTx/>
                          <a:latin typeface="Arial"/>
                          <a:ea typeface="+mn-ea"/>
                          <a:cs typeface="+mn-cs"/>
                        </a:rPr>
                        <a:t>This coil is one of the last 8 coils produced</a:t>
                      </a:r>
                      <a:endParaRPr lang="en-US" sz="900" dirty="0">
                        <a:solidFill>
                          <a:schemeClr val="tx1"/>
                        </a:solidFill>
                      </a:endParaRPr>
                    </a:p>
                  </a:txBody>
                  <a:tcPr marL="18000" marR="18000" marT="18000" marB="18000"/>
                </a:tc>
                <a:extLst>
                  <a:ext uri="{0D108BD9-81ED-4DB2-BD59-A6C34878D82A}">
                    <a16:rowId xmlns:a16="http://schemas.microsoft.com/office/drawing/2014/main" val="401210935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accent1"/>
                          </a:solidFill>
                          <a:effectLst/>
                          <a:uLnTx/>
                          <a:uFillTx/>
                          <a:latin typeface="Arial"/>
                          <a:ea typeface="+mn-ea"/>
                          <a:cs typeface="+mn-cs"/>
                        </a:rPr>
                        <a:t>S7 – Type A</a:t>
                      </a:r>
                      <a:endParaRPr kumimoji="0" lang="en-US" sz="1000" b="0" i="0" u="none" strike="noStrike" kern="1200" cap="none" spc="0" normalizeH="0" baseline="0" noProof="0" dirty="0">
                        <a:ln>
                          <a:noFill/>
                        </a:ln>
                        <a:solidFill>
                          <a:schemeClr val="accent1"/>
                        </a:solidFill>
                        <a:effectLst/>
                        <a:uLnTx/>
                        <a:uFillTx/>
                        <a:latin typeface="Arial"/>
                        <a:ea typeface="+mn-ea"/>
                        <a:cs typeface="+mn-cs"/>
                      </a:endParaRPr>
                    </a:p>
                  </a:txBody>
                  <a:tcPr marL="18000" marR="18000" marT="18000" marB="18000"/>
                </a:tc>
                <a:tc>
                  <a:txBody>
                    <a:bodyPr/>
                    <a:lstStyle/>
                    <a:p>
                      <a:r>
                        <a:rPr lang="en-US" sz="1000" dirty="0">
                          <a:solidFill>
                            <a:schemeClr val="accent1"/>
                          </a:solidFill>
                        </a:rPr>
                        <a:t>D1: CC16</a:t>
                      </a:r>
                    </a:p>
                  </a:txBody>
                  <a:tcPr marL="18000" marR="18000" marT="18000" marB="18000"/>
                </a:tc>
                <a:tc>
                  <a:txBody>
                    <a:bodyPr/>
                    <a:lstStyle/>
                    <a:p>
                      <a:r>
                        <a:rPr lang="en-US" sz="1000" dirty="0"/>
                        <a:t>AddC01_</a:t>
                      </a:r>
                      <a:r>
                        <a:rPr lang="en-US" sz="1000" dirty="0">
                          <a:solidFill>
                            <a:schemeClr val="accent1"/>
                          </a:solidFill>
                        </a:rPr>
                        <a:t>Upper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280175963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S7 – Type A</a:t>
                      </a:r>
                    </a:p>
                  </a:txBody>
                  <a:tcPr marL="18000" marR="18000" marT="18000" marB="18000"/>
                </a:tc>
                <a:tc>
                  <a:txBody>
                    <a:bodyPr/>
                    <a:lstStyle/>
                    <a:p>
                      <a:r>
                        <a:rPr lang="en-US" sz="1000" dirty="0">
                          <a:solidFill>
                            <a:schemeClr val="accent1"/>
                          </a:solidFill>
                        </a:rPr>
                        <a:t>D1: CC16</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AddC02_</a:t>
                      </a:r>
                      <a:r>
                        <a:rPr lang="en-US" sz="1000" dirty="0">
                          <a:solidFill>
                            <a:schemeClr val="accent1"/>
                          </a:solidFill>
                        </a:rPr>
                        <a:t>Lower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56757258"/>
                  </a:ext>
                </a:extLst>
              </a:tr>
            </a:tbl>
          </a:graphicData>
        </a:graphic>
      </p:graphicFrame>
      <p:sp>
        <p:nvSpPr>
          <p:cNvPr id="11" name="Title 2">
            <a:extLst>
              <a:ext uri="{FF2B5EF4-FFF2-40B4-BE49-F238E27FC236}">
                <a16:creationId xmlns:a16="http://schemas.microsoft.com/office/drawing/2014/main" id="{E556524C-E9CF-44D7-9A87-2B6BC0433521}"/>
              </a:ext>
            </a:extLst>
          </p:cNvPr>
          <p:cNvSpPr txBox="1">
            <a:spLocks/>
          </p:cNvSpPr>
          <p:nvPr/>
        </p:nvSpPr>
        <p:spPr bwMode="auto">
          <a:xfrm>
            <a:off x="90000" y="90000"/>
            <a:ext cx="8730472" cy="685800"/>
          </a:xfrm>
          <a:prstGeom prst="rect">
            <a:avLst/>
          </a:prstGeom>
          <a:no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333399"/>
                </a:solidFill>
                <a:effectLst/>
                <a:uLnTx/>
                <a:uFillTx/>
                <a:latin typeface="Arial"/>
                <a:ea typeface="ＭＳ Ｐゴシック" charset="-128"/>
              </a:rPr>
              <a:t>Plan for 4 Magnets</a:t>
            </a:r>
            <a:endParaRPr kumimoji="0" lang="en-GB" sz="3200" b="1" i="0" u="none" strike="noStrike" kern="0" cap="none" spc="0" normalizeH="0" baseline="0" noProof="0" dirty="0">
              <a:ln>
                <a:noFill/>
              </a:ln>
              <a:solidFill>
                <a:srgbClr val="333399"/>
              </a:solidFill>
              <a:effectLst/>
              <a:uLnTx/>
              <a:uFillTx/>
              <a:latin typeface="Arial"/>
              <a:ea typeface="ＭＳ Ｐゴシック" charset="-128"/>
            </a:endParaRPr>
          </a:p>
        </p:txBody>
      </p:sp>
      <p:sp>
        <p:nvSpPr>
          <p:cNvPr id="8" name="Footer Placeholder 2">
            <a:extLst>
              <a:ext uri="{FF2B5EF4-FFF2-40B4-BE49-F238E27FC236}">
                <a16:creationId xmlns:a16="http://schemas.microsoft.com/office/drawing/2014/main" id="{158607A7-F148-4493-AC24-A458A1C4E6AB}"/>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1774125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141A47E-355D-0A46-B33E-8A7252BE9367}"/>
              </a:ext>
            </a:extLst>
          </p:cNvPr>
          <p:cNvSpPr>
            <a:spLocks noGrp="1"/>
          </p:cNvSpPr>
          <p:nvPr>
            <p:ph type="sldNum" sz="quarter" idx="12"/>
          </p:nvPr>
        </p:nvSpPr>
        <p:spPr/>
        <p:txBody>
          <a:bodyPr/>
          <a:lstStyle/>
          <a:p>
            <a:pPr defTabSz="685800" eaLnBrk="1" fontAlgn="auto" hangingPunct="1">
              <a:spcBef>
                <a:spcPts val="0"/>
              </a:spcBef>
              <a:spcAft>
                <a:spcPts val="0"/>
              </a:spcAft>
            </a:pPr>
            <a:fld id="{36B5EA5A-BC32-A742-B11B-8E7414D5B535}" type="slidenum">
              <a:rPr lang="en-US">
                <a:solidFill>
                  <a:srgbClr val="FFFFFF"/>
                </a:solidFill>
                <a:latin typeface="Arial"/>
                <a:ea typeface="+mn-ea"/>
              </a:rPr>
              <a:pPr defTabSz="685800" eaLnBrk="1" fontAlgn="auto" hangingPunct="1">
                <a:spcBef>
                  <a:spcPts val="0"/>
                </a:spcBef>
                <a:spcAft>
                  <a:spcPts val="0"/>
                </a:spcAft>
              </a:pPr>
              <a:t>22</a:t>
            </a:fld>
            <a:endParaRPr lang="en-US" dirty="0">
              <a:solidFill>
                <a:srgbClr val="FFFFFF"/>
              </a:solidFill>
              <a:latin typeface="Arial"/>
              <a:ea typeface="+mn-ea"/>
            </a:endParaRPr>
          </a:p>
        </p:txBody>
      </p:sp>
      <p:graphicFrame>
        <p:nvGraphicFramePr>
          <p:cNvPr id="7" name="Content Placeholder 5">
            <a:extLst>
              <a:ext uri="{FF2B5EF4-FFF2-40B4-BE49-F238E27FC236}">
                <a16:creationId xmlns:a16="http://schemas.microsoft.com/office/drawing/2014/main" id="{A3D46F1D-725A-B64D-9B88-2B12FA1AB1F0}"/>
              </a:ext>
            </a:extLst>
          </p:cNvPr>
          <p:cNvGraphicFramePr>
            <a:graphicFrameLocks noGrp="1"/>
          </p:cNvGraphicFramePr>
          <p:nvPr>
            <p:ph idx="1"/>
            <p:extLst>
              <p:ext uri="{D42A27DB-BD31-4B8C-83A1-F6EECF244321}">
                <p14:modId xmlns:p14="http://schemas.microsoft.com/office/powerpoint/2010/main" val="3647491913"/>
              </p:ext>
            </p:extLst>
          </p:nvPr>
        </p:nvGraphicFramePr>
        <p:xfrm>
          <a:off x="117000" y="671484"/>
          <a:ext cx="8910000" cy="3948300"/>
        </p:xfrm>
        <a:graphic>
          <a:graphicData uri="http://schemas.openxmlformats.org/drawingml/2006/table">
            <a:tbl>
              <a:tblPr firstRow="1" bandRow="1">
                <a:tableStyleId>{5C22544A-7EE6-4342-B048-85BDC9FD1C3A}</a:tableStyleId>
              </a:tblPr>
              <a:tblGrid>
                <a:gridCol w="945000">
                  <a:extLst>
                    <a:ext uri="{9D8B030D-6E8A-4147-A177-3AD203B41FA5}">
                      <a16:colId xmlns:a16="http://schemas.microsoft.com/office/drawing/2014/main" val="2860319770"/>
                    </a:ext>
                  </a:extLst>
                </a:gridCol>
                <a:gridCol w="1215000">
                  <a:extLst>
                    <a:ext uri="{9D8B030D-6E8A-4147-A177-3AD203B41FA5}">
                      <a16:colId xmlns:a16="http://schemas.microsoft.com/office/drawing/2014/main" val="3208107325"/>
                    </a:ext>
                  </a:extLst>
                </a:gridCol>
                <a:gridCol w="1215000">
                  <a:extLst>
                    <a:ext uri="{9D8B030D-6E8A-4147-A177-3AD203B41FA5}">
                      <a16:colId xmlns:a16="http://schemas.microsoft.com/office/drawing/2014/main" val="2598866616"/>
                    </a:ext>
                  </a:extLst>
                </a:gridCol>
                <a:gridCol w="945000">
                  <a:extLst>
                    <a:ext uri="{9D8B030D-6E8A-4147-A177-3AD203B41FA5}">
                      <a16:colId xmlns:a16="http://schemas.microsoft.com/office/drawing/2014/main" val="1647860999"/>
                    </a:ext>
                  </a:extLst>
                </a:gridCol>
                <a:gridCol w="945000">
                  <a:extLst>
                    <a:ext uri="{9D8B030D-6E8A-4147-A177-3AD203B41FA5}">
                      <a16:colId xmlns:a16="http://schemas.microsoft.com/office/drawing/2014/main" val="1983002665"/>
                    </a:ext>
                  </a:extLst>
                </a:gridCol>
                <a:gridCol w="945000">
                  <a:extLst>
                    <a:ext uri="{9D8B030D-6E8A-4147-A177-3AD203B41FA5}">
                      <a16:colId xmlns:a16="http://schemas.microsoft.com/office/drawing/2014/main" val="3051472967"/>
                    </a:ext>
                  </a:extLst>
                </a:gridCol>
                <a:gridCol w="2700000">
                  <a:extLst>
                    <a:ext uri="{9D8B030D-6E8A-4147-A177-3AD203B41FA5}">
                      <a16:colId xmlns:a16="http://schemas.microsoft.com/office/drawing/2014/main" val="1520915501"/>
                    </a:ext>
                  </a:extLst>
                </a:gridCol>
              </a:tblGrid>
              <a:tr h="414900">
                <a:tc>
                  <a:txBody>
                    <a:bodyPr/>
                    <a:lstStyle/>
                    <a:p>
                      <a:pPr algn="ctr"/>
                      <a:r>
                        <a:rPr lang="en-US" sz="1100" dirty="0"/>
                        <a:t>Magnet</a:t>
                      </a:r>
                    </a:p>
                  </a:txBody>
                  <a:tcPr marL="18000" marR="18000" marT="36000" marB="36000"/>
                </a:tc>
                <a:tc>
                  <a:txBody>
                    <a:bodyPr/>
                    <a:lstStyle/>
                    <a:p>
                      <a:pPr algn="ctr"/>
                      <a:r>
                        <a:rPr lang="en-US" sz="1100" dirty="0"/>
                        <a:t>Collared Coils</a:t>
                      </a:r>
                    </a:p>
                  </a:txBody>
                  <a:tcPr marL="18000" marR="18000" marT="36000" marB="36000"/>
                </a:tc>
                <a:tc>
                  <a:txBody>
                    <a:bodyPr/>
                    <a:lstStyle/>
                    <a:p>
                      <a:pPr algn="ctr"/>
                      <a:r>
                        <a:rPr lang="en-US" sz="1100" dirty="0"/>
                        <a:t>Coils</a:t>
                      </a:r>
                    </a:p>
                  </a:txBody>
                  <a:tcPr marL="18000" marR="18000" marT="36000" marB="36000"/>
                </a:tc>
                <a:tc>
                  <a:txBody>
                    <a:bodyPr/>
                    <a:lstStyle/>
                    <a:p>
                      <a:pPr algn="ctr"/>
                      <a:r>
                        <a:rPr lang="en-US" sz="1100" dirty="0"/>
                        <a:t>Quench Heaters</a:t>
                      </a:r>
                    </a:p>
                  </a:txBody>
                  <a:tcPr marL="18000" marR="18000" marT="36000" marB="36000"/>
                </a:tc>
                <a:tc>
                  <a:txBody>
                    <a:bodyPr/>
                    <a:lstStyle/>
                    <a:p>
                      <a:pPr algn="ctr"/>
                      <a:r>
                        <a:rPr lang="en-US" sz="1100" dirty="0"/>
                        <a:t>CD-WU</a:t>
                      </a:r>
                    </a:p>
                  </a:txBody>
                  <a:tcPr marL="18000" marR="18000" marT="36000" marB="36000"/>
                </a:tc>
                <a:tc>
                  <a:txBody>
                    <a:bodyPr/>
                    <a:lstStyle/>
                    <a:p>
                      <a:pPr algn="ctr"/>
                      <a:r>
                        <a:rPr lang="en-US" sz="1100" dirty="0"/>
                        <a:t>Class</a:t>
                      </a:r>
                    </a:p>
                  </a:txBody>
                  <a:tcPr marL="18000" marR="18000" marT="36000" marB="36000"/>
                </a:tc>
                <a:tc>
                  <a:txBody>
                    <a:bodyPr/>
                    <a:lstStyle/>
                    <a:p>
                      <a:pPr algn="ctr"/>
                      <a:r>
                        <a:rPr lang="en-US" sz="1100" dirty="0"/>
                        <a:t>Note</a:t>
                      </a:r>
                    </a:p>
                  </a:txBody>
                  <a:tcPr marL="18000" marR="18000" marT="36000" marB="36000"/>
                </a:tc>
                <a:extLst>
                  <a:ext uri="{0D108BD9-81ED-4DB2-BD59-A6C34878D82A}">
                    <a16:rowId xmlns:a16="http://schemas.microsoft.com/office/drawing/2014/main" val="1943180503"/>
                  </a:ext>
                </a:extLst>
              </a:tr>
              <a:tr h="218700">
                <a:tc>
                  <a:txBody>
                    <a:bodyPr/>
                    <a:lstStyle/>
                    <a:p>
                      <a:r>
                        <a:rPr lang="en-US" sz="1000" dirty="0">
                          <a:solidFill>
                            <a:schemeClr val="accent1"/>
                          </a:solidFill>
                        </a:rPr>
                        <a:t>S8 – Type B</a:t>
                      </a:r>
                    </a:p>
                  </a:txBody>
                  <a:tcPr marL="18000" marR="18000" marT="18000" marB="18000"/>
                </a:tc>
                <a:tc>
                  <a:txBody>
                    <a:bodyPr/>
                    <a:lstStyle/>
                    <a:p>
                      <a:pPr algn="l"/>
                      <a:r>
                        <a:rPr lang="en-US" sz="1000" dirty="0">
                          <a:solidFill>
                            <a:schemeClr val="accent1"/>
                          </a:solidFill>
                        </a:rPr>
                        <a:t>D1: CC17</a:t>
                      </a:r>
                    </a:p>
                  </a:txBody>
                  <a:tcPr marL="18000" marR="18000" marT="18000" marB="18000"/>
                </a:tc>
                <a:tc>
                  <a:txBody>
                    <a:bodyPr/>
                    <a:lstStyle/>
                    <a:p>
                      <a:r>
                        <a:rPr lang="en-US" sz="1000" dirty="0"/>
                        <a:t>AddC03_</a:t>
                      </a:r>
                      <a:r>
                        <a:rPr lang="en-US" sz="1000" dirty="0">
                          <a:solidFill>
                            <a:schemeClr val="accent1"/>
                          </a:solidFill>
                        </a:rPr>
                        <a:t>Upper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305628943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S8 – Type B</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accent1"/>
                          </a:solidFill>
                        </a:rPr>
                        <a:t>D1: CC17</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AddC04_</a:t>
                      </a:r>
                      <a:r>
                        <a:rPr lang="en-US" sz="1000" dirty="0">
                          <a:solidFill>
                            <a:schemeClr val="accent1"/>
                          </a:solidFill>
                        </a:rPr>
                        <a:t>Lower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315230771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S8 – Type B</a:t>
                      </a:r>
                    </a:p>
                  </a:txBody>
                  <a:tcPr marL="18000" marR="18000" marT="18000" marB="18000"/>
                </a:tc>
                <a:tc>
                  <a:txBody>
                    <a:bodyPr/>
                    <a:lstStyle/>
                    <a:p>
                      <a:pPr algn="l"/>
                      <a:r>
                        <a:rPr lang="en-US" sz="1000" dirty="0">
                          <a:solidFill>
                            <a:schemeClr val="accent1"/>
                          </a:solidFill>
                        </a:rPr>
                        <a:t>D2: CC18</a:t>
                      </a:r>
                    </a:p>
                  </a:txBody>
                  <a:tcPr marL="18000" marR="18000" marT="18000" marB="18000"/>
                </a:tc>
                <a:tc>
                  <a:txBody>
                    <a:bodyPr/>
                    <a:lstStyle/>
                    <a:p>
                      <a:r>
                        <a:rPr lang="en-US" sz="1000" dirty="0"/>
                        <a:t>AddC05_</a:t>
                      </a:r>
                      <a:r>
                        <a:rPr lang="en-US" sz="1000" dirty="0">
                          <a:solidFill>
                            <a:schemeClr val="accent1"/>
                          </a:solidFill>
                        </a:rPr>
                        <a:t>Upper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4014719478"/>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S8 – Type B</a:t>
                      </a:r>
                    </a:p>
                  </a:txBody>
                  <a:tcPr marL="18000" marR="18000" marT="18000" marB="18000"/>
                </a:tc>
                <a:tc>
                  <a:txBody>
                    <a:bodyPr/>
                    <a:lstStyle/>
                    <a:p>
                      <a:pPr algn="l"/>
                      <a:r>
                        <a:rPr lang="en-US" sz="1000" dirty="0">
                          <a:solidFill>
                            <a:schemeClr val="accent1"/>
                          </a:solidFill>
                        </a:rPr>
                        <a:t>D2: CC18</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AddC06_</a:t>
                      </a:r>
                      <a:r>
                        <a:rPr lang="en-US" sz="1000" dirty="0">
                          <a:solidFill>
                            <a:schemeClr val="accent1"/>
                          </a:solidFill>
                        </a:rPr>
                        <a:t>Lower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596708489"/>
                  </a:ext>
                </a:extLst>
              </a:tr>
              <a:tr h="218700">
                <a:tc>
                  <a:txBody>
                    <a:bodyPr/>
                    <a:lstStyle/>
                    <a:p>
                      <a:r>
                        <a:rPr lang="en-US" sz="1000" dirty="0">
                          <a:solidFill>
                            <a:schemeClr val="accent1"/>
                          </a:solidFill>
                        </a:rPr>
                        <a:t>S9 – Type A</a:t>
                      </a:r>
                    </a:p>
                  </a:txBody>
                  <a:tcPr marL="18000" marR="18000" marT="18000" marB="18000"/>
                </a:tc>
                <a:tc>
                  <a:txBody>
                    <a:bodyPr/>
                    <a:lstStyle/>
                    <a:p>
                      <a:pPr algn="l"/>
                      <a:r>
                        <a:rPr lang="en-US" sz="1000" dirty="0">
                          <a:solidFill>
                            <a:schemeClr val="accent1"/>
                          </a:solidFill>
                        </a:rPr>
                        <a:t>D1: CC19</a:t>
                      </a:r>
                    </a:p>
                  </a:txBody>
                  <a:tcPr marL="18000" marR="18000" marT="18000" marB="18000"/>
                </a:tc>
                <a:tc>
                  <a:txBody>
                    <a:bodyPr/>
                    <a:lstStyle/>
                    <a:p>
                      <a:r>
                        <a:rPr lang="en-US" sz="1000" dirty="0"/>
                        <a:t>AddC07_</a:t>
                      </a:r>
                      <a:r>
                        <a:rPr lang="en-US" sz="1000" dirty="0">
                          <a:solidFill>
                            <a:schemeClr val="accent1"/>
                          </a:solidFill>
                        </a:rPr>
                        <a:t>Upper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426525924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S9 – Type A</a:t>
                      </a:r>
                    </a:p>
                  </a:txBody>
                  <a:tcPr marL="18000" marR="18000" marT="18000" marB="18000"/>
                </a:tc>
                <a:tc>
                  <a:txBody>
                    <a:bodyPr/>
                    <a:lstStyle/>
                    <a:p>
                      <a:pPr algn="l"/>
                      <a:r>
                        <a:rPr lang="en-US" sz="1000" dirty="0">
                          <a:solidFill>
                            <a:schemeClr val="accent1"/>
                          </a:solidFill>
                        </a:rPr>
                        <a:t>D1: CC19</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AddC08_</a:t>
                      </a:r>
                      <a:r>
                        <a:rPr lang="en-US" sz="1000" dirty="0">
                          <a:solidFill>
                            <a:schemeClr val="accent1"/>
                          </a:solidFill>
                        </a:rPr>
                        <a:t>Lower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2010705120"/>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S9 – Type A</a:t>
                      </a:r>
                    </a:p>
                  </a:txBody>
                  <a:tcPr marL="18000" marR="18000" marT="18000" marB="18000"/>
                </a:tc>
                <a:tc>
                  <a:txBody>
                    <a:bodyPr/>
                    <a:lstStyle/>
                    <a:p>
                      <a:pPr algn="l"/>
                      <a:r>
                        <a:rPr lang="en-US" sz="1000" dirty="0">
                          <a:solidFill>
                            <a:schemeClr val="accent1"/>
                          </a:solidFill>
                        </a:rPr>
                        <a:t>D2: CC20</a:t>
                      </a:r>
                    </a:p>
                  </a:txBody>
                  <a:tcPr marL="18000" marR="18000" marT="18000" marB="18000"/>
                </a:tc>
                <a:tc>
                  <a:txBody>
                    <a:bodyPr/>
                    <a:lstStyle/>
                    <a:p>
                      <a:r>
                        <a:rPr lang="en-US" sz="1000" dirty="0"/>
                        <a:t>AddC09_</a:t>
                      </a:r>
                      <a:r>
                        <a:rPr lang="en-US" sz="1000" dirty="0">
                          <a:solidFill>
                            <a:schemeClr val="accent1"/>
                          </a:solidFill>
                        </a:rPr>
                        <a:t>Upper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3232420447"/>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S9 – Type A</a:t>
                      </a:r>
                    </a:p>
                  </a:txBody>
                  <a:tcPr marL="18000" marR="18000" marT="18000" marB="18000"/>
                </a:tc>
                <a:tc>
                  <a:txBody>
                    <a:bodyPr/>
                    <a:lstStyle/>
                    <a:p>
                      <a:pPr algn="l"/>
                      <a:r>
                        <a:rPr lang="en-US" sz="1000" dirty="0">
                          <a:solidFill>
                            <a:schemeClr val="accent1"/>
                          </a:solidFill>
                        </a:rPr>
                        <a:t>D2: CC20</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AddC10_</a:t>
                      </a:r>
                      <a:r>
                        <a:rPr lang="en-US" sz="1000" dirty="0">
                          <a:solidFill>
                            <a:schemeClr val="accent1"/>
                          </a:solidFill>
                        </a:rPr>
                        <a:t>Lower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3380377730"/>
                  </a:ext>
                </a:extLst>
              </a:tr>
              <a:tr h="218700">
                <a:tc>
                  <a:txBody>
                    <a:bodyPr/>
                    <a:lstStyle/>
                    <a:p>
                      <a:r>
                        <a:rPr lang="en-US" sz="1000" dirty="0">
                          <a:solidFill>
                            <a:schemeClr val="accent1"/>
                          </a:solidFill>
                        </a:rPr>
                        <a:t>-</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a:t>
                      </a:r>
                    </a:p>
                  </a:txBody>
                  <a:tcPr marL="18000" marR="18000" marT="18000" marB="18000"/>
                </a:tc>
                <a:tc>
                  <a:txBody>
                    <a:bodyPr/>
                    <a:lstStyle/>
                    <a:p>
                      <a:r>
                        <a:rPr lang="en-US" sz="1000" dirty="0"/>
                        <a:t>AddC11</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 a spare one</a:t>
                      </a:r>
                    </a:p>
                  </a:txBody>
                  <a:tcPr marL="18000" marR="18000" marT="18000" marB="18000"/>
                </a:tc>
                <a:extLst>
                  <a:ext uri="{0D108BD9-81ED-4DB2-BD59-A6C34878D82A}">
                    <a16:rowId xmlns:a16="http://schemas.microsoft.com/office/drawing/2014/main" val="104935974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AddC12</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 a spare one</a:t>
                      </a:r>
                    </a:p>
                  </a:txBody>
                  <a:tcPr marL="18000" marR="18000" marT="18000" marB="18000"/>
                </a:tc>
                <a:extLst>
                  <a:ext uri="{0D108BD9-81ED-4DB2-BD59-A6C34878D82A}">
                    <a16:rowId xmlns:a16="http://schemas.microsoft.com/office/drawing/2014/main" val="1647295020"/>
                  </a:ext>
                </a:extLst>
              </a:tr>
              <a:tr h="218700">
                <a:tc gridSpan="7">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bg1"/>
                          </a:solidFill>
                          <a:effectLst/>
                          <a:uLnTx/>
                          <a:uFillTx/>
                          <a:latin typeface="Arial"/>
                          <a:ea typeface="+mn-ea"/>
                          <a:cs typeface="+mn-cs"/>
                        </a:rPr>
                        <a:t>In case S1 turns out to be degraded after re-test</a:t>
                      </a:r>
                    </a:p>
                  </a:txBody>
                  <a:tcPr marL="18000" marR="18000" marT="18000" marB="18000">
                    <a:solidFill>
                      <a:schemeClr val="accent1"/>
                    </a:solidFill>
                  </a:tcPr>
                </a:tc>
                <a:tc hMerge="1">
                  <a:txBody>
                    <a:bodyPr/>
                    <a:lstStyle/>
                    <a:p>
                      <a:pPr algn="l"/>
                      <a:endParaRPr lang="en-US" sz="1300" dirty="0">
                        <a:solidFill>
                          <a:schemeClr val="accent1"/>
                        </a:solidFill>
                      </a:endParaRPr>
                    </a:p>
                  </a:txBody>
                  <a:tcPr marL="24000" marR="24000" marT="24000" marB="24000">
                    <a:solidFill>
                      <a:schemeClr val="accent1"/>
                    </a:solidFill>
                  </a:tcPr>
                </a:tc>
                <a:tc hMerge="1">
                  <a:txBody>
                    <a:bodyPr/>
                    <a:lstStyle/>
                    <a:p>
                      <a:pPr algn="l"/>
                      <a:endParaRPr lang="en-US" sz="1300" dirty="0">
                        <a:solidFill>
                          <a:schemeClr val="accent1"/>
                        </a:solidFill>
                      </a:endParaRPr>
                    </a:p>
                  </a:txBody>
                  <a:tcPr marL="24000" marR="24000" marT="24000" marB="24000">
                    <a:solidFill>
                      <a:schemeClr val="accent1"/>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300" b="0" i="0" u="none" strike="noStrike" kern="1200" cap="none" spc="0" normalizeH="0" baseline="0" noProof="0" dirty="0">
                        <a:ln>
                          <a:noFill/>
                        </a:ln>
                        <a:solidFill>
                          <a:schemeClr val="accent1"/>
                        </a:solidFill>
                        <a:effectLst/>
                        <a:uLnTx/>
                        <a:uFillTx/>
                        <a:latin typeface="Arial"/>
                        <a:ea typeface="+mn-ea"/>
                        <a:cs typeface="+mn-cs"/>
                      </a:endParaRPr>
                    </a:p>
                  </a:txBody>
                  <a:tcPr marL="24000" marR="24000" marT="24000" marB="24000">
                    <a:solidFill>
                      <a:schemeClr val="accent1"/>
                    </a:solidFill>
                  </a:tcPr>
                </a:tc>
                <a:tc hMerge="1">
                  <a:txBody>
                    <a:bodyPr/>
                    <a:lstStyle/>
                    <a:p>
                      <a:pPr marL="0" indent="0" algn="l">
                        <a:buFont typeface="Arial" panose="020B0604020202020204" pitchFamily="34" charset="0"/>
                        <a:buNone/>
                        <a:tabLst/>
                      </a:pPr>
                      <a:endParaRPr lang="en-US" sz="1300" dirty="0">
                        <a:solidFill>
                          <a:schemeClr val="accent4">
                            <a:lumMod val="50000"/>
                          </a:schemeClr>
                        </a:solidFill>
                      </a:endParaRPr>
                    </a:p>
                  </a:txBody>
                  <a:tcPr marL="24000" marR="24000" marT="24000" marB="24000">
                    <a:solidFill>
                      <a:schemeClr val="accent1"/>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0033A0"/>
                        </a:solidFill>
                        <a:effectLst/>
                        <a:uLnTx/>
                        <a:uFillTx/>
                        <a:latin typeface="Arial"/>
                        <a:ea typeface="+mn-ea"/>
                        <a:cs typeface="+mn-cs"/>
                      </a:endParaRPr>
                    </a:p>
                  </a:txBody>
                  <a:tcPr marL="45720" marR="45720">
                    <a:solidFill>
                      <a:schemeClr val="accent1"/>
                    </a:solidFill>
                  </a:tcPr>
                </a:tc>
                <a:tc hMerge="1">
                  <a:txBody>
                    <a:bodyPr/>
                    <a:lstStyle/>
                    <a:p>
                      <a:pPr marL="95250" indent="-95250" algn="l">
                        <a:buFont typeface="Arial" panose="020B0604020202020204" pitchFamily="34" charset="0"/>
                        <a:buChar char="•"/>
                        <a:tabLst/>
                      </a:pPr>
                      <a:endParaRPr lang="en-US" sz="1300" dirty="0"/>
                    </a:p>
                  </a:txBody>
                  <a:tcPr marL="24000" marR="24000" marT="24000" marB="24000">
                    <a:solidFill>
                      <a:schemeClr val="accent1"/>
                    </a:solidFill>
                  </a:tcPr>
                </a:tc>
                <a:extLst>
                  <a:ext uri="{0D108BD9-81ED-4DB2-BD59-A6C34878D82A}">
                    <a16:rowId xmlns:a16="http://schemas.microsoft.com/office/drawing/2014/main" val="1910731906"/>
                  </a:ext>
                </a:extLst>
              </a:tr>
              <a:tr h="218700">
                <a:tc>
                  <a:txBody>
                    <a:bodyPr/>
                    <a:lstStyle/>
                    <a:p>
                      <a:r>
                        <a:rPr lang="en-US" sz="1000" dirty="0">
                          <a:solidFill>
                            <a:schemeClr val="accent1"/>
                          </a:solidFill>
                        </a:rPr>
                        <a:t>S10 – Type B</a:t>
                      </a:r>
                    </a:p>
                  </a:txBody>
                  <a:tcPr marL="18000" marR="18000" marT="18000" marB="18000"/>
                </a:tc>
                <a:tc>
                  <a:txBody>
                    <a:bodyPr/>
                    <a:lstStyle/>
                    <a:p>
                      <a:r>
                        <a:rPr lang="en-US" sz="1000" dirty="0">
                          <a:solidFill>
                            <a:schemeClr val="accent1"/>
                          </a:solidFill>
                        </a:rPr>
                        <a:t>D1: CC21</a:t>
                      </a:r>
                    </a:p>
                  </a:txBody>
                  <a:tcPr marL="18000" marR="18000" marT="18000" marB="18000"/>
                </a:tc>
                <a:tc>
                  <a:txBody>
                    <a:bodyPr/>
                    <a:lstStyle/>
                    <a:p>
                      <a:r>
                        <a:rPr lang="en-US" sz="1000" dirty="0"/>
                        <a:t>AddC13_</a:t>
                      </a:r>
                      <a:r>
                        <a:rPr lang="en-US" sz="1000" dirty="0">
                          <a:solidFill>
                            <a:schemeClr val="accent1"/>
                          </a:solidFill>
                        </a:rPr>
                        <a:t>Upper</a:t>
                      </a:r>
                      <a:endParaRPr lang="en-US" sz="1000" dirty="0"/>
                    </a:p>
                  </a:txBody>
                  <a:tcPr marL="18000" marR="18000" marT="18000" marB="18000"/>
                </a:tc>
                <a:tc>
                  <a:txBody>
                    <a:bodyPr/>
                    <a:lstStyle/>
                    <a:p>
                      <a:pPr marL="0" indent="0" algn="l">
                        <a:buFont typeface="Arial" panose="020B0604020202020204" pitchFamily="34" charset="0"/>
                        <a:buNone/>
                        <a:tabLst/>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pPr marL="0" indent="0" algn="l">
                        <a:buFont typeface="Arial" panose="020B0604020202020204" pitchFamily="34" charset="0"/>
                        <a:buNone/>
                        <a:tabLst/>
                      </a:pPr>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is a new coil to be produced</a:t>
                      </a:r>
                    </a:p>
                  </a:txBody>
                  <a:tcPr marL="18000" marR="18000" marT="18000" marB="18000"/>
                </a:tc>
                <a:extLst>
                  <a:ext uri="{0D108BD9-81ED-4DB2-BD59-A6C34878D82A}">
                    <a16:rowId xmlns:a16="http://schemas.microsoft.com/office/drawing/2014/main" val="3958041989"/>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S10 – Type B</a:t>
                      </a:r>
                    </a:p>
                  </a:txBody>
                  <a:tcPr marL="18000" marR="18000" marT="18000" marB="18000"/>
                </a:tc>
                <a:tc>
                  <a:txBody>
                    <a:bodyPr/>
                    <a:lstStyle/>
                    <a:p>
                      <a:r>
                        <a:rPr lang="en-US" sz="1000" dirty="0">
                          <a:solidFill>
                            <a:schemeClr val="accent1"/>
                          </a:solidFill>
                        </a:rPr>
                        <a:t>D1: CC21</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AddC14_</a:t>
                      </a:r>
                      <a:r>
                        <a:rPr lang="en-US" sz="1000" dirty="0">
                          <a:solidFill>
                            <a:schemeClr val="accent1"/>
                          </a:solidFill>
                        </a:rPr>
                        <a:t>Lower</a:t>
                      </a:r>
                      <a:endParaRPr lang="en-US" sz="1000" dirty="0"/>
                    </a:p>
                  </a:txBody>
                  <a:tcPr marL="18000" marR="18000" marT="18000" marB="18000"/>
                </a:tc>
                <a:tc>
                  <a:txBody>
                    <a:bodyPr/>
                    <a:lstStyle/>
                    <a:p>
                      <a:r>
                        <a:rPr kumimoji="0" lang="en-US" sz="1000" b="0" i="0" u="none" strike="noStrike" kern="1200" cap="none" spc="0" normalizeH="0" baseline="0" noProof="0">
                          <a:ln>
                            <a:noFill/>
                          </a:ln>
                          <a:solidFill>
                            <a:schemeClr val="accent1"/>
                          </a:solidFill>
                          <a:effectLst/>
                          <a:uLnTx/>
                          <a:uFillTx/>
                          <a:latin typeface="Arial"/>
                          <a:ea typeface="+mn-ea"/>
                          <a:cs typeface="+mn-cs"/>
                        </a:rPr>
                        <a:t>External</a:t>
                      </a:r>
                      <a:endParaRPr lang="en-US" sz="1000" dirty="0">
                        <a:solidFill>
                          <a:schemeClr val="accent1"/>
                        </a:solidFill>
                      </a:endParaRPr>
                    </a:p>
                  </a:txBody>
                  <a:tcPr marL="18000" marR="18000" marT="18000" marB="18000"/>
                </a:tc>
                <a:tc>
                  <a:txBody>
                    <a:bodyPr/>
                    <a:lstStyle/>
                    <a:p>
                      <a:r>
                        <a:rPr lang="en-US" sz="1000" dirty="0">
                          <a:solidFill>
                            <a:schemeClr val="accent1"/>
                          </a:solidFill>
                        </a:rPr>
                        <a:t>ΔT</a:t>
                      </a:r>
                      <a:r>
                        <a:rPr lang="en-US" sz="1000" baseline="-25000" dirty="0">
                          <a:solidFill>
                            <a:schemeClr val="accent1"/>
                          </a:solidFill>
                        </a:rPr>
                        <a:t>MAX</a:t>
                      </a:r>
                      <a:r>
                        <a:rPr lang="en-US" sz="1000" dirty="0">
                          <a:solidFill>
                            <a:schemeClr val="accent1"/>
                          </a:solidFill>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This is a new coil to be produced</a:t>
                      </a:r>
                    </a:p>
                  </a:txBody>
                  <a:tcPr marL="18000" marR="18000" marT="18000" marB="18000"/>
                </a:tc>
                <a:extLst>
                  <a:ext uri="{0D108BD9-81ED-4DB2-BD59-A6C34878D82A}">
                    <a16:rowId xmlns:a16="http://schemas.microsoft.com/office/drawing/2014/main" val="4012109355"/>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S10 – Type B</a:t>
                      </a:r>
                    </a:p>
                  </a:txBody>
                  <a:tcPr marL="18000" marR="18000" marT="18000" marB="18000"/>
                </a:tc>
                <a:tc>
                  <a:txBody>
                    <a:bodyPr/>
                    <a:lstStyle/>
                    <a:p>
                      <a:pPr algn="l"/>
                      <a:r>
                        <a:rPr lang="en-US" sz="1000" dirty="0">
                          <a:solidFill>
                            <a:schemeClr val="accent1"/>
                          </a:solidFill>
                        </a:rPr>
                        <a:t>D2: CC22</a:t>
                      </a:r>
                    </a:p>
                  </a:txBody>
                  <a:tcPr marL="18000" marR="18000" marT="18000" marB="18000"/>
                </a:tc>
                <a:tc>
                  <a:txBody>
                    <a:bodyPr/>
                    <a:lstStyle/>
                    <a:p>
                      <a:r>
                        <a:rPr lang="en-US" sz="1000" dirty="0"/>
                        <a:t>AddC15_</a:t>
                      </a:r>
                      <a:r>
                        <a:rPr lang="en-US" sz="1000" dirty="0">
                          <a:solidFill>
                            <a:schemeClr val="accent1"/>
                          </a:solidFill>
                        </a:rPr>
                        <a:t>Upper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2801759636"/>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S10 – Type B</a:t>
                      </a:r>
                    </a:p>
                  </a:txBody>
                  <a:tcPr marL="18000" marR="18000" marT="18000" marB="18000"/>
                </a:tc>
                <a:tc>
                  <a:txBody>
                    <a:bodyPr/>
                    <a:lstStyle/>
                    <a:p>
                      <a:pPr algn="l"/>
                      <a:r>
                        <a:rPr lang="en-US" sz="1000" dirty="0">
                          <a:solidFill>
                            <a:schemeClr val="accent1"/>
                          </a:solidFill>
                        </a:rPr>
                        <a:t>D2: CC22</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AddC16_</a:t>
                      </a:r>
                      <a:r>
                        <a:rPr lang="en-US" sz="1000" dirty="0">
                          <a:solidFill>
                            <a:schemeClr val="accent1"/>
                          </a:solidFill>
                        </a:rPr>
                        <a:t>Lower</a:t>
                      </a:r>
                      <a:endParaRPr lang="en-US" sz="1000" dirty="0"/>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a:t>
                      </a:r>
                    </a:p>
                  </a:txBody>
                  <a:tcPr marL="18000" marR="18000" marT="18000" marB="18000"/>
                </a:tc>
                <a:extLst>
                  <a:ext uri="{0D108BD9-81ED-4DB2-BD59-A6C34878D82A}">
                    <a16:rowId xmlns:a16="http://schemas.microsoft.com/office/drawing/2014/main" val="56757258"/>
                  </a:ext>
                </a:extLst>
              </a:tr>
              <a:tr h="218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a:t>
                      </a:r>
                    </a:p>
                  </a:txBody>
                  <a:tcPr marL="18000" marR="18000" marT="18000" marB="18000"/>
                </a:tc>
                <a:tc>
                  <a:txBody>
                    <a:bodyPr/>
                    <a:lstStyle/>
                    <a:p>
                      <a:pPr algn="l"/>
                      <a:r>
                        <a:rPr lang="en-US" sz="1000" dirty="0">
                          <a:solidFill>
                            <a:schemeClr val="accent1"/>
                          </a:solidFill>
                        </a:rPr>
                        <a:t>-</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AddC17</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External</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chemeClr val="accent1"/>
                          </a:solidFill>
                          <a:effectLst/>
                          <a:uLnTx/>
                          <a:uFillTx/>
                          <a:latin typeface="Arial"/>
                          <a:ea typeface="+mn-ea"/>
                          <a:cs typeface="+mn-cs"/>
                        </a:rPr>
                        <a:t>ΔT</a:t>
                      </a:r>
                      <a:r>
                        <a:rPr kumimoji="0" lang="en-US" sz="1000" b="0" i="0" u="none" strike="noStrike" kern="1200" cap="none" spc="0" normalizeH="0" baseline="-25000" noProof="0" dirty="0">
                          <a:ln>
                            <a:noFill/>
                          </a:ln>
                          <a:solidFill>
                            <a:schemeClr val="accent1"/>
                          </a:solidFill>
                          <a:effectLst/>
                          <a:uLnTx/>
                          <a:uFillTx/>
                          <a:latin typeface="Arial"/>
                          <a:ea typeface="+mn-ea"/>
                          <a:cs typeface="+mn-cs"/>
                        </a:rPr>
                        <a:t>MAX</a:t>
                      </a:r>
                      <a:r>
                        <a:rPr kumimoji="0" lang="en-US" sz="1000" b="0" i="0" u="none" strike="noStrike" kern="1200" cap="none" spc="0" normalizeH="0" baseline="0" noProof="0" dirty="0">
                          <a:ln>
                            <a:noFill/>
                          </a:ln>
                          <a:solidFill>
                            <a:schemeClr val="accent1"/>
                          </a:solidFill>
                          <a:effectLst/>
                          <a:uLnTx/>
                          <a:uFillTx/>
                          <a:latin typeface="Arial"/>
                          <a:ea typeface="+mn-ea"/>
                          <a:cs typeface="+mn-cs"/>
                        </a:rPr>
                        <a:t> 30K</a:t>
                      </a:r>
                    </a:p>
                  </a:txBody>
                  <a:tcPr marL="18000" marR="18000" marT="18000" marB="18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New</a:t>
                      </a:r>
                    </a:p>
                  </a:txBody>
                  <a:tcPr marL="34290" marR="34290" marT="34290" marB="34290">
                    <a:solidFill>
                      <a:schemeClr val="accent5">
                        <a:lumMod val="60000"/>
                        <a:lumOff val="40000"/>
                      </a:schemeClr>
                    </a:solidFill>
                  </a:tcPr>
                </a:tc>
                <a:tc>
                  <a:txBody>
                    <a:bodyPr/>
                    <a:lstStyle/>
                    <a:p>
                      <a:pPr marL="95250" marR="0" lvl="0" indent="-952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This is a new coil to be produced, a spare one</a:t>
                      </a:r>
                    </a:p>
                  </a:txBody>
                  <a:tcPr marL="18000" marR="18000" marT="18000" marB="18000"/>
                </a:tc>
                <a:extLst>
                  <a:ext uri="{0D108BD9-81ED-4DB2-BD59-A6C34878D82A}">
                    <a16:rowId xmlns:a16="http://schemas.microsoft.com/office/drawing/2014/main" val="2747421228"/>
                  </a:ext>
                </a:extLst>
              </a:tr>
            </a:tbl>
          </a:graphicData>
        </a:graphic>
      </p:graphicFrame>
      <p:sp>
        <p:nvSpPr>
          <p:cNvPr id="8" name="Rounded Rectangle 7">
            <a:extLst>
              <a:ext uri="{FF2B5EF4-FFF2-40B4-BE49-F238E27FC236}">
                <a16:creationId xmlns:a16="http://schemas.microsoft.com/office/drawing/2014/main" id="{527A89D1-CC7D-4044-B605-759E7F0463A8}"/>
              </a:ext>
            </a:extLst>
          </p:cNvPr>
          <p:cNvSpPr/>
          <p:nvPr/>
        </p:nvSpPr>
        <p:spPr>
          <a:xfrm>
            <a:off x="2271713" y="3051810"/>
            <a:ext cx="1062990" cy="214313"/>
          </a:xfrm>
          <a:prstGeom prst="roundRect">
            <a:avLst>
              <a:gd name="adj" fmla="val 28667"/>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a:solidFill>
                <a:srgbClr val="FFFFFF"/>
              </a:solidFill>
              <a:latin typeface="Arial"/>
            </a:endParaRPr>
          </a:p>
        </p:txBody>
      </p:sp>
      <p:sp>
        <p:nvSpPr>
          <p:cNvPr id="9" name="Rounded Rectangle 8">
            <a:extLst>
              <a:ext uri="{FF2B5EF4-FFF2-40B4-BE49-F238E27FC236}">
                <a16:creationId xmlns:a16="http://schemas.microsoft.com/office/drawing/2014/main" id="{8C3A84A6-DB83-1F40-BF34-A0665D218269}"/>
              </a:ext>
            </a:extLst>
          </p:cNvPr>
          <p:cNvSpPr/>
          <p:nvPr/>
        </p:nvSpPr>
        <p:spPr>
          <a:xfrm>
            <a:off x="2271713" y="4354954"/>
            <a:ext cx="1062990" cy="214313"/>
          </a:xfrm>
          <a:prstGeom prst="roundRect">
            <a:avLst>
              <a:gd name="adj" fmla="val 28667"/>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a:solidFill>
                <a:srgbClr val="FFFFFF"/>
              </a:solidFill>
              <a:latin typeface="Arial"/>
            </a:endParaRPr>
          </a:p>
        </p:txBody>
      </p:sp>
      <p:sp>
        <p:nvSpPr>
          <p:cNvPr id="12" name="Title 2">
            <a:extLst>
              <a:ext uri="{FF2B5EF4-FFF2-40B4-BE49-F238E27FC236}">
                <a16:creationId xmlns:a16="http://schemas.microsoft.com/office/drawing/2014/main" id="{6352803E-2115-4823-BFB1-B71EDDA22B29}"/>
              </a:ext>
            </a:extLst>
          </p:cNvPr>
          <p:cNvSpPr txBox="1">
            <a:spLocks/>
          </p:cNvSpPr>
          <p:nvPr/>
        </p:nvSpPr>
        <p:spPr bwMode="auto">
          <a:xfrm>
            <a:off x="90000" y="90000"/>
            <a:ext cx="8730472" cy="685800"/>
          </a:xfrm>
          <a:prstGeom prst="rect">
            <a:avLst/>
          </a:prstGeom>
          <a:no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333399"/>
                </a:solidFill>
                <a:effectLst/>
                <a:uLnTx/>
                <a:uFillTx/>
                <a:latin typeface="Arial"/>
                <a:ea typeface="ＭＳ Ｐゴシック" charset="-128"/>
              </a:rPr>
              <a:t>Plan for 2 Spare Magnets</a:t>
            </a:r>
            <a:endParaRPr kumimoji="0" lang="en-GB" sz="3200" b="1" i="0" u="none" strike="noStrike" kern="0" cap="none" spc="0" normalizeH="0" baseline="0" noProof="0" dirty="0">
              <a:ln>
                <a:noFill/>
              </a:ln>
              <a:solidFill>
                <a:srgbClr val="333399"/>
              </a:solidFill>
              <a:effectLst/>
              <a:uLnTx/>
              <a:uFillTx/>
              <a:latin typeface="Arial"/>
              <a:ea typeface="ＭＳ Ｐゴシック" charset="-128"/>
            </a:endParaRPr>
          </a:p>
        </p:txBody>
      </p:sp>
      <p:sp>
        <p:nvSpPr>
          <p:cNvPr id="10" name="Footer Placeholder 2">
            <a:extLst>
              <a:ext uri="{FF2B5EF4-FFF2-40B4-BE49-F238E27FC236}">
                <a16:creationId xmlns:a16="http://schemas.microsoft.com/office/drawing/2014/main" id="{81048D3B-F32C-4274-BA7E-22048F5DD0CD}"/>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203287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3FD39B-6471-7941-AE3D-4E245EA454C0}"/>
              </a:ext>
            </a:extLst>
          </p:cNvPr>
          <p:cNvSpPr>
            <a:spLocks noGrp="1"/>
          </p:cNvSpPr>
          <p:nvPr>
            <p:ph idx="1"/>
          </p:nvPr>
        </p:nvSpPr>
        <p:spPr>
          <a:xfrm>
            <a:off x="305992" y="878681"/>
            <a:ext cx="8514480" cy="3884457"/>
          </a:xfrm>
        </p:spPr>
        <p:txBody>
          <a:bodyPr/>
          <a:lstStyle/>
          <a:p>
            <a:pPr>
              <a:spcBef>
                <a:spcPts val="225"/>
              </a:spcBef>
              <a:spcAft>
                <a:spcPts val="225"/>
              </a:spcAft>
              <a:buFont typeface="Wingdings" panose="05000000000000000000" pitchFamily="2" charset="2"/>
              <a:buChar char="q"/>
            </a:pPr>
            <a:r>
              <a:rPr lang="en-US" dirty="0">
                <a:solidFill>
                  <a:schemeClr val="tx1"/>
                </a:solidFill>
              </a:rPr>
              <a:t>Coils</a:t>
            </a:r>
          </a:p>
          <a:p>
            <a:pPr lvl="1">
              <a:spcBef>
                <a:spcPts val="225"/>
              </a:spcBef>
              <a:buFont typeface="Wingdings" panose="05000000000000000000" pitchFamily="2" charset="2"/>
              <a:buChar char="§"/>
            </a:pPr>
            <a:r>
              <a:rPr lang="en-US" sz="1400" dirty="0">
                <a:solidFill>
                  <a:schemeClr val="tx1"/>
                </a:solidFill>
              </a:rPr>
              <a:t>Missing 12 to 17 coils (depending on whether S1 can be reused)</a:t>
            </a:r>
          </a:p>
          <a:p>
            <a:pPr>
              <a:spcBef>
                <a:spcPts val="225"/>
              </a:spcBef>
              <a:spcAft>
                <a:spcPts val="225"/>
              </a:spcAft>
              <a:buFont typeface="Wingdings" panose="05000000000000000000" pitchFamily="2" charset="2"/>
              <a:buChar char="q"/>
            </a:pPr>
            <a:r>
              <a:rPr lang="en-US" dirty="0">
                <a:solidFill>
                  <a:schemeClr val="tx1"/>
                </a:solidFill>
              </a:rPr>
              <a:t>Collared-Coils</a:t>
            </a:r>
          </a:p>
          <a:p>
            <a:pPr lvl="1">
              <a:spcBef>
                <a:spcPts val="225"/>
              </a:spcBef>
              <a:buFont typeface="Wingdings" panose="05000000000000000000" pitchFamily="2" charset="2"/>
              <a:buChar char="§"/>
            </a:pPr>
            <a:r>
              <a:rPr lang="en-US" sz="1400" dirty="0">
                <a:solidFill>
                  <a:schemeClr val="tx1"/>
                </a:solidFill>
              </a:rPr>
              <a:t>(to be completed)</a:t>
            </a:r>
          </a:p>
          <a:p>
            <a:pPr>
              <a:spcBef>
                <a:spcPts val="225"/>
              </a:spcBef>
              <a:spcAft>
                <a:spcPts val="225"/>
              </a:spcAft>
              <a:buFont typeface="Wingdings" panose="05000000000000000000" pitchFamily="2" charset="2"/>
              <a:buChar char="q"/>
            </a:pPr>
            <a:r>
              <a:rPr lang="en-US" dirty="0" err="1">
                <a:solidFill>
                  <a:schemeClr val="tx1"/>
                </a:solidFill>
              </a:rPr>
              <a:t>Coldmass</a:t>
            </a:r>
            <a:endParaRPr lang="en-US" dirty="0">
              <a:solidFill>
                <a:schemeClr val="tx1"/>
              </a:solidFill>
            </a:endParaRPr>
          </a:p>
          <a:p>
            <a:pPr lvl="1">
              <a:spcBef>
                <a:spcPts val="225"/>
              </a:spcBef>
              <a:buFont typeface="Wingdings" panose="05000000000000000000" pitchFamily="2" charset="2"/>
              <a:buChar char="§"/>
            </a:pPr>
            <a:r>
              <a:rPr lang="en-US" sz="1400" dirty="0">
                <a:solidFill>
                  <a:schemeClr val="tx1"/>
                </a:solidFill>
              </a:rPr>
              <a:t>6 sets of components, of which some have already been used but can be re-used for new </a:t>
            </a:r>
            <a:r>
              <a:rPr lang="en-US" sz="1400" dirty="0" err="1">
                <a:solidFill>
                  <a:schemeClr val="tx1"/>
                </a:solidFill>
              </a:rPr>
              <a:t>coldmasses</a:t>
            </a:r>
            <a:r>
              <a:rPr lang="en-US" sz="1400" dirty="0">
                <a:solidFill>
                  <a:schemeClr val="tx1"/>
                </a:solidFill>
              </a:rPr>
              <a:t>, and other ones which are readily available</a:t>
            </a:r>
          </a:p>
          <a:p>
            <a:pPr lvl="1">
              <a:spcBef>
                <a:spcPts val="225"/>
              </a:spcBef>
              <a:buFont typeface="Wingdings" panose="05000000000000000000" pitchFamily="2" charset="2"/>
              <a:buChar char="§"/>
            </a:pPr>
            <a:r>
              <a:rPr lang="en-US" sz="1400" dirty="0">
                <a:solidFill>
                  <a:schemeClr val="tx1"/>
                </a:solidFill>
              </a:rPr>
              <a:t>One notable exception: shells and transition rings, which cannot be re-used. There are shells &amp; transition rings for 3 cold masses, need to buy 6 or 7.</a:t>
            </a:r>
          </a:p>
          <a:p>
            <a:pPr lvl="1">
              <a:spcBef>
                <a:spcPts val="225"/>
              </a:spcBef>
              <a:buFont typeface="Wingdings" panose="05000000000000000000" pitchFamily="2" charset="2"/>
              <a:buChar char="§"/>
            </a:pPr>
            <a:r>
              <a:rPr lang="en-US" sz="1400" dirty="0">
                <a:solidFill>
                  <a:schemeClr val="tx1"/>
                </a:solidFill>
              </a:rPr>
              <a:t>Limited number of spare parts, see table …</a:t>
            </a:r>
          </a:p>
          <a:p>
            <a:pPr>
              <a:spcBef>
                <a:spcPts val="225"/>
              </a:spcBef>
              <a:spcAft>
                <a:spcPts val="225"/>
              </a:spcAft>
              <a:buFont typeface="Wingdings" panose="05000000000000000000" pitchFamily="2" charset="2"/>
              <a:buChar char="q"/>
            </a:pPr>
            <a:r>
              <a:rPr lang="en-US" dirty="0">
                <a:solidFill>
                  <a:schemeClr val="tx1"/>
                </a:solidFill>
              </a:rPr>
              <a:t>Cryostat</a:t>
            </a:r>
          </a:p>
          <a:p>
            <a:pPr lvl="1">
              <a:spcBef>
                <a:spcPts val="225"/>
              </a:spcBef>
              <a:buFont typeface="Wingdings" panose="05000000000000000000" pitchFamily="2" charset="2"/>
              <a:buChar char="§"/>
            </a:pPr>
            <a:r>
              <a:rPr lang="en-US" sz="1400" dirty="0">
                <a:solidFill>
                  <a:schemeClr val="tx1"/>
                </a:solidFill>
              </a:rPr>
              <a:t>6 sets of components, of which some have already been used but can be re-used for new cryo-magnets, and other ones which are readily available</a:t>
            </a:r>
          </a:p>
          <a:p>
            <a:pPr lvl="1">
              <a:spcBef>
                <a:spcPts val="225"/>
              </a:spcBef>
              <a:buFont typeface="Wingdings" panose="05000000000000000000" pitchFamily="2" charset="2"/>
              <a:buChar char="§"/>
            </a:pPr>
            <a:r>
              <a:rPr lang="en-US" sz="1400" dirty="0">
                <a:solidFill>
                  <a:schemeClr val="tx1"/>
                </a:solidFill>
              </a:rPr>
              <a:t>No spare parts</a:t>
            </a:r>
          </a:p>
        </p:txBody>
      </p:sp>
      <p:sp>
        <p:nvSpPr>
          <p:cNvPr id="6" name="Slide Number Placeholder 5">
            <a:extLst>
              <a:ext uri="{FF2B5EF4-FFF2-40B4-BE49-F238E27FC236}">
                <a16:creationId xmlns:a16="http://schemas.microsoft.com/office/drawing/2014/main" id="{6523EB85-2F81-514D-BAC3-1891E198F808}"/>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8" name="Title 7">
            <a:extLst>
              <a:ext uri="{FF2B5EF4-FFF2-40B4-BE49-F238E27FC236}">
                <a16:creationId xmlns:a16="http://schemas.microsoft.com/office/drawing/2014/main" id="{8FC9DD57-4068-4D12-AA95-CAC89072D147}"/>
              </a:ext>
            </a:extLst>
          </p:cNvPr>
          <p:cNvSpPr>
            <a:spLocks noGrp="1"/>
          </p:cNvSpPr>
          <p:nvPr>
            <p:ph type="title"/>
          </p:nvPr>
        </p:nvSpPr>
        <p:spPr/>
        <p:txBody>
          <a:bodyPr/>
          <a:lstStyle/>
          <a:p>
            <a:endParaRPr lang="en-GB"/>
          </a:p>
        </p:txBody>
      </p:sp>
      <p:sp>
        <p:nvSpPr>
          <p:cNvPr id="10" name="Title 2">
            <a:extLst>
              <a:ext uri="{FF2B5EF4-FFF2-40B4-BE49-F238E27FC236}">
                <a16:creationId xmlns:a16="http://schemas.microsoft.com/office/drawing/2014/main" id="{C42EE6B9-15BE-4141-8F3A-117173C6D790}"/>
              </a:ext>
            </a:extLst>
          </p:cNvPr>
          <p:cNvSpPr txBox="1">
            <a:spLocks/>
          </p:cNvSpPr>
          <p:nvPr/>
        </p:nvSpPr>
        <p:spPr bwMode="auto">
          <a:xfrm>
            <a:off x="90000" y="90000"/>
            <a:ext cx="8730472"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333399"/>
                </a:solidFill>
                <a:effectLst/>
                <a:uLnTx/>
                <a:uFillTx/>
                <a:latin typeface="Arial"/>
                <a:ea typeface="ＭＳ Ｐゴシック" charset="-128"/>
              </a:rPr>
              <a:t>Component Inventory </a:t>
            </a:r>
            <a:endParaRPr kumimoji="0" lang="en-GB" sz="3200" b="1" i="0" u="none" strike="noStrike" kern="0" cap="none" spc="0" normalizeH="0" baseline="0" noProof="0" dirty="0">
              <a:ln>
                <a:noFill/>
              </a:ln>
              <a:solidFill>
                <a:srgbClr val="333399"/>
              </a:solidFill>
              <a:effectLst/>
              <a:uLnTx/>
              <a:uFillTx/>
              <a:latin typeface="Arial"/>
              <a:ea typeface="ＭＳ Ｐゴシック" charset="-128"/>
            </a:endParaRPr>
          </a:p>
        </p:txBody>
      </p:sp>
      <p:sp>
        <p:nvSpPr>
          <p:cNvPr id="11" name="Footer Placeholder 2">
            <a:extLst>
              <a:ext uri="{FF2B5EF4-FFF2-40B4-BE49-F238E27FC236}">
                <a16:creationId xmlns:a16="http://schemas.microsoft.com/office/drawing/2014/main" id="{598E9A83-4324-45EC-82F0-D2E5555A31AC}"/>
              </a:ext>
            </a:extLst>
          </p:cNvPr>
          <p:cNvSpPr>
            <a:spLocks noGrp="1"/>
          </p:cNvSpPr>
          <p:nvPr>
            <p:ph type="ftr" sz="quarter" idx="11"/>
          </p:nvPr>
        </p:nvSpPr>
        <p:spPr>
          <a:xfrm>
            <a:off x="58500" y="4800774"/>
            <a:ext cx="9027000" cy="270000"/>
          </a:xfrm>
        </p:spPr>
        <p:txBody>
          <a:bodyPr/>
          <a:lstStyle/>
          <a:p>
            <a:pPr defTabSz="685800" eaLnBrk="1" fontAlgn="auto" hangingPunct="1">
              <a:spcBef>
                <a:spcPts val="0"/>
              </a:spcBef>
              <a:spcAft>
                <a:spcPts val="0"/>
              </a:spcAft>
            </a:pPr>
            <a:r>
              <a:rPr lang="fr-FR" sz="1000" dirty="0">
                <a:solidFill>
                  <a:srgbClr val="FFFFFF"/>
                </a:solidFill>
                <a:latin typeface="Arial"/>
                <a:ea typeface="+mn-ea"/>
              </a:rPr>
              <a:t>(</a:t>
            </a:r>
            <a:r>
              <a:rPr lang="fr-FR" sz="1000" dirty="0" err="1">
                <a:solidFill>
                  <a:srgbClr val="FFFFFF"/>
                </a:solidFill>
                <a:latin typeface="Arial"/>
                <a:ea typeface="+mn-ea"/>
              </a:rPr>
              <a:t>Courtesy</a:t>
            </a:r>
            <a:r>
              <a:rPr lang="fr-FR" sz="1000" dirty="0">
                <a:solidFill>
                  <a:srgbClr val="FFFFFF"/>
                </a:solidFill>
                <a:latin typeface="Arial"/>
                <a:ea typeface="+mn-ea"/>
              </a:rPr>
              <a:t> of F. Savary, TE-MSC)</a:t>
            </a:r>
            <a:endParaRPr lang="en-GB" sz="1000" dirty="0">
              <a:solidFill>
                <a:srgbClr val="FFFFFF"/>
              </a:solidFill>
              <a:latin typeface="Arial"/>
              <a:ea typeface="+mn-ea"/>
            </a:endParaRPr>
          </a:p>
        </p:txBody>
      </p:sp>
    </p:spTree>
    <p:extLst>
      <p:ext uri="{BB962C8B-B14F-4D97-AF65-F5344CB8AC3E}">
        <p14:creationId xmlns:p14="http://schemas.microsoft.com/office/powerpoint/2010/main" val="3664904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Elbow Connector 23">
            <a:extLst>
              <a:ext uri="{FF2B5EF4-FFF2-40B4-BE49-F238E27FC236}">
                <a16:creationId xmlns:a16="http://schemas.microsoft.com/office/drawing/2014/main" id="{0C77875D-33EF-4E8A-8C01-96FFBB5AE18C}"/>
              </a:ext>
            </a:extLst>
          </p:cNvPr>
          <p:cNvCxnSpPr>
            <a:cxnSpLocks/>
          </p:cNvCxnSpPr>
          <p:nvPr/>
        </p:nvCxnSpPr>
        <p:spPr>
          <a:xfrm flipV="1">
            <a:off x="8413323" y="2413787"/>
            <a:ext cx="367175" cy="955698"/>
          </a:xfrm>
          <a:prstGeom prst="bentConnector2">
            <a:avLst/>
          </a:prstGeom>
          <a:ln w="19050">
            <a:solidFill>
              <a:srgbClr val="4E8F00"/>
            </a:solidFill>
            <a:tailEnd type="stealth" w="lg" len="lg"/>
          </a:ln>
        </p:spPr>
        <p:style>
          <a:lnRef idx="1">
            <a:schemeClr val="accent1"/>
          </a:lnRef>
          <a:fillRef idx="0">
            <a:schemeClr val="accent1"/>
          </a:fillRef>
          <a:effectRef idx="0">
            <a:schemeClr val="accent1"/>
          </a:effectRef>
          <a:fontRef idx="minor">
            <a:schemeClr val="tx1"/>
          </a:fontRef>
        </p:style>
      </p:cxnSp>
      <p:sp>
        <p:nvSpPr>
          <p:cNvPr id="51" name="Title 2">
            <a:extLst>
              <a:ext uri="{FF2B5EF4-FFF2-40B4-BE49-F238E27FC236}">
                <a16:creationId xmlns:a16="http://schemas.microsoft.com/office/drawing/2014/main" id="{B6BC2BF6-C021-490A-A626-024B938B10CE}"/>
              </a:ext>
            </a:extLst>
          </p:cNvPr>
          <p:cNvSpPr txBox="1">
            <a:spLocks/>
          </p:cNvSpPr>
          <p:nvPr/>
        </p:nvSpPr>
        <p:spPr bwMode="auto">
          <a:xfrm>
            <a:off x="100400" y="8680"/>
            <a:ext cx="8730472" cy="6348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2pPr>
            <a:lvl3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3pPr>
            <a:lvl4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4pPr>
            <a:lvl5pPr algn="ctr" rtl="0" eaLnBrk="0" fontAlgn="base" hangingPunct="0">
              <a:spcBef>
                <a:spcPct val="0"/>
              </a:spcBef>
              <a:spcAft>
                <a:spcPct val="0"/>
              </a:spcAft>
              <a:defRPr sz="3200" b="1">
                <a:solidFill>
                  <a:schemeClr val="tx2"/>
                </a:solidFill>
                <a:latin typeface="Arial" pitchFamily="-29" charset="0"/>
                <a:ea typeface="ＭＳ Ｐゴシック" charset="-128"/>
                <a:cs typeface="ＭＳ Ｐゴシック" charset="-128"/>
              </a:defRPr>
            </a:lvl5pPr>
            <a:lvl6pPr marL="457200" algn="ctr" rtl="0" fontAlgn="base">
              <a:spcBef>
                <a:spcPct val="0"/>
              </a:spcBef>
              <a:spcAft>
                <a:spcPct val="0"/>
              </a:spcAft>
              <a:defRPr sz="3200" b="1">
                <a:solidFill>
                  <a:schemeClr val="tx2"/>
                </a:solidFill>
                <a:latin typeface="Arial" pitchFamily="-29" charset="0"/>
              </a:defRPr>
            </a:lvl6pPr>
            <a:lvl7pPr marL="914400" algn="ctr" rtl="0" fontAlgn="base">
              <a:spcBef>
                <a:spcPct val="0"/>
              </a:spcBef>
              <a:spcAft>
                <a:spcPct val="0"/>
              </a:spcAft>
              <a:defRPr sz="3200" b="1">
                <a:solidFill>
                  <a:schemeClr val="tx2"/>
                </a:solidFill>
                <a:latin typeface="Arial" pitchFamily="-29" charset="0"/>
              </a:defRPr>
            </a:lvl7pPr>
            <a:lvl8pPr marL="1371600" algn="ctr" rtl="0" fontAlgn="base">
              <a:spcBef>
                <a:spcPct val="0"/>
              </a:spcBef>
              <a:spcAft>
                <a:spcPct val="0"/>
              </a:spcAft>
              <a:defRPr sz="3200" b="1">
                <a:solidFill>
                  <a:schemeClr val="tx2"/>
                </a:solidFill>
                <a:latin typeface="Arial" pitchFamily="-29" charset="0"/>
              </a:defRPr>
            </a:lvl8pPr>
            <a:lvl9pPr marL="1828800" algn="ctr" rtl="0" fontAlgn="base">
              <a:spcBef>
                <a:spcPct val="0"/>
              </a:spcBef>
              <a:spcAft>
                <a:spcPct val="0"/>
              </a:spcAft>
              <a:defRPr sz="3200" b="1">
                <a:solidFill>
                  <a:schemeClr val="tx2"/>
                </a:solidFill>
                <a:latin typeface="Arial" pitchFamily="-29" charset="0"/>
              </a:defRPr>
            </a:lvl9pPr>
          </a:lstStyle>
          <a:p>
            <a:pPr algn="l"/>
            <a:r>
              <a:rPr lang="en-US" kern="0" dirty="0"/>
              <a:t>Timeline and Decision Flow Chart</a:t>
            </a:r>
            <a:endParaRPr lang="en-GB" kern="0" dirty="0"/>
          </a:p>
        </p:txBody>
      </p:sp>
      <p:sp>
        <p:nvSpPr>
          <p:cNvPr id="6" name="Slide Number Placeholder 5">
            <a:extLst>
              <a:ext uri="{FF2B5EF4-FFF2-40B4-BE49-F238E27FC236}">
                <a16:creationId xmlns:a16="http://schemas.microsoft.com/office/drawing/2014/main" id="{AA3DE2C6-92B8-DC4E-8F13-A78D70CEB889}"/>
              </a:ext>
            </a:extLst>
          </p:cNvPr>
          <p:cNvSpPr>
            <a:spLocks noGrp="1"/>
          </p:cNvSpPr>
          <p:nvPr>
            <p:ph type="sldNum" sz="quarter" idx="12"/>
          </p:nvPr>
        </p:nvSpPr>
        <p:spPr/>
        <p:txBody>
          <a:bodyPr/>
          <a:lstStyle/>
          <a:p>
            <a:pPr defTabSz="685800" eaLnBrk="1" fontAlgn="auto" hangingPunct="1">
              <a:spcBef>
                <a:spcPts val="0"/>
              </a:spcBef>
              <a:spcAft>
                <a:spcPts val="0"/>
              </a:spcAft>
            </a:pPr>
            <a:fld id="{36B5EA5A-BC32-A742-B11B-8E7414D5B535}" type="slidenum">
              <a:rPr lang="en-US">
                <a:solidFill>
                  <a:srgbClr val="FFFFFF"/>
                </a:solidFill>
                <a:latin typeface="Arial"/>
                <a:ea typeface="+mn-ea"/>
              </a:rPr>
              <a:pPr defTabSz="685800" eaLnBrk="1" fontAlgn="auto" hangingPunct="1">
                <a:spcBef>
                  <a:spcPts val="0"/>
                </a:spcBef>
                <a:spcAft>
                  <a:spcPts val="0"/>
                </a:spcAft>
              </a:pPr>
              <a:t>24</a:t>
            </a:fld>
            <a:endParaRPr lang="en-US" dirty="0">
              <a:solidFill>
                <a:srgbClr val="FFFFFF"/>
              </a:solidFill>
              <a:latin typeface="Arial"/>
              <a:ea typeface="+mn-ea"/>
            </a:endParaRPr>
          </a:p>
        </p:txBody>
      </p:sp>
      <p:sp>
        <p:nvSpPr>
          <p:cNvPr id="7" name="Diamond 6">
            <a:extLst>
              <a:ext uri="{FF2B5EF4-FFF2-40B4-BE49-F238E27FC236}">
                <a16:creationId xmlns:a16="http://schemas.microsoft.com/office/drawing/2014/main" id="{8663DACA-EE7B-5943-A5E5-7A9575A8FA56}"/>
              </a:ext>
            </a:extLst>
          </p:cNvPr>
          <p:cNvSpPr>
            <a:spLocks/>
          </p:cNvSpPr>
          <p:nvPr/>
        </p:nvSpPr>
        <p:spPr>
          <a:xfrm>
            <a:off x="2971169" y="2984050"/>
            <a:ext cx="1728660" cy="732130"/>
          </a:xfrm>
          <a:prstGeom prst="diamond">
            <a:avLst/>
          </a:prstGeom>
          <a:solidFill>
            <a:schemeClr val="accent6">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27000" rIns="0" bIns="27000" rtlCol="0" anchor="ctr"/>
          <a:lstStyle/>
          <a:p>
            <a:pPr algn="ctr" defTabSz="685800" eaLnBrk="1" fontAlgn="auto" hangingPunct="1">
              <a:spcBef>
                <a:spcPts val="0"/>
              </a:spcBef>
              <a:spcAft>
                <a:spcPts val="0"/>
              </a:spcAft>
            </a:pPr>
            <a:r>
              <a:rPr lang="en-US" sz="1200" b="1" dirty="0">
                <a:solidFill>
                  <a:srgbClr val="0033A0"/>
                </a:solidFill>
                <a:latin typeface="Arial"/>
              </a:rPr>
              <a:t> </a:t>
            </a:r>
            <a:r>
              <a:rPr lang="en-US" sz="1100" b="1" dirty="0">
                <a:solidFill>
                  <a:srgbClr val="0033A0"/>
                </a:solidFill>
                <a:latin typeface="Arial"/>
              </a:rPr>
              <a:t>Decision to Proceed </a:t>
            </a:r>
          </a:p>
          <a:p>
            <a:pPr algn="ctr" defTabSz="685800" eaLnBrk="1" fontAlgn="auto" hangingPunct="1">
              <a:spcBef>
                <a:spcPts val="0"/>
              </a:spcBef>
              <a:spcAft>
                <a:spcPts val="0"/>
              </a:spcAft>
            </a:pPr>
            <a:r>
              <a:rPr lang="en-US" sz="1100" b="1" dirty="0">
                <a:solidFill>
                  <a:srgbClr val="0033A0"/>
                </a:solidFill>
                <a:latin typeface="Arial"/>
              </a:rPr>
              <a:t>(End of-June 2021)</a:t>
            </a:r>
          </a:p>
        </p:txBody>
      </p:sp>
      <p:graphicFrame>
        <p:nvGraphicFramePr>
          <p:cNvPr id="8" name="Content Placeholder 7">
            <a:extLst>
              <a:ext uri="{FF2B5EF4-FFF2-40B4-BE49-F238E27FC236}">
                <a16:creationId xmlns:a16="http://schemas.microsoft.com/office/drawing/2014/main" id="{12A7B1AD-BB59-2744-93F0-DEEB73FF968E}"/>
              </a:ext>
            </a:extLst>
          </p:cNvPr>
          <p:cNvGraphicFramePr>
            <a:graphicFrameLocks noGrp="1"/>
          </p:cNvGraphicFramePr>
          <p:nvPr>
            <p:ph idx="1"/>
            <p:extLst>
              <p:ext uri="{D42A27DB-BD31-4B8C-83A1-F6EECF244321}">
                <p14:modId xmlns:p14="http://schemas.microsoft.com/office/powerpoint/2010/main" val="3147064237"/>
              </p:ext>
            </p:extLst>
          </p:nvPr>
        </p:nvGraphicFramePr>
        <p:xfrm>
          <a:off x="206835" y="579227"/>
          <a:ext cx="8747998" cy="561600"/>
        </p:xfrm>
        <a:graphic>
          <a:graphicData uri="http://schemas.openxmlformats.org/drawingml/2006/table">
            <a:tbl>
              <a:tblPr firstRow="1" bandRow="1">
                <a:tableStyleId>{8EC20E35-A176-4012-BC5E-935CFFF8708E}</a:tableStyleId>
              </a:tblPr>
              <a:tblGrid>
                <a:gridCol w="1249714">
                  <a:extLst>
                    <a:ext uri="{9D8B030D-6E8A-4147-A177-3AD203B41FA5}">
                      <a16:colId xmlns:a16="http://schemas.microsoft.com/office/drawing/2014/main" val="731528851"/>
                    </a:ext>
                  </a:extLst>
                </a:gridCol>
                <a:gridCol w="1249714">
                  <a:extLst>
                    <a:ext uri="{9D8B030D-6E8A-4147-A177-3AD203B41FA5}">
                      <a16:colId xmlns:a16="http://schemas.microsoft.com/office/drawing/2014/main" val="3139855481"/>
                    </a:ext>
                  </a:extLst>
                </a:gridCol>
                <a:gridCol w="1249714">
                  <a:extLst>
                    <a:ext uri="{9D8B030D-6E8A-4147-A177-3AD203B41FA5}">
                      <a16:colId xmlns:a16="http://schemas.microsoft.com/office/drawing/2014/main" val="1956629224"/>
                    </a:ext>
                  </a:extLst>
                </a:gridCol>
                <a:gridCol w="1249714">
                  <a:extLst>
                    <a:ext uri="{9D8B030D-6E8A-4147-A177-3AD203B41FA5}">
                      <a16:colId xmlns:a16="http://schemas.microsoft.com/office/drawing/2014/main" val="2859037313"/>
                    </a:ext>
                  </a:extLst>
                </a:gridCol>
                <a:gridCol w="1249714">
                  <a:extLst>
                    <a:ext uri="{9D8B030D-6E8A-4147-A177-3AD203B41FA5}">
                      <a16:colId xmlns:a16="http://schemas.microsoft.com/office/drawing/2014/main" val="2836814068"/>
                    </a:ext>
                  </a:extLst>
                </a:gridCol>
                <a:gridCol w="1249714">
                  <a:extLst>
                    <a:ext uri="{9D8B030D-6E8A-4147-A177-3AD203B41FA5}">
                      <a16:colId xmlns:a16="http://schemas.microsoft.com/office/drawing/2014/main" val="1710651310"/>
                    </a:ext>
                  </a:extLst>
                </a:gridCol>
                <a:gridCol w="1249714">
                  <a:extLst>
                    <a:ext uri="{9D8B030D-6E8A-4147-A177-3AD203B41FA5}">
                      <a16:colId xmlns:a16="http://schemas.microsoft.com/office/drawing/2014/main" val="3919356674"/>
                    </a:ext>
                  </a:extLst>
                </a:gridCol>
              </a:tblGrid>
              <a:tr h="280800">
                <a:tc>
                  <a:txBody>
                    <a:bodyPr/>
                    <a:lstStyle/>
                    <a:p>
                      <a:pPr algn="ctr"/>
                      <a:r>
                        <a:rPr lang="en-US" sz="1400" dirty="0"/>
                        <a:t>2020</a:t>
                      </a:r>
                    </a:p>
                  </a:txBody>
                  <a:tcPr marL="27000" marR="27000" marT="27000" marB="2700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4">
                  <a:txBody>
                    <a:bodyPr/>
                    <a:lstStyle/>
                    <a:p>
                      <a:pPr algn="ctr"/>
                      <a:r>
                        <a:rPr lang="en-US" sz="1400" dirty="0"/>
                        <a:t>2021</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algn="ctr"/>
                      <a:endParaRPr lang="en-US" sz="1800" dirty="0"/>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algn="ctr"/>
                      <a:endParaRPr lang="en-US" sz="1800" dirty="0"/>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algn="ctr"/>
                      <a:endParaRPr lang="en-US" sz="1800" dirty="0"/>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en-US" sz="1400" dirty="0"/>
                        <a:t>2022</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algn="ctr"/>
                      <a:endParaRPr lang="en-US" sz="1400" dirty="0"/>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23872769"/>
                  </a:ext>
                </a:extLst>
              </a:tr>
              <a:tr h="280800">
                <a:tc>
                  <a:txBody>
                    <a:bodyPr/>
                    <a:lstStyle/>
                    <a:p>
                      <a:pPr algn="ctr"/>
                      <a:r>
                        <a:rPr lang="en-US" sz="1400" dirty="0"/>
                        <a:t>Q4</a:t>
                      </a:r>
                    </a:p>
                  </a:txBody>
                  <a:tcPr marL="27000" marR="27000" marT="27000" marB="2700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dirty="0"/>
                        <a:t>Q1</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dirty="0"/>
                        <a:t>Q2</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dirty="0"/>
                        <a:t>Q3</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dirty="0"/>
                        <a:t>Q4</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dirty="0"/>
                        <a:t>Q1</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Q2</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3373264442"/>
                  </a:ext>
                </a:extLst>
              </a:tr>
            </a:tbl>
          </a:graphicData>
        </a:graphic>
      </p:graphicFrame>
      <p:sp>
        <p:nvSpPr>
          <p:cNvPr id="9" name="Pentagon 8">
            <a:extLst>
              <a:ext uri="{FF2B5EF4-FFF2-40B4-BE49-F238E27FC236}">
                <a16:creationId xmlns:a16="http://schemas.microsoft.com/office/drawing/2014/main" id="{E6DF3F3C-84CE-B541-869B-ABC01FE4097E}"/>
              </a:ext>
            </a:extLst>
          </p:cNvPr>
          <p:cNvSpPr/>
          <p:nvPr/>
        </p:nvSpPr>
        <p:spPr>
          <a:xfrm>
            <a:off x="611560" y="1241540"/>
            <a:ext cx="3121675" cy="1215000"/>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100" b="1" dirty="0">
                <a:solidFill>
                  <a:srgbClr val="0033A0"/>
                </a:solidFill>
                <a:latin typeface="Arial"/>
              </a:rPr>
              <a:t>Phase 1: Causes?</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Analysis of performance test data</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3D mechanical analysis (FEM, …)</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Coil inspection (tomography, …)</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Measurement of coil contraction</a:t>
            </a:r>
            <a:br>
              <a:rPr lang="en-US" sz="1200" dirty="0">
                <a:solidFill>
                  <a:srgbClr val="0033A0"/>
                </a:solidFill>
                <a:latin typeface="Arial"/>
              </a:rPr>
            </a:br>
            <a:endParaRPr lang="en-US" sz="1200" dirty="0">
              <a:solidFill>
                <a:srgbClr val="0033A0"/>
              </a:solidFill>
              <a:latin typeface="Arial"/>
            </a:endParaRPr>
          </a:p>
        </p:txBody>
      </p:sp>
      <p:sp>
        <p:nvSpPr>
          <p:cNvPr id="21" name="Pentagon 20">
            <a:extLst>
              <a:ext uri="{FF2B5EF4-FFF2-40B4-BE49-F238E27FC236}">
                <a16:creationId xmlns:a16="http://schemas.microsoft.com/office/drawing/2014/main" id="{75F7E9B4-5796-A348-A764-091E2BE35450}"/>
              </a:ext>
            </a:extLst>
          </p:cNvPr>
          <p:cNvSpPr/>
          <p:nvPr/>
        </p:nvSpPr>
        <p:spPr>
          <a:xfrm>
            <a:off x="3960563" y="1171768"/>
            <a:ext cx="3753351" cy="1295137"/>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100" b="1" dirty="0">
                <a:solidFill>
                  <a:srgbClr val="0033A0"/>
                </a:solidFill>
                <a:latin typeface="Arial"/>
              </a:rPr>
              <a:t>Phase 2: Solution &amp; demonstration</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Development of a solution, revision of assembly   and loading conditions (radial &amp; axial, as needed)</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Preparation and test of hybrid assembly with additional mechanical features and instrumentation</a:t>
            </a:r>
          </a:p>
          <a:p>
            <a:pPr marL="139304" indent="-139304" defTabSz="685800" eaLnBrk="1" fontAlgn="auto" hangingPunct="1">
              <a:spcBef>
                <a:spcPts val="0"/>
              </a:spcBef>
              <a:spcAft>
                <a:spcPts val="0"/>
              </a:spcAft>
              <a:buFont typeface="Arial" panose="020B0604020202020204" pitchFamily="34" charset="0"/>
              <a:buChar char="•"/>
            </a:pPr>
            <a:r>
              <a:rPr lang="en-US" sz="1100" dirty="0">
                <a:solidFill>
                  <a:srgbClr val="0033A0"/>
                </a:solidFill>
                <a:latin typeface="Arial"/>
              </a:rPr>
              <a:t>Comprehensive test at cold (incl. endurance)</a:t>
            </a:r>
          </a:p>
        </p:txBody>
      </p:sp>
      <p:cxnSp>
        <p:nvCxnSpPr>
          <p:cNvPr id="23" name="Elbow Connector 22">
            <a:extLst>
              <a:ext uri="{FF2B5EF4-FFF2-40B4-BE49-F238E27FC236}">
                <a16:creationId xmlns:a16="http://schemas.microsoft.com/office/drawing/2014/main" id="{D18031C3-C5FA-E146-940B-497B9A1F8288}"/>
              </a:ext>
            </a:extLst>
          </p:cNvPr>
          <p:cNvCxnSpPr>
            <a:cxnSpLocks/>
          </p:cNvCxnSpPr>
          <p:nvPr/>
        </p:nvCxnSpPr>
        <p:spPr>
          <a:xfrm rot="16200000" flipH="1">
            <a:off x="2453257" y="2832130"/>
            <a:ext cx="522812" cy="513011"/>
          </a:xfrm>
          <a:prstGeom prst="bentConnector2">
            <a:avLst/>
          </a:prstGeom>
          <a:ln w="19050">
            <a:solidFill>
              <a:schemeClr val="accent6">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6F2D9069-A779-5A46-962C-2DD6EA05BE45}"/>
              </a:ext>
            </a:extLst>
          </p:cNvPr>
          <p:cNvCxnSpPr>
            <a:cxnSpLocks/>
            <a:stCxn id="7" idx="3"/>
          </p:cNvCxnSpPr>
          <p:nvPr/>
        </p:nvCxnSpPr>
        <p:spPr>
          <a:xfrm flipV="1">
            <a:off x="4699829" y="2514485"/>
            <a:ext cx="349026" cy="835630"/>
          </a:xfrm>
          <a:prstGeom prst="bentConnector2">
            <a:avLst/>
          </a:prstGeom>
          <a:ln w="19050">
            <a:solidFill>
              <a:srgbClr val="4E8F00"/>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5A1B3E39-2D14-C24D-87B6-2D50A374D2FA}"/>
              </a:ext>
            </a:extLst>
          </p:cNvPr>
          <p:cNvSpPr/>
          <p:nvPr/>
        </p:nvSpPr>
        <p:spPr>
          <a:xfrm>
            <a:off x="7713914" y="1128588"/>
            <a:ext cx="121500" cy="1485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endParaRPr lang="en-US" sz="1200" dirty="0">
              <a:solidFill>
                <a:srgbClr val="0033A0"/>
              </a:solidFill>
              <a:latin typeface="Arial"/>
            </a:endParaRPr>
          </a:p>
        </p:txBody>
      </p:sp>
      <p:sp>
        <p:nvSpPr>
          <p:cNvPr id="31" name="Rectangle 30">
            <a:extLst>
              <a:ext uri="{FF2B5EF4-FFF2-40B4-BE49-F238E27FC236}">
                <a16:creationId xmlns:a16="http://schemas.microsoft.com/office/drawing/2014/main" id="{36FB4419-FFC1-BD4F-AB25-B4EBAE1A860F}"/>
              </a:ext>
            </a:extLst>
          </p:cNvPr>
          <p:cNvSpPr/>
          <p:nvPr/>
        </p:nvSpPr>
        <p:spPr>
          <a:xfrm>
            <a:off x="5972585" y="2508835"/>
            <a:ext cx="1854806" cy="324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0033A0"/>
                </a:solidFill>
                <a:latin typeface="Arial"/>
              </a:rPr>
              <a:t>11T International Review</a:t>
            </a:r>
          </a:p>
        </p:txBody>
      </p:sp>
      <p:graphicFrame>
        <p:nvGraphicFramePr>
          <p:cNvPr id="76" name="Content Placeholder 7">
            <a:extLst>
              <a:ext uri="{FF2B5EF4-FFF2-40B4-BE49-F238E27FC236}">
                <a16:creationId xmlns:a16="http://schemas.microsoft.com/office/drawing/2014/main" id="{C40407C5-A3F6-4049-9421-15793C4F5AA9}"/>
              </a:ext>
            </a:extLst>
          </p:cNvPr>
          <p:cNvGraphicFramePr>
            <a:graphicFrameLocks/>
          </p:cNvGraphicFramePr>
          <p:nvPr>
            <p:extLst>
              <p:ext uri="{D42A27DB-BD31-4B8C-83A1-F6EECF244321}">
                <p14:modId xmlns:p14="http://schemas.microsoft.com/office/powerpoint/2010/main" val="165818583"/>
              </p:ext>
            </p:extLst>
          </p:nvPr>
        </p:nvGraphicFramePr>
        <p:xfrm>
          <a:off x="198000" y="4739756"/>
          <a:ext cx="8747998" cy="280800"/>
        </p:xfrm>
        <a:graphic>
          <a:graphicData uri="http://schemas.openxmlformats.org/drawingml/2006/table">
            <a:tbl>
              <a:tblPr firstRow="1" bandRow="1">
                <a:tableStyleId>{8EC20E35-A176-4012-BC5E-935CFFF8708E}</a:tableStyleId>
              </a:tblPr>
              <a:tblGrid>
                <a:gridCol w="1249714">
                  <a:extLst>
                    <a:ext uri="{9D8B030D-6E8A-4147-A177-3AD203B41FA5}">
                      <a16:colId xmlns:a16="http://schemas.microsoft.com/office/drawing/2014/main" val="731528851"/>
                    </a:ext>
                  </a:extLst>
                </a:gridCol>
                <a:gridCol w="1249714">
                  <a:extLst>
                    <a:ext uri="{9D8B030D-6E8A-4147-A177-3AD203B41FA5}">
                      <a16:colId xmlns:a16="http://schemas.microsoft.com/office/drawing/2014/main" val="3139855481"/>
                    </a:ext>
                  </a:extLst>
                </a:gridCol>
                <a:gridCol w="1249714">
                  <a:extLst>
                    <a:ext uri="{9D8B030D-6E8A-4147-A177-3AD203B41FA5}">
                      <a16:colId xmlns:a16="http://schemas.microsoft.com/office/drawing/2014/main" val="1956629224"/>
                    </a:ext>
                  </a:extLst>
                </a:gridCol>
                <a:gridCol w="1249714">
                  <a:extLst>
                    <a:ext uri="{9D8B030D-6E8A-4147-A177-3AD203B41FA5}">
                      <a16:colId xmlns:a16="http://schemas.microsoft.com/office/drawing/2014/main" val="2859037313"/>
                    </a:ext>
                  </a:extLst>
                </a:gridCol>
                <a:gridCol w="1249714">
                  <a:extLst>
                    <a:ext uri="{9D8B030D-6E8A-4147-A177-3AD203B41FA5}">
                      <a16:colId xmlns:a16="http://schemas.microsoft.com/office/drawing/2014/main" val="2836814068"/>
                    </a:ext>
                  </a:extLst>
                </a:gridCol>
                <a:gridCol w="1249714">
                  <a:extLst>
                    <a:ext uri="{9D8B030D-6E8A-4147-A177-3AD203B41FA5}">
                      <a16:colId xmlns:a16="http://schemas.microsoft.com/office/drawing/2014/main" val="1710651310"/>
                    </a:ext>
                  </a:extLst>
                </a:gridCol>
                <a:gridCol w="1249714">
                  <a:extLst>
                    <a:ext uri="{9D8B030D-6E8A-4147-A177-3AD203B41FA5}">
                      <a16:colId xmlns:a16="http://schemas.microsoft.com/office/drawing/2014/main" val="3309255322"/>
                    </a:ext>
                  </a:extLst>
                </a:gridCol>
              </a:tblGrid>
              <a:tr h="280800">
                <a:tc>
                  <a:txBody>
                    <a:bodyPr/>
                    <a:lstStyle/>
                    <a:p>
                      <a:pPr algn="ctr"/>
                      <a:r>
                        <a:rPr lang="en-US" sz="1400" b="0" dirty="0">
                          <a:solidFill>
                            <a:schemeClr val="accent1"/>
                          </a:solidFill>
                        </a:rPr>
                        <a:t>2020-Q4</a:t>
                      </a:r>
                    </a:p>
                  </a:txBody>
                  <a:tcPr marL="27000" marR="27000" marT="27000" marB="2700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b="0" dirty="0">
                          <a:solidFill>
                            <a:schemeClr val="accent1"/>
                          </a:solidFill>
                        </a:rPr>
                        <a:t>2021-Q1</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b="0" dirty="0">
                          <a:solidFill>
                            <a:schemeClr val="accent1"/>
                          </a:solidFill>
                        </a:rPr>
                        <a:t>2021-Q2</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b="0" dirty="0">
                          <a:solidFill>
                            <a:schemeClr val="accent1"/>
                          </a:solidFill>
                        </a:rPr>
                        <a:t>2021-Q3</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b="0" dirty="0">
                          <a:solidFill>
                            <a:schemeClr val="accent1"/>
                          </a:solidFill>
                        </a:rPr>
                        <a:t>2021-Q4</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b="0" dirty="0">
                          <a:solidFill>
                            <a:schemeClr val="accent1"/>
                          </a:solidFill>
                        </a:rPr>
                        <a:t>2022-Q1</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US" sz="1400" b="0" dirty="0">
                          <a:solidFill>
                            <a:schemeClr val="accent1"/>
                          </a:solidFill>
                        </a:rPr>
                        <a:t>2022-Q2</a:t>
                      </a:r>
                    </a:p>
                  </a:txBody>
                  <a:tcPr marL="27000" marR="27000" marT="27000" marB="27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3373264442"/>
                  </a:ext>
                </a:extLst>
              </a:tr>
            </a:tbl>
          </a:graphicData>
        </a:graphic>
      </p:graphicFrame>
      <p:cxnSp>
        <p:nvCxnSpPr>
          <p:cNvPr id="72" name="Straight Arrow Connector 71">
            <a:extLst>
              <a:ext uri="{FF2B5EF4-FFF2-40B4-BE49-F238E27FC236}">
                <a16:creationId xmlns:a16="http://schemas.microsoft.com/office/drawing/2014/main" id="{8B749D32-BF87-2443-B46D-7DADCD45C9EE}"/>
              </a:ext>
            </a:extLst>
          </p:cNvPr>
          <p:cNvCxnSpPr>
            <a:cxnSpLocks/>
          </p:cNvCxnSpPr>
          <p:nvPr/>
        </p:nvCxnSpPr>
        <p:spPr>
          <a:xfrm>
            <a:off x="3851948" y="3817798"/>
            <a:ext cx="0" cy="445581"/>
          </a:xfrm>
          <a:prstGeom prst="straightConnector1">
            <a:avLst/>
          </a:prstGeom>
          <a:ln w="1905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0" name="Pentagon 79">
            <a:extLst>
              <a:ext uri="{FF2B5EF4-FFF2-40B4-BE49-F238E27FC236}">
                <a16:creationId xmlns:a16="http://schemas.microsoft.com/office/drawing/2014/main" id="{C86F6203-043F-E544-86B4-8CBD5CD17046}"/>
              </a:ext>
            </a:extLst>
          </p:cNvPr>
          <p:cNvSpPr/>
          <p:nvPr/>
        </p:nvSpPr>
        <p:spPr>
          <a:xfrm>
            <a:off x="7870843" y="1192855"/>
            <a:ext cx="1273157" cy="1215000"/>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endParaRPr lang="en-US" sz="1100" b="1" dirty="0">
              <a:solidFill>
                <a:srgbClr val="0033A0"/>
              </a:solidFill>
              <a:latin typeface="Arial"/>
            </a:endParaRPr>
          </a:p>
          <a:p>
            <a:pPr algn="ctr" defTabSz="685800" eaLnBrk="1" fontAlgn="auto" hangingPunct="1">
              <a:spcBef>
                <a:spcPts val="0"/>
              </a:spcBef>
              <a:spcAft>
                <a:spcPts val="0"/>
              </a:spcAft>
            </a:pPr>
            <a:endParaRPr lang="en-US" sz="1100" b="1" dirty="0">
              <a:solidFill>
                <a:srgbClr val="0033A0"/>
              </a:solidFill>
              <a:latin typeface="Arial"/>
            </a:endParaRPr>
          </a:p>
          <a:p>
            <a:pPr algn="ctr" defTabSz="685800" eaLnBrk="1" fontAlgn="auto" hangingPunct="1">
              <a:spcBef>
                <a:spcPts val="0"/>
              </a:spcBef>
              <a:spcAft>
                <a:spcPts val="0"/>
              </a:spcAft>
            </a:pPr>
            <a:endParaRPr lang="en-US" sz="1100" b="1" dirty="0">
              <a:solidFill>
                <a:srgbClr val="0033A0"/>
              </a:solidFill>
              <a:latin typeface="Arial"/>
            </a:endParaRPr>
          </a:p>
          <a:p>
            <a:pPr defTabSz="685800" eaLnBrk="1" fontAlgn="auto" hangingPunct="1">
              <a:spcBef>
                <a:spcPts val="0"/>
              </a:spcBef>
              <a:spcAft>
                <a:spcPts val="0"/>
              </a:spcAft>
            </a:pPr>
            <a:r>
              <a:rPr lang="en-US" sz="1100" b="1" dirty="0">
                <a:solidFill>
                  <a:srgbClr val="0033A0"/>
                </a:solidFill>
                <a:latin typeface="Arial"/>
              </a:rPr>
              <a:t>Phase 3:</a:t>
            </a:r>
            <a:br>
              <a:rPr lang="en-US" sz="1100" b="1" dirty="0">
                <a:solidFill>
                  <a:srgbClr val="0033A0"/>
                </a:solidFill>
                <a:latin typeface="Arial"/>
              </a:rPr>
            </a:br>
            <a:r>
              <a:rPr lang="en-US" sz="1100" b="1" dirty="0">
                <a:solidFill>
                  <a:srgbClr val="0033A0"/>
                </a:solidFill>
                <a:latin typeface="Arial"/>
              </a:rPr>
              <a:t>Production</a:t>
            </a:r>
          </a:p>
          <a:p>
            <a:pPr defTabSz="685800" eaLnBrk="1" fontAlgn="auto" hangingPunct="1">
              <a:spcBef>
                <a:spcPts val="0"/>
              </a:spcBef>
              <a:spcAft>
                <a:spcPts val="0"/>
              </a:spcAft>
            </a:pPr>
            <a:r>
              <a:rPr lang="en-US" sz="1100" dirty="0">
                <a:solidFill>
                  <a:srgbClr val="0033A0"/>
                </a:solidFill>
                <a:latin typeface="Arial"/>
              </a:rPr>
              <a:t>(launch may be deferred after run 3 proton operations)</a:t>
            </a:r>
            <a:endParaRPr lang="en-US" sz="1275" dirty="0">
              <a:solidFill>
                <a:srgbClr val="0033A0"/>
              </a:solidFill>
              <a:latin typeface="Arial"/>
            </a:endParaRPr>
          </a:p>
          <a:p>
            <a:pPr algn="ctr" defTabSz="685800" eaLnBrk="1" fontAlgn="auto" hangingPunct="1">
              <a:spcBef>
                <a:spcPts val="0"/>
              </a:spcBef>
              <a:spcAft>
                <a:spcPts val="0"/>
              </a:spcAft>
            </a:pPr>
            <a:endParaRPr lang="en-US" sz="1275" b="1" dirty="0">
              <a:solidFill>
                <a:srgbClr val="0033A0"/>
              </a:solidFill>
              <a:latin typeface="Arial"/>
            </a:endParaRPr>
          </a:p>
          <a:p>
            <a:pPr algn="ctr" defTabSz="685800" eaLnBrk="1" fontAlgn="auto" hangingPunct="1">
              <a:spcBef>
                <a:spcPts val="0"/>
              </a:spcBef>
              <a:spcAft>
                <a:spcPts val="0"/>
              </a:spcAft>
            </a:pPr>
            <a:endParaRPr lang="en-US" sz="1275" b="1" dirty="0">
              <a:solidFill>
                <a:srgbClr val="0033A0"/>
              </a:solidFill>
              <a:latin typeface="Arial"/>
            </a:endParaRPr>
          </a:p>
          <a:p>
            <a:pPr algn="ctr" defTabSz="685800" eaLnBrk="1" fontAlgn="auto" hangingPunct="1">
              <a:spcBef>
                <a:spcPts val="0"/>
              </a:spcBef>
              <a:spcAft>
                <a:spcPts val="0"/>
              </a:spcAft>
            </a:pPr>
            <a:endParaRPr lang="en-US" sz="1050" b="1" dirty="0">
              <a:solidFill>
                <a:srgbClr val="0033A0"/>
              </a:solidFill>
              <a:latin typeface="Arial"/>
            </a:endParaRPr>
          </a:p>
        </p:txBody>
      </p:sp>
      <p:sp>
        <p:nvSpPr>
          <p:cNvPr id="52" name="Rectangle 51">
            <a:extLst>
              <a:ext uri="{FF2B5EF4-FFF2-40B4-BE49-F238E27FC236}">
                <a16:creationId xmlns:a16="http://schemas.microsoft.com/office/drawing/2014/main" id="{7D009833-9F5F-7D4F-B1A4-3AA46C9A2010}"/>
              </a:ext>
            </a:extLst>
          </p:cNvPr>
          <p:cNvSpPr/>
          <p:nvPr/>
        </p:nvSpPr>
        <p:spPr>
          <a:xfrm>
            <a:off x="4902005" y="3053089"/>
            <a:ext cx="802228" cy="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4E8F00"/>
                </a:solidFill>
                <a:latin typeface="Arial"/>
              </a:rPr>
              <a:t>YES</a:t>
            </a:r>
          </a:p>
        </p:txBody>
      </p:sp>
      <p:sp>
        <p:nvSpPr>
          <p:cNvPr id="53" name="Rectangle 52">
            <a:extLst>
              <a:ext uri="{FF2B5EF4-FFF2-40B4-BE49-F238E27FC236}">
                <a16:creationId xmlns:a16="http://schemas.microsoft.com/office/drawing/2014/main" id="{75F48750-73F4-9E42-8CD8-A93B81C175D0}"/>
              </a:ext>
            </a:extLst>
          </p:cNvPr>
          <p:cNvSpPr/>
          <p:nvPr/>
        </p:nvSpPr>
        <p:spPr>
          <a:xfrm>
            <a:off x="8207934" y="2971799"/>
            <a:ext cx="450928" cy="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4E8F00"/>
                </a:solidFill>
                <a:latin typeface="Arial"/>
              </a:rPr>
              <a:t>YES</a:t>
            </a:r>
          </a:p>
        </p:txBody>
      </p:sp>
      <p:cxnSp>
        <p:nvCxnSpPr>
          <p:cNvPr id="10" name="Straight Connector 9">
            <a:extLst>
              <a:ext uri="{FF2B5EF4-FFF2-40B4-BE49-F238E27FC236}">
                <a16:creationId xmlns:a16="http://schemas.microsoft.com/office/drawing/2014/main" id="{F45EDB8D-2F93-824E-80C0-D786E7A3B479}"/>
              </a:ext>
            </a:extLst>
          </p:cNvPr>
          <p:cNvCxnSpPr>
            <a:cxnSpLocks/>
          </p:cNvCxnSpPr>
          <p:nvPr/>
        </p:nvCxnSpPr>
        <p:spPr>
          <a:xfrm>
            <a:off x="1" y="0"/>
            <a:ext cx="8225459"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CD61D3EE-566E-274B-BFF1-018263410363}"/>
              </a:ext>
            </a:extLst>
          </p:cNvPr>
          <p:cNvSpPr/>
          <p:nvPr/>
        </p:nvSpPr>
        <p:spPr>
          <a:xfrm>
            <a:off x="3733235" y="1128588"/>
            <a:ext cx="121500" cy="1485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endParaRPr lang="en-US" sz="1200" dirty="0">
              <a:solidFill>
                <a:srgbClr val="0033A0"/>
              </a:solidFill>
              <a:latin typeface="Arial"/>
            </a:endParaRPr>
          </a:p>
        </p:txBody>
      </p:sp>
      <p:sp>
        <p:nvSpPr>
          <p:cNvPr id="66" name="Rectangle 65">
            <a:extLst>
              <a:ext uri="{FF2B5EF4-FFF2-40B4-BE49-F238E27FC236}">
                <a16:creationId xmlns:a16="http://schemas.microsoft.com/office/drawing/2014/main" id="{71F42300-DEAF-9E4B-AF8A-A8B684D7972C}"/>
              </a:ext>
            </a:extLst>
          </p:cNvPr>
          <p:cNvSpPr/>
          <p:nvPr/>
        </p:nvSpPr>
        <p:spPr>
          <a:xfrm>
            <a:off x="1712769" y="2519771"/>
            <a:ext cx="2139179" cy="324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0033A0"/>
                </a:solidFill>
                <a:latin typeface="Arial"/>
              </a:rPr>
              <a:t>11T CERN Internal Review</a:t>
            </a:r>
          </a:p>
        </p:txBody>
      </p:sp>
      <p:cxnSp>
        <p:nvCxnSpPr>
          <p:cNvPr id="67" name="Straight Arrow Connector 66">
            <a:extLst>
              <a:ext uri="{FF2B5EF4-FFF2-40B4-BE49-F238E27FC236}">
                <a16:creationId xmlns:a16="http://schemas.microsoft.com/office/drawing/2014/main" id="{537F7AFF-DAE4-614F-A72D-D73D694EA96A}"/>
              </a:ext>
            </a:extLst>
          </p:cNvPr>
          <p:cNvCxnSpPr>
            <a:cxnSpLocks/>
          </p:cNvCxnSpPr>
          <p:nvPr/>
        </p:nvCxnSpPr>
        <p:spPr>
          <a:xfrm>
            <a:off x="7747911" y="3776238"/>
            <a:ext cx="869" cy="484496"/>
          </a:xfrm>
          <a:prstGeom prst="straightConnector1">
            <a:avLst/>
          </a:prstGeom>
          <a:ln w="1905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756CDD50-38F9-8241-BD09-CD7F3729B7B3}"/>
              </a:ext>
            </a:extLst>
          </p:cNvPr>
          <p:cNvCxnSpPr>
            <a:cxnSpLocks/>
          </p:cNvCxnSpPr>
          <p:nvPr/>
        </p:nvCxnSpPr>
        <p:spPr>
          <a:xfrm flipH="1" flipV="1">
            <a:off x="1812351" y="8827226"/>
            <a:ext cx="483148" cy="402"/>
          </a:xfrm>
          <a:prstGeom prst="straightConnector1">
            <a:avLst/>
          </a:prstGeom>
          <a:ln w="1905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D904ADB3-F0A4-AF4C-992D-596BD3A0B006}"/>
              </a:ext>
            </a:extLst>
          </p:cNvPr>
          <p:cNvSpPr/>
          <p:nvPr/>
        </p:nvSpPr>
        <p:spPr>
          <a:xfrm>
            <a:off x="7794393" y="3849638"/>
            <a:ext cx="481410" cy="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C00000"/>
                </a:solidFill>
                <a:latin typeface="Arial"/>
              </a:rPr>
              <a:t>NO</a:t>
            </a:r>
          </a:p>
        </p:txBody>
      </p:sp>
      <p:sp>
        <p:nvSpPr>
          <p:cNvPr id="111" name="Rectangle 110">
            <a:extLst>
              <a:ext uri="{FF2B5EF4-FFF2-40B4-BE49-F238E27FC236}">
                <a16:creationId xmlns:a16="http://schemas.microsoft.com/office/drawing/2014/main" id="{1B71AEB6-B397-BB4C-A595-E5C4D6120476}"/>
              </a:ext>
            </a:extLst>
          </p:cNvPr>
          <p:cNvSpPr/>
          <p:nvPr/>
        </p:nvSpPr>
        <p:spPr>
          <a:xfrm>
            <a:off x="3883175" y="3817798"/>
            <a:ext cx="441224" cy="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C00000"/>
                </a:solidFill>
                <a:latin typeface="Arial"/>
              </a:rPr>
              <a:t>NO</a:t>
            </a:r>
          </a:p>
        </p:txBody>
      </p:sp>
      <p:sp>
        <p:nvSpPr>
          <p:cNvPr id="11" name="Pentagon 10">
            <a:extLst>
              <a:ext uri="{FF2B5EF4-FFF2-40B4-BE49-F238E27FC236}">
                <a16:creationId xmlns:a16="http://schemas.microsoft.com/office/drawing/2014/main" id="{C0F0544B-68A4-1247-B6FE-E8037EB8AAF3}"/>
              </a:ext>
            </a:extLst>
          </p:cNvPr>
          <p:cNvSpPr/>
          <p:nvPr/>
        </p:nvSpPr>
        <p:spPr>
          <a:xfrm rot="5400000">
            <a:off x="3730427" y="4524411"/>
            <a:ext cx="324000" cy="372107"/>
          </a:xfrm>
          <a:prstGeom prst="homePlate">
            <a:avLst>
              <a:gd name="adj" fmla="val 84314"/>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dirty="0">
              <a:solidFill>
                <a:srgbClr val="FFFFFF"/>
              </a:solidFill>
              <a:latin typeface="Arial"/>
            </a:endParaRPr>
          </a:p>
        </p:txBody>
      </p:sp>
      <p:sp>
        <p:nvSpPr>
          <p:cNvPr id="78" name="Round Diagonal Corner Rectangle 77">
            <a:extLst>
              <a:ext uri="{FF2B5EF4-FFF2-40B4-BE49-F238E27FC236}">
                <a16:creationId xmlns:a16="http://schemas.microsoft.com/office/drawing/2014/main" id="{41675964-4D82-CE46-921C-5F52A47E2713}"/>
              </a:ext>
            </a:extLst>
          </p:cNvPr>
          <p:cNvSpPr/>
          <p:nvPr/>
        </p:nvSpPr>
        <p:spPr>
          <a:xfrm>
            <a:off x="3055545" y="4305774"/>
            <a:ext cx="1731895" cy="351000"/>
          </a:xfrm>
          <a:prstGeom prst="round2DiagRect">
            <a:avLst>
              <a:gd name="adj1" fmla="val 31968"/>
              <a:gd name="adj2" fmla="val 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2F2F2F"/>
                </a:solidFill>
                <a:latin typeface="Arial"/>
              </a:rPr>
              <a:t>Beyond WP11 </a:t>
            </a:r>
          </a:p>
          <a:p>
            <a:pPr algn="ctr" defTabSz="685800" eaLnBrk="1" fontAlgn="auto" hangingPunct="1">
              <a:spcBef>
                <a:spcPts val="0"/>
              </a:spcBef>
              <a:spcAft>
                <a:spcPts val="0"/>
              </a:spcAft>
            </a:pPr>
            <a:r>
              <a:rPr lang="en-US" sz="1200" b="1" dirty="0">
                <a:solidFill>
                  <a:srgbClr val="2F2F2F"/>
                </a:solidFill>
                <a:latin typeface="Arial"/>
              </a:rPr>
              <a:t>Scope</a:t>
            </a:r>
          </a:p>
        </p:txBody>
      </p:sp>
      <p:sp>
        <p:nvSpPr>
          <p:cNvPr id="61" name="Pentagon 60">
            <a:extLst>
              <a:ext uri="{FF2B5EF4-FFF2-40B4-BE49-F238E27FC236}">
                <a16:creationId xmlns:a16="http://schemas.microsoft.com/office/drawing/2014/main" id="{B7172E02-1442-E240-A5D2-A215F8F2F460}"/>
              </a:ext>
            </a:extLst>
          </p:cNvPr>
          <p:cNvSpPr/>
          <p:nvPr/>
        </p:nvSpPr>
        <p:spPr>
          <a:xfrm rot="5400000">
            <a:off x="7610908" y="4525722"/>
            <a:ext cx="324000" cy="372107"/>
          </a:xfrm>
          <a:prstGeom prst="homePlate">
            <a:avLst>
              <a:gd name="adj" fmla="val 84314"/>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a:solidFill>
                <a:srgbClr val="FFFFFF"/>
              </a:solidFill>
              <a:latin typeface="Arial"/>
            </a:endParaRPr>
          </a:p>
        </p:txBody>
      </p:sp>
      <p:sp>
        <p:nvSpPr>
          <p:cNvPr id="50" name="Rectangle 49">
            <a:extLst>
              <a:ext uri="{FF2B5EF4-FFF2-40B4-BE49-F238E27FC236}">
                <a16:creationId xmlns:a16="http://schemas.microsoft.com/office/drawing/2014/main" id="{FEE3C4A3-1343-4484-8655-CF55730D7DC8}"/>
              </a:ext>
            </a:extLst>
          </p:cNvPr>
          <p:cNvSpPr/>
          <p:nvPr/>
        </p:nvSpPr>
        <p:spPr>
          <a:xfrm>
            <a:off x="7507723" y="168992"/>
            <a:ext cx="1318128" cy="414922"/>
          </a:xfrm>
          <a:prstGeom prst="rect">
            <a:avLst/>
          </a:prstGeom>
          <a:noFill/>
        </p:spPr>
        <p:txBody>
          <a:bodyPr wrap="square">
            <a:spAutoFit/>
          </a:bodyPr>
          <a:lstStyle/>
          <a:p>
            <a:pPr algn="ctr">
              <a:lnSpc>
                <a:spcPct val="110000"/>
              </a:lnSpc>
              <a:spcBef>
                <a:spcPts val="500"/>
              </a:spcBef>
            </a:pPr>
            <a:r>
              <a:rPr lang="en-US" alt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F. Savary, TE-MSC)</a:t>
            </a:r>
          </a:p>
        </p:txBody>
      </p:sp>
      <p:sp>
        <p:nvSpPr>
          <p:cNvPr id="60" name="Diamond 59">
            <a:extLst>
              <a:ext uri="{FF2B5EF4-FFF2-40B4-BE49-F238E27FC236}">
                <a16:creationId xmlns:a16="http://schemas.microsoft.com/office/drawing/2014/main" id="{83F4DE28-7317-440B-9822-BDC318697343}"/>
              </a:ext>
            </a:extLst>
          </p:cNvPr>
          <p:cNvSpPr>
            <a:spLocks/>
          </p:cNvSpPr>
          <p:nvPr/>
        </p:nvSpPr>
        <p:spPr>
          <a:xfrm>
            <a:off x="6806298" y="3032088"/>
            <a:ext cx="1728660" cy="672106"/>
          </a:xfrm>
          <a:prstGeom prst="diamond">
            <a:avLst/>
          </a:prstGeom>
          <a:solidFill>
            <a:schemeClr val="accent6">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27000" rIns="0" bIns="27000" rtlCol="0" anchor="ctr"/>
          <a:lstStyle/>
          <a:p>
            <a:pPr algn="ctr" defTabSz="685800" eaLnBrk="1" fontAlgn="auto" hangingPunct="1">
              <a:spcBef>
                <a:spcPts val="0"/>
              </a:spcBef>
              <a:spcAft>
                <a:spcPts val="0"/>
              </a:spcAft>
            </a:pPr>
            <a:r>
              <a:rPr lang="en-US" sz="1200" b="1" dirty="0">
                <a:solidFill>
                  <a:srgbClr val="0033A0"/>
                </a:solidFill>
                <a:latin typeface="Arial"/>
              </a:rPr>
              <a:t> </a:t>
            </a:r>
            <a:r>
              <a:rPr lang="en-US" sz="1100" b="1" dirty="0">
                <a:solidFill>
                  <a:srgbClr val="0033A0"/>
                </a:solidFill>
                <a:latin typeface="Arial"/>
              </a:rPr>
              <a:t>Decision to Proceed (April 2022)</a:t>
            </a:r>
          </a:p>
        </p:txBody>
      </p:sp>
      <p:cxnSp>
        <p:nvCxnSpPr>
          <p:cNvPr id="32" name="Elbow Connector 22">
            <a:extLst>
              <a:ext uri="{FF2B5EF4-FFF2-40B4-BE49-F238E27FC236}">
                <a16:creationId xmlns:a16="http://schemas.microsoft.com/office/drawing/2014/main" id="{84252703-E508-456B-B351-37FC03E6BD2E}"/>
              </a:ext>
            </a:extLst>
          </p:cNvPr>
          <p:cNvCxnSpPr>
            <a:cxnSpLocks/>
          </p:cNvCxnSpPr>
          <p:nvPr/>
        </p:nvCxnSpPr>
        <p:spPr>
          <a:xfrm rot="16200000" flipH="1">
            <a:off x="6288386" y="2858888"/>
            <a:ext cx="522812" cy="513011"/>
          </a:xfrm>
          <a:prstGeom prst="bentConnector2">
            <a:avLst/>
          </a:prstGeom>
          <a:ln w="19050">
            <a:solidFill>
              <a:schemeClr val="accent6">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33" name="Rounded Rectangle 64">
            <a:extLst>
              <a:ext uri="{FF2B5EF4-FFF2-40B4-BE49-F238E27FC236}">
                <a16:creationId xmlns:a16="http://schemas.microsoft.com/office/drawing/2014/main" id="{27E319B6-BC36-427E-9C23-B04102DABD9E}"/>
              </a:ext>
            </a:extLst>
          </p:cNvPr>
          <p:cNvSpPr/>
          <p:nvPr/>
        </p:nvSpPr>
        <p:spPr>
          <a:xfrm>
            <a:off x="7119327" y="4334756"/>
            <a:ext cx="1294407" cy="351000"/>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nchorCtr="0"/>
          <a:lstStyle/>
          <a:p>
            <a:pPr algn="ctr" defTabSz="685800" eaLnBrk="1" fontAlgn="auto" hangingPunct="1">
              <a:spcBef>
                <a:spcPts val="0"/>
              </a:spcBef>
              <a:spcAft>
                <a:spcPts val="0"/>
              </a:spcAft>
            </a:pPr>
            <a:r>
              <a:rPr lang="en-US" sz="1200" b="1" dirty="0">
                <a:solidFill>
                  <a:srgbClr val="2F2F2F"/>
                </a:solidFill>
                <a:latin typeface="Arial"/>
              </a:rPr>
              <a:t>Beyond WP11 Scope</a:t>
            </a:r>
          </a:p>
        </p:txBody>
      </p:sp>
      <p:sp>
        <p:nvSpPr>
          <p:cNvPr id="4" name="TextBox 3">
            <a:extLst>
              <a:ext uri="{FF2B5EF4-FFF2-40B4-BE49-F238E27FC236}">
                <a16:creationId xmlns:a16="http://schemas.microsoft.com/office/drawing/2014/main" id="{A3434EC1-0A83-49BB-B099-F652F69B563D}"/>
              </a:ext>
            </a:extLst>
          </p:cNvPr>
          <p:cNvSpPr txBox="1"/>
          <p:nvPr/>
        </p:nvSpPr>
        <p:spPr>
          <a:xfrm>
            <a:off x="2176589" y="1138700"/>
            <a:ext cx="492443" cy="3598929"/>
          </a:xfrm>
          <a:prstGeom prst="rect">
            <a:avLst/>
          </a:prstGeom>
          <a:noFill/>
          <a:ln w="31750">
            <a:solidFill>
              <a:srgbClr val="FF0000"/>
            </a:solidFill>
          </a:ln>
        </p:spPr>
        <p:txBody>
          <a:bodyPr vert="vert270" wrap="square" rtlCol="0">
            <a:spAutoFit/>
          </a:bodyPr>
          <a:lstStyle/>
          <a:p>
            <a:pPr algn="ctr"/>
            <a:r>
              <a:rPr lang="en-US" sz="2000" dirty="0">
                <a:solidFill>
                  <a:srgbClr val="FF0000"/>
                </a:solidFill>
                <a:latin typeface="+mj-lt"/>
              </a:rPr>
              <a:t>CMAC Meeting</a:t>
            </a:r>
            <a:endParaRPr lang="en-GB" sz="2000" dirty="0">
              <a:solidFill>
                <a:srgbClr val="FF0000"/>
              </a:solidFill>
              <a:latin typeface="+mj-lt"/>
            </a:endParaRPr>
          </a:p>
        </p:txBody>
      </p:sp>
    </p:spTree>
    <p:extLst>
      <p:ext uri="{BB962C8B-B14F-4D97-AF65-F5344CB8AC3E}">
        <p14:creationId xmlns:p14="http://schemas.microsoft.com/office/powerpoint/2010/main" val="2980645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a:extLst>
              <a:ext uri="{FF2B5EF4-FFF2-40B4-BE49-F238E27FC236}">
                <a16:creationId xmlns:a16="http://schemas.microsoft.com/office/drawing/2014/main" id="{7FFA19CD-D030-445A-B227-3298B8D77BBC}"/>
              </a:ext>
            </a:extLst>
          </p:cNvPr>
          <p:cNvSpPr>
            <a:spLocks noGrp="1"/>
          </p:cNvSpPr>
          <p:nvPr>
            <p:ph type="title"/>
          </p:nvPr>
        </p:nvSpPr>
        <p:spPr>
          <a:xfrm>
            <a:off x="90000" y="90000"/>
            <a:ext cx="8730472" cy="685800"/>
          </a:xfrm>
          <a:solidFill>
            <a:schemeClr val="bg1"/>
          </a:solidFill>
        </p:spPr>
        <p:txBody>
          <a:bodyPr/>
          <a:lstStyle/>
          <a:p>
            <a:r>
              <a:rPr lang="en-US" dirty="0"/>
              <a:t>LMBHB002 (S1) Test History</a:t>
            </a:r>
            <a:endParaRPr lang="en-GB" dirty="0"/>
          </a:p>
        </p:txBody>
      </p:sp>
      <p:sp>
        <p:nvSpPr>
          <p:cNvPr id="22" name="TextBox 21">
            <a:extLst>
              <a:ext uri="{FF2B5EF4-FFF2-40B4-BE49-F238E27FC236}">
                <a16:creationId xmlns:a16="http://schemas.microsoft.com/office/drawing/2014/main" id="{0BC854A7-1347-4917-9D7F-19ED014B297D}"/>
              </a:ext>
            </a:extLst>
          </p:cNvPr>
          <p:cNvSpPr txBox="1"/>
          <p:nvPr/>
        </p:nvSpPr>
        <p:spPr>
          <a:xfrm>
            <a:off x="6449899" y="310032"/>
            <a:ext cx="2586596" cy="245737"/>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G. Willering, TE-MSC)</a:t>
            </a:r>
          </a:p>
        </p:txBody>
      </p:sp>
      <p:grpSp>
        <p:nvGrpSpPr>
          <p:cNvPr id="2" name="Group 1">
            <a:extLst>
              <a:ext uri="{FF2B5EF4-FFF2-40B4-BE49-F238E27FC236}">
                <a16:creationId xmlns:a16="http://schemas.microsoft.com/office/drawing/2014/main" id="{45C24305-60FE-4335-AC12-2DBF609372A1}"/>
              </a:ext>
            </a:extLst>
          </p:cNvPr>
          <p:cNvGrpSpPr>
            <a:grpSpLocks noChangeAspect="1"/>
          </p:cNvGrpSpPr>
          <p:nvPr/>
        </p:nvGrpSpPr>
        <p:grpSpPr>
          <a:xfrm>
            <a:off x="-1235" y="775800"/>
            <a:ext cx="6554407" cy="4103783"/>
            <a:chOff x="445279" y="1565578"/>
            <a:chExt cx="8238775" cy="5158383"/>
          </a:xfrm>
        </p:grpSpPr>
        <p:grpSp>
          <p:nvGrpSpPr>
            <p:cNvPr id="42" name="Group 41">
              <a:extLst>
                <a:ext uri="{FF2B5EF4-FFF2-40B4-BE49-F238E27FC236}">
                  <a16:creationId xmlns:a16="http://schemas.microsoft.com/office/drawing/2014/main" id="{83B01669-01F5-4804-AE93-1FCFC9C8F8FB}"/>
                </a:ext>
              </a:extLst>
            </p:cNvPr>
            <p:cNvGrpSpPr/>
            <p:nvPr/>
          </p:nvGrpSpPr>
          <p:grpSpPr>
            <a:xfrm>
              <a:off x="445279" y="1565578"/>
              <a:ext cx="8238775" cy="4028322"/>
              <a:chOff x="445279" y="1565578"/>
              <a:chExt cx="8238775" cy="4028322"/>
            </a:xfrm>
          </p:grpSpPr>
          <p:pic>
            <p:nvPicPr>
              <p:cNvPr id="43" name="Picture 42">
                <a:extLst>
                  <a:ext uri="{FF2B5EF4-FFF2-40B4-BE49-F238E27FC236}">
                    <a16:creationId xmlns:a16="http://schemas.microsoft.com/office/drawing/2014/main" id="{8B2BFF79-640C-47E4-8532-EB6F880A8E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279" y="1565578"/>
                <a:ext cx="8238775" cy="4028322"/>
              </a:xfrm>
              <a:prstGeom prst="rect">
                <a:avLst/>
              </a:prstGeom>
            </p:spPr>
          </p:pic>
          <p:grpSp>
            <p:nvGrpSpPr>
              <p:cNvPr id="44" name="Group 43">
                <a:extLst>
                  <a:ext uri="{FF2B5EF4-FFF2-40B4-BE49-F238E27FC236}">
                    <a16:creationId xmlns:a16="http://schemas.microsoft.com/office/drawing/2014/main" id="{0EAA090C-6B22-42BC-B8AD-E45CC5ADF124}"/>
                  </a:ext>
                </a:extLst>
              </p:cNvPr>
              <p:cNvGrpSpPr/>
              <p:nvPr/>
            </p:nvGrpSpPr>
            <p:grpSpPr>
              <a:xfrm>
                <a:off x="1327355" y="2347514"/>
                <a:ext cx="6858021" cy="625661"/>
                <a:chOff x="1327355" y="2347514"/>
                <a:chExt cx="6858021" cy="625661"/>
              </a:xfrm>
            </p:grpSpPr>
            <p:sp>
              <p:nvSpPr>
                <p:cNvPr id="45" name="TextBox 44">
                  <a:extLst>
                    <a:ext uri="{FF2B5EF4-FFF2-40B4-BE49-F238E27FC236}">
                      <a16:creationId xmlns:a16="http://schemas.microsoft.com/office/drawing/2014/main" id="{3ED761EA-7C52-4465-8107-C02C6BE098E1}"/>
                    </a:ext>
                  </a:extLst>
                </p:cNvPr>
                <p:cNvSpPr txBox="1"/>
                <p:nvPr/>
              </p:nvSpPr>
              <p:spPr>
                <a:xfrm>
                  <a:off x="7228022" y="2347514"/>
                  <a:ext cx="957354" cy="323508"/>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7 </a:t>
                  </a:r>
                  <a:r>
                    <a:rPr kumimoji="0" lang="en-US" sz="1200" b="1" i="0" u="none" strike="noStrike" kern="0" cap="none" spc="0" normalizeH="0" baseline="0" noProof="0" dirty="0" err="1">
                      <a:ln>
                        <a:noFill/>
                      </a:ln>
                      <a:solidFill>
                        <a:srgbClr val="0055A0"/>
                      </a:solidFill>
                      <a:effectLst/>
                      <a:uLnTx/>
                      <a:uFillTx/>
                      <a:latin typeface="Arial"/>
                      <a:ea typeface="+mn-ea"/>
                    </a:rPr>
                    <a:t>TeV</a:t>
                  </a:r>
                  <a:endParaRPr kumimoji="0" lang="en-US" sz="1200" b="1" i="0" u="none" strike="noStrike" kern="0" cap="none" spc="0" normalizeH="0" baseline="0" noProof="0" dirty="0">
                    <a:ln>
                      <a:noFill/>
                    </a:ln>
                    <a:solidFill>
                      <a:srgbClr val="0055A0"/>
                    </a:solidFill>
                    <a:effectLst/>
                    <a:uLnTx/>
                    <a:uFillTx/>
                    <a:latin typeface="Arial"/>
                    <a:ea typeface="+mn-ea"/>
                  </a:endParaRPr>
                </a:p>
              </p:txBody>
            </p:sp>
            <p:cxnSp>
              <p:nvCxnSpPr>
                <p:cNvPr id="46" name="Straight Connector 45">
                  <a:extLst>
                    <a:ext uri="{FF2B5EF4-FFF2-40B4-BE49-F238E27FC236}">
                      <a16:creationId xmlns:a16="http://schemas.microsoft.com/office/drawing/2014/main" id="{2CB1896F-8268-4249-B594-BFCC69074345}"/>
                    </a:ext>
                  </a:extLst>
                </p:cNvPr>
                <p:cNvCxnSpPr/>
                <p:nvPr/>
              </p:nvCxnSpPr>
              <p:spPr>
                <a:xfrm>
                  <a:off x="1327355" y="2793740"/>
                  <a:ext cx="5683045" cy="13040"/>
                </a:xfrm>
                <a:prstGeom prst="line">
                  <a:avLst/>
                </a:prstGeom>
                <a:noFill/>
                <a:ln w="31750" cap="flat" cmpd="sng" algn="ctr">
                  <a:solidFill>
                    <a:srgbClr val="0055A0"/>
                  </a:solidFill>
                  <a:prstDash val="dash"/>
                </a:ln>
                <a:effectLst>
                  <a:glow rad="63500">
                    <a:srgbClr val="DDDDDD">
                      <a:tint val="30000"/>
                      <a:shade val="95000"/>
                      <a:satMod val="300000"/>
                      <a:alpha val="50000"/>
                    </a:srgbClr>
                  </a:glow>
                </a:effectLst>
              </p:spPr>
            </p:cxnSp>
            <p:sp>
              <p:nvSpPr>
                <p:cNvPr id="47" name="TextBox 46">
                  <a:extLst>
                    <a:ext uri="{FF2B5EF4-FFF2-40B4-BE49-F238E27FC236}">
                      <a16:creationId xmlns:a16="http://schemas.microsoft.com/office/drawing/2014/main" id="{AF5033C0-0A67-48CC-82F1-5C1D60B54E68}"/>
                    </a:ext>
                  </a:extLst>
                </p:cNvPr>
                <p:cNvSpPr txBox="1"/>
                <p:nvPr/>
              </p:nvSpPr>
              <p:spPr>
                <a:xfrm>
                  <a:off x="7228022" y="2649667"/>
                  <a:ext cx="957354" cy="323508"/>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6.5 </a:t>
                  </a:r>
                  <a:r>
                    <a:rPr kumimoji="0" lang="en-US" sz="1200" b="1" i="0" u="none" strike="noStrike" kern="0" cap="none" spc="0" normalizeH="0" baseline="0" noProof="0" dirty="0" err="1">
                      <a:ln>
                        <a:noFill/>
                      </a:ln>
                      <a:solidFill>
                        <a:srgbClr val="0055A0"/>
                      </a:solidFill>
                      <a:effectLst/>
                      <a:uLnTx/>
                      <a:uFillTx/>
                      <a:latin typeface="Arial"/>
                      <a:ea typeface="+mn-ea"/>
                    </a:rPr>
                    <a:t>TeV</a:t>
                  </a:r>
                  <a:endParaRPr kumimoji="0" lang="en-US" sz="1200" b="1" i="0" u="none" strike="noStrike" kern="0" cap="none" spc="0" normalizeH="0" baseline="0" noProof="0" dirty="0">
                    <a:ln>
                      <a:noFill/>
                    </a:ln>
                    <a:solidFill>
                      <a:srgbClr val="0055A0"/>
                    </a:solidFill>
                    <a:effectLst/>
                    <a:uLnTx/>
                    <a:uFillTx/>
                    <a:latin typeface="Arial"/>
                    <a:ea typeface="+mn-ea"/>
                  </a:endParaRPr>
                </a:p>
              </p:txBody>
            </p:sp>
          </p:grpSp>
        </p:grpSp>
        <p:grpSp>
          <p:nvGrpSpPr>
            <p:cNvPr id="48" name="Group 47">
              <a:extLst>
                <a:ext uri="{FF2B5EF4-FFF2-40B4-BE49-F238E27FC236}">
                  <a16:creationId xmlns:a16="http://schemas.microsoft.com/office/drawing/2014/main" id="{F92B1F79-2A2F-44CB-AE55-7C3B2DB57496}"/>
                </a:ext>
              </a:extLst>
            </p:cNvPr>
            <p:cNvGrpSpPr/>
            <p:nvPr/>
          </p:nvGrpSpPr>
          <p:grpSpPr>
            <a:xfrm>
              <a:off x="909307" y="5374489"/>
              <a:ext cx="1813047" cy="1349472"/>
              <a:chOff x="909307" y="5374489"/>
              <a:chExt cx="1813047" cy="1349472"/>
            </a:xfrm>
          </p:grpSpPr>
          <p:sp>
            <p:nvSpPr>
              <p:cNvPr id="49" name="TextBox 48">
                <a:extLst>
                  <a:ext uri="{FF2B5EF4-FFF2-40B4-BE49-F238E27FC236}">
                    <a16:creationId xmlns:a16="http://schemas.microsoft.com/office/drawing/2014/main" id="{82D26E62-2786-4877-A911-F28476E10E57}"/>
                  </a:ext>
                </a:extLst>
              </p:cNvPr>
              <p:cNvSpPr txBox="1"/>
              <p:nvPr/>
            </p:nvSpPr>
            <p:spPr>
              <a:xfrm>
                <a:off x="1899792" y="5374489"/>
                <a:ext cx="477945" cy="34818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D2</a:t>
                </a:r>
                <a:endParaRPr kumimoji="0" lang="en-GB" sz="1200" b="1" i="0" u="none" strike="noStrike" kern="0" cap="none" spc="0" normalizeH="0" baseline="0" noProof="0" dirty="0">
                  <a:ln>
                    <a:noFill/>
                  </a:ln>
                  <a:solidFill>
                    <a:srgbClr val="0055A0"/>
                  </a:solidFill>
                  <a:effectLst/>
                  <a:uLnTx/>
                  <a:uFillTx/>
                  <a:latin typeface="Arial"/>
                  <a:ea typeface="+mn-ea"/>
                </a:endParaRPr>
              </a:p>
            </p:txBody>
          </p:sp>
          <p:grpSp>
            <p:nvGrpSpPr>
              <p:cNvPr id="50" name="Group 49">
                <a:extLst>
                  <a:ext uri="{FF2B5EF4-FFF2-40B4-BE49-F238E27FC236}">
                    <a16:creationId xmlns:a16="http://schemas.microsoft.com/office/drawing/2014/main" id="{BA21F25D-2A2F-4FE8-B735-FDBA679D37CD}"/>
                  </a:ext>
                </a:extLst>
              </p:cNvPr>
              <p:cNvGrpSpPr/>
              <p:nvPr/>
            </p:nvGrpSpPr>
            <p:grpSpPr>
              <a:xfrm>
                <a:off x="909307" y="5374489"/>
                <a:ext cx="1813047" cy="1349472"/>
                <a:chOff x="909307" y="5374489"/>
                <a:chExt cx="1813047" cy="1349472"/>
              </a:xfrm>
            </p:grpSpPr>
            <p:grpSp>
              <p:nvGrpSpPr>
                <p:cNvPr id="51" name="Group 50">
                  <a:extLst>
                    <a:ext uri="{FF2B5EF4-FFF2-40B4-BE49-F238E27FC236}">
                      <a16:creationId xmlns:a16="http://schemas.microsoft.com/office/drawing/2014/main" id="{3D46208F-8010-4016-88E5-578325122F84}"/>
                    </a:ext>
                  </a:extLst>
                </p:cNvPr>
                <p:cNvGrpSpPr/>
                <p:nvPr/>
              </p:nvGrpSpPr>
              <p:grpSpPr>
                <a:xfrm>
                  <a:off x="909307" y="5374489"/>
                  <a:ext cx="1813047" cy="1309219"/>
                  <a:chOff x="909307" y="5374489"/>
                  <a:chExt cx="1813047" cy="1309219"/>
                </a:xfrm>
              </p:grpSpPr>
              <p:pic>
                <p:nvPicPr>
                  <p:cNvPr id="54" name="Picture 53">
                    <a:extLst>
                      <a:ext uri="{FF2B5EF4-FFF2-40B4-BE49-F238E27FC236}">
                        <a16:creationId xmlns:a16="http://schemas.microsoft.com/office/drawing/2014/main" id="{10EAE8BB-306E-4485-8DE5-A5326F06E09A}"/>
                      </a:ext>
                    </a:extLst>
                  </p:cNvPr>
                  <p:cNvPicPr>
                    <a:picLocks noChangeAspect="1"/>
                  </p:cNvPicPr>
                  <p:nvPr/>
                </p:nvPicPr>
                <p:blipFill rotWithShape="1">
                  <a:blip r:embed="rId3">
                    <a:grayscl/>
                  </a:blip>
                  <a:srcRect l="22955" t="34748" r="35996" b="32980"/>
                  <a:stretch/>
                </p:blipFill>
                <p:spPr>
                  <a:xfrm>
                    <a:off x="909307" y="5675246"/>
                    <a:ext cx="1813047" cy="1008462"/>
                  </a:xfrm>
                  <a:prstGeom prst="rect">
                    <a:avLst/>
                  </a:prstGeom>
                </p:spPr>
              </p:pic>
              <p:sp>
                <p:nvSpPr>
                  <p:cNvPr id="55" name="TextBox 54">
                    <a:extLst>
                      <a:ext uri="{FF2B5EF4-FFF2-40B4-BE49-F238E27FC236}">
                        <a16:creationId xmlns:a16="http://schemas.microsoft.com/office/drawing/2014/main" id="{BE65F1AE-777E-45E9-A85E-553EFFF187FD}"/>
                      </a:ext>
                    </a:extLst>
                  </p:cNvPr>
                  <p:cNvSpPr txBox="1"/>
                  <p:nvPr/>
                </p:nvSpPr>
                <p:spPr>
                  <a:xfrm>
                    <a:off x="1282006" y="5374489"/>
                    <a:ext cx="477945" cy="34818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D1</a:t>
                    </a:r>
                    <a:endParaRPr kumimoji="0" lang="en-GB" sz="1200" b="1" i="0" u="none" strike="noStrike" kern="0" cap="none" spc="0" normalizeH="0" baseline="0" noProof="0" dirty="0">
                      <a:ln>
                        <a:noFill/>
                      </a:ln>
                      <a:solidFill>
                        <a:srgbClr val="0055A0"/>
                      </a:solidFill>
                      <a:effectLst/>
                      <a:uLnTx/>
                      <a:uFillTx/>
                      <a:latin typeface="Arial"/>
                      <a:ea typeface="+mn-ea"/>
                    </a:endParaRPr>
                  </a:p>
                </p:txBody>
              </p:sp>
              <p:sp>
                <p:nvSpPr>
                  <p:cNvPr id="56" name="5-Point Star 38">
                    <a:extLst>
                      <a:ext uri="{FF2B5EF4-FFF2-40B4-BE49-F238E27FC236}">
                        <a16:creationId xmlns:a16="http://schemas.microsoft.com/office/drawing/2014/main" id="{E1B2FF2A-63AE-4543-AF39-A05C9F5328FE}"/>
                      </a:ext>
                    </a:extLst>
                  </p:cNvPr>
                  <p:cNvSpPr/>
                  <p:nvPr/>
                </p:nvSpPr>
                <p:spPr>
                  <a:xfrm>
                    <a:off x="2005762" y="5898472"/>
                    <a:ext cx="228600" cy="228600"/>
                  </a:xfrm>
                  <a:prstGeom prst="star5">
                    <a:avLst/>
                  </a:prstGeom>
                  <a:solidFill>
                    <a:srgbClr val="FFFF00"/>
                  </a:solidFill>
                  <a:ln w="190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57" name="TextBox 56">
                    <a:extLst>
                      <a:ext uri="{FF2B5EF4-FFF2-40B4-BE49-F238E27FC236}">
                        <a16:creationId xmlns:a16="http://schemas.microsoft.com/office/drawing/2014/main" id="{B2339167-A834-49C5-B869-98E82616BDCD}"/>
                      </a:ext>
                    </a:extLst>
                  </p:cNvPr>
                  <p:cNvSpPr txBox="1"/>
                  <p:nvPr/>
                </p:nvSpPr>
                <p:spPr>
                  <a:xfrm>
                    <a:off x="2219682" y="5686252"/>
                    <a:ext cx="381003" cy="323508"/>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Q2</a:t>
                    </a:r>
                  </a:p>
                </p:txBody>
              </p:sp>
            </p:grpSp>
            <p:sp>
              <p:nvSpPr>
                <p:cNvPr id="52" name="5-Point Star 29">
                  <a:extLst>
                    <a:ext uri="{FF2B5EF4-FFF2-40B4-BE49-F238E27FC236}">
                      <a16:creationId xmlns:a16="http://schemas.microsoft.com/office/drawing/2014/main" id="{44DEF838-A369-4ED8-BBDF-B13D8AAAC7C5}"/>
                    </a:ext>
                  </a:extLst>
                </p:cNvPr>
                <p:cNvSpPr/>
                <p:nvPr/>
              </p:nvSpPr>
              <p:spPr>
                <a:xfrm>
                  <a:off x="2007668" y="6166194"/>
                  <a:ext cx="228600" cy="228600"/>
                </a:xfrm>
                <a:prstGeom prst="star5">
                  <a:avLst/>
                </a:prstGeom>
                <a:solidFill>
                  <a:srgbClr val="FFFF00"/>
                </a:solidFill>
                <a:ln w="190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53" name="TextBox 52">
                  <a:extLst>
                    <a:ext uri="{FF2B5EF4-FFF2-40B4-BE49-F238E27FC236}">
                      <a16:creationId xmlns:a16="http://schemas.microsoft.com/office/drawing/2014/main" id="{D2E45938-7BF3-4822-874C-E57EC2D29065}"/>
                    </a:ext>
                  </a:extLst>
                </p:cNvPr>
                <p:cNvSpPr txBox="1"/>
                <p:nvPr/>
              </p:nvSpPr>
              <p:spPr>
                <a:xfrm>
                  <a:off x="2204881" y="6400453"/>
                  <a:ext cx="381003" cy="323508"/>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Q1</a:t>
                  </a:r>
                </a:p>
              </p:txBody>
            </p:sp>
          </p:grpSp>
        </p:grpSp>
        <p:grpSp>
          <p:nvGrpSpPr>
            <p:cNvPr id="58" name="Group 57">
              <a:extLst>
                <a:ext uri="{FF2B5EF4-FFF2-40B4-BE49-F238E27FC236}">
                  <a16:creationId xmlns:a16="http://schemas.microsoft.com/office/drawing/2014/main" id="{4F9E2FAE-BDA8-4372-9E0A-2D313E16B061}"/>
                </a:ext>
              </a:extLst>
            </p:cNvPr>
            <p:cNvGrpSpPr/>
            <p:nvPr/>
          </p:nvGrpSpPr>
          <p:grpSpPr>
            <a:xfrm>
              <a:off x="2874754" y="5374395"/>
              <a:ext cx="4995193" cy="1305599"/>
              <a:chOff x="2874754" y="5374395"/>
              <a:chExt cx="4995193" cy="1305599"/>
            </a:xfrm>
          </p:grpSpPr>
          <p:grpSp>
            <p:nvGrpSpPr>
              <p:cNvPr id="59" name="Group 58">
                <a:extLst>
                  <a:ext uri="{FF2B5EF4-FFF2-40B4-BE49-F238E27FC236}">
                    <a16:creationId xmlns:a16="http://schemas.microsoft.com/office/drawing/2014/main" id="{52B84716-0ADE-4572-94F6-D213E0CFA3F4}"/>
                  </a:ext>
                </a:extLst>
              </p:cNvPr>
              <p:cNvGrpSpPr/>
              <p:nvPr/>
            </p:nvGrpSpPr>
            <p:grpSpPr>
              <a:xfrm>
                <a:off x="2874754" y="5420001"/>
                <a:ext cx="4995193" cy="1259993"/>
                <a:chOff x="904066" y="4625693"/>
                <a:chExt cx="9347520" cy="2232306"/>
              </a:xfrm>
            </p:grpSpPr>
            <p:pic>
              <p:nvPicPr>
                <p:cNvPr id="65" name="Picture 64">
                  <a:extLst>
                    <a:ext uri="{FF2B5EF4-FFF2-40B4-BE49-F238E27FC236}">
                      <a16:creationId xmlns:a16="http://schemas.microsoft.com/office/drawing/2014/main" id="{8F67802C-06FB-46C7-A367-2AD5673686D5}"/>
                    </a:ext>
                  </a:extLst>
                </p:cNvPr>
                <p:cNvPicPr>
                  <a:picLocks noChangeAspect="1"/>
                </p:cNvPicPr>
                <p:nvPr/>
              </p:nvPicPr>
              <p:blipFill rotWithShape="1">
                <a:blip r:embed="rId4"/>
                <a:srcRect t="28755"/>
                <a:stretch/>
              </p:blipFill>
              <p:spPr>
                <a:xfrm>
                  <a:off x="984738" y="5179643"/>
                  <a:ext cx="9266848" cy="1678356"/>
                </a:xfrm>
                <a:prstGeom prst="rect">
                  <a:avLst/>
                </a:prstGeom>
              </p:spPr>
            </p:pic>
            <p:sp>
              <p:nvSpPr>
                <p:cNvPr id="66" name="TextBox 65">
                  <a:extLst>
                    <a:ext uri="{FF2B5EF4-FFF2-40B4-BE49-F238E27FC236}">
                      <a16:creationId xmlns:a16="http://schemas.microsoft.com/office/drawing/2014/main" id="{B6767C56-1EC0-49DE-83B0-A8BD9FBB2D0B}"/>
                    </a:ext>
                  </a:extLst>
                </p:cNvPr>
                <p:cNvSpPr txBox="1"/>
                <p:nvPr/>
              </p:nvSpPr>
              <p:spPr>
                <a:xfrm>
                  <a:off x="8789111" y="4625693"/>
                  <a:ext cx="1177288" cy="61686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nl-NL" sz="1200" b="1" i="0" u="none" strike="noStrike" kern="0" cap="none" spc="0" normalizeH="0" baseline="0" noProof="0" dirty="0">
                      <a:ln>
                        <a:noFill/>
                      </a:ln>
                      <a:solidFill>
                        <a:srgbClr val="0055A0"/>
                      </a:solidFill>
                      <a:effectLst/>
                      <a:uLnTx/>
                      <a:uFillTx/>
                      <a:latin typeface="Arial"/>
                      <a:ea typeface="+mn-ea"/>
                    </a:rPr>
                    <a:t>CS</a:t>
                  </a:r>
                  <a:endParaRPr kumimoji="0" lang="en-GB" sz="1200" b="1" i="0" u="none" strike="noStrike" kern="0" cap="none" spc="0" normalizeH="0" baseline="0" noProof="0" dirty="0">
                    <a:ln>
                      <a:noFill/>
                    </a:ln>
                    <a:solidFill>
                      <a:srgbClr val="0055A0"/>
                    </a:solidFill>
                    <a:effectLst/>
                    <a:uLnTx/>
                    <a:uFillTx/>
                    <a:latin typeface="Arial"/>
                    <a:ea typeface="+mn-ea"/>
                  </a:endParaRPr>
                </a:p>
              </p:txBody>
            </p:sp>
            <p:sp>
              <p:nvSpPr>
                <p:cNvPr id="67" name="TextBox 66">
                  <a:extLst>
                    <a:ext uri="{FF2B5EF4-FFF2-40B4-BE49-F238E27FC236}">
                      <a16:creationId xmlns:a16="http://schemas.microsoft.com/office/drawing/2014/main" id="{35899732-D454-42E0-8F05-D06DD2F86B79}"/>
                    </a:ext>
                  </a:extLst>
                </p:cNvPr>
                <p:cNvSpPr txBox="1"/>
                <p:nvPr/>
              </p:nvSpPr>
              <p:spPr>
                <a:xfrm>
                  <a:off x="904066" y="4637917"/>
                  <a:ext cx="1450799" cy="6168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200" b="1" i="0" u="none" strike="noStrike" kern="0" cap="none" spc="0" normalizeH="0" baseline="0" noProof="0" dirty="0">
                      <a:ln>
                        <a:noFill/>
                      </a:ln>
                      <a:solidFill>
                        <a:srgbClr val="0055A0"/>
                      </a:solidFill>
                      <a:effectLst/>
                      <a:uLnTx/>
                      <a:uFillTx/>
                      <a:latin typeface="Arial"/>
                      <a:ea typeface="+mn-ea"/>
                    </a:rPr>
                    <a:t>NCS</a:t>
                  </a:r>
                  <a:endParaRPr kumimoji="0" lang="en-GB" sz="1200" b="1" i="0" u="none" strike="noStrike" kern="0" cap="none" spc="0" normalizeH="0" baseline="0" noProof="0" dirty="0">
                    <a:ln>
                      <a:noFill/>
                    </a:ln>
                    <a:solidFill>
                      <a:srgbClr val="0055A0"/>
                    </a:solidFill>
                    <a:effectLst/>
                    <a:uLnTx/>
                    <a:uFillTx/>
                    <a:latin typeface="Arial"/>
                    <a:ea typeface="+mn-ea"/>
                  </a:endParaRPr>
                </a:p>
              </p:txBody>
            </p:sp>
            <p:sp>
              <p:nvSpPr>
                <p:cNvPr id="68" name="Rectangle 67">
                  <a:extLst>
                    <a:ext uri="{FF2B5EF4-FFF2-40B4-BE49-F238E27FC236}">
                      <a16:creationId xmlns:a16="http://schemas.microsoft.com/office/drawing/2014/main" id="{B3929797-2995-4D43-B1A9-6986B9260B3E}"/>
                    </a:ext>
                  </a:extLst>
                </p:cNvPr>
                <p:cNvSpPr/>
                <p:nvPr/>
              </p:nvSpPr>
              <p:spPr>
                <a:xfrm>
                  <a:off x="2976562" y="5774055"/>
                  <a:ext cx="998220" cy="45719"/>
                </a:xfrm>
                <a:prstGeom prst="rect">
                  <a:avLst/>
                </a:prstGeom>
                <a:solidFill>
                  <a:srgbClr val="53FA26"/>
                </a:solidFill>
                <a:ln w="19050" cap="flat" cmpd="sng" algn="ctr">
                  <a:solidFill>
                    <a:srgbClr val="53FA2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69" name="Rectangle 68">
                  <a:extLst>
                    <a:ext uri="{FF2B5EF4-FFF2-40B4-BE49-F238E27FC236}">
                      <a16:creationId xmlns:a16="http://schemas.microsoft.com/office/drawing/2014/main" id="{EB5B5DB8-9C40-4386-81DE-987863D8E9CB}"/>
                    </a:ext>
                  </a:extLst>
                </p:cNvPr>
                <p:cNvSpPr/>
                <p:nvPr/>
              </p:nvSpPr>
              <p:spPr>
                <a:xfrm>
                  <a:off x="4066221" y="5775078"/>
                  <a:ext cx="1027271" cy="45719"/>
                </a:xfrm>
                <a:prstGeom prst="rect">
                  <a:avLst/>
                </a:prstGeom>
                <a:solidFill>
                  <a:srgbClr val="0070C0"/>
                </a:solidFill>
                <a:ln w="1905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70" name="Rectangle 69">
                  <a:extLst>
                    <a:ext uri="{FF2B5EF4-FFF2-40B4-BE49-F238E27FC236}">
                      <a16:creationId xmlns:a16="http://schemas.microsoft.com/office/drawing/2014/main" id="{5CF0754C-8DE0-41DE-B7FE-168502F75E1F}"/>
                    </a:ext>
                  </a:extLst>
                </p:cNvPr>
                <p:cNvSpPr/>
                <p:nvPr/>
              </p:nvSpPr>
              <p:spPr>
                <a:xfrm>
                  <a:off x="5184931" y="5774055"/>
                  <a:ext cx="1015844" cy="45719"/>
                </a:xfrm>
                <a:prstGeom prst="rect">
                  <a:avLst/>
                </a:prstGeom>
                <a:solidFill>
                  <a:srgbClr val="DE00AE"/>
                </a:solidFill>
                <a:ln w="19050" cap="flat" cmpd="sng" algn="ctr">
                  <a:solidFill>
                    <a:srgbClr val="DE00A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71" name="Rectangle 70">
                  <a:extLst>
                    <a:ext uri="{FF2B5EF4-FFF2-40B4-BE49-F238E27FC236}">
                      <a16:creationId xmlns:a16="http://schemas.microsoft.com/office/drawing/2014/main" id="{A1026F66-DA2D-4415-8E78-8A53C36A15CD}"/>
                    </a:ext>
                  </a:extLst>
                </p:cNvPr>
                <p:cNvSpPr/>
                <p:nvPr/>
              </p:nvSpPr>
              <p:spPr>
                <a:xfrm>
                  <a:off x="6801399" y="5671003"/>
                  <a:ext cx="1015844" cy="45718"/>
                </a:xfrm>
                <a:prstGeom prst="rect">
                  <a:avLst/>
                </a:prstGeom>
                <a:solidFill>
                  <a:srgbClr val="00FFFF"/>
                </a:solidFill>
                <a:ln w="19050" cap="flat" cmpd="sng" algn="ctr">
                  <a:solidFill>
                    <a:srgbClr val="00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Arial"/>
                    <a:ea typeface="+mn-ea"/>
                    <a:cs typeface="+mn-cs"/>
                  </a:endParaRPr>
                </a:p>
              </p:txBody>
            </p:sp>
            <p:sp>
              <p:nvSpPr>
                <p:cNvPr id="72" name="Rectangle 71">
                  <a:extLst>
                    <a:ext uri="{FF2B5EF4-FFF2-40B4-BE49-F238E27FC236}">
                      <a16:creationId xmlns:a16="http://schemas.microsoft.com/office/drawing/2014/main" id="{87068975-DBFF-44D6-A229-09A0D148CD20}"/>
                    </a:ext>
                  </a:extLst>
                </p:cNvPr>
                <p:cNvSpPr/>
                <p:nvPr/>
              </p:nvSpPr>
              <p:spPr>
                <a:xfrm>
                  <a:off x="7410924" y="5768409"/>
                  <a:ext cx="1015844" cy="45719"/>
                </a:xfrm>
                <a:prstGeom prst="rect">
                  <a:avLst/>
                </a:prstGeom>
                <a:solidFill>
                  <a:sysClr val="window" lastClr="FFFFFF">
                    <a:lumMod val="50000"/>
                  </a:sysClr>
                </a:solidFill>
                <a:ln w="19050" cap="flat" cmpd="sng" algn="ctr">
                  <a:solidFill>
                    <a:srgbClr val="0055A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73" name="Rectangle 72">
                  <a:extLst>
                    <a:ext uri="{FF2B5EF4-FFF2-40B4-BE49-F238E27FC236}">
                      <a16:creationId xmlns:a16="http://schemas.microsoft.com/office/drawing/2014/main" id="{03C00D06-7D6D-4E5A-A607-BBB5BE288F27}"/>
                    </a:ext>
                  </a:extLst>
                </p:cNvPr>
                <p:cNvSpPr/>
                <p:nvPr/>
              </p:nvSpPr>
              <p:spPr>
                <a:xfrm>
                  <a:off x="1886903" y="5768409"/>
                  <a:ext cx="998220" cy="45719"/>
                </a:xfrm>
                <a:prstGeom prst="rect">
                  <a:avLst/>
                </a:prstGeom>
                <a:solidFill>
                  <a:srgbClr val="FF0000"/>
                </a:solidFill>
                <a:ln w="190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sp>
            <p:nvSpPr>
              <p:cNvPr id="60" name="5-Point Star 28">
                <a:extLst>
                  <a:ext uri="{FF2B5EF4-FFF2-40B4-BE49-F238E27FC236}">
                    <a16:creationId xmlns:a16="http://schemas.microsoft.com/office/drawing/2014/main" id="{C12A4DE8-7DC9-4C3E-B801-0310A6C29045}"/>
                  </a:ext>
                </a:extLst>
              </p:cNvPr>
              <p:cNvSpPr/>
              <p:nvPr/>
            </p:nvSpPr>
            <p:spPr>
              <a:xfrm>
                <a:off x="4117265" y="5939961"/>
                <a:ext cx="228600" cy="228600"/>
              </a:xfrm>
              <a:prstGeom prst="star5">
                <a:avLst/>
              </a:prstGeom>
              <a:solidFill>
                <a:srgbClr val="FFFF00"/>
              </a:solidFill>
              <a:ln w="190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61" name="TextBox 60">
                <a:extLst>
                  <a:ext uri="{FF2B5EF4-FFF2-40B4-BE49-F238E27FC236}">
                    <a16:creationId xmlns:a16="http://schemas.microsoft.com/office/drawing/2014/main" id="{5CA22326-06A7-4D78-974B-71EC429FBEAC}"/>
                  </a:ext>
                </a:extLst>
              </p:cNvPr>
              <p:cNvSpPr txBox="1"/>
              <p:nvPr/>
            </p:nvSpPr>
            <p:spPr>
              <a:xfrm>
                <a:off x="4019646" y="5398105"/>
                <a:ext cx="1285561" cy="323508"/>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Q1: 7164  A</a:t>
                </a:r>
              </a:p>
            </p:txBody>
          </p:sp>
          <p:cxnSp>
            <p:nvCxnSpPr>
              <p:cNvPr id="62" name="Straight Connector 61">
                <a:extLst>
                  <a:ext uri="{FF2B5EF4-FFF2-40B4-BE49-F238E27FC236}">
                    <a16:creationId xmlns:a16="http://schemas.microsoft.com/office/drawing/2014/main" id="{BF7DD41C-9F9C-48AB-8ED3-2DC80608533D}"/>
                  </a:ext>
                </a:extLst>
              </p:cNvPr>
              <p:cNvCxnSpPr/>
              <p:nvPr/>
            </p:nvCxnSpPr>
            <p:spPr>
              <a:xfrm flipV="1">
                <a:off x="4281493" y="5662918"/>
                <a:ext cx="209478" cy="328395"/>
              </a:xfrm>
              <a:prstGeom prst="line">
                <a:avLst/>
              </a:prstGeom>
              <a:noFill/>
              <a:ln w="31750" cap="flat" cmpd="sng" algn="ctr">
                <a:solidFill>
                  <a:srgbClr val="0055A0"/>
                </a:solidFill>
                <a:prstDash val="solid"/>
                <a:headEnd type="stealth"/>
                <a:tailEnd type="none"/>
              </a:ln>
              <a:effectLst>
                <a:glow rad="63500">
                  <a:srgbClr val="DDDDDD">
                    <a:tint val="30000"/>
                    <a:shade val="95000"/>
                    <a:satMod val="300000"/>
                    <a:alpha val="50000"/>
                  </a:srgbClr>
                </a:glow>
              </a:effectLst>
            </p:spPr>
          </p:cxnSp>
          <p:sp>
            <p:nvSpPr>
              <p:cNvPr id="63" name="TextBox 62">
                <a:extLst>
                  <a:ext uri="{FF2B5EF4-FFF2-40B4-BE49-F238E27FC236}">
                    <a16:creationId xmlns:a16="http://schemas.microsoft.com/office/drawing/2014/main" id="{51382501-FB67-4A6E-A6A8-0E9296E7665D}"/>
                  </a:ext>
                </a:extLst>
              </p:cNvPr>
              <p:cNvSpPr txBox="1"/>
              <p:nvPr/>
            </p:nvSpPr>
            <p:spPr>
              <a:xfrm>
                <a:off x="5760216" y="5374395"/>
                <a:ext cx="1467805" cy="323508"/>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55A0"/>
                    </a:solidFill>
                    <a:effectLst/>
                    <a:uLnTx/>
                    <a:uFillTx/>
                    <a:latin typeface="Arial"/>
                    <a:ea typeface="+mn-ea"/>
                  </a:rPr>
                  <a:t>Q2: 11135 A</a:t>
                </a:r>
              </a:p>
            </p:txBody>
          </p:sp>
          <p:cxnSp>
            <p:nvCxnSpPr>
              <p:cNvPr id="64" name="Straight Connector 63">
                <a:extLst>
                  <a:ext uri="{FF2B5EF4-FFF2-40B4-BE49-F238E27FC236}">
                    <a16:creationId xmlns:a16="http://schemas.microsoft.com/office/drawing/2014/main" id="{4411CEAE-2CE4-4DCA-9CB1-A14CD6DA8AF5}"/>
                  </a:ext>
                </a:extLst>
              </p:cNvPr>
              <p:cNvCxnSpPr/>
              <p:nvPr/>
            </p:nvCxnSpPr>
            <p:spPr>
              <a:xfrm flipH="1" flipV="1">
                <a:off x="6232895" y="5662543"/>
                <a:ext cx="172922" cy="301050"/>
              </a:xfrm>
              <a:prstGeom prst="line">
                <a:avLst/>
              </a:prstGeom>
              <a:noFill/>
              <a:ln w="31750" cap="flat" cmpd="sng" algn="ctr">
                <a:solidFill>
                  <a:srgbClr val="0055A0"/>
                </a:solidFill>
                <a:prstDash val="solid"/>
                <a:headEnd type="stealth"/>
                <a:tailEnd type="none"/>
              </a:ln>
              <a:effectLst>
                <a:glow rad="63500">
                  <a:srgbClr val="DDDDDD">
                    <a:tint val="30000"/>
                    <a:shade val="95000"/>
                    <a:satMod val="300000"/>
                    <a:alpha val="50000"/>
                  </a:srgbClr>
                </a:glow>
              </a:effectLst>
            </p:spPr>
          </p:cxnSp>
        </p:grpSp>
      </p:grpSp>
      <p:sp>
        <p:nvSpPr>
          <p:cNvPr id="74" name="Rectangle 73">
            <a:extLst>
              <a:ext uri="{FF2B5EF4-FFF2-40B4-BE49-F238E27FC236}">
                <a16:creationId xmlns:a16="http://schemas.microsoft.com/office/drawing/2014/main" id="{DBC88E88-AD4E-4387-AD88-EC7051D84E95}"/>
              </a:ext>
            </a:extLst>
          </p:cNvPr>
          <p:cNvSpPr/>
          <p:nvPr/>
        </p:nvSpPr>
        <p:spPr>
          <a:xfrm>
            <a:off x="6483095" y="682263"/>
            <a:ext cx="2577684" cy="4265270"/>
          </a:xfrm>
          <a:prstGeom prst="rect">
            <a:avLst/>
          </a:prstGeom>
          <a:solidFill>
            <a:schemeClr val="bg1"/>
          </a:solidFill>
        </p:spPr>
        <p:txBody>
          <a:bodyPr wrap="square">
            <a:spAutoFit/>
          </a:bodyPr>
          <a:lstStyle/>
          <a:p>
            <a:pPr marL="285750" indent="-285750">
              <a:spcBef>
                <a:spcPts val="600"/>
              </a:spcBef>
              <a:buFont typeface="Wingdings" pitchFamily="2" charset="2"/>
              <a:buChar char="q"/>
            </a:pPr>
            <a:r>
              <a:rPr lang="en-GB"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LMBHB002 (S1) is the first twin-aperture, full-length, dipole magnet issued from series production.</a:t>
            </a:r>
            <a:endPar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As all series magnets, it benefited from 11 T Task Force outcome.</a:t>
            </a: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Power testing was limited by management to nominal current + 100 A. </a:t>
            </a: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It underwent ~340 power cycles to maximum current and 1 WUCD.</a:t>
            </a: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No performance degradation was observed, but </a:t>
            </a:r>
            <a:r>
              <a:rPr lang="en-US" sz="1200" i="1"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V-I</a:t>
            </a: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diagnostics were not yet implemented.</a:t>
            </a: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It relies on impregnated QH, which were not tested to machine conditions</a:t>
            </a: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
            </a:r>
            <a:endPar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24013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5">
            <a:extLst>
              <a:ext uri="{FF2B5EF4-FFF2-40B4-BE49-F238E27FC236}">
                <a16:creationId xmlns:a16="http://schemas.microsoft.com/office/drawing/2014/main" id="{921431CB-2082-46B5-9221-7F94207DDF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156" y="2725740"/>
            <a:ext cx="3057917" cy="1978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a:extLst>
              <a:ext uri="{FF2B5EF4-FFF2-40B4-BE49-F238E27FC236}">
                <a16:creationId xmlns:a16="http://schemas.microsoft.com/office/drawing/2014/main" id="{FF238C5D-B796-4BD9-98F4-2A8BB45F1F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037" y="713804"/>
            <a:ext cx="3050036" cy="1978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2">
            <a:extLst>
              <a:ext uri="{FF2B5EF4-FFF2-40B4-BE49-F238E27FC236}">
                <a16:creationId xmlns:a16="http://schemas.microsoft.com/office/drawing/2014/main" id="{7FFA19CD-D030-445A-B227-3298B8D77BBC}"/>
              </a:ext>
            </a:extLst>
          </p:cNvPr>
          <p:cNvSpPr>
            <a:spLocks noGrp="1"/>
          </p:cNvSpPr>
          <p:nvPr>
            <p:ph type="title"/>
          </p:nvPr>
        </p:nvSpPr>
        <p:spPr>
          <a:xfrm>
            <a:off x="90000" y="90000"/>
            <a:ext cx="8730472" cy="685800"/>
          </a:xfrm>
          <a:solidFill>
            <a:schemeClr val="bg1"/>
          </a:solidFill>
        </p:spPr>
        <p:txBody>
          <a:bodyPr/>
          <a:lstStyle/>
          <a:p>
            <a:r>
              <a:rPr lang="en-US" sz="3000" dirty="0"/>
              <a:t>LMBHA001 (S2) &amp; LMBHB003 (S4) Test History</a:t>
            </a:r>
            <a:endParaRPr lang="en-GB" sz="3000" dirty="0"/>
          </a:p>
        </p:txBody>
      </p:sp>
      <p:sp>
        <p:nvSpPr>
          <p:cNvPr id="74" name="Rectangle 73">
            <a:extLst>
              <a:ext uri="{FF2B5EF4-FFF2-40B4-BE49-F238E27FC236}">
                <a16:creationId xmlns:a16="http://schemas.microsoft.com/office/drawing/2014/main" id="{DBC88E88-AD4E-4387-AD88-EC7051D84E95}"/>
              </a:ext>
            </a:extLst>
          </p:cNvPr>
          <p:cNvSpPr/>
          <p:nvPr/>
        </p:nvSpPr>
        <p:spPr>
          <a:xfrm>
            <a:off x="6528379" y="735734"/>
            <a:ext cx="2485005" cy="4280659"/>
          </a:xfrm>
          <a:prstGeom prst="rect">
            <a:avLst/>
          </a:prstGeom>
          <a:solidFill>
            <a:schemeClr val="bg1"/>
          </a:solidFill>
        </p:spPr>
        <p:txBody>
          <a:bodyPr wrap="square">
            <a:spAutoFit/>
          </a:bodyPr>
          <a:lstStyle/>
          <a:p>
            <a:pPr marL="285750" indent="-285750">
              <a:spcBef>
                <a:spcPts val="600"/>
              </a:spcBef>
              <a:buFont typeface="Wingdings" pitchFamily="2" charset="2"/>
              <a:buChar char="q"/>
            </a:pPr>
            <a:r>
              <a:rPr lang="en-GB"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LMBHA001 (S2) reached maximum current after 2</a:t>
            </a:r>
            <a:r>
              <a:rPr lang="en-GB" sz="1200" baseline="300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nd</a:t>
            </a:r>
            <a:r>
              <a:rPr lang="en-GB"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and 3</a:t>
            </a:r>
            <a:r>
              <a:rPr lang="en-GB" sz="1200" baseline="300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rd</a:t>
            </a:r>
            <a:r>
              <a:rPr lang="en-GB"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cooldown, but exhibited performance degradation after extensive QH firing (~80, for spike investigation).</a:t>
            </a:r>
            <a:endPar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Test of S2 (which relies on impregnated QH) ended with a QH-to-coil #12 failure during lifted voltage test to simulate machine conditions.</a:t>
            </a: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LBMBHB003 (S4) reached maximum current after 1</a:t>
            </a:r>
            <a:r>
              <a:rPr lang="en-US" sz="1200" baseline="300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st</a:t>
            </a: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cooldown, but exhibited performance degradation after 2</a:t>
            </a:r>
            <a:r>
              <a:rPr lang="en-US" sz="1200" baseline="300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nd</a:t>
            </a: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cooldown.</a:t>
            </a:r>
          </a:p>
          <a:p>
            <a:pPr marL="285750" indent="-285750">
              <a:spcBef>
                <a:spcPts val="600"/>
              </a:spcBef>
              <a:buFont typeface="Wingdings" pitchFamily="2" charset="2"/>
              <a:buChar char="q"/>
            </a:pP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Test of S4 (which relies on external QH) ended with a </a:t>
            </a:r>
            <a:r>
              <a:rPr lang="en-US" sz="1200" dirty="0">
                <a:solidFill>
                  <a:srgbClr val="333399"/>
                </a:solidFill>
                <a:latin typeface="Tahoma" panose="020B0604030504040204" pitchFamily="34" charset="0"/>
                <a:ea typeface="Tahoma" panose="020B0604030504040204" pitchFamily="34" charset="0"/>
                <a:cs typeface="Tahoma" panose="020B0604030504040204" pitchFamily="34" charset="0"/>
              </a:rPr>
              <a:t>QH trace to wire jointing failure in coil #17.</a:t>
            </a:r>
          </a:p>
          <a:p>
            <a:pPr marL="285750" indent="-285750">
              <a:spcBef>
                <a:spcPts val="500"/>
              </a:spcBef>
              <a:buFont typeface="Wingdings" pitchFamily="2" charset="2"/>
              <a:buChar char="q"/>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pic>
        <p:nvPicPr>
          <p:cNvPr id="90" name="Picture 89" descr="Chart, histogram&#10;&#10;Description automatically generated">
            <a:extLst>
              <a:ext uri="{FF2B5EF4-FFF2-40B4-BE49-F238E27FC236}">
                <a16:creationId xmlns:a16="http://schemas.microsoft.com/office/drawing/2014/main" id="{C0454618-3C05-4B30-8D30-052CEBD14578}"/>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5674" t="5815" r="5819" b="43262"/>
          <a:stretch/>
        </p:blipFill>
        <p:spPr>
          <a:xfrm>
            <a:off x="3403201" y="1103688"/>
            <a:ext cx="3125178" cy="1385109"/>
          </a:xfrm>
          <a:prstGeom prst="rect">
            <a:avLst/>
          </a:prstGeom>
        </p:spPr>
      </p:pic>
      <p:sp>
        <p:nvSpPr>
          <p:cNvPr id="93" name="TextBox 92">
            <a:extLst>
              <a:ext uri="{FF2B5EF4-FFF2-40B4-BE49-F238E27FC236}">
                <a16:creationId xmlns:a16="http://schemas.microsoft.com/office/drawing/2014/main" id="{B5A391E4-2182-4F3C-B2C7-59CDD30459B3}"/>
              </a:ext>
            </a:extLst>
          </p:cNvPr>
          <p:cNvSpPr txBox="1"/>
          <p:nvPr/>
        </p:nvSpPr>
        <p:spPr>
          <a:xfrm>
            <a:off x="3739436" y="1164266"/>
            <a:ext cx="90120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55A0"/>
                </a:solidFill>
                <a:effectLst/>
                <a:uLnTx/>
                <a:uFillTx/>
                <a:latin typeface="Arial"/>
                <a:ea typeface="+mn-ea"/>
              </a:rPr>
              <a:t>Aperture 2</a:t>
            </a:r>
          </a:p>
        </p:txBody>
      </p:sp>
      <p:sp>
        <p:nvSpPr>
          <p:cNvPr id="94" name="TextBox 93">
            <a:extLst>
              <a:ext uri="{FF2B5EF4-FFF2-40B4-BE49-F238E27FC236}">
                <a16:creationId xmlns:a16="http://schemas.microsoft.com/office/drawing/2014/main" id="{AE8B1677-EFD6-4DE9-947B-894280DFFF20}"/>
              </a:ext>
            </a:extLst>
          </p:cNvPr>
          <p:cNvSpPr txBox="1"/>
          <p:nvPr/>
        </p:nvSpPr>
        <p:spPr>
          <a:xfrm>
            <a:off x="1270270" y="925584"/>
            <a:ext cx="49084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8F00"/>
                </a:solidFill>
                <a:effectLst/>
                <a:uLnTx/>
                <a:uFillTx/>
                <a:latin typeface="Arial"/>
                <a:ea typeface="+mn-ea"/>
              </a:rPr>
              <a:t>CD3</a:t>
            </a:r>
          </a:p>
        </p:txBody>
      </p:sp>
      <p:sp>
        <p:nvSpPr>
          <p:cNvPr id="95" name="TextBox 94">
            <a:extLst>
              <a:ext uri="{FF2B5EF4-FFF2-40B4-BE49-F238E27FC236}">
                <a16:creationId xmlns:a16="http://schemas.microsoft.com/office/drawing/2014/main" id="{DE3074D8-077C-47E4-97A9-07AE942760D2}"/>
              </a:ext>
            </a:extLst>
          </p:cNvPr>
          <p:cNvSpPr txBox="1"/>
          <p:nvPr/>
        </p:nvSpPr>
        <p:spPr>
          <a:xfrm>
            <a:off x="1956064" y="925584"/>
            <a:ext cx="49084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40FF"/>
                </a:solidFill>
                <a:effectLst/>
                <a:uLnTx/>
                <a:uFillTx/>
                <a:latin typeface="Arial"/>
                <a:ea typeface="+mn-ea"/>
              </a:rPr>
              <a:t>CD4</a:t>
            </a:r>
          </a:p>
        </p:txBody>
      </p:sp>
      <p:sp>
        <p:nvSpPr>
          <p:cNvPr id="96" name="TextBox 95">
            <a:extLst>
              <a:ext uri="{FF2B5EF4-FFF2-40B4-BE49-F238E27FC236}">
                <a16:creationId xmlns:a16="http://schemas.microsoft.com/office/drawing/2014/main" id="{05870F99-304B-4AE6-8F91-1B17D0D5D499}"/>
              </a:ext>
            </a:extLst>
          </p:cNvPr>
          <p:cNvSpPr txBox="1"/>
          <p:nvPr/>
        </p:nvSpPr>
        <p:spPr>
          <a:xfrm>
            <a:off x="5888206" y="1611782"/>
            <a:ext cx="490840" cy="276999"/>
          </a:xfrm>
          <a:prstGeom prst="rect">
            <a:avLst/>
          </a:prstGeom>
          <a:solidFill>
            <a:sysClr val="window" lastClr="FFFFFF">
              <a:alpha val="50000"/>
            </a:sys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8F00"/>
                </a:solidFill>
                <a:effectLst/>
                <a:uLnTx/>
                <a:uFillTx/>
                <a:latin typeface="Arial"/>
                <a:ea typeface="+mn-ea"/>
              </a:rPr>
              <a:t>CD3</a:t>
            </a:r>
          </a:p>
        </p:txBody>
      </p:sp>
      <p:sp>
        <p:nvSpPr>
          <p:cNvPr id="97" name="TextBox 96">
            <a:extLst>
              <a:ext uri="{FF2B5EF4-FFF2-40B4-BE49-F238E27FC236}">
                <a16:creationId xmlns:a16="http://schemas.microsoft.com/office/drawing/2014/main" id="{6B912D18-4C2A-491B-BE26-15F1E24AD84F}"/>
              </a:ext>
            </a:extLst>
          </p:cNvPr>
          <p:cNvSpPr txBox="1"/>
          <p:nvPr/>
        </p:nvSpPr>
        <p:spPr>
          <a:xfrm>
            <a:off x="5136931" y="885027"/>
            <a:ext cx="490840" cy="276999"/>
          </a:xfrm>
          <a:prstGeom prst="rect">
            <a:avLst/>
          </a:prstGeom>
          <a:solidFill>
            <a:sysClr val="window" lastClr="FFFFFF">
              <a:alpha val="50000"/>
            </a:sys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40FF"/>
                </a:solidFill>
                <a:effectLst/>
                <a:uLnTx/>
                <a:uFillTx/>
                <a:latin typeface="Arial"/>
                <a:ea typeface="+mn-ea"/>
              </a:rPr>
              <a:t>CD4</a:t>
            </a:r>
          </a:p>
        </p:txBody>
      </p:sp>
      <p:sp>
        <p:nvSpPr>
          <p:cNvPr id="101" name="TextBox 100">
            <a:extLst>
              <a:ext uri="{FF2B5EF4-FFF2-40B4-BE49-F238E27FC236}">
                <a16:creationId xmlns:a16="http://schemas.microsoft.com/office/drawing/2014/main" id="{7EAE1DF8-71AE-4785-9E62-EEB4ED24669A}"/>
              </a:ext>
            </a:extLst>
          </p:cNvPr>
          <p:cNvSpPr txBox="1"/>
          <p:nvPr/>
        </p:nvSpPr>
        <p:spPr>
          <a:xfrm>
            <a:off x="458374" y="2945313"/>
            <a:ext cx="49084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8F00"/>
                </a:solidFill>
                <a:effectLst/>
                <a:uLnTx/>
                <a:uFillTx/>
                <a:latin typeface="Arial"/>
                <a:ea typeface="+mn-ea"/>
              </a:rPr>
              <a:t>CD1</a:t>
            </a:r>
          </a:p>
        </p:txBody>
      </p:sp>
      <p:sp>
        <p:nvSpPr>
          <p:cNvPr id="102" name="TextBox 101">
            <a:extLst>
              <a:ext uri="{FF2B5EF4-FFF2-40B4-BE49-F238E27FC236}">
                <a16:creationId xmlns:a16="http://schemas.microsoft.com/office/drawing/2014/main" id="{B36D274B-7D48-4414-BFF6-A562455743C5}"/>
              </a:ext>
            </a:extLst>
          </p:cNvPr>
          <p:cNvSpPr txBox="1"/>
          <p:nvPr/>
        </p:nvSpPr>
        <p:spPr>
          <a:xfrm>
            <a:off x="1323099" y="2945314"/>
            <a:ext cx="1046195"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40FF"/>
                </a:solidFill>
                <a:effectLst/>
                <a:uLnTx/>
                <a:uFillTx/>
                <a:latin typeface="Arial"/>
                <a:ea typeface="+mn-ea"/>
              </a:rPr>
              <a:t>CD2</a:t>
            </a:r>
          </a:p>
        </p:txBody>
      </p:sp>
      <p:pic>
        <p:nvPicPr>
          <p:cNvPr id="103" name="Picture 102" descr="Chart, histogram&#10;&#10;Description automatically generated">
            <a:extLst>
              <a:ext uri="{FF2B5EF4-FFF2-40B4-BE49-F238E27FC236}">
                <a16:creationId xmlns:a16="http://schemas.microsoft.com/office/drawing/2014/main" id="{2C299260-6518-4C1F-9C54-14D3E47FB49B}"/>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6220" t="5957" r="6803" b="44228"/>
          <a:stretch/>
        </p:blipFill>
        <p:spPr>
          <a:xfrm>
            <a:off x="3387984" y="3027892"/>
            <a:ext cx="3140395" cy="1385547"/>
          </a:xfrm>
          <a:prstGeom prst="rect">
            <a:avLst/>
          </a:prstGeom>
        </p:spPr>
      </p:pic>
      <p:sp>
        <p:nvSpPr>
          <p:cNvPr id="104" name="TextBox 103">
            <a:extLst>
              <a:ext uri="{FF2B5EF4-FFF2-40B4-BE49-F238E27FC236}">
                <a16:creationId xmlns:a16="http://schemas.microsoft.com/office/drawing/2014/main" id="{B8B10D09-D596-4B1C-B6E9-66F3110D0CC8}"/>
              </a:ext>
            </a:extLst>
          </p:cNvPr>
          <p:cNvSpPr txBox="1"/>
          <p:nvPr/>
        </p:nvSpPr>
        <p:spPr>
          <a:xfrm>
            <a:off x="5378152" y="3510758"/>
            <a:ext cx="490840" cy="276999"/>
          </a:xfrm>
          <a:prstGeom prst="rect">
            <a:avLst/>
          </a:prstGeom>
          <a:solidFill>
            <a:sysClr val="window" lastClr="FFFFFF">
              <a:alpha val="50000"/>
            </a:sys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8F00"/>
                </a:solidFill>
                <a:effectLst/>
                <a:uLnTx/>
                <a:uFillTx/>
                <a:latin typeface="Arial"/>
                <a:ea typeface="+mn-ea"/>
              </a:rPr>
              <a:t>CD1</a:t>
            </a:r>
          </a:p>
        </p:txBody>
      </p:sp>
      <p:sp>
        <p:nvSpPr>
          <p:cNvPr id="105" name="TextBox 104">
            <a:extLst>
              <a:ext uri="{FF2B5EF4-FFF2-40B4-BE49-F238E27FC236}">
                <a16:creationId xmlns:a16="http://schemas.microsoft.com/office/drawing/2014/main" id="{39AC6369-596C-4FA0-BFD6-5656DE612124}"/>
              </a:ext>
            </a:extLst>
          </p:cNvPr>
          <p:cNvSpPr txBox="1"/>
          <p:nvPr/>
        </p:nvSpPr>
        <p:spPr>
          <a:xfrm>
            <a:off x="4983826" y="2996889"/>
            <a:ext cx="490840" cy="276999"/>
          </a:xfrm>
          <a:prstGeom prst="rect">
            <a:avLst/>
          </a:prstGeom>
          <a:solidFill>
            <a:sysClr val="window" lastClr="FFFFFF">
              <a:alpha val="50000"/>
            </a:sys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40FF"/>
                </a:solidFill>
                <a:effectLst/>
                <a:uLnTx/>
                <a:uFillTx/>
                <a:latin typeface="Arial"/>
                <a:ea typeface="+mn-ea"/>
              </a:rPr>
              <a:t>CD2</a:t>
            </a:r>
          </a:p>
        </p:txBody>
      </p:sp>
      <p:sp>
        <p:nvSpPr>
          <p:cNvPr id="106" name="TextBox 105">
            <a:extLst>
              <a:ext uri="{FF2B5EF4-FFF2-40B4-BE49-F238E27FC236}">
                <a16:creationId xmlns:a16="http://schemas.microsoft.com/office/drawing/2014/main" id="{50D0C6E3-096B-4A5B-9756-B7FB127ADCA1}"/>
              </a:ext>
            </a:extLst>
          </p:cNvPr>
          <p:cNvSpPr txBox="1"/>
          <p:nvPr/>
        </p:nvSpPr>
        <p:spPr>
          <a:xfrm>
            <a:off x="3708732" y="3066792"/>
            <a:ext cx="90120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55A0"/>
                </a:solidFill>
                <a:effectLst/>
                <a:uLnTx/>
                <a:uFillTx/>
                <a:latin typeface="Arial"/>
                <a:ea typeface="+mn-ea"/>
              </a:rPr>
              <a:t>Aperture 2</a:t>
            </a:r>
          </a:p>
        </p:txBody>
      </p:sp>
      <p:sp>
        <p:nvSpPr>
          <p:cNvPr id="107" name="TextBox 106">
            <a:extLst>
              <a:ext uri="{FF2B5EF4-FFF2-40B4-BE49-F238E27FC236}">
                <a16:creationId xmlns:a16="http://schemas.microsoft.com/office/drawing/2014/main" id="{16B2FDD8-0500-4E49-A7BD-15CD2BF6C5FC}"/>
              </a:ext>
            </a:extLst>
          </p:cNvPr>
          <p:cNvSpPr txBox="1"/>
          <p:nvPr/>
        </p:nvSpPr>
        <p:spPr>
          <a:xfrm>
            <a:off x="179512" y="4743390"/>
            <a:ext cx="6408712" cy="246221"/>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G. Willering)</a:t>
            </a:r>
          </a:p>
        </p:txBody>
      </p:sp>
    </p:spTree>
    <p:extLst>
      <p:ext uri="{BB962C8B-B14F-4D97-AF65-F5344CB8AC3E}">
        <p14:creationId xmlns:p14="http://schemas.microsoft.com/office/powerpoint/2010/main" val="4001893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a:extLst>
              <a:ext uri="{FF2B5EF4-FFF2-40B4-BE49-F238E27FC236}">
                <a16:creationId xmlns:a16="http://schemas.microsoft.com/office/drawing/2014/main" id="{7FFA19CD-D030-445A-B227-3298B8D77BBC}"/>
              </a:ext>
            </a:extLst>
          </p:cNvPr>
          <p:cNvSpPr>
            <a:spLocks noGrp="1"/>
          </p:cNvSpPr>
          <p:nvPr>
            <p:ph type="title"/>
          </p:nvPr>
        </p:nvSpPr>
        <p:spPr>
          <a:xfrm>
            <a:off x="90000" y="90000"/>
            <a:ext cx="8730472" cy="685800"/>
          </a:xfrm>
          <a:solidFill>
            <a:schemeClr val="bg1"/>
          </a:solidFill>
        </p:spPr>
        <p:txBody>
          <a:bodyPr/>
          <a:lstStyle/>
          <a:p>
            <a:r>
              <a:rPr lang="en-US" sz="3000" dirty="0"/>
              <a:t>LMBHA002 (S3) Test History</a:t>
            </a:r>
            <a:endParaRPr lang="en-GB" sz="3000" dirty="0"/>
          </a:p>
        </p:txBody>
      </p:sp>
      <p:sp>
        <p:nvSpPr>
          <p:cNvPr id="74" name="Rectangle 73">
            <a:extLst>
              <a:ext uri="{FF2B5EF4-FFF2-40B4-BE49-F238E27FC236}">
                <a16:creationId xmlns:a16="http://schemas.microsoft.com/office/drawing/2014/main" id="{DBC88E88-AD4E-4387-AD88-EC7051D84E95}"/>
              </a:ext>
            </a:extLst>
          </p:cNvPr>
          <p:cNvSpPr/>
          <p:nvPr/>
        </p:nvSpPr>
        <p:spPr>
          <a:xfrm>
            <a:off x="5220925" y="944478"/>
            <a:ext cx="3731662" cy="1864613"/>
          </a:xfrm>
          <a:prstGeom prst="rect">
            <a:avLst/>
          </a:prstGeom>
          <a:solidFill>
            <a:schemeClr val="bg1"/>
          </a:solidFill>
        </p:spPr>
        <p:txBody>
          <a:bodyPr wrap="square">
            <a:spAutoFit/>
          </a:bodyPr>
          <a:lstStyle/>
          <a:p>
            <a:pPr marL="285750" indent="-285750">
              <a:spcBef>
                <a:spcPts val="600"/>
              </a:spcBef>
              <a:buFont typeface="Wingdings" pitchFamily="2" charset="2"/>
              <a:buChar char="q"/>
            </a:pPr>
            <a:r>
              <a:rPr lang="en-GB" sz="1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LMBHA002 (S3) exhibited a performance limitation in one of the coils (D1U, non-connection side) after 1</a:t>
            </a:r>
            <a:r>
              <a:rPr lang="en-GB" sz="1500" baseline="300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st</a:t>
            </a:r>
            <a:r>
              <a:rPr lang="en-GB" sz="1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cooldown</a:t>
            </a: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
            </a:r>
          </a:p>
          <a:p>
            <a:pPr marL="285750" indent="-285750">
              <a:spcBef>
                <a:spcPts val="600"/>
              </a:spcBef>
              <a:buFont typeface="Wingdings"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Test of S3 (which relies on external QH) ended with a QH trace to wire jointing failure in coil #14 (like in S4).</a:t>
            </a:r>
            <a:endPar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a:p>
            <a:pPr marL="285750" indent="-285750">
              <a:spcBef>
                <a:spcPts val="500"/>
              </a:spcBef>
              <a:buFont typeface="Wingdings" pitchFamily="2" charset="2"/>
              <a:buChar char="q"/>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sp>
        <p:nvSpPr>
          <p:cNvPr id="107" name="TextBox 106">
            <a:extLst>
              <a:ext uri="{FF2B5EF4-FFF2-40B4-BE49-F238E27FC236}">
                <a16:creationId xmlns:a16="http://schemas.microsoft.com/office/drawing/2014/main" id="{16B2FDD8-0500-4E49-A7BD-15CD2BF6C5FC}"/>
              </a:ext>
            </a:extLst>
          </p:cNvPr>
          <p:cNvSpPr txBox="1"/>
          <p:nvPr/>
        </p:nvSpPr>
        <p:spPr>
          <a:xfrm>
            <a:off x="5793458" y="3806006"/>
            <a:ext cx="2586596" cy="246221"/>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G. Willering, TE-MSC)</a:t>
            </a:r>
          </a:p>
        </p:txBody>
      </p:sp>
      <p:pic>
        <p:nvPicPr>
          <p:cNvPr id="24" name="Picture 23">
            <a:extLst>
              <a:ext uri="{FF2B5EF4-FFF2-40B4-BE49-F238E27FC236}">
                <a16:creationId xmlns:a16="http://schemas.microsoft.com/office/drawing/2014/main" id="{8EA066B7-4344-4AD3-88F4-E8B5EB899A5D}"/>
              </a:ext>
            </a:extLst>
          </p:cNvPr>
          <p:cNvPicPr>
            <a:picLocks noChangeAspect="1"/>
          </p:cNvPicPr>
          <p:nvPr/>
        </p:nvPicPr>
        <p:blipFill>
          <a:blip r:embed="rId2"/>
          <a:stretch>
            <a:fillRect/>
          </a:stretch>
        </p:blipFill>
        <p:spPr>
          <a:xfrm>
            <a:off x="554742" y="775800"/>
            <a:ext cx="4245474" cy="2479270"/>
          </a:xfrm>
          <a:prstGeom prst="rect">
            <a:avLst/>
          </a:prstGeom>
        </p:spPr>
      </p:pic>
      <p:pic>
        <p:nvPicPr>
          <p:cNvPr id="25" name="Picture 24">
            <a:extLst>
              <a:ext uri="{FF2B5EF4-FFF2-40B4-BE49-F238E27FC236}">
                <a16:creationId xmlns:a16="http://schemas.microsoft.com/office/drawing/2014/main" id="{FA2D33F0-0E29-4293-9E19-6DB94BE66315}"/>
              </a:ext>
            </a:extLst>
          </p:cNvPr>
          <p:cNvPicPr>
            <a:picLocks noChangeAspect="1"/>
          </p:cNvPicPr>
          <p:nvPr/>
        </p:nvPicPr>
        <p:blipFill>
          <a:blip r:embed="rId3"/>
          <a:stretch>
            <a:fillRect/>
          </a:stretch>
        </p:blipFill>
        <p:spPr>
          <a:xfrm>
            <a:off x="395536" y="3266715"/>
            <a:ext cx="5053314" cy="1876785"/>
          </a:xfrm>
          <a:prstGeom prst="rect">
            <a:avLst/>
          </a:prstGeom>
        </p:spPr>
      </p:pic>
    </p:spTree>
    <p:extLst>
      <p:ext uri="{BB962C8B-B14F-4D97-AF65-F5344CB8AC3E}">
        <p14:creationId xmlns:p14="http://schemas.microsoft.com/office/powerpoint/2010/main" val="3510356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9018504" cy="685800"/>
          </a:xfrm>
          <a:solidFill>
            <a:schemeClr val="bg1"/>
          </a:solidFill>
        </p:spPr>
        <p:txBody>
          <a:bodyPr/>
          <a:lstStyle/>
          <a:p>
            <a:pPr algn="l"/>
            <a:r>
              <a:rPr lang="en-US" sz="3100" dirty="0"/>
              <a:t>Why is it so Hard to Determine Quench Origin?</a:t>
            </a:r>
            <a:endParaRPr lang="en-GB" sz="3100" dirty="0"/>
          </a:p>
        </p:txBody>
      </p:sp>
      <p:sp>
        <p:nvSpPr>
          <p:cNvPr id="2" name="Rectangle 1"/>
          <p:cNvSpPr/>
          <p:nvPr/>
        </p:nvSpPr>
        <p:spPr>
          <a:xfrm>
            <a:off x="206764" y="787445"/>
            <a:ext cx="8541700" cy="4317592"/>
          </a:xfrm>
          <a:prstGeom prst="rect">
            <a:avLst/>
          </a:prstGeom>
          <a:noFill/>
        </p:spPr>
        <p:txBody>
          <a:bodyPr wrap="square">
            <a:spAutoFit/>
          </a:bodyPr>
          <a:lstStyle/>
          <a:p>
            <a:pPr marL="285750" indent="-285750">
              <a:spcBef>
                <a:spcPts val="300"/>
              </a:spcBef>
              <a:buFont typeface="Wingdings"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Present understanding of the phenomenology of quench origin and development points to 3 different mechanisms that may have distinct locations </a:t>
            </a:r>
            <a:endParaRPr lang="en-US" sz="1500" b="1"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560070" lvl="1" indent="-285750">
              <a:lnSpc>
                <a:spcPct val="120000"/>
              </a:lnSpc>
              <a:spcBef>
                <a:spcPts val="200"/>
              </a:spcBef>
              <a:buFont typeface="Wingdings" pitchFamily="2" charset="2"/>
              <a:buChar char="§"/>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a local conductor degradation, that generates a current imbalance among cable strands, which may be very large and may diffuse over a long length;</a:t>
            </a:r>
          </a:p>
          <a:p>
            <a:pPr marL="560070" lvl="1" indent="-285750">
              <a:lnSpc>
                <a:spcPct val="120000"/>
              </a:lnSpc>
              <a:spcBef>
                <a:spcPts val="200"/>
              </a:spcBef>
              <a:buFont typeface="Wingdings" pitchFamily="2" charset="2"/>
              <a:buChar char="§"/>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A high field instability that will be triggered whenever a strand exceeds the instability threshold in the current, field and temperature space;</a:t>
            </a:r>
          </a:p>
          <a:p>
            <a:pPr marL="560070" lvl="1" indent="-285750">
              <a:lnSpc>
                <a:spcPct val="120000"/>
              </a:lnSpc>
              <a:spcBef>
                <a:spcPts val="200"/>
              </a:spcBef>
              <a:buFont typeface="Wingdings" pitchFamily="2" charset="2"/>
              <a:buChar char="§"/>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 precursor (likely of mechanical origin) that generates some heat and pushes strands carrying high current over the instability threshold.</a:t>
            </a:r>
          </a:p>
          <a:p>
            <a:pPr marL="102870" indent="-285750">
              <a:lnSpc>
                <a:spcPct val="120000"/>
              </a:lnSpc>
              <a:spcBef>
                <a:spcPts val="300"/>
              </a:spcBef>
              <a:buFont typeface="Wingdings" panose="05000000000000000000"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Disentangling these 3 mechanisms is not easy (and a multi-physics analyst dream), but it is likely that the local conductor degradation results from a macroscopic defect, which leads to the current imbalance and, eventually, the high field instability that is fostered (or not) by a precursor.</a:t>
            </a:r>
          </a:p>
          <a:p>
            <a:pPr marL="102870" indent="-285750">
              <a:lnSpc>
                <a:spcPct val="120000"/>
              </a:lnSpc>
              <a:spcBef>
                <a:spcPts val="300"/>
              </a:spcBef>
              <a:buFont typeface="Wingdings" panose="05000000000000000000"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Prime goal is to localize/identify the original macroscopic defect; parameters for investigation during testing (dating back from HERA and SSC) are: current ramp rates and pre-cycles (to affect current imbalance) and temperature (4.5 K vs. 1.9 K to get closer to the critical surface).</a:t>
            </a:r>
          </a:p>
          <a:p>
            <a:pPr marL="102870" indent="-285750">
              <a:lnSpc>
                <a:spcPct val="120000"/>
              </a:lnSpc>
              <a:spcBef>
                <a:spcPts val="300"/>
              </a:spcBef>
              <a:buFont typeface="Wingdings" panose="05000000000000000000" pitchFamily="2" charset="2"/>
              <a:buChar char="q"/>
            </a:pPr>
            <a:r>
              <a:rPr lang="en-US" sz="1500" i="1" dirty="0">
                <a:solidFill>
                  <a:srgbClr val="333399"/>
                </a:solidFill>
                <a:latin typeface="Tahoma" panose="020B0604030504040204" pitchFamily="34" charset="0"/>
                <a:ea typeface="Tahoma" panose="020B0604030504040204" pitchFamily="34" charset="0"/>
                <a:cs typeface="Tahoma" panose="020B0604030504040204" pitchFamily="34" charset="0"/>
              </a:rPr>
              <a:t>V-I</a:t>
            </a: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 measurements are a very powerful tool enabling early detection of degradation.</a:t>
            </a:r>
          </a:p>
        </p:txBody>
      </p:sp>
    </p:spTree>
    <p:extLst>
      <p:ext uri="{BB962C8B-B14F-4D97-AF65-F5344CB8AC3E}">
        <p14:creationId xmlns:p14="http://schemas.microsoft.com/office/powerpoint/2010/main" val="3850321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9018504" cy="685800"/>
          </a:xfrm>
          <a:solidFill>
            <a:schemeClr val="bg1"/>
          </a:solidFill>
        </p:spPr>
        <p:txBody>
          <a:bodyPr/>
          <a:lstStyle/>
          <a:p>
            <a:pPr algn="l"/>
            <a:r>
              <a:rPr lang="en-US" sz="3100" dirty="0"/>
              <a:t>Why Do We Worry?</a:t>
            </a:r>
            <a:endParaRPr lang="en-GB" sz="3100" dirty="0"/>
          </a:p>
        </p:txBody>
      </p:sp>
      <p:sp>
        <p:nvSpPr>
          <p:cNvPr id="2" name="Rectangle 1"/>
          <p:cNvSpPr/>
          <p:nvPr/>
        </p:nvSpPr>
        <p:spPr>
          <a:xfrm>
            <a:off x="206764" y="787445"/>
            <a:ext cx="8730472" cy="1724575"/>
          </a:xfrm>
          <a:prstGeom prst="rect">
            <a:avLst/>
          </a:prstGeom>
          <a:noFill/>
        </p:spPr>
        <p:txBody>
          <a:bodyPr wrap="square">
            <a:spAutoFit/>
          </a:bodyPr>
          <a:lstStyle/>
          <a:p>
            <a:pPr marL="285750" indent="-285750">
              <a:lnSpc>
                <a:spcPct val="110000"/>
              </a:lnSpc>
              <a:spcBef>
                <a:spcPts val="500"/>
              </a:spcBef>
              <a:buFont typeface="Wingdings" pitchFamily="2" charset="2"/>
              <a:buChar char="q"/>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Electromagnetic and thermal cycling degradations are common issues to Nb3Sn magnets (</a:t>
            </a:r>
            <a:r>
              <a:rPr lang="en-US" sz="1700" i="1" dirty="0">
                <a:solidFill>
                  <a:srgbClr val="333399"/>
                </a:solidFill>
                <a:latin typeface="Tahoma" panose="020B0604030504040204" pitchFamily="34" charset="0"/>
                <a:ea typeface="Tahoma" panose="020B0604030504040204" pitchFamily="34" charset="0"/>
                <a:cs typeface="Tahoma" panose="020B0604030504040204" pitchFamily="34" charset="0"/>
              </a:rPr>
              <a:t>e.g.</a:t>
            </a: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 ITER Toroidal Field and Central Solenoid magnets).</a:t>
            </a:r>
          </a:p>
          <a:p>
            <a:pPr marL="560070" lvl="1" indent="-285750">
              <a:lnSpc>
                <a:spcPct val="120000"/>
              </a:lnSpc>
              <a:spcBef>
                <a:spcPts val="500"/>
              </a:spcBef>
              <a:buFont typeface="Wingdings" pitchFamily="2" charset="2"/>
              <a:buChar char="§"/>
            </a:pPr>
            <a:endParaRPr lang="en-US" sz="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a:p>
            <a:pPr marL="102870" indent="-285750">
              <a:lnSpc>
                <a:spcPct val="110000"/>
              </a:lnSpc>
              <a:spcBef>
                <a:spcPts val="500"/>
              </a:spcBef>
              <a:buFont typeface="Wingdings" panose="05000000000000000000" pitchFamily="2" charset="2"/>
              <a:buChar char="q"/>
            </a:pP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Nb</a:t>
            </a:r>
            <a:r>
              <a:rPr lang="en-US" sz="1700" baseline="-25000" dirty="0">
                <a:solidFill>
                  <a:srgbClr val="333399"/>
                </a:solidFill>
                <a:latin typeface="Tahoma" panose="020B0604030504040204" pitchFamily="34" charset="0"/>
                <a:ea typeface="Tahoma" panose="020B0604030504040204" pitchFamily="34" charset="0"/>
                <a:cs typeface="Tahoma" panose="020B0604030504040204" pitchFamily="34" charset="0"/>
              </a:rPr>
              <a:t>3</a:t>
            </a:r>
            <a:r>
              <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rPr>
              <a:t>Sn strands are sensitive to transverse compression and may crack upon bending or under tension; paradigm is to manage prevention of conductor displacement or deformation without squeezing them too much.</a:t>
            </a:r>
          </a:p>
        </p:txBody>
      </p:sp>
      <p:grpSp>
        <p:nvGrpSpPr>
          <p:cNvPr id="9" name="Group 8">
            <a:extLst>
              <a:ext uri="{FF2B5EF4-FFF2-40B4-BE49-F238E27FC236}">
                <a16:creationId xmlns:a16="http://schemas.microsoft.com/office/drawing/2014/main" id="{9C942F3E-B275-452A-8962-CEB139C44350}"/>
              </a:ext>
            </a:extLst>
          </p:cNvPr>
          <p:cNvGrpSpPr>
            <a:grpSpLocks noChangeAspect="1"/>
          </p:cNvGrpSpPr>
          <p:nvPr/>
        </p:nvGrpSpPr>
        <p:grpSpPr>
          <a:xfrm>
            <a:off x="251520" y="2570377"/>
            <a:ext cx="5085224" cy="2286399"/>
            <a:chOff x="350872" y="2228651"/>
            <a:chExt cx="8552982" cy="3845559"/>
          </a:xfrm>
        </p:grpSpPr>
        <p:grpSp>
          <p:nvGrpSpPr>
            <p:cNvPr id="10" name="Group 9">
              <a:extLst>
                <a:ext uri="{FF2B5EF4-FFF2-40B4-BE49-F238E27FC236}">
                  <a16:creationId xmlns:a16="http://schemas.microsoft.com/office/drawing/2014/main" id="{93D4A482-8A96-4E53-8E9F-49538CCE35F1}"/>
                </a:ext>
              </a:extLst>
            </p:cNvPr>
            <p:cNvGrpSpPr/>
            <p:nvPr/>
          </p:nvGrpSpPr>
          <p:grpSpPr>
            <a:xfrm>
              <a:off x="350872" y="2243693"/>
              <a:ext cx="8502179" cy="3830517"/>
              <a:chOff x="350872" y="2243693"/>
              <a:chExt cx="8502179" cy="3830517"/>
            </a:xfrm>
          </p:grpSpPr>
          <p:pic>
            <p:nvPicPr>
              <p:cNvPr id="12" name="Picture 11">
                <a:extLst>
                  <a:ext uri="{FF2B5EF4-FFF2-40B4-BE49-F238E27FC236}">
                    <a16:creationId xmlns:a16="http://schemas.microsoft.com/office/drawing/2014/main" id="{649D50AF-4E48-46B9-A314-2AC8891C4A72}"/>
                  </a:ext>
                </a:extLst>
              </p:cNvPr>
              <p:cNvPicPr>
                <a:picLocks noChangeAspect="1"/>
              </p:cNvPicPr>
              <p:nvPr/>
            </p:nvPicPr>
            <p:blipFill>
              <a:blip r:embed="rId2"/>
              <a:stretch>
                <a:fillRect/>
              </a:stretch>
            </p:blipFill>
            <p:spPr>
              <a:xfrm>
                <a:off x="2956626" y="2836522"/>
                <a:ext cx="5896425" cy="2789462"/>
              </a:xfrm>
              <a:prstGeom prst="rect">
                <a:avLst/>
              </a:prstGeom>
            </p:spPr>
          </p:pic>
          <p:pic>
            <p:nvPicPr>
              <p:cNvPr id="13" name="Picture 12">
                <a:extLst>
                  <a:ext uri="{FF2B5EF4-FFF2-40B4-BE49-F238E27FC236}">
                    <a16:creationId xmlns:a16="http://schemas.microsoft.com/office/drawing/2014/main" id="{3E3625AB-49E1-4040-ABCB-172CBBE6858B}"/>
                  </a:ext>
                </a:extLst>
              </p:cNvPr>
              <p:cNvPicPr>
                <a:picLocks noChangeAspect="1"/>
              </p:cNvPicPr>
              <p:nvPr/>
            </p:nvPicPr>
            <p:blipFill>
              <a:blip r:embed="rId3"/>
              <a:stretch>
                <a:fillRect/>
              </a:stretch>
            </p:blipFill>
            <p:spPr>
              <a:xfrm rot="10800000">
                <a:off x="350872" y="2243693"/>
                <a:ext cx="2393664" cy="1531944"/>
              </a:xfrm>
              <a:prstGeom prst="rect">
                <a:avLst/>
              </a:prstGeom>
            </p:spPr>
          </p:pic>
          <p:pic>
            <p:nvPicPr>
              <p:cNvPr id="14" name="Picture 13">
                <a:extLst>
                  <a:ext uri="{FF2B5EF4-FFF2-40B4-BE49-F238E27FC236}">
                    <a16:creationId xmlns:a16="http://schemas.microsoft.com/office/drawing/2014/main" id="{E4F91A67-BB24-4109-8F0B-CA87D4E3AFDA}"/>
                  </a:ext>
                </a:extLst>
              </p:cNvPr>
              <p:cNvPicPr>
                <a:picLocks noChangeAspect="1"/>
              </p:cNvPicPr>
              <p:nvPr/>
            </p:nvPicPr>
            <p:blipFill>
              <a:blip r:embed="rId4"/>
              <a:stretch>
                <a:fillRect/>
              </a:stretch>
            </p:blipFill>
            <p:spPr>
              <a:xfrm>
                <a:off x="423690" y="3952951"/>
                <a:ext cx="2248027" cy="2121259"/>
              </a:xfrm>
              <a:prstGeom prst="rect">
                <a:avLst/>
              </a:prstGeom>
            </p:spPr>
          </p:pic>
          <p:sp>
            <p:nvSpPr>
              <p:cNvPr id="15" name="TextBox 14">
                <a:extLst>
                  <a:ext uri="{FF2B5EF4-FFF2-40B4-BE49-F238E27FC236}">
                    <a16:creationId xmlns:a16="http://schemas.microsoft.com/office/drawing/2014/main" id="{92EC8602-74C2-4BA5-8926-DC083969DC93}"/>
                  </a:ext>
                </a:extLst>
              </p:cNvPr>
              <p:cNvSpPr txBox="1"/>
              <p:nvPr/>
            </p:nvSpPr>
            <p:spPr>
              <a:xfrm rot="16200000">
                <a:off x="1895552" y="3837858"/>
                <a:ext cx="2046402" cy="465892"/>
              </a:xfrm>
              <a:prstGeom prst="rect">
                <a:avLst/>
              </a:prstGeom>
              <a:solidFill>
                <a:schemeClr val="bg1"/>
              </a:solidFill>
            </p:spPr>
            <p:txBody>
              <a:bodyPr wrap="square" rtlCol="0" anchor="ctr" anchorCtr="0">
                <a:spAutoFit/>
              </a:bodyPr>
              <a:lstStyle/>
              <a:p>
                <a:pPr algn="ctr"/>
                <a:r>
                  <a:rPr lang="en-US" sz="1200" dirty="0" err="1">
                    <a:solidFill>
                      <a:srgbClr val="333399"/>
                    </a:solidFill>
                    <a:latin typeface="+mj-lt"/>
                  </a:rPr>
                  <a:t>Midplane</a:t>
                </a:r>
                <a:r>
                  <a:rPr lang="en-US" sz="1200" dirty="0">
                    <a:solidFill>
                      <a:srgbClr val="333399"/>
                    </a:solidFill>
                    <a:latin typeface="+mj-lt"/>
                  </a:rPr>
                  <a:t> Turn</a:t>
                </a:r>
              </a:p>
            </p:txBody>
          </p:sp>
        </p:grpSp>
        <p:pic>
          <p:nvPicPr>
            <p:cNvPr id="11" name="Picture 10">
              <a:extLst>
                <a:ext uri="{FF2B5EF4-FFF2-40B4-BE49-F238E27FC236}">
                  <a16:creationId xmlns:a16="http://schemas.microsoft.com/office/drawing/2014/main" id="{D74907CE-88D9-4898-BB73-D1606D8CBEB2}"/>
                </a:ext>
              </a:extLst>
            </p:cNvPr>
            <p:cNvPicPr>
              <a:picLocks noChangeAspect="1"/>
            </p:cNvPicPr>
            <p:nvPr/>
          </p:nvPicPr>
          <p:blipFill>
            <a:blip r:embed="rId5"/>
            <a:stretch>
              <a:fillRect/>
            </a:stretch>
          </p:blipFill>
          <p:spPr>
            <a:xfrm>
              <a:off x="6489286" y="2228651"/>
              <a:ext cx="2414568" cy="1717220"/>
            </a:xfrm>
            <a:prstGeom prst="rect">
              <a:avLst/>
            </a:prstGeom>
          </p:spPr>
        </p:pic>
      </p:grpSp>
      <p:sp>
        <p:nvSpPr>
          <p:cNvPr id="16" name="Rectangle 15">
            <a:extLst>
              <a:ext uri="{FF2B5EF4-FFF2-40B4-BE49-F238E27FC236}">
                <a16:creationId xmlns:a16="http://schemas.microsoft.com/office/drawing/2014/main" id="{9E8BA60A-5BF9-427E-A1C0-14B97E279341}"/>
              </a:ext>
            </a:extLst>
          </p:cNvPr>
          <p:cNvSpPr/>
          <p:nvPr/>
        </p:nvSpPr>
        <p:spPr>
          <a:xfrm>
            <a:off x="5460082" y="2631481"/>
            <a:ext cx="3485731" cy="2367315"/>
          </a:xfrm>
          <a:prstGeom prst="rect">
            <a:avLst/>
          </a:prstGeom>
          <a:noFill/>
        </p:spPr>
        <p:txBody>
          <a:bodyPr wrap="square">
            <a:spAutoFit/>
          </a:bodyPr>
          <a:lstStyle/>
          <a:p>
            <a:pPr marL="285750" indent="-285750">
              <a:lnSpc>
                <a:spcPct val="110000"/>
              </a:lnSpc>
              <a:spcBef>
                <a:spcPts val="500"/>
              </a:spcBef>
              <a:buFont typeface="Wingdings" pitchFamily="2" charset="2"/>
              <a:buChar char="q"/>
            </a:pPr>
            <a:r>
              <a:rPr lang="en-GB" sz="17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Evidence of filament cracking (one of likely causes of irreversible degradation) has been observed on a section cut from DP102 coil #109 (a coil was used/re-used for several assemblies, which were cold tested/energized).</a:t>
            </a:r>
            <a:endParaRPr lang="en-US" sz="1700"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sp>
        <p:nvSpPr>
          <p:cNvPr id="17" name="TextBox 16">
            <a:extLst>
              <a:ext uri="{FF2B5EF4-FFF2-40B4-BE49-F238E27FC236}">
                <a16:creationId xmlns:a16="http://schemas.microsoft.com/office/drawing/2014/main" id="{E6EAD7BB-0023-417B-93C4-ADE4CC7FA1EF}"/>
              </a:ext>
            </a:extLst>
          </p:cNvPr>
          <p:cNvSpPr txBox="1"/>
          <p:nvPr/>
        </p:nvSpPr>
        <p:spPr>
          <a:xfrm>
            <a:off x="1916768" y="4656721"/>
            <a:ext cx="3009756" cy="400110"/>
          </a:xfrm>
          <a:prstGeom prst="rect">
            <a:avLst/>
          </a:prstGeom>
          <a:noFill/>
        </p:spPr>
        <p:txBody>
          <a:bodyPr wrap="square">
            <a:spAutoFit/>
          </a:bodyPr>
          <a:lstStyle/>
          <a:p>
            <a:pPr algn="ctr"/>
            <a:r>
              <a:rPr lang="en-GB"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R. </a:t>
            </a:r>
            <a:r>
              <a:rPr lang="en-GB" sz="1000" dirty="0" err="1">
                <a:solidFill>
                  <a:srgbClr val="333399"/>
                </a:solidFill>
                <a:latin typeface="Tahoma" panose="020B0604030504040204" pitchFamily="34" charset="0"/>
                <a:ea typeface="Tahoma" panose="020B0604030504040204" pitchFamily="34" charset="0"/>
                <a:cs typeface="Tahoma" panose="020B0604030504040204" pitchFamily="34" charset="0"/>
              </a:rPr>
              <a:t>Mullinix</a:t>
            </a:r>
            <a:r>
              <a:rPr lang="en-GB" sz="1000" dirty="0">
                <a:solidFill>
                  <a:srgbClr val="333399"/>
                </a:solidFill>
                <a:latin typeface="Tahoma" panose="020B0604030504040204" pitchFamily="34" charset="0"/>
                <a:ea typeface="Tahoma" panose="020B0604030504040204" pitchFamily="34" charset="0"/>
                <a:cs typeface="Tahoma" panose="020B0604030504040204" pitchFamily="34" charset="0"/>
              </a:rPr>
              <a:t>, O. Van Oss, J. Cooper, </a:t>
            </a:r>
          </a:p>
          <a:p>
            <a:pPr algn="ctr"/>
            <a:r>
              <a:rPr lang="en-GB" sz="1000" dirty="0">
                <a:solidFill>
                  <a:srgbClr val="333399"/>
                </a:solidFill>
                <a:latin typeface="Tahoma" panose="020B0604030504040204" pitchFamily="34" charset="0"/>
                <a:ea typeface="Tahoma" panose="020B0604030504040204" pitchFamily="34" charset="0"/>
                <a:cs typeface="Tahoma" panose="020B0604030504040204" pitchFamily="34" charset="0"/>
              </a:rPr>
              <a:t>S. Balachandran, B. Starch and P.J. Lee, NHMFL)</a:t>
            </a:r>
          </a:p>
        </p:txBody>
      </p:sp>
    </p:spTree>
    <p:extLst>
      <p:ext uri="{BB962C8B-B14F-4D97-AF65-F5344CB8AC3E}">
        <p14:creationId xmlns:p14="http://schemas.microsoft.com/office/powerpoint/2010/main" val="319830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11 T Status </a:t>
            </a:r>
            <a:endParaRPr lang="en-GB" dirty="0"/>
          </a:p>
        </p:txBody>
      </p:sp>
      <p:sp>
        <p:nvSpPr>
          <p:cNvPr id="2" name="Rectangle 1"/>
          <p:cNvSpPr/>
          <p:nvPr/>
        </p:nvSpPr>
        <p:spPr>
          <a:xfrm>
            <a:off x="206764" y="787445"/>
            <a:ext cx="8730472" cy="3985194"/>
          </a:xfrm>
          <a:prstGeom prst="rect">
            <a:avLst/>
          </a:prstGeom>
          <a:noFill/>
        </p:spPr>
        <p:txBody>
          <a:bodyPr wrap="square">
            <a:spAutoFit/>
          </a:bodyPr>
          <a:lstStyle/>
          <a:p>
            <a:pPr marL="285750" indent="-285750">
              <a:spcBef>
                <a:spcPts val="500"/>
              </a:spcBef>
              <a:buFont typeface="Wingdings"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Fifth cryo-magnet (S5-LMBHA003) was completed in October 2020 but not tested, to permit additional investigations of the likely causes of performance degradation observed on previous magnets and, hopefully, devise solutions to improve behavior (as well as fixing the issue with electrical connection to quench heaters). </a:t>
            </a:r>
          </a:p>
          <a:p>
            <a:pPr marL="285750" indent="-285750">
              <a:spcBef>
                <a:spcPts val="500"/>
              </a:spcBef>
              <a:buFont typeface="Wingdings" pitchFamily="2" charset="2"/>
              <a:buChar char="q"/>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GE scope of work for coil production was completed on 29 January 2021 with coil 35 (option for last coil exercised in November 2020); in absence of non-conformities, there are 8 “virgin” coils that are being put in storage (inside collars with no preload).</a:t>
            </a:r>
          </a:p>
          <a:p>
            <a:pPr marL="285750" indent="-285750">
              <a:lnSpc>
                <a:spcPct val="120000"/>
              </a:lnSpc>
              <a:spcBef>
                <a:spcPts val="500"/>
              </a:spcBef>
              <a:buFont typeface="Wingdings" pitchFamily="2" charset="2"/>
              <a:buChar char="q"/>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Re-assembly of collared coil 6 (with coils #10 &amp; 14 and new procedure for electrical connection to quench heaters) has been completed by GE in presence of CERN staff for training; assembly of last two cryo-magnets (S6 and S7) has been put on hold.</a:t>
            </a:r>
            <a:r>
              <a:rPr lang="en-US" sz="1600" dirty="0">
                <a:solidFill>
                  <a:srgbClr val="333399"/>
                </a:solidFill>
                <a:latin typeface="Tahoma" panose="020B0604030504040204" pitchFamily="34" charset="0"/>
                <a:ea typeface="Tahoma" panose="020B0604030504040204" pitchFamily="34" charset="0"/>
                <a:cs typeface="Tahoma" panose="020B0604030504040204" pitchFamily="34" charset="0"/>
              </a:rPr>
              <a:t> </a:t>
            </a:r>
          </a:p>
          <a:p>
            <a:pPr>
              <a:lnSpc>
                <a:spcPct val="120000"/>
              </a:lnSpc>
              <a:spcBef>
                <a:spcPts val="500"/>
              </a:spcBef>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500"/>
              </a:spcBef>
              <a:buFont typeface="Wingdings" pitchFamily="2" charset="2"/>
              <a:buChar char="q"/>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Investigations are on going to identify origins of performance degradation, including:</a:t>
            </a:r>
          </a:p>
          <a:p>
            <a:pPr marL="560070" lvl="1" indent="-285750">
              <a:spcBef>
                <a:spcPts val="500"/>
              </a:spcBef>
              <a:buFont typeface="Wingdings" pitchFamily="2" charset="2"/>
              <a:buChar char="§"/>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Root cause analysis;</a:t>
            </a:r>
          </a:p>
          <a:p>
            <a:pPr marL="560070" lvl="1" indent="-285750">
              <a:spcBef>
                <a:spcPts val="500"/>
              </a:spcBef>
              <a:buFont typeface="Wingdings" pitchFamily="2" charset="2"/>
              <a:buChar char="§"/>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3D modeling and analyses of mechanical support of coil ends throughout magnet life cycle;</a:t>
            </a:r>
          </a:p>
          <a:p>
            <a:pPr marL="560070" lvl="1" indent="-285750">
              <a:lnSpc>
                <a:spcPct val="120000"/>
              </a:lnSpc>
              <a:spcBef>
                <a:spcPts val="500"/>
              </a:spcBef>
              <a:buFont typeface="Wingdings" pitchFamily="2" charset="2"/>
              <a:buChar char="§"/>
            </a:pPr>
            <a:r>
              <a:rPr lang="en-US" sz="1500" dirty="0">
                <a:solidFill>
                  <a:srgbClr val="333399"/>
                </a:solidFill>
                <a:latin typeface="Tahoma" panose="020B0604030504040204" pitchFamily="34" charset="0"/>
                <a:ea typeface="Tahoma" panose="020B0604030504040204" pitchFamily="34" charset="0"/>
                <a:cs typeface="Tahoma" panose="020B0604030504040204" pitchFamily="34" charset="0"/>
              </a:rPr>
              <a:t>Examination of “damaged” coil sections by X-ray tomography.</a:t>
            </a:r>
          </a:p>
        </p:txBody>
      </p:sp>
    </p:spTree>
    <p:extLst>
      <p:ext uri="{BB962C8B-B14F-4D97-AF65-F5344CB8AC3E}">
        <p14:creationId xmlns:p14="http://schemas.microsoft.com/office/powerpoint/2010/main" val="3120646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90000" y="90000"/>
            <a:ext cx="8730472" cy="685800"/>
          </a:xfrm>
          <a:solidFill>
            <a:schemeClr val="bg1"/>
          </a:solidFill>
        </p:spPr>
        <p:txBody>
          <a:bodyPr/>
          <a:lstStyle/>
          <a:p>
            <a:pPr algn="l"/>
            <a:r>
              <a:rPr lang="en-US" dirty="0"/>
              <a:t>3D Mechanical Support of Coil Ends</a:t>
            </a:r>
            <a:endParaRPr lang="en-GB" dirty="0"/>
          </a:p>
        </p:txBody>
      </p:sp>
      <p:sp>
        <p:nvSpPr>
          <p:cNvPr id="2" name="Rectangle 1"/>
          <p:cNvSpPr/>
          <p:nvPr/>
        </p:nvSpPr>
        <p:spPr>
          <a:xfrm>
            <a:off x="4856469" y="688202"/>
            <a:ext cx="4163882" cy="4365298"/>
          </a:xfrm>
          <a:prstGeom prst="rect">
            <a:avLst/>
          </a:prstGeom>
          <a:noFill/>
        </p:spPr>
        <p:txBody>
          <a:bodyPr wrap="square">
            <a:spAutoFit/>
          </a:bodyPr>
          <a:lstStyle/>
          <a:p>
            <a:pPr marL="285750" indent="-285750">
              <a:spcBef>
                <a:spcPts val="400"/>
              </a:spcBef>
              <a:buSzPct val="150000"/>
              <a:buFont typeface="Courier New" panose="02070309020205020404" pitchFamily="49" charset="0"/>
              <a:buChar char="o"/>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Mechanical design relies on tight clamping of collared-coil assembly by yoke and shell, and set screws through end plates, to contain the coil and prevent fragile Nb</a:t>
            </a:r>
            <a:r>
              <a:rPr lang="en-US" sz="1300" baseline="-25000" dirty="0">
                <a:solidFill>
                  <a:srgbClr val="333399"/>
                </a:solidFill>
                <a:latin typeface="Tahoma" panose="020B0604030504040204" pitchFamily="34" charset="0"/>
                <a:ea typeface="Tahoma" panose="020B0604030504040204" pitchFamily="34" charset="0"/>
                <a:cs typeface="Tahoma" panose="020B0604030504040204" pitchFamily="34" charset="0"/>
              </a:rPr>
              <a:t>3</a:t>
            </a: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Sn conductor deformation.</a:t>
            </a:r>
          </a:p>
          <a:p>
            <a:pPr marL="285750" indent="-285750">
              <a:spcBef>
                <a:spcPts val="400"/>
              </a:spcBef>
              <a:buSzPct val="150000"/>
              <a:buFont typeface="Courier New" panose="02070309020205020404" pitchFamily="49" charset="0"/>
              <a:buChar char="o"/>
            </a:pPr>
            <a:endParaRPr lang="en-US" sz="100" b="1"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400"/>
              </a:spcBef>
              <a:buSzPct val="150000"/>
              <a:buFont typeface="Courier New" panose="02070309020205020404" pitchFamily="49" charset="0"/>
              <a:buChar char="o"/>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In axial direction, thermal shrinkage should be governed by the shell, while the Lorentz force tends to stretch the coil outwardly</a:t>
            </a: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
            </a:r>
          </a:p>
          <a:p>
            <a:pPr marL="285750" indent="-285750">
              <a:spcBef>
                <a:spcPts val="400"/>
              </a:spcBef>
              <a:buSzPct val="150000"/>
              <a:buFont typeface="Courier New" panose="02070309020205020404" pitchFamily="49" charset="0"/>
              <a:buChar char="o"/>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endParaRPr>
          </a:p>
          <a:p>
            <a:pPr marL="285750" indent="-285750">
              <a:spcBef>
                <a:spcPts val="400"/>
              </a:spcBef>
              <a:buSzPct val="150000"/>
              <a:buFont typeface="Courier New" panose="02070309020205020404" pitchFamily="49" charset="0"/>
              <a:buChar char="o"/>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Present assembly, based on LHC dipole magnet experience, aims at ensuring contact between coil and set screws at the end of cooldown, but model magnet results show that only a fraction of the axial Lorenz load (~50%) is taken by the screws (to be confirmed on a long magnet). </a:t>
            </a:r>
          </a:p>
          <a:p>
            <a:pPr marL="285750" indent="-285750">
              <a:spcBef>
                <a:spcPts val="400"/>
              </a:spcBef>
              <a:buSzPct val="150000"/>
              <a:buFont typeface="Courier New" panose="02070309020205020404" pitchFamily="49" charset="0"/>
              <a:buChar char="o"/>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400"/>
              </a:spcBef>
              <a:buSzPct val="150000"/>
              <a:buFont typeface="Courier New" panose="02070309020205020404" pitchFamily="49" charset="0"/>
              <a:buChar char="o"/>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A combination of weak coil end compliance and thermal shrinkage differentials may result in local spots where conductors can deform, eventually triggering Nb</a:t>
            </a:r>
            <a:r>
              <a:rPr lang="en-US" sz="1300" baseline="-25000" dirty="0">
                <a:solidFill>
                  <a:srgbClr val="333399"/>
                </a:solidFill>
                <a:latin typeface="Tahoma" panose="020B0604030504040204" pitchFamily="34" charset="0"/>
                <a:ea typeface="Tahoma" panose="020B0604030504040204" pitchFamily="34" charset="0"/>
                <a:cs typeface="Tahoma" panose="020B0604030504040204" pitchFamily="34" charset="0"/>
              </a:rPr>
              <a:t>3</a:t>
            </a: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Sn filament cracking.</a:t>
            </a:r>
          </a:p>
          <a:p>
            <a:pPr marL="285750" indent="-285750">
              <a:spcBef>
                <a:spcPts val="400"/>
              </a:spcBef>
              <a:buSzPct val="150000"/>
              <a:buFont typeface="Courier New" panose="02070309020205020404" pitchFamily="49" charset="0"/>
              <a:buChar char="o"/>
            </a:pPr>
            <a:endParaRPr lang="en-US" sz="100" dirty="0">
              <a:solidFill>
                <a:srgbClr val="333399"/>
              </a:solidFill>
              <a:latin typeface="Tahoma" panose="020B0604030504040204" pitchFamily="34" charset="0"/>
              <a:ea typeface="Tahoma" panose="020B0604030504040204" pitchFamily="34" charset="0"/>
              <a:cs typeface="Tahoma" panose="020B0604030504040204" pitchFamily="34" charset="0"/>
            </a:endParaRPr>
          </a:p>
          <a:p>
            <a:pPr marL="285750" indent="-285750">
              <a:spcBef>
                <a:spcPts val="400"/>
              </a:spcBef>
              <a:buSzPct val="150000"/>
              <a:buFont typeface="Courier New" panose="02070309020205020404" pitchFamily="49" charset="0"/>
              <a:buChar char="o"/>
            </a:pPr>
            <a:r>
              <a:rPr lang="en-US" sz="1300" dirty="0">
                <a:solidFill>
                  <a:srgbClr val="333399"/>
                </a:solidFill>
                <a:latin typeface="Tahoma" panose="020B0604030504040204" pitchFamily="34" charset="0"/>
                <a:ea typeface="Tahoma" panose="020B0604030504040204" pitchFamily="34" charset="0"/>
                <a:cs typeface="Tahoma" panose="020B0604030504040204" pitchFamily="34" charset="0"/>
              </a:rPr>
              <a:t>Need to devise ways of improving conductor support in all conditions, especially at cold.</a:t>
            </a:r>
          </a:p>
        </p:txBody>
      </p:sp>
      <p:pic>
        <p:nvPicPr>
          <p:cNvPr id="4" name="Picture 3">
            <a:extLst>
              <a:ext uri="{FF2B5EF4-FFF2-40B4-BE49-F238E27FC236}">
                <a16:creationId xmlns:a16="http://schemas.microsoft.com/office/drawing/2014/main" id="{546D43D4-6105-42D9-B5F7-DB57B32671F2}"/>
              </a:ext>
            </a:extLst>
          </p:cNvPr>
          <p:cNvPicPr>
            <a:picLocks noChangeAspect="1"/>
          </p:cNvPicPr>
          <p:nvPr/>
        </p:nvPicPr>
        <p:blipFill rotWithShape="1">
          <a:blip r:embed="rId2"/>
          <a:srcRect t="9148" r="13567" b="33606"/>
          <a:stretch/>
        </p:blipFill>
        <p:spPr>
          <a:xfrm>
            <a:off x="211953" y="775800"/>
            <a:ext cx="4644516" cy="1584177"/>
          </a:xfrm>
          <a:prstGeom prst="rect">
            <a:avLst/>
          </a:prstGeom>
        </p:spPr>
      </p:pic>
      <p:pic>
        <p:nvPicPr>
          <p:cNvPr id="6" name="Picture 5" descr="A close up of a logo&#10;&#10;Description automatically generated">
            <a:extLst>
              <a:ext uri="{FF2B5EF4-FFF2-40B4-BE49-F238E27FC236}">
                <a16:creationId xmlns:a16="http://schemas.microsoft.com/office/drawing/2014/main" id="{D5FC6B78-1D70-4081-AB20-8152EE9B48DB}"/>
              </a:ext>
            </a:extLst>
          </p:cNvPr>
          <p:cNvPicPr>
            <a:picLocks noChangeAspect="1"/>
          </p:cNvPicPr>
          <p:nvPr/>
        </p:nvPicPr>
        <p:blipFill rotWithShape="1">
          <a:blip r:embed="rId3">
            <a:clrChange>
              <a:clrFrom>
                <a:srgbClr val="FFFFFF"/>
              </a:clrFrom>
              <a:clrTo>
                <a:srgbClr val="FFFFFF">
                  <a:alpha val="0"/>
                </a:srgbClr>
              </a:clrTo>
            </a:clrChange>
          </a:blip>
          <a:srcRect l="16138" r="21651"/>
          <a:stretch/>
        </p:blipFill>
        <p:spPr>
          <a:xfrm>
            <a:off x="544332" y="2580102"/>
            <a:ext cx="2253792" cy="1951472"/>
          </a:xfrm>
          <a:prstGeom prst="rect">
            <a:avLst/>
          </a:prstGeom>
        </p:spPr>
      </p:pic>
      <p:sp>
        <p:nvSpPr>
          <p:cNvPr id="3" name="Arrow: Right 2">
            <a:extLst>
              <a:ext uri="{FF2B5EF4-FFF2-40B4-BE49-F238E27FC236}">
                <a16:creationId xmlns:a16="http://schemas.microsoft.com/office/drawing/2014/main" id="{5DC7C9EA-E99B-4D01-B652-5886EFE4AF02}"/>
              </a:ext>
            </a:extLst>
          </p:cNvPr>
          <p:cNvSpPr/>
          <p:nvPr/>
        </p:nvSpPr>
        <p:spPr bwMode="auto">
          <a:xfrm rot="10800000">
            <a:off x="683568" y="1872755"/>
            <a:ext cx="648072" cy="216024"/>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entury Gothic" pitchFamily="-29" charset="0"/>
            </a:endParaRPr>
          </a:p>
        </p:txBody>
      </p:sp>
      <p:sp>
        <p:nvSpPr>
          <p:cNvPr id="8" name="Arrow: Right 7">
            <a:extLst>
              <a:ext uri="{FF2B5EF4-FFF2-40B4-BE49-F238E27FC236}">
                <a16:creationId xmlns:a16="http://schemas.microsoft.com/office/drawing/2014/main" id="{27EF3DC3-C28F-4342-B9C3-390344B59431}"/>
              </a:ext>
            </a:extLst>
          </p:cNvPr>
          <p:cNvSpPr/>
          <p:nvPr/>
        </p:nvSpPr>
        <p:spPr bwMode="auto">
          <a:xfrm rot="18640707">
            <a:off x="1506625" y="3009567"/>
            <a:ext cx="614073" cy="216024"/>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entury Gothic" pitchFamily="-29" charset="0"/>
            </a:endParaRPr>
          </a:p>
        </p:txBody>
      </p:sp>
      <p:graphicFrame>
        <p:nvGraphicFramePr>
          <p:cNvPr id="10" name="Table 10">
            <a:extLst>
              <a:ext uri="{FF2B5EF4-FFF2-40B4-BE49-F238E27FC236}">
                <a16:creationId xmlns:a16="http://schemas.microsoft.com/office/drawing/2014/main" id="{43FD632A-3F01-4D42-BCEB-D5DC8CD7E513}"/>
              </a:ext>
            </a:extLst>
          </p:cNvPr>
          <p:cNvGraphicFramePr>
            <a:graphicFrameLocks noGrp="1"/>
          </p:cNvGraphicFramePr>
          <p:nvPr>
            <p:extLst>
              <p:ext uri="{D42A27DB-BD31-4B8C-83A1-F6EECF244321}">
                <p14:modId xmlns:p14="http://schemas.microsoft.com/office/powerpoint/2010/main" val="2039125261"/>
              </p:ext>
            </p:extLst>
          </p:nvPr>
        </p:nvGraphicFramePr>
        <p:xfrm>
          <a:off x="2972730" y="2581280"/>
          <a:ext cx="1883740" cy="1382904"/>
        </p:xfrm>
        <a:graphic>
          <a:graphicData uri="http://schemas.openxmlformats.org/drawingml/2006/table">
            <a:tbl>
              <a:tblPr firstRow="1" bandRow="1">
                <a:tableStyleId>{5C22544A-7EE6-4342-B048-85BDC9FD1C3A}</a:tableStyleId>
              </a:tblPr>
              <a:tblGrid>
                <a:gridCol w="517712">
                  <a:extLst>
                    <a:ext uri="{9D8B030D-6E8A-4147-A177-3AD203B41FA5}">
                      <a16:colId xmlns:a16="http://schemas.microsoft.com/office/drawing/2014/main" val="2861823193"/>
                    </a:ext>
                  </a:extLst>
                </a:gridCol>
                <a:gridCol w="1366028">
                  <a:extLst>
                    <a:ext uri="{9D8B030D-6E8A-4147-A177-3AD203B41FA5}">
                      <a16:colId xmlns:a16="http://schemas.microsoft.com/office/drawing/2014/main" val="3552025134"/>
                    </a:ext>
                  </a:extLst>
                </a:gridCol>
              </a:tblGrid>
              <a:tr h="710550">
                <a:tc>
                  <a:txBody>
                    <a:bodyPr/>
                    <a:lstStyle/>
                    <a:p>
                      <a:endParaRPr lang="en-GB">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Tahoma" panose="020B0604030504040204" pitchFamily="34" charset="0"/>
                          <a:ea typeface="Tahoma" panose="020B0604030504040204" pitchFamily="34" charset="0"/>
                          <a:cs typeface="Tahoma" panose="020B0604030504040204" pitchFamily="34" charset="0"/>
                        </a:rPr>
                        <a:t>Axial Component of Lorentz Force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Tahoma" panose="020B0604030504040204" pitchFamily="34" charset="0"/>
                          <a:ea typeface="Tahoma" panose="020B0604030504040204" pitchFamily="34" charset="0"/>
                          <a:cs typeface="Tahoma" panose="020B0604030504040204" pitchFamily="34" charset="0"/>
                        </a:rPr>
                        <a:t>(</a:t>
                      </a:r>
                      <a:r>
                        <a:rPr lang="en-US" sz="1000" dirty="0" err="1">
                          <a:solidFill>
                            <a:schemeClr val="tx1"/>
                          </a:solidFill>
                          <a:latin typeface="Tahoma" panose="020B0604030504040204" pitchFamily="34" charset="0"/>
                          <a:ea typeface="Tahoma" panose="020B0604030504040204" pitchFamily="34" charset="0"/>
                          <a:cs typeface="Tahoma" panose="020B0604030504040204" pitchFamily="34" charset="0"/>
                        </a:rPr>
                        <a:t>kN</a:t>
                      </a:r>
                      <a:r>
                        <a:rPr lang="en-US" sz="1000" dirty="0">
                          <a:solidFill>
                            <a:schemeClr val="tx1"/>
                          </a:solidFill>
                          <a:latin typeface="Tahoma" panose="020B0604030504040204" pitchFamily="34" charset="0"/>
                          <a:ea typeface="Tahoma" panose="020B0604030504040204" pitchFamily="34" charset="0"/>
                          <a:cs typeface="Tahoma" panose="020B0604030504040204" pitchFamily="34" charset="0"/>
                        </a:rPr>
                        <a:t>/per aperture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Tahoma" panose="020B0604030504040204" pitchFamily="34" charset="0"/>
                          <a:ea typeface="Tahoma" panose="020B0604030504040204" pitchFamily="34" charset="0"/>
                          <a:cs typeface="Tahoma" panose="020B0604030504040204" pitchFamily="34" charset="0"/>
                        </a:rPr>
                        <a:t>at 11,850 A)</a:t>
                      </a:r>
                      <a:endParaRPr lang="en-GB" sz="100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172302391"/>
                  </a:ext>
                </a:extLst>
              </a:tr>
              <a:tr h="336177">
                <a:tc>
                  <a:txBody>
                    <a:bodyPr/>
                    <a:lstStyle/>
                    <a:p>
                      <a:r>
                        <a:rPr lang="en-US" sz="1200" b="1" dirty="0">
                          <a:latin typeface="Tahoma" panose="020B0604030504040204" pitchFamily="34" charset="0"/>
                          <a:ea typeface="Tahoma" panose="020B0604030504040204" pitchFamily="34" charset="0"/>
                          <a:cs typeface="Tahoma" panose="020B0604030504040204" pitchFamily="34" charset="0"/>
                        </a:rPr>
                        <a:t>LHC</a:t>
                      </a:r>
                      <a:endParaRPr lang="en-GB" sz="1200" b="1"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kumimoji="1" lang="en-US"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240</a:t>
                      </a:r>
                      <a:endParaRPr kumimoji="1" lang="en-GB" sz="12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317101169"/>
                  </a:ext>
                </a:extLst>
              </a:tr>
              <a:tr h="336177">
                <a:tc>
                  <a:txBody>
                    <a:bodyPr/>
                    <a:lstStyle/>
                    <a:p>
                      <a:r>
                        <a:rPr lang="en-US" sz="1200" b="1" dirty="0">
                          <a:latin typeface="Tahoma" panose="020B0604030504040204" pitchFamily="34" charset="0"/>
                          <a:ea typeface="Tahoma" panose="020B0604030504040204" pitchFamily="34" charset="0"/>
                          <a:cs typeface="Tahoma" panose="020B0604030504040204" pitchFamily="34" charset="0"/>
                        </a:rPr>
                        <a:t>11 T</a:t>
                      </a:r>
                      <a:endParaRPr lang="en-GB" sz="1200" b="1"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ctr" defTabSz="457200" rtl="0" eaLnBrk="1" latinLnBrk="0" hangingPunct="1"/>
                      <a:r>
                        <a:rPr kumimoji="1" lang="en-US"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450</a:t>
                      </a:r>
                      <a:endParaRPr kumimoji="1" lang="en-GB" sz="12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637165292"/>
                  </a:ext>
                </a:extLst>
              </a:tr>
            </a:tbl>
          </a:graphicData>
        </a:graphic>
      </p:graphicFrame>
      <p:sp>
        <p:nvSpPr>
          <p:cNvPr id="12" name="TextBox 11">
            <a:extLst>
              <a:ext uri="{FF2B5EF4-FFF2-40B4-BE49-F238E27FC236}">
                <a16:creationId xmlns:a16="http://schemas.microsoft.com/office/drawing/2014/main" id="{8EB43C70-F1DA-45D4-B95C-FD1654ED1794}"/>
              </a:ext>
            </a:extLst>
          </p:cNvPr>
          <p:cNvSpPr txBox="1"/>
          <p:nvPr/>
        </p:nvSpPr>
        <p:spPr>
          <a:xfrm>
            <a:off x="90000" y="2231977"/>
            <a:ext cx="3337405" cy="253916"/>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M. Morrone &amp; C. Garion, TE-VSC)</a:t>
            </a:r>
          </a:p>
        </p:txBody>
      </p:sp>
      <p:sp>
        <p:nvSpPr>
          <p:cNvPr id="13" name="TextBox 12">
            <a:extLst>
              <a:ext uri="{FF2B5EF4-FFF2-40B4-BE49-F238E27FC236}">
                <a16:creationId xmlns:a16="http://schemas.microsoft.com/office/drawing/2014/main" id="{6885F664-EBEB-43ED-A6E2-6FF4E58AA4A3}"/>
              </a:ext>
            </a:extLst>
          </p:cNvPr>
          <p:cNvSpPr txBox="1"/>
          <p:nvPr/>
        </p:nvSpPr>
        <p:spPr>
          <a:xfrm>
            <a:off x="211953" y="4523637"/>
            <a:ext cx="2818889" cy="400110"/>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J.L. Rudeiros-Fernandez </a:t>
            </a:r>
          </a:p>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&amp; E. Gautheron, TE-MSC)</a:t>
            </a:r>
          </a:p>
        </p:txBody>
      </p:sp>
      <p:sp>
        <p:nvSpPr>
          <p:cNvPr id="14" name="TextBox 13">
            <a:extLst>
              <a:ext uri="{FF2B5EF4-FFF2-40B4-BE49-F238E27FC236}">
                <a16:creationId xmlns:a16="http://schemas.microsoft.com/office/drawing/2014/main" id="{B6E35BB6-761B-49D6-8ECD-350A98BD3815}"/>
              </a:ext>
            </a:extLst>
          </p:cNvPr>
          <p:cNvSpPr txBox="1"/>
          <p:nvPr/>
        </p:nvSpPr>
        <p:spPr>
          <a:xfrm>
            <a:off x="2999834" y="3869043"/>
            <a:ext cx="1883739" cy="400110"/>
          </a:xfrm>
          <a:prstGeom prst="rect">
            <a:avLst/>
          </a:prstGeom>
          <a:noFill/>
        </p:spPr>
        <p:txBody>
          <a:bodyPr wrap="square">
            <a:spAutoFit/>
          </a:bodyPr>
          <a:lstStyle/>
          <a:p>
            <a:pPr algn="ctr"/>
            <a:r>
              <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rPr>
              <a:t>(Courtesy of S. Izquierdo-Bermudez, TE-MSC)</a:t>
            </a:r>
          </a:p>
        </p:txBody>
      </p:sp>
      <p:sp>
        <p:nvSpPr>
          <p:cNvPr id="15" name="TextBox 14">
            <a:extLst>
              <a:ext uri="{FF2B5EF4-FFF2-40B4-BE49-F238E27FC236}">
                <a16:creationId xmlns:a16="http://schemas.microsoft.com/office/drawing/2014/main" id="{D5F20DDA-99A9-4441-8521-54738412B2F1}"/>
              </a:ext>
            </a:extLst>
          </p:cNvPr>
          <p:cNvSpPr txBox="1"/>
          <p:nvPr/>
        </p:nvSpPr>
        <p:spPr>
          <a:xfrm>
            <a:off x="1833196" y="2566227"/>
            <a:ext cx="470646" cy="307777"/>
          </a:xfrm>
          <a:prstGeom prst="rect">
            <a:avLst/>
          </a:prstGeom>
          <a:noFill/>
        </p:spPr>
        <p:txBody>
          <a:bodyPr wrap="square">
            <a:spAutoFit/>
          </a:bodyPr>
          <a:lstStyle/>
          <a:p>
            <a:pPr algn="ctr"/>
            <a:r>
              <a:rPr lang="en-US" sz="1400" b="1" dirty="0" err="1">
                <a:solidFill>
                  <a:srgbClr val="FF0000"/>
                </a:solidFill>
                <a:latin typeface="Tahoma" panose="020B0604030504040204" pitchFamily="34" charset="0"/>
                <a:ea typeface="Tahoma" panose="020B0604030504040204" pitchFamily="34" charset="0"/>
                <a:cs typeface="Tahoma" panose="020B0604030504040204" pitchFamily="34" charset="0"/>
              </a:rPr>
              <a:t>F</a:t>
            </a:r>
            <a:r>
              <a:rPr lang="en-US" sz="1400" b="1" baseline="-25000" dirty="0" err="1">
                <a:solidFill>
                  <a:srgbClr val="FF0000"/>
                </a:solidFill>
                <a:latin typeface="Tahoma" panose="020B0604030504040204" pitchFamily="34" charset="0"/>
                <a:ea typeface="Tahoma" panose="020B0604030504040204" pitchFamily="34" charset="0"/>
                <a:cs typeface="Tahoma" panose="020B0604030504040204" pitchFamily="34" charset="0"/>
              </a:rPr>
              <a:t>L,z</a:t>
            </a:r>
            <a:endPar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6" name="TextBox 15">
            <a:extLst>
              <a:ext uri="{FF2B5EF4-FFF2-40B4-BE49-F238E27FC236}">
                <a16:creationId xmlns:a16="http://schemas.microsoft.com/office/drawing/2014/main" id="{5D588CF4-8EBB-4896-8A9F-112CCF42E8E8}"/>
              </a:ext>
            </a:extLst>
          </p:cNvPr>
          <p:cNvSpPr txBox="1"/>
          <p:nvPr/>
        </p:nvSpPr>
        <p:spPr>
          <a:xfrm>
            <a:off x="257003" y="1735468"/>
            <a:ext cx="470646" cy="307777"/>
          </a:xfrm>
          <a:prstGeom prst="rect">
            <a:avLst/>
          </a:prstGeom>
          <a:noFill/>
        </p:spPr>
        <p:txBody>
          <a:bodyPr wrap="square">
            <a:spAutoFit/>
          </a:bodyPr>
          <a:lstStyle/>
          <a:p>
            <a:pPr algn="ctr"/>
            <a:r>
              <a:rPr lang="en-US" sz="1400" b="1" dirty="0" err="1">
                <a:solidFill>
                  <a:srgbClr val="FF0000"/>
                </a:solidFill>
                <a:latin typeface="Tahoma" panose="020B0604030504040204" pitchFamily="34" charset="0"/>
                <a:ea typeface="Tahoma" panose="020B0604030504040204" pitchFamily="34" charset="0"/>
                <a:cs typeface="Tahoma" panose="020B0604030504040204" pitchFamily="34" charset="0"/>
              </a:rPr>
              <a:t>F</a:t>
            </a:r>
            <a:r>
              <a:rPr lang="en-US" sz="1400" b="1" baseline="-25000" dirty="0" err="1">
                <a:solidFill>
                  <a:srgbClr val="FF0000"/>
                </a:solidFill>
                <a:latin typeface="Tahoma" panose="020B0604030504040204" pitchFamily="34" charset="0"/>
                <a:ea typeface="Tahoma" panose="020B0604030504040204" pitchFamily="34" charset="0"/>
                <a:cs typeface="Tahoma" panose="020B0604030504040204" pitchFamily="34" charset="0"/>
              </a:rPr>
              <a:t>L,z</a:t>
            </a:r>
            <a:endPar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17" name="Straight Arrow Connector 16">
            <a:extLst>
              <a:ext uri="{FF2B5EF4-FFF2-40B4-BE49-F238E27FC236}">
                <a16:creationId xmlns:a16="http://schemas.microsoft.com/office/drawing/2014/main" id="{3EFB51DF-7226-4D04-8065-FD9B0A602EE4}"/>
              </a:ext>
            </a:extLst>
          </p:cNvPr>
          <p:cNvCxnSpPr>
            <a:cxnSpLocks/>
          </p:cNvCxnSpPr>
          <p:nvPr/>
        </p:nvCxnSpPr>
        <p:spPr bwMode="auto">
          <a:xfrm flipH="1" flipV="1">
            <a:off x="539552" y="1537523"/>
            <a:ext cx="417164" cy="247120"/>
          </a:xfrm>
          <a:prstGeom prst="straightConnector1">
            <a:avLst/>
          </a:prstGeom>
          <a:solidFill>
            <a:schemeClr val="accent1"/>
          </a:solidFill>
          <a:ln w="25400" cap="flat" cmpd="sng" algn="ctr">
            <a:solidFill>
              <a:schemeClr val="tx1"/>
            </a:solidFill>
            <a:prstDash val="solid"/>
            <a:round/>
            <a:headEnd type="triangle" w="med" len="med"/>
            <a:tailEnd type="none"/>
          </a:ln>
          <a:effectLst/>
        </p:spPr>
      </p:cxnSp>
      <p:sp>
        <p:nvSpPr>
          <p:cNvPr id="20" name="TextBox 19">
            <a:extLst>
              <a:ext uri="{FF2B5EF4-FFF2-40B4-BE49-F238E27FC236}">
                <a16:creationId xmlns:a16="http://schemas.microsoft.com/office/drawing/2014/main" id="{9B195B8E-14EA-42FE-B6DD-E062A0C79494}"/>
              </a:ext>
            </a:extLst>
          </p:cNvPr>
          <p:cNvSpPr txBox="1"/>
          <p:nvPr/>
        </p:nvSpPr>
        <p:spPr>
          <a:xfrm>
            <a:off x="-50800" y="1321483"/>
            <a:ext cx="656442" cy="400110"/>
          </a:xfrm>
          <a:prstGeom prst="rect">
            <a:avLst/>
          </a:prstGeom>
          <a:noFill/>
        </p:spPr>
        <p:txBody>
          <a:bodyPr wrap="square">
            <a:spAutoFit/>
          </a:bodyPr>
          <a:lstStyle/>
          <a:p>
            <a:pPr algn="r"/>
            <a:r>
              <a:rPr lang="en-US" sz="1000" b="1" dirty="0">
                <a:latin typeface="Tahoma" panose="020B0604030504040204" pitchFamily="34" charset="0"/>
                <a:ea typeface="Tahoma" panose="020B0604030504040204" pitchFamily="34" charset="0"/>
                <a:cs typeface="Tahoma" panose="020B0604030504040204" pitchFamily="34" charset="0"/>
              </a:rPr>
              <a:t>Set Screws</a:t>
            </a:r>
          </a:p>
        </p:txBody>
      </p:sp>
      <p:sp>
        <p:nvSpPr>
          <p:cNvPr id="18" name="TextBox 17">
            <a:extLst>
              <a:ext uri="{FF2B5EF4-FFF2-40B4-BE49-F238E27FC236}">
                <a16:creationId xmlns:a16="http://schemas.microsoft.com/office/drawing/2014/main" id="{B6B0092E-D9E8-4503-AA87-A1BA082BCC45}"/>
              </a:ext>
            </a:extLst>
          </p:cNvPr>
          <p:cNvSpPr txBox="1"/>
          <p:nvPr/>
        </p:nvSpPr>
        <p:spPr>
          <a:xfrm>
            <a:off x="2204006" y="2949006"/>
            <a:ext cx="470646" cy="246221"/>
          </a:xfrm>
          <a:prstGeom prst="rect">
            <a:avLst/>
          </a:prstGeom>
          <a:noFill/>
        </p:spPr>
        <p:txBody>
          <a:bodyPr wrap="square">
            <a:spAutoFit/>
          </a:bodyPr>
          <a:lstStyle/>
          <a:p>
            <a:pPr algn="r"/>
            <a:r>
              <a:rPr lang="en-US" sz="1000" b="1" dirty="0">
                <a:latin typeface="Tahoma" panose="020B0604030504040204" pitchFamily="34" charset="0"/>
                <a:ea typeface="Tahoma" panose="020B0604030504040204" pitchFamily="34" charset="0"/>
                <a:cs typeface="Tahoma" panose="020B0604030504040204" pitchFamily="34" charset="0"/>
              </a:rPr>
              <a:t>G11</a:t>
            </a:r>
          </a:p>
        </p:txBody>
      </p:sp>
      <p:sp>
        <p:nvSpPr>
          <p:cNvPr id="19" name="TextBox 18">
            <a:extLst>
              <a:ext uri="{FF2B5EF4-FFF2-40B4-BE49-F238E27FC236}">
                <a16:creationId xmlns:a16="http://schemas.microsoft.com/office/drawing/2014/main" id="{0FED42A4-C3FC-4EF6-AA59-93F4F9733DCB}"/>
              </a:ext>
            </a:extLst>
          </p:cNvPr>
          <p:cNvSpPr txBox="1"/>
          <p:nvPr/>
        </p:nvSpPr>
        <p:spPr>
          <a:xfrm>
            <a:off x="1860384" y="3252079"/>
            <a:ext cx="470646" cy="246221"/>
          </a:xfrm>
          <a:prstGeom prst="rect">
            <a:avLst/>
          </a:prstGeom>
          <a:noFill/>
        </p:spPr>
        <p:txBody>
          <a:bodyPr wrap="square">
            <a:spAutoFit/>
          </a:bodyPr>
          <a:lstStyle/>
          <a:p>
            <a:pPr algn="ctr"/>
            <a:r>
              <a:rPr lang="en-US" sz="1000" b="1" dirty="0">
                <a:latin typeface="Tahoma" panose="020B0604030504040204" pitchFamily="34" charset="0"/>
                <a:ea typeface="Tahoma" panose="020B0604030504040204" pitchFamily="34" charset="0"/>
                <a:cs typeface="Tahoma" panose="020B0604030504040204" pitchFamily="34" charset="0"/>
              </a:rPr>
              <a:t>SS</a:t>
            </a:r>
          </a:p>
        </p:txBody>
      </p:sp>
      <p:sp>
        <p:nvSpPr>
          <p:cNvPr id="22" name="TextBox 21">
            <a:extLst>
              <a:ext uri="{FF2B5EF4-FFF2-40B4-BE49-F238E27FC236}">
                <a16:creationId xmlns:a16="http://schemas.microsoft.com/office/drawing/2014/main" id="{AEFC6789-DE49-48A9-8A94-CBCDDEC33F60}"/>
              </a:ext>
            </a:extLst>
          </p:cNvPr>
          <p:cNvSpPr txBox="1"/>
          <p:nvPr/>
        </p:nvSpPr>
        <p:spPr>
          <a:xfrm>
            <a:off x="1218192" y="3730851"/>
            <a:ext cx="470646" cy="246221"/>
          </a:xfrm>
          <a:prstGeom prst="rect">
            <a:avLst/>
          </a:prstGeom>
          <a:noFill/>
        </p:spPr>
        <p:txBody>
          <a:bodyPr wrap="square">
            <a:spAutoFit/>
          </a:bodyPr>
          <a:lstStyle/>
          <a:p>
            <a:pPr algn="ctr"/>
            <a:r>
              <a:rPr lang="en-US" sz="1000" b="1" dirty="0">
                <a:latin typeface="Tahoma" panose="020B0604030504040204" pitchFamily="34" charset="0"/>
                <a:ea typeface="Tahoma" panose="020B0604030504040204" pitchFamily="34" charset="0"/>
                <a:cs typeface="Tahoma" panose="020B0604030504040204" pitchFamily="34" charset="0"/>
              </a:rPr>
              <a:t>Cu</a:t>
            </a:r>
          </a:p>
        </p:txBody>
      </p:sp>
      <p:sp>
        <p:nvSpPr>
          <p:cNvPr id="24" name="TextBox 23">
            <a:extLst>
              <a:ext uri="{FF2B5EF4-FFF2-40B4-BE49-F238E27FC236}">
                <a16:creationId xmlns:a16="http://schemas.microsoft.com/office/drawing/2014/main" id="{77E4E237-A3F8-4548-97FE-71451787E5A4}"/>
              </a:ext>
            </a:extLst>
          </p:cNvPr>
          <p:cNvSpPr txBox="1"/>
          <p:nvPr/>
        </p:nvSpPr>
        <p:spPr>
          <a:xfrm>
            <a:off x="639098" y="3964184"/>
            <a:ext cx="470646" cy="246221"/>
          </a:xfrm>
          <a:prstGeom prst="rect">
            <a:avLst/>
          </a:prstGeom>
          <a:noFill/>
        </p:spPr>
        <p:txBody>
          <a:bodyPr wrap="square">
            <a:spAutoFit/>
          </a:bodyPr>
          <a:lstStyle/>
          <a:p>
            <a:pPr algn="ctr"/>
            <a:r>
              <a:rPr lang="en-US" sz="1000" b="1" dirty="0">
                <a:latin typeface="Tahoma" panose="020B0604030504040204" pitchFamily="34" charset="0"/>
                <a:ea typeface="Tahoma" panose="020B0604030504040204" pitchFamily="34" charset="0"/>
                <a:cs typeface="Tahoma" panose="020B0604030504040204" pitchFamily="34" charset="0"/>
              </a:rPr>
              <a:t>SS</a:t>
            </a:r>
          </a:p>
        </p:txBody>
      </p:sp>
      <p:sp>
        <p:nvSpPr>
          <p:cNvPr id="25" name="TextBox 24">
            <a:extLst>
              <a:ext uri="{FF2B5EF4-FFF2-40B4-BE49-F238E27FC236}">
                <a16:creationId xmlns:a16="http://schemas.microsoft.com/office/drawing/2014/main" id="{D530D361-8979-44BC-B684-A9B2E1B15B94}"/>
              </a:ext>
            </a:extLst>
          </p:cNvPr>
          <p:cNvSpPr txBox="1"/>
          <p:nvPr/>
        </p:nvSpPr>
        <p:spPr>
          <a:xfrm>
            <a:off x="1558935" y="3466313"/>
            <a:ext cx="648072" cy="400110"/>
          </a:xfrm>
          <a:prstGeom prst="rect">
            <a:avLst/>
          </a:prstGeom>
          <a:noFill/>
        </p:spPr>
        <p:txBody>
          <a:bodyPr wrap="square">
            <a:spAutoFit/>
          </a:bodyPr>
          <a:lstStyle/>
          <a:p>
            <a:pPr algn="ctr"/>
            <a:r>
              <a:rPr lang="en-US" sz="1000" b="1" dirty="0">
                <a:latin typeface="Tahoma" panose="020B0604030504040204" pitchFamily="34" charset="0"/>
                <a:ea typeface="Tahoma" panose="020B0604030504040204" pitchFamily="34" charset="0"/>
                <a:cs typeface="Tahoma" panose="020B0604030504040204" pitchFamily="34" charset="0"/>
              </a:rPr>
              <a:t>Nb</a:t>
            </a:r>
            <a:r>
              <a:rPr lang="en-US" sz="1000" b="1" baseline="-25000" dirty="0">
                <a:latin typeface="Tahoma" panose="020B0604030504040204" pitchFamily="34" charset="0"/>
                <a:ea typeface="Tahoma" panose="020B0604030504040204" pitchFamily="34" charset="0"/>
                <a:cs typeface="Tahoma" panose="020B0604030504040204" pitchFamily="34" charset="0"/>
              </a:rPr>
              <a:t>3</a:t>
            </a:r>
            <a:r>
              <a:rPr lang="en-US" sz="1000" b="1" dirty="0">
                <a:latin typeface="Tahoma" panose="020B0604030504040204" pitchFamily="34" charset="0"/>
                <a:ea typeface="Tahoma" panose="020B0604030504040204" pitchFamily="34" charset="0"/>
                <a:cs typeface="Tahoma" panose="020B0604030504040204" pitchFamily="34" charset="0"/>
              </a:rPr>
              <a:t>Sn</a:t>
            </a:r>
          </a:p>
          <a:p>
            <a:pPr algn="ctr"/>
            <a:r>
              <a:rPr lang="en-US" sz="1000" b="1" dirty="0">
                <a:latin typeface="Tahoma" panose="020B0604030504040204" pitchFamily="34" charset="0"/>
                <a:ea typeface="Tahoma" panose="020B0604030504040204" pitchFamily="34" charset="0"/>
                <a:cs typeface="Tahoma" panose="020B0604030504040204" pitchFamily="34" charset="0"/>
              </a:rPr>
              <a:t>Pack</a:t>
            </a:r>
          </a:p>
        </p:txBody>
      </p:sp>
    </p:spTree>
    <p:extLst>
      <p:ext uri="{BB962C8B-B14F-4D97-AF65-F5344CB8AC3E}">
        <p14:creationId xmlns:p14="http://schemas.microsoft.com/office/powerpoint/2010/main" val="3016044077"/>
      </p:ext>
    </p:extLst>
  </p:cSld>
  <p:clrMapOvr>
    <a:masterClrMapping/>
  </p:clrMapOvr>
</p:sld>
</file>

<file path=ppt/theme/theme1.xml><?xml version="1.0" encoding="utf-8"?>
<a:theme xmlns:a="http://schemas.openxmlformats.org/drawingml/2006/main" name="MIIFED-IBF 2016">
  <a:themeElements>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ER_PPTemplate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Century Gothic" pitchFamily="-29"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Century Gothic" pitchFamily="-29" charset="0"/>
          </a:defRPr>
        </a:defPPr>
      </a:lstStyle>
    </a:lnDef>
  </a:objectDefaults>
  <a:extraClrSchemeLst>
    <a:extraClrScheme>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TER_PPTemplate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TER_PPTemplate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TER_PPTemplate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TER_PPTemplate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TER_PPTemplate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TER_PPTemplate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TER_PPTemplate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TER_PPTemplate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TER_PPTemplate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TER_PPTemplate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TER_PPTemplate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721</TotalTime>
  <Words>4321</Words>
  <Application>Microsoft Office PowerPoint</Application>
  <PresentationFormat>On-screen Show (16:9)</PresentationFormat>
  <Paragraphs>866</Paragraphs>
  <Slides>24</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Arial</vt:lpstr>
      <vt:lpstr>Calibri</vt:lpstr>
      <vt:lpstr>Century Gothic</vt:lpstr>
      <vt:lpstr>Courier New</vt:lpstr>
      <vt:lpstr>Tahoma</vt:lpstr>
      <vt:lpstr>Wingdings</vt:lpstr>
      <vt:lpstr>MIIFED-IBF 2016</vt:lpstr>
      <vt:lpstr>Office Theme</vt:lpstr>
      <vt:lpstr>11 T Strategy Proposal (Updated)</vt:lpstr>
      <vt:lpstr>SP107 Test History</vt:lpstr>
      <vt:lpstr>LMBHB002 (S1) Test History</vt:lpstr>
      <vt:lpstr>LMBHA001 (S2) &amp; LMBHB003 (S4) Test History</vt:lpstr>
      <vt:lpstr>LMBHA002 (S3) Test History</vt:lpstr>
      <vt:lpstr>Why is it so Hard to Determine Quench Origin?</vt:lpstr>
      <vt:lpstr>Why Do We Worry?</vt:lpstr>
      <vt:lpstr>11 T Status </vt:lpstr>
      <vt:lpstr>3D Mechanical Support of Coil Ends</vt:lpstr>
      <vt:lpstr>In-Situ Examination of Coil Sections</vt:lpstr>
      <vt:lpstr>PowerPoint Presentation</vt:lpstr>
      <vt:lpstr>    11T status March 2021 – Coils, Collared Cs, Magnets</vt:lpstr>
      <vt:lpstr>PowerPoint Presentation</vt:lpstr>
      <vt:lpstr>PowerPoint Presentation</vt:lpstr>
      <vt:lpstr>PowerPoint Presentation</vt:lpstr>
      <vt:lpstr>11 T Strategy (EDMS: 2441806)</vt:lpstr>
      <vt:lpstr>11 T Strategy: Phase 1</vt:lpstr>
      <vt:lpstr>11 T Strategy: Phase 2</vt:lpstr>
      <vt:lpstr>PowerPoint Presentation</vt:lpstr>
      <vt:lpstr>11 T Strategy: Phase 3</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T Strategy Proposal</dc:title>
  <dc:creator>KOIZUMI Kazuki</dc:creator>
  <cp:lastModifiedBy>Arnaud Devred</cp:lastModifiedBy>
  <cp:revision>400</cp:revision>
  <dcterms:created xsi:type="dcterms:W3CDTF">2020-11-26T16:05:43Z</dcterms:created>
  <dcterms:modified xsi:type="dcterms:W3CDTF">2021-02-25T09:19:16Z</dcterms:modified>
</cp:coreProperties>
</file>