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70" r:id="rId3"/>
    <p:sldId id="272" r:id="rId4"/>
    <p:sldId id="273" r:id="rId5"/>
    <p:sldId id="276" r:id="rId6"/>
    <p:sldId id="275" r:id="rId7"/>
    <p:sldId id="278" r:id="rId8"/>
    <p:sldId id="280" r:id="rId9"/>
    <p:sldId id="279" r:id="rId10"/>
    <p:sldId id="298" r:id="rId11"/>
    <p:sldId id="299" r:id="rId12"/>
    <p:sldId id="269" r:id="rId13"/>
    <p:sldId id="277" r:id="rId14"/>
    <p:sldId id="297" r:id="rId15"/>
    <p:sldId id="296" r:id="rId16"/>
    <p:sldId id="283" r:id="rId17"/>
    <p:sldId id="284" r:id="rId18"/>
    <p:sldId id="286" r:id="rId19"/>
    <p:sldId id="288" r:id="rId20"/>
    <p:sldId id="287" r:id="rId21"/>
    <p:sldId id="290" r:id="rId22"/>
    <p:sldId id="289" r:id="rId23"/>
    <p:sldId id="291" r:id="rId24"/>
    <p:sldId id="292" r:id="rId25"/>
    <p:sldId id="293" r:id="rId26"/>
    <p:sldId id="294" r:id="rId27"/>
    <p:sldId id="295" r:id="rId28"/>
    <p:sldId id="281" r:id="rId29"/>
    <p:sldId id="300" r:id="rId30"/>
    <p:sldId id="301" r:id="rId31"/>
    <p:sldId id="282" r:id="rId3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534">
          <p15:clr>
            <a:srgbClr val="A4A3A4"/>
          </p15:clr>
        </p15:guide>
        <p15:guide id="2" orient="horz" pos="2024">
          <p15:clr>
            <a:srgbClr val="A4A3A4"/>
          </p15:clr>
        </p15:guide>
        <p15:guide id="3" pos="5559">
          <p15:clr>
            <a:srgbClr val="A4A3A4"/>
          </p15:clr>
        </p15:guide>
        <p15:guide id="4" pos="183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8F8C"/>
    <a:srgbClr val="0058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 showGuides="1">
      <p:cViewPr>
        <p:scale>
          <a:sx n="100" d="100"/>
          <a:sy n="100" d="100"/>
        </p:scale>
        <p:origin x="373" y="-112"/>
      </p:cViewPr>
      <p:guideLst>
        <p:guide orient="horz" pos="1534"/>
        <p:guide orient="horz" pos="2024"/>
        <p:guide pos="5559"/>
        <p:guide pos="1837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7" d="100"/>
          <a:sy n="67" d="100"/>
        </p:scale>
        <p:origin x="-279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CERNbox\QPR%20tests%20&amp;%20Operation\2021-02-03%20-%20test%20%2325%20-%20ARIES-QPR-HZB-B5.5%20(laser%20polishing)\Temp_and_quench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655356951952927"/>
          <c:y val="5.861688034188034E-2"/>
          <c:w val="0.74020287054058986"/>
          <c:h val="0.71822174079423273"/>
        </c:manualLayout>
      </c:layout>
      <c:scatterChart>
        <c:scatterStyle val="lineMarker"/>
        <c:varyColors val="0"/>
        <c:ser>
          <c:idx val="4"/>
          <c:order val="0"/>
          <c:spPr>
            <a:ln w="19050">
              <a:noFill/>
              <a:prstDash val="dashDot"/>
            </a:ln>
          </c:spPr>
          <c:marker>
            <c:symbol val="diamond"/>
            <c:size val="8"/>
            <c:spPr>
              <a:ln w="9525">
                <a:solidFill>
                  <a:sysClr val="windowText" lastClr="000000"/>
                </a:solidFill>
              </a:ln>
            </c:spPr>
          </c:marker>
          <c:xVal>
            <c:numRef>
              <c:f>Sheet2!$A$2:$A$20</c:f>
              <c:numCache>
                <c:formatCode>General</c:formatCode>
                <c:ptCount val="19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5.5</c:v>
                </c:pt>
                <c:pt idx="4">
                  <c:v>6</c:v>
                </c:pt>
                <c:pt idx="5">
                  <c:v>6.5</c:v>
                </c:pt>
                <c:pt idx="6">
                  <c:v>6.75</c:v>
                </c:pt>
                <c:pt idx="7">
                  <c:v>7</c:v>
                </c:pt>
                <c:pt idx="8">
                  <c:v>7.25</c:v>
                </c:pt>
                <c:pt idx="9">
                  <c:v>7.5</c:v>
                </c:pt>
                <c:pt idx="10">
                  <c:v>7.75</c:v>
                </c:pt>
                <c:pt idx="11">
                  <c:v>8</c:v>
                </c:pt>
                <c:pt idx="12">
                  <c:v>8.25</c:v>
                </c:pt>
                <c:pt idx="13">
                  <c:v>8.5</c:v>
                </c:pt>
                <c:pt idx="14">
                  <c:v>8.75</c:v>
                </c:pt>
                <c:pt idx="15">
                  <c:v>9</c:v>
                </c:pt>
                <c:pt idx="16">
                  <c:v>9.25</c:v>
                </c:pt>
                <c:pt idx="17">
                  <c:v>9.5</c:v>
                </c:pt>
                <c:pt idx="18">
                  <c:v>9.75</c:v>
                </c:pt>
              </c:numCache>
            </c:numRef>
          </c:xVal>
          <c:yVal>
            <c:numRef>
              <c:f>Sheet2!$B$2:$B$20</c:f>
              <c:numCache>
                <c:formatCode>General</c:formatCode>
                <c:ptCount val="19"/>
                <c:pt idx="0">
                  <c:v>30.3</c:v>
                </c:pt>
                <c:pt idx="1">
                  <c:v>29</c:v>
                </c:pt>
                <c:pt idx="2">
                  <c:v>27.2</c:v>
                </c:pt>
                <c:pt idx="3">
                  <c:v>25.9</c:v>
                </c:pt>
                <c:pt idx="4">
                  <c:v>24.25</c:v>
                </c:pt>
                <c:pt idx="5">
                  <c:v>21.85</c:v>
                </c:pt>
                <c:pt idx="6">
                  <c:v>20.350000000000001</c:v>
                </c:pt>
                <c:pt idx="7">
                  <c:v>18.600000000000001</c:v>
                </c:pt>
                <c:pt idx="8">
                  <c:v>16.7</c:v>
                </c:pt>
                <c:pt idx="9">
                  <c:v>14.7</c:v>
                </c:pt>
                <c:pt idx="10">
                  <c:v>12.2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EFC-464B-8538-82D4119459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3284568"/>
        <c:axId val="353277680"/>
      </c:scatterChart>
      <c:valAx>
        <c:axId val="353284568"/>
        <c:scaling>
          <c:orientation val="minMax"/>
          <c:max val="10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/>
                  <a:t>Temperature,</a:t>
                </a:r>
                <a:r>
                  <a:rPr lang="en-US" baseline="0"/>
                  <a:t> K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41328382766972072"/>
              <c:y val="0.9125724460470751"/>
            </c:manualLayout>
          </c:layout>
          <c:overlay val="0"/>
        </c:title>
        <c:numFmt formatCode="0" sourceLinked="0"/>
        <c:majorTickMark val="in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353277680"/>
        <c:crosses val="autoZero"/>
        <c:crossBetween val="midCat"/>
        <c:majorUnit val="1"/>
      </c:valAx>
      <c:valAx>
        <c:axId val="35327768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b="0"/>
                </a:pPr>
                <a:r>
                  <a:rPr lang="en-US"/>
                  <a:t>B </a:t>
                </a:r>
                <a:r>
                  <a:rPr lang="en-US" baseline="0"/>
                  <a:t>max</a:t>
                </a:r>
                <a:r>
                  <a:rPr lang="en-US"/>
                  <a:t>,</a:t>
                </a:r>
                <a:r>
                  <a:rPr lang="en-US" baseline="0"/>
                  <a:t> mT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1.0598141366714105E-2"/>
              <c:y val="0.29680200912447036"/>
            </c:manualLayout>
          </c:layout>
          <c:overlay val="0"/>
        </c:title>
        <c:numFmt formatCode="#,##0" sourceLinked="0"/>
        <c:majorTickMark val="in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353284568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20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147256E-432D-4C2F-B745-7E8D83088C93}" type="datetimeFigureOut">
              <a:rPr lang="de-DE"/>
              <a:pPr>
                <a:defRPr/>
              </a:pPr>
              <a:t>24.02.2021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86CAAE2E-769F-4300-A9C2-36E577E242B6}" type="slidenum">
              <a:rPr lang="de-DE" altLang="de-DE"/>
              <a:pPr/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529517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AAE2E-769F-4300-A9C2-36E577E242B6}" type="slidenum">
              <a:rPr lang="de-DE" altLang="de-DE" smtClean="0"/>
              <a:pPr/>
              <a:t>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09881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AAE2E-769F-4300-A9C2-36E577E242B6}" type="slidenum">
              <a:rPr lang="de-DE" altLang="de-DE" smtClean="0"/>
              <a:pPr/>
              <a:t>29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51352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6" descr="Wissenschaftl_Info_ab_Willkommen.bmp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" y="0"/>
            <a:ext cx="9144000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3023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2 Fotos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7" descr="PPT_Image_Kopf.bmp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69"/>
            <a:ext cx="9144000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9200" y="1018800"/>
            <a:ext cx="8671689" cy="825104"/>
          </a:xfrm>
        </p:spPr>
        <p:txBody>
          <a:bodyPr/>
          <a:lstStyle>
            <a:lvl1pPr marL="0" indent="0">
              <a:lnSpc>
                <a:spcPts val="2800"/>
              </a:lnSpc>
              <a:defRPr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3143240" y="2435224"/>
            <a:ext cx="5000660" cy="230832"/>
          </a:xfrm>
        </p:spPr>
        <p:txBody>
          <a:bodyPr wrap="square">
            <a:spAutoFit/>
          </a:bodyPr>
          <a:lstStyle>
            <a:lvl1pPr marL="0" indent="0">
              <a:lnSpc>
                <a:spcPts val="1800"/>
              </a:lnSpc>
              <a:defRPr sz="1400" b="0" cap="none" baseline="0">
                <a:solidFill>
                  <a:schemeClr val="tx1"/>
                </a:solidFill>
              </a:defRPr>
            </a:lvl1pPr>
            <a:lvl2pPr>
              <a:lnSpc>
                <a:spcPts val="2400"/>
              </a:lnSpc>
              <a:buFont typeface="Arial" pitchFamily="34" charset="0"/>
              <a:buChar char="•"/>
              <a:defRPr b="1"/>
            </a:lvl2pPr>
          </a:lstStyle>
          <a:p>
            <a:pPr lvl="0"/>
            <a:r>
              <a:rPr lang="de-DE" dirty="0" smtClean="0"/>
              <a:t>Textmasterformate durch Klicken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3836386" y="3429000"/>
            <a:ext cx="5236208" cy="785818"/>
          </a:xfrm>
        </p:spPr>
        <p:txBody>
          <a:bodyPr>
            <a:noAutofit/>
          </a:bodyPr>
          <a:lstStyle>
            <a:lvl1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1pPr>
            <a:lvl2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2pPr>
            <a:lvl3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3pPr>
            <a:lvl4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4pPr>
            <a:lvl5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9BFA83D8-DA48-462B-9272-0F84C89B1D92}" type="slidenum">
              <a:rPr lang="de-DE" altLang="de-DE"/>
              <a:pPr/>
              <a:t>‹#›</a:t>
            </a:fld>
            <a:endParaRPr lang="de-DE" altLang="de-DE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4588" y="6408209"/>
            <a:ext cx="478025" cy="304781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149092" y="6372036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i="1" dirty="0" smtClean="0"/>
              <a:t>EASITrain – </a:t>
            </a:r>
            <a:r>
              <a:rPr lang="fr-CH" sz="900" i="1" dirty="0" err="1" smtClean="0"/>
              <a:t>European</a:t>
            </a:r>
            <a:r>
              <a:rPr lang="fr-CH" sz="900" i="1" dirty="0" smtClean="0"/>
              <a:t> Advanced </a:t>
            </a:r>
            <a:r>
              <a:rPr lang="fr-CH" sz="900" i="1" dirty="0" err="1" smtClean="0"/>
              <a:t>Superconductivity</a:t>
            </a:r>
            <a:r>
              <a:rPr lang="fr-CH" sz="900" i="1" dirty="0" smtClean="0"/>
              <a:t> Innovation and Training. This Marie </a:t>
            </a:r>
            <a:r>
              <a:rPr lang="fr-CH" sz="900" i="1" dirty="0" err="1" smtClean="0"/>
              <a:t>Sklodowska</a:t>
            </a:r>
            <a:r>
              <a:rPr lang="fr-CH" sz="900" i="1" dirty="0" smtClean="0"/>
              <a:t>-Curie Action (MSCA) </a:t>
            </a:r>
            <a:r>
              <a:rPr lang="fr-CH" sz="900" i="1" dirty="0" err="1" smtClean="0"/>
              <a:t>Innovative</a:t>
            </a:r>
            <a:r>
              <a:rPr lang="fr-CH" sz="900" i="1" dirty="0" smtClean="0"/>
              <a:t> Training Networks (ITN) has </a:t>
            </a:r>
            <a:r>
              <a:rPr lang="fr-CH" sz="900" i="1" dirty="0" err="1" smtClean="0"/>
              <a:t>received</a:t>
            </a:r>
            <a:r>
              <a:rPr lang="fr-CH" sz="900" i="1" dirty="0" smtClean="0"/>
              <a:t> </a:t>
            </a:r>
            <a:r>
              <a:rPr lang="fr-CH" sz="900" i="1" dirty="0" err="1" smtClean="0"/>
              <a:t>funding</a:t>
            </a:r>
            <a:r>
              <a:rPr lang="fr-CH" sz="900" i="1" dirty="0" smtClean="0"/>
              <a:t> </a:t>
            </a:r>
            <a:r>
              <a:rPr lang="fr-CH" sz="900" i="1" dirty="0" err="1" smtClean="0"/>
              <a:t>from</a:t>
            </a:r>
            <a:r>
              <a:rPr lang="fr-CH" sz="900" i="1" dirty="0" smtClean="0"/>
              <a:t> the </a:t>
            </a:r>
            <a:r>
              <a:rPr lang="fr-CH" sz="900" i="1" dirty="0" err="1" smtClean="0"/>
              <a:t>European</a:t>
            </a:r>
            <a:r>
              <a:rPr lang="fr-CH" sz="900" i="1" dirty="0" smtClean="0"/>
              <a:t> </a:t>
            </a:r>
            <a:r>
              <a:rPr lang="fr-CH" sz="900" i="1" dirty="0" err="1" smtClean="0"/>
              <a:t>Union’s</a:t>
            </a:r>
            <a:r>
              <a:rPr lang="fr-CH" sz="900" i="1" dirty="0" smtClean="0"/>
              <a:t> H2020 Framework Programme </a:t>
            </a:r>
            <a:r>
              <a:rPr lang="fr-CH" sz="900" i="1" dirty="0" err="1" smtClean="0"/>
              <a:t>under</a:t>
            </a:r>
            <a:r>
              <a:rPr lang="fr-CH" sz="900" i="1" dirty="0" smtClean="0"/>
              <a:t> Grant Agreement no. 764879 </a:t>
            </a:r>
            <a:endParaRPr lang="en-GB" sz="900" i="1" dirty="0"/>
          </a:p>
        </p:txBody>
      </p:sp>
    </p:spTree>
    <p:extLst>
      <p:ext uri="{BB962C8B-B14F-4D97-AF65-F5344CB8AC3E}">
        <p14:creationId xmlns:p14="http://schemas.microsoft.com/office/powerpoint/2010/main" val="2873617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47C8-359C-4ADD-97F5-15A88935FDC8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4455A-7C10-49E8-BC8A-754E1960E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23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800100" y="142875"/>
            <a:ext cx="82296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HIER STEHT EIN KOLUMNENTITEL IN VERSALIEN 14 PT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57188" y="1019175"/>
            <a:ext cx="8766175" cy="4778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96088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rgbClr val="00589C"/>
                </a:solidFill>
              </a:defRPr>
            </a:lvl1pPr>
          </a:lstStyle>
          <a:p>
            <a:fld id="{E387D3CE-1978-48BB-B602-BA552AC03F77}" type="slidenum">
              <a:rPr lang="de-DE" altLang="de-DE"/>
              <a:pPr/>
              <a:t>‹#›</a:t>
            </a:fld>
            <a:endParaRPr lang="de-DE" altLang="de-DE"/>
          </a:p>
        </p:txBody>
      </p:sp>
      <p:pic>
        <p:nvPicPr>
          <p:cNvPr id="1029" name="Grafik 8" descr="Wissenschaftl_Info_a_Kopf.bmp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7" descr="PPT_Image_Kopf.bmp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2" r:id="rId2"/>
    <p:sldLayoutId id="2147483665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14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5156200" indent="-5156200" algn="l" rtl="0" fontAlgn="base">
        <a:lnSpc>
          <a:spcPts val="2800"/>
        </a:lnSpc>
        <a:spcBef>
          <a:spcPct val="20000"/>
        </a:spcBef>
        <a:spcAft>
          <a:spcPct val="0"/>
        </a:spcAft>
        <a:buFont typeface="Arial" panose="020B0604020202020204" pitchFamily="34" charset="0"/>
        <a:defRPr sz="2100" b="1" kern="1200" cap="all">
          <a:solidFill>
            <a:srgbClr val="00589C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922963" indent="-180975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tabLst>
          <a:tab pos="1169988" algn="l"/>
        </a:tabLst>
        <a:defRPr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3248025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el 1"/>
          <p:cNvSpPr>
            <a:spLocks noGrp="1"/>
          </p:cNvSpPr>
          <p:nvPr>
            <p:ph type="ctrTitle" idx="4294967295"/>
          </p:nvPr>
        </p:nvSpPr>
        <p:spPr>
          <a:xfrm>
            <a:off x="979720" y="1628800"/>
            <a:ext cx="7820347" cy="1068139"/>
          </a:xfrm>
        </p:spPr>
        <p:txBody>
          <a:bodyPr/>
          <a:lstStyle/>
          <a:p>
            <a:r>
              <a:rPr lang="en-US" altLang="de-DE" sz="2400" dirty="0" smtClean="0">
                <a:solidFill>
                  <a:srgbClr val="00589C"/>
                </a:solidFill>
              </a:rPr>
              <a:t>Results of the laser-polished sample B-5.5 test (preliminary)</a:t>
            </a:r>
            <a:endParaRPr lang="de-DE" altLang="de-DE" sz="2400" dirty="0" smtClean="0">
              <a:solidFill>
                <a:srgbClr val="00589C"/>
              </a:solidFill>
            </a:endParaRPr>
          </a:p>
        </p:txBody>
      </p:sp>
      <p:sp>
        <p:nvSpPr>
          <p:cNvPr id="5" name="Untertitel 2"/>
          <p:cNvSpPr txBox="1">
            <a:spLocks/>
          </p:cNvSpPr>
          <p:nvPr/>
        </p:nvSpPr>
        <p:spPr bwMode="auto">
          <a:xfrm>
            <a:off x="1187624" y="2695882"/>
            <a:ext cx="7488832" cy="30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lvl1pPr marL="5156200" indent="-5156200" algn="l" rtl="0" fontAlgn="base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400"/>
              </a:lnSpc>
            </a:pPr>
            <a:r>
              <a:rPr lang="de-DE" altLang="de-DE" sz="1800" i="1" cap="none" dirty="0" smtClean="0">
                <a:solidFill>
                  <a:schemeClr val="bg1"/>
                </a:solidFill>
              </a:rPr>
              <a:t>D. Tikhonov</a:t>
            </a:r>
            <a:r>
              <a:rPr lang="de-DE" altLang="de-DE" sz="1800" i="1" cap="none" dirty="0">
                <a:solidFill>
                  <a:schemeClr val="bg1"/>
                </a:solidFill>
              </a:rPr>
              <a:t>, </a:t>
            </a:r>
            <a:r>
              <a:rPr lang="de-DE" altLang="de-DE" sz="1800" i="1" cap="none" dirty="0" smtClean="0">
                <a:solidFill>
                  <a:schemeClr val="bg1"/>
                </a:solidFill>
              </a:rPr>
              <a:t>Authors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436" y="6216158"/>
            <a:ext cx="1011981" cy="5972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31640" y="6167045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i="1" dirty="0" smtClean="0">
                <a:solidFill>
                  <a:schemeClr val="bg1"/>
                </a:solidFill>
              </a:rPr>
              <a:t>EASITrain – </a:t>
            </a:r>
            <a:r>
              <a:rPr lang="fr-CH" sz="1200" i="1" dirty="0" err="1" smtClean="0">
                <a:solidFill>
                  <a:schemeClr val="bg1"/>
                </a:solidFill>
              </a:rPr>
              <a:t>European</a:t>
            </a:r>
            <a:r>
              <a:rPr lang="fr-CH" sz="1200" i="1" dirty="0" smtClean="0">
                <a:solidFill>
                  <a:schemeClr val="bg1"/>
                </a:solidFill>
              </a:rPr>
              <a:t> Advanced </a:t>
            </a:r>
            <a:r>
              <a:rPr lang="fr-CH" sz="1200" i="1" dirty="0" err="1" smtClean="0">
                <a:solidFill>
                  <a:schemeClr val="bg1"/>
                </a:solidFill>
              </a:rPr>
              <a:t>Superconductivity</a:t>
            </a:r>
            <a:r>
              <a:rPr lang="fr-CH" sz="1200" i="1" dirty="0" smtClean="0">
                <a:solidFill>
                  <a:schemeClr val="bg1"/>
                </a:solidFill>
              </a:rPr>
              <a:t> Innovation and Training. This Marie </a:t>
            </a:r>
            <a:r>
              <a:rPr lang="fr-CH" sz="1200" i="1" dirty="0" err="1" smtClean="0">
                <a:solidFill>
                  <a:schemeClr val="bg1"/>
                </a:solidFill>
              </a:rPr>
              <a:t>Sklodowska</a:t>
            </a:r>
            <a:r>
              <a:rPr lang="fr-CH" sz="1200" i="1" dirty="0" smtClean="0">
                <a:solidFill>
                  <a:schemeClr val="bg1"/>
                </a:solidFill>
              </a:rPr>
              <a:t>-Curie Action (MSCA) </a:t>
            </a:r>
            <a:r>
              <a:rPr lang="fr-CH" sz="1200" i="1" dirty="0" err="1" smtClean="0">
                <a:solidFill>
                  <a:schemeClr val="bg1"/>
                </a:solidFill>
              </a:rPr>
              <a:t>Innovative</a:t>
            </a:r>
            <a:r>
              <a:rPr lang="fr-CH" sz="1200" i="1" dirty="0" smtClean="0">
                <a:solidFill>
                  <a:schemeClr val="bg1"/>
                </a:solidFill>
              </a:rPr>
              <a:t> Training Networks (ITN) has </a:t>
            </a:r>
            <a:r>
              <a:rPr lang="fr-CH" sz="1200" i="1" dirty="0" err="1" smtClean="0">
                <a:solidFill>
                  <a:schemeClr val="bg1"/>
                </a:solidFill>
              </a:rPr>
              <a:t>received</a:t>
            </a:r>
            <a:r>
              <a:rPr lang="fr-CH" sz="1200" i="1" dirty="0" smtClean="0">
                <a:solidFill>
                  <a:schemeClr val="bg1"/>
                </a:solidFill>
              </a:rPr>
              <a:t> </a:t>
            </a:r>
            <a:r>
              <a:rPr lang="fr-CH" sz="1200" i="1" dirty="0" err="1" smtClean="0">
                <a:solidFill>
                  <a:schemeClr val="bg1"/>
                </a:solidFill>
              </a:rPr>
              <a:t>funding</a:t>
            </a:r>
            <a:r>
              <a:rPr lang="fr-CH" sz="1200" i="1" dirty="0" smtClean="0">
                <a:solidFill>
                  <a:schemeClr val="bg1"/>
                </a:solidFill>
              </a:rPr>
              <a:t> </a:t>
            </a:r>
            <a:r>
              <a:rPr lang="fr-CH" sz="1200" i="1" dirty="0" err="1" smtClean="0">
                <a:solidFill>
                  <a:schemeClr val="bg1"/>
                </a:solidFill>
              </a:rPr>
              <a:t>from</a:t>
            </a:r>
            <a:r>
              <a:rPr lang="fr-CH" sz="1200" i="1" dirty="0" smtClean="0">
                <a:solidFill>
                  <a:schemeClr val="bg1"/>
                </a:solidFill>
              </a:rPr>
              <a:t> the </a:t>
            </a:r>
            <a:r>
              <a:rPr lang="fr-CH" sz="1200" i="1" dirty="0" err="1" smtClean="0">
                <a:solidFill>
                  <a:schemeClr val="bg1"/>
                </a:solidFill>
              </a:rPr>
              <a:t>European</a:t>
            </a:r>
            <a:r>
              <a:rPr lang="fr-CH" sz="1200" i="1" dirty="0" smtClean="0">
                <a:solidFill>
                  <a:schemeClr val="bg1"/>
                </a:solidFill>
              </a:rPr>
              <a:t> </a:t>
            </a:r>
            <a:r>
              <a:rPr lang="fr-CH" sz="1200" i="1" dirty="0" err="1" smtClean="0">
                <a:solidFill>
                  <a:schemeClr val="bg1"/>
                </a:solidFill>
              </a:rPr>
              <a:t>Union’s</a:t>
            </a:r>
            <a:r>
              <a:rPr lang="fr-CH" sz="1200" i="1" dirty="0" smtClean="0">
                <a:solidFill>
                  <a:schemeClr val="bg1"/>
                </a:solidFill>
              </a:rPr>
              <a:t> H2020 Framework Programme </a:t>
            </a:r>
            <a:r>
              <a:rPr lang="fr-CH" sz="1200" i="1" dirty="0" err="1" smtClean="0">
                <a:solidFill>
                  <a:schemeClr val="bg1"/>
                </a:solidFill>
              </a:rPr>
              <a:t>under</a:t>
            </a:r>
            <a:r>
              <a:rPr lang="fr-CH" sz="1200" i="1" dirty="0" smtClean="0">
                <a:solidFill>
                  <a:schemeClr val="bg1"/>
                </a:solidFill>
              </a:rPr>
              <a:t> Grant Agreement no. 764879 </a:t>
            </a:r>
            <a:endParaRPr lang="en-GB" sz="1200" i="1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04" y="102970"/>
            <a:ext cx="2046855" cy="1297461"/>
          </a:xfrm>
          <a:prstGeom prst="rect">
            <a:avLst/>
          </a:prstGeom>
        </p:spPr>
      </p:pic>
      <p:sp>
        <p:nvSpPr>
          <p:cNvPr id="11" name="Untertitel 2"/>
          <p:cNvSpPr txBox="1">
            <a:spLocks/>
          </p:cNvSpPr>
          <p:nvPr/>
        </p:nvSpPr>
        <p:spPr bwMode="auto">
          <a:xfrm>
            <a:off x="1145477" y="3037992"/>
            <a:ext cx="7488832" cy="27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lvl1pPr marL="5156200" indent="-5156200" algn="l" rtl="0" fontAlgn="base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2400"/>
              </a:lnSpc>
            </a:pPr>
            <a:r>
              <a:rPr lang="en-US" altLang="de-DE" sz="1400" i="1" cap="none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ARIES WP meeting</a:t>
            </a:r>
            <a:endParaRPr lang="de-DE" altLang="de-DE" sz="1400" i="1" cap="none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1560" y="3648811"/>
            <a:ext cx="8476539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i="1" dirty="0" smtClean="0">
                <a:solidFill>
                  <a:schemeClr val="bg1"/>
                </a:solidFill>
              </a:rPr>
              <a:t>Presenter</a:t>
            </a:r>
          </a:p>
          <a:p>
            <a:r>
              <a:rPr 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Dmitry Tikhonov</a:t>
            </a:r>
          </a:p>
          <a:p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Early </a:t>
            </a:r>
            <a:r>
              <a:rPr lang="en-US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stage </a:t>
            </a:r>
            <a:r>
              <a:rPr lang="en-US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researcher</a:t>
            </a:r>
          </a:p>
          <a:p>
            <a:endParaRPr lang="en-US" sz="1600" b="1" i="1" dirty="0" smtClean="0">
              <a:solidFill>
                <a:schemeClr val="bg1"/>
              </a:solidFill>
            </a:endParaRPr>
          </a:p>
          <a:p>
            <a:r>
              <a:rPr lang="de-DE" altLang="de-DE" sz="1400" i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Helmholtz-Zentrum </a:t>
            </a:r>
            <a:r>
              <a:rPr lang="de-DE" altLang="de-DE" sz="1400" i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Berlin</a:t>
            </a:r>
            <a:endParaRPr lang="en-US" sz="1400" b="1" i="1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400" i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dmitry.tikhonov@helmholtz-berlin.de</a:t>
            </a:r>
          </a:p>
          <a:p>
            <a:r>
              <a:rPr lang="en-US" sz="1400" i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+49-30-8062-12922</a:t>
            </a:r>
            <a:endParaRPr lang="en-US" sz="1400" i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10</a:t>
            </a:fld>
            <a:endParaRPr lang="de-DE" alt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800100" y="142875"/>
            <a:ext cx="8229600" cy="439738"/>
          </a:xfrm>
        </p:spPr>
        <p:txBody>
          <a:bodyPr/>
          <a:lstStyle/>
          <a:p>
            <a:r>
              <a:rPr lang="en-U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Jumps in surface resistance: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edges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" t="5096" r="7554"/>
          <a:stretch/>
        </p:blipFill>
        <p:spPr>
          <a:xfrm>
            <a:off x="323528" y="980728"/>
            <a:ext cx="3456384" cy="2461333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2627784" y="2060848"/>
            <a:ext cx="0" cy="21602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987824" y="1700808"/>
            <a:ext cx="0" cy="21602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419872" y="980728"/>
            <a:ext cx="0" cy="21602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907704" y="2492896"/>
            <a:ext cx="0" cy="14401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57" t="28704" r="37825" b="31368"/>
          <a:stretch/>
        </p:blipFill>
        <p:spPr>
          <a:xfrm rot="5400000">
            <a:off x="5509227" y="475549"/>
            <a:ext cx="2524557" cy="33909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5" t="19706" r="39346" b="8362"/>
          <a:stretch/>
        </p:blipFill>
        <p:spPr>
          <a:xfrm rot="5400000">
            <a:off x="794994" y="2885529"/>
            <a:ext cx="2536014" cy="391099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/>
          <a:srcRect l="25398" t="23073" r="45821" b="-1"/>
          <a:stretch/>
        </p:blipFill>
        <p:spPr>
          <a:xfrm rot="16200000">
            <a:off x="5758055" y="2747001"/>
            <a:ext cx="2070100" cy="4154178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5796136" y="908720"/>
            <a:ext cx="2088232" cy="187220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724128" y="3861048"/>
            <a:ext cx="2088232" cy="187220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27584" y="3717032"/>
            <a:ext cx="2088232" cy="187220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6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11</a:t>
            </a:fld>
            <a:endParaRPr lang="de-DE" alt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800100" y="142875"/>
            <a:ext cx="8229600" cy="439738"/>
          </a:xfrm>
        </p:spPr>
        <p:txBody>
          <a:bodyPr/>
          <a:lstStyle/>
          <a:p>
            <a:r>
              <a:rPr lang="en-U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Jumps in surface resistance: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edges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5" t="19706" r="39346" b="8362"/>
          <a:stretch/>
        </p:blipFill>
        <p:spPr>
          <a:xfrm rot="5400000">
            <a:off x="867002" y="221230"/>
            <a:ext cx="2536014" cy="391099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17" t="43907" r="43752" b="44081"/>
          <a:stretch/>
        </p:blipFill>
        <p:spPr>
          <a:xfrm>
            <a:off x="179512" y="4149080"/>
            <a:ext cx="3929085" cy="188839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283968" y="1772816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B-5 sample</a:t>
            </a: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83968" y="4653136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B-4 sample</a:t>
            </a: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31632" y="2492896"/>
            <a:ext cx="33123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Conclusions:</a:t>
            </a:r>
          </a:p>
          <a:p>
            <a:endParaRPr lang="en-US" dirty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the reliable data, next samples should be treated same way (flash etching, </a:t>
            </a:r>
            <a:r>
              <a:rPr lang="en-US" dirty="0" err="1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etc</a:t>
            </a: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to remove sharp pieces of </a:t>
            </a:r>
            <a:r>
              <a:rPr lang="en-US" dirty="0" err="1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Nb</a:t>
            </a: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 edges</a:t>
            </a: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455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 vs t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for pre-laser polishing and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</a:t>
            </a:r>
            <a:r>
              <a:rPr lang="de-DE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12</a:t>
            </a:fld>
            <a:endParaRPr lang="de-DE" altLang="de-D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0" r="6600"/>
          <a:stretch/>
        </p:blipFill>
        <p:spPr>
          <a:xfrm>
            <a:off x="1043608" y="764704"/>
            <a:ext cx="7144848" cy="5533722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7956376" y="3212976"/>
            <a:ext cx="43204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956376" y="3861048"/>
            <a:ext cx="43204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8316416" y="3212976"/>
            <a:ext cx="0" cy="648072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431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13</a:t>
            </a:fld>
            <a:endParaRPr lang="de-DE" alt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6" t="4130" r="6383"/>
          <a:stretch/>
        </p:blipFill>
        <p:spPr>
          <a:xfrm>
            <a:off x="755576" y="836712"/>
            <a:ext cx="7191756" cy="5236464"/>
          </a:xfrm>
          <a:prstGeom prst="rect">
            <a:avLst/>
          </a:prstGeom>
        </p:spPr>
      </p:pic>
      <p:sp>
        <p:nvSpPr>
          <p:cNvPr id="1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 vs t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for pre-laser polishing and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</a:t>
            </a:r>
            <a:r>
              <a:rPr lang="de-DE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164288" y="3789040"/>
            <a:ext cx="936104" cy="0"/>
          </a:xfrm>
          <a:prstGeom prst="straightConnector1">
            <a:avLst/>
          </a:prstGeom>
          <a:ln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164288" y="4797152"/>
            <a:ext cx="936104" cy="0"/>
          </a:xfrm>
          <a:prstGeom prst="straightConnector1">
            <a:avLst/>
          </a:prstGeom>
          <a:ln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812360" y="3933056"/>
            <a:ext cx="12961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Impurities/Defects?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599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14</a:t>
            </a:fld>
            <a:endParaRPr lang="de-DE" alt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800100" y="142875"/>
            <a:ext cx="8229600" cy="439738"/>
          </a:xfrm>
        </p:spPr>
        <p:txBody>
          <a:bodyPr/>
          <a:lstStyle/>
          <a:p>
            <a:r>
              <a:rPr lang="en-US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Post-test sample </a:t>
            </a:r>
            <a:r>
              <a:rPr lang="en-U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scan: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64704"/>
            <a:ext cx="3724108" cy="34736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764704"/>
            <a:ext cx="3705625" cy="3456384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>
          <a:xfrm>
            <a:off x="3995936" y="1916832"/>
            <a:ext cx="1224136" cy="936104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59632" y="436510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 LP:</a:t>
            </a: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32240" y="429309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 LP:</a:t>
            </a: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874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15</a:t>
            </a:fld>
            <a:endParaRPr lang="de-DE" alt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800100" y="142875"/>
            <a:ext cx="8229600" cy="439738"/>
          </a:xfrm>
        </p:spPr>
        <p:txBody>
          <a:bodyPr/>
          <a:lstStyle/>
          <a:p>
            <a:r>
              <a:rPr lang="en-US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Post-test sample </a:t>
            </a:r>
            <a:r>
              <a:rPr lang="en-U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scan: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64704"/>
            <a:ext cx="2952328" cy="27537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764704"/>
            <a:ext cx="2841529" cy="2650407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>
          <a:xfrm>
            <a:off x="3995936" y="1916832"/>
            <a:ext cx="1224136" cy="936104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43608" y="371703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 LP:</a:t>
            </a: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76256" y="350100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 LP:</a:t>
            </a: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437112"/>
            <a:ext cx="2037400" cy="15294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437112"/>
            <a:ext cx="2037400" cy="1529408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395536" y="4437112"/>
            <a:ext cx="2016224" cy="151216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395536" y="4437112"/>
            <a:ext cx="2016224" cy="151216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2915816" y="4437112"/>
            <a:ext cx="2016224" cy="151216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203848" y="2852936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defects removed or partially removed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54" t="16935"/>
          <a:stretch/>
        </p:blipFill>
        <p:spPr>
          <a:xfrm>
            <a:off x="6804248" y="4437112"/>
            <a:ext cx="1478408" cy="1448627"/>
          </a:xfrm>
          <a:prstGeom prst="rect">
            <a:avLst/>
          </a:prstGeom>
        </p:spPr>
      </p:pic>
      <p:sp>
        <p:nvSpPr>
          <p:cNvPr id="20" name="Right Arrow 19"/>
          <p:cNvSpPr/>
          <p:nvPr/>
        </p:nvSpPr>
        <p:spPr>
          <a:xfrm>
            <a:off x="5436096" y="4581128"/>
            <a:ext cx="1224136" cy="936104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 flipV="1">
            <a:off x="1763688" y="2060848"/>
            <a:ext cx="2016224" cy="2232248"/>
          </a:xfrm>
          <a:prstGeom prst="line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899592" y="3212976"/>
            <a:ext cx="432048" cy="1080120"/>
          </a:xfrm>
          <a:prstGeom prst="line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014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16</a:t>
            </a:fld>
            <a:endParaRPr lang="de-DE" alt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800100" y="142875"/>
            <a:ext cx="8229600" cy="439738"/>
          </a:xfrm>
        </p:spPr>
        <p:txBody>
          <a:bodyPr/>
          <a:lstStyle/>
          <a:p>
            <a:r>
              <a:rPr lang="en-US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Post-test sample </a:t>
            </a:r>
            <a:r>
              <a:rPr lang="en-U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scan: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Overview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37320"/>
            <a:ext cx="5616624" cy="561662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796136" y="1700808"/>
            <a:ext cx="33123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Sample scanned with the laser microscope: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Defects detection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Roughness 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Full size JPEG picture (34 MB) and other data are on the </a:t>
            </a:r>
            <a:r>
              <a:rPr lang="en-US" i="1" dirty="0" err="1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CERNbox</a:t>
            </a:r>
            <a:r>
              <a:rPr lang="en-US" i="1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folder  (</a:t>
            </a:r>
            <a:r>
              <a:rPr lang="en-US" i="1" u="sng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note, that some features = dust</a:t>
            </a:r>
            <a:r>
              <a:rPr lang="en-US" i="1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i="1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914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17</a:t>
            </a:fld>
            <a:endParaRPr lang="de-DE" alt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800100" y="142875"/>
            <a:ext cx="8229600" cy="439738"/>
          </a:xfrm>
        </p:spPr>
        <p:txBody>
          <a:bodyPr/>
          <a:lstStyle/>
          <a:p>
            <a:r>
              <a:rPr lang="en-US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Post-test sample scan: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Surface defects &amp; roughness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37320"/>
            <a:ext cx="5616624" cy="56166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52120" y="1484784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observed features:</a:t>
            </a:r>
            <a:endParaRPr lang="en-US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44008" y="1700808"/>
            <a:ext cx="360040" cy="36004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3568" y="4005064"/>
            <a:ext cx="1512168" cy="108012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55576" y="764704"/>
            <a:ext cx="2448272" cy="115212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67744" y="2060848"/>
            <a:ext cx="360040" cy="36004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932040" y="148478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27784" y="191683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03848" y="6206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95736" y="386104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13308" y="2060848"/>
            <a:ext cx="33123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Majo</a:t>
            </a: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 defect near the edge</a:t>
            </a: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Minor craters in high field region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 traces (overpower?) near the edge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“group of craters”</a:t>
            </a: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325716"/>
              </p:ext>
            </p:extLst>
          </p:nvPr>
        </p:nvGraphicFramePr>
        <p:xfrm>
          <a:off x="5940152" y="5373216"/>
          <a:ext cx="504057" cy="432048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168019">
                  <a:extLst>
                    <a:ext uri="{9D8B030D-6E8A-4147-A177-3AD203B41FA5}">
                      <a16:colId xmlns:a16="http://schemas.microsoft.com/office/drawing/2014/main" val="1745893900"/>
                    </a:ext>
                  </a:extLst>
                </a:gridCol>
                <a:gridCol w="168019">
                  <a:extLst>
                    <a:ext uri="{9D8B030D-6E8A-4147-A177-3AD203B41FA5}">
                      <a16:colId xmlns:a16="http://schemas.microsoft.com/office/drawing/2014/main" val="2437962282"/>
                    </a:ext>
                  </a:extLst>
                </a:gridCol>
                <a:gridCol w="168019">
                  <a:extLst>
                    <a:ext uri="{9D8B030D-6E8A-4147-A177-3AD203B41FA5}">
                      <a16:colId xmlns:a16="http://schemas.microsoft.com/office/drawing/2014/main" val="1218254911"/>
                    </a:ext>
                  </a:extLst>
                </a:gridCol>
              </a:tblGrid>
              <a:tr h="144016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35511" marR="35511" marT="17755" marB="17755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8F8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35511" marR="35511" marT="17755" marB="17755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8F8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35511" marR="35511" marT="17755" marB="17755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8F8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324266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35511" marR="35511" marT="17755" marB="17755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8F8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35511" marR="35511" marT="17755" marB="17755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8F8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35511" marR="35511" marT="17755" marB="17755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8F8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417202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35511" marR="35511" marT="17755" marB="17755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8F8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35511" marR="35511" marT="17755" marB="17755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8F8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35511" marR="35511" marT="17755" marB="17755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8F8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123739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6444208" y="5373216"/>
            <a:ext cx="208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948F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pattern = effect of stitching </a:t>
            </a:r>
            <a:endParaRPr lang="en-US" sz="1100" dirty="0">
              <a:solidFill>
                <a:srgbClr val="948F8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276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18</a:t>
            </a:fld>
            <a:endParaRPr lang="de-DE" alt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988840"/>
            <a:ext cx="4176464" cy="3180637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49" t="8945" r="16147"/>
          <a:stretch/>
        </p:blipFill>
        <p:spPr>
          <a:xfrm rot="5400000">
            <a:off x="5186501" y="1446347"/>
            <a:ext cx="3163486" cy="4248472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00100" y="142875"/>
            <a:ext cx="8229600" cy="439738"/>
          </a:xfrm>
        </p:spPr>
        <p:txBody>
          <a:bodyPr/>
          <a:lstStyle/>
          <a:p>
            <a:r>
              <a:rPr lang="en-U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defect: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1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9792" y="908720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 1 found near the edge:</a:t>
            </a:r>
            <a:endParaRPr lang="en-US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92080" y="148478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Optical microscope view:</a:t>
            </a: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9592" y="148478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 microscope view (5x):</a:t>
            </a: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260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19</a:t>
            </a:fld>
            <a:endParaRPr lang="de-DE" alt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988840"/>
            <a:ext cx="4176464" cy="3180637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00100" y="142875"/>
            <a:ext cx="8229600" cy="439738"/>
          </a:xfrm>
        </p:spPr>
        <p:txBody>
          <a:bodyPr/>
          <a:lstStyle/>
          <a:p>
            <a:r>
              <a:rPr lang="en-U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defect: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1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9792" y="836712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 1 found near the edge:</a:t>
            </a:r>
            <a:endParaRPr lang="en-US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9592" y="148478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 microscope view (5x):</a:t>
            </a: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" t="7902" r="5265" b="8025"/>
          <a:stretch/>
        </p:blipFill>
        <p:spPr>
          <a:xfrm>
            <a:off x="4644008" y="1988840"/>
            <a:ext cx="4248472" cy="304388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51720" y="3356992"/>
            <a:ext cx="432048" cy="36004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2483768" y="2276872"/>
            <a:ext cx="2160240" cy="10801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483768" y="3717032"/>
            <a:ext cx="2232248" cy="10463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292080" y="1484784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 microscope view (20x):</a:t>
            </a: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520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Rs vs B for 400 MHz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2</a:t>
            </a:fld>
            <a:endParaRPr lang="de-DE" alt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8" t="5256" r="7447"/>
          <a:stretch/>
        </p:blipFill>
        <p:spPr>
          <a:xfrm>
            <a:off x="179512" y="1340768"/>
            <a:ext cx="5544616" cy="39559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24128" y="148478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Higher surface resistance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836712"/>
            <a:ext cx="7488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</a:t>
            </a:r>
            <a:r>
              <a:rPr lang="en-US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pre-laser polishing and after </a:t>
            </a:r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</a:t>
            </a:r>
            <a:r>
              <a:rPr lang="en-US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2.5 K</a:t>
            </a:r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~400 MHz</a:t>
            </a:r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138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20</a:t>
            </a:fld>
            <a:endParaRPr lang="de-DE" alt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84784"/>
            <a:ext cx="6476399" cy="43204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99792" y="908720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 1 view from optics in 3D:</a:t>
            </a:r>
            <a:endParaRPr lang="en-US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8104" y="1412776"/>
            <a:ext cx="36895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defect was not found so far on pre-laser coated sample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Shape of the defect: the laser could give overpowered pulse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film is completely penetrated by the “shot”, substrate is exposed to RF</a:t>
            </a: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4572000" y="2996952"/>
            <a:ext cx="1944216" cy="288032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516216" y="314096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Cu?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800100" y="142875"/>
            <a:ext cx="8229600" cy="439738"/>
          </a:xfrm>
        </p:spPr>
        <p:txBody>
          <a:bodyPr/>
          <a:lstStyle/>
          <a:p>
            <a:r>
              <a:rPr lang="en-U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defect: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1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909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96752"/>
            <a:ext cx="7596336" cy="506760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21</a:t>
            </a:fld>
            <a:endParaRPr lang="de-DE" altLang="de-DE"/>
          </a:p>
        </p:txBody>
      </p:sp>
      <p:sp>
        <p:nvSpPr>
          <p:cNvPr id="9" name="TextBox 8"/>
          <p:cNvSpPr txBox="1"/>
          <p:nvPr/>
        </p:nvSpPr>
        <p:spPr>
          <a:xfrm>
            <a:off x="2699792" y="908720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 1 view in 3D:</a:t>
            </a:r>
            <a:endParaRPr lang="en-US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800100" y="142875"/>
            <a:ext cx="8229600" cy="439738"/>
          </a:xfrm>
        </p:spPr>
        <p:txBody>
          <a:bodyPr/>
          <a:lstStyle/>
          <a:p>
            <a:r>
              <a:rPr lang="en-U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defect: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1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505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22</a:t>
            </a:fld>
            <a:endParaRPr lang="de-DE" altLang="de-DE"/>
          </a:p>
        </p:txBody>
      </p:sp>
      <p:sp>
        <p:nvSpPr>
          <p:cNvPr id="9" name="TextBox 8"/>
          <p:cNvSpPr txBox="1"/>
          <p:nvPr/>
        </p:nvSpPr>
        <p:spPr>
          <a:xfrm>
            <a:off x="2699792" y="908720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 1 view in 3D:</a:t>
            </a:r>
            <a:endParaRPr lang="en-US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0072" y="4581128"/>
            <a:ext cx="3689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ru-RU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film</a:t>
            </a: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deepness can be estimated about 5 </a:t>
            </a:r>
            <a:r>
              <a:rPr lang="en-US" dirty="0" err="1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mkm</a:t>
            </a: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800100" y="142875"/>
            <a:ext cx="8229600" cy="439738"/>
          </a:xfrm>
        </p:spPr>
        <p:txBody>
          <a:bodyPr/>
          <a:lstStyle/>
          <a:p>
            <a:r>
              <a:rPr lang="en-U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defect: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1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3" t="4421" r="3946" b="20626"/>
          <a:stretch/>
        </p:blipFill>
        <p:spPr>
          <a:xfrm>
            <a:off x="467544" y="1340768"/>
            <a:ext cx="4752528" cy="495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33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23</a:t>
            </a:fld>
            <a:endParaRPr lang="de-DE" alt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00100" y="142875"/>
            <a:ext cx="8229600" cy="439738"/>
          </a:xfrm>
        </p:spPr>
        <p:txBody>
          <a:bodyPr/>
          <a:lstStyle/>
          <a:p>
            <a:r>
              <a:rPr lang="en-U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defect: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2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95736" y="90872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 2 found in the high RF field region:</a:t>
            </a:r>
            <a:endParaRPr lang="en-US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92080" y="148478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Optical microscope view:</a:t>
            </a: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9592" y="148478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 microscope view (5x):</a:t>
            </a: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060848"/>
            <a:ext cx="3484643" cy="3488507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1" r="1681"/>
          <a:stretch/>
        </p:blipFill>
        <p:spPr>
          <a:xfrm rot="5400000">
            <a:off x="4931327" y="2133569"/>
            <a:ext cx="3529818" cy="3384376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75473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988840"/>
            <a:ext cx="3484643" cy="3488507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24</a:t>
            </a:fld>
            <a:endParaRPr lang="de-DE" alt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00100" y="142875"/>
            <a:ext cx="8229600" cy="439738"/>
          </a:xfrm>
        </p:spPr>
        <p:txBody>
          <a:bodyPr/>
          <a:lstStyle/>
          <a:p>
            <a:r>
              <a:rPr lang="en-U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defect: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2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9592" y="148478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 microscope view (5x):</a:t>
            </a: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79712" y="3645024"/>
            <a:ext cx="432048" cy="36004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2411760" y="2204864"/>
            <a:ext cx="2664296" cy="14401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411760" y="4005064"/>
            <a:ext cx="2736304" cy="86409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292080" y="1484784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 microscope view (20x):</a:t>
            </a: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204864"/>
            <a:ext cx="3151053" cy="2629288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2195736" y="90872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 2 found in the high RF field region:</a:t>
            </a:r>
            <a:endParaRPr lang="en-US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390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25</a:t>
            </a:fld>
            <a:endParaRPr lang="de-DE" altLang="de-DE"/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800100" y="142875"/>
            <a:ext cx="8229600" cy="439738"/>
          </a:xfrm>
        </p:spPr>
        <p:txBody>
          <a:bodyPr/>
          <a:lstStyle/>
          <a:p>
            <a:r>
              <a:rPr lang="en-U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defect: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2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95736" y="908720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 2 found in the high RF field region:</a:t>
            </a:r>
            <a:endParaRPr lang="en-US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3" t="2918" r="4330" b="49355"/>
          <a:stretch/>
        </p:blipFill>
        <p:spPr>
          <a:xfrm>
            <a:off x="107504" y="2636912"/>
            <a:ext cx="5145842" cy="34596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" t="2852" r="3893" b="70196"/>
          <a:stretch/>
        </p:blipFill>
        <p:spPr>
          <a:xfrm>
            <a:off x="5076056" y="2852936"/>
            <a:ext cx="4032448" cy="15164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3" t="51154" r="4330" b="22249"/>
          <a:stretch/>
        </p:blipFill>
        <p:spPr>
          <a:xfrm>
            <a:off x="5095693" y="4581128"/>
            <a:ext cx="4032448" cy="1510857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2483768" y="3429000"/>
            <a:ext cx="2520280" cy="0"/>
          </a:xfrm>
          <a:prstGeom prst="line">
            <a:avLst/>
          </a:prstGeom>
          <a:ln w="127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endCxn id="15" idx="1"/>
          </p:cNvCxnSpPr>
          <p:nvPr/>
        </p:nvCxnSpPr>
        <p:spPr>
          <a:xfrm>
            <a:off x="3347864" y="4869160"/>
            <a:ext cx="1747829" cy="467397"/>
          </a:xfrm>
          <a:prstGeom prst="line">
            <a:avLst/>
          </a:prstGeom>
          <a:ln w="127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7504" y="1556792"/>
            <a:ext cx="8874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 again looks like a crater (series of craters), deepness up to 1 </a:t>
            </a:r>
            <a:r>
              <a:rPr lang="en-US" dirty="0" err="1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mkm</a:t>
            </a: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Roughness from substrate shape (due to mechanical production) is about 1 </a:t>
            </a:r>
            <a:r>
              <a:rPr lang="en-US" dirty="0" err="1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mkm</a:t>
            </a: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1403648" y="3140968"/>
            <a:ext cx="144016" cy="504056"/>
          </a:xfrm>
          <a:prstGeom prst="line">
            <a:avLst/>
          </a:prstGeom>
          <a:ln w="127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51520" y="2708920"/>
            <a:ext cx="3711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Rings on Cu from mech. turning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10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26</a:t>
            </a:fld>
            <a:endParaRPr lang="de-DE" alt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00100" y="142875"/>
            <a:ext cx="8229600" cy="439738"/>
          </a:xfrm>
        </p:spPr>
        <p:txBody>
          <a:bodyPr/>
          <a:lstStyle/>
          <a:p>
            <a:r>
              <a:rPr lang="en-U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defect: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3 &amp; 4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87824" y="105273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 microscope view (5x):</a:t>
            </a: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44824"/>
            <a:ext cx="4264208" cy="41610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5112" t="18064" r="12159" b="64196"/>
          <a:stretch/>
        </p:blipFill>
        <p:spPr>
          <a:xfrm>
            <a:off x="4644008" y="2636912"/>
            <a:ext cx="4443649" cy="338437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96136" y="1988840"/>
            <a:ext cx="2358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Craters again?</a:t>
            </a:r>
            <a:endParaRPr lang="en-US" dirty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730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845" t="2590" b="8315"/>
          <a:stretch/>
        </p:blipFill>
        <p:spPr>
          <a:xfrm>
            <a:off x="179511" y="1268760"/>
            <a:ext cx="8276707" cy="316835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27</a:t>
            </a:fld>
            <a:endParaRPr lang="de-DE" alt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800100" y="142875"/>
            <a:ext cx="8229600" cy="439738"/>
          </a:xfrm>
        </p:spPr>
        <p:txBody>
          <a:bodyPr/>
          <a:lstStyle/>
          <a:p>
            <a:r>
              <a:rPr lang="en-US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defect: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3 &amp; 4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90872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 microscope view (5x):</a:t>
            </a: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08104" y="2564904"/>
            <a:ext cx="2808312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Craters &amp; overpowered region</a:t>
            </a:r>
            <a:endParaRPr lang="en-US" dirty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63425" t="2590" b="71781"/>
          <a:stretch/>
        </p:blipFill>
        <p:spPr>
          <a:xfrm>
            <a:off x="2051720" y="3861048"/>
            <a:ext cx="6982814" cy="2063535"/>
          </a:xfrm>
          <a:prstGeom prst="rect">
            <a:avLst/>
          </a:prstGeom>
          <a:ln w="1905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63899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201" y="1018800"/>
            <a:ext cx="4006776" cy="465984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28</a:t>
            </a:fld>
            <a:endParaRPr lang="de-DE" alt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484784"/>
            <a:ext cx="82809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 polishing practically can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Minor improvements at </a:t>
            </a:r>
            <a:r>
              <a:rPr lang="en-US" sz="2000" dirty="0" err="1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Rs</a:t>
            </a:r>
            <a:r>
              <a:rPr lang="en-US" sz="2000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vs B behavior. The problem with the rough edges is still present, and % of contribution of it to the final result is not clear.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Film (probably) got some contaminations and defects during the process (conclusion from R</a:t>
            </a:r>
            <a:r>
              <a:rPr lang="en-US" sz="2000" baseline="-25000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BCS</a:t>
            </a:r>
            <a:r>
              <a:rPr lang="en-US" sz="2000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sz="2000" dirty="0" err="1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FvsT</a:t>
            </a:r>
            <a:r>
              <a:rPr lang="en-US" sz="2000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data).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process needs  to be adjusted and surface analyzed more carefully.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93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552399"/>
              </p:ext>
            </p:extLst>
          </p:nvPr>
        </p:nvGraphicFramePr>
        <p:xfrm>
          <a:off x="130263" y="1060305"/>
          <a:ext cx="8815787" cy="46607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81583">
                  <a:extLst>
                    <a:ext uri="{9D8B030D-6E8A-4147-A177-3AD203B41FA5}">
                      <a16:colId xmlns:a16="http://schemas.microsoft.com/office/drawing/2014/main" val="877550328"/>
                    </a:ext>
                  </a:extLst>
                </a:gridCol>
                <a:gridCol w="1339034">
                  <a:extLst>
                    <a:ext uri="{9D8B030D-6E8A-4147-A177-3AD203B41FA5}">
                      <a16:colId xmlns:a16="http://schemas.microsoft.com/office/drawing/2014/main" val="3402460410"/>
                    </a:ext>
                  </a:extLst>
                </a:gridCol>
                <a:gridCol w="1339034">
                  <a:extLst>
                    <a:ext uri="{9D8B030D-6E8A-4147-A177-3AD203B41FA5}">
                      <a16:colId xmlns:a16="http://schemas.microsoft.com/office/drawing/2014/main" val="2962476739"/>
                    </a:ext>
                  </a:extLst>
                </a:gridCol>
                <a:gridCol w="1339034">
                  <a:extLst>
                    <a:ext uri="{9D8B030D-6E8A-4147-A177-3AD203B41FA5}">
                      <a16:colId xmlns:a16="http://schemas.microsoft.com/office/drawing/2014/main" val="2330517767"/>
                    </a:ext>
                  </a:extLst>
                </a:gridCol>
                <a:gridCol w="1339034">
                  <a:extLst>
                    <a:ext uri="{9D8B030D-6E8A-4147-A177-3AD203B41FA5}">
                      <a16:colId xmlns:a16="http://schemas.microsoft.com/office/drawing/2014/main" val="3932874253"/>
                    </a:ext>
                  </a:extLst>
                </a:gridCol>
                <a:gridCol w="1339034">
                  <a:extLst>
                    <a:ext uri="{9D8B030D-6E8A-4147-A177-3AD203B41FA5}">
                      <a16:colId xmlns:a16="http://schemas.microsoft.com/office/drawing/2014/main" val="947714741"/>
                    </a:ext>
                  </a:extLst>
                </a:gridCol>
                <a:gridCol w="1339034">
                  <a:extLst>
                    <a:ext uri="{9D8B030D-6E8A-4147-A177-3AD203B41FA5}">
                      <a16:colId xmlns:a16="http://schemas.microsoft.com/office/drawing/2014/main" val="963261321"/>
                    </a:ext>
                  </a:extLst>
                </a:gridCol>
              </a:tblGrid>
              <a:tr h="116519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B-2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CERN</a:t>
                      </a:r>
                    </a:p>
                    <a:p>
                      <a:pPr algn="ctr"/>
                      <a:r>
                        <a:rPr lang="en-US" sz="1200" b="0" dirty="0" smtClean="0"/>
                        <a:t>(</a:t>
                      </a:r>
                      <a:r>
                        <a:rPr lang="en-US" sz="1200" b="0" dirty="0" err="1" smtClean="0"/>
                        <a:t>HiPIMS</a:t>
                      </a:r>
                      <a:r>
                        <a:rPr lang="en-US" sz="1200" b="0" dirty="0" smtClean="0"/>
                        <a:t> </a:t>
                      </a:r>
                      <a:r>
                        <a:rPr lang="en-US" sz="1200" b="0" dirty="0" err="1" smtClean="0"/>
                        <a:t>Nb</a:t>
                      </a:r>
                      <a:r>
                        <a:rPr lang="en-US" sz="1200" b="0" dirty="0" smtClean="0"/>
                        <a:t> 7.3 </a:t>
                      </a:r>
                      <a:r>
                        <a:rPr lang="en-US" sz="1200" b="0" dirty="0" err="1" smtClean="0"/>
                        <a:t>micr</a:t>
                      </a:r>
                      <a:r>
                        <a:rPr lang="en-US" sz="1200" b="0" dirty="0" smtClean="0"/>
                        <a:t>.)</a:t>
                      </a:r>
                    </a:p>
                  </a:txBody>
                  <a:tcPr marL="68580" marR="68580" marT="34290" marB="34290" anchor="ctr">
                    <a:pattFill prst="dkDnDiag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 err="1" smtClean="0"/>
                        <a:t>Rf</a:t>
                      </a:r>
                      <a:r>
                        <a:rPr lang="en-US" sz="1200" b="1" i="0" baseline="0" dirty="0" smtClean="0"/>
                        <a:t> test: 02.2021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CERN</a:t>
                      </a:r>
                    </a:p>
                  </a:txBody>
                  <a:tcPr marL="68580" marR="68580" marT="34290" marB="34290" anchor="ctr">
                    <a:pattFill prst="dkDnDiag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???</a:t>
                      </a:r>
                    </a:p>
                    <a:p>
                      <a:pPr algn="ctr"/>
                      <a:r>
                        <a:rPr lang="en-US" sz="1200" dirty="0" err="1" smtClean="0"/>
                        <a:t>Nb</a:t>
                      </a:r>
                      <a:r>
                        <a:rPr lang="en-US" sz="1200" baseline="0" dirty="0" smtClean="0"/>
                        <a:t> Film </a:t>
                      </a:r>
                    </a:p>
                    <a:p>
                      <a:pPr algn="ctr"/>
                      <a:r>
                        <a:rPr lang="en-US" sz="1200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INFN</a:t>
                      </a:r>
                      <a:endParaRPr lang="en-US" sz="12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34290" marB="34290" anchor="ctr">
                    <a:pattFill prst="dkDnDiag">
                      <a:fgClr>
                        <a:schemeClr val="accent2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???</a:t>
                      </a:r>
                    </a:p>
                    <a:p>
                      <a:pPr algn="ctr"/>
                      <a:r>
                        <a:rPr lang="en-US" sz="1200" dirty="0" err="1" smtClean="0"/>
                        <a:t>Rf</a:t>
                      </a:r>
                      <a:r>
                        <a:rPr lang="en-US" sz="1200" dirty="0" smtClean="0"/>
                        <a:t> test: 04.2021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HZB</a:t>
                      </a:r>
                    </a:p>
                  </a:txBody>
                  <a:tcPr marL="68580" marR="68580" marT="34290" marB="34290" anchor="ctr">
                    <a:pattFill prst="dkDnDiag">
                      <a:fgClr>
                        <a:schemeClr val="accent2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?</a:t>
                      </a:r>
                      <a:endParaRPr 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?</a:t>
                      </a:r>
                      <a:endParaRPr lang="en-US" sz="12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803945587"/>
                  </a:ext>
                </a:extLst>
              </a:tr>
              <a:tr h="116519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B-3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HZB</a:t>
                      </a:r>
                      <a:endParaRPr lang="en-US" sz="1200" dirty="0" smtClean="0"/>
                    </a:p>
                    <a:p>
                      <a:pPr algn="ctr"/>
                      <a:r>
                        <a:rPr lang="en-US" sz="1200" dirty="0" smtClean="0"/>
                        <a:t>(Siegen 1</a:t>
                      </a:r>
                      <a:r>
                        <a:rPr lang="en-US" sz="1200" baseline="30000" dirty="0" smtClean="0"/>
                        <a:t>st</a:t>
                      </a:r>
                      <a:r>
                        <a:rPr lang="en-US" sz="1200" dirty="0" smtClean="0"/>
                        <a:t> SIS)</a:t>
                      </a:r>
                      <a:endParaRPr lang="en-US" sz="1200" dirty="0"/>
                    </a:p>
                  </a:txBody>
                  <a:tcPr marL="68580" marR="68580" marT="34290" marB="34290" anchor="ctr">
                    <a:pattFill prst="dkDnDiag">
                      <a:fgClr>
                        <a:schemeClr val="accent6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HOLD</a:t>
                      </a:r>
                    </a:p>
                    <a:p>
                      <a:pPr algn="ctr"/>
                      <a:r>
                        <a:rPr lang="en-US" sz="1200" b="1" dirty="0" smtClean="0"/>
                        <a:t>(for</a:t>
                      </a:r>
                      <a:r>
                        <a:rPr lang="en-US" sz="1200" b="1" baseline="0" dirty="0" smtClean="0"/>
                        <a:t> future test)</a:t>
                      </a:r>
                      <a:endParaRPr lang="en-US" sz="1200" b="1" dirty="0"/>
                    </a:p>
                  </a:txBody>
                  <a:tcPr marL="68580" marR="68580" marT="34290" marB="34290" anchor="ctr">
                    <a:pattFill prst="pct10">
                      <a:fgClr>
                        <a:srgbClr val="C00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?</a:t>
                      </a:r>
                      <a:endParaRPr 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?</a:t>
                      </a:r>
                      <a:endParaRPr 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?</a:t>
                      </a:r>
                      <a:endParaRPr 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?</a:t>
                      </a:r>
                      <a:endParaRPr lang="en-US" sz="12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4205101573"/>
                  </a:ext>
                </a:extLst>
              </a:tr>
              <a:tr h="116519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B-4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HZB</a:t>
                      </a:r>
                      <a:endParaRPr lang="en-US" sz="1200" dirty="0" smtClean="0"/>
                    </a:p>
                    <a:p>
                      <a:pPr algn="ctr"/>
                      <a:r>
                        <a:rPr lang="en-US" sz="1200" dirty="0" smtClean="0"/>
                        <a:t>(Siegen 2</a:t>
                      </a:r>
                      <a:r>
                        <a:rPr lang="en-US" sz="1200" baseline="30000" dirty="0" smtClean="0"/>
                        <a:t>nd</a:t>
                      </a:r>
                      <a:r>
                        <a:rPr lang="en-US" sz="1200" dirty="0" smtClean="0"/>
                        <a:t> SIS)</a:t>
                      </a:r>
                    </a:p>
                  </a:txBody>
                  <a:tcPr marL="68580" marR="68580" marT="34290" marB="34290" anchor="ctr">
                    <a:pattFill prst="dkDnDiag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Nb</a:t>
                      </a:r>
                      <a:r>
                        <a:rPr lang="en-US" sz="1200" baseline="0" dirty="0" smtClean="0"/>
                        <a:t> Film strip. </a:t>
                      </a:r>
                    </a:p>
                    <a:p>
                      <a:pPr algn="ctr"/>
                      <a:r>
                        <a:rPr lang="en-US" sz="1200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INFN</a:t>
                      </a:r>
                      <a:endParaRPr lang="en-US" sz="12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34290" marB="34290" anchor="ctr">
                    <a:pattFill prst="dkDnDiag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/>
                        <a:t>3</a:t>
                      </a:r>
                      <a:r>
                        <a:rPr lang="en-US" sz="1200" baseline="30000" dirty="0" smtClean="0"/>
                        <a:t>ed</a:t>
                      </a:r>
                      <a:r>
                        <a:rPr lang="en-US" sz="1200" baseline="0" dirty="0" smtClean="0"/>
                        <a:t> SIS</a:t>
                      </a:r>
                    </a:p>
                    <a:p>
                      <a:pPr algn="ctr"/>
                      <a:r>
                        <a:rPr lang="en-US" sz="1200" b="1" baseline="0" dirty="0" err="1" smtClean="0">
                          <a:solidFill>
                            <a:srgbClr val="7030A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USiegen</a:t>
                      </a:r>
                      <a:endParaRPr lang="en-US" sz="1200" b="1" dirty="0">
                        <a:solidFill>
                          <a:srgbClr val="7030A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34290" marB="34290" anchor="ctr">
                    <a:pattFill prst="dkDnDiag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Rf</a:t>
                      </a:r>
                      <a:r>
                        <a:rPr lang="en-US" sz="1200" dirty="0" smtClean="0"/>
                        <a:t> test: 02.2021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HZB</a:t>
                      </a:r>
                    </a:p>
                  </a:txBody>
                  <a:tcPr marL="68580" marR="68580" marT="34290" marB="34290" anchor="ctr">
                    <a:pattFill prst="dkDnDiag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?</a:t>
                      </a:r>
                      <a:endParaRPr 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?</a:t>
                      </a:r>
                      <a:endParaRPr lang="en-US" sz="12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289188499"/>
                  </a:ext>
                </a:extLst>
              </a:tr>
              <a:tr h="116519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B-5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HZB</a:t>
                      </a:r>
                      <a:endParaRPr lang="en-US" sz="1200" dirty="0" smtClean="0"/>
                    </a:p>
                    <a:p>
                      <a:pPr algn="ctr"/>
                      <a:r>
                        <a:rPr lang="en-US" sz="1200" dirty="0" smtClean="0"/>
                        <a:t>(RTU laser)</a:t>
                      </a:r>
                    </a:p>
                  </a:txBody>
                  <a:tcPr marL="68580" marR="68580" marT="34290" marB="34290" anchor="ctr">
                    <a:pattFill prst="dkDnDiag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Rf</a:t>
                      </a:r>
                      <a:r>
                        <a:rPr lang="en-US" sz="1200" dirty="0" smtClean="0"/>
                        <a:t> test: 03.2021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HZB</a:t>
                      </a:r>
                    </a:p>
                  </a:txBody>
                  <a:tcPr marL="68580" marR="68580" marT="34290" marB="34290" anchor="ctr">
                    <a:pattFill prst="dkDnDiag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Nb</a:t>
                      </a:r>
                      <a:r>
                        <a:rPr lang="en-US" sz="1200" baseline="0" dirty="0" smtClean="0"/>
                        <a:t> Film strip. </a:t>
                      </a:r>
                    </a:p>
                    <a:p>
                      <a:pPr algn="ctr"/>
                      <a:r>
                        <a:rPr lang="en-US" sz="1200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INFN</a:t>
                      </a:r>
                      <a:endParaRPr lang="en-US" sz="12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34290" marB="34290" anchor="ctr">
                    <a:pattFill prst="dkDnDiag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SIS coat.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STFC</a:t>
                      </a:r>
                      <a:endParaRPr lang="en-US" sz="1200" b="1" dirty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34290" marB="34290" anchor="ctr">
                    <a:pattFill prst="dkDnDiag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Rf</a:t>
                      </a:r>
                      <a:r>
                        <a:rPr lang="en-US" sz="1200" dirty="0" smtClean="0"/>
                        <a:t> test: 04.2021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HZB</a:t>
                      </a:r>
                    </a:p>
                  </a:txBody>
                  <a:tcPr marL="68580" marR="68580" marT="34290" marB="34290" anchor="ctr">
                    <a:pattFill prst="dkDnDiag">
                      <a:fgClr>
                        <a:schemeClr val="accent2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?</a:t>
                      </a:r>
                      <a:endParaRPr lang="en-US" sz="12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57023200"/>
                  </a:ext>
                </a:extLst>
              </a:tr>
            </a:tbl>
          </a:graphicData>
        </a:graphic>
      </p:graphicFrame>
      <p:sp>
        <p:nvSpPr>
          <p:cNvPr id="5" name="Right Arrow 4"/>
          <p:cNvSpPr/>
          <p:nvPr/>
        </p:nvSpPr>
        <p:spPr>
          <a:xfrm>
            <a:off x="716452" y="1577532"/>
            <a:ext cx="356042" cy="145588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712621" y="2738412"/>
            <a:ext cx="356042" cy="145588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689634" y="3910785"/>
            <a:ext cx="356042" cy="145588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704959" y="5075495"/>
            <a:ext cx="356042" cy="145588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2129558" y="1573062"/>
            <a:ext cx="257333" cy="157721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ight Arrow 40"/>
          <p:cNvSpPr/>
          <p:nvPr/>
        </p:nvSpPr>
        <p:spPr>
          <a:xfrm>
            <a:off x="2128920" y="2729472"/>
            <a:ext cx="257333" cy="157721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ight Arrow 41"/>
          <p:cNvSpPr/>
          <p:nvPr/>
        </p:nvSpPr>
        <p:spPr>
          <a:xfrm>
            <a:off x="2124451" y="3897376"/>
            <a:ext cx="257333" cy="157721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ight Arrow 42"/>
          <p:cNvSpPr/>
          <p:nvPr/>
        </p:nvSpPr>
        <p:spPr>
          <a:xfrm>
            <a:off x="2128282" y="5065917"/>
            <a:ext cx="257333" cy="157721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ight Arrow 43"/>
          <p:cNvSpPr/>
          <p:nvPr/>
        </p:nvSpPr>
        <p:spPr>
          <a:xfrm>
            <a:off x="3466038" y="1576255"/>
            <a:ext cx="257333" cy="157721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ight Arrow 44"/>
          <p:cNvSpPr/>
          <p:nvPr/>
        </p:nvSpPr>
        <p:spPr>
          <a:xfrm>
            <a:off x="3465400" y="2732665"/>
            <a:ext cx="257333" cy="157721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ight Arrow 45"/>
          <p:cNvSpPr/>
          <p:nvPr/>
        </p:nvSpPr>
        <p:spPr>
          <a:xfrm>
            <a:off x="3460930" y="3900568"/>
            <a:ext cx="257333" cy="157721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ight Arrow 46"/>
          <p:cNvSpPr/>
          <p:nvPr/>
        </p:nvSpPr>
        <p:spPr>
          <a:xfrm>
            <a:off x="3464761" y="5069110"/>
            <a:ext cx="257333" cy="157721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ight Arrow 47"/>
          <p:cNvSpPr/>
          <p:nvPr/>
        </p:nvSpPr>
        <p:spPr>
          <a:xfrm>
            <a:off x="4806988" y="1568593"/>
            <a:ext cx="257333" cy="157721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Right Arrow 48"/>
          <p:cNvSpPr/>
          <p:nvPr/>
        </p:nvSpPr>
        <p:spPr>
          <a:xfrm>
            <a:off x="4806349" y="2725003"/>
            <a:ext cx="257333" cy="157721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ight Arrow 49"/>
          <p:cNvSpPr/>
          <p:nvPr/>
        </p:nvSpPr>
        <p:spPr>
          <a:xfrm>
            <a:off x="4801880" y="3892906"/>
            <a:ext cx="257333" cy="157721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Right Arrow 50"/>
          <p:cNvSpPr/>
          <p:nvPr/>
        </p:nvSpPr>
        <p:spPr>
          <a:xfrm>
            <a:off x="4805711" y="5061448"/>
            <a:ext cx="257333" cy="157721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Right Arrow 51"/>
          <p:cNvSpPr/>
          <p:nvPr/>
        </p:nvSpPr>
        <p:spPr>
          <a:xfrm>
            <a:off x="6154961" y="1571785"/>
            <a:ext cx="257333" cy="157721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Right Arrow 52"/>
          <p:cNvSpPr/>
          <p:nvPr/>
        </p:nvSpPr>
        <p:spPr>
          <a:xfrm>
            <a:off x="6154323" y="2728195"/>
            <a:ext cx="257333" cy="157721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Right Arrow 53"/>
          <p:cNvSpPr/>
          <p:nvPr/>
        </p:nvSpPr>
        <p:spPr>
          <a:xfrm>
            <a:off x="6149854" y="3896099"/>
            <a:ext cx="257333" cy="157721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ight Arrow 54"/>
          <p:cNvSpPr/>
          <p:nvPr/>
        </p:nvSpPr>
        <p:spPr>
          <a:xfrm>
            <a:off x="6153685" y="5064640"/>
            <a:ext cx="257333" cy="157721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Right Arrow 55"/>
          <p:cNvSpPr/>
          <p:nvPr/>
        </p:nvSpPr>
        <p:spPr>
          <a:xfrm>
            <a:off x="7488249" y="1567954"/>
            <a:ext cx="257333" cy="157721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ight Arrow 56"/>
          <p:cNvSpPr/>
          <p:nvPr/>
        </p:nvSpPr>
        <p:spPr>
          <a:xfrm>
            <a:off x="7487611" y="2724364"/>
            <a:ext cx="257333" cy="157721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ight Arrow 57"/>
          <p:cNvSpPr/>
          <p:nvPr/>
        </p:nvSpPr>
        <p:spPr>
          <a:xfrm>
            <a:off x="7483141" y="3892267"/>
            <a:ext cx="257333" cy="157721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ight Arrow 58"/>
          <p:cNvSpPr/>
          <p:nvPr/>
        </p:nvSpPr>
        <p:spPr>
          <a:xfrm>
            <a:off x="7486972" y="5060809"/>
            <a:ext cx="257333" cy="157721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1331640" y="692696"/>
            <a:ext cx="1742336" cy="369332"/>
          </a:xfrm>
          <a:prstGeom prst="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 25.01.2021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932040" y="692696"/>
            <a:ext cx="1104405" cy="369332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 plan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084168" y="692696"/>
            <a:ext cx="128176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plan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814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Rs vs B for ~400 MHz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3</a:t>
            </a:fld>
            <a:endParaRPr lang="de-DE" altLang="de-D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" t="5096" r="7554"/>
          <a:stretch/>
        </p:blipFill>
        <p:spPr>
          <a:xfrm>
            <a:off x="107504" y="1412776"/>
            <a:ext cx="5662660" cy="4032448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5220072" y="1556792"/>
            <a:ext cx="0" cy="37444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27984" y="537321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baseline="-25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</a:t>
            </a:r>
            <a:r>
              <a:rPr lang="en-US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~27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mT</a:t>
            </a:r>
            <a:endParaRPr lang="en-US" baseline="-25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52120" y="1484784"/>
            <a:ext cx="33123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Rs</a:t>
            </a: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vs B is more “smooth”, one spot is better</a:t>
            </a:r>
          </a:p>
          <a:p>
            <a:endParaRPr lang="en-US" dirty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Possible problems: problematic spot could be at higher field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Maximum film is about same as previously tested (27 </a:t>
            </a:r>
            <a:r>
              <a:rPr lang="en-US" dirty="0" err="1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mT</a:t>
            </a: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 Probably, problematic spot was not reached by laser.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3528" y="836712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</a:t>
            </a:r>
            <a:r>
              <a:rPr lang="en-US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pre-laser polishing and after </a:t>
            </a:r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</a:t>
            </a:r>
            <a:r>
              <a:rPr lang="en-US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4.5 K</a:t>
            </a:r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~400 MHz</a:t>
            </a:r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57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4455A-7C10-49E8-BC8A-754E1960E9F6}" type="slidenum">
              <a:rPr lang="en-US" smtClean="0"/>
              <a:t>30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1666"/>
            <a:ext cx="9144000" cy="400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4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201" y="1018800"/>
            <a:ext cx="4006776" cy="465984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Suggested Next steps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31</a:t>
            </a:fld>
            <a:endParaRPr lang="de-DE" alt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484784"/>
            <a:ext cx="82809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possible (not at HZB): Any analyses regarding molecular components of the film and/or SEM microscope scan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Suggestions: Stripping of the top layer of the film and retesting to see if the contaminations are removed? </a:t>
            </a:r>
          </a:p>
        </p:txBody>
      </p:sp>
    </p:spTree>
    <p:extLst>
      <p:ext uri="{BB962C8B-B14F-4D97-AF65-F5344CB8AC3E}">
        <p14:creationId xmlns:p14="http://schemas.microsoft.com/office/powerpoint/2010/main" val="221614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 field, 416 MHz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4</a:t>
            </a:fld>
            <a:endParaRPr lang="de-DE" alt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50" t="6239" r="17795" b="41567"/>
          <a:stretch/>
        </p:blipFill>
        <p:spPr>
          <a:xfrm>
            <a:off x="467544" y="3149102"/>
            <a:ext cx="3312368" cy="30154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" t="20257" r="82227" b="48974"/>
          <a:stretch/>
        </p:blipFill>
        <p:spPr>
          <a:xfrm>
            <a:off x="1043608" y="764704"/>
            <a:ext cx="2179644" cy="177015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1187624" y="2276872"/>
            <a:ext cx="0" cy="1152128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475656" y="2492896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Pulse shape (transmitted)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9912" y="836712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max field 27 </a:t>
            </a:r>
            <a:r>
              <a:rPr lang="en-US" dirty="0" err="1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mT</a:t>
            </a: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416 MHz: Temperature significantly increased (but not complete quench)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Only part of the film quenched (not full film because temperature stays &lt;9.3K)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Quench field depends on temperature:</a:t>
            </a:r>
            <a:endParaRPr lang="en-US" dirty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6E6EE7D6-3170-4C37-9A95-079E9615E1A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5933202"/>
              </p:ext>
            </p:extLst>
          </p:nvPr>
        </p:nvGraphicFramePr>
        <p:xfrm>
          <a:off x="4283968" y="3140968"/>
          <a:ext cx="4680520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3" name="Straight Arrow Connector 12"/>
          <p:cNvCxnSpPr/>
          <p:nvPr/>
        </p:nvCxnSpPr>
        <p:spPr>
          <a:xfrm>
            <a:off x="3275856" y="4509120"/>
            <a:ext cx="1008112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634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" t="3040" r="6701"/>
          <a:stretch/>
        </p:blipFill>
        <p:spPr>
          <a:xfrm>
            <a:off x="0" y="1196752"/>
            <a:ext cx="5612404" cy="395708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Rs vs B for </a:t>
            </a:r>
            <a:r>
              <a:rPr lang="de-DE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~850 </a:t>
            </a:r>
            <a:r>
              <a:rPr lang="de-DE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MHz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5</a:t>
            </a:fld>
            <a:endParaRPr lang="de-DE" altLang="de-DE"/>
          </a:p>
        </p:txBody>
      </p:sp>
      <p:cxnSp>
        <p:nvCxnSpPr>
          <p:cNvPr id="5" name="Straight Connector 4"/>
          <p:cNvCxnSpPr/>
          <p:nvPr/>
        </p:nvCxnSpPr>
        <p:spPr>
          <a:xfrm>
            <a:off x="4932040" y="1340768"/>
            <a:ext cx="0" cy="37444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83968" y="51571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baseline="-25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</a:t>
            </a:r>
            <a:r>
              <a:rPr lang="en-US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~22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mT</a:t>
            </a:r>
            <a:endParaRPr lang="en-US" baseline="-25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52120" y="1412776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Maximum film is about 22 </a:t>
            </a:r>
            <a:r>
              <a:rPr lang="en-US" dirty="0" err="1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mT.</a:t>
            </a: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3528" y="836712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for pre-laser polishing and after for </a:t>
            </a:r>
            <a:r>
              <a:rPr lang="en-US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~850 MHz</a:t>
            </a:r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698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Rs vs </a:t>
            </a:r>
            <a:r>
              <a:rPr lang="de-DE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results for 2 modes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A83D8-DA48-462B-9272-0F84C89B1D92}" type="slidenum">
              <a:rPr lang="de-DE" altLang="de-DE" smtClean="0"/>
              <a:pPr/>
              <a:t>6</a:t>
            </a:fld>
            <a:endParaRPr lang="de-DE" altLang="de-DE"/>
          </a:p>
        </p:txBody>
      </p:sp>
      <p:sp>
        <p:nvSpPr>
          <p:cNvPr id="10" name="TextBox 9"/>
          <p:cNvSpPr txBox="1"/>
          <p:nvPr/>
        </p:nvSpPr>
        <p:spPr>
          <a:xfrm>
            <a:off x="6300192" y="148478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Q1 vs Q2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" t="2560" r="7181"/>
          <a:stretch/>
        </p:blipFill>
        <p:spPr>
          <a:xfrm>
            <a:off x="179512" y="1340768"/>
            <a:ext cx="5976664" cy="4247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7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Rs vs T, ~400MHz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>
          <a:xfrm>
            <a:off x="6804248" y="6381328"/>
            <a:ext cx="2133600" cy="365125"/>
          </a:xfrm>
        </p:spPr>
        <p:txBody>
          <a:bodyPr/>
          <a:lstStyle/>
          <a:p>
            <a:fld id="{9BFA83D8-DA48-462B-9272-0F84C89B1D92}" type="slidenum">
              <a:rPr lang="de-DE" altLang="de-DE" smtClean="0"/>
              <a:pPr/>
              <a:t>7</a:t>
            </a:fld>
            <a:endParaRPr lang="de-DE" altLang="de-D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1" t="5520" r="8034"/>
          <a:stretch/>
        </p:blipFill>
        <p:spPr>
          <a:xfrm>
            <a:off x="179512" y="1340768"/>
            <a:ext cx="5231403" cy="37444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24128" y="1412776"/>
            <a:ext cx="33123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Rs</a:t>
            </a: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vs T: Most of the ‘additional’ resistance come from temperature-depend part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Residual resistance is approximately same</a:t>
            </a: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dirty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836712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Rs</a:t>
            </a:r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vs T results for pre-laser polishing and after for </a:t>
            </a:r>
            <a:r>
              <a:rPr lang="en-US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~416 MHz</a:t>
            </a:r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419872" y="3501008"/>
            <a:ext cx="0" cy="21602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280085"/>
              </p:ext>
            </p:extLst>
          </p:nvPr>
        </p:nvGraphicFramePr>
        <p:xfrm>
          <a:off x="6156176" y="4437112"/>
          <a:ext cx="2088232" cy="83406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034394">
                  <a:extLst>
                    <a:ext uri="{9D8B030D-6E8A-4147-A177-3AD203B41FA5}">
                      <a16:colId xmlns:a16="http://schemas.microsoft.com/office/drawing/2014/main" val="837883438"/>
                    </a:ext>
                  </a:extLst>
                </a:gridCol>
                <a:gridCol w="1053838">
                  <a:extLst>
                    <a:ext uri="{9D8B030D-6E8A-4147-A177-3AD203B41FA5}">
                      <a16:colId xmlns:a16="http://schemas.microsoft.com/office/drawing/2014/main" val="4121208390"/>
                    </a:ext>
                  </a:extLst>
                </a:gridCol>
              </a:tblGrid>
              <a:tr h="159279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00" marR="3700" marT="3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>
                          <a:effectLst/>
                        </a:rPr>
                        <a:t>R</a:t>
                      </a:r>
                      <a:r>
                        <a:rPr lang="en-US" sz="1800" u="none" strike="noStrike" baseline="-25000" dirty="0" err="1">
                          <a:effectLst/>
                        </a:rPr>
                        <a:t>res</a:t>
                      </a:r>
                      <a:endParaRPr lang="en-US" sz="18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00" marR="3700" marT="3700" marB="0" anchor="b"/>
                </a:tc>
                <a:extLst>
                  <a:ext uri="{0D108BD9-81ED-4DB2-BD59-A6C34878D82A}">
                    <a16:rowId xmlns:a16="http://schemas.microsoft.com/office/drawing/2014/main" val="146477967"/>
                  </a:ext>
                </a:extLst>
              </a:tr>
              <a:tr h="15927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B-5.4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00" marR="3700" marT="3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~67 </a:t>
                      </a:r>
                      <a:r>
                        <a:rPr lang="en-US" sz="1800" u="none" strike="noStrike" dirty="0" err="1" smtClean="0">
                          <a:effectLst/>
                        </a:rPr>
                        <a:t>nOhm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00" marR="3700" marT="3700" marB="0" anchor="b"/>
                </a:tc>
                <a:extLst>
                  <a:ext uri="{0D108BD9-81ED-4DB2-BD59-A6C34878D82A}">
                    <a16:rowId xmlns:a16="http://schemas.microsoft.com/office/drawing/2014/main" val="133107699"/>
                  </a:ext>
                </a:extLst>
              </a:tr>
              <a:tr h="15927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B-5.5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00" marR="3700" marT="370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effectLst/>
                        </a:rPr>
                        <a:t>~76 </a:t>
                      </a:r>
                      <a:r>
                        <a:rPr lang="en-US" sz="1800" u="none" strike="noStrike" dirty="0" err="1" smtClean="0">
                          <a:effectLst/>
                        </a:rPr>
                        <a:t>nOhm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700" marR="3700" marT="3700" marB="0" anchor="b"/>
                </a:tc>
                <a:extLst>
                  <a:ext uri="{0D108BD9-81ED-4DB2-BD59-A6C34878D82A}">
                    <a16:rowId xmlns:a16="http://schemas.microsoft.com/office/drawing/2014/main" val="752283024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5724128" y="3717032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Residual resistance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‘eye’ estimation (416 MHz):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9120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Rs vs T, ~400MHz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>
          <a:xfrm>
            <a:off x="6804248" y="6381328"/>
            <a:ext cx="2133600" cy="365125"/>
          </a:xfrm>
        </p:spPr>
        <p:txBody>
          <a:bodyPr/>
          <a:lstStyle/>
          <a:p>
            <a:fld id="{9BFA83D8-DA48-462B-9272-0F84C89B1D92}" type="slidenum">
              <a:rPr lang="de-DE" altLang="de-DE" smtClean="0"/>
              <a:pPr/>
              <a:t>8</a:t>
            </a:fld>
            <a:endParaRPr lang="de-DE" altLang="de-D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1" t="5520" r="8034"/>
          <a:stretch/>
        </p:blipFill>
        <p:spPr>
          <a:xfrm>
            <a:off x="179512" y="1340768"/>
            <a:ext cx="5231403" cy="37444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24128" y="1412776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Rs</a:t>
            </a: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vs T: Most of the ‘additional’ resistance come from temperature-depend part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835696" y="4077072"/>
            <a:ext cx="0" cy="108012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619672" y="508518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2.5</a:t>
            </a:r>
            <a:endParaRPr lang="en-US" baseline="-25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419872" y="3429000"/>
            <a:ext cx="0" cy="108012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131840" y="458112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4.5</a:t>
            </a:r>
            <a:endParaRPr lang="en-US" baseline="-25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836712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Rs</a:t>
            </a:r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vs T results for pre-laser polishing and after for </a:t>
            </a:r>
            <a:r>
              <a:rPr lang="en-US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~416 MHz</a:t>
            </a:r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835696" y="4077072"/>
            <a:ext cx="468052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835696" y="4293096"/>
            <a:ext cx="468052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300192" y="2780928"/>
            <a:ext cx="0" cy="129614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300192" y="4293096"/>
            <a:ext cx="0" cy="288032"/>
          </a:xfrm>
          <a:prstGeom prst="straightConnector1">
            <a:avLst/>
          </a:prstGeom>
          <a:ln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300192" y="3284984"/>
            <a:ext cx="0" cy="129614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347864" y="3429000"/>
            <a:ext cx="2232248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347864" y="3861048"/>
            <a:ext cx="2232248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436096" y="2132856"/>
            <a:ext cx="0" cy="129614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436096" y="2996952"/>
            <a:ext cx="0" cy="100811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436096" y="3861048"/>
            <a:ext cx="0" cy="144016"/>
          </a:xfrm>
          <a:prstGeom prst="straightConnector1">
            <a:avLst/>
          </a:prstGeom>
          <a:ln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 rot="5400000">
            <a:off x="5834463" y="3174649"/>
            <a:ext cx="1300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 </a:t>
            </a:r>
            <a:r>
              <a:rPr lang="de-D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nOhm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 rot="5400000">
            <a:off x="4970367" y="2598585"/>
            <a:ext cx="1300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de-D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nOhm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4173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Rs vs T, ~400MHz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>
          <a:xfrm>
            <a:off x="6804248" y="6381328"/>
            <a:ext cx="2133600" cy="365125"/>
          </a:xfrm>
        </p:spPr>
        <p:txBody>
          <a:bodyPr/>
          <a:lstStyle/>
          <a:p>
            <a:fld id="{9BFA83D8-DA48-462B-9272-0F84C89B1D92}" type="slidenum">
              <a:rPr lang="de-DE" altLang="de-DE" smtClean="0"/>
              <a:pPr/>
              <a:t>9</a:t>
            </a:fld>
            <a:endParaRPr lang="de-DE" altLang="de-DE"/>
          </a:p>
        </p:txBody>
      </p:sp>
      <p:sp>
        <p:nvSpPr>
          <p:cNvPr id="12" name="TextBox 11"/>
          <p:cNvSpPr txBox="1"/>
          <p:nvPr/>
        </p:nvSpPr>
        <p:spPr>
          <a:xfrm>
            <a:off x="323528" y="836712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Rs</a:t>
            </a:r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vs B results for pre-laser polishing and after for </a:t>
            </a:r>
            <a:r>
              <a:rPr lang="en-US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~416 MHz</a:t>
            </a:r>
            <a:r>
              <a:rPr lang="en-US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8" t="2560" r="6755"/>
          <a:stretch/>
        </p:blipFill>
        <p:spPr>
          <a:xfrm>
            <a:off x="467544" y="1844824"/>
            <a:ext cx="5400600" cy="389918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827584" y="1340768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Rs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with subtracted ~BCS temperature dependent part at 4.5 K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(approximation):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813308" y="2060848"/>
            <a:ext cx="33123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Probably increased BCS came from impurities and defects due to wrong polishing procedure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589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89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subtracted BCS contribution from both tests the field dependent part is more or less comparable except higher field ‘jump’</a:t>
            </a:r>
          </a:p>
        </p:txBody>
      </p:sp>
    </p:spTree>
    <p:extLst>
      <p:ext uri="{BB962C8B-B14F-4D97-AF65-F5344CB8AC3E}">
        <p14:creationId xmlns:p14="http://schemas.microsoft.com/office/powerpoint/2010/main" val="173871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24175</TotalTime>
  <Words>1106</Words>
  <Application>Microsoft Office PowerPoint</Application>
  <PresentationFormat>On-screen Show (4:3)</PresentationFormat>
  <Paragraphs>241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Times New Roman</vt:lpstr>
      <vt:lpstr>Larissa-Design</vt:lpstr>
      <vt:lpstr>Results of the laser-polished sample B-5.5 test (preliminary)</vt:lpstr>
      <vt:lpstr>Rs vs B for 400 MHz</vt:lpstr>
      <vt:lpstr>Rs vs B for ~400 MHz</vt:lpstr>
      <vt:lpstr>Max field, 416 MHz</vt:lpstr>
      <vt:lpstr>Rs vs B for ~850 MHz</vt:lpstr>
      <vt:lpstr>Rs vs B results for 2 modes</vt:lpstr>
      <vt:lpstr>Rs vs T, ~400MHz</vt:lpstr>
      <vt:lpstr>Rs vs T, ~400MHz</vt:lpstr>
      <vt:lpstr>Rs vs T, ~400MHz</vt:lpstr>
      <vt:lpstr>Jumps in surface resistance: edges</vt:lpstr>
      <vt:lpstr>Jumps in surface resistance: edges</vt:lpstr>
      <vt:lpstr>F vs t results for pre-laser polishing and after </vt:lpstr>
      <vt:lpstr>F vs t results for pre-laser polishing and after </vt:lpstr>
      <vt:lpstr>Post-test sample scan: comparison</vt:lpstr>
      <vt:lpstr>Post-test sample scan: comparison</vt:lpstr>
      <vt:lpstr>Post-test sample scan: Overview</vt:lpstr>
      <vt:lpstr>Post-test sample scan: Surface defects &amp; roughness</vt:lpstr>
      <vt:lpstr>defect: number 1</vt:lpstr>
      <vt:lpstr>defect: number 1</vt:lpstr>
      <vt:lpstr>defect: number 1</vt:lpstr>
      <vt:lpstr>defect: number 1</vt:lpstr>
      <vt:lpstr>defect: number 1</vt:lpstr>
      <vt:lpstr>defect: number 2</vt:lpstr>
      <vt:lpstr>defect: number 2</vt:lpstr>
      <vt:lpstr>defect: number 2</vt:lpstr>
      <vt:lpstr>defect: number 3 &amp; 4</vt:lpstr>
      <vt:lpstr>defect: number 3 &amp; 4</vt:lpstr>
      <vt:lpstr>Conclusions</vt:lpstr>
      <vt:lpstr>PowerPoint Presentation</vt:lpstr>
      <vt:lpstr>PowerPoint Presentation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Monica Mantel</dc:creator>
  <cp:lastModifiedBy>Tikhonov, Dmitry</cp:lastModifiedBy>
  <cp:revision>268</cp:revision>
  <dcterms:created xsi:type="dcterms:W3CDTF">2009-04-16T12:28:49Z</dcterms:created>
  <dcterms:modified xsi:type="dcterms:W3CDTF">2021-02-25T09:04:57Z</dcterms:modified>
</cp:coreProperties>
</file>