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
  </p:notesMasterIdLst>
  <p:sldIdLst>
    <p:sldId id="433" r:id="rId2"/>
    <p:sldId id="445" r:id="rId3"/>
    <p:sldId id="442" r:id="rId4"/>
    <p:sldId id="443"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bias L. Fabian Junginger" initials="TLFJ"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2060"/>
    <a:srgbClr val="EAEAEA"/>
    <a:srgbClr val="20B396"/>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F935B2-EFFD-4198-89C9-9D4EDBC4F954}" v="18" dt="2021-02-24T18:56:20.45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7" autoAdjust="0"/>
    <p:restoredTop sz="86020" autoAdjust="0"/>
  </p:normalViewPr>
  <p:slideViewPr>
    <p:cSldViewPr snapToGrid="0">
      <p:cViewPr varScale="1">
        <p:scale>
          <a:sx n="54" d="100"/>
          <a:sy n="54" d="100"/>
        </p:scale>
        <p:origin x="1060" y="28"/>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B4A947-C990-4A66-9DBB-FF5025688AA2}" type="datetimeFigureOut">
              <a:rPr lang="it-IT" smtClean="0"/>
              <a:t>25/02/2021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984610-505D-4274-8F52-BB7218947734}" type="slidenum">
              <a:rPr lang="it-IT" smtClean="0"/>
              <a:t>‹N›</a:t>
            </a:fld>
            <a:endParaRPr lang="it-IT"/>
          </a:p>
        </p:txBody>
      </p:sp>
    </p:spTree>
    <p:extLst>
      <p:ext uri="{BB962C8B-B14F-4D97-AF65-F5344CB8AC3E}">
        <p14:creationId xmlns:p14="http://schemas.microsoft.com/office/powerpoint/2010/main" val="2157790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685800" y="1143000"/>
            <a:ext cx="54864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B763A8D-3216-4EB9-8921-08BDB36F6145}" type="slidenum">
              <a:rPr lang="it-IT" smtClean="0"/>
              <a:t>1</a:t>
            </a:fld>
            <a:endParaRPr lang="it-IT"/>
          </a:p>
        </p:txBody>
      </p:sp>
    </p:spTree>
    <p:extLst>
      <p:ext uri="{BB962C8B-B14F-4D97-AF65-F5344CB8AC3E}">
        <p14:creationId xmlns:p14="http://schemas.microsoft.com/office/powerpoint/2010/main" val="2760052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685800" y="1143000"/>
            <a:ext cx="54864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B763A8D-3216-4EB9-8921-08BDB36F6145}" type="slidenum">
              <a:rPr lang="it-IT" smtClean="0"/>
              <a:t>2</a:t>
            </a:fld>
            <a:endParaRPr lang="it-IT"/>
          </a:p>
        </p:txBody>
      </p:sp>
    </p:spTree>
    <p:extLst>
      <p:ext uri="{BB962C8B-B14F-4D97-AF65-F5344CB8AC3E}">
        <p14:creationId xmlns:p14="http://schemas.microsoft.com/office/powerpoint/2010/main" val="3280622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9DB3D61D-C433-42C7-B0B1-CA7050884DF3}" type="datetimeFigureOut">
              <a:rPr lang="it-IT" smtClean="0"/>
              <a:t>25/02/2021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208705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DB3D61D-C433-42C7-B0B1-CA7050884DF3}" type="datetimeFigureOut">
              <a:rPr lang="it-IT" smtClean="0"/>
              <a:t>25/02/2021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4078756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DB3D61D-C433-42C7-B0B1-CA7050884DF3}" type="datetimeFigureOut">
              <a:rPr lang="it-IT" smtClean="0"/>
              <a:t>25/02/2021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1425736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13" name="Rettangolo 12"/>
          <p:cNvSpPr/>
          <p:nvPr userDrawn="1"/>
        </p:nvSpPr>
        <p:spPr>
          <a:xfrm>
            <a:off x="-21772" y="6489332"/>
            <a:ext cx="12213771" cy="361744"/>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38200" y="1"/>
            <a:ext cx="10515600" cy="1039528"/>
          </a:xfrm>
        </p:spPr>
        <p:txBody>
          <a:bodyPr/>
          <a:lstStyle>
            <a:lvl1pPr algn="ctr">
              <a:defRPr>
                <a:solidFill>
                  <a:srgbClr val="002060"/>
                </a:solidFill>
              </a:defRPr>
            </a:lvl1pPr>
          </a:lstStyle>
          <a:p>
            <a:r>
              <a:rPr lang="it-IT" dirty="0"/>
              <a:t>Fare clic per modificare lo stile del titolo</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DB3D61D-C433-42C7-B0B1-CA7050884DF3}" type="datetimeFigureOut">
              <a:rPr lang="it-IT" smtClean="0"/>
              <a:t>25/02/2021</a:t>
            </a:fld>
            <a:endParaRPr lang="it-IT" dirty="0"/>
          </a:p>
        </p:txBody>
      </p:sp>
      <p:sp>
        <p:nvSpPr>
          <p:cNvPr id="5" name="Footer Placeholder 4"/>
          <p:cNvSpPr>
            <a:spLocks noGrp="1"/>
          </p:cNvSpPr>
          <p:nvPr>
            <p:ph type="ftr" sz="quarter" idx="11"/>
          </p:nvPr>
        </p:nvSpPr>
        <p:spPr/>
        <p:txBody>
          <a:bodyPr/>
          <a:lstStyle/>
          <a:p>
            <a:endParaRPr lang="it-IT"/>
          </a:p>
        </p:txBody>
      </p:sp>
      <p:sp>
        <p:nvSpPr>
          <p:cNvPr id="8" name="Slide Number Placeholder 5"/>
          <p:cNvSpPr txBox="1">
            <a:spLocks/>
          </p:cNvSpPr>
          <p:nvPr userDrawn="1"/>
        </p:nvSpPr>
        <p:spPr>
          <a:xfrm>
            <a:off x="10356782" y="6524749"/>
            <a:ext cx="1704159" cy="333252"/>
          </a:xfrm>
          <a:prstGeom prst="rect">
            <a:avLst/>
          </a:prstGeom>
        </p:spPr>
        <p:txBody>
          <a:bodyPr vert="horz" lIns="91440" tIns="45720" rIns="91440" bIns="45720" rtlCol="0" anchor="ctr"/>
          <a:lstStyle>
            <a:defPPr>
              <a:defRPr lang="en-US"/>
            </a:defPPr>
            <a:lvl1pPr marL="0" algn="r" defTabSz="457200" rtl="0" eaLnBrk="1" latinLnBrk="0" hangingPunct="1">
              <a:defRPr sz="1400" kern="1200">
                <a:solidFill>
                  <a:schemeClr val="bg1"/>
                </a:solidFill>
                <a:latin typeface="Oswald" panose="02000503000000000000"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C7CF1D8-012F-4C4A-942F-460B411F49CB}" type="slidenum">
              <a:rPr lang="it-IT" sz="1200" smtClean="0"/>
              <a:pPr/>
              <a:t>‹N›</a:t>
            </a:fld>
            <a:endParaRPr lang="it-IT" sz="1200" dirty="0"/>
          </a:p>
        </p:txBody>
      </p:sp>
      <p:sp>
        <p:nvSpPr>
          <p:cNvPr id="12" name="Rettangolo 11"/>
          <p:cNvSpPr/>
          <p:nvPr userDrawn="1"/>
        </p:nvSpPr>
        <p:spPr>
          <a:xfrm>
            <a:off x="1298960" y="6538912"/>
            <a:ext cx="9933722" cy="261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E7E6E6">
                    <a:lumMod val="90000"/>
                  </a:srgbClr>
                </a:solidFill>
                <a:effectLst/>
                <a:uLnTx/>
                <a:uFillTx/>
                <a:latin typeface="Oswald" panose="02000503000000000000" pitchFamily="2" charset="0"/>
                <a:ea typeface="+mn-ea"/>
                <a:cs typeface="+mn-cs"/>
              </a:rPr>
              <a:t>	Cristian Pira 				</a:t>
            </a:r>
            <a:r>
              <a:rPr kumimoji="0" lang="en-US" sz="1100" b="1" i="0" u="none" strike="noStrike" kern="1200" cap="none" spc="0" normalizeH="0" baseline="0" noProof="0" dirty="0">
                <a:ln>
                  <a:noFill/>
                </a:ln>
                <a:solidFill>
                  <a:srgbClr val="E7E6E6">
                    <a:lumMod val="90000"/>
                  </a:srgbClr>
                </a:solidFill>
                <a:effectLst/>
                <a:uLnTx/>
                <a:uFillTx/>
                <a:latin typeface="Oswald" panose="02000503000000000000" pitchFamily="2" charset="0"/>
                <a:ea typeface="+mn-ea"/>
                <a:cs typeface="+mn-cs"/>
              </a:rPr>
              <a:t>I-FAST WP9			</a:t>
            </a:r>
            <a:endParaRPr kumimoji="0" lang="en-US" sz="1100" b="1" i="1" u="none" strike="noStrike" kern="1200" cap="none" spc="0" normalizeH="0" baseline="0" noProof="0" dirty="0">
              <a:ln>
                <a:noFill/>
              </a:ln>
              <a:solidFill>
                <a:srgbClr val="E7E6E6">
                  <a:lumMod val="90000"/>
                </a:srgbClr>
              </a:solidFill>
              <a:effectLst/>
              <a:uLnTx/>
              <a:uFillTx/>
              <a:latin typeface="Oswald" panose="02000503000000000000" pitchFamily="2" charset="0"/>
              <a:ea typeface="+mn-ea"/>
              <a:cs typeface="+mn-cs"/>
            </a:endParaRPr>
          </a:p>
        </p:txBody>
      </p:sp>
      <p:pic>
        <p:nvPicPr>
          <p:cNvPr id="14" name="Immagin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594" y="6344951"/>
            <a:ext cx="1043535" cy="640432"/>
          </a:xfrm>
          <a:prstGeom prst="rect">
            <a:avLst/>
          </a:prstGeom>
        </p:spPr>
      </p:pic>
    </p:spTree>
    <p:extLst>
      <p:ext uri="{BB962C8B-B14F-4D97-AF65-F5344CB8AC3E}">
        <p14:creationId xmlns:p14="http://schemas.microsoft.com/office/powerpoint/2010/main" val="1978516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9DB3D61D-C433-42C7-B0B1-CA7050884DF3}" type="datetimeFigureOut">
              <a:rPr lang="it-IT" smtClean="0"/>
              <a:t>25/02/2021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2770838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DB3D61D-C433-42C7-B0B1-CA7050884DF3}" type="datetimeFigureOut">
              <a:rPr lang="it-IT" smtClean="0"/>
              <a:t>25/02/2021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123080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a:t>Fare clic per modificare lo stile del titolo</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9DB3D61D-C433-42C7-B0B1-CA7050884DF3}" type="datetimeFigureOut">
              <a:rPr lang="it-IT" smtClean="0"/>
              <a:t>25/02/2021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3798949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9DB3D61D-C433-42C7-B0B1-CA7050884DF3}" type="datetimeFigureOut">
              <a:rPr lang="it-IT" smtClean="0"/>
              <a:t>25/02/2021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445030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B3D61D-C433-42C7-B0B1-CA7050884DF3}" type="datetimeFigureOut">
              <a:rPr lang="it-IT" smtClean="0"/>
              <a:t>25/02/2021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971880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9DB3D61D-C433-42C7-B0B1-CA7050884DF3}" type="datetimeFigureOut">
              <a:rPr lang="it-IT" smtClean="0"/>
              <a:t>25/02/2021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652332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9DB3D61D-C433-42C7-B0B1-CA7050884DF3}" type="datetimeFigureOut">
              <a:rPr lang="it-IT" smtClean="0"/>
              <a:t>25/02/2021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C4B9059-31A2-4897-AEED-42A2B7DA2739}" type="slidenum">
              <a:rPr lang="it-IT" smtClean="0"/>
              <a:t>‹N›</a:t>
            </a:fld>
            <a:endParaRPr lang="it-IT"/>
          </a:p>
        </p:txBody>
      </p:sp>
    </p:spTree>
    <p:extLst>
      <p:ext uri="{BB962C8B-B14F-4D97-AF65-F5344CB8AC3E}">
        <p14:creationId xmlns:p14="http://schemas.microsoft.com/office/powerpoint/2010/main" val="3838167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a:t>Fare clic per modificare lo stile del titolo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3D61D-C433-42C7-B0B1-CA7050884DF3}" type="datetimeFigureOut">
              <a:rPr lang="it-IT" smtClean="0"/>
              <a:t>25/02/2021</a:t>
            </a:fld>
            <a:endParaRPr lang="it-I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4B9059-31A2-4897-AEED-42A2B7DA2739}" type="slidenum">
              <a:rPr lang="it-IT" smtClean="0"/>
              <a:t>‹N›</a:t>
            </a:fld>
            <a:endParaRPr lang="it-IT"/>
          </a:p>
        </p:txBody>
      </p:sp>
    </p:spTree>
    <p:extLst>
      <p:ext uri="{BB962C8B-B14F-4D97-AF65-F5344CB8AC3E}">
        <p14:creationId xmlns:p14="http://schemas.microsoft.com/office/powerpoint/2010/main" val="41266375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b="1" kern="1200">
          <a:solidFill>
            <a:srgbClr val="000099"/>
          </a:solidFill>
          <a:latin typeface="Oswald" panose="02000503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8.png"/><Relationship Id="rId7" Type="http://schemas.openxmlformats.org/officeDocument/2006/relationships/image" Target="../media/image4.jpeg"/><Relationship Id="rId12"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2.jpeg"/><Relationship Id="rId11" Type="http://schemas.openxmlformats.org/officeDocument/2006/relationships/image" Target="../media/image7.jpeg"/><Relationship Id="rId5" Type="http://schemas.openxmlformats.org/officeDocument/2006/relationships/image" Target="../media/image11.png"/><Relationship Id="rId10" Type="http://schemas.openxmlformats.org/officeDocument/2006/relationships/image" Target="../media/image6.jpeg"/><Relationship Id="rId4" Type="http://schemas.openxmlformats.org/officeDocument/2006/relationships/image" Target="../media/image9.png"/><Relationship Id="rId9"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92369" y="365820"/>
            <a:ext cx="11207262" cy="1058779"/>
          </a:xfrm>
        </p:spPr>
        <p:txBody>
          <a:bodyPr>
            <a:noAutofit/>
          </a:bodyPr>
          <a:lstStyle/>
          <a:p>
            <a:pPr algn="l"/>
            <a:r>
              <a:rPr lang="en-US" dirty="0"/>
              <a:t>Task 9.2 </a:t>
            </a:r>
            <a:r>
              <a:rPr lang="it-IT" sz="4000" dirty="0"/>
              <a:t>Innovative SC </a:t>
            </a:r>
            <a:r>
              <a:rPr lang="it-IT" sz="4000" dirty="0" err="1"/>
              <a:t>Accelerating</a:t>
            </a:r>
            <a:r>
              <a:rPr lang="it-IT" sz="4000" dirty="0"/>
              <a:t> </a:t>
            </a:r>
            <a:r>
              <a:rPr lang="it-IT" sz="4000" dirty="0" err="1"/>
              <a:t>Cavity</a:t>
            </a:r>
            <a:r>
              <a:rPr lang="it-IT" sz="4000" dirty="0"/>
              <a:t> </a:t>
            </a:r>
            <a:r>
              <a:rPr lang="it-IT" sz="4000" dirty="0" err="1"/>
              <a:t>Prototype</a:t>
            </a:r>
            <a:endParaRPr lang="it-IT" sz="2000" b="1" dirty="0"/>
          </a:p>
        </p:txBody>
      </p:sp>
      <p:pic>
        <p:nvPicPr>
          <p:cNvPr id="6" name="Picture 2" descr="http://www.uni-siegen.de/cd/basiselemente/logo/logo_uni_siegen_rgb.jpg?lang=d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718" y="3496478"/>
            <a:ext cx="937802" cy="31278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1" descr="logo_ElU.jpg"/>
          <p:cNvPicPr>
            <a:picLocks noChangeAspect="1"/>
          </p:cNvPicPr>
          <p:nvPr/>
        </p:nvPicPr>
        <p:blipFill>
          <a:blip r:embed="rId4"/>
          <a:srcRect/>
          <a:stretch>
            <a:fillRect/>
          </a:stretch>
        </p:blipFill>
        <p:spPr bwMode="auto">
          <a:xfrm>
            <a:off x="914322" y="5241323"/>
            <a:ext cx="351831" cy="497589"/>
          </a:xfrm>
          <a:prstGeom prst="rect">
            <a:avLst/>
          </a:prstGeom>
          <a:noFill/>
          <a:ln w="9525">
            <a:noFill/>
            <a:miter lim="800000"/>
            <a:headEnd/>
            <a:tailEnd/>
          </a:ln>
        </p:spPr>
      </p:pic>
      <p:pic>
        <p:nvPicPr>
          <p:cNvPr id="8" name="Picture 2" descr="http://www.astec.stfc.ac.uk/ASTeC/images/site-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6181" y="2842879"/>
            <a:ext cx="652189" cy="41926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ommissariat à l&amp;#39;énergie atomique et aux énergies alternative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2955" y="4050592"/>
            <a:ext cx="555784" cy="454392"/>
          </a:xfrm>
          <a:prstGeom prst="rect">
            <a:avLst/>
          </a:prstGeom>
          <a:noFill/>
          <a:extLst>
            <a:ext uri="{909E8E84-426E-40DD-AFC4-6F175D3DCCD1}">
              <a14:hiddenFill xmlns:a14="http://schemas.microsoft.com/office/drawing/2010/main">
                <a:solidFill>
                  <a:srgbClr val="FFFFFF"/>
                </a:solidFill>
              </a14:hiddenFill>
            </a:ext>
          </a:extLst>
        </p:spPr>
      </p:pic>
      <p:pic>
        <p:nvPicPr>
          <p:cNvPr id="10" name="Immagine 9"/>
          <p:cNvPicPr>
            <a:picLocks noChangeAspect="1"/>
          </p:cNvPicPr>
          <p:nvPr/>
        </p:nvPicPr>
        <p:blipFill rotWithShape="1">
          <a:blip r:embed="rId7" cstate="print">
            <a:extLst>
              <a:ext uri="{28A0092B-C50C-407E-A947-70E740481C1C}">
                <a14:useLocalDpi xmlns:a14="http://schemas.microsoft.com/office/drawing/2010/main" val="0"/>
              </a:ext>
            </a:extLst>
          </a:blip>
          <a:srcRect b="31860"/>
          <a:stretch/>
        </p:blipFill>
        <p:spPr>
          <a:xfrm>
            <a:off x="1234855" y="2276432"/>
            <a:ext cx="813367" cy="392091"/>
          </a:xfrm>
          <a:prstGeom prst="rect">
            <a:avLst/>
          </a:prstGeom>
        </p:spPr>
      </p:pic>
      <p:pic>
        <p:nvPicPr>
          <p:cNvPr id="11" name="Picture 5" descr="http://www.helmholtz-berlin.de/media/media/allgemein/logos/logo_2010/hzb_logo_cmyk.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0701" r="5783"/>
          <a:stretch/>
        </p:blipFill>
        <p:spPr bwMode="auto">
          <a:xfrm>
            <a:off x="890412" y="4626639"/>
            <a:ext cx="883920" cy="537527"/>
          </a:xfrm>
          <a:prstGeom prst="rect">
            <a:avLst/>
          </a:prstGeom>
          <a:noFill/>
          <a:extLst>
            <a:ext uri="{909E8E84-426E-40DD-AFC4-6F175D3DCCD1}">
              <a14:hiddenFill xmlns:a14="http://schemas.microsoft.com/office/drawing/2010/main">
                <a:solidFill>
                  <a:srgbClr val="FFFFFF"/>
                </a:solidFill>
              </a14:hiddenFill>
            </a:ext>
          </a:extLst>
        </p:spPr>
      </p:pic>
      <p:pic>
        <p:nvPicPr>
          <p:cNvPr id="12" name="Immagine 11"/>
          <p:cNvPicPr>
            <a:picLocks noChangeAspect="1"/>
          </p:cNvPicPr>
          <p:nvPr/>
        </p:nvPicPr>
        <p:blipFill>
          <a:blip r:embed="rId9"/>
          <a:stretch>
            <a:fillRect/>
          </a:stretch>
        </p:blipFill>
        <p:spPr>
          <a:xfrm>
            <a:off x="914322" y="5981547"/>
            <a:ext cx="884198" cy="332459"/>
          </a:xfrm>
          <a:prstGeom prst="rect">
            <a:avLst/>
          </a:prstGeom>
        </p:spPr>
      </p:pic>
      <p:sp>
        <p:nvSpPr>
          <p:cNvPr id="16" name="AutoShape 6" descr="Accuei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 name="Immagine 14">
            <a:extLst>
              <a:ext uri="{FF2B5EF4-FFF2-40B4-BE49-F238E27FC236}">
                <a16:creationId xmlns:a16="http://schemas.microsoft.com/office/drawing/2014/main" id="{2BDEC164-8443-4871-B3BB-09A765952DB3}"/>
              </a:ext>
            </a:extLst>
          </p:cNvPr>
          <p:cNvPicPr>
            <a:picLocks noChangeAspect="1"/>
          </p:cNvPicPr>
          <p:nvPr/>
        </p:nvPicPr>
        <p:blipFill>
          <a:blip r:embed="rId10"/>
          <a:stretch>
            <a:fillRect/>
          </a:stretch>
        </p:blipFill>
        <p:spPr>
          <a:xfrm>
            <a:off x="6269089" y="2304295"/>
            <a:ext cx="592765" cy="592765"/>
          </a:xfrm>
          <a:prstGeom prst="rect">
            <a:avLst/>
          </a:prstGeom>
        </p:spPr>
      </p:pic>
      <p:pic>
        <p:nvPicPr>
          <p:cNvPr id="13" name="Immagine 12">
            <a:extLst>
              <a:ext uri="{FF2B5EF4-FFF2-40B4-BE49-F238E27FC236}">
                <a16:creationId xmlns:a16="http://schemas.microsoft.com/office/drawing/2014/main" id="{34376351-1E05-41AD-B631-FCF7EC1766F7}"/>
              </a:ext>
            </a:extLst>
          </p:cNvPr>
          <p:cNvPicPr>
            <a:picLocks noChangeAspect="1"/>
          </p:cNvPicPr>
          <p:nvPr/>
        </p:nvPicPr>
        <p:blipFill>
          <a:blip r:embed="rId11"/>
          <a:stretch>
            <a:fillRect/>
          </a:stretch>
        </p:blipFill>
        <p:spPr>
          <a:xfrm>
            <a:off x="6269088" y="3132617"/>
            <a:ext cx="592766" cy="592766"/>
          </a:xfrm>
          <a:prstGeom prst="rect">
            <a:avLst/>
          </a:prstGeom>
        </p:spPr>
      </p:pic>
      <p:pic>
        <p:nvPicPr>
          <p:cNvPr id="1026" name="Picture 2" descr="Home">
            <a:extLst>
              <a:ext uri="{FF2B5EF4-FFF2-40B4-BE49-F238E27FC236}">
                <a16:creationId xmlns:a16="http://schemas.microsoft.com/office/drawing/2014/main" id="{AEE73F94-CA27-4776-84A1-FC4E5E8D516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69088" y="4098934"/>
            <a:ext cx="1536272" cy="386681"/>
          </a:xfrm>
          <a:prstGeom prst="rect">
            <a:avLst/>
          </a:prstGeom>
          <a:noFill/>
          <a:extLst>
            <a:ext uri="{909E8E84-426E-40DD-AFC4-6F175D3DCCD1}">
              <a14:hiddenFill xmlns:a14="http://schemas.microsoft.com/office/drawing/2010/main">
                <a:solidFill>
                  <a:srgbClr val="FFFFFF"/>
                </a:solidFill>
              </a14:hiddenFill>
            </a:ext>
          </a:extLst>
        </p:spPr>
      </p:pic>
      <p:sp>
        <p:nvSpPr>
          <p:cNvPr id="18" name="Segnaposto contenuto 2">
            <a:extLst>
              <a:ext uri="{FF2B5EF4-FFF2-40B4-BE49-F238E27FC236}">
                <a16:creationId xmlns:a16="http://schemas.microsoft.com/office/drawing/2014/main" id="{7A138943-B8D6-414D-811D-DA069026B6E6}"/>
              </a:ext>
            </a:extLst>
          </p:cNvPr>
          <p:cNvSpPr txBox="1">
            <a:spLocks/>
          </p:cNvSpPr>
          <p:nvPr/>
        </p:nvSpPr>
        <p:spPr>
          <a:xfrm>
            <a:off x="2149800" y="1941453"/>
            <a:ext cx="3127705"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t>INFN (Task Leader)</a:t>
            </a:r>
          </a:p>
        </p:txBody>
      </p:sp>
      <p:sp>
        <p:nvSpPr>
          <p:cNvPr id="19" name="Segnaposto contenuto 2">
            <a:extLst>
              <a:ext uri="{FF2B5EF4-FFF2-40B4-BE49-F238E27FC236}">
                <a16:creationId xmlns:a16="http://schemas.microsoft.com/office/drawing/2014/main" id="{B1C29A0D-01E0-4A2B-84D9-03CFED802A71}"/>
              </a:ext>
            </a:extLst>
          </p:cNvPr>
          <p:cNvSpPr txBox="1">
            <a:spLocks/>
          </p:cNvSpPr>
          <p:nvPr/>
        </p:nvSpPr>
        <p:spPr>
          <a:xfrm>
            <a:off x="1585589" y="1182773"/>
            <a:ext cx="2157046"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b="1" u="sng" dirty="0"/>
              <a:t>Beneficiaries</a:t>
            </a:r>
          </a:p>
        </p:txBody>
      </p:sp>
      <p:pic>
        <p:nvPicPr>
          <p:cNvPr id="4" name="Immagine 3"/>
          <p:cNvPicPr>
            <a:picLocks noChangeAspect="1"/>
          </p:cNvPicPr>
          <p:nvPr/>
        </p:nvPicPr>
        <p:blipFill rotWithShape="1">
          <a:blip r:embed="rId13" cstate="print">
            <a:extLst>
              <a:ext uri="{28A0092B-C50C-407E-A947-70E740481C1C}">
                <a14:useLocalDpi xmlns:a14="http://schemas.microsoft.com/office/drawing/2010/main" val="0"/>
              </a:ext>
            </a:extLst>
          </a:blip>
          <a:srcRect b="29512"/>
          <a:stretch/>
        </p:blipFill>
        <p:spPr>
          <a:xfrm>
            <a:off x="565327" y="2006943"/>
            <a:ext cx="856770" cy="427245"/>
          </a:xfrm>
          <a:prstGeom prst="rect">
            <a:avLst/>
          </a:prstGeom>
        </p:spPr>
      </p:pic>
      <p:sp>
        <p:nvSpPr>
          <p:cNvPr id="20" name="Segnaposto contenuto 2">
            <a:extLst>
              <a:ext uri="{FF2B5EF4-FFF2-40B4-BE49-F238E27FC236}">
                <a16:creationId xmlns:a16="http://schemas.microsoft.com/office/drawing/2014/main" id="{FCA967EA-3CE7-4CFC-ABF8-3E80ADA1E4E1}"/>
              </a:ext>
            </a:extLst>
          </p:cNvPr>
          <p:cNvSpPr txBox="1">
            <a:spLocks/>
          </p:cNvSpPr>
          <p:nvPr/>
        </p:nvSpPr>
        <p:spPr>
          <a:xfrm>
            <a:off x="2149801" y="2656584"/>
            <a:ext cx="3127705"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t>STFC</a:t>
            </a:r>
          </a:p>
        </p:txBody>
      </p:sp>
      <p:sp>
        <p:nvSpPr>
          <p:cNvPr id="21" name="Segnaposto contenuto 2">
            <a:extLst>
              <a:ext uri="{FF2B5EF4-FFF2-40B4-BE49-F238E27FC236}">
                <a16:creationId xmlns:a16="http://schemas.microsoft.com/office/drawing/2014/main" id="{F2453A81-E241-494D-8004-ACEA6A5DBFF3}"/>
              </a:ext>
            </a:extLst>
          </p:cNvPr>
          <p:cNvSpPr txBox="1">
            <a:spLocks/>
          </p:cNvSpPr>
          <p:nvPr/>
        </p:nvSpPr>
        <p:spPr>
          <a:xfrm>
            <a:off x="2120820" y="3314124"/>
            <a:ext cx="3127705"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t>University of Siegen</a:t>
            </a:r>
          </a:p>
        </p:txBody>
      </p:sp>
      <p:sp>
        <p:nvSpPr>
          <p:cNvPr id="22" name="Segnaposto contenuto 2">
            <a:extLst>
              <a:ext uri="{FF2B5EF4-FFF2-40B4-BE49-F238E27FC236}">
                <a16:creationId xmlns:a16="http://schemas.microsoft.com/office/drawing/2014/main" id="{A8461976-A44E-496A-B76C-A9C98CED165C}"/>
              </a:ext>
            </a:extLst>
          </p:cNvPr>
          <p:cNvSpPr txBox="1">
            <a:spLocks/>
          </p:cNvSpPr>
          <p:nvPr/>
        </p:nvSpPr>
        <p:spPr>
          <a:xfrm>
            <a:off x="2120820" y="3909554"/>
            <a:ext cx="1260555"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t>CEA</a:t>
            </a:r>
          </a:p>
        </p:txBody>
      </p:sp>
      <p:sp>
        <p:nvSpPr>
          <p:cNvPr id="23" name="Segnaposto contenuto 2">
            <a:extLst>
              <a:ext uri="{FF2B5EF4-FFF2-40B4-BE49-F238E27FC236}">
                <a16:creationId xmlns:a16="http://schemas.microsoft.com/office/drawing/2014/main" id="{DCD6BF6A-F9A7-4CB7-998A-EB09A7C1A4B6}"/>
              </a:ext>
            </a:extLst>
          </p:cNvPr>
          <p:cNvSpPr txBox="1">
            <a:spLocks/>
          </p:cNvSpPr>
          <p:nvPr/>
        </p:nvSpPr>
        <p:spPr>
          <a:xfrm>
            <a:off x="2120819" y="4567094"/>
            <a:ext cx="1260555"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t>HZB</a:t>
            </a:r>
          </a:p>
        </p:txBody>
      </p:sp>
      <p:sp>
        <p:nvSpPr>
          <p:cNvPr id="24" name="Segnaposto contenuto 2">
            <a:extLst>
              <a:ext uri="{FF2B5EF4-FFF2-40B4-BE49-F238E27FC236}">
                <a16:creationId xmlns:a16="http://schemas.microsoft.com/office/drawing/2014/main" id="{793E3EAC-C3A3-4169-952F-EA5D16362E64}"/>
              </a:ext>
            </a:extLst>
          </p:cNvPr>
          <p:cNvSpPr txBox="1">
            <a:spLocks/>
          </p:cNvSpPr>
          <p:nvPr/>
        </p:nvSpPr>
        <p:spPr>
          <a:xfrm>
            <a:off x="2120818" y="5224773"/>
            <a:ext cx="784307"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t>IEE </a:t>
            </a:r>
          </a:p>
        </p:txBody>
      </p:sp>
      <p:sp>
        <p:nvSpPr>
          <p:cNvPr id="25" name="Segnaposto contenuto 2">
            <a:extLst>
              <a:ext uri="{FF2B5EF4-FFF2-40B4-BE49-F238E27FC236}">
                <a16:creationId xmlns:a16="http://schemas.microsoft.com/office/drawing/2014/main" id="{17568439-E887-4CF9-A405-A37517616B06}"/>
              </a:ext>
            </a:extLst>
          </p:cNvPr>
          <p:cNvSpPr txBox="1">
            <a:spLocks/>
          </p:cNvSpPr>
          <p:nvPr/>
        </p:nvSpPr>
        <p:spPr>
          <a:xfrm>
            <a:off x="2120818" y="5810828"/>
            <a:ext cx="3546558"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err="1"/>
              <a:t>Piccoli</a:t>
            </a:r>
            <a:r>
              <a:rPr lang="en-GB" sz="2400" dirty="0"/>
              <a:t> (industrial partner) </a:t>
            </a:r>
          </a:p>
        </p:txBody>
      </p:sp>
      <p:sp>
        <p:nvSpPr>
          <p:cNvPr id="26" name="Segnaposto contenuto 2">
            <a:extLst>
              <a:ext uri="{FF2B5EF4-FFF2-40B4-BE49-F238E27FC236}">
                <a16:creationId xmlns:a16="http://schemas.microsoft.com/office/drawing/2014/main" id="{16A9A47C-0934-4047-A5D4-24F6BCA1271B}"/>
              </a:ext>
            </a:extLst>
          </p:cNvPr>
          <p:cNvSpPr txBox="1">
            <a:spLocks/>
          </p:cNvSpPr>
          <p:nvPr/>
        </p:nvSpPr>
        <p:spPr>
          <a:xfrm>
            <a:off x="6011336" y="1205156"/>
            <a:ext cx="4466163"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b="1" u="sng" dirty="0"/>
              <a:t>Associated Partners</a:t>
            </a:r>
          </a:p>
        </p:txBody>
      </p:sp>
      <p:sp>
        <p:nvSpPr>
          <p:cNvPr id="27" name="Segnaposto contenuto 2">
            <a:extLst>
              <a:ext uri="{FF2B5EF4-FFF2-40B4-BE49-F238E27FC236}">
                <a16:creationId xmlns:a16="http://schemas.microsoft.com/office/drawing/2014/main" id="{C5B2211B-E7AF-4A78-BF67-A0CF259A4959}"/>
              </a:ext>
            </a:extLst>
          </p:cNvPr>
          <p:cNvSpPr txBox="1">
            <a:spLocks/>
          </p:cNvSpPr>
          <p:nvPr/>
        </p:nvSpPr>
        <p:spPr>
          <a:xfrm>
            <a:off x="7037224" y="2189418"/>
            <a:ext cx="4869026"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t>Physical-Technical Institute, Belarus</a:t>
            </a:r>
          </a:p>
        </p:txBody>
      </p:sp>
      <p:sp>
        <p:nvSpPr>
          <p:cNvPr id="28" name="Segnaposto contenuto 2">
            <a:extLst>
              <a:ext uri="{FF2B5EF4-FFF2-40B4-BE49-F238E27FC236}">
                <a16:creationId xmlns:a16="http://schemas.microsoft.com/office/drawing/2014/main" id="{D0B01F9F-4888-4A25-B617-710DA4F17255}"/>
              </a:ext>
            </a:extLst>
          </p:cNvPr>
          <p:cNvSpPr txBox="1">
            <a:spLocks/>
          </p:cNvSpPr>
          <p:nvPr/>
        </p:nvSpPr>
        <p:spPr>
          <a:xfrm>
            <a:off x="7037224" y="3050827"/>
            <a:ext cx="4869026"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t>Moscow Engineering Physics Institute</a:t>
            </a:r>
          </a:p>
        </p:txBody>
      </p:sp>
      <p:sp>
        <p:nvSpPr>
          <p:cNvPr id="29" name="Segnaposto contenuto 2">
            <a:extLst>
              <a:ext uri="{FF2B5EF4-FFF2-40B4-BE49-F238E27FC236}">
                <a16:creationId xmlns:a16="http://schemas.microsoft.com/office/drawing/2014/main" id="{49D82C04-B6A5-4C11-9A4E-5DEFE3E8C294}"/>
              </a:ext>
            </a:extLst>
          </p:cNvPr>
          <p:cNvSpPr txBox="1">
            <a:spLocks/>
          </p:cNvSpPr>
          <p:nvPr/>
        </p:nvSpPr>
        <p:spPr>
          <a:xfrm>
            <a:off x="7951624" y="3921546"/>
            <a:ext cx="1536272"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err="1"/>
              <a:t>JLab</a:t>
            </a:r>
            <a:endParaRPr lang="en-GB" sz="2400" dirty="0"/>
          </a:p>
        </p:txBody>
      </p:sp>
    </p:spTree>
    <p:extLst>
      <p:ext uri="{BB962C8B-B14F-4D97-AF65-F5344CB8AC3E}">
        <p14:creationId xmlns:p14="http://schemas.microsoft.com/office/powerpoint/2010/main" val="3643362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92369" y="365820"/>
            <a:ext cx="11207262" cy="1058779"/>
          </a:xfrm>
        </p:spPr>
        <p:txBody>
          <a:bodyPr>
            <a:noAutofit/>
          </a:bodyPr>
          <a:lstStyle/>
          <a:p>
            <a:pPr algn="l"/>
            <a:r>
              <a:rPr lang="it-IT" b="1" dirty="0"/>
              <a:t>Strong </a:t>
            </a:r>
            <a:r>
              <a:rPr lang="it-IT" b="1" dirty="0" err="1"/>
              <a:t>correlation</a:t>
            </a:r>
            <a:r>
              <a:rPr lang="it-IT" b="1" dirty="0"/>
              <a:t> </a:t>
            </a:r>
            <a:r>
              <a:rPr lang="it-IT" b="1" dirty="0" err="1"/>
              <a:t>between</a:t>
            </a:r>
            <a:r>
              <a:rPr lang="it-IT" b="1" dirty="0"/>
              <a:t> tasks 9.2 - 9.3 and 9.6</a:t>
            </a:r>
            <a:endParaRPr lang="it-IT" sz="2000" b="1" dirty="0"/>
          </a:p>
        </p:txBody>
      </p:sp>
      <p:sp>
        <p:nvSpPr>
          <p:cNvPr id="3" name="Segnaposto contenuto 2"/>
          <p:cNvSpPr>
            <a:spLocks noGrp="1"/>
          </p:cNvSpPr>
          <p:nvPr>
            <p:ph idx="1"/>
          </p:nvPr>
        </p:nvSpPr>
        <p:spPr>
          <a:xfrm>
            <a:off x="460375" y="1749233"/>
            <a:ext cx="11535508" cy="4169926"/>
          </a:xfrm>
        </p:spPr>
        <p:txBody>
          <a:bodyPr>
            <a:noAutofit/>
          </a:bodyPr>
          <a:lstStyle/>
          <a:p>
            <a:pPr marL="0" indent="0">
              <a:lnSpc>
                <a:spcPct val="170000"/>
              </a:lnSpc>
              <a:buNone/>
            </a:pPr>
            <a:r>
              <a:rPr lang="en-GB" sz="2000" dirty="0"/>
              <a:t>9.1 - Coordination and Strategy for Innovative Superconducting Accelerating Cavities </a:t>
            </a:r>
            <a:r>
              <a:rPr lang="en-GB" sz="1600" i="1" dirty="0"/>
              <a:t>(</a:t>
            </a:r>
            <a:r>
              <a:rPr lang="en-GB" sz="1600" b="1" i="1" dirty="0"/>
              <a:t>CEA</a:t>
            </a:r>
            <a:r>
              <a:rPr lang="en-GB" sz="1600" i="1" dirty="0"/>
              <a:t>, LNL, HZB, STFC, USI)</a:t>
            </a:r>
            <a:endParaRPr lang="en-GB" sz="2000" i="1" dirty="0"/>
          </a:p>
          <a:p>
            <a:pPr marL="0" indent="0">
              <a:lnSpc>
                <a:spcPct val="170000"/>
              </a:lnSpc>
              <a:buNone/>
            </a:pPr>
            <a:r>
              <a:rPr lang="en-GB" sz="2400" b="1" u="sng" dirty="0">
                <a:solidFill>
                  <a:srgbClr val="000099"/>
                </a:solidFill>
              </a:rPr>
              <a:t>9.2 - Innovative Superconducting Accelerating Cavity Prototype </a:t>
            </a:r>
            <a:r>
              <a:rPr lang="it-IT" sz="1600" b="1" i="1" u="sng" dirty="0">
                <a:solidFill>
                  <a:srgbClr val="000099"/>
                </a:solidFill>
              </a:rPr>
              <a:t>(LNL, LASA, PICCOLI, STFC, USI, CEA, IEE, HZB)</a:t>
            </a:r>
            <a:endParaRPr lang="en-GB" sz="1600" b="1" i="1" u="sng" dirty="0">
              <a:solidFill>
                <a:srgbClr val="000099"/>
              </a:solidFill>
            </a:endParaRPr>
          </a:p>
          <a:p>
            <a:pPr marL="0" indent="0">
              <a:lnSpc>
                <a:spcPct val="170000"/>
              </a:lnSpc>
              <a:buNone/>
            </a:pPr>
            <a:r>
              <a:rPr lang="en-GB" sz="2000" b="1" u="sng" dirty="0"/>
              <a:t>9.3 - </a:t>
            </a:r>
            <a:r>
              <a:rPr lang="en-GB" sz="1800" b="1" u="sng" dirty="0"/>
              <a:t>Optimisation of process parameters and target development for SRF cavity coating with A15 material</a:t>
            </a:r>
            <a:r>
              <a:rPr lang="en-GB" sz="2000" b="1" u="sng" dirty="0"/>
              <a:t> </a:t>
            </a:r>
            <a:r>
              <a:rPr lang="en-GB" sz="1600" b="1" i="1" u="sng" dirty="0"/>
              <a:t>(STFC, </a:t>
            </a:r>
            <a:r>
              <a:rPr lang="en-GB" sz="1600" i="1" u="sng" dirty="0"/>
              <a:t>LNL, USI, HZB)</a:t>
            </a:r>
          </a:p>
          <a:p>
            <a:pPr marL="0" indent="0">
              <a:lnSpc>
                <a:spcPct val="170000"/>
              </a:lnSpc>
              <a:buNone/>
            </a:pPr>
            <a:r>
              <a:rPr lang="en-GB" sz="2000" dirty="0"/>
              <a:t>9.4 - Surface engineering by Atomic Layer Deposition (ALD) </a:t>
            </a:r>
            <a:r>
              <a:rPr lang="en-GB" sz="1600" i="1" dirty="0"/>
              <a:t>(</a:t>
            </a:r>
            <a:r>
              <a:rPr lang="en-GB" sz="1600" b="1" i="1" dirty="0"/>
              <a:t>CEA</a:t>
            </a:r>
            <a:r>
              <a:rPr lang="en-GB" sz="1600" i="1" dirty="0"/>
              <a:t>, CNRS)</a:t>
            </a:r>
          </a:p>
          <a:p>
            <a:pPr marL="0" indent="0">
              <a:lnSpc>
                <a:spcPct val="170000"/>
              </a:lnSpc>
              <a:buNone/>
            </a:pPr>
            <a:r>
              <a:rPr lang="en-GB" sz="2000" dirty="0"/>
              <a:t>9.5 </a:t>
            </a:r>
            <a:r>
              <a:rPr lang="en-GB" sz="1800" dirty="0"/>
              <a:t>Improvement of mechanical and superconducting properties of RF resonator by laser radiation </a:t>
            </a:r>
            <a:r>
              <a:rPr lang="en-GB" sz="1600" i="1" dirty="0"/>
              <a:t>(</a:t>
            </a:r>
            <a:r>
              <a:rPr lang="en-GB" sz="1600" b="1" i="1" dirty="0"/>
              <a:t>RTU</a:t>
            </a:r>
            <a:r>
              <a:rPr lang="en-GB" sz="1600" i="1" dirty="0"/>
              <a:t>, STFC, LNL, IEE, HZB)</a:t>
            </a:r>
          </a:p>
          <a:p>
            <a:pPr marL="0" indent="0">
              <a:lnSpc>
                <a:spcPct val="170000"/>
              </a:lnSpc>
              <a:buNone/>
            </a:pPr>
            <a:r>
              <a:rPr lang="en-GB" sz="2000" b="1" u="sng" dirty="0"/>
              <a:t>9.6 Optimization of flat SRF thin films production procedure </a:t>
            </a:r>
            <a:r>
              <a:rPr lang="en-GB" sz="1600" b="1" i="1" u="sng" dirty="0"/>
              <a:t>(HZB, LNL, STFC, USI, CEA)</a:t>
            </a:r>
            <a:endParaRPr lang="en-US" sz="1600" b="1" i="1" u="sng" dirty="0"/>
          </a:p>
          <a:p>
            <a:pPr marL="0" indent="0">
              <a:lnSpc>
                <a:spcPct val="170000"/>
              </a:lnSpc>
              <a:buNone/>
            </a:pPr>
            <a:endParaRPr lang="en-GB" sz="2000" dirty="0"/>
          </a:p>
        </p:txBody>
      </p:sp>
      <p:sp>
        <p:nvSpPr>
          <p:cNvPr id="16" name="AutoShape 6" descr="Accuei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72627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dirty="0"/>
              <a:t>Task 9.2 </a:t>
            </a:r>
            <a:r>
              <a:rPr lang="it-IT" sz="3600" dirty="0"/>
              <a:t>Innovative SC </a:t>
            </a:r>
            <a:r>
              <a:rPr lang="it-IT" sz="3600" dirty="0" err="1"/>
              <a:t>Accelerating</a:t>
            </a:r>
            <a:r>
              <a:rPr lang="it-IT" sz="3600" dirty="0"/>
              <a:t> </a:t>
            </a:r>
            <a:r>
              <a:rPr lang="it-IT" sz="3600" dirty="0" err="1"/>
              <a:t>Cavity</a:t>
            </a:r>
            <a:r>
              <a:rPr lang="it-IT" sz="3600" dirty="0"/>
              <a:t> </a:t>
            </a:r>
            <a:r>
              <a:rPr lang="it-IT" sz="3600" dirty="0" err="1"/>
              <a:t>Prototype</a:t>
            </a:r>
            <a:endParaRPr lang="en-US"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072878830"/>
              </p:ext>
            </p:extLst>
          </p:nvPr>
        </p:nvGraphicFramePr>
        <p:xfrm>
          <a:off x="1112483" y="1294757"/>
          <a:ext cx="10100014" cy="4839145"/>
        </p:xfrm>
        <a:graphic>
          <a:graphicData uri="http://schemas.openxmlformats.org/drawingml/2006/table">
            <a:tbl>
              <a:tblPr>
                <a:tableStyleId>{5C22544A-7EE6-4342-B048-85BDC9FD1C3A}</a:tableStyleId>
              </a:tblPr>
              <a:tblGrid>
                <a:gridCol w="10100014">
                  <a:extLst>
                    <a:ext uri="{9D8B030D-6E8A-4147-A177-3AD203B41FA5}">
                      <a16:colId xmlns:a16="http://schemas.microsoft.com/office/drawing/2014/main" val="467452170"/>
                    </a:ext>
                  </a:extLst>
                </a:gridCol>
              </a:tblGrid>
              <a:tr h="4268485">
                <a:tc>
                  <a:txBody>
                    <a:bodyPr/>
                    <a:lstStyle/>
                    <a:p>
                      <a:r>
                        <a:rPr lang="it-IT" sz="1600" b="1" i="0" u="none" strike="noStrike" kern="1200" baseline="0" dirty="0" err="1">
                          <a:solidFill>
                            <a:schemeClr val="dk1"/>
                          </a:solidFill>
                          <a:latin typeface="+mn-lt"/>
                          <a:ea typeface="+mn-ea"/>
                          <a:cs typeface="+mn-cs"/>
                        </a:rPr>
                        <a:t>Objectives</a:t>
                      </a:r>
                      <a:r>
                        <a:rPr lang="it-IT" sz="1200" b="1" i="0" u="none" strike="noStrike" kern="1200" baseline="0" dirty="0">
                          <a:solidFill>
                            <a:schemeClr val="dk1"/>
                          </a:solidFill>
                          <a:latin typeface="+mn-lt"/>
                          <a:ea typeface="+mn-ea"/>
                          <a:cs typeface="+mn-cs"/>
                        </a:rPr>
                        <a:t> </a:t>
                      </a:r>
                      <a:r>
                        <a:rPr lang="it-IT" sz="1200" b="0" i="0" u="none" strike="noStrike" kern="1200" baseline="0" dirty="0">
                          <a:solidFill>
                            <a:schemeClr val="dk1"/>
                          </a:solidFill>
                          <a:latin typeface="+mn-lt"/>
                          <a:ea typeface="+mn-ea"/>
                          <a:cs typeface="+mn-cs"/>
                        </a:rPr>
                        <a:t>	</a:t>
                      </a:r>
                    </a:p>
                    <a:p>
                      <a:pPr marL="165100" lvl="0" indent="-165100" algn="just">
                        <a:lnSpc>
                          <a:spcPct val="115000"/>
                        </a:lnSpc>
                        <a:spcBef>
                          <a:spcPts val="300"/>
                        </a:spcBef>
                        <a:spcAft>
                          <a:spcPts val="300"/>
                        </a:spcAft>
                        <a:buFont typeface="Symbol" panose="05050102010706020507" pitchFamily="18" charset="2"/>
                        <a:buChar char=""/>
                      </a:pPr>
                      <a:r>
                        <a:rPr lang="en-GB" sz="1200" dirty="0">
                          <a:effectLst/>
                        </a:rPr>
                        <a:t>Optimize and industrialize the manufacturing of seamless elliptical copper cavities.</a:t>
                      </a:r>
                      <a:endParaRPr lang="en-US" sz="1200" dirty="0">
                        <a:effectLst/>
                      </a:endParaRPr>
                    </a:p>
                    <a:p>
                      <a:pPr marL="165100" lvl="0" indent="-165100" algn="just">
                        <a:lnSpc>
                          <a:spcPct val="115000"/>
                        </a:lnSpc>
                        <a:spcBef>
                          <a:spcPts val="300"/>
                        </a:spcBef>
                        <a:spcAft>
                          <a:spcPts val="300"/>
                        </a:spcAft>
                        <a:buFont typeface="Symbol" panose="05050102010706020507" pitchFamily="18" charset="2"/>
                        <a:buChar char=""/>
                      </a:pPr>
                      <a:r>
                        <a:rPr lang="en-GB" sz="1200" dirty="0">
                          <a:effectLst/>
                        </a:rPr>
                        <a:t>Demonstrate the possibility to replace the current Nb bulk technology with an innovative SRF cavity coated with a superconducting film.</a:t>
                      </a:r>
                    </a:p>
                    <a:p>
                      <a:pPr marL="0" lvl="0" indent="0" algn="just">
                        <a:lnSpc>
                          <a:spcPct val="115000"/>
                        </a:lnSpc>
                        <a:spcBef>
                          <a:spcPts val="300"/>
                        </a:spcBef>
                        <a:spcAft>
                          <a:spcPts val="300"/>
                        </a:spcAft>
                        <a:buFont typeface="Symbol" panose="05050102010706020507" pitchFamily="18" charset="2"/>
                        <a:buNone/>
                      </a:pPr>
                      <a:endParaRPr lang="en-GB" sz="1200" dirty="0">
                        <a:effectLst/>
                      </a:endParaRPr>
                    </a:p>
                    <a:p>
                      <a:pPr marL="0" lvl="0" indent="0" algn="just">
                        <a:lnSpc>
                          <a:spcPct val="115000"/>
                        </a:lnSpc>
                        <a:spcBef>
                          <a:spcPts val="300"/>
                        </a:spcBef>
                        <a:spcAft>
                          <a:spcPts val="300"/>
                        </a:spcAft>
                        <a:buFont typeface="Symbol" panose="05050102010706020507" pitchFamily="18" charset="2"/>
                        <a:buNone/>
                      </a:pPr>
                      <a:r>
                        <a:rPr lang="en-GB" sz="1600" b="1" dirty="0">
                          <a:effectLst/>
                        </a:rPr>
                        <a:t>Description of work</a:t>
                      </a:r>
                    </a:p>
                    <a:p>
                      <a:pPr marL="0" lvl="0" indent="0" algn="just">
                        <a:lnSpc>
                          <a:spcPct val="115000"/>
                        </a:lnSpc>
                        <a:spcBef>
                          <a:spcPts val="300"/>
                        </a:spcBef>
                        <a:spcAft>
                          <a:spcPts val="300"/>
                        </a:spcAft>
                        <a:buFont typeface="Symbol" panose="05050102010706020507" pitchFamily="18" charset="2"/>
                        <a:buNone/>
                      </a:pPr>
                      <a:r>
                        <a:rPr lang="en-US" sz="1200" dirty="0">
                          <a:effectLst/>
                        </a:rPr>
                        <a:t>This Task will demonstrate the possibility to replace the current Niobium bulk technology with an innovative SRF cavity coated with a SC film. The goal is to realize a thin film cavity prototype at 1.3 GHz (TRL 5) with a surface resistance at 4.2 K close to Nb bulk surface resistance at 2 K (Q0 ~ 10</a:t>
                      </a:r>
                      <a:r>
                        <a:rPr lang="en-US" sz="1200" baseline="30000" dirty="0">
                          <a:effectLst/>
                        </a:rPr>
                        <a:t>10</a:t>
                      </a:r>
                      <a:r>
                        <a:rPr lang="en-US" sz="1200" dirty="0">
                          <a:effectLst/>
                        </a:rPr>
                        <a:t> at 1.3 GHz). Different materials with Tc higher than Niobium will be explored for the deposition of the final prototype, as for example Nb3Sn and SIS multilayer, building on the results obtained by the ARIES project and other I.FAST Tasks. The prototype will consist of a single-cell elliptical Cu cavity coated with a SC film and tested in a vertical cryostat. Different aspects of the cavity production will be addressed, in particular, cavity manufacturing and preparation, film deposition and cavity testing. A pre-prototype cavity at 6 GHz will allow the complete exploration of all deposition parameters at lower cost before upscaling to the larger 1.3 GHz cavity.</a:t>
                      </a:r>
                    </a:p>
                    <a:p>
                      <a:pPr marL="0" lvl="0" indent="0" algn="just">
                        <a:lnSpc>
                          <a:spcPct val="115000"/>
                        </a:lnSpc>
                        <a:spcBef>
                          <a:spcPts val="300"/>
                        </a:spcBef>
                        <a:spcAft>
                          <a:spcPts val="300"/>
                        </a:spcAft>
                        <a:buFont typeface="Symbol" panose="05050102010706020507" pitchFamily="18" charset="2"/>
                        <a:buNone/>
                      </a:pPr>
                      <a:r>
                        <a:rPr lang="en-US" sz="1200" dirty="0">
                          <a:effectLst/>
                        </a:rPr>
                        <a:t>INFN and PICCOLI will optimize the seamless production of the elliptical cavities; PICCOLI will provide EB welded elliptical cavities to test the substrate effect on SC coating. INFN will be in charge of preparing the internal copper surface of the cavities prior to the coating with Centrifugal Barrel Polishing (CBP) and chemical/electrochemical polishing. The coating and morphological characterization of SC films involve four institutes (INFN, UKRI, USI and CEA) that will develop different coating set-ups. CEA, IEE and UKRI will be in charge of the SC characterization (HC1, Tc, Tunneling Spectroscopy). Cross-checked SRF tests will be done at HZB, INFN and STFC.</a:t>
                      </a:r>
                    </a:p>
                    <a:p>
                      <a:pPr marL="0" lvl="0" indent="0" algn="just">
                        <a:lnSpc>
                          <a:spcPct val="115000"/>
                        </a:lnSpc>
                        <a:spcBef>
                          <a:spcPts val="300"/>
                        </a:spcBef>
                        <a:spcAft>
                          <a:spcPts val="300"/>
                        </a:spcAft>
                        <a:buFont typeface="Symbol" panose="05050102010706020507" pitchFamily="18" charset="2"/>
                        <a:buNone/>
                      </a:pPr>
                      <a:endParaRPr lang="en-US" sz="1200" dirty="0">
                        <a:effectLst/>
                      </a:endParaRPr>
                    </a:p>
                    <a:p>
                      <a:pPr marL="0" lvl="0" indent="0" algn="just">
                        <a:lnSpc>
                          <a:spcPct val="115000"/>
                        </a:lnSpc>
                        <a:spcBef>
                          <a:spcPts val="300"/>
                        </a:spcBef>
                        <a:spcAft>
                          <a:spcPts val="300"/>
                        </a:spcAft>
                        <a:buFont typeface="Symbol" panose="05050102010706020507" pitchFamily="18" charset="2"/>
                        <a:buNone/>
                      </a:pPr>
                      <a:r>
                        <a:rPr lang="en-US" sz="1800" b="1" dirty="0">
                          <a:effectLst/>
                        </a:rPr>
                        <a:t>Deliverable</a:t>
                      </a:r>
                    </a:p>
                    <a:p>
                      <a:pPr marL="0" marR="0" lvl="0" indent="0" algn="just" defTabSz="914400" rtl="0" eaLnBrk="1" fontAlgn="auto" latinLnBrk="0" hangingPunct="1">
                        <a:lnSpc>
                          <a:spcPct val="115000"/>
                        </a:lnSpc>
                        <a:spcBef>
                          <a:spcPts val="300"/>
                        </a:spcBef>
                        <a:spcAft>
                          <a:spcPts val="300"/>
                        </a:spcAft>
                        <a:buClrTx/>
                        <a:buSzTx/>
                        <a:buFont typeface="Symbol" panose="05050102010706020507" pitchFamily="18" charset="2"/>
                        <a:buNone/>
                        <a:tabLst/>
                        <a:defRPr/>
                      </a:pPr>
                      <a:r>
                        <a:rPr lang="en-GB" sz="1200" b="1" u="sng" dirty="0">
                          <a:effectLst/>
                        </a:rPr>
                        <a:t>Month 46: </a:t>
                      </a:r>
                      <a:r>
                        <a:rPr lang="en-GB" sz="1200" dirty="0">
                          <a:effectLst/>
                        </a:rPr>
                        <a:t>Resonant cavity coated and tested with an alternative material to Nb with a Q</a:t>
                      </a:r>
                      <a:r>
                        <a:rPr lang="en-GB" sz="1200" baseline="-25000" dirty="0">
                          <a:effectLst/>
                        </a:rPr>
                        <a:t>0</a:t>
                      </a:r>
                      <a:r>
                        <a:rPr lang="en-GB" sz="1200" dirty="0">
                          <a:effectLst/>
                        </a:rPr>
                        <a:t> &gt; 1*10</a:t>
                      </a:r>
                      <a:r>
                        <a:rPr lang="en-GB" sz="1200" baseline="30000" dirty="0">
                          <a:effectLst/>
                        </a:rPr>
                        <a:t>9</a:t>
                      </a:r>
                      <a:r>
                        <a:rPr lang="en-GB" sz="1200" dirty="0">
                          <a:effectLst/>
                        </a:rPr>
                        <a:t> at 4.2 K and 1.3 GHz</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99" marR="60399" marT="0" marB="0">
                    <a:noFill/>
                  </a:tcPr>
                </a:tc>
                <a:extLst>
                  <a:ext uri="{0D108BD9-81ED-4DB2-BD59-A6C34878D82A}">
                    <a16:rowId xmlns:a16="http://schemas.microsoft.com/office/drawing/2014/main" val="2221062221"/>
                  </a:ext>
                </a:extLst>
              </a:tr>
            </a:tbl>
          </a:graphicData>
        </a:graphic>
      </p:graphicFrame>
    </p:spTree>
    <p:extLst>
      <p:ext uri="{BB962C8B-B14F-4D97-AF65-F5344CB8AC3E}">
        <p14:creationId xmlns:p14="http://schemas.microsoft.com/office/powerpoint/2010/main" val="1112204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C99089-42CD-430D-996D-10FE3D53167E}"/>
              </a:ext>
            </a:extLst>
          </p:cNvPr>
          <p:cNvSpPr>
            <a:spLocks noGrp="1"/>
          </p:cNvSpPr>
          <p:nvPr>
            <p:ph type="title"/>
          </p:nvPr>
        </p:nvSpPr>
        <p:spPr/>
        <p:txBody>
          <a:bodyPr/>
          <a:lstStyle/>
          <a:p>
            <a:r>
              <a:rPr lang="it-IT" dirty="0"/>
              <a:t>Sub tasks</a:t>
            </a:r>
          </a:p>
        </p:txBody>
      </p:sp>
      <p:sp>
        <p:nvSpPr>
          <p:cNvPr id="3" name="Segnaposto contenuto 2">
            <a:extLst>
              <a:ext uri="{FF2B5EF4-FFF2-40B4-BE49-F238E27FC236}">
                <a16:creationId xmlns:a16="http://schemas.microsoft.com/office/drawing/2014/main" id="{524499B7-A853-4106-90C4-0C914EF894FB}"/>
              </a:ext>
            </a:extLst>
          </p:cNvPr>
          <p:cNvSpPr>
            <a:spLocks noGrp="1"/>
          </p:cNvSpPr>
          <p:nvPr>
            <p:ph idx="1"/>
          </p:nvPr>
        </p:nvSpPr>
        <p:spPr>
          <a:xfrm>
            <a:off x="539976" y="1241802"/>
            <a:ext cx="4515446" cy="4963736"/>
          </a:xfrm>
        </p:spPr>
        <p:txBody>
          <a:bodyPr>
            <a:normAutofit/>
          </a:bodyPr>
          <a:lstStyle/>
          <a:p>
            <a:r>
              <a:rPr lang="it-IT" dirty="0"/>
              <a:t>Copper </a:t>
            </a:r>
            <a:r>
              <a:rPr lang="it-IT" dirty="0" err="1"/>
              <a:t>cavity</a:t>
            </a:r>
            <a:r>
              <a:rPr lang="it-IT" dirty="0"/>
              <a:t> production</a:t>
            </a:r>
          </a:p>
          <a:p>
            <a:endParaRPr lang="it-IT" dirty="0"/>
          </a:p>
          <a:p>
            <a:r>
              <a:rPr lang="it-IT" dirty="0"/>
              <a:t>Copper </a:t>
            </a:r>
            <a:r>
              <a:rPr lang="it-IT" dirty="0" err="1"/>
              <a:t>cavity</a:t>
            </a:r>
            <a:r>
              <a:rPr lang="it-IT" dirty="0"/>
              <a:t> </a:t>
            </a:r>
            <a:r>
              <a:rPr lang="it-IT" dirty="0" err="1"/>
              <a:t>preparation</a:t>
            </a:r>
            <a:endParaRPr lang="it-IT" dirty="0"/>
          </a:p>
          <a:p>
            <a:pPr marL="0" indent="0">
              <a:buNone/>
            </a:pPr>
            <a:endParaRPr lang="it-IT" dirty="0"/>
          </a:p>
          <a:p>
            <a:r>
              <a:rPr lang="it-IT" dirty="0"/>
              <a:t>Coating on coupons/</a:t>
            </a:r>
            <a:r>
              <a:rPr lang="it-IT" dirty="0" err="1"/>
              <a:t>cavity</a:t>
            </a:r>
            <a:br>
              <a:rPr lang="it-IT" dirty="0"/>
            </a:br>
            <a:r>
              <a:rPr lang="it-IT" dirty="0"/>
              <a:t>+ </a:t>
            </a:r>
            <a:r>
              <a:rPr lang="it-IT" dirty="0" err="1"/>
              <a:t>characterization</a:t>
            </a:r>
            <a:endParaRPr lang="it-IT" dirty="0"/>
          </a:p>
          <a:p>
            <a:endParaRPr lang="it-IT" dirty="0"/>
          </a:p>
          <a:p>
            <a:r>
              <a:rPr lang="it-IT" dirty="0"/>
              <a:t>SC </a:t>
            </a:r>
            <a:r>
              <a:rPr lang="it-IT" dirty="0" err="1"/>
              <a:t>characterization</a:t>
            </a:r>
            <a:endParaRPr lang="it-IT" dirty="0"/>
          </a:p>
          <a:p>
            <a:endParaRPr lang="it-IT" dirty="0"/>
          </a:p>
          <a:p>
            <a:r>
              <a:rPr lang="it-IT" dirty="0" err="1"/>
              <a:t>Cavity</a:t>
            </a:r>
            <a:r>
              <a:rPr lang="it-IT" dirty="0"/>
              <a:t> Test</a:t>
            </a:r>
          </a:p>
          <a:p>
            <a:endParaRPr lang="it-IT" dirty="0"/>
          </a:p>
          <a:p>
            <a:endParaRPr lang="it-IT" dirty="0"/>
          </a:p>
        </p:txBody>
      </p:sp>
      <p:pic>
        <p:nvPicPr>
          <p:cNvPr id="4" name="Immagine 3">
            <a:extLst>
              <a:ext uri="{FF2B5EF4-FFF2-40B4-BE49-F238E27FC236}">
                <a16:creationId xmlns:a16="http://schemas.microsoft.com/office/drawing/2014/main" id="{0361D10B-A080-46A4-BA0C-C74599F31F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9512"/>
          <a:stretch/>
        </p:blipFill>
        <p:spPr>
          <a:xfrm>
            <a:off x="4625491" y="1018899"/>
            <a:ext cx="856770" cy="427245"/>
          </a:xfrm>
          <a:prstGeom prst="rect">
            <a:avLst/>
          </a:prstGeom>
        </p:spPr>
      </p:pic>
      <p:pic>
        <p:nvPicPr>
          <p:cNvPr id="5" name="Immagine 4">
            <a:extLst>
              <a:ext uri="{FF2B5EF4-FFF2-40B4-BE49-F238E27FC236}">
                <a16:creationId xmlns:a16="http://schemas.microsoft.com/office/drawing/2014/main" id="{AAE0D866-D2C7-4834-ABC2-A27AA39EA2A4}"/>
              </a:ext>
            </a:extLst>
          </p:cNvPr>
          <p:cNvPicPr>
            <a:picLocks noChangeAspect="1"/>
          </p:cNvPicPr>
          <p:nvPr/>
        </p:nvPicPr>
        <p:blipFill>
          <a:blip r:embed="rId3"/>
          <a:stretch>
            <a:fillRect/>
          </a:stretch>
        </p:blipFill>
        <p:spPr>
          <a:xfrm>
            <a:off x="4676024" y="1541006"/>
            <a:ext cx="884198" cy="332459"/>
          </a:xfrm>
          <a:prstGeom prst="rect">
            <a:avLst/>
          </a:prstGeom>
        </p:spPr>
      </p:pic>
      <p:sp>
        <p:nvSpPr>
          <p:cNvPr id="6" name="Segnaposto contenuto 2">
            <a:extLst>
              <a:ext uri="{FF2B5EF4-FFF2-40B4-BE49-F238E27FC236}">
                <a16:creationId xmlns:a16="http://schemas.microsoft.com/office/drawing/2014/main" id="{AB26C1FB-F492-4D83-AD82-4AA73CE45AEA}"/>
              </a:ext>
            </a:extLst>
          </p:cNvPr>
          <p:cNvSpPr txBox="1">
            <a:spLocks/>
          </p:cNvSpPr>
          <p:nvPr/>
        </p:nvSpPr>
        <p:spPr>
          <a:xfrm>
            <a:off x="5592312" y="1034885"/>
            <a:ext cx="2157046"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solidFill>
                  <a:srgbClr val="000099"/>
                </a:solidFill>
              </a:rPr>
              <a:t>Seamless</a:t>
            </a:r>
          </a:p>
        </p:txBody>
      </p:sp>
      <p:pic>
        <p:nvPicPr>
          <p:cNvPr id="7" name="Immagine 6">
            <a:extLst>
              <a:ext uri="{FF2B5EF4-FFF2-40B4-BE49-F238E27FC236}">
                <a16:creationId xmlns:a16="http://schemas.microsoft.com/office/drawing/2014/main" id="{3A1F4EB0-9809-4CD1-B28C-A0DD3972642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9512"/>
          <a:stretch/>
        </p:blipFill>
        <p:spPr>
          <a:xfrm>
            <a:off x="4678089" y="2298265"/>
            <a:ext cx="856770" cy="427245"/>
          </a:xfrm>
          <a:prstGeom prst="rect">
            <a:avLst/>
          </a:prstGeom>
        </p:spPr>
      </p:pic>
      <p:sp>
        <p:nvSpPr>
          <p:cNvPr id="8" name="Segnaposto contenuto 2">
            <a:extLst>
              <a:ext uri="{FF2B5EF4-FFF2-40B4-BE49-F238E27FC236}">
                <a16:creationId xmlns:a16="http://schemas.microsoft.com/office/drawing/2014/main" id="{58AF4157-1D90-4B35-A133-DE3924904FD5}"/>
              </a:ext>
            </a:extLst>
          </p:cNvPr>
          <p:cNvSpPr txBox="1">
            <a:spLocks/>
          </p:cNvSpPr>
          <p:nvPr/>
        </p:nvSpPr>
        <p:spPr>
          <a:xfrm>
            <a:off x="5589459" y="2072091"/>
            <a:ext cx="1709371" cy="11172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a:solidFill>
                  <a:srgbClr val="000099"/>
                </a:solidFill>
              </a:rPr>
              <a:t>Chemical Polishing</a:t>
            </a:r>
          </a:p>
        </p:txBody>
      </p:sp>
      <p:sp>
        <p:nvSpPr>
          <p:cNvPr id="9" name="Segnaposto contenuto 2">
            <a:extLst>
              <a:ext uri="{FF2B5EF4-FFF2-40B4-BE49-F238E27FC236}">
                <a16:creationId xmlns:a16="http://schemas.microsoft.com/office/drawing/2014/main" id="{3CC522FE-F218-4CAB-B5B2-7D1E9CE34EE0}"/>
              </a:ext>
            </a:extLst>
          </p:cNvPr>
          <p:cNvSpPr txBox="1">
            <a:spLocks/>
          </p:cNvSpPr>
          <p:nvPr/>
        </p:nvSpPr>
        <p:spPr>
          <a:xfrm>
            <a:off x="9533433" y="2077884"/>
            <a:ext cx="2060560" cy="15649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a:solidFill>
                  <a:srgbClr val="000099"/>
                </a:solidFill>
              </a:rPr>
              <a:t>Centrifugal Barrel Polishing</a:t>
            </a:r>
          </a:p>
        </p:txBody>
      </p:sp>
      <p:sp>
        <p:nvSpPr>
          <p:cNvPr id="10" name="Segnaposto contenuto 2">
            <a:extLst>
              <a:ext uri="{FF2B5EF4-FFF2-40B4-BE49-F238E27FC236}">
                <a16:creationId xmlns:a16="http://schemas.microsoft.com/office/drawing/2014/main" id="{7BCD5E27-08A1-4B2E-B35B-FFAFCDA9D947}"/>
              </a:ext>
            </a:extLst>
          </p:cNvPr>
          <p:cNvSpPr txBox="1">
            <a:spLocks/>
          </p:cNvSpPr>
          <p:nvPr/>
        </p:nvSpPr>
        <p:spPr>
          <a:xfrm>
            <a:off x="8947014" y="959992"/>
            <a:ext cx="1936564" cy="8225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Font typeface="Arial" panose="020B0604020202020204" pitchFamily="34" charset="0"/>
              <a:buNone/>
            </a:pPr>
            <a:r>
              <a:rPr lang="en-GB" sz="2400" dirty="0">
                <a:solidFill>
                  <a:srgbClr val="000099"/>
                </a:solidFill>
              </a:rPr>
              <a:t>EBW</a:t>
            </a:r>
          </a:p>
        </p:txBody>
      </p:sp>
      <p:pic>
        <p:nvPicPr>
          <p:cNvPr id="11" name="Immagine 10">
            <a:extLst>
              <a:ext uri="{FF2B5EF4-FFF2-40B4-BE49-F238E27FC236}">
                <a16:creationId xmlns:a16="http://schemas.microsoft.com/office/drawing/2014/main" id="{4578F963-7CE9-402F-900E-0B93BB3933D3}"/>
              </a:ext>
            </a:extLst>
          </p:cNvPr>
          <p:cNvPicPr>
            <a:picLocks noChangeAspect="1"/>
          </p:cNvPicPr>
          <p:nvPr/>
        </p:nvPicPr>
        <p:blipFill>
          <a:blip r:embed="rId4"/>
          <a:stretch>
            <a:fillRect/>
          </a:stretch>
        </p:blipFill>
        <p:spPr>
          <a:xfrm>
            <a:off x="7939595" y="955944"/>
            <a:ext cx="884198" cy="884198"/>
          </a:xfrm>
          <a:prstGeom prst="rect">
            <a:avLst/>
          </a:prstGeom>
        </p:spPr>
      </p:pic>
      <p:pic>
        <p:nvPicPr>
          <p:cNvPr id="12" name="Picture 2" descr="Home">
            <a:extLst>
              <a:ext uri="{FF2B5EF4-FFF2-40B4-BE49-F238E27FC236}">
                <a16:creationId xmlns:a16="http://schemas.microsoft.com/office/drawing/2014/main" id="{0AB337F8-ADCA-4409-BE3D-78980C80F50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7946" y="2298265"/>
            <a:ext cx="1536272" cy="386681"/>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a:extLst>
              <a:ext uri="{FF2B5EF4-FFF2-40B4-BE49-F238E27FC236}">
                <a16:creationId xmlns:a16="http://schemas.microsoft.com/office/drawing/2014/main" id="{66E8C4CA-0002-4FC9-A77E-54A6E4920B5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9512"/>
          <a:stretch/>
        </p:blipFill>
        <p:spPr>
          <a:xfrm>
            <a:off x="4676024" y="3209651"/>
            <a:ext cx="856770" cy="427245"/>
          </a:xfrm>
          <a:prstGeom prst="rect">
            <a:avLst/>
          </a:prstGeom>
        </p:spPr>
      </p:pic>
      <p:pic>
        <p:nvPicPr>
          <p:cNvPr id="14" name="Picture 2" descr="http://www.uni-siegen.de/cd/basiselemente/logo/logo_uni_siegen_rgb.jpg?lang=de">
            <a:extLst>
              <a:ext uri="{FF2B5EF4-FFF2-40B4-BE49-F238E27FC236}">
                <a16:creationId xmlns:a16="http://schemas.microsoft.com/office/drawing/2014/main" id="{520FC582-5F9A-4E43-B407-7E929BEC45B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2114" y="3485578"/>
            <a:ext cx="820769" cy="3180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astec.stfc.ac.uk/ASTeC/images/site-logo.jpg">
            <a:extLst>
              <a:ext uri="{FF2B5EF4-FFF2-40B4-BE49-F238E27FC236}">
                <a16:creationId xmlns:a16="http://schemas.microsoft.com/office/drawing/2014/main" id="{3954E6D9-A13F-420C-B016-80C974FBA24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94740" y="3712991"/>
            <a:ext cx="652189" cy="4192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ommissariat à l&amp;#39;énergie atomique et aux énergies alternatives">
            <a:extLst>
              <a:ext uri="{FF2B5EF4-FFF2-40B4-BE49-F238E27FC236}">
                <a16:creationId xmlns:a16="http://schemas.microsoft.com/office/drawing/2014/main" id="{5D0F0178-54A0-41FD-A1B7-1286313BEA9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276441" y="3489751"/>
            <a:ext cx="555784" cy="454392"/>
          </a:xfrm>
          <a:prstGeom prst="rect">
            <a:avLst/>
          </a:prstGeom>
          <a:noFill/>
          <a:extLst>
            <a:ext uri="{909E8E84-426E-40DD-AFC4-6F175D3DCCD1}">
              <a14:hiddenFill xmlns:a14="http://schemas.microsoft.com/office/drawing/2010/main">
                <a:solidFill>
                  <a:srgbClr val="FFFFFF"/>
                </a:solidFill>
              </a14:hiddenFill>
            </a:ext>
          </a:extLst>
        </p:spPr>
      </p:pic>
      <p:sp>
        <p:nvSpPr>
          <p:cNvPr id="17" name="Segnaposto contenuto 2">
            <a:extLst>
              <a:ext uri="{FF2B5EF4-FFF2-40B4-BE49-F238E27FC236}">
                <a16:creationId xmlns:a16="http://schemas.microsoft.com/office/drawing/2014/main" id="{55B8D84E-D12E-4778-9FCC-686E1BB7ADF0}"/>
              </a:ext>
            </a:extLst>
          </p:cNvPr>
          <p:cNvSpPr txBox="1">
            <a:spLocks/>
          </p:cNvSpPr>
          <p:nvPr/>
        </p:nvSpPr>
        <p:spPr>
          <a:xfrm>
            <a:off x="5510590" y="3454409"/>
            <a:ext cx="1184547" cy="5127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a:solidFill>
                  <a:srgbClr val="000099"/>
                </a:solidFill>
              </a:rPr>
              <a:t>Nb</a:t>
            </a:r>
            <a:r>
              <a:rPr lang="en-GB" sz="2400" baseline="-25000" dirty="0">
                <a:solidFill>
                  <a:srgbClr val="000099"/>
                </a:solidFill>
              </a:rPr>
              <a:t>3</a:t>
            </a:r>
            <a:r>
              <a:rPr lang="en-GB" sz="2400" dirty="0">
                <a:solidFill>
                  <a:srgbClr val="000099"/>
                </a:solidFill>
              </a:rPr>
              <a:t>Sn</a:t>
            </a:r>
          </a:p>
        </p:txBody>
      </p:sp>
      <p:sp>
        <p:nvSpPr>
          <p:cNvPr id="18" name="Segnaposto contenuto 2">
            <a:extLst>
              <a:ext uri="{FF2B5EF4-FFF2-40B4-BE49-F238E27FC236}">
                <a16:creationId xmlns:a16="http://schemas.microsoft.com/office/drawing/2014/main" id="{F540E821-A841-48B4-BB40-9110048BAA5D}"/>
              </a:ext>
            </a:extLst>
          </p:cNvPr>
          <p:cNvSpPr txBox="1">
            <a:spLocks/>
          </p:cNvSpPr>
          <p:nvPr/>
        </p:nvSpPr>
        <p:spPr>
          <a:xfrm>
            <a:off x="7618838" y="3187901"/>
            <a:ext cx="2391968" cy="11172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a:solidFill>
                  <a:srgbClr val="000099"/>
                </a:solidFill>
              </a:rPr>
              <a:t>Nb</a:t>
            </a:r>
            <a:r>
              <a:rPr lang="en-GB" sz="2400" baseline="-25000" dirty="0">
                <a:solidFill>
                  <a:srgbClr val="000099"/>
                </a:solidFill>
              </a:rPr>
              <a:t>3</a:t>
            </a:r>
            <a:r>
              <a:rPr lang="en-GB" sz="2400" dirty="0">
                <a:solidFill>
                  <a:srgbClr val="000099"/>
                </a:solidFill>
              </a:rPr>
              <a:t>Sn?</a:t>
            </a:r>
          </a:p>
          <a:p>
            <a:pPr marL="0" indent="0">
              <a:lnSpc>
                <a:spcPct val="100000"/>
              </a:lnSpc>
              <a:buFont typeface="Arial" panose="020B0604020202020204" pitchFamily="34" charset="0"/>
              <a:buNone/>
            </a:pPr>
            <a:r>
              <a:rPr lang="en-GB" sz="2400" dirty="0" err="1">
                <a:solidFill>
                  <a:srgbClr val="000099"/>
                </a:solidFill>
              </a:rPr>
              <a:t>NbN</a:t>
            </a:r>
            <a:r>
              <a:rPr lang="en-GB" sz="2400" dirty="0">
                <a:solidFill>
                  <a:srgbClr val="000099"/>
                </a:solidFill>
              </a:rPr>
              <a:t>? On 1.3 GHz?</a:t>
            </a:r>
          </a:p>
        </p:txBody>
      </p:sp>
      <p:sp>
        <p:nvSpPr>
          <p:cNvPr id="19" name="Segnaposto contenuto 2">
            <a:extLst>
              <a:ext uri="{FF2B5EF4-FFF2-40B4-BE49-F238E27FC236}">
                <a16:creationId xmlns:a16="http://schemas.microsoft.com/office/drawing/2014/main" id="{E5CD351F-5816-49E3-B9F5-D7776F9F84C2}"/>
              </a:ext>
            </a:extLst>
          </p:cNvPr>
          <p:cNvSpPr txBox="1">
            <a:spLocks/>
          </p:cNvSpPr>
          <p:nvPr/>
        </p:nvSpPr>
        <p:spPr>
          <a:xfrm>
            <a:off x="10882308" y="3499008"/>
            <a:ext cx="909641" cy="5127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a:solidFill>
                  <a:srgbClr val="000099"/>
                </a:solidFill>
              </a:rPr>
              <a:t>SIS?</a:t>
            </a:r>
          </a:p>
        </p:txBody>
      </p:sp>
      <p:pic>
        <p:nvPicPr>
          <p:cNvPr id="20" name="Picture 11" descr="logo_ElU.jpg">
            <a:extLst>
              <a:ext uri="{FF2B5EF4-FFF2-40B4-BE49-F238E27FC236}">
                <a16:creationId xmlns:a16="http://schemas.microsoft.com/office/drawing/2014/main" id="{CB1BA207-96BA-4221-A664-0E6F4FEF18C5}"/>
              </a:ext>
            </a:extLst>
          </p:cNvPr>
          <p:cNvPicPr>
            <a:picLocks noChangeAspect="1"/>
          </p:cNvPicPr>
          <p:nvPr/>
        </p:nvPicPr>
        <p:blipFill>
          <a:blip r:embed="rId9"/>
          <a:srcRect/>
          <a:stretch>
            <a:fillRect/>
          </a:stretch>
        </p:blipFill>
        <p:spPr bwMode="auto">
          <a:xfrm>
            <a:off x="3844843" y="4669938"/>
            <a:ext cx="351831" cy="497589"/>
          </a:xfrm>
          <a:prstGeom prst="rect">
            <a:avLst/>
          </a:prstGeom>
          <a:noFill/>
          <a:ln w="9525">
            <a:noFill/>
            <a:miter lim="800000"/>
            <a:headEnd/>
            <a:tailEnd/>
          </a:ln>
        </p:spPr>
      </p:pic>
      <p:sp>
        <p:nvSpPr>
          <p:cNvPr id="21" name="Segnaposto contenuto 2">
            <a:extLst>
              <a:ext uri="{FF2B5EF4-FFF2-40B4-BE49-F238E27FC236}">
                <a16:creationId xmlns:a16="http://schemas.microsoft.com/office/drawing/2014/main" id="{1B7BAF93-01F9-4C98-8D84-190B0C9D5390}"/>
              </a:ext>
            </a:extLst>
          </p:cNvPr>
          <p:cNvSpPr txBox="1">
            <a:spLocks/>
          </p:cNvSpPr>
          <p:nvPr/>
        </p:nvSpPr>
        <p:spPr>
          <a:xfrm>
            <a:off x="4203431" y="4678153"/>
            <a:ext cx="2240872" cy="5127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err="1">
                <a:solidFill>
                  <a:srgbClr val="000099"/>
                </a:solidFill>
              </a:rPr>
              <a:t>Magnetomery</a:t>
            </a:r>
            <a:endParaRPr lang="en-GB" sz="2400" dirty="0">
              <a:solidFill>
                <a:srgbClr val="000099"/>
              </a:solidFill>
            </a:endParaRPr>
          </a:p>
        </p:txBody>
      </p:sp>
      <p:pic>
        <p:nvPicPr>
          <p:cNvPr id="22" name="Immagine 21">
            <a:extLst>
              <a:ext uri="{FF2B5EF4-FFF2-40B4-BE49-F238E27FC236}">
                <a16:creationId xmlns:a16="http://schemas.microsoft.com/office/drawing/2014/main" id="{D6165610-808F-4E8F-9A22-637EF2B0087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31860"/>
          <a:stretch/>
        </p:blipFill>
        <p:spPr>
          <a:xfrm>
            <a:off x="3904158" y="5702308"/>
            <a:ext cx="813367" cy="392091"/>
          </a:xfrm>
          <a:prstGeom prst="rect">
            <a:avLst/>
          </a:prstGeom>
        </p:spPr>
      </p:pic>
      <p:pic>
        <p:nvPicPr>
          <p:cNvPr id="23" name="Picture 5" descr="http://www.helmholtz-berlin.de/media/media/allgemein/logos/logo_2010/hzb_logo_cmyk.jpg">
            <a:extLst>
              <a:ext uri="{FF2B5EF4-FFF2-40B4-BE49-F238E27FC236}">
                <a16:creationId xmlns:a16="http://schemas.microsoft.com/office/drawing/2014/main" id="{1414C499-DFEB-44C6-93DE-9DB9A063BE7B}"/>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0701" r="5783"/>
          <a:stretch/>
        </p:blipFill>
        <p:spPr bwMode="auto">
          <a:xfrm>
            <a:off x="2958581" y="5668011"/>
            <a:ext cx="883920" cy="537527"/>
          </a:xfrm>
          <a:prstGeom prst="rect">
            <a:avLst/>
          </a:prstGeom>
          <a:noFill/>
          <a:extLst>
            <a:ext uri="{909E8E84-426E-40DD-AFC4-6F175D3DCCD1}">
              <a14:hiddenFill xmlns:a14="http://schemas.microsoft.com/office/drawing/2010/main">
                <a:solidFill>
                  <a:srgbClr val="FFFFFF"/>
                </a:solidFill>
              </a14:hiddenFill>
            </a:ext>
          </a:extLst>
        </p:spPr>
      </p:pic>
      <p:sp>
        <p:nvSpPr>
          <p:cNvPr id="24" name="Segnaposto contenuto 2">
            <a:extLst>
              <a:ext uri="{FF2B5EF4-FFF2-40B4-BE49-F238E27FC236}">
                <a16:creationId xmlns:a16="http://schemas.microsoft.com/office/drawing/2014/main" id="{0D2B23AD-3767-4144-BBAF-1690E4995A51}"/>
              </a:ext>
            </a:extLst>
          </p:cNvPr>
          <p:cNvSpPr txBox="1">
            <a:spLocks/>
          </p:cNvSpPr>
          <p:nvPr/>
        </p:nvSpPr>
        <p:spPr>
          <a:xfrm>
            <a:off x="6667265" y="5709702"/>
            <a:ext cx="3887068" cy="5127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a:solidFill>
                  <a:srgbClr val="000099"/>
                </a:solidFill>
              </a:rPr>
              <a:t>4,2 and 2 K RF test with T map </a:t>
            </a:r>
          </a:p>
        </p:txBody>
      </p:sp>
      <p:pic>
        <p:nvPicPr>
          <p:cNvPr id="25" name="Picture 4" descr="Commissariat à l&amp;#39;énergie atomique et aux énergies alternatives">
            <a:extLst>
              <a:ext uri="{FF2B5EF4-FFF2-40B4-BE49-F238E27FC236}">
                <a16:creationId xmlns:a16="http://schemas.microsoft.com/office/drawing/2014/main" id="{A8A984E3-74BD-476B-A30A-9DA5D3CD63F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46030" y="4669046"/>
            <a:ext cx="555784" cy="454392"/>
          </a:xfrm>
          <a:prstGeom prst="rect">
            <a:avLst/>
          </a:prstGeom>
          <a:noFill/>
          <a:extLst>
            <a:ext uri="{909E8E84-426E-40DD-AFC4-6F175D3DCCD1}">
              <a14:hiddenFill xmlns:a14="http://schemas.microsoft.com/office/drawing/2010/main">
                <a:solidFill>
                  <a:srgbClr val="FFFFFF"/>
                </a:solidFill>
              </a14:hiddenFill>
            </a:ext>
          </a:extLst>
        </p:spPr>
      </p:pic>
      <p:sp>
        <p:nvSpPr>
          <p:cNvPr id="26" name="Segnaposto contenuto 2">
            <a:extLst>
              <a:ext uri="{FF2B5EF4-FFF2-40B4-BE49-F238E27FC236}">
                <a16:creationId xmlns:a16="http://schemas.microsoft.com/office/drawing/2014/main" id="{0559BC8C-054D-4CB2-9CA6-61229CDB777A}"/>
              </a:ext>
            </a:extLst>
          </p:cNvPr>
          <p:cNvSpPr txBox="1">
            <a:spLocks/>
          </p:cNvSpPr>
          <p:nvPr/>
        </p:nvSpPr>
        <p:spPr>
          <a:xfrm>
            <a:off x="7101814" y="4709350"/>
            <a:ext cx="2240872" cy="5127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err="1">
                <a:solidFill>
                  <a:srgbClr val="000099"/>
                </a:solidFill>
              </a:rPr>
              <a:t>Tunneling</a:t>
            </a:r>
            <a:r>
              <a:rPr lang="en-GB" sz="2400" dirty="0">
                <a:solidFill>
                  <a:srgbClr val="000099"/>
                </a:solidFill>
              </a:rPr>
              <a:t>?</a:t>
            </a:r>
          </a:p>
        </p:txBody>
      </p:sp>
      <p:pic>
        <p:nvPicPr>
          <p:cNvPr id="27" name="Picture 2" descr="http://www.astec.stfc.ac.uk/ASTeC/images/site-logo.jpg">
            <a:extLst>
              <a:ext uri="{FF2B5EF4-FFF2-40B4-BE49-F238E27FC236}">
                <a16:creationId xmlns:a16="http://schemas.microsoft.com/office/drawing/2014/main" id="{0A163D32-18D1-4F76-B699-87F99529DF9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43710" y="4756102"/>
            <a:ext cx="652189" cy="419264"/>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Connettore diritto 28">
            <a:extLst>
              <a:ext uri="{FF2B5EF4-FFF2-40B4-BE49-F238E27FC236}">
                <a16:creationId xmlns:a16="http://schemas.microsoft.com/office/drawing/2014/main" id="{FC161B7D-83D6-494A-BB0B-3D298F32B8F7}"/>
              </a:ext>
            </a:extLst>
          </p:cNvPr>
          <p:cNvCxnSpPr/>
          <p:nvPr/>
        </p:nvCxnSpPr>
        <p:spPr>
          <a:xfrm flipV="1">
            <a:off x="466725" y="1979383"/>
            <a:ext cx="11325225" cy="16063"/>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30" name="Connettore diritto 29">
            <a:extLst>
              <a:ext uri="{FF2B5EF4-FFF2-40B4-BE49-F238E27FC236}">
                <a16:creationId xmlns:a16="http://schemas.microsoft.com/office/drawing/2014/main" id="{BFE32478-34D3-4D11-BB96-CA32AEDB36E5}"/>
              </a:ext>
            </a:extLst>
          </p:cNvPr>
          <p:cNvCxnSpPr/>
          <p:nvPr/>
        </p:nvCxnSpPr>
        <p:spPr>
          <a:xfrm flipV="1">
            <a:off x="466724" y="2998478"/>
            <a:ext cx="11325225" cy="16063"/>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31" name="Connettore diritto 30">
            <a:extLst>
              <a:ext uri="{FF2B5EF4-FFF2-40B4-BE49-F238E27FC236}">
                <a16:creationId xmlns:a16="http://schemas.microsoft.com/office/drawing/2014/main" id="{9FDDEFE8-70BE-48F8-9DB8-5E942D02FFCE}"/>
              </a:ext>
            </a:extLst>
          </p:cNvPr>
          <p:cNvCxnSpPr/>
          <p:nvPr/>
        </p:nvCxnSpPr>
        <p:spPr>
          <a:xfrm flipV="1">
            <a:off x="466724" y="4370073"/>
            <a:ext cx="11325225" cy="16063"/>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32" name="Connettore diritto 31">
            <a:extLst>
              <a:ext uri="{FF2B5EF4-FFF2-40B4-BE49-F238E27FC236}">
                <a16:creationId xmlns:a16="http://schemas.microsoft.com/office/drawing/2014/main" id="{5DE05278-9995-4F26-96EF-1B5A111DE4BE}"/>
              </a:ext>
            </a:extLst>
          </p:cNvPr>
          <p:cNvCxnSpPr/>
          <p:nvPr/>
        </p:nvCxnSpPr>
        <p:spPr>
          <a:xfrm flipV="1">
            <a:off x="466724" y="5482938"/>
            <a:ext cx="11325225" cy="16063"/>
          </a:xfrm>
          <a:prstGeom prst="line">
            <a:avLst/>
          </a:prstGeom>
          <a:ln>
            <a:solidFill>
              <a:srgbClr val="000099"/>
            </a:solidFill>
          </a:ln>
        </p:spPr>
        <p:style>
          <a:lnRef idx="1">
            <a:schemeClr val="accent1"/>
          </a:lnRef>
          <a:fillRef idx="0">
            <a:schemeClr val="accent1"/>
          </a:fillRef>
          <a:effectRef idx="0">
            <a:schemeClr val="accent1"/>
          </a:effectRef>
          <a:fontRef idx="minor">
            <a:schemeClr val="tx1"/>
          </a:fontRef>
        </p:style>
      </p:cxnSp>
      <p:sp>
        <p:nvSpPr>
          <p:cNvPr id="33" name="Segnaposto contenuto 2">
            <a:extLst>
              <a:ext uri="{FF2B5EF4-FFF2-40B4-BE49-F238E27FC236}">
                <a16:creationId xmlns:a16="http://schemas.microsoft.com/office/drawing/2014/main" id="{BF482C9C-16A4-4866-85DF-4B977F1034EF}"/>
              </a:ext>
            </a:extLst>
          </p:cNvPr>
          <p:cNvSpPr txBox="1">
            <a:spLocks/>
          </p:cNvSpPr>
          <p:nvPr/>
        </p:nvSpPr>
        <p:spPr>
          <a:xfrm>
            <a:off x="9595899" y="4534035"/>
            <a:ext cx="2240872" cy="8059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a:solidFill>
                  <a:srgbClr val="000099"/>
                </a:solidFill>
              </a:rPr>
              <a:t>AC/DC characterization</a:t>
            </a:r>
          </a:p>
        </p:txBody>
      </p:sp>
      <p:pic>
        <p:nvPicPr>
          <p:cNvPr id="34" name="Picture 2" descr="http://www.astec.stfc.ac.uk/ASTeC/images/site-logo.jpg">
            <a:extLst>
              <a:ext uri="{FF2B5EF4-FFF2-40B4-BE49-F238E27FC236}">
                <a16:creationId xmlns:a16="http://schemas.microsoft.com/office/drawing/2014/main" id="{8087C053-6F9D-43C8-ADB5-D03B3C54AA3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8890" y="5720485"/>
            <a:ext cx="603372" cy="419264"/>
          </a:xfrm>
          <a:prstGeom prst="rect">
            <a:avLst/>
          </a:prstGeom>
          <a:noFill/>
          <a:extLst>
            <a:ext uri="{909E8E84-426E-40DD-AFC4-6F175D3DCCD1}">
              <a14:hiddenFill xmlns:a14="http://schemas.microsoft.com/office/drawing/2010/main">
                <a:solidFill>
                  <a:srgbClr val="FFFFFF"/>
                </a:solidFill>
              </a14:hiddenFill>
            </a:ext>
          </a:extLst>
        </p:spPr>
      </p:pic>
      <p:pic>
        <p:nvPicPr>
          <p:cNvPr id="35" name="Immagine 34">
            <a:extLst>
              <a:ext uri="{FF2B5EF4-FFF2-40B4-BE49-F238E27FC236}">
                <a16:creationId xmlns:a16="http://schemas.microsoft.com/office/drawing/2014/main" id="{F64CC3F0-BAF5-4025-8826-7E4114F5C680}"/>
              </a:ext>
            </a:extLst>
          </p:cNvPr>
          <p:cNvPicPr>
            <a:picLocks noChangeAspect="1"/>
          </p:cNvPicPr>
          <p:nvPr/>
        </p:nvPicPr>
        <p:blipFill>
          <a:blip r:embed="rId12"/>
          <a:stretch>
            <a:fillRect/>
          </a:stretch>
        </p:blipFill>
        <p:spPr>
          <a:xfrm>
            <a:off x="5704585" y="5668011"/>
            <a:ext cx="556521" cy="556521"/>
          </a:xfrm>
          <a:prstGeom prst="rect">
            <a:avLst/>
          </a:prstGeom>
        </p:spPr>
      </p:pic>
    </p:spTree>
    <p:extLst>
      <p:ext uri="{BB962C8B-B14F-4D97-AF65-F5344CB8AC3E}">
        <p14:creationId xmlns:p14="http://schemas.microsoft.com/office/powerpoint/2010/main" val="3079789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par>
                                <p:cTn id="31" presetID="10"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500"/>
                                        <p:tgtEl>
                                          <p:spTgt spid="3">
                                            <p:txEl>
                                              <p:pRg st="4" end="4"/>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par>
                                <p:cTn id="54" presetID="10" presetClass="entr" presetSubtype="0"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10" presetClass="entr" presetSubtype="0"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par>
                                <p:cTn id="66" presetID="10" presetClass="entr" presetSubtype="0" fill="hold" nodeType="with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
                                            <p:txEl>
                                              <p:pRg st="6" end="6"/>
                                            </p:txEl>
                                          </p:spTgt>
                                        </p:tgtEl>
                                        <p:attrNameLst>
                                          <p:attrName>style.visibility</p:attrName>
                                        </p:attrNameLst>
                                      </p:cBhvr>
                                      <p:to>
                                        <p:strVal val="visible"/>
                                      </p:to>
                                    </p:set>
                                    <p:animEffect transition="in" filter="fade">
                                      <p:cBhvr>
                                        <p:cTn id="76" dur="500"/>
                                        <p:tgtEl>
                                          <p:spTgt spid="3">
                                            <p:txEl>
                                              <p:pRg st="6" end="6"/>
                                            </p:txEl>
                                          </p:spTgt>
                                        </p:tgtEl>
                                      </p:cBhvr>
                                    </p:animEffect>
                                  </p:childTnLst>
                                </p:cTn>
                              </p:par>
                              <p:par>
                                <p:cTn id="77" presetID="10" presetClass="entr" presetSubtype="0" fill="hold"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500"/>
                                        <p:tgtEl>
                                          <p:spTgt spid="20"/>
                                        </p:tgtEl>
                                      </p:cBhvr>
                                    </p:animEffect>
                                  </p:childTnLst>
                                </p:cTn>
                              </p:par>
                              <p:par>
                                <p:cTn id="86" presetID="10" presetClass="entr" presetSubtype="0" fill="hold"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fade">
                                      <p:cBhvr>
                                        <p:cTn id="88" dur="500"/>
                                        <p:tgtEl>
                                          <p:spTgt spid="2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500"/>
                                        <p:tgtEl>
                                          <p:spTgt spid="26"/>
                                        </p:tgtEl>
                                      </p:cBhvr>
                                    </p:animEffect>
                                  </p:childTnLst>
                                </p:cTn>
                              </p:par>
                              <p:par>
                                <p:cTn id="92" presetID="10" presetClass="entr" presetSubtype="0" fill="hold" nodeType="with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fade">
                                      <p:cBhvr>
                                        <p:cTn id="94" dur="500"/>
                                        <p:tgtEl>
                                          <p:spTgt spid="2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fade">
                                      <p:cBhvr>
                                        <p:cTn id="97" dur="500"/>
                                        <p:tgtEl>
                                          <p:spTgt spid="33"/>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3">
                                            <p:txEl>
                                              <p:pRg st="8" end="8"/>
                                            </p:txEl>
                                          </p:spTgt>
                                        </p:tgtEl>
                                        <p:attrNameLst>
                                          <p:attrName>style.visibility</p:attrName>
                                        </p:attrNameLst>
                                      </p:cBhvr>
                                      <p:to>
                                        <p:strVal val="visible"/>
                                      </p:to>
                                    </p:set>
                                    <p:animEffect transition="in" filter="fade">
                                      <p:cBhvr>
                                        <p:cTn id="102" dur="500"/>
                                        <p:tgtEl>
                                          <p:spTgt spid="3">
                                            <p:txEl>
                                              <p:pRg st="8" end="8"/>
                                            </p:txEl>
                                          </p:spTgt>
                                        </p:tgtEl>
                                      </p:cBhvr>
                                    </p:animEffect>
                                  </p:childTnLst>
                                </p:cTn>
                              </p:par>
                              <p:par>
                                <p:cTn id="103" presetID="10" presetClass="entr" presetSubtype="0" fill="hold" nodeType="withEffect">
                                  <p:stCondLst>
                                    <p:cond delay="0"/>
                                  </p:stCondLst>
                                  <p:childTnLst>
                                    <p:set>
                                      <p:cBhvr>
                                        <p:cTn id="104" dur="1" fill="hold">
                                          <p:stCondLst>
                                            <p:cond delay="0"/>
                                          </p:stCondLst>
                                        </p:cTn>
                                        <p:tgtEl>
                                          <p:spTgt spid="23"/>
                                        </p:tgtEl>
                                        <p:attrNameLst>
                                          <p:attrName>style.visibility</p:attrName>
                                        </p:attrNameLst>
                                      </p:cBhvr>
                                      <p:to>
                                        <p:strVal val="visible"/>
                                      </p:to>
                                    </p:set>
                                    <p:animEffect transition="in" filter="fade">
                                      <p:cBhvr>
                                        <p:cTn id="105" dur="500"/>
                                        <p:tgtEl>
                                          <p:spTgt spid="23"/>
                                        </p:tgtEl>
                                      </p:cBhvr>
                                    </p:animEffect>
                                  </p:childTnLst>
                                </p:cTn>
                              </p:par>
                              <p:par>
                                <p:cTn id="106" presetID="10" presetClass="entr" presetSubtype="0" fill="hold" nodeType="with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fade">
                                      <p:cBhvr>
                                        <p:cTn id="108" dur="500"/>
                                        <p:tgtEl>
                                          <p:spTgt spid="22"/>
                                        </p:tgtEl>
                                      </p:cBhvr>
                                    </p:animEffect>
                                  </p:childTnLst>
                                </p:cTn>
                              </p:par>
                              <p:par>
                                <p:cTn id="109" presetID="10" presetClass="entr" presetSubtype="0" fill="hold" nodeType="with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500"/>
                                        <p:tgtEl>
                                          <p:spTgt spid="34"/>
                                        </p:tgtEl>
                                      </p:cBhvr>
                                    </p:animEffect>
                                  </p:childTnLst>
                                </p:cTn>
                              </p:par>
                              <p:par>
                                <p:cTn id="112" presetID="10" presetClass="entr" presetSubtype="0" fill="hold" nodeType="withEffect">
                                  <p:stCondLst>
                                    <p:cond delay="0"/>
                                  </p:stCondLst>
                                  <p:childTnLst>
                                    <p:set>
                                      <p:cBhvr>
                                        <p:cTn id="113" dur="1" fill="hold">
                                          <p:stCondLst>
                                            <p:cond delay="0"/>
                                          </p:stCondLst>
                                        </p:cTn>
                                        <p:tgtEl>
                                          <p:spTgt spid="35"/>
                                        </p:tgtEl>
                                        <p:attrNameLst>
                                          <p:attrName>style.visibility</p:attrName>
                                        </p:attrNameLst>
                                      </p:cBhvr>
                                      <p:to>
                                        <p:strVal val="visible"/>
                                      </p:to>
                                    </p:set>
                                    <p:animEffect transition="in" filter="fade">
                                      <p:cBhvr>
                                        <p:cTn id="114" dur="500"/>
                                        <p:tgtEl>
                                          <p:spTgt spid="35"/>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4"/>
                                        </p:tgtEl>
                                        <p:attrNameLst>
                                          <p:attrName>style.visibility</p:attrName>
                                        </p:attrNameLst>
                                      </p:cBhvr>
                                      <p:to>
                                        <p:strVal val="visible"/>
                                      </p:to>
                                    </p:set>
                                    <p:animEffect transition="in" filter="fade">
                                      <p:cBhvr>
                                        <p:cTn id="117" dur="500"/>
                                        <p:tgtEl>
                                          <p:spTgt spid="24"/>
                                        </p:tgtEl>
                                      </p:cBhvr>
                                    </p:animEffect>
                                  </p:childTnLst>
                                </p:cTn>
                              </p:par>
                              <p:par>
                                <p:cTn id="118" presetID="10" presetClass="entr" presetSubtype="0" fill="hold" nodeType="withEffect">
                                  <p:stCondLst>
                                    <p:cond delay="0"/>
                                  </p:stCondLst>
                                  <p:childTnLst>
                                    <p:set>
                                      <p:cBhvr>
                                        <p:cTn id="119" dur="1" fill="hold">
                                          <p:stCondLst>
                                            <p:cond delay="0"/>
                                          </p:stCondLst>
                                        </p:cTn>
                                        <p:tgtEl>
                                          <p:spTgt spid="32"/>
                                        </p:tgtEl>
                                        <p:attrNameLst>
                                          <p:attrName>style.visibility</p:attrName>
                                        </p:attrNameLst>
                                      </p:cBhvr>
                                      <p:to>
                                        <p:strVal val="visible"/>
                                      </p:to>
                                    </p:set>
                                    <p:animEffect transition="in" filter="fade">
                                      <p:cBhvr>
                                        <p:cTn id="12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7" grpId="0"/>
      <p:bldP spid="18" grpId="0"/>
      <p:bldP spid="19" grpId="0"/>
      <p:bldP spid="21" grpId="0"/>
      <p:bldP spid="24" grpId="0"/>
      <p:bldP spid="26" grpId="0"/>
      <p:bldP spid="33" grpId="0"/>
    </p:bld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18058</TotalTime>
  <Words>602</Words>
  <Application>Microsoft Office PowerPoint</Application>
  <PresentationFormat>Widescreen</PresentationFormat>
  <Paragraphs>55</Paragraphs>
  <Slides>4</Slides>
  <Notes>2</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4</vt:i4>
      </vt:variant>
    </vt:vector>
  </HeadingPairs>
  <TitlesOfParts>
    <vt:vector size="10" baseType="lpstr">
      <vt:lpstr>Arial</vt:lpstr>
      <vt:lpstr>Calibri</vt:lpstr>
      <vt:lpstr>Oswald</vt:lpstr>
      <vt:lpstr>Symbol</vt:lpstr>
      <vt:lpstr>Times New Roman</vt:lpstr>
      <vt:lpstr>Tema di Office</vt:lpstr>
      <vt:lpstr>Task 9.2 Innovative SC Accelerating Cavity Prototype</vt:lpstr>
      <vt:lpstr>Strong correlation between tasks 9.2 - 9.3 and 9.6</vt:lpstr>
      <vt:lpstr>Task 9.2 Innovative SC Accelerating Cavity Prototype</vt:lpstr>
      <vt:lpstr>Sub tasks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Linac superconduttivi</dc:title>
  <dc:creator>Cristian</dc:creator>
  <cp:lastModifiedBy>Cristian Pira</cp:lastModifiedBy>
  <cp:revision>521</cp:revision>
  <dcterms:created xsi:type="dcterms:W3CDTF">2015-10-22T09:23:49Z</dcterms:created>
  <dcterms:modified xsi:type="dcterms:W3CDTF">2021-02-25T08:41:32Z</dcterms:modified>
</cp:coreProperties>
</file>