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113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1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1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2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ande-01.eps"/>
          <p:cNvPicPr/>
          <p:nvPr/>
        </p:nvPicPr>
        <p:blipFill>
          <a:blip r:embed="rId14"/>
          <a:srcRect l="6943"/>
          <a:stretch/>
        </p:blipFill>
        <p:spPr>
          <a:xfrm>
            <a:off x="0" y="6364440"/>
            <a:ext cx="9137160" cy="501840"/>
          </a:xfrm>
          <a:prstGeom prst="rect">
            <a:avLst/>
          </a:prstGeom>
          <a:ln>
            <a:noFill/>
          </a:ln>
        </p:spPr>
      </p:pic>
      <p:pic>
        <p:nvPicPr>
          <p:cNvPr id="6" name="Image 4" descr="bande-01.eps"/>
          <p:cNvPicPr/>
          <p:nvPr/>
        </p:nvPicPr>
        <p:blipFill>
          <a:blip r:embed="rId14"/>
          <a:srcRect l="-778" t="11408" r="92557"/>
          <a:stretch/>
        </p:blipFill>
        <p:spPr>
          <a:xfrm>
            <a:off x="-62280" y="6366600"/>
            <a:ext cx="595080" cy="494640"/>
          </a:xfrm>
          <a:prstGeom prst="rect">
            <a:avLst/>
          </a:prstGeom>
          <a:ln>
            <a:noFill/>
          </a:ln>
        </p:spPr>
      </p:pic>
      <p:pic>
        <p:nvPicPr>
          <p:cNvPr id="2" name="Image 4" descr="logooutline.eps"/>
          <p:cNvPicPr/>
          <p:nvPr/>
        </p:nvPicPr>
        <p:blipFill>
          <a:blip r:embed="rId15"/>
          <a:stretch/>
        </p:blipFill>
        <p:spPr>
          <a:xfrm>
            <a:off x="3312000" y="2181600"/>
            <a:ext cx="2513160" cy="2487960"/>
          </a:xfrm>
          <a:prstGeom prst="rect">
            <a:avLst/>
          </a:prstGeom>
          <a:ln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 4" descr="bande-01.eps"/>
          <p:cNvPicPr/>
          <p:nvPr/>
        </p:nvPicPr>
        <p:blipFill>
          <a:blip r:embed="rId14"/>
          <a:srcRect l="6943"/>
          <a:stretch/>
        </p:blipFill>
        <p:spPr>
          <a:xfrm>
            <a:off x="0" y="6364440"/>
            <a:ext cx="9137160" cy="501840"/>
          </a:xfrm>
          <a:prstGeom prst="rect">
            <a:avLst/>
          </a:prstGeom>
          <a:ln>
            <a:noFill/>
          </a:ln>
        </p:spPr>
      </p:pic>
      <p:pic>
        <p:nvPicPr>
          <p:cNvPr id="42" name="Image 4" descr="bande-01.eps"/>
          <p:cNvPicPr/>
          <p:nvPr/>
        </p:nvPicPr>
        <p:blipFill>
          <a:blip r:embed="rId14"/>
          <a:srcRect l="-778" t="11408" r="92557"/>
          <a:stretch/>
        </p:blipFill>
        <p:spPr>
          <a:xfrm>
            <a:off x="-62280" y="6366600"/>
            <a:ext cx="595080" cy="494640"/>
          </a:xfrm>
          <a:prstGeom prst="rect">
            <a:avLst/>
          </a:prstGeom>
          <a:ln>
            <a:noFill/>
          </a:ln>
        </p:spPr>
      </p:pic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Image 4" descr="bande-01.eps"/>
          <p:cNvPicPr/>
          <p:nvPr/>
        </p:nvPicPr>
        <p:blipFill>
          <a:blip r:embed="rId14"/>
          <a:srcRect l="6943"/>
          <a:stretch/>
        </p:blipFill>
        <p:spPr>
          <a:xfrm>
            <a:off x="0" y="6364440"/>
            <a:ext cx="9137160" cy="501840"/>
          </a:xfrm>
          <a:prstGeom prst="rect">
            <a:avLst/>
          </a:prstGeom>
          <a:ln>
            <a:noFill/>
          </a:ln>
        </p:spPr>
      </p:pic>
      <p:pic>
        <p:nvPicPr>
          <p:cNvPr id="82" name="Image 4" descr="bande-01.eps"/>
          <p:cNvPicPr/>
          <p:nvPr/>
        </p:nvPicPr>
        <p:blipFill>
          <a:blip r:embed="rId14"/>
          <a:srcRect l="-778" t="11408" r="92557"/>
          <a:stretch/>
        </p:blipFill>
        <p:spPr>
          <a:xfrm>
            <a:off x="-62280" y="6366600"/>
            <a:ext cx="595080" cy="494640"/>
          </a:xfrm>
          <a:prstGeom prst="rect">
            <a:avLst/>
          </a:prstGeom>
          <a:ln>
            <a:noFill/>
          </a:ln>
        </p:spPr>
      </p:pic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0" y="2031840"/>
            <a:ext cx="9137160" cy="2431440"/>
          </a:xfrm>
          <a:prstGeom prst="rect">
            <a:avLst/>
          </a:prstGeom>
          <a:gradFill rotWithShape="0">
            <a:gsLst>
              <a:gs pos="0">
                <a:srgbClr val="003368">
                  <a:alpha val="80000"/>
                </a:srgbClr>
              </a:gs>
              <a:gs pos="100000">
                <a:srgbClr val="8BA2BA"/>
              </a:gs>
            </a:gsLst>
            <a:lin ang="0"/>
          </a:gradFill>
          <a:ln w="19080">
            <a:solidFill>
              <a:srgbClr val="333399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22" name="Picture 29" descr="Logo CERN width=144,      height=144"/>
          <p:cNvPicPr/>
          <p:nvPr/>
        </p:nvPicPr>
        <p:blipFill>
          <a:blip r:embed="rId2"/>
          <a:stretch/>
        </p:blipFill>
        <p:spPr>
          <a:xfrm>
            <a:off x="200160" y="2489040"/>
            <a:ext cx="1517040" cy="1517040"/>
          </a:xfrm>
          <a:prstGeom prst="rect">
            <a:avLst/>
          </a:prstGeom>
          <a:ln>
            <a:noFill/>
          </a:ln>
        </p:spPr>
      </p:pic>
      <p:sp>
        <p:nvSpPr>
          <p:cNvPr id="123" name="CustomShape 2"/>
          <p:cNvSpPr/>
          <p:nvPr/>
        </p:nvSpPr>
        <p:spPr>
          <a:xfrm>
            <a:off x="1801080" y="2443680"/>
            <a:ext cx="7336080" cy="146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4500" b="1" strike="noStrike" spc="-1">
                <a:solidFill>
                  <a:srgbClr val="FFFFFF"/>
                </a:solidFill>
                <a:latin typeface="Arial"/>
                <a:ea typeface="DejaVu Sans"/>
              </a:rPr>
              <a:t>Feedback on ISTs - Coordination Viewpoint</a:t>
            </a:r>
            <a:endParaRPr lang="en-GB" sz="4500" b="0" strike="noStrike" spc="-1">
              <a:latin typeface="Arial"/>
            </a:endParaRPr>
          </a:p>
        </p:txBody>
      </p:sp>
      <p:sp>
        <p:nvSpPr>
          <p:cNvPr id="124" name="CustomShape 3"/>
          <p:cNvSpPr/>
          <p:nvPr/>
        </p:nvSpPr>
        <p:spPr>
          <a:xfrm>
            <a:off x="3264480" y="4881960"/>
            <a:ext cx="3209400" cy="775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2200" b="0" strike="noStrike" spc="-1">
                <a:solidFill>
                  <a:srgbClr val="0055A0"/>
                </a:solidFill>
                <a:latin typeface="Arial"/>
                <a:ea typeface="DejaVu Sans"/>
              </a:rPr>
              <a:t>A. Apollonio, M. Solfaroli</a:t>
            </a:r>
            <a:endParaRPr lang="en-GB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01"/>
              </a:spcBef>
            </a:pPr>
            <a:r>
              <a:rPr lang="en-GB" sz="1800" b="0" strike="noStrike" spc="-1">
                <a:solidFill>
                  <a:srgbClr val="0055A0"/>
                </a:solidFill>
                <a:latin typeface="Arial"/>
                <a:ea typeface="DejaVu Sans"/>
              </a:rPr>
              <a:t>03/03/2021</a:t>
            </a:r>
            <a:endParaRPr lang="en-GB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8185320" y="6417360"/>
            <a:ext cx="494640" cy="35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D7DDBAC4-067F-4A8E-B65C-8F3BD0F28E4C}" type="slidenum">
              <a:rPr lang="en-GB" sz="1200" b="0" strike="noStrike" spc="-1">
                <a:solidFill>
                  <a:srgbClr val="8B99BD"/>
                </a:solidFill>
                <a:latin typeface="Arial"/>
                <a:ea typeface="DejaVu Sans"/>
              </a:rPr>
              <a:t>3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126" name="CustomShape 2"/>
          <p:cNvSpPr/>
          <p:nvPr/>
        </p:nvSpPr>
        <p:spPr>
          <a:xfrm rot="12000">
            <a:off x="252000" y="1044720"/>
            <a:ext cx="8711280" cy="444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2200" b="1" strike="noStrike" spc="-1">
                <a:solidFill>
                  <a:srgbClr val="0055A0"/>
                </a:solidFill>
                <a:latin typeface="Arial"/>
                <a:ea typeface="DejaVu Sans"/>
              </a:rPr>
              <a:t>Main message</a:t>
            </a:r>
            <a:r>
              <a:rPr lang="en-GB" sz="2200" b="0" strike="noStrike" spc="-1">
                <a:solidFill>
                  <a:srgbClr val="0055A0"/>
                </a:solidFill>
                <a:latin typeface="Arial"/>
                <a:ea typeface="DejaVu Sans"/>
              </a:rPr>
              <a:t>: 1 week dedicated to QDS.IST was </a:t>
            </a:r>
            <a:r>
              <a:rPr lang="en-GB" sz="2200" b="1" strike="noStrike" spc="-1">
                <a:solidFill>
                  <a:srgbClr val="0055A0"/>
                </a:solidFill>
                <a:latin typeface="Arial"/>
                <a:ea typeface="DejaVu Sans"/>
              </a:rPr>
              <a:t>VERY effective</a:t>
            </a:r>
            <a:r>
              <a:rPr lang="en-GB" sz="2200" b="0" strike="noStrike" spc="-1">
                <a:solidFill>
                  <a:srgbClr val="0055A0"/>
                </a:solidFill>
                <a:latin typeface="Arial"/>
                <a:ea typeface="DejaVu Sans"/>
              </a:rPr>
              <a:t>: </a:t>
            </a:r>
            <a:endParaRPr lang="en-GB" sz="2200" b="0" strike="noStrike" spc="-1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55A0"/>
              </a:buClr>
              <a:buFont typeface="Wingdings" charset="2"/>
              <a:buChar char=""/>
            </a:pPr>
            <a:r>
              <a:rPr lang="en-GB" sz="2200" b="0" strike="noStrike" spc="-1">
                <a:solidFill>
                  <a:srgbClr val="0055A0"/>
                </a:solidFill>
                <a:latin typeface="Arial"/>
                <a:ea typeface="DejaVu Sans"/>
              </a:rPr>
              <a:t>It allowed resolving issues on the QDS side without impacting Phase 1 of the powering tests, optimizing test time and releasing the pressure on the QDS team </a:t>
            </a:r>
            <a:endParaRPr lang="en-GB" sz="2200" b="0" strike="noStrike" spc="-1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55A0"/>
              </a:buClr>
              <a:buFont typeface="Wingdings" charset="2"/>
              <a:buChar char=""/>
            </a:pPr>
            <a:r>
              <a:rPr lang="en-GB" sz="2200" b="0" strike="noStrike" spc="-1">
                <a:solidFill>
                  <a:srgbClr val="0055A0"/>
                </a:solidFill>
                <a:latin typeface="Arial"/>
                <a:ea typeface="DejaVu Sans"/>
              </a:rPr>
              <a:t>Overall, the debugging during Phase 1 was much smoother than in the post-LS1 campaign</a:t>
            </a:r>
            <a:endParaRPr lang="en-GB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2200" b="0" strike="noStrike" spc="-1">
                <a:solidFill>
                  <a:srgbClr val="0055A0"/>
                </a:solidFill>
                <a:latin typeface="Arial"/>
                <a:ea typeface="DejaVu Sans"/>
              </a:rPr>
              <a:t>Some remarks/lessons learned:</a:t>
            </a:r>
            <a:endParaRPr lang="en-GB" sz="2200" b="0" strike="noStrike" spc="-1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55A0"/>
              </a:buClr>
              <a:buFont typeface="Wingdings" charset="2"/>
              <a:buChar char=""/>
            </a:pPr>
            <a:r>
              <a:rPr lang="en-GB" sz="2200" b="0" strike="noStrike" spc="-1">
                <a:solidFill>
                  <a:srgbClr val="0055A0"/>
                </a:solidFill>
                <a:latin typeface="Arial"/>
                <a:ea typeface="DejaVu Sans"/>
              </a:rPr>
              <a:t>Need to carefully synchronize </a:t>
            </a:r>
            <a:r>
              <a:rPr lang="en-GB" sz="2200" b="1" strike="noStrike" spc="-1">
                <a:solidFill>
                  <a:srgbClr val="0055A0"/>
                </a:solidFill>
                <a:latin typeface="Arial"/>
                <a:ea typeface="DejaVu Sans"/>
              </a:rPr>
              <a:t>QH discharges</a:t>
            </a:r>
            <a:r>
              <a:rPr lang="en-GB" sz="2200" b="0" strike="noStrike" spc="-1">
                <a:solidFill>
                  <a:srgbClr val="0055A0"/>
                </a:solidFill>
                <a:latin typeface="Arial"/>
                <a:ea typeface="DejaVu Sans"/>
              </a:rPr>
              <a:t> with activities in the tunnel to avoid exposing people to potential electrical hazards. Communication and synchronization improved over the first weeks</a:t>
            </a:r>
            <a:endParaRPr lang="en-GB" sz="2200" b="0" strike="noStrike" spc="-1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55A0"/>
              </a:buClr>
              <a:buFont typeface="Wingdings" charset="2"/>
              <a:buChar char=""/>
            </a:pPr>
            <a:r>
              <a:rPr lang="en-GB" sz="2200" b="0" strike="noStrike" spc="-1">
                <a:solidFill>
                  <a:srgbClr val="0055A0"/>
                </a:solidFill>
                <a:latin typeface="Arial"/>
                <a:ea typeface="DejaVu Sans"/>
              </a:rPr>
              <a:t>Carefully plan the EE ISTs to synchronize with </a:t>
            </a:r>
            <a:r>
              <a:rPr lang="en-GB" sz="2200" b="1" strike="noStrike" spc="-1">
                <a:solidFill>
                  <a:srgbClr val="0055A0"/>
                </a:solidFill>
                <a:latin typeface="Arial"/>
                <a:ea typeface="DejaVu Sans"/>
              </a:rPr>
              <a:t>consignation/deconsignation</a:t>
            </a:r>
            <a:r>
              <a:rPr lang="en-GB" sz="2200" b="0" strike="noStrike" spc="-1">
                <a:solidFill>
                  <a:srgbClr val="0055A0"/>
                </a:solidFill>
                <a:latin typeface="Arial"/>
                <a:ea typeface="DejaVu Sans"/>
              </a:rPr>
              <a:t> of 600A circuits</a:t>
            </a:r>
            <a:endParaRPr lang="en-GB" sz="2200" b="0" strike="noStrike" spc="-1">
              <a:latin typeface="Arial"/>
            </a:endParaRPr>
          </a:p>
        </p:txBody>
      </p:sp>
      <p:sp>
        <p:nvSpPr>
          <p:cNvPr id="127" name="CustomShape 3"/>
          <p:cNvSpPr/>
          <p:nvPr/>
        </p:nvSpPr>
        <p:spPr>
          <a:xfrm>
            <a:off x="457200" y="233640"/>
            <a:ext cx="8219880" cy="55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80500" lnSpcReduction="10000"/>
          </a:bodyPr>
          <a:lstStyle/>
          <a:p>
            <a:pPr>
              <a:lnSpc>
                <a:spcPct val="100000"/>
              </a:lnSpc>
            </a:pPr>
            <a:r>
              <a:rPr lang="en-GB" sz="4000" b="0" strike="noStrike" spc="-1">
                <a:solidFill>
                  <a:srgbClr val="0055A0"/>
                </a:solidFill>
                <a:latin typeface="Arial"/>
                <a:ea typeface="DejaVu Sans"/>
              </a:rPr>
              <a:t>QDS.IST – Success!</a:t>
            </a:r>
            <a:endParaRPr lang="en-GB" sz="4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8185320" y="6417360"/>
            <a:ext cx="494640" cy="35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159034E2-3C47-4F12-A2E8-6E1BF537CF84}" type="slidenum">
              <a:rPr lang="en-GB" sz="1200" b="0" strike="noStrike" spc="-1">
                <a:solidFill>
                  <a:srgbClr val="8B99BD"/>
                </a:solidFill>
                <a:latin typeface="Arial"/>
                <a:ea typeface="DejaVu Sans"/>
              </a:rPr>
              <a:t>4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129" name="CustomShape 2"/>
          <p:cNvSpPr/>
          <p:nvPr/>
        </p:nvSpPr>
        <p:spPr>
          <a:xfrm rot="12000">
            <a:off x="378360" y="1016844"/>
            <a:ext cx="8408880" cy="51691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2200" b="0" strike="noStrike" spc="-1">
                <a:solidFill>
                  <a:srgbClr val="0055A0"/>
                </a:solidFill>
                <a:latin typeface="Arial"/>
                <a:ea typeface="DejaVu Sans"/>
              </a:rPr>
              <a:t>Additional points for improvement, not strictly related to </a:t>
            </a:r>
            <a:r>
              <a:rPr lang="en-GB" sz="2200" b="0" strike="noStrike" spc="-1" smtClean="0">
                <a:solidFill>
                  <a:srgbClr val="0055A0"/>
                </a:solidFill>
                <a:latin typeface="Arial"/>
                <a:ea typeface="DejaVu Sans"/>
              </a:rPr>
              <a:t>ISTs:</a:t>
            </a:r>
            <a:endParaRPr lang="en-GB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200" b="0" strike="noStrike" spc="-1" dirty="0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55A0"/>
              </a:buClr>
              <a:buFont typeface="Wingdings" charset="2"/>
              <a:buChar char=""/>
            </a:pPr>
            <a:r>
              <a:rPr lang="en-GB" sz="22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It is important</a:t>
            </a:r>
            <a:r>
              <a:rPr lang="en-GB" sz="22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 </a:t>
            </a:r>
            <a:r>
              <a:rPr lang="en-GB" sz="22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that</a:t>
            </a:r>
            <a:r>
              <a:rPr lang="en-GB" sz="22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 interventions on short notice</a:t>
            </a:r>
            <a:r>
              <a:rPr lang="en-GB" sz="22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are timely communicated to the coordination team to avoid abruptly interrupting running tests. In most of the cases 30 min-1 h notice would be sufficient</a:t>
            </a:r>
            <a:endParaRPr lang="en-GB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2200" b="0" strike="noStrike" spc="-1" dirty="0">
              <a:latin typeface="Arial"/>
            </a:endParaRPr>
          </a:p>
          <a:p>
            <a:pPr marL="216000" indent="-214560">
              <a:lnSpc>
                <a:spcPct val="100000"/>
              </a:lnSpc>
              <a:buClr>
                <a:srgbClr val="0055A0"/>
              </a:buClr>
              <a:buFont typeface="Wingdings" charset="2"/>
              <a:buChar char=""/>
            </a:pPr>
            <a:r>
              <a:rPr lang="en-GB" sz="22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Clarify </a:t>
            </a:r>
            <a:r>
              <a:rPr lang="en-GB" sz="22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strategy for test signature</a:t>
            </a:r>
            <a:r>
              <a:rPr lang="en-GB" sz="22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: </a:t>
            </a:r>
            <a:endParaRPr lang="en-GB" sz="2200" b="0" strike="noStrike" spc="-1" dirty="0">
              <a:latin typeface="Arial"/>
            </a:endParaRPr>
          </a:p>
          <a:p>
            <a:pPr marL="432000" lvl="1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2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Concentrate signatures in MP3 for all tests (e.g. providing expert tools for EE, QDS integrity, etc.) </a:t>
            </a:r>
            <a:endParaRPr lang="en-GB" sz="2200" b="0" strike="noStrike" spc="-1" dirty="0">
              <a:latin typeface="Arial"/>
            </a:endParaRPr>
          </a:p>
          <a:p>
            <a:pPr marL="432000" lvl="1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2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Delegate signatures to experts (EE, QDS, etc.)</a:t>
            </a:r>
            <a:endParaRPr lang="en-GB" sz="2200" b="0" strike="noStrike" spc="-1" dirty="0">
              <a:latin typeface="Arial"/>
            </a:endParaRPr>
          </a:p>
          <a:p>
            <a:pPr marL="432000" lvl="1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2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In any case, agree in advance </a:t>
            </a:r>
            <a:r>
              <a:rPr lang="en-GB" sz="22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signature responsibilities</a:t>
            </a:r>
            <a:r>
              <a:rPr lang="en-GB" sz="22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in order to avoid lengthy discussions which block test execution (e.g. MP3 signatures for PIC1, </a:t>
            </a:r>
            <a:r>
              <a:rPr lang="en-GB" sz="2200" b="0" strike="noStrike" spc="-1" dirty="0" err="1">
                <a:solidFill>
                  <a:srgbClr val="0055A0"/>
                </a:solidFill>
                <a:latin typeface="Arial"/>
                <a:ea typeface="DejaVu Sans"/>
              </a:rPr>
              <a:t>QDS.integrity</a:t>
            </a:r>
            <a:r>
              <a:rPr lang="en-GB" sz="22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after successful PCC, etc.)</a:t>
            </a:r>
            <a:endParaRPr lang="en-GB" sz="2200" b="0" strike="noStrike" spc="-1" dirty="0">
              <a:latin typeface="Arial"/>
            </a:endParaRPr>
          </a:p>
        </p:txBody>
      </p:sp>
      <p:sp>
        <p:nvSpPr>
          <p:cNvPr id="130" name="CustomShape 3"/>
          <p:cNvSpPr/>
          <p:nvPr/>
        </p:nvSpPr>
        <p:spPr>
          <a:xfrm>
            <a:off x="457200" y="233640"/>
            <a:ext cx="8219880" cy="55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80500" lnSpcReduction="10000"/>
          </a:bodyPr>
          <a:lstStyle/>
          <a:p>
            <a:pPr>
              <a:lnSpc>
                <a:spcPct val="100000"/>
              </a:lnSpc>
            </a:pPr>
            <a:r>
              <a:rPr lang="en-GB" sz="4000" b="0" strike="noStrike" spc="-1">
                <a:solidFill>
                  <a:srgbClr val="0055A0"/>
                </a:solidFill>
                <a:latin typeface="Arial"/>
                <a:ea typeface="DejaVu Sans"/>
              </a:rPr>
              <a:t>Additional considerations</a:t>
            </a:r>
            <a:endParaRPr lang="en-GB" sz="4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72460</TotalTime>
  <Words>238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DejaVu Sans</vt:lpstr>
      <vt:lpstr>Symbol</vt:lpstr>
      <vt:lpstr>Wingdings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Giulia Papotti</dc:creator>
  <dc:description/>
  <cp:lastModifiedBy>Andrea Apollonio</cp:lastModifiedBy>
  <cp:revision>1765</cp:revision>
  <dcterms:created xsi:type="dcterms:W3CDTF">2013-08-27T13:15:14Z</dcterms:created>
  <dcterms:modified xsi:type="dcterms:W3CDTF">2021-03-03T08:36:03Z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On-screen Show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15</vt:i4>
  </property>
</Properties>
</file>