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8"/>
  </p:notesMasterIdLst>
  <p:sldIdLst>
    <p:sldId id="435" r:id="rId2"/>
    <p:sldId id="647" r:id="rId3"/>
    <p:sldId id="650" r:id="rId4"/>
    <p:sldId id="649" r:id="rId5"/>
    <p:sldId id="651" r:id="rId6"/>
    <p:sldId id="455" r:id="rId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6B7AAA-3809-4F0F-8E47-6D5BCF5DAE92}">
          <p14:sldIdLst>
            <p14:sldId id="435"/>
            <p14:sldId id="647"/>
            <p14:sldId id="650"/>
            <p14:sldId id="649"/>
            <p14:sldId id="651"/>
          </p14:sldIdLst>
        </p14:section>
        <p14:section name="Untitled Section" id="{47E522B3-0393-4D37-82FA-AD65A52C8311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Bordini" initials="BB" lastIdx="1" clrIdx="0">
    <p:extLst>
      <p:ext uri="{19B8F6BF-5375-455C-9EA6-DF929625EA0E}">
        <p15:presenceInfo xmlns:p15="http://schemas.microsoft.com/office/powerpoint/2012/main" userId="S::bernardo.bordini@cern.ch::af90aeba-68f1-4f1f-8f3a-f6c08b1ce6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000"/>
    <a:srgbClr val="2454DC"/>
    <a:srgbClr val="FF9933"/>
    <a:srgbClr val="F9B223"/>
    <a:srgbClr val="FF00FF"/>
    <a:srgbClr val="0000FF"/>
    <a:srgbClr val="00FF00"/>
    <a:srgbClr val="F3900D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36" autoAdjust="0"/>
    <p:restoredTop sz="95817" autoAdjust="0"/>
  </p:normalViewPr>
  <p:slideViewPr>
    <p:cSldViewPr snapToGrid="0" snapToObjects="1">
      <p:cViewPr varScale="1">
        <p:scale>
          <a:sx n="83" d="100"/>
          <a:sy n="83" d="100"/>
        </p:scale>
        <p:origin x="96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35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21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 flipH="1">
            <a:off x="-4346" y="-1"/>
            <a:ext cx="153888" cy="6845303"/>
          </a:xfrm>
          <a:prstGeom prst="rect">
            <a:avLst/>
          </a:prstGeom>
          <a:solidFill>
            <a:schemeClr val="tx1"/>
          </a:solidFill>
        </p:spPr>
        <p:txBody>
          <a:bodyPr vert="vert270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Davide Tommasini                                       </a:t>
            </a:r>
            <a:r>
              <a:rPr lang="fr-CH" sz="1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Developments</a:t>
            </a: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around</a:t>
            </a: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MY750</a:t>
            </a: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                                                     </a:t>
            </a:r>
            <a:r>
              <a:rPr lang="fr-CH" sz="1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February</a:t>
            </a: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24</a:t>
            </a:r>
            <a:r>
              <a:rPr lang="fr-CH" sz="10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, 2021</a:t>
            </a:r>
            <a:endParaRPr lang="en-GB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4180953-07FE-4E00-BE91-0E27E66FD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534150"/>
            <a:ext cx="383858" cy="311152"/>
          </a:xfrm>
        </p:spPr>
        <p:txBody>
          <a:bodyPr/>
          <a:lstStyle/>
          <a:p>
            <a:fld id="{B340A3F5-5DB0-4EAD-960E-C27449A39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8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0" y="6581775"/>
            <a:ext cx="390525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4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6" r:id="rId2"/>
    <p:sldLayoutId id="2147483676" r:id="rId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35332" y="5806912"/>
            <a:ext cx="368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i="1" dirty="0"/>
              <a:t>Davide Tommasini, CERN</a:t>
            </a:r>
          </a:p>
        </p:txBody>
      </p:sp>
      <p:sp>
        <p:nvSpPr>
          <p:cNvPr id="6" name="Rectangle 5"/>
          <p:cNvSpPr/>
          <p:nvPr/>
        </p:nvSpPr>
        <p:spPr>
          <a:xfrm>
            <a:off x="1" y="2079989"/>
            <a:ext cx="1219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6600" dirty="0">
                <a:latin typeface="Calibri" panose="020F0502020204030204" pitchFamily="34" charset="0"/>
                <a:ea typeface="Calibri" panose="020F0502020204030204" pitchFamily="34" charset="0"/>
              </a:rPr>
              <a:t>Radiation </a:t>
            </a:r>
            <a:r>
              <a:rPr lang="fr-CH" sz="6600" dirty="0" err="1">
                <a:latin typeface="Calibri" panose="020F0502020204030204" pitchFamily="34" charset="0"/>
                <a:ea typeface="Calibri" panose="020F0502020204030204" pitchFamily="34" charset="0"/>
              </a:rPr>
              <a:t>resistance</a:t>
            </a:r>
            <a:endParaRPr lang="en-GB" sz="6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" y="0"/>
            <a:ext cx="12192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</a:t>
            </a:r>
            <a:r>
              <a:rPr lang="fr-CH" baseline="30000" dirty="0"/>
              <a:t>nd</a:t>
            </a:r>
            <a:r>
              <a:rPr lang="fr-CH" dirty="0"/>
              <a:t> </a:t>
            </a:r>
            <a:r>
              <a:rPr lang="fr-CH" dirty="0" err="1"/>
              <a:t>Technical</a:t>
            </a:r>
            <a:r>
              <a:rPr lang="fr-CH" dirty="0"/>
              <a:t> Meeting on KE4738</a:t>
            </a:r>
          </a:p>
          <a:p>
            <a:r>
              <a:rPr lang="fr-CH" dirty="0" err="1"/>
              <a:t>February</a:t>
            </a:r>
            <a:r>
              <a:rPr lang="fr-CH" dirty="0"/>
              <a:t> 24</a:t>
            </a:r>
            <a:r>
              <a:rPr lang="fr-CH" baseline="30000" dirty="0"/>
              <a:t>th</a:t>
            </a:r>
            <a:r>
              <a:rPr lang="fr-CH" dirty="0"/>
              <a:t>,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898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Recall on the strategy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47755" y="6077796"/>
            <a:ext cx="123825" cy="311152"/>
          </a:xfrm>
        </p:spPr>
        <p:txBody>
          <a:bodyPr lIns="0" rIns="0"/>
          <a:lstStyle/>
          <a:p>
            <a:fld id="{B340A3F5-5DB0-4EAD-960E-C27449A39FB6}" type="slidenum">
              <a:rPr lang="en-GB" sz="800" smtClean="0">
                <a:solidFill>
                  <a:schemeClr val="bg1"/>
                </a:solidFill>
              </a:rPr>
              <a:t>2</a:t>
            </a:fld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032" y="633984"/>
            <a:ext cx="1179321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strategy we are adopting is the following: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candidate observables linked, by common sense, to the magnet performance 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Characterize the physical properties of impregnation systems with large differences of these observables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Comparatively challenge these systems first at subscale level (impregnated cables, small coils) thereafter, depending on this first phase, on larger magnets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new impregnation systems providing the best properties of the selected observables, in a compromise with the known required properties for an impregnation system (processing, radiation resistance …)  </a:t>
            </a:r>
          </a:p>
          <a:p>
            <a:pPr>
              <a:spcAft>
                <a:spcPts val="600"/>
              </a:spcAft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Presently we are exploring the fracture toughness as possible leading parameter:</a:t>
            </a:r>
          </a:p>
          <a:p>
            <a:pPr marL="342900" indent="-342900">
              <a:spcAft>
                <a:spcPts val="600"/>
              </a:spcAft>
              <a:buAutoNum type="alphaLcParenR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CERN we are starting a comparative small coils program impregnated with the four resins characterized so far</a:t>
            </a:r>
          </a:p>
          <a:p>
            <a:pPr marL="342900" indent="-342900">
              <a:spcAft>
                <a:spcPts val="600"/>
              </a:spcAft>
              <a:buAutoNum type="alphaLcParenR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ETHZ the work is presently focussed to understand the methods to measure and improve the fracture toughness</a:t>
            </a:r>
          </a:p>
          <a:p>
            <a:pPr>
              <a:spcAft>
                <a:spcPts val="600"/>
              </a:spcAft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2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The MY750 (100 </a:t>
            </a:r>
            <a:r>
              <a:rPr lang="en-GB" sz="2800" b="1" dirty="0" err="1"/>
              <a:t>pbw</a:t>
            </a:r>
            <a:r>
              <a:rPr lang="en-GB" sz="2800" b="1" dirty="0"/>
              <a:t>) + HY5922 (55 </a:t>
            </a:r>
            <a:r>
              <a:rPr lang="en-GB" sz="2800" b="1" dirty="0" err="1"/>
              <a:t>pbw</a:t>
            </a:r>
            <a:r>
              <a:rPr lang="en-GB" sz="2800" b="1" dirty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47755" y="6077796"/>
            <a:ext cx="123825" cy="311152"/>
          </a:xfrm>
        </p:spPr>
        <p:txBody>
          <a:bodyPr lIns="0" rIns="0"/>
          <a:lstStyle/>
          <a:p>
            <a:fld id="{B340A3F5-5DB0-4EAD-960E-C27449A39FB6}" type="slidenum">
              <a:rPr lang="en-GB" sz="800" smtClean="0">
                <a:solidFill>
                  <a:schemeClr val="bg1"/>
                </a:solidFill>
              </a:rPr>
              <a:t>3</a:t>
            </a:fld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006975-8E00-4476-B6C5-D6188A57B494}"/>
              </a:ext>
            </a:extLst>
          </p:cNvPr>
          <p:cNvSpPr txBox="1"/>
          <p:nvPr/>
        </p:nvSpPr>
        <p:spPr>
          <a:xfrm>
            <a:off x="402336" y="638817"/>
            <a:ext cx="113873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MY750 with </a:t>
            </a:r>
            <a:r>
              <a:rPr lang="en-GB" sz="2400" dirty="0" err="1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Aradur</a:t>
            </a:r>
            <a:r>
              <a:rPr lang="en-GB" sz="24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HY5922 was already used in the past at CERN to impregnate the MCBC/Y coils for the LHC corrector magnets. </a:t>
            </a:r>
            <a:r>
              <a:rPr lang="en-GB" sz="2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Among the four impregnation systems characterized at ETHZ </a:t>
            </a:r>
            <a:r>
              <a:rPr lang="en-GB" sz="24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 far, this is the one showing the highest fracture toughness.</a:t>
            </a:r>
          </a:p>
          <a:p>
            <a:r>
              <a:rPr lang="en-GB" sz="2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system is processed at 40°C and cured for 6 h at 40°C and thereafter 3 h at 80°C.</a:t>
            </a:r>
            <a:endParaRPr lang="en-GB" sz="24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E6091F-58D6-4F3B-BDA3-0B43DB564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57" y="2128674"/>
            <a:ext cx="5248275" cy="4381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CE77BE-3B79-4887-B32F-CA4CE1751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9056" y="6477123"/>
            <a:ext cx="1247775" cy="342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F28172-FA2D-4E2A-9AAD-731CC6C586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335" y="2208477"/>
            <a:ext cx="4997502" cy="45298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E8D69D-F8E7-4ABB-A0A7-38C5CF649062}"/>
              </a:ext>
            </a:extLst>
          </p:cNvPr>
          <p:cNvSpPr txBox="1"/>
          <p:nvPr/>
        </p:nvSpPr>
        <p:spPr>
          <a:xfrm>
            <a:off x="5757748" y="6279241"/>
            <a:ext cx="1648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ETHZ,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2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Proposal for a development around the MY750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47755" y="6077796"/>
            <a:ext cx="123825" cy="311152"/>
          </a:xfrm>
        </p:spPr>
        <p:txBody>
          <a:bodyPr lIns="0" rIns="0"/>
          <a:lstStyle/>
          <a:p>
            <a:fld id="{B340A3F5-5DB0-4EAD-960E-C27449A39FB6}" type="slidenum">
              <a:rPr lang="en-GB" sz="800" smtClean="0">
                <a:solidFill>
                  <a:schemeClr val="bg1"/>
                </a:solidFill>
              </a:rPr>
              <a:t>4</a:t>
            </a:fld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006975-8E00-4476-B6C5-D6188A57B494}"/>
              </a:ext>
            </a:extLst>
          </p:cNvPr>
          <p:cNvSpPr txBox="1"/>
          <p:nvPr/>
        </p:nvSpPr>
        <p:spPr>
          <a:xfrm>
            <a:off x="402336" y="638817"/>
            <a:ext cx="113873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impregnation system MY750 (100) + HY5922 (55), cured 6h@40°C + 3h@80°C shows a  degradation to radiations “already” below 10 </a:t>
            </a:r>
            <a:r>
              <a:rPr lang="en-GB" sz="2400" dirty="0" err="1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MGy</a:t>
            </a:r>
            <a:r>
              <a:rPr lang="en-GB" sz="2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confirmed by mechanical tests.</a:t>
            </a:r>
            <a:endParaRPr lang="en-GB" sz="24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3FEFD3-270A-41C9-969B-DA22517F8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920" y="1622288"/>
            <a:ext cx="8307643" cy="29497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9D7AB0-1BCD-415F-8FF3-304D2817DBB1}"/>
              </a:ext>
            </a:extLst>
          </p:cNvPr>
          <p:cNvSpPr txBox="1"/>
          <p:nvPr/>
        </p:nvSpPr>
        <p:spPr>
          <a:xfrm>
            <a:off x="1695920" y="4672361"/>
            <a:ext cx="8307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err="1"/>
              <a:t>Resin</a:t>
            </a:r>
            <a:r>
              <a:rPr lang="fr-CH" i="1" dirty="0"/>
              <a:t> (</a:t>
            </a:r>
            <a:r>
              <a:rPr lang="fr-CH" i="1" dirty="0" err="1"/>
              <a:t>left</a:t>
            </a:r>
            <a:r>
              <a:rPr lang="fr-CH" i="1" dirty="0"/>
              <a:t>) and </a:t>
            </a:r>
            <a:r>
              <a:rPr lang="fr-CH" i="1" dirty="0" err="1"/>
              <a:t>laminate</a:t>
            </a:r>
            <a:r>
              <a:rPr lang="fr-CH" i="1" dirty="0"/>
              <a:t> (right) </a:t>
            </a:r>
            <a:r>
              <a:rPr lang="fr-CH" i="1" dirty="0" err="1"/>
              <a:t>irradiated</a:t>
            </a:r>
            <a:r>
              <a:rPr lang="fr-CH" i="1" dirty="0"/>
              <a:t> at 0 MGy (a), 10 MGy (b), 20 MGy (c)</a:t>
            </a:r>
            <a:endParaRPr lang="en-GB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38B33C-7D70-43A0-9425-65B4AFF750A6}"/>
              </a:ext>
            </a:extLst>
          </p:cNvPr>
          <p:cNvSpPr txBox="1"/>
          <p:nvPr/>
        </p:nvSpPr>
        <p:spPr>
          <a:xfrm>
            <a:off x="568712" y="5330283"/>
            <a:ext cx="11039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Are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there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directions to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improve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this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performance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without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impacting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on the fracture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toughness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? 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0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Some ideas about the parameters to play with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CBE55D-FFE6-4B18-8ACF-55FD89DB1F9F}"/>
              </a:ext>
            </a:extLst>
          </p:cNvPr>
          <p:cNvSpPr txBox="1"/>
          <p:nvPr/>
        </p:nvSpPr>
        <p:spPr>
          <a:xfrm>
            <a:off x="457200" y="623127"/>
            <a:ext cx="114188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How much is the reticulation of the present system/procedure? What happens when adding for example a post-curing? Are there any options to introduce a third component to increase or toughen the links?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And, how much the fracture toughness would be influenced by these possible changes?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HY5922 is an aliphatic polyamine hardener. Are there other hardeners, or possibly hardeners + catalyst, which </a:t>
            </a:r>
            <a:r>
              <a:rPr lang="en-GB" u="sng" dirty="0">
                <a:solidFill>
                  <a:schemeClr val="accent6">
                    <a:lumMod val="50000"/>
                  </a:schemeClr>
                </a:solidFill>
              </a:rPr>
              <a:t>still keeping a high fracture toughness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may largely improve the radiation hardness? 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For example the HY 5200, which is an aromatic amine, or an anhydride hardener?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A7E0F6-729A-424B-A88B-EC1A7E49B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990" y="2729444"/>
            <a:ext cx="6612674" cy="27324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BCFC1A-9446-4A88-B99C-7F2859FE7A21}"/>
              </a:ext>
            </a:extLst>
          </p:cNvPr>
          <p:cNvSpPr txBox="1"/>
          <p:nvPr/>
        </p:nvSpPr>
        <p:spPr>
          <a:xfrm>
            <a:off x="607741" y="5675971"/>
            <a:ext cx="1111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ETHZ </a:t>
            </a:r>
            <a:r>
              <a:rPr lang="fr-CH" dirty="0" err="1">
                <a:solidFill>
                  <a:srgbClr val="FF0000"/>
                </a:solidFill>
              </a:rPr>
              <a:t>could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perform</a:t>
            </a:r>
            <a:r>
              <a:rPr lang="fr-CH" dirty="0">
                <a:solidFill>
                  <a:srgbClr val="FF0000"/>
                </a:solidFill>
              </a:rPr>
              <a:t> the </a:t>
            </a:r>
            <a:r>
              <a:rPr lang="fr-CH" dirty="0" err="1">
                <a:solidFill>
                  <a:srgbClr val="FF0000"/>
                </a:solidFill>
              </a:rPr>
              <a:t>study</a:t>
            </a:r>
            <a:r>
              <a:rPr lang="fr-CH" dirty="0">
                <a:solidFill>
                  <a:srgbClr val="FF0000"/>
                </a:solidFill>
              </a:rPr>
              <a:t> and CERN </a:t>
            </a:r>
            <a:r>
              <a:rPr lang="fr-CH" dirty="0" err="1">
                <a:solidFill>
                  <a:srgbClr val="FF0000"/>
                </a:solidFill>
              </a:rPr>
              <a:t>organize</a:t>
            </a:r>
            <a:r>
              <a:rPr lang="fr-CH" dirty="0">
                <a:solidFill>
                  <a:srgbClr val="FF0000"/>
                </a:solidFill>
              </a:rPr>
              <a:t> the irradiation tests of a </a:t>
            </a:r>
            <a:r>
              <a:rPr lang="fr-CH" dirty="0" err="1">
                <a:solidFill>
                  <a:srgbClr val="FF0000"/>
                </a:solidFill>
              </a:rPr>
              <a:t>subset</a:t>
            </a:r>
            <a:r>
              <a:rPr lang="fr-CH" dirty="0">
                <a:solidFill>
                  <a:srgbClr val="FF0000"/>
                </a:solidFill>
              </a:rPr>
              <a:t> of </a:t>
            </a:r>
            <a:r>
              <a:rPr lang="fr-CH" dirty="0" err="1">
                <a:solidFill>
                  <a:srgbClr val="FF0000"/>
                </a:solidFill>
              </a:rPr>
              <a:t>promising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systems</a:t>
            </a:r>
            <a:r>
              <a:rPr lang="fr-CH" dirty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91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39902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251156</TotalTime>
  <Words>466</Words>
  <Application>Microsoft Office PowerPoint</Application>
  <PresentationFormat>Widescreen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CERN(4-3)</vt:lpstr>
      <vt:lpstr>PowerPoint Presentation</vt:lpstr>
      <vt:lpstr>Recall on the strategy</vt:lpstr>
      <vt:lpstr>The MY750 (100 pbw) + HY5922 (55 pbw)</vt:lpstr>
      <vt:lpstr>Proposal for a development around the MY750</vt:lpstr>
      <vt:lpstr>Some ideas about the parameters to play with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Davide Tommasini</cp:lastModifiedBy>
  <cp:revision>2270</cp:revision>
  <cp:lastPrinted>2021-01-20T07:59:41Z</cp:lastPrinted>
  <dcterms:created xsi:type="dcterms:W3CDTF">2015-01-22T10:26:45Z</dcterms:created>
  <dcterms:modified xsi:type="dcterms:W3CDTF">2021-02-24T08:33:48Z</dcterms:modified>
</cp:coreProperties>
</file>