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6" r:id="rId3"/>
    <p:sldId id="260" r:id="rId4"/>
    <p:sldId id="265" r:id="rId5"/>
    <p:sldId id="268" r:id="rId6"/>
    <p:sldId id="269" r:id="rId7"/>
    <p:sldId id="282" r:id="rId8"/>
    <p:sldId id="281" r:id="rId9"/>
    <p:sldId id="266" r:id="rId10"/>
    <p:sldId id="267" r:id="rId11"/>
    <p:sldId id="271" r:id="rId12"/>
    <p:sldId id="284" r:id="rId13"/>
    <p:sldId id="285" r:id="rId14"/>
    <p:sldId id="286" r:id="rId15"/>
    <p:sldId id="278" r:id="rId16"/>
    <p:sldId id="275" r:id="rId17"/>
    <p:sldId id="283" r:id="rId18"/>
    <p:sldId id="270" r:id="rId19"/>
    <p:sldId id="273" r:id="rId20"/>
    <p:sldId id="274" r:id="rId21"/>
    <p:sldId id="280" r:id="rId22"/>
  </p:sldIdLst>
  <p:sldSz cx="12187238" cy="6858000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275">
          <p15:clr>
            <a:srgbClr val="A4A3A4"/>
          </p15:clr>
        </p15:guide>
        <p15:guide id="3" orient="horz" pos="3929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3045">
          <p15:clr>
            <a:srgbClr val="A4A3A4"/>
          </p15:clr>
        </p15:guide>
        <p15:guide id="6" orient="horz" pos="4269">
          <p15:clr>
            <a:srgbClr val="A4A3A4"/>
          </p15:clr>
        </p15:guide>
        <p15:guide id="7" orient="horz" pos="3974">
          <p15:clr>
            <a:srgbClr val="A4A3A4"/>
          </p15:clr>
        </p15:guide>
        <p15:guide id="8" orient="horz" pos="297">
          <p15:clr>
            <a:srgbClr val="A4A3A4"/>
          </p15:clr>
        </p15:guide>
        <p15:guide id="9" pos="272">
          <p15:clr>
            <a:srgbClr val="A4A3A4"/>
          </p15:clr>
        </p15:guide>
        <p15:guide id="10" pos="7405">
          <p15:clr>
            <a:srgbClr val="A4A3A4"/>
          </p15:clr>
        </p15:guide>
        <p15:guide id="11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unkle Formatvorlage 2 - Akzent 3/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03" autoAdjust="0"/>
    <p:restoredTop sz="82702" autoAdjust="0"/>
  </p:normalViewPr>
  <p:slideViewPr>
    <p:cSldViewPr snapToGrid="0" snapToObjects="1">
      <p:cViewPr varScale="1">
        <p:scale>
          <a:sx n="56" d="100"/>
          <a:sy n="56" d="100"/>
        </p:scale>
        <p:origin x="1387" y="53"/>
      </p:cViewPr>
      <p:guideLst>
        <p:guide orient="horz" pos="391"/>
        <p:guide orient="horz" pos="1275"/>
        <p:guide orient="horz" pos="3929"/>
        <p:guide orient="horz" pos="2160"/>
        <p:guide orient="horz" pos="3045"/>
        <p:guide orient="horz" pos="4269"/>
        <p:guide orient="horz" pos="3974"/>
        <p:guide orient="horz" pos="297"/>
        <p:guide pos="272"/>
        <p:guide pos="7405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r">
              <a:defRPr sz="1300"/>
            </a:lvl1pPr>
          </a:lstStyle>
          <a:p>
            <a:fld id="{BCDB334D-D17F-49C4-91DD-37BB7E818209}" type="datetimeFigureOut">
              <a:rPr lang="de-CH" smtClean="0"/>
              <a:t>12.03.2021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67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0" rIns="99040" bIns="495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9040" tIns="49520" rIns="99040" bIns="495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r">
              <a:defRPr sz="1300"/>
            </a:lvl1pPr>
          </a:lstStyle>
          <a:p>
            <a:fld id="{A51C0C35-A9A2-4EFD-9BAF-1E52E29E03D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7359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13092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Graph </a:t>
            </a:r>
            <a:r>
              <a:rPr lang="de-DE" dirty="0" err="1"/>
              <a:t>vergrössern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98457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Graph </a:t>
            </a:r>
            <a:r>
              <a:rPr lang="de-DE" dirty="0" err="1"/>
              <a:t>vergrössern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132401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Bild einfügen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94351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7808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99079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8000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2600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49252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Graph </a:t>
            </a:r>
            <a:r>
              <a:rPr lang="de-DE" dirty="0" err="1"/>
              <a:t>vergrössern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3851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Graph </a:t>
            </a:r>
            <a:r>
              <a:rPr lang="de-DE" dirty="0" err="1"/>
              <a:t>vergrössern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015978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Graph </a:t>
            </a:r>
            <a:r>
              <a:rPr lang="de-DE" dirty="0" err="1"/>
              <a:t>vergrössern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90774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21" b="31272"/>
          <a:stretch/>
        </p:blipFill>
        <p:spPr>
          <a:xfrm>
            <a:off x="431800" y="620713"/>
            <a:ext cx="11323637" cy="2808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632" y="4563876"/>
            <a:ext cx="11323975" cy="1673412"/>
          </a:xfrm>
          <a:solidFill>
            <a:schemeClr val="bg2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4FBE-0522-49A2-A01E-13F521B4C0B7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632" y="3429000"/>
            <a:ext cx="11323975" cy="1152128"/>
          </a:xfrm>
          <a:solidFill>
            <a:schemeClr val="bg2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apitelauftak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31632" y="612001"/>
            <a:ext cx="11323975" cy="5616575"/>
          </a:xfrm>
          <a:solidFill>
            <a:schemeClr val="tx1"/>
          </a:solidFill>
        </p:spPr>
        <p:txBody>
          <a:bodyPr lIns="144000" tIns="450000" bIns="0" anchor="t" anchorCtr="0"/>
          <a:lstStyle>
            <a:lvl1pPr>
              <a:lnSpc>
                <a:spcPct val="113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und Hintergrundfarbe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6098-E9E1-42B4-9C80-2F52B9453439}" type="datetime1">
              <a:rPr lang="de-DE" smtClean="0"/>
              <a:t>12.03.2021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((Vorname Nachname))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804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632" y="4823306"/>
            <a:ext cx="11323975" cy="1013969"/>
          </a:xfrm>
          <a:solidFill>
            <a:schemeClr val="bg2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632" y="5809754"/>
            <a:ext cx="11323975" cy="427535"/>
          </a:xfrm>
          <a:solidFill>
            <a:schemeClr val="bg2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7BD4-0686-495C-8D8F-54DB8CB790DF}" type="datetime1">
              <a:rPr lang="de-DE" smtClean="0"/>
              <a:t>12.03.2021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632" y="620713"/>
            <a:ext cx="11323975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B9841B0D-0E3B-477D-BBF8-E0581793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632" y="4823306"/>
            <a:ext cx="11323975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632" y="5809754"/>
            <a:ext cx="11323975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7BD4-0686-495C-8D8F-54DB8CB790DF}" type="datetime1">
              <a:rPr lang="de-DE" smtClean="0"/>
              <a:t>12.03.2021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632" y="620714"/>
            <a:ext cx="11323975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1F9F9A5D-95AA-4C3E-9C10-474600260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1490291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631" y="620714"/>
            <a:ext cx="11323973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90426" y="152401"/>
            <a:ext cx="11806387" cy="612775"/>
            <a:chOff x="142875" y="152400"/>
            <a:chExt cx="8858250" cy="612775"/>
          </a:xfrm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783306" cy="1704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632" y="1063255"/>
            <a:ext cx="11323974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632" y="2024064"/>
            <a:ext cx="11323975" cy="421004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3DE9BA7B-8BB9-4E94-9BA7-B93F8B1E2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431631" y="2024064"/>
            <a:ext cx="5469863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470041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1628A-2A40-4B37-B167-309C0EBB4BBF}" type="datetime1">
              <a:rPr lang="de-DE" smtClean="0"/>
              <a:t>12.03.2021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B751F86E-C14A-4EE1-82A7-6A18C33E0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1E89-2EE0-4320-B5A2-F15E505D5862}" type="datetime1">
              <a:rPr lang="de-DE" smtClean="0"/>
              <a:t>12.03.2021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E6B5644F-E18D-49D0-9FA1-7FDDC10D0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0B62-60FD-48EF-B2F4-6E7265AD3459}" type="datetime1">
              <a:rPr lang="de-DE" smtClean="0"/>
              <a:t>12.03.2021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632" y="620713"/>
            <a:ext cx="11323975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2F57482A-30A9-45D0-A3E8-642444077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auftak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91D9-FBFE-4ACC-A99A-BC74A6E03CC5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((Vorname Nachname))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431632" y="1565138"/>
            <a:ext cx="11323975" cy="4672150"/>
          </a:xfrm>
          <a:solidFill>
            <a:schemeClr val="tx1"/>
          </a:solidFill>
        </p:spPr>
        <p:txBody>
          <a:bodyPr lIns="144000" tIns="450000"/>
          <a:lstStyle>
            <a:lvl1pPr marL="0" indent="0">
              <a:lnSpc>
                <a:spcPct val="114000"/>
              </a:lnSpc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Inhalt und Hintergrundfarbe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31632" y="612000"/>
            <a:ext cx="11323975" cy="972000"/>
          </a:xfrm>
          <a:solidFill>
            <a:schemeClr val="tx1"/>
          </a:solidFill>
        </p:spPr>
        <p:txBody>
          <a:bodyPr lIns="140400"/>
          <a:lstStyle>
            <a:lvl1pPr>
              <a:lnSpc>
                <a:spcPct val="10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und Hintergrundfarbe bearbeiten</a:t>
            </a:r>
          </a:p>
        </p:txBody>
      </p:sp>
    </p:spTree>
    <p:extLst>
      <p:ext uri="{BB962C8B-B14F-4D97-AF65-F5344CB8AC3E}">
        <p14:creationId xmlns:p14="http://schemas.microsoft.com/office/powerpoint/2010/main" val="326296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 userDrawn="1"/>
        </p:nvGrpSpPr>
        <p:grpSpPr>
          <a:xfrm>
            <a:off x="190425" y="152401"/>
            <a:ext cx="11808187" cy="612775"/>
            <a:chOff x="142874" y="152400"/>
            <a:chExt cx="8859601" cy="612775"/>
          </a:xfrm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781900" cy="17014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579365" y="6308726"/>
            <a:ext cx="815772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BD23B19E-8C35-419D-B8B2-87612A89E43F}" type="datetime1">
              <a:rPr lang="de-DE" smtClean="0"/>
              <a:t>12.03.2021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3620" y="6308726"/>
            <a:ext cx="427648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Pascal Studer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497309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1631" y="2024064"/>
            <a:ext cx="11307499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1408674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441931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0" rIns="144000" bIns="0" rtlCol="0" anchor="b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pic>
        <p:nvPicPr>
          <p:cNvPr id="1026" name="Picture 2" descr="ETH Department of Materials (@ETH_Materials) | Twitter">
            <a:extLst>
              <a:ext uri="{FF2B5EF4-FFF2-40B4-BE49-F238E27FC236}">
                <a16:creationId xmlns:a16="http://schemas.microsoft.com/office/drawing/2014/main" id="{17CF977B-E506-4835-91CB-2EB2FB3ECB23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3" t="26000" r="12417" b="54750"/>
          <a:stretch/>
        </p:blipFill>
        <p:spPr bwMode="auto">
          <a:xfrm>
            <a:off x="334469" y="6432231"/>
            <a:ext cx="865682" cy="23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  <p:sldLayoutId id="2147483650" r:id="rId5"/>
    <p:sldLayoutId id="2147483652" r:id="rId6"/>
    <p:sldLayoutId id="2147483655" r:id="rId7"/>
    <p:sldLayoutId id="2147483665" r:id="rId8"/>
    <p:sldLayoutId id="2147483664" r:id="rId9"/>
    <p:sldLayoutId id="2147483663" r:id="rId10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tiff"/><Relationship Id="rId4" Type="http://schemas.openxmlformats.org/officeDocument/2006/relationships/image" Target="../media/image23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11" Type="http://schemas.openxmlformats.org/officeDocument/2006/relationships/image" Target="../media/image15.emf"/><Relationship Id="rId5" Type="http://schemas.openxmlformats.org/officeDocument/2006/relationships/image" Target="../media/image9.png"/><Relationship Id="rId10" Type="http://schemas.openxmlformats.org/officeDocument/2006/relationships/image" Target="../media/image14.emf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431632" y="5085158"/>
            <a:ext cx="11323975" cy="1152129"/>
          </a:xfrm>
        </p:spPr>
        <p:txBody>
          <a:bodyPr/>
          <a:lstStyle/>
          <a:p>
            <a:pPr algn="ctr"/>
            <a:r>
              <a:rPr lang="de-DE" dirty="0"/>
              <a:t>Pascal Studer</a:t>
            </a:r>
          </a:p>
          <a:p>
            <a:pPr algn="ctr"/>
            <a:r>
              <a:rPr lang="de-DE" dirty="0"/>
              <a:t> Laboratory </a:t>
            </a:r>
            <a:r>
              <a:rPr lang="de-DE" dirty="0" err="1"/>
              <a:t>for</a:t>
            </a:r>
            <a:r>
              <a:rPr lang="de-DE" dirty="0"/>
              <a:t> Soft Materials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4FBE-0522-49A2-A01E-13F521B4C0B7}" type="datetime1">
              <a:rPr lang="de-DE" smtClean="0"/>
              <a:t>12.03.2021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093620" y="6319000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ctrTitle"/>
          </p:nvPr>
        </p:nvSpPr>
        <p:spPr>
          <a:xfrm>
            <a:off x="431632" y="3428999"/>
            <a:ext cx="11323975" cy="1656159"/>
          </a:xfrm>
        </p:spPr>
        <p:txBody>
          <a:bodyPr/>
          <a:lstStyle/>
          <a:p>
            <a:pPr algn="ctr"/>
            <a:r>
              <a:rPr lang="de-DE" dirty="0" err="1"/>
              <a:t>Epoxy</a:t>
            </a:r>
            <a:r>
              <a:rPr lang="de-DE" dirty="0"/>
              <a:t> </a:t>
            </a:r>
            <a:r>
              <a:rPr lang="de-DE" dirty="0" err="1"/>
              <a:t>composites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in </a:t>
            </a:r>
            <a:br>
              <a:rPr lang="de-DE" dirty="0"/>
            </a:br>
            <a:r>
              <a:rPr lang="de-DE" dirty="0" err="1"/>
              <a:t>superconducting</a:t>
            </a:r>
            <a:r>
              <a:rPr lang="de-DE" dirty="0"/>
              <a:t> </a:t>
            </a:r>
            <a:r>
              <a:rPr lang="de-DE" dirty="0" err="1"/>
              <a:t>magnets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50090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1628A-2A40-4B37-B167-309C0EBB4BBF}" type="datetime1">
              <a:rPr lang="de-DE" smtClean="0"/>
              <a:t>12.03.2021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10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8312"/>
          </a:xfrm>
        </p:spPr>
        <p:txBody>
          <a:bodyPr/>
          <a:lstStyle/>
          <a:p>
            <a:r>
              <a:rPr lang="de-DE" dirty="0" err="1"/>
              <a:t>Epoxy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TiO</a:t>
            </a:r>
            <a:r>
              <a:rPr lang="de-DE" baseline="-25000" dirty="0"/>
              <a:t>2</a:t>
            </a:r>
            <a:r>
              <a:rPr lang="de-DE" dirty="0"/>
              <a:t> </a:t>
            </a:r>
            <a:r>
              <a:rPr lang="de-DE" dirty="0" err="1"/>
              <a:t>nanoparticles</a:t>
            </a:r>
            <a:r>
              <a:rPr lang="de-DE" dirty="0"/>
              <a:t> (MY750 </a:t>
            </a:r>
            <a:r>
              <a:rPr lang="de-DE" dirty="0" err="1"/>
              <a:t>resin</a:t>
            </a:r>
            <a:r>
              <a:rPr lang="de-DE" dirty="0"/>
              <a:t>)</a:t>
            </a:r>
            <a:endParaRPr lang="de-CH" dirty="0"/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095575C3-580D-4F34-8277-780E519D2176}"/>
              </a:ext>
            </a:extLst>
          </p:cNvPr>
          <p:cNvSpPr txBox="1">
            <a:spLocks/>
          </p:cNvSpPr>
          <p:nvPr/>
        </p:nvSpPr>
        <p:spPr>
          <a:xfrm>
            <a:off x="471379" y="2024061"/>
            <a:ext cx="3351025" cy="4213225"/>
          </a:xfrm>
          <a:prstGeom prst="rect">
            <a:avLst/>
          </a:prstGeom>
        </p:spPr>
        <p:txBody>
          <a:bodyPr vert="horz" lIns="140400" tIns="0" rIns="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pic>
        <p:nvPicPr>
          <p:cNvPr id="35" name="Grafik 34">
            <a:extLst>
              <a:ext uri="{FF2B5EF4-FFF2-40B4-BE49-F238E27FC236}">
                <a16:creationId xmlns:a16="http://schemas.microsoft.com/office/drawing/2014/main" id="{0D4C2583-D597-48E4-A06A-845596ED7D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33" y="2838574"/>
            <a:ext cx="3470152" cy="3470152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1FD0CD29-8326-4F1F-8584-F17747FD8E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271" y="2838574"/>
            <a:ext cx="4408031" cy="3470152"/>
          </a:xfrm>
          <a:prstGeom prst="rect">
            <a:avLst/>
          </a:prstGeom>
        </p:spPr>
      </p:pic>
      <p:pic>
        <p:nvPicPr>
          <p:cNvPr id="40" name="Grafik 39" descr="Ein Bild, das Himmel, Stern, computer, Computer enthält.&#10;&#10;Automatisch generierte Beschreibung">
            <a:extLst>
              <a:ext uri="{FF2B5EF4-FFF2-40B4-BE49-F238E27FC236}">
                <a16:creationId xmlns:a16="http://schemas.microsoft.com/office/drawing/2014/main" id="{9CC27145-E2F1-454D-8208-071B855621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12" t="29514" r="28777" b="29923"/>
          <a:stretch/>
        </p:blipFill>
        <p:spPr>
          <a:xfrm>
            <a:off x="9350657" y="841133"/>
            <a:ext cx="2038886" cy="1905162"/>
          </a:xfrm>
          <a:prstGeom prst="rect">
            <a:avLst/>
          </a:prstGeom>
        </p:spPr>
      </p:pic>
      <p:pic>
        <p:nvPicPr>
          <p:cNvPr id="45" name="Grafik 44" descr="Ein Bild, das Front, sitzend, groß, stehend enthält.&#10;&#10;Automatisch generierte Beschreibung">
            <a:extLst>
              <a:ext uri="{FF2B5EF4-FFF2-40B4-BE49-F238E27FC236}">
                <a16:creationId xmlns:a16="http://schemas.microsoft.com/office/drawing/2014/main" id="{15B1C106-CBF8-4A43-8EC3-D676DF7FB2D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788" y="2838575"/>
            <a:ext cx="3355463" cy="3470152"/>
          </a:xfrm>
          <a:prstGeom prst="rect">
            <a:avLst/>
          </a:prstGeom>
        </p:spPr>
      </p:pic>
      <p:sp>
        <p:nvSpPr>
          <p:cNvPr id="47" name="Textfeld 46">
            <a:extLst>
              <a:ext uri="{FF2B5EF4-FFF2-40B4-BE49-F238E27FC236}">
                <a16:creationId xmlns:a16="http://schemas.microsoft.com/office/drawing/2014/main" id="{FC7BA19C-64D2-4EE6-A019-393291A49ED2}"/>
              </a:ext>
            </a:extLst>
          </p:cNvPr>
          <p:cNvSpPr txBox="1"/>
          <p:nvPr/>
        </p:nvSpPr>
        <p:spPr>
          <a:xfrm>
            <a:off x="471379" y="1244564"/>
            <a:ext cx="482292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STEM </a:t>
            </a:r>
            <a:r>
              <a:rPr lang="de-CH" sz="1600" dirty="0" err="1"/>
              <a:t>images</a:t>
            </a:r>
            <a:r>
              <a:rPr lang="de-CH" sz="1600" dirty="0"/>
              <a:t>: </a:t>
            </a:r>
            <a:r>
              <a:rPr lang="de-CH" sz="1600" dirty="0" err="1"/>
              <a:t>Tecnai</a:t>
            </a:r>
            <a:r>
              <a:rPr lang="de-CH" sz="1600" dirty="0"/>
              <a:t> F30, FEG, 300 kV (</a:t>
            </a:r>
            <a:r>
              <a:rPr lang="de-CH" sz="1600" dirty="0" err="1"/>
              <a:t>ScopeM</a:t>
            </a:r>
            <a:r>
              <a:rPr lang="de-CH" sz="1600" dirty="0"/>
              <a:t>)</a:t>
            </a:r>
          </a:p>
          <a:p>
            <a:r>
              <a:rPr lang="de-CH" sz="1600" dirty="0"/>
              <a:t>TEM </a:t>
            </a:r>
            <a:r>
              <a:rPr lang="de-CH" sz="1600" dirty="0" err="1"/>
              <a:t>samples</a:t>
            </a:r>
            <a:r>
              <a:rPr lang="de-CH" sz="1600" dirty="0"/>
              <a:t> </a:t>
            </a:r>
            <a:r>
              <a:rPr lang="de-CH" sz="1600" dirty="0" err="1"/>
              <a:t>prepared</a:t>
            </a:r>
            <a:r>
              <a:rPr lang="de-CH" sz="1600" dirty="0"/>
              <a:t> </a:t>
            </a:r>
            <a:r>
              <a:rPr lang="de-CH" sz="1600" dirty="0" err="1"/>
              <a:t>by</a:t>
            </a:r>
            <a:r>
              <a:rPr lang="de-CH" sz="1600" dirty="0"/>
              <a:t> </a:t>
            </a:r>
            <a:r>
              <a:rPr lang="de-CH" sz="1600" dirty="0" err="1"/>
              <a:t>ultramicrotomy</a:t>
            </a:r>
            <a:endParaRPr lang="de-CH" sz="1600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de-CH" sz="1600" dirty="0">
                <a:sym typeface="Wingdings" panose="05000000000000000000" pitchFamily="2" charset="2"/>
              </a:rPr>
              <a:t>Agglomeration</a:t>
            </a:r>
          </a:p>
          <a:p>
            <a:endParaRPr lang="de-CH" sz="1600" dirty="0"/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E356BC14-001A-4964-A066-AE77EFE7691C}"/>
              </a:ext>
            </a:extLst>
          </p:cNvPr>
          <p:cNvSpPr txBox="1"/>
          <p:nvPr/>
        </p:nvSpPr>
        <p:spPr>
          <a:xfrm>
            <a:off x="471379" y="2322361"/>
            <a:ext cx="1220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Bright Field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31740C85-AA19-4513-8A0E-9393C56FEF81}"/>
              </a:ext>
            </a:extLst>
          </p:cNvPr>
          <p:cNvSpPr txBox="1"/>
          <p:nvPr/>
        </p:nvSpPr>
        <p:spPr>
          <a:xfrm>
            <a:off x="4146264" y="2322361"/>
            <a:ext cx="2053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Bright Field, zoom in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ED5B39A8-DBF0-457D-ADB2-19B182B5D64C}"/>
              </a:ext>
            </a:extLst>
          </p:cNvPr>
          <p:cNvSpPr txBox="1"/>
          <p:nvPr/>
        </p:nvSpPr>
        <p:spPr>
          <a:xfrm>
            <a:off x="9183855" y="2888007"/>
            <a:ext cx="20746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>
                <a:solidFill>
                  <a:schemeClr val="bg1"/>
                </a:solidFill>
              </a:rPr>
              <a:t>STEM </a:t>
            </a:r>
            <a:r>
              <a:rPr lang="de-CH" sz="1600" dirty="0" err="1">
                <a:solidFill>
                  <a:schemeClr val="bg1"/>
                </a:solidFill>
              </a:rPr>
              <a:t>mode</a:t>
            </a:r>
            <a:r>
              <a:rPr lang="de-CH" sz="1600" dirty="0">
                <a:solidFill>
                  <a:schemeClr val="bg1"/>
                </a:solidFill>
              </a:rPr>
              <a:t> HAADF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F3C03EC4-9EA2-4715-B5E2-89D9FDAF67CB}"/>
              </a:ext>
            </a:extLst>
          </p:cNvPr>
          <p:cNvSpPr txBox="1"/>
          <p:nvPr/>
        </p:nvSpPr>
        <p:spPr>
          <a:xfrm>
            <a:off x="6457449" y="2322361"/>
            <a:ext cx="1614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3.9, 3.7, 3.4 </a:t>
            </a:r>
            <a:r>
              <a:rPr lang="de-CH" sz="1600" dirty="0" err="1"/>
              <a:t>nm</a:t>
            </a:r>
            <a:endParaRPr lang="de-CH" sz="1600" dirty="0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0B40036D-ABCC-4587-890E-6C6976C7AF25}"/>
              </a:ext>
            </a:extLst>
          </p:cNvPr>
          <p:cNvSpPr txBox="1"/>
          <p:nvPr/>
        </p:nvSpPr>
        <p:spPr>
          <a:xfrm>
            <a:off x="9510409" y="797463"/>
            <a:ext cx="1492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>
                <a:solidFill>
                  <a:schemeClr val="bg1"/>
                </a:solidFill>
              </a:rPr>
              <a:t>FFT </a:t>
            </a:r>
            <a:r>
              <a:rPr lang="de-CH" sz="1600" dirty="0" err="1">
                <a:solidFill>
                  <a:schemeClr val="bg1"/>
                </a:solidFill>
              </a:rPr>
              <a:t>of</a:t>
            </a:r>
            <a:r>
              <a:rPr lang="de-CH" sz="1600" dirty="0">
                <a:solidFill>
                  <a:schemeClr val="bg1"/>
                </a:solidFill>
              </a:rPr>
              <a:t> BF </a:t>
            </a:r>
            <a:r>
              <a:rPr lang="de-CH" sz="1600" dirty="0" err="1">
                <a:solidFill>
                  <a:schemeClr val="bg1"/>
                </a:solidFill>
              </a:rPr>
              <a:t>img</a:t>
            </a:r>
            <a:endParaRPr lang="de-CH" sz="1600" dirty="0">
              <a:solidFill>
                <a:schemeClr val="bg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BF4C33C-2C6F-489B-BEE4-24399306FB07}"/>
              </a:ext>
            </a:extLst>
          </p:cNvPr>
          <p:cNvSpPr txBox="1"/>
          <p:nvPr/>
        </p:nvSpPr>
        <p:spPr>
          <a:xfrm>
            <a:off x="4383217" y="195222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3 </a:t>
            </a:r>
            <a:r>
              <a:rPr lang="de-DE" dirty="0" err="1">
                <a:solidFill>
                  <a:schemeClr val="bg1"/>
                </a:solidFill>
              </a:rPr>
              <a:t>Examples</a:t>
            </a:r>
            <a:r>
              <a:rPr lang="de-DE" dirty="0">
                <a:solidFill>
                  <a:schemeClr val="bg1"/>
                </a:solidFill>
              </a:rPr>
              <a:t> &amp; Research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18" name="Fußzeilenplatzhalter 3">
            <a:extLst>
              <a:ext uri="{FF2B5EF4-FFF2-40B4-BE49-F238E27FC236}">
                <a16:creationId xmlns:a16="http://schemas.microsoft.com/office/drawing/2014/main" id="{34F847FC-EF21-47FB-938D-F95D181C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E8C6A2B-D167-45F5-B133-8CACE299D7C9}"/>
              </a:ext>
            </a:extLst>
          </p:cNvPr>
          <p:cNvSpPr txBox="1"/>
          <p:nvPr/>
        </p:nvSpPr>
        <p:spPr>
          <a:xfrm>
            <a:off x="3690923" y="6474811"/>
            <a:ext cx="459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Thanks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Fabian Gramm (</a:t>
            </a:r>
            <a:r>
              <a:rPr lang="de-CH" dirty="0" err="1"/>
              <a:t>ScopeM</a:t>
            </a:r>
            <a:r>
              <a:rPr lang="de-CH" dirty="0"/>
              <a:t>, ETHZ)</a:t>
            </a:r>
          </a:p>
        </p:txBody>
      </p:sp>
    </p:spTree>
    <p:extLst>
      <p:ext uri="{BB962C8B-B14F-4D97-AF65-F5344CB8AC3E}">
        <p14:creationId xmlns:p14="http://schemas.microsoft.com/office/powerpoint/2010/main" val="128651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65" grpId="0"/>
      <p:bldP spid="67" grpId="0"/>
      <p:bldP spid="70" grpId="0"/>
      <p:bldP spid="71" grpId="0"/>
      <p:bldP spid="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11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4979"/>
          </a:xfrm>
        </p:spPr>
        <p:txBody>
          <a:bodyPr/>
          <a:lstStyle/>
          <a:p>
            <a:r>
              <a:rPr lang="de-DE" dirty="0"/>
              <a:t>Different </a:t>
            </a:r>
            <a:r>
              <a:rPr lang="de-DE" dirty="0" err="1"/>
              <a:t>ideas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epoxy</a:t>
            </a:r>
            <a:r>
              <a:rPr lang="de-DE" dirty="0"/>
              <a:t> </a:t>
            </a:r>
            <a:r>
              <a:rPr lang="de-DE" dirty="0" err="1"/>
              <a:t>composites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increasing</a:t>
            </a:r>
            <a:r>
              <a:rPr lang="de-DE" dirty="0"/>
              <a:t> K1c</a:t>
            </a:r>
            <a:endParaRPr lang="de-CH" dirty="0"/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E43BEEE0-9979-4F41-8E0B-E8BC071EDBAF}"/>
              </a:ext>
            </a:extLst>
          </p:cNvPr>
          <p:cNvSpPr txBox="1">
            <a:spLocks/>
          </p:cNvSpPr>
          <p:nvPr/>
        </p:nvSpPr>
        <p:spPr>
          <a:xfrm>
            <a:off x="431632" y="1209802"/>
            <a:ext cx="11323975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0">
              <a:buNone/>
            </a:pPr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FE2A2206-8775-47C9-A9D0-68C9DB936644}"/>
              </a:ext>
            </a:extLst>
          </p:cNvPr>
          <p:cNvSpPr txBox="1">
            <a:spLocks/>
          </p:cNvSpPr>
          <p:nvPr/>
        </p:nvSpPr>
        <p:spPr>
          <a:xfrm>
            <a:off x="442024" y="1205984"/>
            <a:ext cx="4808963" cy="51027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Crack </a:t>
            </a:r>
            <a:r>
              <a:rPr lang="de-DE" sz="2000" b="1" dirty="0" err="1"/>
              <a:t>bridging</a:t>
            </a:r>
            <a:endParaRPr lang="de-DE" sz="20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de-CH" sz="1800" dirty="0" err="1"/>
              <a:t>Epoxy-aramide</a:t>
            </a:r>
            <a:r>
              <a:rPr lang="de-CH" sz="1800" dirty="0"/>
              <a:t> </a:t>
            </a:r>
            <a:r>
              <a:rPr lang="de-CH" sz="1800" dirty="0" err="1"/>
              <a:t>nanofiber</a:t>
            </a:r>
            <a:r>
              <a:rPr lang="de-CH" sz="1800" dirty="0"/>
              <a:t> </a:t>
            </a:r>
            <a:r>
              <a:rPr lang="de-CH" sz="1800" dirty="0" err="1"/>
              <a:t>composite</a:t>
            </a:r>
            <a:endParaRPr lang="de-CH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de-CH" sz="1800" dirty="0" err="1"/>
              <a:t>Toughening</a:t>
            </a:r>
            <a:r>
              <a:rPr lang="de-CH" sz="1800" dirty="0"/>
              <a:t> </a:t>
            </a:r>
            <a:r>
              <a:rPr lang="de-CH" sz="1800" dirty="0" err="1"/>
              <a:t>by</a:t>
            </a:r>
            <a:r>
              <a:rPr lang="de-CH" sz="1800" dirty="0"/>
              <a:t> </a:t>
            </a:r>
            <a:r>
              <a:rPr lang="de-CH" sz="1800" dirty="0" err="1"/>
              <a:t>fiber</a:t>
            </a:r>
            <a:r>
              <a:rPr lang="de-CH" sz="1800" dirty="0"/>
              <a:t> </a:t>
            </a:r>
            <a:r>
              <a:rPr lang="de-CH" sz="1800" dirty="0" err="1"/>
              <a:t>bridging</a:t>
            </a:r>
            <a:r>
              <a:rPr lang="de-CH" sz="1800" dirty="0"/>
              <a:t> </a:t>
            </a:r>
            <a:r>
              <a:rPr lang="de-CH" sz="1800" dirty="0" err="1"/>
              <a:t>over</a:t>
            </a:r>
            <a:r>
              <a:rPr lang="de-CH" sz="1800" dirty="0"/>
              <a:t> </a:t>
            </a:r>
            <a:r>
              <a:rPr lang="de-CH" sz="1800" dirty="0" err="1"/>
              <a:t>crac</a:t>
            </a:r>
            <a:endParaRPr lang="de-CH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de-CH" sz="1800" dirty="0" err="1"/>
              <a:t>Process</a:t>
            </a:r>
            <a:r>
              <a:rPr lang="de-CH" sz="1800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200" dirty="0"/>
              <a:t>1. Dissolution </a:t>
            </a:r>
            <a:r>
              <a:rPr lang="de-CH" sz="1200" dirty="0" err="1"/>
              <a:t>of</a:t>
            </a:r>
            <a:r>
              <a:rPr lang="de-CH" sz="1200" dirty="0"/>
              <a:t> </a:t>
            </a:r>
            <a:r>
              <a:rPr lang="de-CH" sz="1200" dirty="0" err="1"/>
              <a:t>aramide</a:t>
            </a:r>
            <a:r>
              <a:rPr lang="de-CH" sz="1200" dirty="0"/>
              <a:t> in DMSO/KOH/(H2O)</a:t>
            </a:r>
            <a:r>
              <a:rPr lang="de-CH" sz="1200" dirty="0">
                <a:sym typeface="Wingdings" panose="05000000000000000000" pitchFamily="2" charset="2"/>
              </a:rPr>
              <a:t> </a:t>
            </a:r>
            <a:r>
              <a:rPr lang="de-CH" sz="1200" dirty="0" err="1">
                <a:sym typeface="Wingdings" panose="05000000000000000000" pitchFamily="2" charset="2"/>
              </a:rPr>
              <a:t>polyanion</a:t>
            </a:r>
            <a:r>
              <a:rPr lang="de-CH" sz="1200" dirty="0">
                <a:sym typeface="Wingdings" panose="05000000000000000000" pitchFamily="2" charset="2"/>
              </a:rPr>
              <a:t> </a:t>
            </a:r>
            <a:r>
              <a:rPr lang="de-CH" sz="1200" dirty="0" err="1">
                <a:sym typeface="Wingdings" panose="05000000000000000000" pitchFamily="2" charset="2"/>
              </a:rPr>
              <a:t>solution</a:t>
            </a:r>
            <a:endParaRPr lang="de-CH" sz="1200" dirty="0">
              <a:sym typeface="Wingdings" panose="05000000000000000000" pitchFamily="2" charset="2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200" dirty="0">
                <a:sym typeface="Wingdings" panose="05000000000000000000" pitchFamily="2" charset="2"/>
              </a:rPr>
              <a:t>2. </a:t>
            </a:r>
            <a:r>
              <a:rPr lang="de-CH" sz="1200" dirty="0" err="1">
                <a:sym typeface="Wingdings" panose="05000000000000000000" pitchFamily="2" charset="2"/>
              </a:rPr>
              <a:t>Precipitation</a:t>
            </a:r>
            <a:r>
              <a:rPr lang="de-CH" sz="1200" dirty="0">
                <a:sym typeface="Wingdings" panose="05000000000000000000" pitchFamily="2" charset="2"/>
              </a:rPr>
              <a:t> </a:t>
            </a:r>
            <a:r>
              <a:rPr lang="de-CH" sz="1200" dirty="0" err="1">
                <a:sym typeface="Wingdings" panose="05000000000000000000" pitchFamily="2" charset="2"/>
              </a:rPr>
              <a:t>by</a:t>
            </a:r>
            <a:r>
              <a:rPr lang="de-CH" sz="1200" dirty="0">
                <a:sym typeface="Wingdings" panose="05000000000000000000" pitchFamily="2" charset="2"/>
              </a:rPr>
              <a:t> </a:t>
            </a:r>
            <a:r>
              <a:rPr lang="de-CH" sz="1200" dirty="0" err="1">
                <a:sym typeface="Wingdings" panose="05000000000000000000" pitchFamily="2" charset="2"/>
              </a:rPr>
              <a:t>adding</a:t>
            </a:r>
            <a:r>
              <a:rPr lang="de-CH" sz="1200" dirty="0">
                <a:sym typeface="Wingdings" panose="05000000000000000000" pitchFamily="2" charset="2"/>
              </a:rPr>
              <a:t> </a:t>
            </a:r>
            <a:r>
              <a:rPr lang="de-CH" sz="1200" dirty="0" err="1">
                <a:sym typeface="Wingdings" panose="05000000000000000000" pitchFamily="2" charset="2"/>
              </a:rPr>
              <a:t>proton</a:t>
            </a:r>
            <a:r>
              <a:rPr lang="de-CH" sz="1200" dirty="0">
                <a:sym typeface="Wingdings" panose="05000000000000000000" pitchFamily="2" charset="2"/>
              </a:rPr>
              <a:t> </a:t>
            </a:r>
            <a:r>
              <a:rPr lang="de-CH" sz="1200" dirty="0" err="1">
                <a:sym typeface="Wingdings" panose="05000000000000000000" pitchFamily="2" charset="2"/>
              </a:rPr>
              <a:t>donor</a:t>
            </a:r>
            <a:r>
              <a:rPr lang="de-CH" sz="1200" dirty="0">
                <a:sym typeface="Wingdings" panose="05000000000000000000" pitchFamily="2" charset="2"/>
              </a:rPr>
              <a:t> (H2O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200" dirty="0">
                <a:sym typeface="Wingdings" panose="05000000000000000000" pitchFamily="2" charset="2"/>
              </a:rPr>
              <a:t>3. Filtration / </a:t>
            </a:r>
            <a:r>
              <a:rPr lang="de-CH" sz="1200" dirty="0" err="1">
                <a:sym typeface="Wingdings" panose="05000000000000000000" pitchFamily="2" charset="2"/>
              </a:rPr>
              <a:t>Drying</a:t>
            </a:r>
            <a:r>
              <a:rPr lang="de-CH" sz="1200" dirty="0">
                <a:sym typeface="Wingdings" panose="05000000000000000000" pitchFamily="2" charset="2"/>
              </a:rPr>
              <a:t> / </a:t>
            </a:r>
            <a:r>
              <a:rPr lang="de-CH" sz="1200" dirty="0" err="1">
                <a:sym typeface="Wingdings" panose="05000000000000000000" pitchFamily="2" charset="2"/>
              </a:rPr>
              <a:t>Characterization</a:t>
            </a:r>
            <a:endParaRPr lang="de-CH" sz="1200" dirty="0">
              <a:sym typeface="Wingdings" panose="05000000000000000000" pitchFamily="2" charset="2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200" dirty="0">
                <a:sym typeface="Wingdings" panose="05000000000000000000" pitchFamily="2" charset="2"/>
              </a:rPr>
              <a:t>4. </a:t>
            </a:r>
            <a:r>
              <a:rPr lang="de-CH" sz="1200" dirty="0" err="1">
                <a:sym typeface="Wingdings" panose="05000000000000000000" pitchFamily="2" charset="2"/>
              </a:rPr>
              <a:t>Incorporation</a:t>
            </a:r>
            <a:r>
              <a:rPr lang="de-CH" sz="1200" dirty="0">
                <a:sym typeface="Wingdings" panose="05000000000000000000" pitchFamily="2" charset="2"/>
              </a:rPr>
              <a:t> </a:t>
            </a:r>
            <a:r>
              <a:rPr lang="de-CH" sz="1200" dirty="0" err="1">
                <a:sym typeface="Wingdings" panose="05000000000000000000" pitchFamily="2" charset="2"/>
              </a:rPr>
              <a:t>into</a:t>
            </a:r>
            <a:r>
              <a:rPr lang="de-CH" sz="1200" dirty="0">
                <a:sym typeface="Wingdings" panose="05000000000000000000" pitchFamily="2" charset="2"/>
              </a:rPr>
              <a:t> </a:t>
            </a:r>
            <a:r>
              <a:rPr lang="de-CH" sz="1200" dirty="0" err="1">
                <a:sym typeface="Wingdings" panose="05000000000000000000" pitchFamily="2" charset="2"/>
              </a:rPr>
              <a:t>epoxy</a:t>
            </a:r>
            <a:r>
              <a:rPr lang="de-CH" sz="1200" dirty="0"/>
              <a:t>	</a:t>
            </a:r>
          </a:p>
          <a:p>
            <a:endParaRPr lang="de-DE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B55E0E0B-7535-4CF5-8B30-137BB4C1BB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3843" y="4360085"/>
            <a:ext cx="1750514" cy="1699362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AD6FC165-979F-401C-8178-15D73A0611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3957" y="4241546"/>
            <a:ext cx="1942468" cy="1569154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9D52C94E-146F-4B7D-94BD-6D4680A1B6FA}"/>
              </a:ext>
            </a:extLst>
          </p:cNvPr>
          <p:cNvSpPr txBox="1"/>
          <p:nvPr/>
        </p:nvSpPr>
        <p:spPr>
          <a:xfrm>
            <a:off x="2550139" y="5792218"/>
            <a:ext cx="2028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/>
              <a:t>Jung et al., 2020 (Polymer)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E41FC029-08ED-4638-9905-ABE620A15321}"/>
              </a:ext>
            </a:extLst>
          </p:cNvPr>
          <p:cNvSpPr/>
          <p:nvPr/>
        </p:nvSpPr>
        <p:spPr>
          <a:xfrm>
            <a:off x="611818" y="4415783"/>
            <a:ext cx="1743529" cy="12447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9" name="Gleichschenkliges Dreieck 28">
            <a:extLst>
              <a:ext uri="{FF2B5EF4-FFF2-40B4-BE49-F238E27FC236}">
                <a16:creationId xmlns:a16="http://schemas.microsoft.com/office/drawing/2014/main" id="{E26352A4-28A9-4A73-BE99-D9AA1917AD89}"/>
              </a:ext>
            </a:extLst>
          </p:cNvPr>
          <p:cNvSpPr/>
          <p:nvPr/>
        </p:nvSpPr>
        <p:spPr>
          <a:xfrm rot="5400000">
            <a:off x="949641" y="4568199"/>
            <a:ext cx="176367" cy="89852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D8CEB6A-E1CC-43CE-B8A4-E5514AA1008F}"/>
              </a:ext>
            </a:extLst>
          </p:cNvPr>
          <p:cNvSpPr txBox="1"/>
          <p:nvPr/>
        </p:nvSpPr>
        <p:spPr>
          <a:xfrm>
            <a:off x="621649" y="4427093"/>
            <a:ext cx="719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err="1"/>
              <a:t>Epoxy</a:t>
            </a:r>
            <a:endParaRPr lang="de-CH" sz="1200" dirty="0"/>
          </a:p>
        </p:txBody>
      </p:sp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188307D6-D529-4FA0-AF1A-92127032DBB6}"/>
              </a:ext>
            </a:extLst>
          </p:cNvPr>
          <p:cNvSpPr/>
          <p:nvPr/>
        </p:nvSpPr>
        <p:spPr>
          <a:xfrm>
            <a:off x="1561072" y="4537016"/>
            <a:ext cx="23854" cy="795130"/>
          </a:xfrm>
          <a:custGeom>
            <a:avLst/>
            <a:gdLst>
              <a:gd name="connsiteX0" fmla="*/ 0 w 23854"/>
              <a:gd name="connsiteY0" fmla="*/ 0 h 795130"/>
              <a:gd name="connsiteX1" fmla="*/ 23854 w 23854"/>
              <a:gd name="connsiteY1" fmla="*/ 795130 h 795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854" h="795130">
                <a:moveTo>
                  <a:pt x="0" y="0"/>
                </a:moveTo>
                <a:cubicBezTo>
                  <a:pt x="5301" y="325340"/>
                  <a:pt x="10602" y="650681"/>
                  <a:pt x="23854" y="79513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Freihandform: Form 21">
            <a:extLst>
              <a:ext uri="{FF2B5EF4-FFF2-40B4-BE49-F238E27FC236}">
                <a16:creationId xmlns:a16="http://schemas.microsoft.com/office/drawing/2014/main" id="{BE97DA31-3301-44ED-B18C-311039C31370}"/>
              </a:ext>
            </a:extLst>
          </p:cNvPr>
          <p:cNvSpPr/>
          <p:nvPr/>
        </p:nvSpPr>
        <p:spPr>
          <a:xfrm rot="20111130">
            <a:off x="1235807" y="4858823"/>
            <a:ext cx="206506" cy="378230"/>
          </a:xfrm>
          <a:custGeom>
            <a:avLst/>
            <a:gdLst>
              <a:gd name="connsiteX0" fmla="*/ 238539 w 238539"/>
              <a:gd name="connsiteY0" fmla="*/ 0 h 1041621"/>
              <a:gd name="connsiteX1" fmla="*/ 79513 w 238539"/>
              <a:gd name="connsiteY1" fmla="*/ 389614 h 1041621"/>
              <a:gd name="connsiteX2" fmla="*/ 79513 w 238539"/>
              <a:gd name="connsiteY2" fmla="*/ 731520 h 1041621"/>
              <a:gd name="connsiteX3" fmla="*/ 0 w 238539"/>
              <a:gd name="connsiteY3" fmla="*/ 1041621 h 1041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539" h="1041621">
                <a:moveTo>
                  <a:pt x="238539" y="0"/>
                </a:moveTo>
                <a:cubicBezTo>
                  <a:pt x="172278" y="133847"/>
                  <a:pt x="106017" y="267694"/>
                  <a:pt x="79513" y="389614"/>
                </a:cubicBezTo>
                <a:cubicBezTo>
                  <a:pt x="53009" y="511534"/>
                  <a:pt x="92765" y="622852"/>
                  <a:pt x="79513" y="731520"/>
                </a:cubicBezTo>
                <a:cubicBezTo>
                  <a:pt x="66261" y="840188"/>
                  <a:pt x="17228" y="931628"/>
                  <a:pt x="0" y="1041621"/>
                </a:cubicBezTo>
              </a:path>
            </a:pathLst>
          </a:cu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" name="Freihandform: Form 31">
            <a:extLst>
              <a:ext uri="{FF2B5EF4-FFF2-40B4-BE49-F238E27FC236}">
                <a16:creationId xmlns:a16="http://schemas.microsoft.com/office/drawing/2014/main" id="{CACB2360-3E9C-41D4-B968-0CD3DFA2C1EC}"/>
              </a:ext>
            </a:extLst>
          </p:cNvPr>
          <p:cNvSpPr/>
          <p:nvPr/>
        </p:nvSpPr>
        <p:spPr>
          <a:xfrm rot="20111130">
            <a:off x="1026837" y="4843355"/>
            <a:ext cx="206506" cy="378230"/>
          </a:xfrm>
          <a:custGeom>
            <a:avLst/>
            <a:gdLst>
              <a:gd name="connsiteX0" fmla="*/ 238539 w 238539"/>
              <a:gd name="connsiteY0" fmla="*/ 0 h 1041621"/>
              <a:gd name="connsiteX1" fmla="*/ 79513 w 238539"/>
              <a:gd name="connsiteY1" fmla="*/ 389614 h 1041621"/>
              <a:gd name="connsiteX2" fmla="*/ 79513 w 238539"/>
              <a:gd name="connsiteY2" fmla="*/ 731520 h 1041621"/>
              <a:gd name="connsiteX3" fmla="*/ 0 w 238539"/>
              <a:gd name="connsiteY3" fmla="*/ 1041621 h 1041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539" h="1041621">
                <a:moveTo>
                  <a:pt x="238539" y="0"/>
                </a:moveTo>
                <a:cubicBezTo>
                  <a:pt x="172278" y="133847"/>
                  <a:pt x="106017" y="267694"/>
                  <a:pt x="79513" y="389614"/>
                </a:cubicBezTo>
                <a:cubicBezTo>
                  <a:pt x="53009" y="511534"/>
                  <a:pt x="92765" y="622852"/>
                  <a:pt x="79513" y="731520"/>
                </a:cubicBezTo>
                <a:cubicBezTo>
                  <a:pt x="66261" y="840188"/>
                  <a:pt x="17228" y="931628"/>
                  <a:pt x="0" y="1041621"/>
                </a:cubicBezTo>
              </a:path>
            </a:pathLst>
          </a:cu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" name="Freihandform: Form 32">
            <a:extLst>
              <a:ext uri="{FF2B5EF4-FFF2-40B4-BE49-F238E27FC236}">
                <a16:creationId xmlns:a16="http://schemas.microsoft.com/office/drawing/2014/main" id="{2F1DD0DD-FA78-4D7A-9E6A-E5B1442FEF2F}"/>
              </a:ext>
            </a:extLst>
          </p:cNvPr>
          <p:cNvSpPr/>
          <p:nvPr/>
        </p:nvSpPr>
        <p:spPr>
          <a:xfrm rot="20111130">
            <a:off x="845420" y="4843356"/>
            <a:ext cx="206506" cy="378230"/>
          </a:xfrm>
          <a:custGeom>
            <a:avLst/>
            <a:gdLst>
              <a:gd name="connsiteX0" fmla="*/ 238539 w 238539"/>
              <a:gd name="connsiteY0" fmla="*/ 0 h 1041621"/>
              <a:gd name="connsiteX1" fmla="*/ 79513 w 238539"/>
              <a:gd name="connsiteY1" fmla="*/ 389614 h 1041621"/>
              <a:gd name="connsiteX2" fmla="*/ 79513 w 238539"/>
              <a:gd name="connsiteY2" fmla="*/ 731520 h 1041621"/>
              <a:gd name="connsiteX3" fmla="*/ 0 w 238539"/>
              <a:gd name="connsiteY3" fmla="*/ 1041621 h 1041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539" h="1041621">
                <a:moveTo>
                  <a:pt x="238539" y="0"/>
                </a:moveTo>
                <a:cubicBezTo>
                  <a:pt x="172278" y="133847"/>
                  <a:pt x="106017" y="267694"/>
                  <a:pt x="79513" y="389614"/>
                </a:cubicBezTo>
                <a:cubicBezTo>
                  <a:pt x="53009" y="511534"/>
                  <a:pt x="92765" y="622852"/>
                  <a:pt x="79513" y="731520"/>
                </a:cubicBezTo>
                <a:cubicBezTo>
                  <a:pt x="66261" y="840188"/>
                  <a:pt x="17228" y="931628"/>
                  <a:pt x="0" y="1041621"/>
                </a:cubicBezTo>
              </a:path>
            </a:pathLst>
          </a:cu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86760EA5-C0ED-4E83-A0FF-861C3A372073}"/>
              </a:ext>
            </a:extLst>
          </p:cNvPr>
          <p:cNvSpPr txBox="1"/>
          <p:nvPr/>
        </p:nvSpPr>
        <p:spPr>
          <a:xfrm>
            <a:off x="4383217" y="195222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3 </a:t>
            </a:r>
            <a:r>
              <a:rPr lang="de-DE" dirty="0" err="1">
                <a:solidFill>
                  <a:schemeClr val="bg1"/>
                </a:solidFill>
              </a:rPr>
              <a:t>Examples</a:t>
            </a:r>
            <a:r>
              <a:rPr lang="de-DE" dirty="0">
                <a:solidFill>
                  <a:schemeClr val="bg1"/>
                </a:solidFill>
              </a:rPr>
              <a:t> &amp; Research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42" name="Fußzeilenplatzhalter 3">
            <a:extLst>
              <a:ext uri="{FF2B5EF4-FFF2-40B4-BE49-F238E27FC236}">
                <a16:creationId xmlns:a16="http://schemas.microsoft.com/office/drawing/2014/main" id="{6D4A42ED-55F3-453F-8BCA-406D344DB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4" name="Grafik 3" descr="Ein Bild, das drinnen, Wand enthält.&#10;&#10;Automatisch generierte Beschreibung">
            <a:extLst>
              <a:ext uri="{FF2B5EF4-FFF2-40B4-BE49-F238E27FC236}">
                <a16:creationId xmlns:a16="http://schemas.microsoft.com/office/drawing/2014/main" id="{B8FB408A-FACE-454A-9E3C-367D6D6429C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63" t="32248" r="35642" b="26495"/>
          <a:stretch/>
        </p:blipFill>
        <p:spPr>
          <a:xfrm>
            <a:off x="5392453" y="3258431"/>
            <a:ext cx="2479473" cy="2795476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322FA248-14EF-4689-9891-6C22F5858B33}"/>
              </a:ext>
            </a:extLst>
          </p:cNvPr>
          <p:cNvSpPr txBox="1"/>
          <p:nvPr/>
        </p:nvSpPr>
        <p:spPr>
          <a:xfrm>
            <a:off x="5686158" y="6024873"/>
            <a:ext cx="20840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/>
              <a:t>Aramide </a:t>
            </a:r>
            <a:r>
              <a:rPr lang="de-CH" sz="1200" dirty="0" err="1"/>
              <a:t>fiber</a:t>
            </a:r>
            <a:r>
              <a:rPr lang="de-CH" sz="1200" dirty="0"/>
              <a:t> / DMSO / KOH </a:t>
            </a:r>
            <a:r>
              <a:rPr lang="de-CH" sz="1200" dirty="0" err="1"/>
              <a:t>solution</a:t>
            </a:r>
            <a:endParaRPr lang="de-CH" sz="1200" dirty="0"/>
          </a:p>
          <a:p>
            <a:r>
              <a:rPr lang="de-CH" sz="1200" dirty="0"/>
              <a:t>After </a:t>
            </a:r>
            <a:r>
              <a:rPr lang="de-CH" sz="1200" dirty="0" err="1"/>
              <a:t>stirring</a:t>
            </a:r>
            <a:r>
              <a:rPr lang="de-CH" sz="1200" dirty="0"/>
              <a:t> </a:t>
            </a:r>
            <a:r>
              <a:rPr lang="de-CH" sz="1200" dirty="0" err="1"/>
              <a:t>for</a:t>
            </a:r>
            <a:r>
              <a:rPr lang="de-CH" sz="1200" dirty="0"/>
              <a:t> 5 </a:t>
            </a:r>
            <a:r>
              <a:rPr lang="de-CH" sz="1200" dirty="0" err="1"/>
              <a:t>days</a:t>
            </a:r>
            <a:endParaRPr lang="de-CH" sz="1200" dirty="0"/>
          </a:p>
          <a:p>
            <a:r>
              <a:rPr lang="de-CH" sz="1200" dirty="0"/>
              <a:t> </a:t>
            </a:r>
          </a:p>
        </p:txBody>
      </p:sp>
      <p:pic>
        <p:nvPicPr>
          <p:cNvPr id="1026" name="Picture 2" descr="Aramid - Wikipedia">
            <a:extLst>
              <a:ext uri="{FF2B5EF4-FFF2-40B4-BE49-F238E27FC236}">
                <a16:creationId xmlns:a16="http://schemas.microsoft.com/office/drawing/2014/main" id="{A18C9A6E-6E25-42FC-838F-4D84E8D0AE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662" y="1657625"/>
            <a:ext cx="2828297" cy="136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9AA8D3D-8157-4E6A-A29D-8D72A077FE09}"/>
              </a:ext>
            </a:extLst>
          </p:cNvPr>
          <p:cNvSpPr txBox="1"/>
          <p:nvPr/>
        </p:nvSpPr>
        <p:spPr>
          <a:xfrm>
            <a:off x="6652537" y="1663746"/>
            <a:ext cx="627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>
                <a:solidFill>
                  <a:srgbClr val="FF0000"/>
                </a:solidFill>
                <a:highlight>
                  <a:srgbClr val="FFFF00"/>
                </a:highlight>
              </a:rPr>
              <a:t>OH</a:t>
            </a:r>
            <a:r>
              <a:rPr lang="de-CH" sz="2000" baseline="30000" dirty="0">
                <a:solidFill>
                  <a:srgbClr val="FF0000"/>
                </a:solidFill>
                <a:highlight>
                  <a:srgbClr val="FFFF00"/>
                </a:highlight>
              </a:rPr>
              <a:t>-</a:t>
            </a: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6709F5F7-7AE6-48DB-871C-FFB46A035FBE}"/>
              </a:ext>
            </a:extLst>
          </p:cNvPr>
          <p:cNvCxnSpPr>
            <a:stCxn id="2" idx="3"/>
          </p:cNvCxnSpPr>
          <p:nvPr/>
        </p:nvCxnSpPr>
        <p:spPr>
          <a:xfrm>
            <a:off x="7279632" y="1863801"/>
            <a:ext cx="759916" cy="125540"/>
          </a:xfrm>
          <a:prstGeom prst="straightConnector1">
            <a:avLst/>
          </a:prstGeom>
          <a:ln w="635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51AD9DCF-4E4B-405B-9E78-5511E4EBE57D}"/>
              </a:ext>
            </a:extLst>
          </p:cNvPr>
          <p:cNvCxnSpPr/>
          <p:nvPr/>
        </p:nvCxnSpPr>
        <p:spPr>
          <a:xfrm>
            <a:off x="8416816" y="1605627"/>
            <a:ext cx="759916" cy="125540"/>
          </a:xfrm>
          <a:prstGeom prst="straightConnector1">
            <a:avLst/>
          </a:prstGeom>
          <a:ln w="635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4DE3F65B-CC4B-461F-9D55-EDB73D1EA720}"/>
              </a:ext>
            </a:extLst>
          </p:cNvPr>
          <p:cNvCxnSpPr>
            <a:cxnSpLocks/>
          </p:cNvCxnSpPr>
          <p:nvPr/>
        </p:nvCxnSpPr>
        <p:spPr>
          <a:xfrm flipV="1">
            <a:off x="7145929" y="2504631"/>
            <a:ext cx="1031649" cy="242740"/>
          </a:xfrm>
          <a:prstGeom prst="straightConnector1">
            <a:avLst/>
          </a:prstGeom>
          <a:ln w="635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9513D0E9-3B2C-4DD2-B997-33741E59AB80}"/>
              </a:ext>
            </a:extLst>
          </p:cNvPr>
          <p:cNvSpPr txBox="1"/>
          <p:nvPr/>
        </p:nvSpPr>
        <p:spPr>
          <a:xfrm>
            <a:off x="7843537" y="1457978"/>
            <a:ext cx="627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>
                <a:solidFill>
                  <a:srgbClr val="FF0000"/>
                </a:solidFill>
                <a:highlight>
                  <a:srgbClr val="FFFF00"/>
                </a:highlight>
              </a:rPr>
              <a:t>OH</a:t>
            </a:r>
            <a:r>
              <a:rPr lang="de-CH" sz="2000" baseline="30000" dirty="0">
                <a:solidFill>
                  <a:srgbClr val="FF0000"/>
                </a:solidFill>
                <a:highlight>
                  <a:srgbClr val="FFFF00"/>
                </a:highlight>
              </a:rPr>
              <a:t>-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3718E552-FDA0-4B2C-B7BB-C9D76E891FDB}"/>
              </a:ext>
            </a:extLst>
          </p:cNvPr>
          <p:cNvSpPr txBox="1"/>
          <p:nvPr/>
        </p:nvSpPr>
        <p:spPr>
          <a:xfrm>
            <a:off x="6625957" y="2541904"/>
            <a:ext cx="627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>
                <a:solidFill>
                  <a:srgbClr val="FF0000"/>
                </a:solidFill>
                <a:highlight>
                  <a:srgbClr val="FFFF00"/>
                </a:highlight>
              </a:rPr>
              <a:t>OH</a:t>
            </a:r>
            <a:r>
              <a:rPr lang="de-CH" sz="2000" baseline="30000" dirty="0">
                <a:solidFill>
                  <a:srgbClr val="FF0000"/>
                </a:solidFill>
                <a:highlight>
                  <a:srgbClr val="FFFF00"/>
                </a:highlight>
              </a:rPr>
              <a:t>-</a:t>
            </a:r>
          </a:p>
        </p:txBody>
      </p:sp>
      <p:sp>
        <p:nvSpPr>
          <p:cNvPr id="10" name="Zylinder 9">
            <a:extLst>
              <a:ext uri="{FF2B5EF4-FFF2-40B4-BE49-F238E27FC236}">
                <a16:creationId xmlns:a16="http://schemas.microsoft.com/office/drawing/2014/main" id="{02705DA6-2988-4BDE-AFC9-FD107F9F32A0}"/>
              </a:ext>
            </a:extLst>
          </p:cNvPr>
          <p:cNvSpPr/>
          <p:nvPr/>
        </p:nvSpPr>
        <p:spPr>
          <a:xfrm>
            <a:off x="5383521" y="1512792"/>
            <a:ext cx="682975" cy="1575529"/>
          </a:xfrm>
          <a:prstGeom prst="can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5" name="Zylinder 34">
            <a:extLst>
              <a:ext uri="{FF2B5EF4-FFF2-40B4-BE49-F238E27FC236}">
                <a16:creationId xmlns:a16="http://schemas.microsoft.com/office/drawing/2014/main" id="{8A956FB9-CF1D-4812-83A8-5A23FDF6CDDD}"/>
              </a:ext>
            </a:extLst>
          </p:cNvPr>
          <p:cNvSpPr/>
          <p:nvPr/>
        </p:nvSpPr>
        <p:spPr>
          <a:xfrm>
            <a:off x="10544454" y="1551008"/>
            <a:ext cx="45719" cy="1575529"/>
          </a:xfrm>
          <a:prstGeom prst="can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7" name="Zylinder 36">
            <a:extLst>
              <a:ext uri="{FF2B5EF4-FFF2-40B4-BE49-F238E27FC236}">
                <a16:creationId xmlns:a16="http://schemas.microsoft.com/office/drawing/2014/main" id="{392FDE47-6112-4A69-8CC6-44CDA0C031B3}"/>
              </a:ext>
            </a:extLst>
          </p:cNvPr>
          <p:cNvSpPr/>
          <p:nvPr/>
        </p:nvSpPr>
        <p:spPr>
          <a:xfrm flipH="1">
            <a:off x="10668284" y="1366485"/>
            <a:ext cx="45719" cy="1575529"/>
          </a:xfrm>
          <a:prstGeom prst="can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8" name="Zylinder 37">
            <a:extLst>
              <a:ext uri="{FF2B5EF4-FFF2-40B4-BE49-F238E27FC236}">
                <a16:creationId xmlns:a16="http://schemas.microsoft.com/office/drawing/2014/main" id="{6899C21C-7225-421E-B25A-609945DF0F8F}"/>
              </a:ext>
            </a:extLst>
          </p:cNvPr>
          <p:cNvSpPr/>
          <p:nvPr/>
        </p:nvSpPr>
        <p:spPr>
          <a:xfrm>
            <a:off x="11252354" y="1166430"/>
            <a:ext cx="45719" cy="1575529"/>
          </a:xfrm>
          <a:prstGeom prst="can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9" name="Zylinder 38">
            <a:extLst>
              <a:ext uri="{FF2B5EF4-FFF2-40B4-BE49-F238E27FC236}">
                <a16:creationId xmlns:a16="http://schemas.microsoft.com/office/drawing/2014/main" id="{73AE916D-53C2-4719-AEED-59EDD5C22475}"/>
              </a:ext>
            </a:extLst>
          </p:cNvPr>
          <p:cNvSpPr/>
          <p:nvPr/>
        </p:nvSpPr>
        <p:spPr>
          <a:xfrm>
            <a:off x="11654509" y="1657625"/>
            <a:ext cx="45719" cy="1575529"/>
          </a:xfrm>
          <a:prstGeom prst="can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" name="Zylinder 39">
            <a:extLst>
              <a:ext uri="{FF2B5EF4-FFF2-40B4-BE49-F238E27FC236}">
                <a16:creationId xmlns:a16="http://schemas.microsoft.com/office/drawing/2014/main" id="{664071E7-C2D5-4D44-863B-F7BBA914E611}"/>
              </a:ext>
            </a:extLst>
          </p:cNvPr>
          <p:cNvSpPr/>
          <p:nvPr/>
        </p:nvSpPr>
        <p:spPr>
          <a:xfrm>
            <a:off x="10552105" y="4638974"/>
            <a:ext cx="139038" cy="1575529"/>
          </a:xfrm>
          <a:prstGeom prst="can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3A324F3-2064-42D3-B532-3F6DBCF5F9F1}"/>
              </a:ext>
            </a:extLst>
          </p:cNvPr>
          <p:cNvSpPr txBox="1"/>
          <p:nvPr/>
        </p:nvSpPr>
        <p:spPr>
          <a:xfrm>
            <a:off x="9449433" y="2858768"/>
            <a:ext cx="1174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/>
              <a:t>Interactions:</a:t>
            </a:r>
          </a:p>
          <a:p>
            <a:r>
              <a:rPr lang="de-CH" sz="1200" dirty="0" err="1">
                <a:highlight>
                  <a:srgbClr val="FF0000"/>
                </a:highlight>
              </a:rPr>
              <a:t>Electrostatic</a:t>
            </a:r>
            <a:endParaRPr lang="de-CH" sz="1200" dirty="0">
              <a:highlight>
                <a:srgbClr val="FF0000"/>
              </a:highlight>
            </a:endParaRPr>
          </a:p>
          <a:p>
            <a:r>
              <a:rPr lang="de-CH" sz="1200" dirty="0">
                <a:highlight>
                  <a:srgbClr val="00FF00"/>
                </a:highlight>
              </a:rPr>
              <a:t>Van der Waals</a:t>
            </a:r>
          </a:p>
          <a:p>
            <a:r>
              <a:rPr lang="de-CH" sz="1200" dirty="0" err="1">
                <a:highlight>
                  <a:srgbClr val="00FF00"/>
                </a:highlight>
              </a:rPr>
              <a:t>Aromatic</a:t>
            </a:r>
            <a:endParaRPr lang="de-CH" sz="1200" dirty="0">
              <a:highlight>
                <a:srgbClr val="00FF00"/>
              </a:highlight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FA2CAB76-14F7-487B-B459-26CF9669A38F}"/>
              </a:ext>
            </a:extLst>
          </p:cNvPr>
          <p:cNvCxnSpPr/>
          <p:nvPr/>
        </p:nvCxnSpPr>
        <p:spPr>
          <a:xfrm>
            <a:off x="11298073" y="1731167"/>
            <a:ext cx="376966" cy="107069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49CDC569-C356-47F3-9479-E2C3F276E00C}"/>
              </a:ext>
            </a:extLst>
          </p:cNvPr>
          <p:cNvCxnSpPr/>
          <p:nvPr/>
        </p:nvCxnSpPr>
        <p:spPr>
          <a:xfrm>
            <a:off x="11296665" y="2504631"/>
            <a:ext cx="376966" cy="107069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EE8E4EA7-5ECB-40A9-BCE5-1FA1E75DB9CF}"/>
              </a:ext>
            </a:extLst>
          </p:cNvPr>
          <p:cNvCxnSpPr/>
          <p:nvPr/>
        </p:nvCxnSpPr>
        <p:spPr>
          <a:xfrm>
            <a:off x="11283682" y="2110264"/>
            <a:ext cx="376966" cy="107069"/>
          </a:xfrm>
          <a:prstGeom prst="straightConnector1">
            <a:avLst/>
          </a:prstGeom>
          <a:ln w="190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feil: nach rechts 14">
            <a:extLst>
              <a:ext uri="{FF2B5EF4-FFF2-40B4-BE49-F238E27FC236}">
                <a16:creationId xmlns:a16="http://schemas.microsoft.com/office/drawing/2014/main" id="{75F15DC4-BCDF-4031-BB07-2822B7965DCC}"/>
              </a:ext>
            </a:extLst>
          </p:cNvPr>
          <p:cNvSpPr/>
          <p:nvPr/>
        </p:nvSpPr>
        <p:spPr>
          <a:xfrm>
            <a:off x="6128090" y="2171830"/>
            <a:ext cx="627095" cy="221054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3782AE2-0D18-4817-9ED3-9C91CDCF469C}"/>
              </a:ext>
            </a:extLst>
          </p:cNvPr>
          <p:cNvSpPr txBox="1"/>
          <p:nvPr/>
        </p:nvSpPr>
        <p:spPr>
          <a:xfrm>
            <a:off x="6251277" y="185808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1</a:t>
            </a:r>
          </a:p>
        </p:txBody>
      </p:sp>
      <p:sp>
        <p:nvSpPr>
          <p:cNvPr id="44" name="Pfeil: nach rechts 43">
            <a:extLst>
              <a:ext uri="{FF2B5EF4-FFF2-40B4-BE49-F238E27FC236}">
                <a16:creationId xmlns:a16="http://schemas.microsoft.com/office/drawing/2014/main" id="{D105F2A9-3B14-4EA7-86A8-74841A613E1A}"/>
              </a:ext>
            </a:extLst>
          </p:cNvPr>
          <p:cNvSpPr/>
          <p:nvPr/>
        </p:nvSpPr>
        <p:spPr>
          <a:xfrm>
            <a:off x="10216595" y="2117718"/>
            <a:ext cx="327859" cy="17782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6" name="Zylinder 45">
            <a:extLst>
              <a:ext uri="{FF2B5EF4-FFF2-40B4-BE49-F238E27FC236}">
                <a16:creationId xmlns:a16="http://schemas.microsoft.com/office/drawing/2014/main" id="{5D59774D-1C48-4C04-B702-D2B9A8C385D1}"/>
              </a:ext>
            </a:extLst>
          </p:cNvPr>
          <p:cNvSpPr/>
          <p:nvPr/>
        </p:nvSpPr>
        <p:spPr>
          <a:xfrm>
            <a:off x="11149247" y="1507775"/>
            <a:ext cx="45719" cy="1575529"/>
          </a:xfrm>
          <a:prstGeom prst="can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7" name="Zylinder 46">
            <a:extLst>
              <a:ext uri="{FF2B5EF4-FFF2-40B4-BE49-F238E27FC236}">
                <a16:creationId xmlns:a16="http://schemas.microsoft.com/office/drawing/2014/main" id="{7C0532CA-C249-44A8-B9F5-059977C8A71F}"/>
              </a:ext>
            </a:extLst>
          </p:cNvPr>
          <p:cNvSpPr/>
          <p:nvPr/>
        </p:nvSpPr>
        <p:spPr>
          <a:xfrm>
            <a:off x="11093503" y="1283239"/>
            <a:ext cx="45719" cy="1575529"/>
          </a:xfrm>
          <a:prstGeom prst="can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8" name="Zylinder 47">
            <a:extLst>
              <a:ext uri="{FF2B5EF4-FFF2-40B4-BE49-F238E27FC236}">
                <a16:creationId xmlns:a16="http://schemas.microsoft.com/office/drawing/2014/main" id="{D4A3CAD8-5A64-49EC-9C1F-3D2E0A385E02}"/>
              </a:ext>
            </a:extLst>
          </p:cNvPr>
          <p:cNvSpPr/>
          <p:nvPr/>
        </p:nvSpPr>
        <p:spPr>
          <a:xfrm>
            <a:off x="10789969" y="1384111"/>
            <a:ext cx="45719" cy="1575529"/>
          </a:xfrm>
          <a:prstGeom prst="can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9" name="Zylinder 48">
            <a:extLst>
              <a:ext uri="{FF2B5EF4-FFF2-40B4-BE49-F238E27FC236}">
                <a16:creationId xmlns:a16="http://schemas.microsoft.com/office/drawing/2014/main" id="{02D21562-CB6B-425D-80A0-64C29F59C3D3}"/>
              </a:ext>
            </a:extLst>
          </p:cNvPr>
          <p:cNvSpPr/>
          <p:nvPr/>
        </p:nvSpPr>
        <p:spPr>
          <a:xfrm flipH="1">
            <a:off x="10913799" y="1199588"/>
            <a:ext cx="45719" cy="1575529"/>
          </a:xfrm>
          <a:prstGeom prst="can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0" name="Zylinder 49">
            <a:extLst>
              <a:ext uri="{FF2B5EF4-FFF2-40B4-BE49-F238E27FC236}">
                <a16:creationId xmlns:a16="http://schemas.microsoft.com/office/drawing/2014/main" id="{C0A2F142-3906-47E0-A475-0C27C1E62104}"/>
              </a:ext>
            </a:extLst>
          </p:cNvPr>
          <p:cNvSpPr/>
          <p:nvPr/>
        </p:nvSpPr>
        <p:spPr>
          <a:xfrm>
            <a:off x="11394762" y="1340878"/>
            <a:ext cx="45719" cy="1575529"/>
          </a:xfrm>
          <a:prstGeom prst="can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1" name="Zylinder 50">
            <a:extLst>
              <a:ext uri="{FF2B5EF4-FFF2-40B4-BE49-F238E27FC236}">
                <a16:creationId xmlns:a16="http://schemas.microsoft.com/office/drawing/2014/main" id="{86B398D2-F3DE-4EAC-AD66-47DA19CAE533}"/>
              </a:ext>
            </a:extLst>
          </p:cNvPr>
          <p:cNvSpPr/>
          <p:nvPr/>
        </p:nvSpPr>
        <p:spPr>
          <a:xfrm>
            <a:off x="11339018" y="1116342"/>
            <a:ext cx="45719" cy="1575529"/>
          </a:xfrm>
          <a:prstGeom prst="can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2" name="Zylinder 51">
            <a:extLst>
              <a:ext uri="{FF2B5EF4-FFF2-40B4-BE49-F238E27FC236}">
                <a16:creationId xmlns:a16="http://schemas.microsoft.com/office/drawing/2014/main" id="{003512B3-FA30-41DD-ACC3-4D00CD9BB01B}"/>
              </a:ext>
            </a:extLst>
          </p:cNvPr>
          <p:cNvSpPr/>
          <p:nvPr/>
        </p:nvSpPr>
        <p:spPr>
          <a:xfrm>
            <a:off x="10579365" y="1112636"/>
            <a:ext cx="45719" cy="1575529"/>
          </a:xfrm>
          <a:prstGeom prst="can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Pfeil: nach rechts 19">
            <a:extLst>
              <a:ext uri="{FF2B5EF4-FFF2-40B4-BE49-F238E27FC236}">
                <a16:creationId xmlns:a16="http://schemas.microsoft.com/office/drawing/2014/main" id="{237ED21F-2230-42B0-861A-AB6B9B23342E}"/>
              </a:ext>
            </a:extLst>
          </p:cNvPr>
          <p:cNvSpPr/>
          <p:nvPr/>
        </p:nvSpPr>
        <p:spPr>
          <a:xfrm rot="5400000">
            <a:off x="10637492" y="3914301"/>
            <a:ext cx="766054" cy="251829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B4A61051-4672-49FA-8366-1D8D3F9D74D8}"/>
              </a:ext>
            </a:extLst>
          </p:cNvPr>
          <p:cNvSpPr txBox="1"/>
          <p:nvPr/>
        </p:nvSpPr>
        <p:spPr>
          <a:xfrm>
            <a:off x="11090060" y="377469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2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62C7C150-8BED-4E6A-A9DF-30BB168F27AD}"/>
              </a:ext>
            </a:extLst>
          </p:cNvPr>
          <p:cNvSpPr txBox="1"/>
          <p:nvPr/>
        </p:nvSpPr>
        <p:spPr>
          <a:xfrm>
            <a:off x="10466803" y="3758004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>
                <a:solidFill>
                  <a:srgbClr val="FF0000"/>
                </a:solidFill>
                <a:highlight>
                  <a:srgbClr val="FFFF00"/>
                </a:highlight>
              </a:rPr>
              <a:t>H</a:t>
            </a:r>
            <a:r>
              <a:rPr lang="de-CH" sz="2000" baseline="30000" dirty="0">
                <a:solidFill>
                  <a:srgbClr val="FF0000"/>
                </a:solidFill>
                <a:highlight>
                  <a:srgbClr val="FFFF00"/>
                </a:highlight>
              </a:rPr>
              <a:t>+</a:t>
            </a:r>
          </a:p>
        </p:txBody>
      </p:sp>
      <p:sp>
        <p:nvSpPr>
          <p:cNvPr id="56" name="Zylinder 55">
            <a:extLst>
              <a:ext uri="{FF2B5EF4-FFF2-40B4-BE49-F238E27FC236}">
                <a16:creationId xmlns:a16="http://schemas.microsoft.com/office/drawing/2014/main" id="{8BF86C67-0EB8-4AC0-9DD9-EFC98774F427}"/>
              </a:ext>
            </a:extLst>
          </p:cNvPr>
          <p:cNvSpPr/>
          <p:nvPr/>
        </p:nvSpPr>
        <p:spPr>
          <a:xfrm>
            <a:off x="10954465" y="4745073"/>
            <a:ext cx="139038" cy="1575529"/>
          </a:xfrm>
          <a:prstGeom prst="can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8" name="Zylinder 57">
            <a:extLst>
              <a:ext uri="{FF2B5EF4-FFF2-40B4-BE49-F238E27FC236}">
                <a16:creationId xmlns:a16="http://schemas.microsoft.com/office/drawing/2014/main" id="{773B3D93-3D47-4067-84B5-3825DDBC3C00}"/>
              </a:ext>
            </a:extLst>
          </p:cNvPr>
          <p:cNvSpPr/>
          <p:nvPr/>
        </p:nvSpPr>
        <p:spPr>
          <a:xfrm>
            <a:off x="11415629" y="4576941"/>
            <a:ext cx="139038" cy="1575529"/>
          </a:xfrm>
          <a:prstGeom prst="can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209F582F-A197-43BF-B340-E7BAF7F3258B}"/>
              </a:ext>
            </a:extLst>
          </p:cNvPr>
          <p:cNvCxnSpPr/>
          <p:nvPr/>
        </p:nvCxnSpPr>
        <p:spPr>
          <a:xfrm>
            <a:off x="10544454" y="4531668"/>
            <a:ext cx="169549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D9D55A1E-59BA-45DE-89AE-535C84A940AD}"/>
              </a:ext>
            </a:extLst>
          </p:cNvPr>
          <p:cNvCxnSpPr>
            <a:cxnSpLocks/>
          </p:cNvCxnSpPr>
          <p:nvPr/>
        </p:nvCxnSpPr>
        <p:spPr>
          <a:xfrm>
            <a:off x="10311959" y="4640108"/>
            <a:ext cx="32526" cy="1574395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61">
            <a:extLst>
              <a:ext uri="{FF2B5EF4-FFF2-40B4-BE49-F238E27FC236}">
                <a16:creationId xmlns:a16="http://schemas.microsoft.com/office/drawing/2014/main" id="{E990CF60-7C7F-417F-9A2E-26EAB099FA58}"/>
              </a:ext>
            </a:extLst>
          </p:cNvPr>
          <p:cNvSpPr txBox="1"/>
          <p:nvPr/>
        </p:nvSpPr>
        <p:spPr>
          <a:xfrm>
            <a:off x="9653538" y="513381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1 um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D8A86275-D59E-4B80-BCCD-49C30F6FB67E}"/>
              </a:ext>
            </a:extLst>
          </p:cNvPr>
          <p:cNvSpPr txBox="1"/>
          <p:nvPr/>
        </p:nvSpPr>
        <p:spPr>
          <a:xfrm>
            <a:off x="10119077" y="4175419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10 </a:t>
            </a:r>
            <a:r>
              <a:rPr lang="de-CH" dirty="0" err="1"/>
              <a:t>nm</a:t>
            </a:r>
            <a:endParaRPr lang="de-CH" dirty="0"/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20B0A3A4-9615-4C37-9F17-5820142CF865}"/>
              </a:ext>
            </a:extLst>
          </p:cNvPr>
          <p:cNvSpPr txBox="1"/>
          <p:nvPr/>
        </p:nvSpPr>
        <p:spPr>
          <a:xfrm>
            <a:off x="7921597" y="6086925"/>
            <a:ext cx="2028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/>
              <a:t>Jung et al., 2020 (Polymer)</a:t>
            </a:r>
          </a:p>
        </p:txBody>
      </p:sp>
    </p:spTree>
    <p:extLst>
      <p:ext uri="{BB962C8B-B14F-4D97-AF65-F5344CB8AC3E}">
        <p14:creationId xmlns:p14="http://schemas.microsoft.com/office/powerpoint/2010/main" val="286622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" grpId="0"/>
      <p:bldP spid="30" grpId="0"/>
      <p:bldP spid="34" grpId="0"/>
      <p:bldP spid="10" grpId="0" animBg="1"/>
      <p:bldP spid="35" grpId="0" animBg="1"/>
      <p:bldP spid="37" grpId="0" animBg="1"/>
      <p:bldP spid="38" grpId="0" animBg="1"/>
      <p:bldP spid="39" grpId="0" animBg="1"/>
      <p:bldP spid="40" grpId="0" animBg="1"/>
      <p:bldP spid="11" grpId="0"/>
      <p:bldP spid="15" grpId="0" animBg="1"/>
      <p:bldP spid="16" grpId="0"/>
      <p:bldP spid="44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20" grpId="0" animBg="1"/>
      <p:bldP spid="54" grpId="0"/>
      <p:bldP spid="55" grpId="0"/>
      <p:bldP spid="56" grpId="0" animBg="1"/>
      <p:bldP spid="58" grpId="0" animBg="1"/>
      <p:bldP spid="62" grpId="0"/>
      <p:bldP spid="64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12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4979"/>
          </a:xfrm>
        </p:spPr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 on </a:t>
            </a:r>
            <a:r>
              <a:rPr lang="de-DE" dirty="0" err="1"/>
              <a:t>preparing</a:t>
            </a:r>
            <a:r>
              <a:rPr lang="de-DE" dirty="0"/>
              <a:t> </a:t>
            </a:r>
            <a:r>
              <a:rPr lang="de-DE" dirty="0" err="1"/>
              <a:t>aramide</a:t>
            </a:r>
            <a:r>
              <a:rPr lang="de-DE" dirty="0"/>
              <a:t> </a:t>
            </a:r>
            <a:r>
              <a:rPr lang="de-DE" dirty="0" err="1"/>
              <a:t>nanofiber</a:t>
            </a:r>
            <a:r>
              <a:rPr lang="de-DE" dirty="0"/>
              <a:t> </a:t>
            </a:r>
            <a:r>
              <a:rPr lang="de-DE" dirty="0" err="1"/>
              <a:t>colloidal</a:t>
            </a:r>
            <a:r>
              <a:rPr lang="de-DE" dirty="0"/>
              <a:t> </a:t>
            </a:r>
            <a:r>
              <a:rPr lang="de-DE" dirty="0" err="1"/>
              <a:t>solutions</a:t>
            </a:r>
            <a:endParaRPr lang="de-CH" dirty="0"/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E43BEEE0-9979-4F41-8E0B-E8BC071EDBAF}"/>
              </a:ext>
            </a:extLst>
          </p:cNvPr>
          <p:cNvSpPr txBox="1">
            <a:spLocks/>
          </p:cNvSpPr>
          <p:nvPr/>
        </p:nvSpPr>
        <p:spPr>
          <a:xfrm>
            <a:off x="431632" y="1209802"/>
            <a:ext cx="11323975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0">
              <a:buNone/>
            </a:pPr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FE2A2206-8775-47C9-A9D0-68C9DB936644}"/>
              </a:ext>
            </a:extLst>
          </p:cNvPr>
          <p:cNvSpPr txBox="1">
            <a:spLocks/>
          </p:cNvSpPr>
          <p:nvPr/>
        </p:nvSpPr>
        <p:spPr>
          <a:xfrm>
            <a:off x="442024" y="1205984"/>
            <a:ext cx="4808963" cy="51027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0.2% </a:t>
            </a:r>
            <a:r>
              <a:rPr lang="de-DE" sz="2000" b="1" dirty="0" err="1"/>
              <a:t>solution</a:t>
            </a:r>
            <a:endParaRPr lang="de-DE" sz="20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de-CH" sz="1800" dirty="0"/>
              <a:t>0.2% </a:t>
            </a:r>
            <a:r>
              <a:rPr lang="de-CH" sz="1800" dirty="0" err="1"/>
              <a:t>aramide</a:t>
            </a:r>
            <a:r>
              <a:rPr lang="de-CH" sz="1800" dirty="0"/>
              <a:t> in DMSO/KOH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sz="1800" dirty="0"/>
              <a:t>KOH </a:t>
            </a:r>
            <a:r>
              <a:rPr lang="de-CH" sz="1800" dirty="0" err="1"/>
              <a:t>pellets</a:t>
            </a:r>
            <a:endParaRPr lang="de-CH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de-CH" sz="1800" dirty="0" err="1"/>
              <a:t>Stirred</a:t>
            </a:r>
            <a:r>
              <a:rPr lang="de-CH" sz="1800" dirty="0"/>
              <a:t> 7 </a:t>
            </a:r>
            <a:r>
              <a:rPr lang="de-CH" sz="1800" dirty="0" err="1"/>
              <a:t>days</a:t>
            </a:r>
            <a:endParaRPr lang="de-CH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de-CH" sz="1800" dirty="0" err="1"/>
              <a:t>Precipitated</a:t>
            </a:r>
            <a:r>
              <a:rPr lang="de-CH" sz="1800" dirty="0"/>
              <a:t> </a:t>
            </a:r>
            <a:r>
              <a:rPr lang="de-CH" sz="1800" dirty="0" err="1"/>
              <a:t>with</a:t>
            </a:r>
            <a:r>
              <a:rPr lang="de-CH" sz="1800" dirty="0"/>
              <a:t> </a:t>
            </a:r>
            <a:r>
              <a:rPr lang="de-CH" sz="1800" dirty="0" err="1"/>
              <a:t>proton</a:t>
            </a:r>
            <a:r>
              <a:rPr lang="de-CH" sz="1800" dirty="0"/>
              <a:t> </a:t>
            </a:r>
            <a:r>
              <a:rPr lang="de-CH" sz="1800" dirty="0" err="1"/>
              <a:t>donor</a:t>
            </a:r>
            <a:r>
              <a:rPr lang="de-CH" sz="1800" dirty="0"/>
              <a:t> H2O (</a:t>
            </a:r>
            <a:r>
              <a:rPr lang="de-CH" sz="1800" dirty="0" err="1"/>
              <a:t>added</a:t>
            </a:r>
            <a:r>
              <a:rPr lang="de-CH" sz="1800" dirty="0"/>
              <a:t> 0.5 </a:t>
            </a:r>
            <a:r>
              <a:rPr lang="de-CH" sz="1800" dirty="0" err="1"/>
              <a:t>mL</a:t>
            </a:r>
            <a:r>
              <a:rPr lang="de-CH" sz="1800" dirty="0"/>
              <a:t>/mg </a:t>
            </a:r>
            <a:r>
              <a:rPr lang="de-CH" sz="1800" dirty="0" err="1"/>
              <a:t>of</a:t>
            </a:r>
            <a:r>
              <a:rPr lang="de-CH" sz="1800" dirty="0"/>
              <a:t> </a:t>
            </a:r>
            <a:r>
              <a:rPr lang="de-CH" sz="1800" dirty="0" err="1"/>
              <a:t>aramide</a:t>
            </a:r>
            <a:r>
              <a:rPr lang="de-CH" sz="180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sz="1800" dirty="0"/>
              <a:t>Formation </a:t>
            </a:r>
            <a:r>
              <a:rPr lang="de-CH" sz="1800" dirty="0" err="1"/>
              <a:t>of</a:t>
            </a:r>
            <a:r>
              <a:rPr lang="de-CH" sz="1800" dirty="0"/>
              <a:t> a </a:t>
            </a:r>
            <a:r>
              <a:rPr lang="de-CH" sz="1800" dirty="0" err="1"/>
              <a:t>colloidal</a:t>
            </a:r>
            <a:r>
              <a:rPr lang="de-CH" sz="1800" dirty="0"/>
              <a:t> gel 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86760EA5-C0ED-4E83-A0FF-861C3A372073}"/>
              </a:ext>
            </a:extLst>
          </p:cNvPr>
          <p:cNvSpPr txBox="1"/>
          <p:nvPr/>
        </p:nvSpPr>
        <p:spPr>
          <a:xfrm>
            <a:off x="4383217" y="195222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3 </a:t>
            </a:r>
            <a:r>
              <a:rPr lang="de-DE" dirty="0" err="1">
                <a:solidFill>
                  <a:schemeClr val="bg1"/>
                </a:solidFill>
              </a:rPr>
              <a:t>Examples</a:t>
            </a:r>
            <a:r>
              <a:rPr lang="de-DE" dirty="0">
                <a:solidFill>
                  <a:schemeClr val="bg1"/>
                </a:solidFill>
              </a:rPr>
              <a:t> &amp; Research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42" name="Fußzeilenplatzhalter 3">
            <a:extLst>
              <a:ext uri="{FF2B5EF4-FFF2-40B4-BE49-F238E27FC236}">
                <a16:creationId xmlns:a16="http://schemas.microsoft.com/office/drawing/2014/main" id="{6D4A42ED-55F3-453F-8BCA-406D344DB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7" name="Grafik 6" descr="Ein Bild, das Tasse, Tisch, drinnen, Glas enthält.&#10;&#10;Automatisch generierte Beschreibung">
            <a:extLst>
              <a:ext uri="{FF2B5EF4-FFF2-40B4-BE49-F238E27FC236}">
                <a16:creationId xmlns:a16="http://schemas.microsoft.com/office/drawing/2014/main" id="{0FF9322A-9233-4A23-AC4F-D7671C2CD7C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7" t="35056" r="25293" b="14757"/>
          <a:stretch/>
        </p:blipFill>
        <p:spPr>
          <a:xfrm>
            <a:off x="1447508" y="3842535"/>
            <a:ext cx="2935709" cy="2147298"/>
          </a:xfrm>
          <a:prstGeom prst="rect">
            <a:avLst/>
          </a:prstGeom>
        </p:spPr>
      </p:pic>
      <p:sp>
        <p:nvSpPr>
          <p:cNvPr id="23" name="Inhaltsplatzhalter 1">
            <a:extLst>
              <a:ext uri="{FF2B5EF4-FFF2-40B4-BE49-F238E27FC236}">
                <a16:creationId xmlns:a16="http://schemas.microsoft.com/office/drawing/2014/main" id="{269AA81A-2FF2-468A-9BDA-E4B51C49CB4F}"/>
              </a:ext>
            </a:extLst>
          </p:cNvPr>
          <p:cNvSpPr txBox="1">
            <a:spLocks/>
          </p:cNvSpPr>
          <p:nvPr/>
        </p:nvSpPr>
        <p:spPr>
          <a:xfrm>
            <a:off x="5770402" y="1237200"/>
            <a:ext cx="4808963" cy="51027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2% </a:t>
            </a:r>
            <a:r>
              <a:rPr lang="de-DE" sz="2000" b="1" dirty="0" err="1"/>
              <a:t>solution</a:t>
            </a:r>
            <a:endParaRPr lang="de-DE" sz="20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de-CH" sz="1800" dirty="0"/>
              <a:t>2.3% </a:t>
            </a:r>
            <a:r>
              <a:rPr lang="de-CH" sz="1800" dirty="0" err="1"/>
              <a:t>aramide</a:t>
            </a:r>
            <a:r>
              <a:rPr lang="de-CH" sz="1800" dirty="0"/>
              <a:t> in DMSO/H2O (1:25)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sz="1800" dirty="0"/>
              <a:t>KOH </a:t>
            </a:r>
            <a:r>
              <a:rPr lang="de-CH" sz="1800" dirty="0" err="1"/>
              <a:t>pellets</a:t>
            </a:r>
            <a:r>
              <a:rPr lang="de-CH" sz="1800" dirty="0"/>
              <a:t> </a:t>
            </a:r>
            <a:r>
              <a:rPr lang="de-CH" sz="1800" dirty="0" err="1"/>
              <a:t>crushed</a:t>
            </a:r>
            <a:endParaRPr lang="de-CH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de-CH" sz="1800" dirty="0" err="1"/>
              <a:t>Stirred</a:t>
            </a:r>
            <a:r>
              <a:rPr lang="de-CH" sz="1800" dirty="0"/>
              <a:t> 9 </a:t>
            </a:r>
            <a:r>
              <a:rPr lang="de-CH" sz="1800" dirty="0" err="1"/>
              <a:t>hours</a:t>
            </a:r>
            <a:endParaRPr lang="de-CH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de-CH" sz="1800" dirty="0" err="1"/>
              <a:t>Precipitated</a:t>
            </a:r>
            <a:r>
              <a:rPr lang="de-CH" sz="1800" dirty="0"/>
              <a:t> </a:t>
            </a:r>
            <a:r>
              <a:rPr lang="de-CH" sz="1800" dirty="0" err="1"/>
              <a:t>with</a:t>
            </a:r>
            <a:r>
              <a:rPr lang="de-CH" sz="1800" dirty="0"/>
              <a:t> </a:t>
            </a:r>
            <a:r>
              <a:rPr lang="de-CH" sz="1800" dirty="0" err="1"/>
              <a:t>proton</a:t>
            </a:r>
            <a:r>
              <a:rPr lang="de-CH" sz="1800" dirty="0"/>
              <a:t> </a:t>
            </a:r>
            <a:r>
              <a:rPr lang="de-CH" sz="1800" dirty="0" err="1"/>
              <a:t>donor</a:t>
            </a:r>
            <a:r>
              <a:rPr lang="de-CH" sz="1800" dirty="0"/>
              <a:t> H2O (</a:t>
            </a:r>
            <a:r>
              <a:rPr lang="de-CH" sz="1800" dirty="0" err="1"/>
              <a:t>added</a:t>
            </a:r>
            <a:r>
              <a:rPr lang="de-CH" sz="1800" dirty="0"/>
              <a:t> 0.5 </a:t>
            </a:r>
            <a:r>
              <a:rPr lang="de-CH" sz="1800" dirty="0" err="1"/>
              <a:t>mL</a:t>
            </a:r>
            <a:r>
              <a:rPr lang="de-CH" sz="1800" dirty="0"/>
              <a:t>/mg </a:t>
            </a:r>
            <a:r>
              <a:rPr lang="de-CH" sz="1800" dirty="0" err="1"/>
              <a:t>of</a:t>
            </a:r>
            <a:r>
              <a:rPr lang="de-CH" sz="1800" dirty="0"/>
              <a:t> </a:t>
            </a:r>
            <a:r>
              <a:rPr lang="de-CH" sz="1800" dirty="0" err="1"/>
              <a:t>aramide</a:t>
            </a:r>
            <a:r>
              <a:rPr lang="de-CH" sz="180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sz="1800" dirty="0"/>
              <a:t>Forms </a:t>
            </a:r>
            <a:r>
              <a:rPr lang="de-CH" sz="1800" dirty="0" err="1"/>
              <a:t>clumps</a:t>
            </a:r>
            <a:endParaRPr lang="de-CH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de-CH" sz="1800" dirty="0"/>
              <a:t>Problem: Not fully </a:t>
            </a:r>
            <a:r>
              <a:rPr lang="de-CH" sz="1800" dirty="0" err="1"/>
              <a:t>dissolved</a:t>
            </a:r>
            <a:r>
              <a:rPr lang="de-CH" sz="1800" dirty="0"/>
              <a:t> (</a:t>
            </a:r>
            <a:r>
              <a:rPr lang="de-CH" sz="1800" dirty="0" err="1"/>
              <a:t>next</a:t>
            </a:r>
            <a:r>
              <a:rPr lang="de-CH" sz="1800" dirty="0"/>
              <a:t> </a:t>
            </a:r>
            <a:r>
              <a:rPr lang="de-CH" sz="1800" dirty="0" err="1"/>
              <a:t>slide</a:t>
            </a:r>
            <a:r>
              <a:rPr lang="de-CH" sz="1800" dirty="0"/>
              <a:t>) &amp; </a:t>
            </a:r>
            <a:r>
              <a:rPr lang="de-CH" sz="1800" dirty="0" err="1"/>
              <a:t>concentration</a:t>
            </a:r>
            <a:endParaRPr lang="de-CH" sz="1800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9" name="Grafik 8" descr="Ein Bild, das Wand, drinnen, Zahnbürste enthält.&#10;&#10;Automatisch generierte Beschreibung">
            <a:extLst>
              <a:ext uri="{FF2B5EF4-FFF2-40B4-BE49-F238E27FC236}">
                <a16:creationId xmlns:a16="http://schemas.microsoft.com/office/drawing/2014/main" id="{A3EB6BBB-4C70-4937-8D8C-2693B1908C2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7" t="10775" r="5317" b="16747"/>
          <a:stretch/>
        </p:blipFill>
        <p:spPr>
          <a:xfrm rot="5400000">
            <a:off x="6159341" y="4558201"/>
            <a:ext cx="1767154" cy="1424889"/>
          </a:xfrm>
          <a:prstGeom prst="rect">
            <a:avLst/>
          </a:prstGeom>
        </p:spPr>
      </p:pic>
      <p:pic>
        <p:nvPicPr>
          <p:cNvPr id="11" name="Grafik 10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A2FDBB00-521F-44A7-8249-D37F817D0B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8" t="6504" r="9561" b="5668"/>
          <a:stretch/>
        </p:blipFill>
        <p:spPr>
          <a:xfrm rot="5400000">
            <a:off x="8071796" y="4413973"/>
            <a:ext cx="1767155" cy="1713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39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13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4979"/>
          </a:xfrm>
        </p:spPr>
        <p:txBody>
          <a:bodyPr/>
          <a:lstStyle/>
          <a:p>
            <a:r>
              <a:rPr lang="de-DE" dirty="0" err="1"/>
              <a:t>Preparation</a:t>
            </a:r>
            <a:r>
              <a:rPr lang="de-DE" dirty="0"/>
              <a:t> </a:t>
            </a:r>
            <a:r>
              <a:rPr lang="de-DE" dirty="0" err="1"/>
              <a:t>times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aramide</a:t>
            </a:r>
            <a:r>
              <a:rPr lang="de-DE" dirty="0"/>
              <a:t> </a:t>
            </a:r>
            <a:r>
              <a:rPr lang="de-DE" dirty="0" err="1"/>
              <a:t>polyanion</a:t>
            </a:r>
            <a:r>
              <a:rPr lang="de-DE" dirty="0"/>
              <a:t> </a:t>
            </a:r>
            <a:r>
              <a:rPr lang="de-DE" dirty="0" err="1"/>
              <a:t>solutions</a:t>
            </a:r>
            <a:endParaRPr lang="de-CH" dirty="0"/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E43BEEE0-9979-4F41-8E0B-E8BC071EDBAF}"/>
              </a:ext>
            </a:extLst>
          </p:cNvPr>
          <p:cNvSpPr txBox="1">
            <a:spLocks/>
          </p:cNvSpPr>
          <p:nvPr/>
        </p:nvSpPr>
        <p:spPr>
          <a:xfrm>
            <a:off x="-1929182" y="2117727"/>
            <a:ext cx="11323975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0">
              <a:buNone/>
            </a:pPr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86760EA5-C0ED-4E83-A0FF-861C3A372073}"/>
              </a:ext>
            </a:extLst>
          </p:cNvPr>
          <p:cNvSpPr txBox="1"/>
          <p:nvPr/>
        </p:nvSpPr>
        <p:spPr>
          <a:xfrm>
            <a:off x="4383217" y="195222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3 </a:t>
            </a:r>
            <a:r>
              <a:rPr lang="de-DE" dirty="0" err="1">
                <a:solidFill>
                  <a:schemeClr val="bg1"/>
                </a:solidFill>
              </a:rPr>
              <a:t>Examples</a:t>
            </a:r>
            <a:r>
              <a:rPr lang="de-DE" dirty="0">
                <a:solidFill>
                  <a:schemeClr val="bg1"/>
                </a:solidFill>
              </a:rPr>
              <a:t> &amp; Research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42" name="Fußzeilenplatzhalter 3">
            <a:extLst>
              <a:ext uri="{FF2B5EF4-FFF2-40B4-BE49-F238E27FC236}">
                <a16:creationId xmlns:a16="http://schemas.microsoft.com/office/drawing/2014/main" id="{6D4A42ED-55F3-453F-8BCA-406D344DB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graphicFrame>
        <p:nvGraphicFramePr>
          <p:cNvPr id="24" name="Tabelle 24">
            <a:extLst>
              <a:ext uri="{FF2B5EF4-FFF2-40B4-BE49-F238E27FC236}">
                <a16:creationId xmlns:a16="http://schemas.microsoft.com/office/drawing/2014/main" id="{632D1287-3ABB-42CC-A286-6731A46809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705665"/>
              </p:ext>
            </p:extLst>
          </p:nvPr>
        </p:nvGraphicFramePr>
        <p:xfrm>
          <a:off x="431632" y="1220309"/>
          <a:ext cx="11323975" cy="554011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64795">
                  <a:extLst>
                    <a:ext uri="{9D8B030D-6E8A-4147-A177-3AD203B41FA5}">
                      <a16:colId xmlns:a16="http://schemas.microsoft.com/office/drawing/2014/main" val="2160995589"/>
                    </a:ext>
                  </a:extLst>
                </a:gridCol>
                <a:gridCol w="2264795">
                  <a:extLst>
                    <a:ext uri="{9D8B030D-6E8A-4147-A177-3AD203B41FA5}">
                      <a16:colId xmlns:a16="http://schemas.microsoft.com/office/drawing/2014/main" val="337218249"/>
                    </a:ext>
                  </a:extLst>
                </a:gridCol>
                <a:gridCol w="2264795">
                  <a:extLst>
                    <a:ext uri="{9D8B030D-6E8A-4147-A177-3AD203B41FA5}">
                      <a16:colId xmlns:a16="http://schemas.microsoft.com/office/drawing/2014/main" val="2951391877"/>
                    </a:ext>
                  </a:extLst>
                </a:gridCol>
                <a:gridCol w="2264795">
                  <a:extLst>
                    <a:ext uri="{9D8B030D-6E8A-4147-A177-3AD203B41FA5}">
                      <a16:colId xmlns:a16="http://schemas.microsoft.com/office/drawing/2014/main" val="3829663043"/>
                    </a:ext>
                  </a:extLst>
                </a:gridCol>
                <a:gridCol w="2264795">
                  <a:extLst>
                    <a:ext uri="{9D8B030D-6E8A-4147-A177-3AD203B41FA5}">
                      <a16:colId xmlns:a16="http://schemas.microsoft.com/office/drawing/2014/main" val="536773411"/>
                    </a:ext>
                  </a:extLst>
                </a:gridCol>
              </a:tblGrid>
              <a:tr h="561752">
                <a:tc>
                  <a:txBody>
                    <a:bodyPr/>
                    <a:lstStyle/>
                    <a:p>
                      <a:r>
                        <a:rPr lang="de-CH" dirty="0" err="1"/>
                        <a:t>Composition</a:t>
                      </a:r>
                      <a:endParaRPr lang="de-CH" dirty="0"/>
                    </a:p>
                    <a:p>
                      <a:r>
                        <a:rPr lang="de-CH" dirty="0"/>
                        <a:t>(1:25 H2O/DMSO), KOH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err="1"/>
                        <a:t>Preparation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method</a:t>
                      </a:r>
                      <a:endParaRPr lang="de-CH" dirty="0"/>
                    </a:p>
                    <a:p>
                      <a:r>
                        <a:rPr lang="de-CH" dirty="0"/>
                        <a:t>(RT)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6h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24h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7833976"/>
                  </a:ext>
                </a:extLst>
              </a:tr>
              <a:tr h="1456274">
                <a:tc>
                  <a:txBody>
                    <a:bodyPr/>
                    <a:lstStyle/>
                    <a:p>
                      <a:r>
                        <a:rPr lang="de-CH" dirty="0"/>
                        <a:t>1 % </a:t>
                      </a:r>
                      <a:r>
                        <a:rPr lang="de-CH" dirty="0" err="1"/>
                        <a:t>aramide</a:t>
                      </a:r>
                      <a:r>
                        <a:rPr lang="de-CH" dirty="0"/>
                        <a:t> sol.</a:t>
                      </a:r>
                    </a:p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err="1"/>
                        <a:t>Stirred</a:t>
                      </a:r>
                      <a:r>
                        <a:rPr lang="de-CH" dirty="0"/>
                        <a:t>, 400 </a:t>
                      </a:r>
                      <a:r>
                        <a:rPr lang="de-CH" dirty="0" err="1"/>
                        <a:t>rpm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6442736"/>
                  </a:ext>
                </a:extLst>
              </a:tr>
              <a:tr h="15743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1 % </a:t>
                      </a:r>
                      <a:r>
                        <a:rPr lang="de-CH" dirty="0" err="1"/>
                        <a:t>aramide</a:t>
                      </a:r>
                      <a:r>
                        <a:rPr lang="de-CH" dirty="0"/>
                        <a:t> sol.</a:t>
                      </a:r>
                    </a:p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Tumbler, ~80 </a:t>
                      </a:r>
                      <a:r>
                        <a:rPr lang="de-CH" dirty="0" err="1"/>
                        <a:t>rpm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0656569"/>
                  </a:ext>
                </a:extLst>
              </a:tr>
              <a:tr h="15950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2 % </a:t>
                      </a:r>
                      <a:r>
                        <a:rPr lang="de-CH" dirty="0" err="1"/>
                        <a:t>aramide</a:t>
                      </a:r>
                      <a:r>
                        <a:rPr lang="de-CH" dirty="0"/>
                        <a:t> sol.</a:t>
                      </a:r>
                    </a:p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Tumbler, ~50 </a:t>
                      </a:r>
                      <a:r>
                        <a:rPr lang="de-CH" dirty="0" err="1"/>
                        <a:t>rpm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181847"/>
                  </a:ext>
                </a:extLst>
              </a:tr>
            </a:tbl>
          </a:graphicData>
        </a:graphic>
      </p:graphicFrame>
      <p:pic>
        <p:nvPicPr>
          <p:cNvPr id="4" name="Grafik 3" descr="Ein Bild, das Licht enthält.&#10;&#10;Automatisch generierte Beschreibung">
            <a:extLst>
              <a:ext uri="{FF2B5EF4-FFF2-40B4-BE49-F238E27FC236}">
                <a16:creationId xmlns:a16="http://schemas.microsoft.com/office/drawing/2014/main" id="{3A7CC3D5-19FE-4C17-AC61-9FF81C4722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57" t="8966" r="9688" b="8209"/>
          <a:stretch/>
        </p:blipFill>
        <p:spPr>
          <a:xfrm rot="5400000">
            <a:off x="5304035" y="2095841"/>
            <a:ext cx="1192412" cy="1473907"/>
          </a:xfrm>
          <a:prstGeom prst="rect">
            <a:avLst/>
          </a:prstGeom>
        </p:spPr>
      </p:pic>
      <p:pic>
        <p:nvPicPr>
          <p:cNvPr id="10" name="Grafik 9" descr="Ein Bild, das drinnen, rot, Licht enthält.&#10;&#10;Automatisch generierte Beschreibung">
            <a:extLst>
              <a:ext uri="{FF2B5EF4-FFF2-40B4-BE49-F238E27FC236}">
                <a16:creationId xmlns:a16="http://schemas.microsoft.com/office/drawing/2014/main" id="{447E1C0F-1313-4F65-A0CC-4C1D1AC1BBF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38" t="10404" r="7738" b="8715"/>
          <a:stretch/>
        </p:blipFill>
        <p:spPr>
          <a:xfrm rot="5400000">
            <a:off x="5340156" y="3677679"/>
            <a:ext cx="1153478" cy="1507216"/>
          </a:xfrm>
          <a:prstGeom prst="rect">
            <a:avLst/>
          </a:prstGeom>
        </p:spPr>
      </p:pic>
      <p:pic>
        <p:nvPicPr>
          <p:cNvPr id="14" name="Grafik 13" descr="Ein Bild, das rot, Licht enthält.&#10;&#10;Automatisch generierte Beschreibung">
            <a:extLst>
              <a:ext uri="{FF2B5EF4-FFF2-40B4-BE49-F238E27FC236}">
                <a16:creationId xmlns:a16="http://schemas.microsoft.com/office/drawing/2014/main" id="{201B2D2F-84E6-4E06-8C08-565D70FC799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6" r="11271"/>
          <a:stretch/>
        </p:blipFill>
        <p:spPr>
          <a:xfrm rot="5400000">
            <a:off x="7617577" y="2164856"/>
            <a:ext cx="1228565" cy="1385765"/>
          </a:xfrm>
          <a:prstGeom prst="rect">
            <a:avLst/>
          </a:prstGeom>
        </p:spPr>
      </p:pic>
      <p:pic>
        <p:nvPicPr>
          <p:cNvPr id="16" name="Grafik 15" descr="Ein Bild, das rot, Licht, Glas enthält.&#10;&#10;Automatisch generierte Beschreibung">
            <a:extLst>
              <a:ext uri="{FF2B5EF4-FFF2-40B4-BE49-F238E27FC236}">
                <a16:creationId xmlns:a16="http://schemas.microsoft.com/office/drawing/2014/main" id="{B161C87C-1AF4-402D-A10B-D2671C369E6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3" r="18332"/>
          <a:stretch/>
        </p:blipFill>
        <p:spPr>
          <a:xfrm rot="5400000">
            <a:off x="7609322" y="3664303"/>
            <a:ext cx="1245075" cy="1385765"/>
          </a:xfrm>
          <a:prstGeom prst="rect">
            <a:avLst/>
          </a:prstGeom>
        </p:spPr>
      </p:pic>
      <p:pic>
        <p:nvPicPr>
          <p:cNvPr id="18" name="Grafik 17" descr="Ein Bild, das rot, Gelatine, Getränk, Glas enthält.&#10;&#10;Automatisch generierte Beschreibung">
            <a:extLst>
              <a:ext uri="{FF2B5EF4-FFF2-40B4-BE49-F238E27FC236}">
                <a16:creationId xmlns:a16="http://schemas.microsoft.com/office/drawing/2014/main" id="{1D78AC43-E569-4219-A432-720503CEC45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5" r="8835"/>
          <a:stretch/>
        </p:blipFill>
        <p:spPr>
          <a:xfrm rot="5400000">
            <a:off x="7624530" y="5243888"/>
            <a:ext cx="1214659" cy="1385765"/>
          </a:xfrm>
          <a:prstGeom prst="rect">
            <a:avLst/>
          </a:prstGeom>
        </p:spPr>
      </p:pic>
      <p:pic>
        <p:nvPicPr>
          <p:cNvPr id="7" name="Grafik 6" descr="Ein Bild, das rot, Licht, schließen enthält.&#10;&#10;Automatisch generierte Beschreibung">
            <a:extLst>
              <a:ext uri="{FF2B5EF4-FFF2-40B4-BE49-F238E27FC236}">
                <a16:creationId xmlns:a16="http://schemas.microsoft.com/office/drawing/2014/main" id="{E2AE83E9-F001-497E-93BF-E4E175B2AC2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7" r="17949"/>
          <a:stretch/>
        </p:blipFill>
        <p:spPr>
          <a:xfrm rot="5400000">
            <a:off x="9954091" y="5215460"/>
            <a:ext cx="1291841" cy="1371088"/>
          </a:xfrm>
          <a:prstGeom prst="rect">
            <a:avLst/>
          </a:prstGeom>
        </p:spPr>
      </p:pic>
      <p:pic>
        <p:nvPicPr>
          <p:cNvPr id="9" name="Grafik 8" descr="Ein Bild, das rot, Licht enthält.&#10;&#10;Automatisch generierte Beschreibung">
            <a:extLst>
              <a:ext uri="{FF2B5EF4-FFF2-40B4-BE49-F238E27FC236}">
                <a16:creationId xmlns:a16="http://schemas.microsoft.com/office/drawing/2014/main" id="{F93CF0A5-1342-4A85-836C-35C877D7745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9" r="17831"/>
          <a:stretch/>
        </p:blipFill>
        <p:spPr>
          <a:xfrm rot="5400000">
            <a:off x="9980446" y="3622588"/>
            <a:ext cx="1252154" cy="1384109"/>
          </a:xfrm>
          <a:prstGeom prst="rect">
            <a:avLst/>
          </a:prstGeom>
        </p:spPr>
      </p:pic>
      <p:pic>
        <p:nvPicPr>
          <p:cNvPr id="12" name="Grafik 11" descr="Ein Bild, das Glas, Licht enthält.&#10;&#10;Automatisch generierte Beschreibung">
            <a:extLst>
              <a:ext uri="{FF2B5EF4-FFF2-40B4-BE49-F238E27FC236}">
                <a16:creationId xmlns:a16="http://schemas.microsoft.com/office/drawing/2014/main" id="{6FA49093-8F18-472A-A6B4-A23206CDFD8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9" r="17732"/>
          <a:stretch/>
        </p:blipFill>
        <p:spPr>
          <a:xfrm rot="5400000">
            <a:off x="9990623" y="2147413"/>
            <a:ext cx="1235433" cy="141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05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14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4979"/>
          </a:xfrm>
        </p:spPr>
        <p:txBody>
          <a:bodyPr/>
          <a:lstStyle/>
          <a:p>
            <a:r>
              <a:rPr lang="de-DE" dirty="0"/>
              <a:t>Aramide </a:t>
            </a:r>
            <a:r>
              <a:rPr lang="de-DE" dirty="0" err="1"/>
              <a:t>nanofibers</a:t>
            </a:r>
            <a:r>
              <a:rPr lang="de-DE" dirty="0"/>
              <a:t>, open </a:t>
            </a:r>
            <a:r>
              <a:rPr lang="de-DE" dirty="0" err="1"/>
              <a:t>questions</a:t>
            </a:r>
            <a:endParaRPr lang="de-CH" dirty="0"/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E43BEEE0-9979-4F41-8E0B-E8BC071EDBAF}"/>
              </a:ext>
            </a:extLst>
          </p:cNvPr>
          <p:cNvSpPr txBox="1">
            <a:spLocks/>
          </p:cNvSpPr>
          <p:nvPr/>
        </p:nvSpPr>
        <p:spPr>
          <a:xfrm>
            <a:off x="-1929182" y="2117727"/>
            <a:ext cx="11323975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0">
              <a:buNone/>
            </a:pPr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86760EA5-C0ED-4E83-A0FF-861C3A372073}"/>
              </a:ext>
            </a:extLst>
          </p:cNvPr>
          <p:cNvSpPr txBox="1"/>
          <p:nvPr/>
        </p:nvSpPr>
        <p:spPr>
          <a:xfrm>
            <a:off x="4383217" y="195222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3 </a:t>
            </a:r>
            <a:r>
              <a:rPr lang="de-DE" dirty="0" err="1">
                <a:solidFill>
                  <a:schemeClr val="bg1"/>
                </a:solidFill>
              </a:rPr>
              <a:t>Examples</a:t>
            </a:r>
            <a:r>
              <a:rPr lang="de-DE" dirty="0">
                <a:solidFill>
                  <a:schemeClr val="bg1"/>
                </a:solidFill>
              </a:rPr>
              <a:t> &amp; Research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42" name="Fußzeilenplatzhalter 3">
            <a:extLst>
              <a:ext uri="{FF2B5EF4-FFF2-40B4-BE49-F238E27FC236}">
                <a16:creationId xmlns:a16="http://schemas.microsoft.com/office/drawing/2014/main" id="{6D4A42ED-55F3-453F-8BCA-406D344DB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83BFEF9-C3B4-4AAD-AB21-70748757F470}"/>
              </a:ext>
            </a:extLst>
          </p:cNvPr>
          <p:cNvSpPr txBox="1"/>
          <p:nvPr/>
        </p:nvSpPr>
        <p:spPr>
          <a:xfrm>
            <a:off x="604299" y="1207482"/>
            <a:ext cx="10669443" cy="4651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000" dirty="0" err="1"/>
              <a:t>Preparation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dried</a:t>
            </a:r>
            <a:r>
              <a:rPr lang="de-CH" sz="2000" dirty="0"/>
              <a:t> </a:t>
            </a:r>
            <a:r>
              <a:rPr lang="de-CH" sz="2000" dirty="0" err="1"/>
              <a:t>nanofibers</a:t>
            </a:r>
            <a:r>
              <a:rPr lang="de-CH" sz="2000" dirty="0"/>
              <a:t> </a:t>
            </a:r>
            <a:r>
              <a:rPr lang="de-CH" sz="2000" dirty="0" err="1"/>
              <a:t>for</a:t>
            </a:r>
            <a:r>
              <a:rPr lang="de-CH" sz="2000" dirty="0"/>
              <a:t> </a:t>
            </a:r>
            <a:r>
              <a:rPr lang="de-CH" sz="2000" dirty="0" err="1"/>
              <a:t>application</a:t>
            </a:r>
            <a:r>
              <a:rPr lang="de-CH" sz="2000" dirty="0"/>
              <a:t> 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higher</a:t>
            </a:r>
            <a:r>
              <a:rPr lang="de-CH" sz="2000" dirty="0"/>
              <a:t> </a:t>
            </a:r>
            <a:r>
              <a:rPr lang="de-CH" sz="2000" dirty="0" err="1"/>
              <a:t>concentrated</a:t>
            </a:r>
            <a:r>
              <a:rPr lang="de-CH" sz="2000" dirty="0"/>
              <a:t> </a:t>
            </a:r>
            <a:r>
              <a:rPr lang="de-CH" sz="2000" dirty="0" err="1"/>
              <a:t>solutions</a:t>
            </a:r>
            <a:r>
              <a:rPr lang="de-CH" sz="2000" dirty="0"/>
              <a:t> (1%, 2%, 4%,…)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000" dirty="0" err="1"/>
              <a:t>What</a:t>
            </a:r>
            <a:r>
              <a:rPr lang="de-CH" sz="2000" dirty="0"/>
              <a:t> </a:t>
            </a:r>
            <a:r>
              <a:rPr lang="de-CH" sz="2000" dirty="0" err="1"/>
              <a:t>happens</a:t>
            </a:r>
            <a:r>
              <a:rPr lang="de-CH" sz="2000" dirty="0"/>
              <a:t> </a:t>
            </a:r>
            <a:r>
              <a:rPr lang="de-CH" sz="2000" dirty="0" err="1"/>
              <a:t>when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concentration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proton</a:t>
            </a:r>
            <a:r>
              <a:rPr lang="de-CH" sz="2000" dirty="0"/>
              <a:t> </a:t>
            </a:r>
            <a:r>
              <a:rPr lang="de-CH" sz="2000" dirty="0" err="1"/>
              <a:t>donor</a:t>
            </a:r>
            <a:r>
              <a:rPr lang="de-CH" sz="2000" dirty="0"/>
              <a:t> </a:t>
            </a:r>
            <a:r>
              <a:rPr lang="de-CH" sz="2000" dirty="0" err="1"/>
              <a:t>is</a:t>
            </a:r>
            <a:r>
              <a:rPr lang="de-CH" sz="2000" dirty="0"/>
              <a:t> </a:t>
            </a:r>
            <a:r>
              <a:rPr lang="de-CH" sz="2000" dirty="0" err="1"/>
              <a:t>slowly</a:t>
            </a:r>
            <a:r>
              <a:rPr lang="de-CH" sz="2000" dirty="0"/>
              <a:t> </a:t>
            </a:r>
            <a:r>
              <a:rPr lang="de-CH" sz="2000" dirty="0" err="1"/>
              <a:t>increased</a:t>
            </a:r>
            <a:r>
              <a:rPr lang="de-CH" sz="2000" dirty="0"/>
              <a:t> </a:t>
            </a:r>
            <a:r>
              <a:rPr lang="de-CH" sz="2000" dirty="0" err="1"/>
              <a:t>instead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instantaneous</a:t>
            </a:r>
            <a:r>
              <a:rPr lang="de-CH" sz="2000" dirty="0"/>
              <a:t> </a:t>
            </a:r>
            <a:r>
              <a:rPr lang="de-CH" sz="2000" dirty="0" err="1"/>
              <a:t>mixing</a:t>
            </a:r>
            <a:r>
              <a:rPr lang="de-CH" sz="2000" dirty="0"/>
              <a:t>?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000" dirty="0"/>
              <a:t>Dilution </a:t>
            </a:r>
            <a:r>
              <a:rPr lang="de-CH" sz="2000" dirty="0" err="1"/>
              <a:t>necessary</a:t>
            </a:r>
            <a:r>
              <a:rPr lang="de-CH" sz="2000" dirty="0"/>
              <a:t> </a:t>
            </a:r>
            <a:r>
              <a:rPr lang="de-CH" sz="2000" dirty="0" err="1"/>
              <a:t>before</a:t>
            </a:r>
            <a:r>
              <a:rPr lang="de-CH" sz="2000" dirty="0"/>
              <a:t> </a:t>
            </a:r>
            <a:r>
              <a:rPr lang="de-CH" sz="2000" dirty="0" err="1"/>
              <a:t>precipitation</a:t>
            </a:r>
            <a:r>
              <a:rPr lang="de-CH" sz="2000" dirty="0"/>
              <a:t>? </a:t>
            </a:r>
            <a:r>
              <a:rPr lang="de-CH" sz="2000" dirty="0" err="1"/>
              <a:t>Influence</a:t>
            </a:r>
            <a:r>
              <a:rPr lang="de-CH" sz="2000" dirty="0"/>
              <a:t> on </a:t>
            </a:r>
            <a:r>
              <a:rPr lang="de-CH" sz="2000" dirty="0" err="1"/>
              <a:t>microstructure</a:t>
            </a:r>
            <a:r>
              <a:rPr lang="de-CH" sz="2000" dirty="0"/>
              <a:t>?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000" dirty="0" err="1"/>
              <a:t>What</a:t>
            </a:r>
            <a:r>
              <a:rPr lang="de-CH" sz="2000" dirty="0"/>
              <a:t> </a:t>
            </a:r>
            <a:r>
              <a:rPr lang="de-CH" sz="2000" dirty="0" err="1"/>
              <a:t>would</a:t>
            </a:r>
            <a:r>
              <a:rPr lang="de-CH" sz="2000" dirty="0"/>
              <a:t> </a:t>
            </a:r>
            <a:r>
              <a:rPr lang="de-CH" sz="2000" dirty="0" err="1"/>
              <a:t>be</a:t>
            </a:r>
            <a:r>
              <a:rPr lang="de-CH" sz="2000" dirty="0"/>
              <a:t> an </a:t>
            </a:r>
            <a:r>
              <a:rPr lang="de-CH" sz="2000" dirty="0" err="1"/>
              <a:t>appropriate</a:t>
            </a:r>
            <a:r>
              <a:rPr lang="de-CH" sz="2000" dirty="0"/>
              <a:t> </a:t>
            </a:r>
            <a:r>
              <a:rPr lang="de-CH" sz="2000" dirty="0" err="1"/>
              <a:t>diluent</a:t>
            </a:r>
            <a:r>
              <a:rPr lang="de-CH" sz="2000" dirty="0"/>
              <a:t>? (</a:t>
            </a:r>
            <a:r>
              <a:rPr lang="de-CH" sz="2000" dirty="0" err="1"/>
              <a:t>aprotic</a:t>
            </a:r>
            <a:r>
              <a:rPr lang="de-CH" sz="2000" dirty="0"/>
              <a:t>, polar, </a:t>
            </a:r>
            <a:r>
              <a:rPr lang="de-CH" sz="2000" dirty="0" err="1"/>
              <a:t>basic</a:t>
            </a:r>
            <a:r>
              <a:rPr lang="de-CH" sz="2000" dirty="0"/>
              <a:t>)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000" dirty="0" err="1"/>
              <a:t>Acetone</a:t>
            </a:r>
            <a:r>
              <a:rPr lang="de-CH" sz="2000" dirty="0"/>
              <a:t>, </a:t>
            </a:r>
            <a:r>
              <a:rPr lang="de-CH" sz="2000" dirty="0" err="1"/>
              <a:t>EtOH+KOH</a:t>
            </a:r>
            <a:r>
              <a:rPr lang="de-CH" sz="2000" dirty="0"/>
              <a:t>, H2O+KOH, ?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000" dirty="0" err="1"/>
              <a:t>What</a:t>
            </a:r>
            <a:r>
              <a:rPr lang="de-CH" sz="2000" dirty="0"/>
              <a:t> </a:t>
            </a:r>
            <a:r>
              <a:rPr lang="de-CH" sz="2000" dirty="0" err="1"/>
              <a:t>is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influence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temperature</a:t>
            </a:r>
            <a:r>
              <a:rPr lang="de-CH" sz="2000" dirty="0"/>
              <a:t> on </a:t>
            </a:r>
            <a:r>
              <a:rPr lang="de-CH" sz="2000" dirty="0" err="1"/>
              <a:t>both</a:t>
            </a:r>
            <a:r>
              <a:rPr lang="de-CH" sz="2000" dirty="0"/>
              <a:t> </a:t>
            </a:r>
            <a:r>
              <a:rPr lang="de-CH" sz="2000" dirty="0" err="1"/>
              <a:t>aramide</a:t>
            </a:r>
            <a:r>
              <a:rPr lang="de-CH" sz="2000" dirty="0"/>
              <a:t> </a:t>
            </a:r>
            <a:r>
              <a:rPr lang="de-CH" sz="2000" dirty="0" err="1"/>
              <a:t>dissolution</a:t>
            </a:r>
            <a:r>
              <a:rPr lang="de-CH" sz="2000" dirty="0"/>
              <a:t> and </a:t>
            </a:r>
            <a:r>
              <a:rPr lang="de-CH" sz="2000" dirty="0" err="1"/>
              <a:t>precipitation</a:t>
            </a:r>
            <a:r>
              <a:rPr lang="de-CH" sz="2000" dirty="0"/>
              <a:t>?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000" dirty="0" err="1"/>
              <a:t>Effect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nanofibers</a:t>
            </a:r>
            <a:r>
              <a:rPr lang="de-CH" sz="2000" dirty="0"/>
              <a:t> in </a:t>
            </a:r>
            <a:r>
              <a:rPr lang="de-CH" sz="2000" dirty="0" err="1"/>
              <a:t>epoxy</a:t>
            </a:r>
            <a:r>
              <a:rPr lang="de-CH" sz="2000" dirty="0"/>
              <a:t> on </a:t>
            </a:r>
            <a:r>
              <a:rPr lang="de-CH" sz="2000" dirty="0" err="1"/>
              <a:t>pot-life</a:t>
            </a:r>
            <a:r>
              <a:rPr lang="de-CH" sz="2000" dirty="0"/>
              <a:t> </a:t>
            </a:r>
            <a:r>
              <a:rPr lang="de-CH" sz="2000" dirty="0" err="1"/>
              <a:t>viscosity</a:t>
            </a:r>
            <a:r>
              <a:rPr lang="de-CH" sz="2000" dirty="0"/>
              <a:t>?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000" dirty="0" err="1"/>
              <a:t>How</a:t>
            </a:r>
            <a:r>
              <a:rPr lang="de-CH" sz="2000" dirty="0"/>
              <a:t> do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fibers</a:t>
            </a:r>
            <a:r>
              <a:rPr lang="de-CH" sz="2000" dirty="0"/>
              <a:t> </a:t>
            </a:r>
            <a:r>
              <a:rPr lang="de-CH" sz="2000" dirty="0" err="1"/>
              <a:t>align</a:t>
            </a:r>
            <a:r>
              <a:rPr lang="de-CH" sz="2000" dirty="0"/>
              <a:t> </a:t>
            </a:r>
            <a:r>
              <a:rPr lang="de-CH" sz="2000" dirty="0" err="1"/>
              <a:t>during</a:t>
            </a:r>
            <a:r>
              <a:rPr lang="de-CH" sz="2000" dirty="0"/>
              <a:t> </a:t>
            </a:r>
            <a:r>
              <a:rPr lang="de-CH" sz="2000" dirty="0" err="1"/>
              <a:t>infusion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dense</a:t>
            </a:r>
            <a:r>
              <a:rPr lang="de-CH" sz="2000" dirty="0"/>
              <a:t> </a:t>
            </a:r>
            <a:r>
              <a:rPr lang="de-CH" sz="2000" dirty="0" err="1"/>
              <a:t>structures</a:t>
            </a:r>
            <a:r>
              <a:rPr lang="de-CH" sz="2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6293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Inhaltsplatzhalter 1">
            <a:extLst>
              <a:ext uri="{FF2B5EF4-FFF2-40B4-BE49-F238E27FC236}">
                <a16:creationId xmlns:a16="http://schemas.microsoft.com/office/drawing/2014/main" id="{391BBB3E-F7AA-4004-B3FE-A53B0BA9F666}"/>
              </a:ext>
            </a:extLst>
          </p:cNvPr>
          <p:cNvSpPr txBox="1">
            <a:spLocks/>
          </p:cNvSpPr>
          <p:nvPr/>
        </p:nvSpPr>
        <p:spPr>
          <a:xfrm>
            <a:off x="463498" y="1143469"/>
            <a:ext cx="5140133" cy="509892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 err="1"/>
              <a:t>Pre-stressing</a:t>
            </a:r>
            <a:r>
              <a:rPr lang="de-DE" sz="2000" b="1" dirty="0"/>
              <a:t> (internal </a:t>
            </a:r>
            <a:r>
              <a:rPr lang="de-DE" sz="2000" b="1" dirty="0" err="1"/>
              <a:t>pressure</a:t>
            </a:r>
            <a:r>
              <a:rPr lang="de-DE" sz="2000" b="1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600" dirty="0" err="1"/>
              <a:t>Idea</a:t>
            </a:r>
            <a:r>
              <a:rPr lang="de-DE" sz="1600" dirty="0"/>
              <a:t>: </a:t>
            </a:r>
            <a:r>
              <a:rPr lang="de-DE" sz="1600" dirty="0" err="1"/>
              <a:t>incorporate</a:t>
            </a:r>
            <a:r>
              <a:rPr lang="de-DE" sz="1600" dirty="0"/>
              <a:t> </a:t>
            </a:r>
            <a:r>
              <a:rPr lang="de-DE" sz="1600" dirty="0" err="1"/>
              <a:t>nascent</a:t>
            </a:r>
            <a:r>
              <a:rPr lang="de-DE" sz="1600" dirty="0"/>
              <a:t> UHMWPE (</a:t>
            </a:r>
            <a:r>
              <a:rPr lang="de-DE" sz="1600" dirty="0" err="1"/>
              <a:t>highly</a:t>
            </a:r>
            <a:r>
              <a:rPr lang="de-DE" sz="1600" dirty="0"/>
              <a:t> </a:t>
            </a:r>
            <a:r>
              <a:rPr lang="de-DE" sz="1600" dirty="0" err="1"/>
              <a:t>crystalline</a:t>
            </a:r>
            <a:r>
              <a:rPr lang="de-DE" sz="1600" dirty="0"/>
              <a:t>) </a:t>
            </a:r>
            <a:r>
              <a:rPr lang="de-DE" sz="1600" dirty="0" err="1"/>
              <a:t>particles</a:t>
            </a:r>
            <a:r>
              <a:rPr lang="de-DE" sz="1600" dirty="0"/>
              <a:t> </a:t>
            </a:r>
            <a:r>
              <a:rPr lang="de-DE" sz="1600" dirty="0" err="1"/>
              <a:t>into</a:t>
            </a:r>
            <a:r>
              <a:rPr lang="de-DE" sz="1600" dirty="0"/>
              <a:t> </a:t>
            </a:r>
            <a:r>
              <a:rPr lang="de-DE" sz="1600" dirty="0" err="1"/>
              <a:t>epoxy</a:t>
            </a:r>
            <a:endParaRPr lang="de-DE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de-DE" sz="1600" dirty="0"/>
              <a:t>After </a:t>
            </a:r>
            <a:r>
              <a:rPr lang="de-DE" sz="1600" dirty="0" err="1"/>
              <a:t>curing</a:t>
            </a:r>
            <a:r>
              <a:rPr lang="de-DE" sz="1600" dirty="0"/>
              <a:t>, </a:t>
            </a:r>
            <a:r>
              <a:rPr lang="de-DE" sz="1600" dirty="0" err="1"/>
              <a:t>melt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UHMWPE </a:t>
            </a:r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 err="1">
                <a:sym typeface="Wingdings" panose="05000000000000000000" pitchFamily="2" charset="2"/>
              </a:rPr>
              <a:t>lower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crystallinity</a:t>
            </a:r>
            <a:r>
              <a:rPr lang="de-DE" sz="1600" dirty="0"/>
              <a:t> </a:t>
            </a:r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 err="1">
                <a:sym typeface="Wingdings" panose="05000000000000000000" pitchFamily="2" charset="2"/>
              </a:rPr>
              <a:t>specific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volume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goes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up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CH" sz="1600" dirty="0">
                <a:sym typeface="Wingdings" panose="05000000000000000000" pitchFamily="2" charset="2"/>
              </a:rPr>
              <a:t> </a:t>
            </a:r>
            <a:r>
              <a:rPr lang="de-CH" sz="1600" dirty="0" err="1">
                <a:sym typeface="Wingdings" panose="05000000000000000000" pitchFamily="2" charset="2"/>
              </a:rPr>
              <a:t>pre</a:t>
            </a:r>
            <a:r>
              <a:rPr lang="de-CH" sz="1600" dirty="0">
                <a:sym typeface="Wingdings" panose="05000000000000000000" pitchFamily="2" charset="2"/>
              </a:rPr>
              <a:t>-stress </a:t>
            </a:r>
            <a:r>
              <a:rPr lang="de-CH" sz="1600" dirty="0" err="1">
                <a:sym typeface="Wingdings" panose="05000000000000000000" pitchFamily="2" charset="2"/>
              </a:rPr>
              <a:t>closes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cracks</a:t>
            </a:r>
            <a:endParaRPr lang="de-CH" sz="1600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CH" sz="1600" dirty="0">
                <a:sym typeface="Wingdings" panose="05000000000000000000" pitchFamily="2" charset="2"/>
              </a:rPr>
              <a:t>Chain </a:t>
            </a:r>
            <a:r>
              <a:rPr lang="de-CH" sz="1600" dirty="0" err="1">
                <a:sym typeface="Wingdings" panose="05000000000000000000" pitchFamily="2" charset="2"/>
              </a:rPr>
              <a:t>explosion</a:t>
            </a:r>
            <a:r>
              <a:rPr lang="de-CH" sz="1600" dirty="0">
                <a:sym typeface="Wingdings" panose="05000000000000000000" pitchFamily="2" charset="2"/>
              </a:rPr>
              <a:t>  </a:t>
            </a:r>
            <a:r>
              <a:rPr lang="de-CH" sz="1600" dirty="0" err="1">
                <a:sym typeface="Wingdings" panose="05000000000000000000" pitchFamily="2" charset="2"/>
              </a:rPr>
              <a:t>improved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adhesion</a:t>
            </a:r>
            <a:r>
              <a:rPr lang="de-CH" sz="1600" dirty="0"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endParaRPr lang="de-CH" sz="1800" dirty="0">
              <a:solidFill>
                <a:srgbClr val="00B05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de-CH" sz="18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15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4979"/>
          </a:xfrm>
        </p:spPr>
        <p:txBody>
          <a:bodyPr/>
          <a:lstStyle/>
          <a:p>
            <a:r>
              <a:rPr lang="de-DE" dirty="0"/>
              <a:t>Different </a:t>
            </a:r>
            <a:r>
              <a:rPr lang="de-DE" dirty="0" err="1"/>
              <a:t>ideas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epoxy</a:t>
            </a:r>
            <a:r>
              <a:rPr lang="de-DE" dirty="0"/>
              <a:t> </a:t>
            </a:r>
            <a:r>
              <a:rPr lang="de-DE" dirty="0" err="1"/>
              <a:t>composites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increasing</a:t>
            </a:r>
            <a:r>
              <a:rPr lang="de-DE" dirty="0"/>
              <a:t> </a:t>
            </a:r>
            <a:r>
              <a:rPr lang="de-DE" dirty="0" err="1"/>
              <a:t>K</a:t>
            </a:r>
            <a:r>
              <a:rPr lang="de-DE" baseline="-25000" dirty="0" err="1"/>
              <a:t>Ic</a:t>
            </a:r>
            <a:endParaRPr lang="de-CH" dirty="0"/>
          </a:p>
        </p:txBody>
      </p:sp>
      <p:sp>
        <p:nvSpPr>
          <p:cNvPr id="8" name="Gleichschenkliges Dreieck 7">
            <a:extLst>
              <a:ext uri="{FF2B5EF4-FFF2-40B4-BE49-F238E27FC236}">
                <a16:creationId xmlns:a16="http://schemas.microsoft.com/office/drawing/2014/main" id="{F2EF94A0-D822-4F65-BBF7-78670B9641FC}"/>
              </a:ext>
            </a:extLst>
          </p:cNvPr>
          <p:cNvSpPr/>
          <p:nvPr/>
        </p:nvSpPr>
        <p:spPr>
          <a:xfrm rot="5400000">
            <a:off x="1547435" y="4349981"/>
            <a:ext cx="243613" cy="117795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3D1A5B2-5241-421A-9ED4-778667EFB59D}"/>
              </a:ext>
            </a:extLst>
          </p:cNvPr>
          <p:cNvSpPr/>
          <p:nvPr/>
        </p:nvSpPr>
        <p:spPr>
          <a:xfrm>
            <a:off x="1158120" y="3493485"/>
            <a:ext cx="2137834" cy="10270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814F5EB4-F695-4B56-B474-551C3A33C9B8}"/>
              </a:ext>
            </a:extLst>
          </p:cNvPr>
          <p:cNvSpPr/>
          <p:nvPr/>
        </p:nvSpPr>
        <p:spPr>
          <a:xfrm>
            <a:off x="1175053" y="3511159"/>
            <a:ext cx="2103967" cy="9917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834D9CF3-E01C-41C6-8719-1C41C20026CB}"/>
              </a:ext>
            </a:extLst>
          </p:cNvPr>
          <p:cNvSpPr/>
          <p:nvPr/>
        </p:nvSpPr>
        <p:spPr>
          <a:xfrm>
            <a:off x="1258035" y="3588517"/>
            <a:ext cx="396297" cy="41851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478B169A-274F-4B54-8813-202970B7F5A9}"/>
              </a:ext>
            </a:extLst>
          </p:cNvPr>
          <p:cNvSpPr/>
          <p:nvPr/>
        </p:nvSpPr>
        <p:spPr>
          <a:xfrm>
            <a:off x="1933301" y="3930744"/>
            <a:ext cx="396297" cy="41851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0E0308B9-5CA8-46E2-B25B-482B881A3A01}"/>
              </a:ext>
            </a:extLst>
          </p:cNvPr>
          <p:cNvSpPr/>
          <p:nvPr/>
        </p:nvSpPr>
        <p:spPr>
          <a:xfrm>
            <a:off x="2572534" y="3630416"/>
            <a:ext cx="396297" cy="41851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9AC1BC82-7850-4660-BEDF-217436CA29A7}"/>
              </a:ext>
            </a:extLst>
          </p:cNvPr>
          <p:cNvSpPr/>
          <p:nvPr/>
        </p:nvSpPr>
        <p:spPr>
          <a:xfrm>
            <a:off x="1158120" y="4939510"/>
            <a:ext cx="2137834" cy="10270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683FB32F-4884-4985-A0A4-2E52B12BA3DA}"/>
              </a:ext>
            </a:extLst>
          </p:cNvPr>
          <p:cNvSpPr/>
          <p:nvPr/>
        </p:nvSpPr>
        <p:spPr>
          <a:xfrm>
            <a:off x="1175053" y="4957184"/>
            <a:ext cx="2103967" cy="9917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563AC9B6-C723-4431-BA4F-DE5FD6D5BFD8}"/>
              </a:ext>
            </a:extLst>
          </p:cNvPr>
          <p:cNvSpPr/>
          <p:nvPr/>
        </p:nvSpPr>
        <p:spPr>
          <a:xfrm>
            <a:off x="1227618" y="4994935"/>
            <a:ext cx="696593" cy="658197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F367FAC8-ED31-4659-B385-E5AEF356FD09}"/>
              </a:ext>
            </a:extLst>
          </p:cNvPr>
          <p:cNvSpPr/>
          <p:nvPr/>
        </p:nvSpPr>
        <p:spPr>
          <a:xfrm>
            <a:off x="1997499" y="5347250"/>
            <a:ext cx="625437" cy="555446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57FC39F5-C006-452E-81EA-46386A51CC12}"/>
              </a:ext>
            </a:extLst>
          </p:cNvPr>
          <p:cNvSpPr/>
          <p:nvPr/>
        </p:nvSpPr>
        <p:spPr>
          <a:xfrm>
            <a:off x="2631320" y="5015101"/>
            <a:ext cx="608381" cy="724616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DA2C4712-C855-41AF-AF28-F7F5D9B8A66D}"/>
              </a:ext>
            </a:extLst>
          </p:cNvPr>
          <p:cNvCxnSpPr/>
          <p:nvPr/>
        </p:nvCxnSpPr>
        <p:spPr>
          <a:xfrm>
            <a:off x="2199520" y="4594152"/>
            <a:ext cx="0" cy="30056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7D13705D-8152-4B85-A6C1-A8C5202BCCC5}"/>
              </a:ext>
            </a:extLst>
          </p:cNvPr>
          <p:cNvSpPr txBox="1"/>
          <p:nvPr/>
        </p:nvSpPr>
        <p:spPr>
          <a:xfrm>
            <a:off x="2247122" y="4517515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Melting</a:t>
            </a:r>
            <a:r>
              <a:rPr lang="de-DE" dirty="0"/>
              <a:t> </a:t>
            </a:r>
            <a:endParaRPr lang="de-CH" dirty="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E152D819-8219-454F-9474-4FC462499180}"/>
              </a:ext>
            </a:extLst>
          </p:cNvPr>
          <p:cNvSpPr txBox="1"/>
          <p:nvPr/>
        </p:nvSpPr>
        <p:spPr>
          <a:xfrm>
            <a:off x="3462235" y="3692931"/>
            <a:ext cx="1017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/>
              <a:t>UHMWPE</a:t>
            </a:r>
          </a:p>
          <a:p>
            <a:r>
              <a:rPr lang="de-CH" sz="1200" dirty="0" err="1"/>
              <a:t>Epoxy</a:t>
            </a:r>
            <a:endParaRPr lang="de-CH" sz="1200" dirty="0"/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D1CDEE59-FD60-469F-AEAD-163BAFD4E2ED}"/>
              </a:ext>
            </a:extLst>
          </p:cNvPr>
          <p:cNvCxnSpPr>
            <a:cxnSpLocks/>
          </p:cNvCxnSpPr>
          <p:nvPr/>
        </p:nvCxnSpPr>
        <p:spPr>
          <a:xfrm flipH="1">
            <a:off x="2770683" y="3797774"/>
            <a:ext cx="691552" cy="41900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37202290-48FF-4951-A650-AF0F060D08CB}"/>
              </a:ext>
            </a:extLst>
          </p:cNvPr>
          <p:cNvCxnSpPr>
            <a:cxnSpLocks/>
          </p:cNvCxnSpPr>
          <p:nvPr/>
        </p:nvCxnSpPr>
        <p:spPr>
          <a:xfrm flipH="1">
            <a:off x="2888162" y="4025198"/>
            <a:ext cx="633795" cy="20276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hteck 52">
            <a:extLst>
              <a:ext uri="{FF2B5EF4-FFF2-40B4-BE49-F238E27FC236}">
                <a16:creationId xmlns:a16="http://schemas.microsoft.com/office/drawing/2014/main" id="{E6DA065E-A6C1-4132-BDCA-357BB645564D}"/>
              </a:ext>
            </a:extLst>
          </p:cNvPr>
          <p:cNvSpPr/>
          <p:nvPr/>
        </p:nvSpPr>
        <p:spPr>
          <a:xfrm>
            <a:off x="3471098" y="5163308"/>
            <a:ext cx="1098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dirty="0" err="1"/>
              <a:t>Pre-stressed</a:t>
            </a:r>
            <a:r>
              <a:rPr lang="de-CH" sz="1200" dirty="0"/>
              <a:t> </a:t>
            </a:r>
          </a:p>
          <a:p>
            <a:r>
              <a:rPr lang="de-CH" sz="1200" dirty="0"/>
              <a:t>material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86760EA5-C0ED-4E83-A0FF-861C3A372073}"/>
              </a:ext>
            </a:extLst>
          </p:cNvPr>
          <p:cNvSpPr txBox="1"/>
          <p:nvPr/>
        </p:nvSpPr>
        <p:spPr>
          <a:xfrm>
            <a:off x="4383217" y="195222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3 </a:t>
            </a:r>
            <a:r>
              <a:rPr lang="de-DE" dirty="0" err="1">
                <a:solidFill>
                  <a:schemeClr val="bg1"/>
                </a:solidFill>
              </a:rPr>
              <a:t>Examples</a:t>
            </a:r>
            <a:r>
              <a:rPr lang="de-DE" dirty="0">
                <a:solidFill>
                  <a:schemeClr val="bg1"/>
                </a:solidFill>
              </a:rPr>
              <a:t> &amp; Research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41" name="Fußzeilenplatzhalter 3">
            <a:extLst>
              <a:ext uri="{FF2B5EF4-FFF2-40B4-BE49-F238E27FC236}">
                <a16:creationId xmlns:a16="http://schemas.microsoft.com/office/drawing/2014/main" id="{C14BA0C9-5C72-45B7-9B42-7EE5DB8F4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238810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1628A-2A40-4B37-B167-309C0EBB4BBF}" type="datetime1">
              <a:rPr lang="de-DE" smtClean="0"/>
              <a:t>12.03.2021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16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8312"/>
          </a:xfrm>
        </p:spPr>
        <p:txBody>
          <a:bodyPr/>
          <a:lstStyle/>
          <a:p>
            <a:r>
              <a:rPr lang="de-DE" dirty="0"/>
              <a:t>UHMWPE in </a:t>
            </a:r>
            <a:r>
              <a:rPr lang="de-DE" dirty="0" err="1"/>
              <a:t>Epoxy</a:t>
            </a:r>
            <a:r>
              <a:rPr lang="de-DE" dirty="0"/>
              <a:t> (CTD-101K)</a:t>
            </a:r>
            <a:endParaRPr lang="de-CH" dirty="0"/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095575C3-580D-4F34-8277-780E519D2176}"/>
              </a:ext>
            </a:extLst>
          </p:cNvPr>
          <p:cNvSpPr txBox="1">
            <a:spLocks/>
          </p:cNvSpPr>
          <p:nvPr/>
        </p:nvSpPr>
        <p:spPr>
          <a:xfrm>
            <a:off x="471379" y="2024061"/>
            <a:ext cx="3351025" cy="4213225"/>
          </a:xfrm>
          <a:prstGeom prst="rect">
            <a:avLst/>
          </a:prstGeom>
        </p:spPr>
        <p:txBody>
          <a:bodyPr vert="horz" lIns="140400" tIns="0" rIns="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35F2046C-2367-49AD-93B8-9C7F0A3807E1}"/>
              </a:ext>
            </a:extLst>
          </p:cNvPr>
          <p:cNvSpPr txBox="1">
            <a:spLocks/>
          </p:cNvSpPr>
          <p:nvPr/>
        </p:nvSpPr>
        <p:spPr>
          <a:xfrm>
            <a:off x="521607" y="1416441"/>
            <a:ext cx="9711454" cy="1945738"/>
          </a:xfrm>
          <a:prstGeom prst="rect">
            <a:avLst/>
          </a:prstGeom>
        </p:spPr>
        <p:txBody>
          <a:bodyPr vert="horz" lIns="140400" tIns="0" rIns="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de-CH" b="1" dirty="0">
                <a:sym typeface="Wingdings" panose="05000000000000000000" pitchFamily="2" charset="2"/>
              </a:rPr>
              <a:t>First </a:t>
            </a:r>
            <a:r>
              <a:rPr lang="de-CH" b="1" dirty="0" err="1">
                <a:sym typeface="Wingdings" panose="05000000000000000000" pitchFamily="2" charset="2"/>
              </a:rPr>
              <a:t>trial</a:t>
            </a:r>
            <a:endParaRPr lang="de-CH" b="1" dirty="0">
              <a:sym typeface="Wingdings" panose="05000000000000000000" pitchFamily="2" charset="2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600" dirty="0" err="1">
                <a:sym typeface="Wingdings" panose="05000000000000000000" pitchFamily="2" charset="2"/>
              </a:rPr>
              <a:t>Simply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mixing</a:t>
            </a:r>
            <a:r>
              <a:rPr lang="de-CH" sz="1600" dirty="0">
                <a:sym typeface="Wingdings" panose="05000000000000000000" pitchFamily="2" charset="2"/>
              </a:rPr>
              <a:t> GUR 4120 (</a:t>
            </a:r>
            <a:r>
              <a:rPr lang="de-CH" sz="1600" dirty="0" err="1">
                <a:sym typeface="Wingdings" panose="05000000000000000000" pitchFamily="2" charset="2"/>
              </a:rPr>
              <a:t>commercial</a:t>
            </a:r>
            <a:r>
              <a:rPr lang="de-CH" sz="1600" dirty="0">
                <a:sym typeface="Wingdings" panose="05000000000000000000" pitchFamily="2" charset="2"/>
              </a:rPr>
              <a:t> UHMWPE grade) </a:t>
            </a:r>
            <a:r>
              <a:rPr lang="de-CH" sz="1600" dirty="0" err="1">
                <a:sym typeface="Wingdings" panose="05000000000000000000" pitchFamily="2" charset="2"/>
              </a:rPr>
              <a:t>with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epoxy</a:t>
            </a:r>
            <a:r>
              <a:rPr lang="de-CH" sz="1600" dirty="0">
                <a:sym typeface="Wingdings" panose="05000000000000000000" pitchFamily="2" charset="2"/>
              </a:rPr>
              <a:t>, </a:t>
            </a:r>
            <a:r>
              <a:rPr lang="de-CH" sz="1600" dirty="0" err="1">
                <a:sym typeface="Wingdings" panose="05000000000000000000" pitchFamily="2" charset="2"/>
              </a:rPr>
              <a:t>degassing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according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to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standard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protocol</a:t>
            </a:r>
            <a:r>
              <a:rPr lang="de-CH" sz="1600" dirty="0">
                <a:sym typeface="Wingdings" panose="05000000000000000000" pitchFamily="2" charset="2"/>
              </a:rPr>
              <a:t> &amp; </a:t>
            </a:r>
            <a:r>
              <a:rPr lang="de-CH" sz="1600" dirty="0" err="1">
                <a:sym typeface="Wingdings" panose="05000000000000000000" pitchFamily="2" charset="2"/>
              </a:rPr>
              <a:t>curing</a:t>
            </a:r>
            <a:endParaRPr lang="de-CH" sz="1600" dirty="0">
              <a:sym typeface="Wingdings" panose="05000000000000000000" pitchFamily="2" charset="2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de-CH" sz="1400" dirty="0">
                <a:sym typeface="Wingdings" panose="05000000000000000000" pitchFamily="2" charset="2"/>
              </a:rPr>
              <a:t>White </a:t>
            </a:r>
            <a:r>
              <a:rPr lang="de-CH" sz="1400" dirty="0" err="1">
                <a:sym typeface="Wingdings" panose="05000000000000000000" pitchFamily="2" charset="2"/>
              </a:rPr>
              <a:t>layer</a:t>
            </a:r>
            <a:r>
              <a:rPr lang="de-CH" sz="1400" dirty="0">
                <a:sym typeface="Wingdings" panose="05000000000000000000" pitchFamily="2" charset="2"/>
              </a:rPr>
              <a:t> on top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CH" sz="1400" dirty="0" err="1">
                <a:sym typeface="Wingdings" panose="05000000000000000000" pitchFamily="2" charset="2"/>
              </a:rPr>
              <a:t>Probably</a:t>
            </a:r>
            <a:r>
              <a:rPr lang="de-CH" sz="1400" dirty="0">
                <a:sym typeface="Wingdings" panose="05000000000000000000" pitchFamily="2" charset="2"/>
              </a:rPr>
              <a:t> due </a:t>
            </a:r>
            <a:r>
              <a:rPr lang="de-CH" sz="1400" dirty="0" err="1">
                <a:sym typeface="Wingdings" panose="05000000000000000000" pitchFamily="2" charset="2"/>
              </a:rPr>
              <a:t>to</a:t>
            </a:r>
            <a:r>
              <a:rPr lang="de-CH" sz="1400" dirty="0">
                <a:sym typeface="Wingdings" panose="05000000000000000000" pitchFamily="2" charset="2"/>
              </a:rPr>
              <a:t> </a:t>
            </a:r>
            <a:r>
              <a:rPr lang="de-CH" sz="1400" dirty="0" err="1">
                <a:sym typeface="Wingdings" panose="05000000000000000000" pitchFamily="2" charset="2"/>
              </a:rPr>
              <a:t>trapped</a:t>
            </a:r>
            <a:r>
              <a:rPr lang="de-CH" sz="1400" dirty="0">
                <a:sym typeface="Wingdings" panose="05000000000000000000" pitchFamily="2" charset="2"/>
              </a:rPr>
              <a:t> </a:t>
            </a:r>
            <a:r>
              <a:rPr lang="de-CH" sz="1400" dirty="0" err="1">
                <a:sym typeface="Wingdings" panose="05000000000000000000" pitchFamily="2" charset="2"/>
              </a:rPr>
              <a:t>air</a:t>
            </a:r>
            <a:endParaRPr lang="de-CH" sz="1400" dirty="0">
              <a:sym typeface="Wingdings" panose="05000000000000000000" pitchFamily="2" charset="2"/>
            </a:endParaRPr>
          </a:p>
          <a:p>
            <a:pPr lvl="2">
              <a:buFont typeface="Arial" panose="020B0604020202020204" pitchFamily="34" charset="0"/>
              <a:buChar char="•"/>
            </a:pPr>
            <a:endParaRPr lang="de-CH" dirty="0">
              <a:sym typeface="Wingdings" panose="05000000000000000000" pitchFamily="2" charset="2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de-CH" dirty="0">
              <a:sym typeface="Wingdings" panose="05000000000000000000" pitchFamily="2" charset="2"/>
            </a:endParaRPr>
          </a:p>
          <a:p>
            <a:pPr marL="361950" lvl="1" indent="0">
              <a:buNone/>
            </a:pPr>
            <a:endParaRPr lang="de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</p:txBody>
      </p:sp>
      <p:pic>
        <p:nvPicPr>
          <p:cNvPr id="35" name="Grafik 34" descr="Ein Bild, das Gabel, schließen enthält.&#10;&#10;Automatisch generierte Beschreibung">
            <a:extLst>
              <a:ext uri="{FF2B5EF4-FFF2-40B4-BE49-F238E27FC236}">
                <a16:creationId xmlns:a16="http://schemas.microsoft.com/office/drawing/2014/main" id="{D72C4392-0451-4345-AF93-4478815538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587" y="1230505"/>
            <a:ext cx="2368190" cy="1776143"/>
          </a:xfrm>
          <a:prstGeom prst="rect">
            <a:avLst/>
          </a:prstGeom>
        </p:spPr>
      </p:pic>
      <p:sp>
        <p:nvSpPr>
          <p:cNvPr id="68" name="Textfeld 67">
            <a:extLst>
              <a:ext uri="{FF2B5EF4-FFF2-40B4-BE49-F238E27FC236}">
                <a16:creationId xmlns:a16="http://schemas.microsoft.com/office/drawing/2014/main" id="{D8AF9471-DE1B-4022-9796-4AAB09864561}"/>
              </a:ext>
            </a:extLst>
          </p:cNvPr>
          <p:cNvSpPr txBox="1"/>
          <p:nvPr/>
        </p:nvSpPr>
        <p:spPr>
          <a:xfrm>
            <a:off x="4383217" y="195222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3 </a:t>
            </a:r>
            <a:r>
              <a:rPr lang="de-DE" dirty="0" err="1">
                <a:solidFill>
                  <a:schemeClr val="bg1"/>
                </a:solidFill>
              </a:rPr>
              <a:t>Examples</a:t>
            </a:r>
            <a:r>
              <a:rPr lang="de-DE" dirty="0">
                <a:solidFill>
                  <a:schemeClr val="bg1"/>
                </a:solidFill>
              </a:rPr>
              <a:t> &amp; Research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0CCAA1AF-FF74-45F8-B058-6CA8DD68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3" name="Grafik 2" descr="Ein Bild, das Wand, drinnen enthält.&#10;&#10;Automatisch generierte Beschreibung">
            <a:extLst>
              <a:ext uri="{FF2B5EF4-FFF2-40B4-BE49-F238E27FC236}">
                <a16:creationId xmlns:a16="http://schemas.microsoft.com/office/drawing/2014/main" id="{D3E8CFA1-37B1-47C9-B8C7-4C3E188E1B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4" t="22055" r="12210" b="23613"/>
          <a:stretch/>
        </p:blipFill>
        <p:spPr>
          <a:xfrm rot="5400000">
            <a:off x="7665226" y="3088920"/>
            <a:ext cx="3068465" cy="1669245"/>
          </a:xfrm>
          <a:prstGeom prst="rect">
            <a:avLst/>
          </a:prstGeom>
        </p:spPr>
      </p:pic>
      <p:sp>
        <p:nvSpPr>
          <p:cNvPr id="11" name="Inhaltsplatzhalter 1">
            <a:extLst>
              <a:ext uri="{FF2B5EF4-FFF2-40B4-BE49-F238E27FC236}">
                <a16:creationId xmlns:a16="http://schemas.microsoft.com/office/drawing/2014/main" id="{290E6A07-A71C-4318-BD08-CE61B6EBBBC4}"/>
              </a:ext>
            </a:extLst>
          </p:cNvPr>
          <p:cNvSpPr txBox="1">
            <a:spLocks/>
          </p:cNvSpPr>
          <p:nvPr/>
        </p:nvSpPr>
        <p:spPr>
          <a:xfrm>
            <a:off x="468029" y="2712314"/>
            <a:ext cx="9711454" cy="2311100"/>
          </a:xfrm>
          <a:prstGeom prst="rect">
            <a:avLst/>
          </a:prstGeom>
        </p:spPr>
        <p:txBody>
          <a:bodyPr vert="horz" lIns="140400" tIns="0" rIns="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7063" lvl="2" indent="0">
              <a:buNone/>
            </a:pPr>
            <a:endParaRPr lang="de-CH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CH" b="1" dirty="0">
                <a:sym typeface="Wingdings" panose="05000000000000000000" pitchFamily="2" charset="2"/>
              </a:rPr>
              <a:t>Second </a:t>
            </a:r>
            <a:r>
              <a:rPr lang="de-CH" b="1" dirty="0" err="1">
                <a:sym typeface="Wingdings" panose="05000000000000000000" pitchFamily="2" charset="2"/>
              </a:rPr>
              <a:t>trial</a:t>
            </a:r>
            <a:endParaRPr lang="de-CH" b="1" dirty="0">
              <a:sym typeface="Wingdings" panose="05000000000000000000" pitchFamily="2" charset="2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600" dirty="0">
                <a:sym typeface="Wingdings" panose="05000000000000000000" pitchFamily="2" charset="2"/>
              </a:rPr>
              <a:t>Mixing GUR </a:t>
            </a:r>
            <a:r>
              <a:rPr lang="de-CH" sz="1600" dirty="0" err="1">
                <a:sym typeface="Wingdings" panose="05000000000000000000" pitchFamily="2" charset="2"/>
              </a:rPr>
              <a:t>with</a:t>
            </a:r>
            <a:r>
              <a:rPr lang="de-CH" sz="1600" dirty="0">
                <a:sym typeface="Wingdings" panose="05000000000000000000" pitchFamily="2" charset="2"/>
              </a:rPr>
              <a:t> liquid </a:t>
            </a:r>
            <a:r>
              <a:rPr lang="de-CH" sz="1600" dirty="0" err="1">
                <a:sym typeface="Wingdings" panose="05000000000000000000" pitchFamily="2" charset="2"/>
              </a:rPr>
              <a:t>hardener</a:t>
            </a:r>
            <a:r>
              <a:rPr lang="de-CH" sz="1600" dirty="0">
                <a:sym typeface="Wingdings" panose="05000000000000000000" pitchFamily="2" charset="2"/>
              </a:rPr>
              <a:t> (</a:t>
            </a:r>
            <a:r>
              <a:rPr lang="de-CH" sz="1600" dirty="0" err="1">
                <a:sym typeface="Wingdings" panose="05000000000000000000" pitchFamily="2" charset="2"/>
              </a:rPr>
              <a:t>part</a:t>
            </a:r>
            <a:r>
              <a:rPr lang="de-CH" sz="1600" dirty="0">
                <a:sym typeface="Wingdings" panose="05000000000000000000" pitchFamily="2" charset="2"/>
              </a:rPr>
              <a:t> B)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600" dirty="0" err="1">
                <a:sym typeface="Wingdings" panose="05000000000000000000" pitchFamily="2" charset="2"/>
              </a:rPr>
              <a:t>Degassed</a:t>
            </a:r>
            <a:r>
              <a:rPr lang="de-CH" sz="1600" dirty="0">
                <a:sym typeface="Wingdings" panose="05000000000000000000" pitchFamily="2" charset="2"/>
              </a:rPr>
              <a:t> 10 </a:t>
            </a:r>
            <a:r>
              <a:rPr lang="de-CH" sz="1600" dirty="0" err="1">
                <a:sym typeface="Wingdings" panose="05000000000000000000" pitchFamily="2" charset="2"/>
              </a:rPr>
              <a:t>mBar</a:t>
            </a:r>
            <a:r>
              <a:rPr lang="de-CH" sz="1600" dirty="0">
                <a:sym typeface="Wingdings" panose="05000000000000000000" pitchFamily="2" charset="2"/>
              </a:rPr>
              <a:t>, 60 °C, 30 min  </a:t>
            </a:r>
            <a:r>
              <a:rPr lang="de-CH" sz="1600" dirty="0" err="1">
                <a:sym typeface="Wingdings" panose="05000000000000000000" pitchFamily="2" charset="2"/>
              </a:rPr>
              <a:t>bubbling</a:t>
            </a:r>
            <a:endParaRPr lang="de-CH" sz="1600" dirty="0">
              <a:sym typeface="Wingdings" panose="05000000000000000000" pitchFamily="2" charset="2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600" dirty="0">
                <a:sym typeface="Wingdings" panose="05000000000000000000" pitchFamily="2" charset="2"/>
              </a:rPr>
              <a:t>Mixed </a:t>
            </a:r>
            <a:r>
              <a:rPr lang="de-CH" sz="1600" dirty="0" err="1">
                <a:sym typeface="Wingdings" panose="05000000000000000000" pitchFamily="2" charset="2"/>
              </a:rPr>
              <a:t>with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other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components</a:t>
            </a:r>
            <a:r>
              <a:rPr lang="de-CH" sz="1600" dirty="0">
                <a:sym typeface="Wingdings" panose="05000000000000000000" pitchFamily="2" charset="2"/>
              </a:rPr>
              <a:t>, </a:t>
            </a:r>
            <a:r>
              <a:rPr lang="de-CH" sz="1600" dirty="0" err="1">
                <a:sym typeface="Wingdings" panose="05000000000000000000" pitchFamily="2" charset="2"/>
              </a:rPr>
              <a:t>degassed</a:t>
            </a:r>
            <a:r>
              <a:rPr lang="de-CH" sz="1600" dirty="0">
                <a:sym typeface="Wingdings" panose="05000000000000000000" pitchFamily="2" charset="2"/>
              </a:rPr>
              <a:t>, </a:t>
            </a:r>
            <a:r>
              <a:rPr lang="de-CH" sz="1600" dirty="0" err="1">
                <a:sym typeface="Wingdings" panose="05000000000000000000" pitchFamily="2" charset="2"/>
              </a:rPr>
              <a:t>cured</a:t>
            </a:r>
            <a:r>
              <a:rPr lang="de-CH" sz="1600" dirty="0">
                <a:sym typeface="Wingdings" panose="05000000000000000000" pitchFamily="2" charset="2"/>
              </a:rPr>
              <a:t>, </a:t>
            </a:r>
            <a:r>
              <a:rPr lang="de-CH" sz="1600" dirty="0" err="1">
                <a:sym typeface="Wingdings" panose="05000000000000000000" pitchFamily="2" charset="2"/>
              </a:rPr>
              <a:t>ultrasonic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bath</a:t>
            </a:r>
            <a:r>
              <a:rPr lang="de-CH" sz="1600" dirty="0">
                <a:sym typeface="Wingdings" panose="05000000000000000000" pitchFamily="2" charset="2"/>
              </a:rPr>
              <a:t> 2 min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600" dirty="0" err="1">
                <a:sym typeface="Wingdings" panose="05000000000000000000" pitchFamily="2" charset="2"/>
              </a:rPr>
              <a:t>Similar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result</a:t>
            </a:r>
            <a:endParaRPr lang="de-CH" sz="1600" dirty="0">
              <a:sym typeface="Wingdings" panose="05000000000000000000" pitchFamily="2" charset="2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600" dirty="0">
                <a:sym typeface="Wingdings" panose="05000000000000000000" pitchFamily="2" charset="2"/>
              </a:rPr>
              <a:t>Air </a:t>
            </a:r>
            <a:r>
              <a:rPr lang="de-CH" sz="1600" dirty="0" err="1">
                <a:sym typeface="Wingdings" panose="05000000000000000000" pitchFamily="2" charset="2"/>
              </a:rPr>
              <a:t>is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entrapped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since</a:t>
            </a:r>
            <a:r>
              <a:rPr lang="de-CH" sz="1600" dirty="0">
                <a:sym typeface="Wingdings" panose="05000000000000000000" pitchFamily="2" charset="2"/>
              </a:rPr>
              <a:t> top </a:t>
            </a:r>
            <a:r>
              <a:rPr lang="de-CH" sz="1600" dirty="0" err="1">
                <a:sym typeface="Wingdings" panose="05000000000000000000" pitchFamily="2" charset="2"/>
              </a:rPr>
              <a:t>level</a:t>
            </a:r>
            <a:r>
              <a:rPr lang="de-CH" sz="1600" dirty="0">
                <a:sym typeface="Wingdings" panose="05000000000000000000" pitchFamily="2" charset="2"/>
              </a:rPr>
              <a:t> sank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de-CH" dirty="0">
              <a:sym typeface="Wingdings" panose="05000000000000000000" pitchFamily="2" charset="2"/>
            </a:endParaRPr>
          </a:p>
          <a:p>
            <a:pPr marL="361950" lvl="1" indent="0">
              <a:buNone/>
            </a:pPr>
            <a:endParaRPr lang="de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180B1798-65C3-45B2-ACBB-F267A7C98A10}"/>
              </a:ext>
            </a:extLst>
          </p:cNvPr>
          <p:cNvSpPr txBox="1">
            <a:spLocks/>
          </p:cNvSpPr>
          <p:nvPr/>
        </p:nvSpPr>
        <p:spPr>
          <a:xfrm>
            <a:off x="365857" y="4640670"/>
            <a:ext cx="9711454" cy="2311100"/>
          </a:xfrm>
          <a:prstGeom prst="rect">
            <a:avLst/>
          </a:prstGeom>
        </p:spPr>
        <p:txBody>
          <a:bodyPr vert="horz" lIns="140400" tIns="0" rIns="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7063" lvl="2" indent="0">
              <a:buNone/>
            </a:pPr>
            <a:endParaRPr lang="de-CH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CH" b="1" dirty="0">
                <a:sym typeface="Wingdings" panose="05000000000000000000" pitchFamily="2" charset="2"/>
              </a:rPr>
              <a:t>Third </a:t>
            </a:r>
            <a:r>
              <a:rPr lang="de-CH" b="1" dirty="0" err="1">
                <a:sym typeface="Wingdings" panose="05000000000000000000" pitchFamily="2" charset="2"/>
              </a:rPr>
              <a:t>trial</a:t>
            </a:r>
            <a:endParaRPr lang="de-CH" b="1" dirty="0">
              <a:sym typeface="Wingdings" panose="05000000000000000000" pitchFamily="2" charset="2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600" dirty="0" err="1">
                <a:sym typeface="Wingdings" panose="05000000000000000000" pitchFamily="2" charset="2"/>
              </a:rPr>
              <a:t>Suspending</a:t>
            </a:r>
            <a:r>
              <a:rPr lang="de-CH" sz="1600" dirty="0">
                <a:sym typeface="Wingdings" panose="05000000000000000000" pitchFamily="2" charset="2"/>
              </a:rPr>
              <a:t> GUR in </a:t>
            </a:r>
            <a:r>
              <a:rPr lang="de-CH" sz="1600" dirty="0" err="1">
                <a:sym typeface="Wingdings" panose="05000000000000000000" pitchFamily="2" charset="2"/>
              </a:rPr>
              <a:t>ether</a:t>
            </a:r>
            <a:r>
              <a:rPr lang="de-CH" sz="1600" dirty="0">
                <a:sym typeface="Wingdings" panose="05000000000000000000" pitchFamily="2" charset="2"/>
              </a:rPr>
              <a:t> (</a:t>
            </a:r>
            <a:r>
              <a:rPr lang="de-CH" sz="1600" dirty="0" err="1">
                <a:sym typeface="Wingdings" panose="05000000000000000000" pitchFamily="2" charset="2"/>
              </a:rPr>
              <a:t>lower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density</a:t>
            </a:r>
            <a:r>
              <a:rPr lang="de-CH" sz="1600" dirty="0">
                <a:sym typeface="Wingdings" panose="05000000000000000000" pitchFamily="2" charset="2"/>
              </a:rPr>
              <a:t>  </a:t>
            </a:r>
            <a:r>
              <a:rPr lang="de-CH" sz="1600" dirty="0" err="1">
                <a:sym typeface="Wingdings" panose="05000000000000000000" pitchFamily="2" charset="2"/>
              </a:rPr>
              <a:t>sediments</a:t>
            </a:r>
            <a:r>
              <a:rPr lang="de-CH" sz="1600" dirty="0">
                <a:sym typeface="Wingdings" panose="05000000000000000000" pitchFamily="2" charset="2"/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600" dirty="0" err="1">
                <a:sym typeface="Wingdings" panose="05000000000000000000" pitchFamily="2" charset="2"/>
              </a:rPr>
              <a:t>Centrifugated</a:t>
            </a:r>
            <a:r>
              <a:rPr lang="de-CH" sz="1600" dirty="0">
                <a:sym typeface="Wingdings" panose="05000000000000000000" pitchFamily="2" charset="2"/>
              </a:rPr>
              <a:t>, </a:t>
            </a:r>
            <a:r>
              <a:rPr lang="de-CH" sz="1600" dirty="0" err="1">
                <a:sym typeface="Wingdings" panose="05000000000000000000" pitchFamily="2" charset="2"/>
              </a:rPr>
              <a:t>tip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sonicated</a:t>
            </a:r>
            <a:r>
              <a:rPr lang="de-CH" sz="1600" dirty="0">
                <a:sym typeface="Wingdings" panose="05000000000000000000" pitchFamily="2" charset="2"/>
              </a:rPr>
              <a:t> &amp; </a:t>
            </a:r>
            <a:r>
              <a:rPr lang="de-CH" sz="1600" dirty="0" err="1">
                <a:sym typeface="Wingdings" panose="05000000000000000000" pitchFamily="2" charset="2"/>
              </a:rPr>
              <a:t>centrifugated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again</a:t>
            </a:r>
            <a:endParaRPr lang="de-CH" sz="1600" dirty="0">
              <a:sym typeface="Wingdings" panose="05000000000000000000" pitchFamily="2" charset="2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600" dirty="0" err="1">
                <a:sym typeface="Wingdings" panose="05000000000000000000" pitchFamily="2" charset="2"/>
              </a:rPr>
              <a:t>Now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cured</a:t>
            </a:r>
            <a:endParaRPr lang="de-CH" sz="1600" dirty="0">
              <a:sym typeface="Wingdings" panose="05000000000000000000" pitchFamily="2" charset="2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de-CH" dirty="0">
              <a:sym typeface="Wingdings" panose="05000000000000000000" pitchFamily="2" charset="2"/>
            </a:endParaRPr>
          </a:p>
          <a:p>
            <a:pPr marL="361950" lvl="1" indent="0">
              <a:buNone/>
            </a:pPr>
            <a:endParaRPr lang="de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9862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17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4979"/>
          </a:xfrm>
        </p:spPr>
        <p:txBody>
          <a:bodyPr/>
          <a:lstStyle/>
          <a:p>
            <a:r>
              <a:rPr lang="de-DE" dirty="0"/>
              <a:t>Possible </a:t>
            </a:r>
            <a:r>
              <a:rPr lang="de-DE" dirty="0" err="1"/>
              <a:t>approaches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solve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endParaRPr lang="de-CH" dirty="0"/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E43BEEE0-9979-4F41-8E0B-E8BC071EDBAF}"/>
              </a:ext>
            </a:extLst>
          </p:cNvPr>
          <p:cNvSpPr txBox="1">
            <a:spLocks/>
          </p:cNvSpPr>
          <p:nvPr/>
        </p:nvSpPr>
        <p:spPr>
          <a:xfrm>
            <a:off x="431632" y="1209802"/>
            <a:ext cx="11323975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0">
              <a:buNone/>
            </a:pPr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37" name="Inhaltsplatzhalter 1">
            <a:extLst>
              <a:ext uri="{FF2B5EF4-FFF2-40B4-BE49-F238E27FC236}">
                <a16:creationId xmlns:a16="http://schemas.microsoft.com/office/drawing/2014/main" id="{8F568A25-7543-432F-8E82-8CB8A4115827}"/>
              </a:ext>
            </a:extLst>
          </p:cNvPr>
          <p:cNvSpPr txBox="1">
            <a:spLocks/>
          </p:cNvSpPr>
          <p:nvPr/>
        </p:nvSpPr>
        <p:spPr>
          <a:xfrm>
            <a:off x="431632" y="1209802"/>
            <a:ext cx="11323975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0">
              <a:buNone/>
            </a:pPr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39" name="Inhaltsplatzhalter 1">
            <a:extLst>
              <a:ext uri="{FF2B5EF4-FFF2-40B4-BE49-F238E27FC236}">
                <a16:creationId xmlns:a16="http://schemas.microsoft.com/office/drawing/2014/main" id="{239B815E-C910-4E34-B8B6-33117C63CE2F}"/>
              </a:ext>
            </a:extLst>
          </p:cNvPr>
          <p:cNvSpPr txBox="1">
            <a:spLocks/>
          </p:cNvSpPr>
          <p:nvPr/>
        </p:nvSpPr>
        <p:spPr>
          <a:xfrm>
            <a:off x="584033" y="1209803"/>
            <a:ext cx="4145909" cy="22191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/>
              <a:t>Prevent thermal </a:t>
            </a:r>
            <a:r>
              <a:rPr lang="de-DE" sz="1600" b="1" dirty="0" err="1"/>
              <a:t>stresses</a:t>
            </a:r>
            <a:endParaRPr lang="de-DE" sz="1600" b="1" dirty="0"/>
          </a:p>
          <a:p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 err="1">
                <a:sym typeface="Wingdings" panose="05000000000000000000" pitchFamily="2" charset="2"/>
              </a:rPr>
              <a:t>matching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of</a:t>
            </a:r>
            <a:r>
              <a:rPr lang="de-DE" sz="1600" dirty="0">
                <a:sym typeface="Wingdings" panose="05000000000000000000" pitchFamily="2" charset="2"/>
              </a:rPr>
              <a:t> thermal </a:t>
            </a:r>
            <a:r>
              <a:rPr lang="de-DE" sz="1600" dirty="0" err="1">
                <a:sym typeface="Wingdings" panose="05000000000000000000" pitchFamily="2" charset="2"/>
              </a:rPr>
              <a:t>expansion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coefficient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to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superconductor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and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metal</a:t>
            </a:r>
            <a:r>
              <a:rPr lang="de-DE" sz="1600" dirty="0">
                <a:sym typeface="Wingdings" panose="05000000000000000000" pitchFamily="2" charset="2"/>
              </a:rPr>
              <a:t> (outside)</a:t>
            </a:r>
            <a:endParaRPr lang="de-DE" sz="1600" dirty="0"/>
          </a:p>
          <a:p>
            <a:pPr lvl="1"/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40" name="Inhaltsplatzhalter 1">
            <a:extLst>
              <a:ext uri="{FF2B5EF4-FFF2-40B4-BE49-F238E27FC236}">
                <a16:creationId xmlns:a16="http://schemas.microsoft.com/office/drawing/2014/main" id="{9C781E47-7627-43AD-A727-66FEE4A24502}"/>
              </a:ext>
            </a:extLst>
          </p:cNvPr>
          <p:cNvSpPr txBox="1">
            <a:spLocks/>
          </p:cNvSpPr>
          <p:nvPr/>
        </p:nvSpPr>
        <p:spPr>
          <a:xfrm>
            <a:off x="6450644" y="1207347"/>
            <a:ext cx="3998454" cy="22216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 err="1"/>
              <a:t>Increase</a:t>
            </a:r>
            <a:r>
              <a:rPr lang="de-DE" sz="1600" b="1" dirty="0"/>
              <a:t> K1c</a:t>
            </a:r>
          </a:p>
          <a:p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 err="1">
                <a:sym typeface="Wingdings" panose="05000000000000000000" pitchFamily="2" charset="2"/>
              </a:rPr>
              <a:t>prevention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of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cracking</a:t>
            </a:r>
            <a:endParaRPr lang="de-DE" sz="1600" dirty="0"/>
          </a:p>
          <a:p>
            <a:pPr lvl="1"/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sz="1600" dirty="0"/>
              <a:t>	</a:t>
            </a:r>
          </a:p>
          <a:p>
            <a:endParaRPr lang="de-DE" sz="1600" dirty="0"/>
          </a:p>
        </p:txBody>
      </p:sp>
      <p:sp>
        <p:nvSpPr>
          <p:cNvPr id="41" name="Inhaltsplatzhalter 1">
            <a:extLst>
              <a:ext uri="{FF2B5EF4-FFF2-40B4-BE49-F238E27FC236}">
                <a16:creationId xmlns:a16="http://schemas.microsoft.com/office/drawing/2014/main" id="{4D50914A-569D-41BE-BDB2-F247F812095A}"/>
              </a:ext>
            </a:extLst>
          </p:cNvPr>
          <p:cNvSpPr txBox="1">
            <a:spLocks/>
          </p:cNvSpPr>
          <p:nvPr/>
        </p:nvSpPr>
        <p:spPr>
          <a:xfrm>
            <a:off x="584033" y="3953768"/>
            <a:ext cx="3998454" cy="202308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 err="1"/>
              <a:t>Increase</a:t>
            </a:r>
            <a:r>
              <a:rPr lang="de-DE" sz="1600" b="1" dirty="0"/>
              <a:t> </a:t>
            </a:r>
            <a:r>
              <a:rPr lang="de-DE" sz="1600" b="1" dirty="0" err="1"/>
              <a:t>heat</a:t>
            </a:r>
            <a:r>
              <a:rPr lang="de-DE" sz="1600" b="1" dirty="0"/>
              <a:t> </a:t>
            </a:r>
            <a:r>
              <a:rPr lang="de-DE" sz="1600" b="1" dirty="0" err="1"/>
              <a:t>capacity</a:t>
            </a:r>
            <a:endParaRPr lang="de-DE" sz="1600" b="1" dirty="0"/>
          </a:p>
          <a:p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 err="1">
                <a:sym typeface="Wingdings" panose="05000000000000000000" pitchFamily="2" charset="2"/>
              </a:rPr>
              <a:t>prevent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temperature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increase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to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above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critical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temperature</a:t>
            </a:r>
            <a:endParaRPr lang="de-DE" sz="1600" dirty="0">
              <a:sym typeface="Wingdings" panose="05000000000000000000" pitchFamily="2" charset="2"/>
            </a:endParaRPr>
          </a:p>
          <a:p>
            <a:endParaRPr lang="de-DE" sz="1600" dirty="0">
              <a:sym typeface="Wingdings" panose="05000000000000000000" pitchFamily="2" charset="2"/>
            </a:endParaRPr>
          </a:p>
          <a:p>
            <a:r>
              <a:rPr lang="de-DE" sz="1600" b="1" dirty="0" err="1">
                <a:sym typeface="Wingdings" panose="05000000000000000000" pitchFamily="2" charset="2"/>
              </a:rPr>
              <a:t>Increase</a:t>
            </a:r>
            <a:r>
              <a:rPr lang="de-DE" sz="1600" b="1" dirty="0">
                <a:sym typeface="Wingdings" panose="05000000000000000000" pitchFamily="2" charset="2"/>
              </a:rPr>
              <a:t> thermal </a:t>
            </a:r>
            <a:r>
              <a:rPr lang="de-DE" sz="1600" b="1" dirty="0" err="1">
                <a:sym typeface="Wingdings" panose="05000000000000000000" pitchFamily="2" charset="2"/>
              </a:rPr>
              <a:t>conductivity</a:t>
            </a:r>
            <a:endParaRPr lang="de-DE" sz="1600" b="1" dirty="0">
              <a:sym typeface="Wingdings" panose="05000000000000000000" pitchFamily="2" charset="2"/>
            </a:endParaRPr>
          </a:p>
          <a:p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 err="1">
                <a:sym typeface="Wingdings" panose="05000000000000000000" pitchFamily="2" charset="2"/>
              </a:rPr>
              <a:t>reduce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the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peak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temperature</a:t>
            </a:r>
            <a:endParaRPr lang="de-DE" sz="1600" dirty="0"/>
          </a:p>
          <a:p>
            <a:pPr lvl="1"/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sz="1600" dirty="0"/>
              <a:t>	</a:t>
            </a:r>
          </a:p>
          <a:p>
            <a:endParaRPr lang="de-DE" sz="1600" dirty="0"/>
          </a:p>
        </p:txBody>
      </p:sp>
      <p:sp>
        <p:nvSpPr>
          <p:cNvPr id="42" name="Inhaltsplatzhalter 1">
            <a:extLst>
              <a:ext uri="{FF2B5EF4-FFF2-40B4-BE49-F238E27FC236}">
                <a16:creationId xmlns:a16="http://schemas.microsoft.com/office/drawing/2014/main" id="{797366A4-34B8-4715-8FEB-EF730400D074}"/>
              </a:ext>
            </a:extLst>
          </p:cNvPr>
          <p:cNvSpPr txBox="1">
            <a:spLocks/>
          </p:cNvSpPr>
          <p:nvPr/>
        </p:nvSpPr>
        <p:spPr>
          <a:xfrm>
            <a:off x="6450644" y="3953767"/>
            <a:ext cx="3998454" cy="202308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 err="1"/>
              <a:t>Finding</a:t>
            </a:r>
            <a:r>
              <a:rPr lang="de-DE" sz="1600" b="1" dirty="0"/>
              <a:t> </a:t>
            </a:r>
            <a:r>
              <a:rPr lang="de-DE" sz="1600" b="1" dirty="0" err="1"/>
              <a:t>new</a:t>
            </a:r>
            <a:r>
              <a:rPr lang="de-DE" sz="1600" b="1" dirty="0"/>
              <a:t> </a:t>
            </a:r>
            <a:r>
              <a:rPr lang="de-DE" sz="1600" b="1" dirty="0" err="1"/>
              <a:t>superconductors</a:t>
            </a:r>
            <a:r>
              <a:rPr lang="de-DE" sz="1600" b="1" dirty="0"/>
              <a:t> </a:t>
            </a:r>
            <a:r>
              <a:rPr lang="de-DE" sz="1600" b="1" dirty="0" err="1"/>
              <a:t>with</a:t>
            </a:r>
            <a:r>
              <a:rPr lang="de-DE" sz="1600" b="1" dirty="0"/>
              <a:t> </a:t>
            </a:r>
            <a:r>
              <a:rPr lang="de-DE" sz="1600" b="1" dirty="0" err="1"/>
              <a:t>higher</a:t>
            </a:r>
            <a:r>
              <a:rPr lang="de-DE" sz="1600" b="1" dirty="0"/>
              <a:t> </a:t>
            </a:r>
            <a:r>
              <a:rPr lang="de-DE" sz="1600" b="1" dirty="0" err="1"/>
              <a:t>critical</a:t>
            </a:r>
            <a:r>
              <a:rPr lang="de-DE" sz="1600" b="1" dirty="0"/>
              <a:t> </a:t>
            </a:r>
            <a:r>
              <a:rPr lang="de-DE" sz="1600" b="1" dirty="0" err="1"/>
              <a:t>temperature</a:t>
            </a:r>
            <a:r>
              <a:rPr lang="de-DE" sz="1600" b="1" dirty="0"/>
              <a:t> </a:t>
            </a:r>
          </a:p>
          <a:p>
            <a:r>
              <a:rPr lang="de-DE" sz="1600" dirty="0">
                <a:sym typeface="Wingdings" panose="05000000000000000000" pitchFamily="2" charset="2"/>
              </a:rPr>
              <a:t> not </a:t>
            </a:r>
            <a:r>
              <a:rPr lang="de-DE" sz="1600" dirty="0" err="1">
                <a:sym typeface="Wingdings" panose="05000000000000000000" pitchFamily="2" charset="2"/>
              </a:rPr>
              <a:t>part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of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my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work</a:t>
            </a:r>
            <a:endParaRPr lang="de-DE" sz="1600" dirty="0"/>
          </a:p>
          <a:p>
            <a:pPr lvl="1"/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sz="1600" dirty="0"/>
              <a:t>	</a:t>
            </a:r>
          </a:p>
          <a:p>
            <a:endParaRPr lang="de-DE" sz="1600" dirty="0"/>
          </a:p>
        </p:txBody>
      </p:sp>
      <p:sp>
        <p:nvSpPr>
          <p:cNvPr id="43" name="Pfeil: nach rechts 42">
            <a:extLst>
              <a:ext uri="{FF2B5EF4-FFF2-40B4-BE49-F238E27FC236}">
                <a16:creationId xmlns:a16="http://schemas.microsoft.com/office/drawing/2014/main" id="{62E7D37A-285B-481C-9BC9-73D8C81E9067}"/>
              </a:ext>
            </a:extLst>
          </p:cNvPr>
          <p:cNvSpPr/>
          <p:nvPr/>
        </p:nvSpPr>
        <p:spPr>
          <a:xfrm>
            <a:off x="4900336" y="2236124"/>
            <a:ext cx="1379913" cy="290946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4" name="Pfeil: nach rechts 43">
            <a:extLst>
              <a:ext uri="{FF2B5EF4-FFF2-40B4-BE49-F238E27FC236}">
                <a16:creationId xmlns:a16="http://schemas.microsoft.com/office/drawing/2014/main" id="{C66F16F4-1BC0-41D8-9147-483CBC496DB2}"/>
              </a:ext>
            </a:extLst>
          </p:cNvPr>
          <p:cNvSpPr/>
          <p:nvPr/>
        </p:nvSpPr>
        <p:spPr>
          <a:xfrm>
            <a:off x="4892414" y="4666075"/>
            <a:ext cx="1379913" cy="290946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" name="Pfeil: nach rechts 44">
            <a:extLst>
              <a:ext uri="{FF2B5EF4-FFF2-40B4-BE49-F238E27FC236}">
                <a16:creationId xmlns:a16="http://schemas.microsoft.com/office/drawing/2014/main" id="{F3AF31B7-9520-4FE0-9E12-85D5B1DFCF68}"/>
              </a:ext>
            </a:extLst>
          </p:cNvPr>
          <p:cNvSpPr/>
          <p:nvPr/>
        </p:nvSpPr>
        <p:spPr>
          <a:xfrm rot="9413464">
            <a:off x="4898603" y="3545474"/>
            <a:ext cx="1379913" cy="290946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DF4C71E-442F-4FBC-AFB7-60C917DE4735}"/>
              </a:ext>
            </a:extLst>
          </p:cNvPr>
          <p:cNvSpPr txBox="1"/>
          <p:nvPr/>
        </p:nvSpPr>
        <p:spPr>
          <a:xfrm>
            <a:off x="4402255" y="208910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3 – </a:t>
            </a:r>
            <a:r>
              <a:rPr lang="de-DE" dirty="0" err="1">
                <a:solidFill>
                  <a:schemeClr val="bg1"/>
                </a:solidFill>
              </a:rPr>
              <a:t>Examples</a:t>
            </a:r>
            <a:r>
              <a:rPr lang="de-DE" dirty="0">
                <a:solidFill>
                  <a:schemeClr val="bg1"/>
                </a:solidFill>
              </a:rPr>
              <a:t> &amp; Research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057CAD0B-3CA4-4312-9C39-AF93E26C60C8}"/>
              </a:ext>
            </a:extLst>
          </p:cNvPr>
          <p:cNvSpPr/>
          <p:nvPr/>
        </p:nvSpPr>
        <p:spPr>
          <a:xfrm>
            <a:off x="552386" y="1093037"/>
            <a:ext cx="4145909" cy="1626566"/>
          </a:xfrm>
          <a:prstGeom prst="ellipse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Fußzeilenplatzhalter 3">
            <a:extLst>
              <a:ext uri="{FF2B5EF4-FFF2-40B4-BE49-F238E27FC236}">
                <a16:creationId xmlns:a16="http://schemas.microsoft.com/office/drawing/2014/main" id="{CBC0408E-8888-4EA1-BEAC-890324239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18" name="Ellipse 16">
            <a:extLst>
              <a:ext uri="{FF2B5EF4-FFF2-40B4-BE49-F238E27FC236}">
                <a16:creationId xmlns:a16="http://schemas.microsoft.com/office/drawing/2014/main" id="{602F3671-2F64-A44D-86FA-934A8B152BF1}"/>
              </a:ext>
            </a:extLst>
          </p:cNvPr>
          <p:cNvSpPr/>
          <p:nvPr/>
        </p:nvSpPr>
        <p:spPr>
          <a:xfrm>
            <a:off x="584033" y="3710264"/>
            <a:ext cx="3998454" cy="1386779"/>
          </a:xfrm>
          <a:prstGeom prst="ellipse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50813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18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4979"/>
          </a:xfrm>
        </p:spPr>
        <p:txBody>
          <a:bodyPr/>
          <a:lstStyle/>
          <a:p>
            <a:r>
              <a:rPr lang="de-DE" dirty="0" err="1"/>
              <a:t>Combined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: </a:t>
            </a:r>
            <a:r>
              <a:rPr lang="de-DE" dirty="0" err="1"/>
              <a:t>heat</a:t>
            </a:r>
            <a:r>
              <a:rPr lang="de-DE" dirty="0"/>
              <a:t> </a:t>
            </a:r>
            <a:r>
              <a:rPr lang="de-DE" dirty="0" err="1"/>
              <a:t>capacity</a:t>
            </a:r>
            <a:r>
              <a:rPr lang="de-DE" dirty="0"/>
              <a:t> &amp; thermal </a:t>
            </a:r>
            <a:r>
              <a:rPr lang="de-DE" dirty="0" err="1"/>
              <a:t>expansion</a:t>
            </a:r>
            <a:r>
              <a:rPr lang="de-DE" dirty="0"/>
              <a:t> match.</a:t>
            </a:r>
            <a:endParaRPr lang="de-CH" dirty="0"/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E43BEEE0-9979-4F41-8E0B-E8BC071EDBAF}"/>
              </a:ext>
            </a:extLst>
          </p:cNvPr>
          <p:cNvSpPr txBox="1">
            <a:spLocks/>
          </p:cNvSpPr>
          <p:nvPr/>
        </p:nvSpPr>
        <p:spPr>
          <a:xfrm>
            <a:off x="431632" y="1209802"/>
            <a:ext cx="11323975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0">
              <a:buNone/>
            </a:pPr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40" name="Inhaltsplatzhalter 1">
            <a:extLst>
              <a:ext uri="{FF2B5EF4-FFF2-40B4-BE49-F238E27FC236}">
                <a16:creationId xmlns:a16="http://schemas.microsoft.com/office/drawing/2014/main" id="{0491D666-1593-4FD1-B056-1CD3AB34B5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632" y="1209802"/>
            <a:ext cx="5452724" cy="50989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de-DE" sz="2000" b="1" dirty="0"/>
              <a:t>Zirconium </a:t>
            </a:r>
            <a:r>
              <a:rPr lang="de-DE" sz="2000" b="1" dirty="0" err="1"/>
              <a:t>tungstate</a:t>
            </a:r>
            <a:r>
              <a:rPr lang="de-DE" sz="2000" b="1" dirty="0"/>
              <a:t> (ZrW</a:t>
            </a:r>
            <a:r>
              <a:rPr lang="de-DE" sz="2000" b="1" baseline="-25000" dirty="0"/>
              <a:t>2</a:t>
            </a:r>
            <a:r>
              <a:rPr lang="de-DE" sz="2000" b="1" dirty="0"/>
              <a:t>O</a:t>
            </a:r>
            <a:r>
              <a:rPr lang="de-DE" sz="2000" b="1" baseline="-25000" dirty="0"/>
              <a:t>8</a:t>
            </a:r>
            <a:r>
              <a:rPr lang="de-DE" sz="2000" b="1" dirty="0"/>
              <a:t>) </a:t>
            </a:r>
          </a:p>
          <a:p>
            <a:r>
              <a:rPr lang="de-DE" sz="1600" i="1" dirty="0"/>
              <a:t>negative</a:t>
            </a:r>
            <a:r>
              <a:rPr lang="de-DE" sz="1600" dirty="0"/>
              <a:t> </a:t>
            </a:r>
            <a:r>
              <a:rPr lang="de-DE" sz="1600" dirty="0" err="1"/>
              <a:t>coefficient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thermal </a:t>
            </a:r>
            <a:r>
              <a:rPr lang="de-DE" sz="1600" dirty="0" err="1"/>
              <a:t>expansion</a:t>
            </a:r>
            <a:r>
              <a:rPr lang="de-DE" sz="1600" dirty="0"/>
              <a:t> (</a:t>
            </a:r>
            <a:r>
              <a:rPr lang="el-GR" sz="1600" dirty="0"/>
              <a:t>α</a:t>
            </a:r>
            <a:r>
              <a:rPr lang="de-DE" sz="1600" dirty="0"/>
              <a:t> = ⎼7.2 * 10</a:t>
            </a:r>
            <a:r>
              <a:rPr lang="de-DE" sz="1600" baseline="30000" dirty="0"/>
              <a:t>-6</a:t>
            </a:r>
            <a:r>
              <a:rPr lang="de-DE" sz="1600" dirty="0"/>
              <a:t> K</a:t>
            </a:r>
            <a:r>
              <a:rPr lang="de-DE" sz="1600" baseline="30000" dirty="0"/>
              <a:t>-1</a:t>
            </a:r>
            <a:r>
              <a:rPr lang="de-DE" sz="1600" dirty="0"/>
              <a:t>) </a:t>
            </a:r>
            <a:r>
              <a:rPr lang="de-DE" sz="1600" dirty="0" err="1"/>
              <a:t>of</a:t>
            </a:r>
            <a:r>
              <a:rPr lang="de-DE" sz="1600" dirty="0"/>
              <a:t> ZRW</a:t>
            </a:r>
            <a:r>
              <a:rPr lang="de-DE" sz="1600" baseline="-25000" dirty="0"/>
              <a:t>2</a:t>
            </a:r>
            <a:r>
              <a:rPr lang="de-DE" sz="1600" dirty="0"/>
              <a:t>O</a:t>
            </a:r>
            <a:r>
              <a:rPr lang="de-DE" sz="1600" baseline="-25000" dirty="0"/>
              <a:t>8</a:t>
            </a:r>
          </a:p>
          <a:p>
            <a:r>
              <a:rPr lang="de-CH" sz="1600" dirty="0">
                <a:sym typeface="Wingdings" panose="05000000000000000000" pitchFamily="2" charset="2"/>
              </a:rPr>
              <a:t> </a:t>
            </a:r>
            <a:r>
              <a:rPr lang="de-CH" sz="1600" dirty="0" err="1">
                <a:sym typeface="Wingdings" panose="05000000000000000000" pitchFamily="2" charset="2"/>
              </a:rPr>
              <a:t>overall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reduction</a:t>
            </a:r>
            <a:r>
              <a:rPr lang="de-CH" sz="1600" dirty="0">
                <a:sym typeface="Wingdings" panose="05000000000000000000" pitchFamily="2" charset="2"/>
              </a:rPr>
              <a:t> in thermal </a:t>
            </a:r>
            <a:r>
              <a:rPr lang="de-CH" sz="1600" dirty="0" err="1">
                <a:sym typeface="Wingdings" panose="05000000000000000000" pitchFamily="2" charset="2"/>
              </a:rPr>
              <a:t>expansion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coefficient</a:t>
            </a:r>
            <a:endParaRPr lang="de-CH" sz="1600" dirty="0">
              <a:sym typeface="Wingdings" panose="05000000000000000000" pitchFamily="2" charset="2"/>
            </a:endParaRPr>
          </a:p>
          <a:p>
            <a:r>
              <a:rPr lang="de-CH" sz="1600" dirty="0">
                <a:sym typeface="Wingdings" panose="05000000000000000000" pitchFamily="2" charset="2"/>
              </a:rPr>
              <a:t> thermal </a:t>
            </a:r>
            <a:r>
              <a:rPr lang="de-CH" sz="1600" dirty="0" err="1">
                <a:sym typeface="Wingdings" panose="05000000000000000000" pitchFamily="2" charset="2"/>
              </a:rPr>
              <a:t>stresses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are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distributed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throughout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epoxy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rather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than</a:t>
            </a:r>
            <a:r>
              <a:rPr lang="de-CH" sz="1600" dirty="0">
                <a:sym typeface="Wingdings" panose="05000000000000000000" pitchFamily="2" charset="2"/>
              </a:rPr>
              <a:t> on interface </a:t>
            </a:r>
            <a:r>
              <a:rPr lang="de-CH" sz="1600" dirty="0" err="1">
                <a:sym typeface="Wingdings" panose="05000000000000000000" pitchFamily="2" charset="2"/>
              </a:rPr>
              <a:t>superconductor</a:t>
            </a:r>
            <a:r>
              <a:rPr lang="de-CH" sz="1600" dirty="0">
                <a:sym typeface="Wingdings" panose="05000000000000000000" pitchFamily="2" charset="2"/>
              </a:rPr>
              <a:t>/</a:t>
            </a:r>
            <a:r>
              <a:rPr lang="de-CH" sz="1600" dirty="0" err="1">
                <a:sym typeface="Wingdings" panose="05000000000000000000" pitchFamily="2" charset="2"/>
              </a:rPr>
              <a:t>epoxy</a:t>
            </a:r>
            <a:r>
              <a:rPr lang="de-CH" sz="1600" dirty="0">
                <a:sym typeface="Wingdings" panose="05000000000000000000" pitchFamily="2" charset="2"/>
              </a:rPr>
              <a:t>/</a:t>
            </a:r>
            <a:r>
              <a:rPr lang="de-CH" sz="1600" dirty="0" err="1">
                <a:sym typeface="Wingdings" panose="05000000000000000000" pitchFamily="2" charset="2"/>
              </a:rPr>
              <a:t>metal</a:t>
            </a:r>
            <a:endParaRPr lang="de-CH" sz="1600" dirty="0"/>
          </a:p>
          <a:p>
            <a:endParaRPr lang="de-DE" sz="1800" b="1" dirty="0"/>
          </a:p>
        </p:txBody>
      </p:sp>
      <p:pic>
        <p:nvPicPr>
          <p:cNvPr id="41" name="Picture 4" descr="Schematic of Zirconium Tungstate structure shown by tetrahedral and octahedral units in 3D [58] and the RUM mechanism in 2D  ">
            <a:extLst>
              <a:ext uri="{FF2B5EF4-FFF2-40B4-BE49-F238E27FC236}">
                <a16:creationId xmlns:a16="http://schemas.microsoft.com/office/drawing/2014/main" id="{5BA6CEA5-AEA9-446C-9FA6-DD8D54A50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524" y="3818413"/>
            <a:ext cx="3391402" cy="121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hteck 41">
            <a:extLst>
              <a:ext uri="{FF2B5EF4-FFF2-40B4-BE49-F238E27FC236}">
                <a16:creationId xmlns:a16="http://schemas.microsoft.com/office/drawing/2014/main" id="{B9FF45B6-E80A-4648-A381-A76E44410819}"/>
              </a:ext>
            </a:extLst>
          </p:cNvPr>
          <p:cNvSpPr/>
          <p:nvPr/>
        </p:nvSpPr>
        <p:spPr>
          <a:xfrm>
            <a:off x="1578134" y="5119766"/>
            <a:ext cx="31385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dirty="0" err="1">
                <a:latin typeface="Roboto"/>
              </a:rPr>
              <a:t>Schematics</a:t>
            </a:r>
            <a:r>
              <a:rPr lang="de-CH" sz="1200" dirty="0">
                <a:latin typeface="Roboto"/>
              </a:rPr>
              <a:t> </a:t>
            </a:r>
            <a:r>
              <a:rPr lang="de-CH" sz="1200" dirty="0" err="1">
                <a:latin typeface="Roboto"/>
              </a:rPr>
              <a:t>of</a:t>
            </a:r>
            <a:r>
              <a:rPr lang="de-CH" sz="1200" dirty="0">
                <a:latin typeface="Roboto"/>
              </a:rPr>
              <a:t> Zirconium </a:t>
            </a:r>
            <a:r>
              <a:rPr lang="de-CH" sz="1200" dirty="0" err="1">
                <a:latin typeface="Roboto"/>
              </a:rPr>
              <a:t>Tungstate</a:t>
            </a:r>
            <a:r>
              <a:rPr lang="de-CH" sz="1200" dirty="0">
                <a:latin typeface="Roboto"/>
              </a:rPr>
              <a:t> and </a:t>
            </a:r>
            <a:r>
              <a:rPr lang="de-CH" sz="1200" dirty="0" err="1">
                <a:latin typeface="Roboto"/>
              </a:rPr>
              <a:t>the</a:t>
            </a:r>
            <a:endParaRPr lang="de-CH" sz="1200" dirty="0">
              <a:latin typeface="Roboto"/>
            </a:endParaRPr>
          </a:p>
          <a:p>
            <a:r>
              <a:rPr lang="de-CH" sz="1200" dirty="0">
                <a:latin typeface="Roboto"/>
              </a:rPr>
              <a:t>RUM </a:t>
            </a:r>
            <a:r>
              <a:rPr lang="de-CH" sz="1200" dirty="0" err="1">
                <a:latin typeface="Roboto"/>
              </a:rPr>
              <a:t>mechanism</a:t>
            </a:r>
            <a:endParaRPr lang="de-CH" sz="1200" dirty="0">
              <a:latin typeface="Roboto"/>
            </a:endParaRPr>
          </a:p>
          <a:p>
            <a:r>
              <a:rPr lang="de-CH" sz="1200" dirty="0">
                <a:latin typeface="Roboto"/>
              </a:rPr>
              <a:t>10.1007/s10853-009-3692-4</a:t>
            </a:r>
            <a:endParaRPr lang="de-CH" sz="1200" dirty="0"/>
          </a:p>
        </p:txBody>
      </p:sp>
      <p:sp>
        <p:nvSpPr>
          <p:cNvPr id="45" name="Inhaltsplatzhalter 1">
            <a:extLst>
              <a:ext uri="{FF2B5EF4-FFF2-40B4-BE49-F238E27FC236}">
                <a16:creationId xmlns:a16="http://schemas.microsoft.com/office/drawing/2014/main" id="{4C25EEA4-6444-4A6E-8D60-001F0C6614DF}"/>
              </a:ext>
            </a:extLst>
          </p:cNvPr>
          <p:cNvSpPr txBox="1">
            <a:spLocks/>
          </p:cNvSpPr>
          <p:nvPr/>
        </p:nvSpPr>
        <p:spPr>
          <a:xfrm>
            <a:off x="6096202" y="1209802"/>
            <a:ext cx="5452724" cy="50989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+ Gadolinium Oxide (Gd</a:t>
            </a:r>
            <a:r>
              <a:rPr lang="de-DE" sz="2000" b="1" baseline="-25000" dirty="0"/>
              <a:t>2</a:t>
            </a:r>
            <a:r>
              <a:rPr lang="de-DE" sz="2000" b="1" dirty="0"/>
              <a:t>O</a:t>
            </a:r>
            <a:r>
              <a:rPr lang="de-DE" sz="2000" b="1" baseline="-25000" dirty="0"/>
              <a:t>3</a:t>
            </a:r>
            <a:r>
              <a:rPr lang="de-DE" sz="2000" b="1" dirty="0"/>
              <a:t>) </a:t>
            </a:r>
            <a:r>
              <a:rPr lang="de-DE" sz="2000" b="1" dirty="0" err="1"/>
              <a:t>composite</a:t>
            </a:r>
            <a:endParaRPr lang="de-DE" sz="2000" b="1" dirty="0"/>
          </a:p>
          <a:p>
            <a:r>
              <a:rPr lang="de-CH" sz="1600" dirty="0"/>
              <a:t>Gadolinium </a:t>
            </a:r>
            <a:r>
              <a:rPr lang="de-CH" sz="1600" dirty="0" err="1"/>
              <a:t>oxide</a:t>
            </a:r>
            <a:r>
              <a:rPr lang="de-CH" sz="1600" dirty="0"/>
              <a:t> </a:t>
            </a:r>
            <a:r>
              <a:rPr lang="de-CH" sz="1600" dirty="0" err="1"/>
              <a:t>has</a:t>
            </a:r>
            <a:r>
              <a:rPr lang="de-CH" sz="1600" dirty="0"/>
              <a:t> </a:t>
            </a:r>
            <a:r>
              <a:rPr lang="de-CH" sz="1600" dirty="0" err="1"/>
              <a:t>anomaly</a:t>
            </a:r>
            <a:r>
              <a:rPr lang="de-CH" sz="1600" dirty="0"/>
              <a:t> in </a:t>
            </a:r>
            <a:r>
              <a:rPr lang="de-CH" sz="1600" dirty="0" err="1"/>
              <a:t>heat</a:t>
            </a:r>
            <a:r>
              <a:rPr lang="de-CH" sz="1600" dirty="0"/>
              <a:t> </a:t>
            </a:r>
            <a:r>
              <a:rPr lang="de-CH" sz="1600" dirty="0" err="1"/>
              <a:t>capacity</a:t>
            </a:r>
            <a:r>
              <a:rPr lang="de-CH" sz="1600" dirty="0"/>
              <a:t> at ~3K </a:t>
            </a:r>
            <a:r>
              <a:rPr lang="de-CH" sz="1600" dirty="0">
                <a:sym typeface="Wingdings" panose="05000000000000000000" pitchFamily="2" charset="2"/>
              </a:rPr>
              <a:t> </a:t>
            </a:r>
            <a:r>
              <a:rPr lang="de-CH" sz="1600" dirty="0" err="1">
                <a:sym typeface="Wingdings" panose="05000000000000000000" pitchFamily="2" charset="2"/>
              </a:rPr>
              <a:t>where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the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magnet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is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operated</a:t>
            </a:r>
            <a:endParaRPr lang="de-CH" sz="1600" dirty="0">
              <a:sym typeface="Wingdings" panose="05000000000000000000" pitchFamily="2" charset="2"/>
            </a:endParaRPr>
          </a:p>
          <a:p>
            <a:r>
              <a:rPr lang="de-CH" sz="1600" dirty="0" err="1">
                <a:sym typeface="Wingdings" panose="05000000000000000000" pitchFamily="2" charset="2"/>
              </a:rPr>
              <a:t>Cracking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and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yielding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would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result</a:t>
            </a:r>
            <a:r>
              <a:rPr lang="de-CH" sz="1600" dirty="0">
                <a:sym typeface="Wingdings" panose="05000000000000000000" pitchFamily="2" charset="2"/>
              </a:rPr>
              <a:t> in </a:t>
            </a:r>
            <a:r>
              <a:rPr lang="de-CH" sz="1600" dirty="0" err="1">
                <a:sym typeface="Wingdings" panose="05000000000000000000" pitchFamily="2" charset="2"/>
              </a:rPr>
              <a:t>lower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local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temperature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rise</a:t>
            </a:r>
            <a:endParaRPr lang="de-CH" sz="1600" dirty="0"/>
          </a:p>
          <a:p>
            <a:endParaRPr lang="de-DE" sz="1800" b="1" dirty="0"/>
          </a:p>
        </p:txBody>
      </p:sp>
      <p:pic>
        <p:nvPicPr>
          <p:cNvPr id="46" name="Picture 2">
            <a:extLst>
              <a:ext uri="{FF2B5EF4-FFF2-40B4-BE49-F238E27FC236}">
                <a16:creationId xmlns:a16="http://schemas.microsoft.com/office/drawing/2014/main" id="{523697AD-5653-4048-BD0A-5672B19697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56" y="3037207"/>
            <a:ext cx="2279316" cy="229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Rechteck 46">
            <a:extLst>
              <a:ext uri="{FF2B5EF4-FFF2-40B4-BE49-F238E27FC236}">
                <a16:creationId xmlns:a16="http://schemas.microsoft.com/office/drawing/2014/main" id="{D91DFA69-CB42-4E33-988F-222AE5C3EDFC}"/>
              </a:ext>
            </a:extLst>
          </p:cNvPr>
          <p:cNvSpPr/>
          <p:nvPr/>
        </p:nvSpPr>
        <p:spPr>
          <a:xfrm>
            <a:off x="7587593" y="5355947"/>
            <a:ext cx="22429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200" dirty="0"/>
              <a:t>Heat </a:t>
            </a:r>
            <a:r>
              <a:rPr lang="de-CH" sz="1200" dirty="0" err="1"/>
              <a:t>capacity</a:t>
            </a:r>
            <a:r>
              <a:rPr lang="de-CH" sz="1200" dirty="0"/>
              <a:t> </a:t>
            </a:r>
            <a:r>
              <a:rPr lang="de-CH" sz="1200" dirty="0" err="1"/>
              <a:t>of</a:t>
            </a:r>
            <a:r>
              <a:rPr lang="de-CH" sz="1200" dirty="0"/>
              <a:t> GD</a:t>
            </a:r>
            <a:r>
              <a:rPr lang="de-CH" sz="1200" baseline="-25000" dirty="0"/>
              <a:t>2</a:t>
            </a:r>
            <a:r>
              <a:rPr lang="de-CH" sz="1200" dirty="0"/>
              <a:t>O</a:t>
            </a:r>
            <a:r>
              <a:rPr lang="de-CH" sz="1200" baseline="-25000" dirty="0"/>
              <a:t>3</a:t>
            </a:r>
          </a:p>
          <a:p>
            <a:r>
              <a:rPr lang="de-CH" sz="1200" i="1" dirty="0"/>
              <a:t>10.1016/j.jct.2005.02.014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07FFFEB-4E87-47D9-8466-4970B238DD3F}"/>
              </a:ext>
            </a:extLst>
          </p:cNvPr>
          <p:cNvSpPr txBox="1"/>
          <p:nvPr/>
        </p:nvSpPr>
        <p:spPr>
          <a:xfrm>
            <a:off x="4383217" y="195222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3 </a:t>
            </a:r>
            <a:r>
              <a:rPr lang="de-DE" dirty="0" err="1">
                <a:solidFill>
                  <a:schemeClr val="bg1"/>
                </a:solidFill>
              </a:rPr>
              <a:t>Examples</a:t>
            </a:r>
            <a:r>
              <a:rPr lang="de-DE" dirty="0">
                <a:solidFill>
                  <a:schemeClr val="bg1"/>
                </a:solidFill>
              </a:rPr>
              <a:t> &amp; Research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14" name="Fußzeilenplatzhalter 3">
            <a:extLst>
              <a:ext uri="{FF2B5EF4-FFF2-40B4-BE49-F238E27FC236}">
                <a16:creationId xmlns:a16="http://schemas.microsoft.com/office/drawing/2014/main" id="{806A4572-F8A9-428A-899E-5C83CE01B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255148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19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2131"/>
          </a:xfrm>
        </p:spPr>
        <p:txBody>
          <a:bodyPr/>
          <a:lstStyle/>
          <a:p>
            <a:r>
              <a:rPr lang="de-DE" dirty="0" err="1"/>
              <a:t>Measuring</a:t>
            </a:r>
            <a:r>
              <a:rPr lang="de-DE" dirty="0"/>
              <a:t> </a:t>
            </a:r>
            <a:r>
              <a:rPr lang="de-DE" dirty="0" err="1"/>
              <a:t>K</a:t>
            </a:r>
            <a:r>
              <a:rPr lang="de-DE" baseline="-25000" dirty="0" err="1"/>
              <a:t>Ic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filled</a:t>
            </a:r>
            <a:r>
              <a:rPr lang="de-DE" dirty="0"/>
              <a:t> </a:t>
            </a:r>
            <a:r>
              <a:rPr lang="de-DE" dirty="0" err="1"/>
              <a:t>epoxy</a:t>
            </a:r>
            <a:r>
              <a:rPr lang="de-DE" dirty="0"/>
              <a:t> </a:t>
            </a:r>
            <a:r>
              <a:rPr lang="de-DE" dirty="0" err="1"/>
              <a:t>composites</a:t>
            </a:r>
            <a:endParaRPr lang="de-CH" dirty="0"/>
          </a:p>
        </p:txBody>
      </p:sp>
      <p:sp>
        <p:nvSpPr>
          <p:cNvPr id="28" name="Inhaltsplatzhalter 27">
            <a:extLst>
              <a:ext uri="{FF2B5EF4-FFF2-40B4-BE49-F238E27FC236}">
                <a16:creationId xmlns:a16="http://schemas.microsoft.com/office/drawing/2014/main" id="{B9F42420-C05A-4803-9BBC-D70CCE2B4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2" y="1220382"/>
            <a:ext cx="9938468" cy="630780"/>
          </a:xfrm>
        </p:spPr>
        <p:txBody>
          <a:bodyPr/>
          <a:lstStyle/>
          <a:p>
            <a:r>
              <a:rPr lang="de-DE" sz="1600" dirty="0"/>
              <a:t>Single-</a:t>
            </a:r>
            <a:r>
              <a:rPr lang="de-DE" sz="1600" dirty="0" err="1"/>
              <a:t>etch</a:t>
            </a:r>
            <a:r>
              <a:rPr lang="de-DE" sz="1600" dirty="0"/>
              <a:t> </a:t>
            </a:r>
            <a:r>
              <a:rPr lang="de-DE" sz="1600" dirty="0" err="1"/>
              <a:t>notch</a:t>
            </a:r>
            <a:r>
              <a:rPr lang="de-DE" sz="1600" dirty="0"/>
              <a:t> </a:t>
            </a:r>
            <a:r>
              <a:rPr lang="de-DE" sz="1600" dirty="0" err="1"/>
              <a:t>bend</a:t>
            </a:r>
            <a:r>
              <a:rPr lang="de-DE" sz="1600" dirty="0"/>
              <a:t> </a:t>
            </a:r>
            <a:r>
              <a:rPr lang="de-DE" sz="1600" dirty="0" err="1"/>
              <a:t>samples</a:t>
            </a:r>
            <a:r>
              <a:rPr lang="de-DE" sz="1600" dirty="0"/>
              <a:t> (SENB) </a:t>
            </a:r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 err="1">
                <a:sym typeface="Wingdings" panose="05000000000000000000" pitchFamily="2" charset="2"/>
              </a:rPr>
              <a:t>difficult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preparation</a:t>
            </a:r>
            <a:r>
              <a:rPr lang="de-DE" sz="1600" dirty="0">
                <a:sym typeface="Wingdings" panose="05000000000000000000" pitchFamily="2" charset="2"/>
              </a:rPr>
              <a:t>  </a:t>
            </a:r>
            <a:endParaRPr lang="de-DE" sz="1600" dirty="0"/>
          </a:p>
          <a:p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D5C281E4-833E-4D3F-B463-232D2C18968B}"/>
              </a:ext>
            </a:extLst>
          </p:cNvPr>
          <p:cNvSpPr/>
          <p:nvPr/>
        </p:nvSpPr>
        <p:spPr>
          <a:xfrm>
            <a:off x="843465" y="3497147"/>
            <a:ext cx="2532647" cy="378995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362205C-7AC7-4D5A-8E37-F6BA7CB22013}"/>
              </a:ext>
            </a:extLst>
          </p:cNvPr>
          <p:cNvSpPr/>
          <p:nvPr/>
        </p:nvSpPr>
        <p:spPr>
          <a:xfrm>
            <a:off x="2031583" y="3767858"/>
            <a:ext cx="60158" cy="2707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Gleichschenkliges Dreieck 8">
            <a:extLst>
              <a:ext uri="{FF2B5EF4-FFF2-40B4-BE49-F238E27FC236}">
                <a16:creationId xmlns:a16="http://schemas.microsoft.com/office/drawing/2014/main" id="{4D9300E6-3C68-4598-B572-26D2CA08DF38}"/>
              </a:ext>
            </a:extLst>
          </p:cNvPr>
          <p:cNvSpPr/>
          <p:nvPr/>
        </p:nvSpPr>
        <p:spPr>
          <a:xfrm>
            <a:off x="2038802" y="3715576"/>
            <a:ext cx="45719" cy="78864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E29C61EC-5A07-4FCB-ABB8-82436A418393}"/>
              </a:ext>
            </a:extLst>
          </p:cNvPr>
          <p:cNvGrpSpPr/>
          <p:nvPr/>
        </p:nvGrpSpPr>
        <p:grpSpPr>
          <a:xfrm rot="10800000">
            <a:off x="4506393" y="3483722"/>
            <a:ext cx="2532647" cy="541421"/>
            <a:chOff x="4623375" y="2471156"/>
            <a:chExt cx="2532647" cy="541421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B69EE4EC-C430-4794-AE9C-2E9C390D62FF}"/>
                </a:ext>
              </a:extLst>
            </p:cNvPr>
            <p:cNvSpPr/>
            <p:nvPr/>
          </p:nvSpPr>
          <p:spPr>
            <a:xfrm>
              <a:off x="4623375" y="2471156"/>
              <a:ext cx="2532647" cy="37899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1EAD01EA-F3F0-496D-A394-0479C372873D}"/>
                </a:ext>
              </a:extLst>
            </p:cNvPr>
            <p:cNvSpPr/>
            <p:nvPr/>
          </p:nvSpPr>
          <p:spPr>
            <a:xfrm>
              <a:off x="5811493" y="2741867"/>
              <a:ext cx="60158" cy="2707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10" name="Ellipse 9">
            <a:extLst>
              <a:ext uri="{FF2B5EF4-FFF2-40B4-BE49-F238E27FC236}">
                <a16:creationId xmlns:a16="http://schemas.microsoft.com/office/drawing/2014/main" id="{082CA570-98D6-42F0-91EA-0209B409C356}"/>
              </a:ext>
            </a:extLst>
          </p:cNvPr>
          <p:cNvSpPr/>
          <p:nvPr/>
        </p:nvSpPr>
        <p:spPr>
          <a:xfrm>
            <a:off x="988003" y="3876142"/>
            <a:ext cx="225706" cy="22570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4BABDF82-7911-4164-AA26-7C452ED676A9}"/>
              </a:ext>
            </a:extLst>
          </p:cNvPr>
          <p:cNvSpPr/>
          <p:nvPr/>
        </p:nvSpPr>
        <p:spPr>
          <a:xfrm>
            <a:off x="3020578" y="3876142"/>
            <a:ext cx="225706" cy="22570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878BD429-6520-4E2E-ABAD-1723C0358632}"/>
              </a:ext>
            </a:extLst>
          </p:cNvPr>
          <p:cNvSpPr/>
          <p:nvPr/>
        </p:nvSpPr>
        <p:spPr>
          <a:xfrm>
            <a:off x="1948808" y="3293944"/>
            <a:ext cx="225706" cy="22570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E3B9B77F-3B36-4DBA-B8BB-BEC3B403DE63}"/>
              </a:ext>
            </a:extLst>
          </p:cNvPr>
          <p:cNvCxnSpPr/>
          <p:nvPr/>
        </p:nvCxnSpPr>
        <p:spPr>
          <a:xfrm>
            <a:off x="2055586" y="2852500"/>
            <a:ext cx="0" cy="399327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8E71A26B-96E1-4CF9-A96E-FC9908B8939D}"/>
              </a:ext>
            </a:extLst>
          </p:cNvPr>
          <p:cNvSpPr txBox="1"/>
          <p:nvPr/>
        </p:nvSpPr>
        <p:spPr>
          <a:xfrm>
            <a:off x="1783438" y="2826892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</a:t>
            </a:r>
            <a:endParaRPr lang="de-CH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064082E-B690-4335-98DE-96364D4940E9}"/>
              </a:ext>
            </a:extLst>
          </p:cNvPr>
          <p:cNvSpPr/>
          <p:nvPr/>
        </p:nvSpPr>
        <p:spPr>
          <a:xfrm>
            <a:off x="606144" y="2622079"/>
            <a:ext cx="3136740" cy="1860631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DA87C53-6FFD-4F34-B346-826889BD91A5}"/>
              </a:ext>
            </a:extLst>
          </p:cNvPr>
          <p:cNvSpPr txBox="1"/>
          <p:nvPr/>
        </p:nvSpPr>
        <p:spPr>
          <a:xfrm>
            <a:off x="567130" y="4124350"/>
            <a:ext cx="1486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The </a:t>
            </a:r>
            <a:r>
              <a:rPr lang="de-DE" sz="1600" dirty="0" err="1"/>
              <a:t>test</a:t>
            </a:r>
            <a:r>
              <a:rPr lang="de-DE" sz="1600" dirty="0"/>
              <a:t> </a:t>
            </a:r>
            <a:r>
              <a:rPr lang="de-DE" sz="1600" dirty="0" err="1"/>
              <a:t>setup</a:t>
            </a:r>
            <a:endParaRPr lang="de-CH" sz="16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FE4C78C-51BE-4104-80DC-04C7D471B651}"/>
              </a:ext>
            </a:extLst>
          </p:cNvPr>
          <p:cNvSpPr txBox="1"/>
          <p:nvPr/>
        </p:nvSpPr>
        <p:spPr>
          <a:xfrm>
            <a:off x="2410749" y="3519650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Sample</a:t>
            </a:r>
            <a:endParaRPr lang="de-CH" sz="140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6FD811D-4F5D-462D-9505-CA02E5643491}"/>
              </a:ext>
            </a:extLst>
          </p:cNvPr>
          <p:cNvSpPr txBox="1"/>
          <p:nvPr/>
        </p:nvSpPr>
        <p:spPr>
          <a:xfrm>
            <a:off x="4567056" y="3702151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Sample</a:t>
            </a:r>
            <a:endParaRPr lang="de-CH" sz="1400" dirty="0"/>
          </a:p>
        </p:txBody>
      </p:sp>
      <p:sp>
        <p:nvSpPr>
          <p:cNvPr id="30" name="Gleichschenkliges Dreieck 29">
            <a:extLst>
              <a:ext uri="{FF2B5EF4-FFF2-40B4-BE49-F238E27FC236}">
                <a16:creationId xmlns:a16="http://schemas.microsoft.com/office/drawing/2014/main" id="{E569F523-C2C8-48B8-AFCA-54C1E51388CF}"/>
              </a:ext>
            </a:extLst>
          </p:cNvPr>
          <p:cNvSpPr/>
          <p:nvPr/>
        </p:nvSpPr>
        <p:spPr>
          <a:xfrm>
            <a:off x="5648034" y="4404889"/>
            <a:ext cx="45719" cy="78864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16B6355B-28D5-4EB0-81FF-2AD4CB8536F9}"/>
              </a:ext>
            </a:extLst>
          </p:cNvPr>
          <p:cNvCxnSpPr/>
          <p:nvPr/>
        </p:nvCxnSpPr>
        <p:spPr>
          <a:xfrm flipH="1">
            <a:off x="5820843" y="2957526"/>
            <a:ext cx="30079" cy="22527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>
            <a:extLst>
              <a:ext uri="{FF2B5EF4-FFF2-40B4-BE49-F238E27FC236}">
                <a16:creationId xmlns:a16="http://schemas.microsoft.com/office/drawing/2014/main" id="{B30E43D2-2F7C-4633-BBF5-A9121F8BFFB2}"/>
              </a:ext>
            </a:extLst>
          </p:cNvPr>
          <p:cNvSpPr txBox="1"/>
          <p:nvPr/>
        </p:nvSpPr>
        <p:spPr>
          <a:xfrm>
            <a:off x="5320717" y="2626841"/>
            <a:ext cx="1744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Tapping on blade</a:t>
            </a:r>
            <a:endParaRPr lang="de-CH" sz="16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C9F9BE4C-298C-42C0-BD2C-48DCA860AE61}"/>
              </a:ext>
            </a:extLst>
          </p:cNvPr>
          <p:cNvSpPr/>
          <p:nvPr/>
        </p:nvSpPr>
        <p:spPr>
          <a:xfrm>
            <a:off x="4257614" y="2623122"/>
            <a:ext cx="3136740" cy="1860631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B356D08C-2798-4949-BE03-56051819649A}"/>
              </a:ext>
            </a:extLst>
          </p:cNvPr>
          <p:cNvSpPr txBox="1"/>
          <p:nvPr/>
        </p:nvSpPr>
        <p:spPr>
          <a:xfrm>
            <a:off x="4218600" y="4125393"/>
            <a:ext cx="19736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Sample </a:t>
            </a:r>
            <a:r>
              <a:rPr lang="de-DE" sz="1600" dirty="0" err="1"/>
              <a:t>preparation</a:t>
            </a:r>
            <a:endParaRPr lang="de-CH" sz="1600" dirty="0"/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B3F03940-C00E-48B2-B237-A7569007CF07}"/>
              </a:ext>
            </a:extLst>
          </p:cNvPr>
          <p:cNvCxnSpPr/>
          <p:nvPr/>
        </p:nvCxnSpPr>
        <p:spPr>
          <a:xfrm>
            <a:off x="1881964" y="3702151"/>
            <a:ext cx="358815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Gleichschenkliges Dreieck 42">
            <a:extLst>
              <a:ext uri="{FF2B5EF4-FFF2-40B4-BE49-F238E27FC236}">
                <a16:creationId xmlns:a16="http://schemas.microsoft.com/office/drawing/2014/main" id="{52C1D74C-D6BF-45BF-A9AE-730249C8DD66}"/>
              </a:ext>
            </a:extLst>
          </p:cNvPr>
          <p:cNvSpPr/>
          <p:nvPr/>
        </p:nvSpPr>
        <p:spPr>
          <a:xfrm rot="10800000" flipH="1">
            <a:off x="5801421" y="3576118"/>
            <a:ext cx="45719" cy="27891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6" name="Gleichschenkliges Dreieck 25">
            <a:extLst>
              <a:ext uri="{FF2B5EF4-FFF2-40B4-BE49-F238E27FC236}">
                <a16:creationId xmlns:a16="http://schemas.microsoft.com/office/drawing/2014/main" id="{F8FC2A4B-AC17-4E9C-B153-0934854B4861}"/>
              </a:ext>
            </a:extLst>
          </p:cNvPr>
          <p:cNvSpPr/>
          <p:nvPr/>
        </p:nvSpPr>
        <p:spPr>
          <a:xfrm rot="10800000">
            <a:off x="5790764" y="3213011"/>
            <a:ext cx="60158" cy="54508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BD83F67F-F467-47BA-821E-4FCA6E588C72}"/>
              </a:ext>
            </a:extLst>
          </p:cNvPr>
          <p:cNvGrpSpPr/>
          <p:nvPr/>
        </p:nvGrpSpPr>
        <p:grpSpPr>
          <a:xfrm rot="10800000">
            <a:off x="8382829" y="3309125"/>
            <a:ext cx="2532647" cy="541421"/>
            <a:chOff x="4623375" y="2471156"/>
            <a:chExt cx="2532647" cy="541421"/>
          </a:xfrm>
        </p:grpSpPr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E432A50C-9538-4410-ACEC-9D073B1ACF87}"/>
                </a:ext>
              </a:extLst>
            </p:cNvPr>
            <p:cNvSpPr/>
            <p:nvPr/>
          </p:nvSpPr>
          <p:spPr>
            <a:xfrm>
              <a:off x="4623375" y="2471156"/>
              <a:ext cx="2532647" cy="37899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36FB2726-5DC0-47C6-8024-129D739664B0}"/>
                </a:ext>
              </a:extLst>
            </p:cNvPr>
            <p:cNvSpPr/>
            <p:nvPr/>
          </p:nvSpPr>
          <p:spPr>
            <a:xfrm>
              <a:off x="5811493" y="2741867"/>
              <a:ext cx="60158" cy="2707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49" name="Textfeld 48">
            <a:extLst>
              <a:ext uri="{FF2B5EF4-FFF2-40B4-BE49-F238E27FC236}">
                <a16:creationId xmlns:a16="http://schemas.microsoft.com/office/drawing/2014/main" id="{3CA5B695-BF8A-4DE4-A9EB-654FA9AC18E8}"/>
              </a:ext>
            </a:extLst>
          </p:cNvPr>
          <p:cNvSpPr txBox="1"/>
          <p:nvPr/>
        </p:nvSpPr>
        <p:spPr>
          <a:xfrm>
            <a:off x="8443492" y="3527554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Sample</a:t>
            </a:r>
            <a:endParaRPr lang="de-CH" sz="1400" dirty="0"/>
          </a:p>
        </p:txBody>
      </p:sp>
      <p:sp>
        <p:nvSpPr>
          <p:cNvPr id="50" name="Gleichschenkliges Dreieck 49">
            <a:extLst>
              <a:ext uri="{FF2B5EF4-FFF2-40B4-BE49-F238E27FC236}">
                <a16:creationId xmlns:a16="http://schemas.microsoft.com/office/drawing/2014/main" id="{E7118D92-2E38-4DC3-95A1-3B7621DB6143}"/>
              </a:ext>
            </a:extLst>
          </p:cNvPr>
          <p:cNvSpPr/>
          <p:nvPr/>
        </p:nvSpPr>
        <p:spPr>
          <a:xfrm>
            <a:off x="9154801" y="4408608"/>
            <a:ext cx="45719" cy="78864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98336503-DA8A-49E8-A2FD-CAA07444CB99}"/>
              </a:ext>
            </a:extLst>
          </p:cNvPr>
          <p:cNvCxnSpPr>
            <a:cxnSpLocks/>
          </p:cNvCxnSpPr>
          <p:nvPr/>
        </p:nvCxnSpPr>
        <p:spPr>
          <a:xfrm flipH="1">
            <a:off x="9935257" y="3153724"/>
            <a:ext cx="346052" cy="49559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feld 51">
            <a:extLst>
              <a:ext uri="{FF2B5EF4-FFF2-40B4-BE49-F238E27FC236}">
                <a16:creationId xmlns:a16="http://schemas.microsoft.com/office/drawing/2014/main" id="{C06E7F85-FA21-4342-B447-15ED68C74D58}"/>
              </a:ext>
            </a:extLst>
          </p:cNvPr>
          <p:cNvSpPr txBox="1"/>
          <p:nvPr/>
        </p:nvSpPr>
        <p:spPr>
          <a:xfrm>
            <a:off x="9669638" y="2680091"/>
            <a:ext cx="17347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Pressurized</a:t>
            </a:r>
            <a:r>
              <a:rPr lang="de-DE" sz="1600" dirty="0"/>
              <a:t> </a:t>
            </a:r>
            <a:r>
              <a:rPr lang="de-DE" sz="1600" dirty="0" err="1"/>
              <a:t>area</a:t>
            </a:r>
            <a:endParaRPr lang="de-DE" sz="1600" dirty="0"/>
          </a:p>
          <a:p>
            <a:r>
              <a:rPr lang="de-DE" sz="1600" dirty="0" err="1"/>
              <a:t>Controlled</a:t>
            </a:r>
            <a:r>
              <a:rPr lang="de-DE" sz="1600" dirty="0"/>
              <a:t> </a:t>
            </a:r>
            <a:r>
              <a:rPr lang="de-DE" sz="1600" dirty="0" err="1"/>
              <a:t>force</a:t>
            </a:r>
            <a:endParaRPr lang="de-CH" sz="1600" dirty="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69E68896-9319-4036-AAF2-00B1278DC0E9}"/>
              </a:ext>
            </a:extLst>
          </p:cNvPr>
          <p:cNvSpPr/>
          <p:nvPr/>
        </p:nvSpPr>
        <p:spPr>
          <a:xfrm>
            <a:off x="7764380" y="2626841"/>
            <a:ext cx="3863625" cy="1860631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7C7826D8-8003-4B78-BF7D-F52E6E74D1AA}"/>
              </a:ext>
            </a:extLst>
          </p:cNvPr>
          <p:cNvSpPr txBox="1"/>
          <p:nvPr/>
        </p:nvSpPr>
        <p:spPr>
          <a:xfrm>
            <a:off x="7808046" y="4092841"/>
            <a:ext cx="1883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Stopping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crack</a:t>
            </a:r>
            <a:endParaRPr lang="de-CH" sz="1600" dirty="0"/>
          </a:p>
        </p:txBody>
      </p:sp>
      <p:sp>
        <p:nvSpPr>
          <p:cNvPr id="55" name="Gleichschenkliges Dreieck 54">
            <a:extLst>
              <a:ext uri="{FF2B5EF4-FFF2-40B4-BE49-F238E27FC236}">
                <a16:creationId xmlns:a16="http://schemas.microsoft.com/office/drawing/2014/main" id="{71648C86-B8A4-4DBA-BC90-0C076625C6F9}"/>
              </a:ext>
            </a:extLst>
          </p:cNvPr>
          <p:cNvSpPr/>
          <p:nvPr/>
        </p:nvSpPr>
        <p:spPr>
          <a:xfrm rot="10800000" flipH="1">
            <a:off x="9669036" y="3451839"/>
            <a:ext cx="45719" cy="27891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4625C8C-BCD8-4C6A-B666-13A798A505C9}"/>
              </a:ext>
            </a:extLst>
          </p:cNvPr>
          <p:cNvSpPr/>
          <p:nvPr/>
        </p:nvSpPr>
        <p:spPr>
          <a:xfrm>
            <a:off x="9504657" y="3683176"/>
            <a:ext cx="394941" cy="828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F616C7B8-6164-4B2B-AB47-EF0B79480BF8}"/>
              </a:ext>
            </a:extLst>
          </p:cNvPr>
          <p:cNvCxnSpPr>
            <a:stCxn id="47" idx="1"/>
          </p:cNvCxnSpPr>
          <p:nvPr/>
        </p:nvCxnSpPr>
        <p:spPr>
          <a:xfrm>
            <a:off x="10915476" y="3661048"/>
            <a:ext cx="390297" cy="1249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DC7ED18D-1C80-4E15-B349-2EFE8C861249}"/>
              </a:ext>
            </a:extLst>
          </p:cNvPr>
          <p:cNvCxnSpPr>
            <a:stCxn id="47" idx="3"/>
          </p:cNvCxnSpPr>
          <p:nvPr/>
        </p:nvCxnSpPr>
        <p:spPr>
          <a:xfrm flipH="1">
            <a:off x="7988445" y="3661048"/>
            <a:ext cx="394384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feld 62">
            <a:extLst>
              <a:ext uri="{FF2B5EF4-FFF2-40B4-BE49-F238E27FC236}">
                <a16:creationId xmlns:a16="http://schemas.microsoft.com/office/drawing/2014/main" id="{93403211-5FB3-493B-A1F0-329DC1ED7FC2}"/>
              </a:ext>
            </a:extLst>
          </p:cNvPr>
          <p:cNvSpPr txBox="1"/>
          <p:nvPr/>
        </p:nvSpPr>
        <p:spPr>
          <a:xfrm>
            <a:off x="4383217" y="195222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4 – Experimental </a:t>
            </a:r>
            <a:r>
              <a:rPr lang="de-DE" dirty="0" err="1">
                <a:solidFill>
                  <a:schemeClr val="bg1"/>
                </a:solidFill>
              </a:rPr>
              <a:t>tools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44" name="Fußzeilenplatzhalter 3">
            <a:extLst>
              <a:ext uri="{FF2B5EF4-FFF2-40B4-BE49-F238E27FC236}">
                <a16:creationId xmlns:a16="http://schemas.microsoft.com/office/drawing/2014/main" id="{EB8798AE-9907-4223-9918-6B03B30A6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69290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20" grpId="0" animBg="1"/>
      <p:bldP spid="21" grpId="0" animBg="1"/>
      <p:bldP spid="13" grpId="0"/>
      <p:bldP spid="14" grpId="0" animBg="1"/>
      <p:bldP spid="15" grpId="0"/>
      <p:bldP spid="19" grpId="0"/>
      <p:bldP spid="29" grpId="0"/>
      <p:bldP spid="30" grpId="0" animBg="1"/>
      <p:bldP spid="38" grpId="0"/>
      <p:bldP spid="39" grpId="0" animBg="1"/>
      <p:bldP spid="41" grpId="0"/>
      <p:bldP spid="43" grpId="0" animBg="1"/>
      <p:bldP spid="26" grpId="0" animBg="1"/>
      <p:bldP spid="49" grpId="0"/>
      <p:bldP spid="50" grpId="0" animBg="1"/>
      <p:bldP spid="52" grpId="0"/>
      <p:bldP spid="53" grpId="0" animBg="1"/>
      <p:bldP spid="54" grpId="0"/>
      <p:bldP spid="55" grpId="0" animBg="1"/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4979"/>
          </a:xfrm>
        </p:spPr>
        <p:txBody>
          <a:bodyPr/>
          <a:lstStyle/>
          <a:p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endParaRPr lang="de-CH" dirty="0"/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E43BEEE0-9979-4F41-8E0B-E8BC071EDBAF}"/>
              </a:ext>
            </a:extLst>
          </p:cNvPr>
          <p:cNvSpPr txBox="1">
            <a:spLocks/>
          </p:cNvSpPr>
          <p:nvPr/>
        </p:nvSpPr>
        <p:spPr>
          <a:xfrm>
            <a:off x="173334" y="1323977"/>
            <a:ext cx="11323975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04850" lvl="1" indent="-342900">
              <a:buFont typeface="+mj-lt"/>
              <a:buAutoNum type="arabicPeriod"/>
            </a:pPr>
            <a:r>
              <a:rPr lang="de-CH" dirty="0"/>
              <a:t>Motivation</a:t>
            </a:r>
          </a:p>
          <a:p>
            <a:pPr marL="704850" lvl="1" indent="-342900">
              <a:buFont typeface="+mj-lt"/>
              <a:buAutoNum type="arabicPeriod"/>
            </a:pPr>
            <a:r>
              <a:rPr lang="de-CH" dirty="0"/>
              <a:t>Engineering </a:t>
            </a:r>
            <a:r>
              <a:rPr lang="de-CH" dirty="0" err="1"/>
              <a:t>approaches</a:t>
            </a:r>
            <a:endParaRPr lang="de-CH" dirty="0"/>
          </a:p>
          <a:p>
            <a:pPr marL="704850" lvl="1" indent="-342900">
              <a:buFont typeface="+mj-lt"/>
              <a:buAutoNum type="arabicPeriod"/>
            </a:pPr>
            <a:r>
              <a:rPr lang="de-CH" dirty="0" err="1"/>
              <a:t>Examples</a:t>
            </a:r>
            <a:r>
              <a:rPr lang="de-CH" dirty="0"/>
              <a:t> / </a:t>
            </a:r>
            <a:r>
              <a:rPr lang="de-CH" dirty="0" err="1"/>
              <a:t>research</a:t>
            </a:r>
            <a:endParaRPr lang="de-CH" dirty="0"/>
          </a:p>
          <a:p>
            <a:pPr marL="704850" lvl="1" indent="-342900">
              <a:buFont typeface="+mj-lt"/>
              <a:buAutoNum type="arabicPeriod"/>
            </a:pPr>
            <a:r>
              <a:rPr lang="de-CH" dirty="0"/>
              <a:t>Experimental </a:t>
            </a:r>
            <a:r>
              <a:rPr lang="de-CH" dirty="0" err="1"/>
              <a:t>tools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preparing</a:t>
            </a:r>
            <a:r>
              <a:rPr lang="de-CH" dirty="0"/>
              <a:t> SENB </a:t>
            </a:r>
            <a:r>
              <a:rPr lang="de-CH" dirty="0" err="1"/>
              <a:t>samples</a:t>
            </a:r>
            <a:endParaRPr lang="de-CH" dirty="0"/>
          </a:p>
          <a:p>
            <a:pPr marL="704850" lvl="1" indent="-342900">
              <a:buFont typeface="+mj-lt"/>
              <a:buAutoNum type="arabicPeriod"/>
            </a:pPr>
            <a:r>
              <a:rPr lang="de-CH" dirty="0" err="1"/>
              <a:t>Conclusion</a:t>
            </a:r>
            <a:r>
              <a:rPr lang="de-CH" dirty="0"/>
              <a:t> &amp; Outlook</a:t>
            </a:r>
          </a:p>
          <a:p>
            <a:pPr marL="361950" lvl="1" indent="0">
              <a:buNone/>
            </a:pPr>
            <a:endParaRPr lang="de-CH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83757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20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2131"/>
          </a:xfrm>
        </p:spPr>
        <p:txBody>
          <a:bodyPr/>
          <a:lstStyle/>
          <a:p>
            <a:r>
              <a:rPr lang="de-DE" dirty="0" err="1"/>
              <a:t>Measuring</a:t>
            </a:r>
            <a:r>
              <a:rPr lang="de-DE" dirty="0"/>
              <a:t> </a:t>
            </a:r>
            <a:r>
              <a:rPr lang="de-DE" dirty="0" err="1"/>
              <a:t>K</a:t>
            </a:r>
            <a:r>
              <a:rPr lang="de-DE" baseline="-25000" dirty="0" err="1"/>
              <a:t>Ic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filled</a:t>
            </a:r>
            <a:r>
              <a:rPr lang="de-DE" dirty="0"/>
              <a:t> </a:t>
            </a:r>
            <a:r>
              <a:rPr lang="de-DE" dirty="0" err="1"/>
              <a:t>epoxy</a:t>
            </a:r>
            <a:r>
              <a:rPr lang="de-DE" dirty="0"/>
              <a:t> </a:t>
            </a:r>
            <a:r>
              <a:rPr lang="de-DE" dirty="0" err="1"/>
              <a:t>composites</a:t>
            </a:r>
            <a:endParaRPr lang="de-CH" dirty="0"/>
          </a:p>
        </p:txBody>
      </p:sp>
      <p:sp>
        <p:nvSpPr>
          <p:cNvPr id="28" name="Inhaltsplatzhalter 27">
            <a:extLst>
              <a:ext uri="{FF2B5EF4-FFF2-40B4-BE49-F238E27FC236}">
                <a16:creationId xmlns:a16="http://schemas.microsoft.com/office/drawing/2014/main" id="{B9F42420-C05A-4803-9BBC-D70CCE2B4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2" y="1265090"/>
            <a:ext cx="3197615" cy="4960678"/>
          </a:xfrm>
        </p:spPr>
        <p:txBody>
          <a:bodyPr/>
          <a:lstStyle/>
          <a:p>
            <a:r>
              <a:rPr lang="de-DE" sz="2000" dirty="0"/>
              <a:t>Device design</a:t>
            </a:r>
          </a:p>
          <a:p>
            <a:pPr lvl="1"/>
            <a:r>
              <a:rPr lang="de-DE" sz="1600" dirty="0" err="1"/>
              <a:t>Controlled</a:t>
            </a:r>
            <a:r>
              <a:rPr lang="de-DE" sz="1600" dirty="0"/>
              <a:t> </a:t>
            </a:r>
            <a:r>
              <a:rPr lang="de-DE" sz="1600" dirty="0" err="1"/>
              <a:t>force</a:t>
            </a:r>
            <a:r>
              <a:rPr lang="de-DE" sz="1600" dirty="0"/>
              <a:t> </a:t>
            </a:r>
          </a:p>
          <a:p>
            <a:pPr lvl="1"/>
            <a:r>
              <a:rPr lang="de-DE" sz="1600" dirty="0"/>
              <a:t>Most </a:t>
            </a:r>
            <a:r>
              <a:rPr lang="de-DE" sz="1600" dirty="0" err="1"/>
              <a:t>parts</a:t>
            </a:r>
            <a:r>
              <a:rPr lang="de-DE" sz="1600" dirty="0"/>
              <a:t> 3D printed</a:t>
            </a:r>
          </a:p>
          <a:p>
            <a:pPr lvl="1"/>
            <a:r>
              <a:rPr lang="de-DE" sz="1600" dirty="0" err="1"/>
              <a:t>Except</a:t>
            </a:r>
            <a:r>
              <a:rPr lang="de-DE" sz="1600" dirty="0"/>
              <a:t> </a:t>
            </a:r>
            <a:r>
              <a:rPr lang="de-DE" sz="1600" dirty="0" err="1"/>
              <a:t>force</a:t>
            </a:r>
            <a:r>
              <a:rPr lang="de-DE" sz="1600" dirty="0"/>
              <a:t> </a:t>
            </a:r>
            <a:r>
              <a:rPr lang="de-DE" sz="1600" dirty="0" err="1"/>
              <a:t>transmitter</a:t>
            </a:r>
            <a:r>
              <a:rPr lang="de-DE" sz="1600" dirty="0"/>
              <a:t> (CNC)</a:t>
            </a:r>
          </a:p>
          <a:p>
            <a:r>
              <a:rPr lang="de-DE" sz="2000" dirty="0"/>
              <a:t>In </a:t>
            </a:r>
            <a:r>
              <a:rPr lang="de-DE" sz="2000" dirty="0" err="1"/>
              <a:t>progress</a:t>
            </a:r>
            <a:r>
              <a:rPr lang="de-DE" sz="2000" dirty="0"/>
              <a:t>…</a:t>
            </a:r>
          </a:p>
          <a:p>
            <a:endParaRPr lang="de-DE" dirty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200DE6CB-0BCF-4076-9936-0B3D1F07C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9226" y="1236265"/>
            <a:ext cx="7325215" cy="5216299"/>
          </a:xfrm>
          <a:prstGeom prst="rect">
            <a:avLst/>
          </a:prstGeom>
        </p:spPr>
      </p:pic>
      <p:sp>
        <p:nvSpPr>
          <p:cNvPr id="56" name="Textfeld 55">
            <a:extLst>
              <a:ext uri="{FF2B5EF4-FFF2-40B4-BE49-F238E27FC236}">
                <a16:creationId xmlns:a16="http://schemas.microsoft.com/office/drawing/2014/main" id="{D45927F5-2F19-46DC-93C5-C9B7FA9409F3}"/>
              </a:ext>
            </a:extLst>
          </p:cNvPr>
          <p:cNvSpPr txBox="1"/>
          <p:nvPr/>
        </p:nvSpPr>
        <p:spPr>
          <a:xfrm>
            <a:off x="4383217" y="195222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4 – Experimental </a:t>
            </a:r>
            <a:r>
              <a:rPr lang="de-DE" dirty="0" err="1">
                <a:solidFill>
                  <a:schemeClr val="bg1"/>
                </a:solidFill>
              </a:rPr>
              <a:t>tools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15FB37E6-4349-4036-B89A-383844A25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10" name="Grafik 9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5821E425-C910-44E0-B91E-67025F2872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2" t="21855" r="2846" b="12626"/>
          <a:stretch/>
        </p:blipFill>
        <p:spPr>
          <a:xfrm rot="5400000">
            <a:off x="7028343" y="2367864"/>
            <a:ext cx="5216298" cy="280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5943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21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2131"/>
          </a:xfrm>
        </p:spPr>
        <p:txBody>
          <a:bodyPr/>
          <a:lstStyle/>
          <a:p>
            <a:r>
              <a:rPr lang="de-DE" dirty="0" err="1"/>
              <a:t>Conclusion</a:t>
            </a:r>
            <a:r>
              <a:rPr lang="de-DE" dirty="0"/>
              <a:t> &amp; Outlook, </a:t>
            </a:r>
            <a:r>
              <a:rPr lang="de-DE" dirty="0" err="1"/>
              <a:t>questions</a:t>
            </a:r>
            <a:endParaRPr lang="de-CH" dirty="0"/>
          </a:p>
        </p:txBody>
      </p:sp>
      <p:sp>
        <p:nvSpPr>
          <p:cNvPr id="28" name="Inhaltsplatzhalter 27">
            <a:extLst>
              <a:ext uri="{FF2B5EF4-FFF2-40B4-BE49-F238E27FC236}">
                <a16:creationId xmlns:a16="http://schemas.microsoft.com/office/drawing/2014/main" id="{B9F42420-C05A-4803-9BBC-D70CCE2B4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2" y="1265090"/>
            <a:ext cx="11065677" cy="4960678"/>
          </a:xfrm>
        </p:spPr>
        <p:txBody>
          <a:bodyPr/>
          <a:lstStyle/>
          <a:p>
            <a:r>
              <a:rPr lang="de-DE" sz="2000" dirty="0"/>
              <a:t>Further </a:t>
            </a:r>
            <a:r>
              <a:rPr lang="de-DE" sz="2000" dirty="0" err="1"/>
              <a:t>research</a:t>
            </a:r>
            <a:endParaRPr lang="de-DE" sz="2000" dirty="0"/>
          </a:p>
          <a:p>
            <a:pPr lvl="1"/>
            <a:r>
              <a:rPr lang="de-DE" sz="1600" dirty="0" err="1"/>
              <a:t>Explore</a:t>
            </a:r>
            <a:r>
              <a:rPr lang="de-DE" sz="1600" dirty="0"/>
              <a:t> </a:t>
            </a:r>
            <a:r>
              <a:rPr lang="de-DE" sz="1600" dirty="0" err="1"/>
              <a:t>toughening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epoxy</a:t>
            </a:r>
            <a:r>
              <a:rPr lang="de-DE" sz="1600" dirty="0"/>
              <a:t> </a:t>
            </a:r>
            <a:r>
              <a:rPr lang="de-DE" sz="1600" dirty="0" err="1"/>
              <a:t>composite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nascent</a:t>
            </a:r>
            <a:r>
              <a:rPr lang="de-DE" sz="1600" dirty="0"/>
              <a:t> UHMWPE </a:t>
            </a:r>
            <a:r>
              <a:rPr lang="de-DE" sz="1600" b="1" dirty="0" err="1"/>
              <a:t>and</a:t>
            </a:r>
            <a:r>
              <a:rPr lang="de-DE" sz="1600" b="1" dirty="0"/>
              <a:t> PTFE</a:t>
            </a:r>
          </a:p>
          <a:p>
            <a:pPr lvl="1"/>
            <a:r>
              <a:rPr lang="de-DE" sz="1600" dirty="0" err="1"/>
              <a:t>Fabricate</a:t>
            </a:r>
            <a:r>
              <a:rPr lang="de-DE" sz="1600" dirty="0"/>
              <a:t> </a:t>
            </a:r>
            <a:r>
              <a:rPr lang="de-DE" sz="1600" dirty="0" err="1"/>
              <a:t>aramide</a:t>
            </a:r>
            <a:r>
              <a:rPr lang="de-DE" sz="1600" dirty="0"/>
              <a:t> </a:t>
            </a:r>
            <a:r>
              <a:rPr lang="de-DE" sz="1600" dirty="0" err="1"/>
              <a:t>nanofiber</a:t>
            </a:r>
            <a:r>
              <a:rPr lang="de-DE" sz="1600" dirty="0"/>
              <a:t> </a:t>
            </a:r>
            <a:r>
              <a:rPr lang="de-DE" sz="1600" dirty="0" err="1"/>
              <a:t>epoxy</a:t>
            </a:r>
            <a:r>
              <a:rPr lang="de-DE" sz="1600" dirty="0"/>
              <a:t> </a:t>
            </a:r>
            <a:r>
              <a:rPr lang="de-DE" sz="1600" dirty="0" err="1"/>
              <a:t>composite</a:t>
            </a:r>
            <a:endParaRPr lang="de-DE" sz="1600" dirty="0"/>
          </a:p>
          <a:p>
            <a:pPr lvl="1"/>
            <a:r>
              <a:rPr lang="de-DE" sz="1600" dirty="0"/>
              <a:t>Finish </a:t>
            </a:r>
            <a:r>
              <a:rPr lang="de-DE" sz="1600" dirty="0" err="1"/>
              <a:t>the</a:t>
            </a:r>
            <a:r>
              <a:rPr lang="de-DE" sz="1600" dirty="0"/>
              <a:t> sample </a:t>
            </a:r>
            <a:r>
              <a:rPr lang="de-DE" sz="1600" dirty="0" err="1"/>
              <a:t>notching</a:t>
            </a:r>
            <a:r>
              <a:rPr lang="de-DE" sz="1600" dirty="0"/>
              <a:t> </a:t>
            </a:r>
            <a:r>
              <a:rPr lang="de-DE" sz="1600" dirty="0" err="1"/>
              <a:t>device</a:t>
            </a:r>
            <a:r>
              <a:rPr lang="de-DE" sz="1600" dirty="0"/>
              <a:t>, </a:t>
            </a:r>
            <a:r>
              <a:rPr lang="de-DE" sz="1600" dirty="0" err="1"/>
              <a:t>obtain</a:t>
            </a:r>
            <a:r>
              <a:rPr lang="de-DE" sz="1600" dirty="0"/>
              <a:t> </a:t>
            </a:r>
            <a:r>
              <a:rPr lang="de-DE" sz="1600" dirty="0" err="1"/>
              <a:t>reliable</a:t>
            </a:r>
            <a:r>
              <a:rPr lang="de-DE" sz="1600" dirty="0"/>
              <a:t> </a:t>
            </a:r>
            <a:r>
              <a:rPr lang="de-DE" sz="1600" dirty="0" err="1"/>
              <a:t>K</a:t>
            </a:r>
            <a:r>
              <a:rPr lang="de-DE" sz="1600" baseline="-25000" dirty="0" err="1"/>
              <a:t>Ic</a:t>
            </a:r>
            <a:r>
              <a:rPr lang="de-DE" sz="1600" dirty="0"/>
              <a:t> </a:t>
            </a:r>
            <a:r>
              <a:rPr lang="de-DE" sz="1600" dirty="0" err="1"/>
              <a:t>values</a:t>
            </a:r>
            <a:endParaRPr lang="de-DE" sz="1600" dirty="0"/>
          </a:p>
          <a:p>
            <a:endParaRPr lang="de-DE" sz="2000" dirty="0"/>
          </a:p>
          <a:p>
            <a:r>
              <a:rPr lang="de-DE" sz="2000" dirty="0" err="1"/>
              <a:t>Thanks</a:t>
            </a:r>
            <a:r>
              <a:rPr lang="de-DE" sz="2000" dirty="0"/>
              <a:t> </a:t>
            </a:r>
          </a:p>
          <a:p>
            <a:pPr lvl="1"/>
            <a:r>
              <a:rPr lang="de-DE" sz="1600" dirty="0"/>
              <a:t>André Brem, Bernhard </a:t>
            </a:r>
            <a:r>
              <a:rPr lang="de-DE" sz="1600" dirty="0" err="1"/>
              <a:t>Auchmann</a:t>
            </a:r>
            <a:r>
              <a:rPr lang="de-DE" sz="1600" dirty="0"/>
              <a:t> and Theo Tervoort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their</a:t>
            </a:r>
            <a:r>
              <a:rPr lang="de-DE" sz="1600" dirty="0"/>
              <a:t> support </a:t>
            </a:r>
          </a:p>
          <a:p>
            <a:pPr lvl="1"/>
            <a:r>
              <a:rPr lang="de-DE" sz="1600" dirty="0"/>
              <a:t>Fabian Gramm (</a:t>
            </a:r>
            <a:r>
              <a:rPr lang="de-DE" sz="1600" dirty="0" err="1"/>
              <a:t>ScopeM</a:t>
            </a:r>
            <a:r>
              <a:rPr lang="de-DE" sz="1600" dirty="0"/>
              <a:t>) </a:t>
            </a:r>
            <a:r>
              <a:rPr lang="de-DE" sz="1600" dirty="0" err="1"/>
              <a:t>for</a:t>
            </a:r>
            <a:r>
              <a:rPr lang="de-DE" sz="1600" dirty="0"/>
              <a:t> support </a:t>
            </a:r>
            <a:r>
              <a:rPr lang="de-DE" sz="1600" dirty="0" err="1"/>
              <a:t>with</a:t>
            </a:r>
            <a:r>
              <a:rPr lang="de-DE" sz="1600" dirty="0"/>
              <a:t> TEM </a:t>
            </a:r>
            <a:r>
              <a:rPr lang="de-DE" sz="1600" dirty="0" err="1"/>
              <a:t>imaging</a:t>
            </a:r>
            <a:endParaRPr lang="de-DE" sz="1600" dirty="0"/>
          </a:p>
          <a:p>
            <a:pPr lvl="1"/>
            <a:r>
              <a:rPr lang="de-DE" sz="1600" dirty="0"/>
              <a:t>Chris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helping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design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improved</a:t>
            </a:r>
            <a:r>
              <a:rPr lang="de-DE" sz="1600" dirty="0"/>
              <a:t> sample </a:t>
            </a:r>
            <a:r>
              <a:rPr lang="de-DE" sz="1600" dirty="0" err="1"/>
              <a:t>notcher</a:t>
            </a:r>
            <a:endParaRPr lang="de-DE" sz="16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D45927F5-2F19-46DC-93C5-C9B7FA9409F3}"/>
              </a:ext>
            </a:extLst>
          </p:cNvPr>
          <p:cNvSpPr txBox="1"/>
          <p:nvPr/>
        </p:nvSpPr>
        <p:spPr>
          <a:xfrm>
            <a:off x="4383217" y="195222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5 - </a:t>
            </a:r>
            <a:r>
              <a:rPr lang="de-DE" dirty="0" err="1">
                <a:solidFill>
                  <a:schemeClr val="bg1"/>
                </a:solidFill>
              </a:rPr>
              <a:t>Conclusion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5C36BD8E-F492-4843-9845-F77C23FF4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1026" name="Picture 2" descr="SportXApp">
            <a:extLst>
              <a:ext uri="{FF2B5EF4-FFF2-40B4-BE49-F238E27FC236}">
                <a16:creationId xmlns:a16="http://schemas.microsoft.com/office/drawing/2014/main" id="{728BF955-6773-48B4-A1E1-9708C1E82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527" y="4510734"/>
            <a:ext cx="1985282" cy="226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134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ew life for an old technology: canted cosine theta magnets | CERN">
            <a:extLst>
              <a:ext uri="{FF2B5EF4-FFF2-40B4-BE49-F238E27FC236}">
                <a16:creationId xmlns:a16="http://schemas.microsoft.com/office/drawing/2014/main" id="{D40B870D-65B0-4C9C-B5F2-C5A4D931A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430" y="1845976"/>
            <a:ext cx="4257946" cy="1776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3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2131"/>
          </a:xfrm>
        </p:spPr>
        <p:txBody>
          <a:bodyPr/>
          <a:lstStyle/>
          <a:p>
            <a:r>
              <a:rPr lang="de-DE" dirty="0" err="1"/>
              <a:t>Superconducting</a:t>
            </a:r>
            <a:r>
              <a:rPr lang="de-DE" dirty="0"/>
              <a:t> </a:t>
            </a:r>
            <a:r>
              <a:rPr lang="de-DE" dirty="0" err="1"/>
              <a:t>electromagnets</a:t>
            </a:r>
            <a:endParaRPr lang="de-CH" dirty="0"/>
          </a:p>
        </p:txBody>
      </p:sp>
      <p:sp>
        <p:nvSpPr>
          <p:cNvPr id="28" name="Inhaltsplatzhalter 27">
            <a:extLst>
              <a:ext uri="{FF2B5EF4-FFF2-40B4-BE49-F238E27FC236}">
                <a16:creationId xmlns:a16="http://schemas.microsoft.com/office/drawing/2014/main" id="{B9F42420-C05A-4803-9BBC-D70CCE2B4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2" y="1220382"/>
            <a:ext cx="4935497" cy="4687258"/>
          </a:xfrm>
        </p:spPr>
        <p:txBody>
          <a:bodyPr/>
          <a:lstStyle/>
          <a:p>
            <a:r>
              <a:rPr lang="de-DE" sz="2000" dirty="0" err="1"/>
              <a:t>Particles</a:t>
            </a:r>
            <a:r>
              <a:rPr lang="de-DE" sz="2000" dirty="0"/>
              <a:t> </a:t>
            </a:r>
            <a:r>
              <a:rPr lang="de-DE" sz="2000" dirty="0" err="1"/>
              <a:t>guided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</a:t>
            </a:r>
            <a:r>
              <a:rPr lang="de-DE" sz="2000" dirty="0" err="1"/>
              <a:t>magnetic</a:t>
            </a:r>
            <a:r>
              <a:rPr lang="de-DE" sz="2000" dirty="0"/>
              <a:t> </a:t>
            </a:r>
            <a:r>
              <a:rPr lang="de-DE" sz="2000" dirty="0" err="1"/>
              <a:t>fields</a:t>
            </a:r>
            <a:r>
              <a:rPr lang="de-DE" sz="2000" dirty="0"/>
              <a:t> </a:t>
            </a:r>
          </a:p>
          <a:p>
            <a:pPr lvl="1"/>
            <a:r>
              <a:rPr lang="de-DE" sz="1600" dirty="0"/>
              <a:t>Electromagnets, Lorentz </a:t>
            </a:r>
            <a:r>
              <a:rPr lang="de-DE" sz="1600" dirty="0" err="1"/>
              <a:t>force</a:t>
            </a:r>
            <a:endParaRPr lang="de-CH" sz="1600" dirty="0"/>
          </a:p>
          <a:p>
            <a:pPr lvl="1"/>
            <a:r>
              <a:rPr lang="de-CH" sz="1600" dirty="0" err="1"/>
              <a:t>Operated</a:t>
            </a:r>
            <a:r>
              <a:rPr lang="de-CH" sz="1600" dirty="0"/>
              <a:t> in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superconducting</a:t>
            </a:r>
            <a:r>
              <a:rPr lang="de-CH" sz="1600" dirty="0"/>
              <a:t> </a:t>
            </a:r>
            <a:r>
              <a:rPr lang="de-CH" sz="1600" dirty="0" err="1"/>
              <a:t>state</a:t>
            </a:r>
            <a:r>
              <a:rPr lang="de-CH" sz="1600" dirty="0"/>
              <a:t> at </a:t>
            </a:r>
            <a:r>
              <a:rPr lang="de-CH" sz="1600" dirty="0" err="1"/>
              <a:t>very</a:t>
            </a:r>
            <a:r>
              <a:rPr lang="de-CH" sz="1600" dirty="0"/>
              <a:t> </a:t>
            </a:r>
            <a:r>
              <a:rPr lang="de-CH" sz="1600" dirty="0" err="1"/>
              <a:t>low</a:t>
            </a:r>
            <a:r>
              <a:rPr lang="de-CH" sz="1600" dirty="0"/>
              <a:t> </a:t>
            </a:r>
            <a:r>
              <a:rPr lang="de-CH" sz="1600" dirty="0" err="1"/>
              <a:t>temperatures</a:t>
            </a:r>
            <a:endParaRPr lang="de-CH" sz="1600" dirty="0"/>
          </a:p>
          <a:p>
            <a:pPr lvl="1"/>
            <a:r>
              <a:rPr lang="de-CH" sz="1600" dirty="0" err="1"/>
              <a:t>Superconductor</a:t>
            </a:r>
            <a:r>
              <a:rPr lang="de-CH" sz="1600" dirty="0"/>
              <a:t>: </a:t>
            </a:r>
            <a:r>
              <a:rPr lang="de-CH" sz="1600" dirty="0" err="1"/>
              <a:t>NbTi</a:t>
            </a:r>
            <a:r>
              <a:rPr lang="de-CH" sz="1600" dirty="0"/>
              <a:t> / Nb</a:t>
            </a:r>
            <a:r>
              <a:rPr lang="de-CH" sz="1600" baseline="-25000" dirty="0"/>
              <a:t>3</a:t>
            </a:r>
            <a:r>
              <a:rPr lang="de-CH" sz="1600" dirty="0"/>
              <a:t>Sn </a:t>
            </a:r>
          </a:p>
          <a:p>
            <a:pPr lvl="1"/>
            <a:endParaRPr lang="de-DE" dirty="0"/>
          </a:p>
          <a:p>
            <a:r>
              <a:rPr lang="de-DE" sz="2000" dirty="0"/>
              <a:t>CHART</a:t>
            </a:r>
            <a:r>
              <a:rPr lang="de-DE" dirty="0"/>
              <a:t> </a:t>
            </a:r>
          </a:p>
          <a:p>
            <a:pPr lvl="1"/>
            <a:r>
              <a:rPr lang="de-DE" sz="1600" dirty="0"/>
              <a:t>CH-</a:t>
            </a:r>
            <a:r>
              <a:rPr lang="de-DE" sz="1600" dirty="0" err="1"/>
              <a:t>Accelerator</a:t>
            </a:r>
            <a:r>
              <a:rPr lang="de-DE" sz="1600" dirty="0"/>
              <a:t> Research &amp; Technology</a:t>
            </a:r>
          </a:p>
          <a:p>
            <a:pPr lvl="1"/>
            <a:r>
              <a:rPr lang="de-DE" sz="1600" dirty="0" err="1"/>
              <a:t>Collaboration</a:t>
            </a:r>
            <a:r>
              <a:rPr lang="de-DE" sz="1600" dirty="0"/>
              <a:t> CERN,ETH, EPFL</a:t>
            </a:r>
          </a:p>
        </p:txBody>
      </p: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0A2138A5-6726-4FD2-B1D6-EB3CD20D9DE6}"/>
              </a:ext>
            </a:extLst>
          </p:cNvPr>
          <p:cNvCxnSpPr>
            <a:cxnSpLocks/>
          </p:cNvCxnSpPr>
          <p:nvPr/>
        </p:nvCxnSpPr>
        <p:spPr>
          <a:xfrm flipV="1">
            <a:off x="8237595" y="1735893"/>
            <a:ext cx="0" cy="56490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Figure 3 from Test Results of CCT1—A 2.4 T Canted-Cosine-Theta Dipole  Magnet | Semantic Scholar">
            <a:extLst>
              <a:ext uri="{FF2B5EF4-FFF2-40B4-BE49-F238E27FC236}">
                <a16:creationId xmlns:a16="http://schemas.microsoft.com/office/drawing/2014/main" id="{1F11A8E8-37F7-4F9A-845E-31262C0F2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765" y="3729467"/>
            <a:ext cx="4129982" cy="228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feld 39">
            <a:extLst>
              <a:ext uri="{FF2B5EF4-FFF2-40B4-BE49-F238E27FC236}">
                <a16:creationId xmlns:a16="http://schemas.microsoft.com/office/drawing/2014/main" id="{8D261F75-3813-4C4B-BB0C-C5381B29D71B}"/>
              </a:ext>
            </a:extLst>
          </p:cNvPr>
          <p:cNvSpPr txBox="1"/>
          <p:nvPr/>
        </p:nvSpPr>
        <p:spPr>
          <a:xfrm>
            <a:off x="6434101" y="1369744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resulting</a:t>
            </a:r>
            <a:r>
              <a:rPr lang="de-DE" dirty="0"/>
              <a:t> B-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direction</a:t>
            </a:r>
            <a:endParaRPr lang="de-CH" dirty="0"/>
          </a:p>
        </p:txBody>
      </p: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90B85954-972D-4DFE-9E7A-B06701CC5C03}"/>
              </a:ext>
            </a:extLst>
          </p:cNvPr>
          <p:cNvCxnSpPr>
            <a:cxnSpLocks/>
          </p:cNvCxnSpPr>
          <p:nvPr/>
        </p:nvCxnSpPr>
        <p:spPr>
          <a:xfrm>
            <a:off x="9687337" y="2971293"/>
            <a:ext cx="786410" cy="15527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>
            <a:extLst>
              <a:ext uri="{FF2B5EF4-FFF2-40B4-BE49-F238E27FC236}">
                <a16:creationId xmlns:a16="http://schemas.microsoft.com/office/drawing/2014/main" id="{203CEE3D-588B-4E0C-B5B9-A3AA5A951F12}"/>
              </a:ext>
            </a:extLst>
          </p:cNvPr>
          <p:cNvSpPr txBox="1"/>
          <p:nvPr/>
        </p:nvSpPr>
        <p:spPr>
          <a:xfrm>
            <a:off x="9992224" y="3048930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trajectory</a:t>
            </a:r>
            <a:endParaRPr lang="de-CH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3C9DCE3-95B9-4689-B2B1-05CDAE8927A5}"/>
              </a:ext>
            </a:extLst>
          </p:cNvPr>
          <p:cNvSpPr txBox="1"/>
          <p:nvPr/>
        </p:nvSpPr>
        <p:spPr>
          <a:xfrm>
            <a:off x="5005505" y="201393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1 Motivation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14" name="Fußzeilenplatzhalter 3">
            <a:extLst>
              <a:ext uri="{FF2B5EF4-FFF2-40B4-BE49-F238E27FC236}">
                <a16:creationId xmlns:a16="http://schemas.microsoft.com/office/drawing/2014/main" id="{01881DD4-B10A-49EF-A8D2-411E4DC32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29274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28341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4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4979"/>
          </a:xfrm>
        </p:spPr>
        <p:txBody>
          <a:bodyPr/>
          <a:lstStyle/>
          <a:p>
            <a:r>
              <a:rPr lang="de-DE" dirty="0" err="1"/>
              <a:t>Requirements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epoxy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in </a:t>
            </a:r>
            <a:r>
              <a:rPr lang="de-DE" dirty="0" err="1"/>
              <a:t>superconducting</a:t>
            </a:r>
            <a:r>
              <a:rPr lang="de-DE" dirty="0"/>
              <a:t> </a:t>
            </a:r>
            <a:r>
              <a:rPr lang="de-DE" dirty="0" err="1"/>
              <a:t>magnets</a:t>
            </a:r>
            <a:endParaRPr lang="de-CH" dirty="0"/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7A5A4306-2D48-4C80-84C6-7FA1AEF9A75F}"/>
              </a:ext>
            </a:extLst>
          </p:cNvPr>
          <p:cNvGrpSpPr/>
          <p:nvPr/>
        </p:nvGrpSpPr>
        <p:grpSpPr>
          <a:xfrm>
            <a:off x="2836240" y="4908601"/>
            <a:ext cx="5664127" cy="1488512"/>
            <a:chOff x="241230" y="3418199"/>
            <a:chExt cx="10604328" cy="2786779"/>
          </a:xfrm>
        </p:grpSpPr>
        <p:grpSp>
          <p:nvGrpSpPr>
            <p:cNvPr id="25" name="Gruppieren 24">
              <a:extLst>
                <a:ext uri="{FF2B5EF4-FFF2-40B4-BE49-F238E27FC236}">
                  <a16:creationId xmlns:a16="http://schemas.microsoft.com/office/drawing/2014/main" id="{3C15E758-42F5-4555-8325-4A46E477B114}"/>
                </a:ext>
              </a:extLst>
            </p:cNvPr>
            <p:cNvGrpSpPr/>
            <p:nvPr/>
          </p:nvGrpSpPr>
          <p:grpSpPr>
            <a:xfrm>
              <a:off x="3226747" y="3529615"/>
              <a:ext cx="5268434" cy="2254196"/>
              <a:chOff x="935666" y="3848890"/>
              <a:chExt cx="5268434" cy="2254196"/>
            </a:xfrm>
          </p:grpSpPr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2EB68DFC-2071-4685-8CC3-5A3CA4E78038}"/>
                  </a:ext>
                </a:extLst>
              </p:cNvPr>
              <p:cNvSpPr/>
              <p:nvPr/>
            </p:nvSpPr>
            <p:spPr>
              <a:xfrm>
                <a:off x="935666" y="3848890"/>
                <a:ext cx="5268434" cy="22541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24B55FFB-E074-4D92-836B-1E0A8E2AF9D3}"/>
                  </a:ext>
                </a:extLst>
              </p:cNvPr>
              <p:cNvSpPr/>
              <p:nvPr/>
            </p:nvSpPr>
            <p:spPr>
              <a:xfrm>
                <a:off x="1620883" y="4458982"/>
                <a:ext cx="3785774" cy="975537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9" name="Ellipse 8">
                <a:extLst>
                  <a:ext uri="{FF2B5EF4-FFF2-40B4-BE49-F238E27FC236}">
                    <a16:creationId xmlns:a16="http://schemas.microsoft.com/office/drawing/2014/main" id="{84F86FDB-743B-4D4A-958F-DAC851853EEB}"/>
                  </a:ext>
                </a:extLst>
              </p:cNvPr>
              <p:cNvSpPr/>
              <p:nvPr/>
            </p:nvSpPr>
            <p:spPr>
              <a:xfrm>
                <a:off x="1737840" y="4510815"/>
                <a:ext cx="435935" cy="43593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27B1C3D8-CAEE-4BC4-B510-B6F985BAF290}"/>
                  </a:ext>
                </a:extLst>
              </p:cNvPr>
              <p:cNvSpPr/>
              <p:nvPr/>
            </p:nvSpPr>
            <p:spPr>
              <a:xfrm>
                <a:off x="1737840" y="4946750"/>
                <a:ext cx="435935" cy="43593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7865940A-9E5C-4400-8E30-48C855205A82}"/>
                  </a:ext>
                </a:extLst>
              </p:cNvPr>
              <p:cNvSpPr/>
              <p:nvPr/>
            </p:nvSpPr>
            <p:spPr>
              <a:xfrm>
                <a:off x="2173775" y="4510815"/>
                <a:ext cx="435935" cy="43593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7FF83790-141E-4F10-810A-7E5DBBEC224A}"/>
                  </a:ext>
                </a:extLst>
              </p:cNvPr>
              <p:cNvSpPr/>
              <p:nvPr/>
            </p:nvSpPr>
            <p:spPr>
              <a:xfrm>
                <a:off x="2173775" y="4946750"/>
                <a:ext cx="435935" cy="43593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9416C16E-2B29-4B3A-9C2E-AF4BBF51C0D0}"/>
                  </a:ext>
                </a:extLst>
              </p:cNvPr>
              <p:cNvSpPr/>
              <p:nvPr/>
            </p:nvSpPr>
            <p:spPr>
              <a:xfrm>
                <a:off x="2609710" y="4510815"/>
                <a:ext cx="435935" cy="43593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715E6AD0-9EDB-4776-BA98-18455469360C}"/>
                  </a:ext>
                </a:extLst>
              </p:cNvPr>
              <p:cNvSpPr/>
              <p:nvPr/>
            </p:nvSpPr>
            <p:spPr>
              <a:xfrm>
                <a:off x="2609710" y="4946750"/>
                <a:ext cx="435935" cy="43593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063333AF-04D5-4F13-BCAF-E10E31A6E1D7}"/>
                  </a:ext>
                </a:extLst>
              </p:cNvPr>
              <p:cNvSpPr/>
              <p:nvPr/>
            </p:nvSpPr>
            <p:spPr>
              <a:xfrm>
                <a:off x="3045645" y="4510815"/>
                <a:ext cx="435935" cy="43593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AC7CF2E5-4BA4-4A70-8ABB-045A85BCEBAB}"/>
                  </a:ext>
                </a:extLst>
              </p:cNvPr>
              <p:cNvSpPr/>
              <p:nvPr/>
            </p:nvSpPr>
            <p:spPr>
              <a:xfrm>
                <a:off x="3045645" y="4946750"/>
                <a:ext cx="435935" cy="43593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6CC7E26F-B699-4082-8257-34F8CBE80F11}"/>
                  </a:ext>
                </a:extLst>
              </p:cNvPr>
              <p:cNvSpPr/>
              <p:nvPr/>
            </p:nvSpPr>
            <p:spPr>
              <a:xfrm>
                <a:off x="3481580" y="4510815"/>
                <a:ext cx="435935" cy="43593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C293A55B-7EA6-49E1-94A4-4A8451722B75}"/>
                  </a:ext>
                </a:extLst>
              </p:cNvPr>
              <p:cNvSpPr/>
              <p:nvPr/>
            </p:nvSpPr>
            <p:spPr>
              <a:xfrm>
                <a:off x="3481580" y="4946750"/>
                <a:ext cx="435935" cy="43593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9" name="Ellipse 18">
                <a:extLst>
                  <a:ext uri="{FF2B5EF4-FFF2-40B4-BE49-F238E27FC236}">
                    <a16:creationId xmlns:a16="http://schemas.microsoft.com/office/drawing/2014/main" id="{DBDCB29B-18FD-4995-80AE-1CAFF033700A}"/>
                  </a:ext>
                </a:extLst>
              </p:cNvPr>
              <p:cNvSpPr/>
              <p:nvPr/>
            </p:nvSpPr>
            <p:spPr>
              <a:xfrm>
                <a:off x="3917515" y="4510815"/>
                <a:ext cx="435935" cy="43593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0" name="Ellipse 19">
                <a:extLst>
                  <a:ext uri="{FF2B5EF4-FFF2-40B4-BE49-F238E27FC236}">
                    <a16:creationId xmlns:a16="http://schemas.microsoft.com/office/drawing/2014/main" id="{6541EC33-CF7E-4627-8E23-D60D4A1F4A1C}"/>
                  </a:ext>
                </a:extLst>
              </p:cNvPr>
              <p:cNvSpPr/>
              <p:nvPr/>
            </p:nvSpPr>
            <p:spPr>
              <a:xfrm>
                <a:off x="3917515" y="4946750"/>
                <a:ext cx="435935" cy="43593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1" name="Ellipse 20">
                <a:extLst>
                  <a:ext uri="{FF2B5EF4-FFF2-40B4-BE49-F238E27FC236}">
                    <a16:creationId xmlns:a16="http://schemas.microsoft.com/office/drawing/2014/main" id="{C3C67A5D-37E4-4DD2-AC2B-127B4C25D03C}"/>
                  </a:ext>
                </a:extLst>
              </p:cNvPr>
              <p:cNvSpPr/>
              <p:nvPr/>
            </p:nvSpPr>
            <p:spPr>
              <a:xfrm>
                <a:off x="4353450" y="4510815"/>
                <a:ext cx="435935" cy="43593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03BB50FB-BDEA-46A7-8F15-1E76FCD8771C}"/>
                  </a:ext>
                </a:extLst>
              </p:cNvPr>
              <p:cNvSpPr/>
              <p:nvPr/>
            </p:nvSpPr>
            <p:spPr>
              <a:xfrm>
                <a:off x="4353450" y="4946750"/>
                <a:ext cx="435935" cy="43593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8D0A6E95-40B3-4C94-BB29-2BC0908B5375}"/>
                  </a:ext>
                </a:extLst>
              </p:cNvPr>
              <p:cNvSpPr/>
              <p:nvPr/>
            </p:nvSpPr>
            <p:spPr>
              <a:xfrm>
                <a:off x="4789385" y="4510815"/>
                <a:ext cx="435935" cy="43593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FC8CC02E-B8BE-4845-BFAB-0DA4BB842E80}"/>
                  </a:ext>
                </a:extLst>
              </p:cNvPr>
              <p:cNvSpPr/>
              <p:nvPr/>
            </p:nvSpPr>
            <p:spPr>
              <a:xfrm>
                <a:off x="4789385" y="4946750"/>
                <a:ext cx="435935" cy="43593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6C043B2E-0289-4B68-9DC6-E7EC81DC58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5423" y="4247409"/>
              <a:ext cx="1241189" cy="32069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814D9BF2-E462-4E22-900B-1A798CFF072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91412" y="3657302"/>
              <a:ext cx="1318438" cy="590107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>
              <a:extLst>
                <a:ext uri="{FF2B5EF4-FFF2-40B4-BE49-F238E27FC236}">
                  <a16:creationId xmlns:a16="http://schemas.microsoft.com/office/drawing/2014/main" id="{2F8AFBBC-7A67-494F-AE16-DA0A151520C2}"/>
                </a:ext>
              </a:extLst>
            </p:cNvPr>
            <p:cNvCxnSpPr/>
            <p:nvPr/>
          </p:nvCxnSpPr>
          <p:spPr>
            <a:xfrm flipH="1">
              <a:off x="7298433" y="4454744"/>
              <a:ext cx="1728374" cy="39069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C28383DD-8147-4137-94A2-2931E21D5FDC}"/>
                </a:ext>
              </a:extLst>
            </p:cNvPr>
            <p:cNvSpPr txBox="1"/>
            <p:nvPr/>
          </p:nvSpPr>
          <p:spPr>
            <a:xfrm>
              <a:off x="241230" y="4383435"/>
              <a:ext cx="1980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Aluminum</a:t>
              </a:r>
              <a:r>
                <a:rPr lang="de-DE" dirty="0"/>
                <a:t> </a:t>
              </a:r>
              <a:r>
                <a:rPr lang="de-DE" dirty="0" err="1"/>
                <a:t>bronze</a:t>
              </a:r>
              <a:endParaRPr lang="de-CH" dirty="0"/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7FA33AAF-D7A4-4056-B3D3-DF84F5727EEE}"/>
                </a:ext>
              </a:extLst>
            </p:cNvPr>
            <p:cNvSpPr txBox="1"/>
            <p:nvPr/>
          </p:nvSpPr>
          <p:spPr>
            <a:xfrm>
              <a:off x="8958512" y="3418199"/>
              <a:ext cx="1838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Epoxy</a:t>
              </a:r>
              <a:r>
                <a:rPr lang="de-DE" dirty="0"/>
                <a:t> (</a:t>
              </a:r>
              <a:r>
                <a:rPr lang="de-DE" dirty="0" err="1"/>
                <a:t>or</a:t>
              </a:r>
              <a:r>
                <a:rPr lang="de-DE" dirty="0"/>
                <a:t> </a:t>
              </a:r>
              <a:r>
                <a:rPr lang="de-DE" dirty="0" err="1"/>
                <a:t>other</a:t>
              </a:r>
              <a:r>
                <a:rPr lang="de-DE" dirty="0"/>
                <a:t>)</a:t>
              </a:r>
              <a:endParaRPr lang="de-CH" dirty="0"/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4A93161C-C40D-4CF3-86CB-03FE3D679BEB}"/>
                </a:ext>
              </a:extLst>
            </p:cNvPr>
            <p:cNvSpPr txBox="1"/>
            <p:nvPr/>
          </p:nvSpPr>
          <p:spPr>
            <a:xfrm>
              <a:off x="9032241" y="4242093"/>
              <a:ext cx="18133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Superconductor</a:t>
              </a:r>
              <a:endParaRPr lang="de-CH" dirty="0"/>
            </a:p>
          </p:txBody>
        </p: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A56634B6-695F-4D42-B0F6-3EBB8F96F6C5}"/>
                </a:ext>
              </a:extLst>
            </p:cNvPr>
            <p:cNvSpPr txBox="1"/>
            <p:nvPr/>
          </p:nvSpPr>
          <p:spPr>
            <a:xfrm>
              <a:off x="5118758" y="5835646"/>
              <a:ext cx="15975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T = 4.2 Kelvin</a:t>
              </a:r>
              <a:endParaRPr lang="de-CH" dirty="0"/>
            </a:p>
          </p:txBody>
        </p:sp>
      </p:grp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E43BEEE0-9979-4F41-8E0B-E8BC071EDBAF}"/>
              </a:ext>
            </a:extLst>
          </p:cNvPr>
          <p:cNvSpPr txBox="1">
            <a:spLocks/>
          </p:cNvSpPr>
          <p:nvPr/>
        </p:nvSpPr>
        <p:spPr>
          <a:xfrm>
            <a:off x="431632" y="1209802"/>
            <a:ext cx="11323975" cy="1078743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err="1"/>
              <a:t>Function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epoxy</a:t>
            </a:r>
            <a:r>
              <a:rPr lang="de-DE" sz="2000" dirty="0"/>
              <a:t>:</a:t>
            </a:r>
          </a:p>
          <a:p>
            <a:pPr lvl="1"/>
            <a:r>
              <a:rPr lang="de-DE" sz="1600" dirty="0"/>
              <a:t>Keeping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superconductors</a:t>
            </a:r>
            <a:r>
              <a:rPr lang="de-DE" sz="1600" dirty="0"/>
              <a:t> in </a:t>
            </a:r>
            <a:r>
              <a:rPr lang="de-DE" sz="1600" dirty="0" err="1"/>
              <a:t>place</a:t>
            </a:r>
            <a:r>
              <a:rPr lang="de-DE" sz="1600" dirty="0"/>
              <a:t> 	</a:t>
            </a:r>
            <a:r>
              <a:rPr lang="de-DE" sz="1600" dirty="0">
                <a:sym typeface="Wingdings" panose="05000000000000000000" pitchFamily="2" charset="2"/>
              </a:rPr>
              <a:t> high </a:t>
            </a:r>
            <a:r>
              <a:rPr lang="de-DE" sz="1600" dirty="0" err="1">
                <a:sym typeface="Wingdings" panose="05000000000000000000" pitchFamily="2" charset="2"/>
              </a:rPr>
              <a:t>modulus</a:t>
            </a:r>
            <a:r>
              <a:rPr lang="de-DE" sz="1600" dirty="0">
                <a:sym typeface="Wingdings" panose="05000000000000000000" pitchFamily="2" charset="2"/>
              </a:rPr>
              <a:t>, </a:t>
            </a:r>
            <a:r>
              <a:rPr lang="de-DE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high </a:t>
            </a:r>
            <a:r>
              <a:rPr lang="de-DE" sz="16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fracture</a:t>
            </a:r>
            <a:r>
              <a:rPr lang="de-DE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toughness</a:t>
            </a:r>
            <a:r>
              <a:rPr lang="de-DE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de-DE" sz="1600" dirty="0" err="1">
                <a:sym typeface="Wingdings" panose="05000000000000000000" pitchFamily="2" charset="2"/>
              </a:rPr>
              <a:t>Electrical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insulation</a:t>
            </a:r>
            <a:r>
              <a:rPr lang="de-DE" sz="1600" dirty="0">
                <a:sym typeface="Wingdings" panose="05000000000000000000" pitchFamily="2" charset="2"/>
              </a:rPr>
              <a:t> 			 </a:t>
            </a:r>
            <a:r>
              <a:rPr lang="de-DE" sz="1600" dirty="0" err="1">
                <a:sym typeface="Wingdings" panose="05000000000000000000" pitchFamily="2" charset="2"/>
              </a:rPr>
              <a:t>Electrical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insulator</a:t>
            </a:r>
            <a:endParaRPr lang="de-DE" sz="1600" dirty="0">
              <a:sym typeface="Wingdings" panose="05000000000000000000" pitchFamily="2" charset="2"/>
            </a:endParaRPr>
          </a:p>
          <a:p>
            <a:pPr lvl="1"/>
            <a:endParaRPr lang="de-DE" sz="1600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A7291E38-2865-40C9-AB93-538D6121B16F}"/>
              </a:ext>
            </a:extLst>
          </p:cNvPr>
          <p:cNvSpPr txBox="1"/>
          <p:nvPr/>
        </p:nvSpPr>
        <p:spPr>
          <a:xfrm>
            <a:off x="5005505" y="201393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1 Motivation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39" name="Fußzeilenplatzhalter 3">
            <a:extLst>
              <a:ext uri="{FF2B5EF4-FFF2-40B4-BE49-F238E27FC236}">
                <a16:creationId xmlns:a16="http://schemas.microsoft.com/office/drawing/2014/main" id="{45886981-C7EA-4742-B61D-732E0ED52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40" name="Inhaltsplatzhalter 1">
            <a:extLst>
              <a:ext uri="{FF2B5EF4-FFF2-40B4-BE49-F238E27FC236}">
                <a16:creationId xmlns:a16="http://schemas.microsoft.com/office/drawing/2014/main" id="{824297E4-733B-45F6-97CA-86205231C8FE}"/>
              </a:ext>
            </a:extLst>
          </p:cNvPr>
          <p:cNvSpPr txBox="1">
            <a:spLocks/>
          </p:cNvSpPr>
          <p:nvPr/>
        </p:nvSpPr>
        <p:spPr>
          <a:xfrm>
            <a:off x="431631" y="2088430"/>
            <a:ext cx="11323975" cy="2695175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0">
              <a:buNone/>
            </a:pPr>
            <a:endParaRPr lang="de-DE" sz="1600" dirty="0"/>
          </a:p>
          <a:p>
            <a:r>
              <a:rPr lang="de-DE" sz="2000" dirty="0"/>
              <a:t>Processing </a:t>
            </a:r>
            <a:r>
              <a:rPr lang="de-DE" sz="2000" dirty="0" err="1"/>
              <a:t>requirements</a:t>
            </a:r>
            <a:endParaRPr lang="de-DE" sz="2000" dirty="0"/>
          </a:p>
          <a:p>
            <a:pPr lvl="1"/>
            <a:r>
              <a:rPr lang="de-DE" sz="1600" dirty="0" err="1"/>
              <a:t>No</a:t>
            </a:r>
            <a:r>
              <a:rPr lang="de-DE" sz="1600" dirty="0"/>
              <a:t> outgassing			</a:t>
            </a:r>
            <a:r>
              <a:rPr lang="de-DE" sz="1600" dirty="0">
                <a:sym typeface="Wingdings" panose="05000000000000000000" pitchFamily="2" charset="2"/>
              </a:rPr>
              <a:t> Cross-</a:t>
            </a:r>
            <a:r>
              <a:rPr lang="de-DE" sz="1600" dirty="0" err="1">
                <a:sym typeface="Wingdings" panose="05000000000000000000" pitchFamily="2" charset="2"/>
              </a:rPr>
              <a:t>linking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without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emission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of</a:t>
            </a:r>
            <a:r>
              <a:rPr lang="de-DE" sz="1600" dirty="0">
                <a:sym typeface="Wingdings" panose="05000000000000000000" pitchFamily="2" charset="2"/>
              </a:rPr>
              <a:t> volatiles &amp; </a:t>
            </a:r>
            <a:r>
              <a:rPr lang="de-DE" sz="1600" dirty="0" err="1">
                <a:sym typeface="Wingdings" panose="05000000000000000000" pitchFamily="2" charset="2"/>
              </a:rPr>
              <a:t>low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volume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change</a:t>
            </a:r>
            <a:endParaRPr lang="de-DE" sz="1600" dirty="0">
              <a:sym typeface="Wingdings" panose="05000000000000000000" pitchFamily="2" charset="2"/>
            </a:endParaRPr>
          </a:p>
          <a:p>
            <a:pPr lvl="1"/>
            <a:r>
              <a:rPr lang="de-DE" sz="1600" dirty="0">
                <a:sym typeface="Wingdings" panose="05000000000000000000" pitchFamily="2" charset="2"/>
              </a:rPr>
              <a:t>Long </a:t>
            </a:r>
            <a:r>
              <a:rPr lang="de-DE" sz="1600" dirty="0" err="1">
                <a:sym typeface="Wingdings" panose="05000000000000000000" pitchFamily="2" charset="2"/>
              </a:rPr>
              <a:t>pot-life</a:t>
            </a:r>
            <a:r>
              <a:rPr lang="de-DE" sz="1600" dirty="0">
                <a:sym typeface="Wingdings" panose="05000000000000000000" pitchFamily="2" charset="2"/>
              </a:rPr>
              <a:t>				 Low initial </a:t>
            </a:r>
            <a:r>
              <a:rPr lang="de-DE" sz="1600" dirty="0" err="1">
                <a:sym typeface="Wingdings" panose="05000000000000000000" pitchFamily="2" charset="2"/>
              </a:rPr>
              <a:t>viscosity</a:t>
            </a:r>
            <a:r>
              <a:rPr lang="de-DE" sz="1600" dirty="0">
                <a:sym typeface="Wingdings" panose="05000000000000000000" pitchFamily="2" charset="2"/>
              </a:rPr>
              <a:t>, slow </a:t>
            </a:r>
            <a:r>
              <a:rPr lang="de-DE" sz="1600" dirty="0" err="1">
                <a:sym typeface="Wingdings" panose="05000000000000000000" pitchFamily="2" charset="2"/>
              </a:rPr>
              <a:t>reaction</a:t>
            </a:r>
            <a:endParaRPr lang="de-DE" sz="1600" dirty="0">
              <a:sym typeface="Wingdings" panose="05000000000000000000" pitchFamily="2" charset="2"/>
            </a:endParaRPr>
          </a:p>
          <a:p>
            <a:pPr lvl="1"/>
            <a:endParaRPr lang="de-DE" sz="1600" dirty="0">
              <a:sym typeface="Wingdings" panose="05000000000000000000" pitchFamily="2" charset="2"/>
            </a:endParaRPr>
          </a:p>
          <a:p>
            <a:r>
              <a:rPr lang="de-DE" sz="2000" dirty="0">
                <a:sym typeface="Wingdings" panose="05000000000000000000" pitchFamily="2" charset="2"/>
              </a:rPr>
              <a:t>Other </a:t>
            </a:r>
            <a:r>
              <a:rPr lang="de-DE" sz="2000" dirty="0" err="1">
                <a:sym typeface="Wingdings" panose="05000000000000000000" pitchFamily="2" charset="2"/>
              </a:rPr>
              <a:t>requirements</a:t>
            </a:r>
            <a:endParaRPr lang="de-DE" sz="2000" dirty="0">
              <a:sym typeface="Wingdings" panose="05000000000000000000" pitchFamily="2" charset="2"/>
            </a:endParaRPr>
          </a:p>
          <a:p>
            <a:pPr lvl="1"/>
            <a:r>
              <a:rPr lang="de-DE" sz="1600" dirty="0">
                <a:sym typeface="Wingdings" panose="05000000000000000000" pitchFamily="2" charset="2"/>
              </a:rPr>
              <a:t>Radiation </a:t>
            </a:r>
            <a:r>
              <a:rPr lang="de-DE" sz="1600" dirty="0" err="1">
                <a:sym typeface="Wingdings" panose="05000000000000000000" pitchFamily="2" charset="2"/>
              </a:rPr>
              <a:t>stability</a:t>
            </a:r>
            <a:endParaRPr lang="de-DE" sz="1600" dirty="0">
              <a:sym typeface="Wingdings" panose="05000000000000000000" pitchFamily="2" charset="2"/>
            </a:endParaRPr>
          </a:p>
          <a:p>
            <a:pPr lvl="1"/>
            <a:r>
              <a:rPr lang="de-DE" sz="1600" dirty="0">
                <a:sym typeface="Wingdings" panose="05000000000000000000" pitchFamily="2" charset="2"/>
              </a:rPr>
              <a:t>Operation at </a:t>
            </a:r>
            <a:r>
              <a:rPr lang="de-DE" sz="1600" dirty="0" err="1">
                <a:sym typeface="Wingdings" panose="05000000000000000000" pitchFamily="2" charset="2"/>
              </a:rPr>
              <a:t>cryogenic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temp</a:t>
            </a:r>
            <a:r>
              <a:rPr lang="de-DE" sz="1600" dirty="0">
                <a:sym typeface="Wingdings" panose="05000000000000000000" pitchFamily="2" charset="2"/>
              </a:rPr>
              <a:t>. (~4 K)	 </a:t>
            </a:r>
            <a:r>
              <a:rPr lang="de-DE" sz="1600" dirty="0" err="1">
                <a:sym typeface="Wingdings" panose="05000000000000000000" pitchFamily="2" charset="2"/>
              </a:rPr>
              <a:t>matching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of</a:t>
            </a:r>
            <a:r>
              <a:rPr lang="de-DE" sz="1600" dirty="0">
                <a:sym typeface="Wingdings" panose="05000000000000000000" pitchFamily="2" charset="2"/>
              </a:rPr>
              <a:t> thermal </a:t>
            </a:r>
            <a:r>
              <a:rPr lang="de-DE" sz="1600" dirty="0" err="1">
                <a:sym typeface="Wingdings" panose="05000000000000000000" pitchFamily="2" charset="2"/>
              </a:rPr>
              <a:t>expansion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coefficients</a:t>
            </a:r>
            <a:endParaRPr lang="de-DE" sz="1600" dirty="0"/>
          </a:p>
          <a:p>
            <a:pPr lvl="1"/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287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5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4979"/>
          </a:xfrm>
        </p:spPr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causal</a:t>
            </a:r>
            <a:r>
              <a:rPr lang="de-DE" dirty="0"/>
              <a:t> </a:t>
            </a:r>
            <a:r>
              <a:rPr lang="de-DE" dirty="0" err="1"/>
              <a:t>chain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CH" dirty="0"/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E43BEEE0-9979-4F41-8E0B-E8BC071EDBAF}"/>
              </a:ext>
            </a:extLst>
          </p:cNvPr>
          <p:cNvSpPr txBox="1">
            <a:spLocks/>
          </p:cNvSpPr>
          <p:nvPr/>
        </p:nvSpPr>
        <p:spPr>
          <a:xfrm>
            <a:off x="431632" y="1209802"/>
            <a:ext cx="11323975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0">
              <a:buNone/>
            </a:pPr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37" name="Inhaltsplatzhalter 1">
            <a:extLst>
              <a:ext uri="{FF2B5EF4-FFF2-40B4-BE49-F238E27FC236}">
                <a16:creationId xmlns:a16="http://schemas.microsoft.com/office/drawing/2014/main" id="{41BC66B0-DAB5-48C7-8BE8-0437B6DE3893}"/>
              </a:ext>
            </a:extLst>
          </p:cNvPr>
          <p:cNvSpPr txBox="1">
            <a:spLocks/>
          </p:cNvSpPr>
          <p:nvPr/>
        </p:nvSpPr>
        <p:spPr>
          <a:xfrm>
            <a:off x="584033" y="1209803"/>
            <a:ext cx="4316303" cy="22191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/>
              <a:t>Cooling </a:t>
            </a:r>
            <a:r>
              <a:rPr lang="de-DE" sz="1600" b="1" dirty="0" err="1"/>
              <a:t>to</a:t>
            </a:r>
            <a:r>
              <a:rPr lang="de-DE" sz="1600" b="1" dirty="0"/>
              <a:t> </a:t>
            </a:r>
            <a:r>
              <a:rPr lang="de-DE" sz="1600" b="1" dirty="0" err="1"/>
              <a:t>cryogenic</a:t>
            </a:r>
            <a:r>
              <a:rPr lang="de-DE" sz="1600" b="1" dirty="0"/>
              <a:t> </a:t>
            </a:r>
            <a:r>
              <a:rPr lang="de-DE" sz="1600" b="1" dirty="0" err="1"/>
              <a:t>temperature</a:t>
            </a:r>
            <a:r>
              <a:rPr lang="de-DE" sz="1600" b="1" dirty="0"/>
              <a:t> </a:t>
            </a:r>
            <a:r>
              <a:rPr lang="de-DE" sz="1600" dirty="0" err="1"/>
              <a:t>leads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thermal </a:t>
            </a:r>
            <a:r>
              <a:rPr lang="de-DE" sz="1600" dirty="0" err="1"/>
              <a:t>stresses</a:t>
            </a:r>
            <a:endParaRPr lang="de-DE" sz="1600" dirty="0"/>
          </a:p>
          <a:p>
            <a:r>
              <a:rPr lang="de-DE" sz="1600" i="1" dirty="0"/>
              <a:t>Strong </a:t>
            </a:r>
            <a:r>
              <a:rPr lang="de-DE" sz="1600" i="1" dirty="0" err="1"/>
              <a:t>magnetic</a:t>
            </a:r>
            <a:r>
              <a:rPr lang="de-DE" sz="1600" i="1" dirty="0"/>
              <a:t> </a:t>
            </a:r>
            <a:r>
              <a:rPr lang="de-DE" sz="1600" i="1" dirty="0" err="1"/>
              <a:t>fields</a:t>
            </a:r>
            <a:r>
              <a:rPr lang="de-DE" sz="1600" dirty="0"/>
              <a:t> </a:t>
            </a:r>
            <a:r>
              <a:rPr lang="de-DE" sz="1600" dirty="0" err="1"/>
              <a:t>exert</a:t>
            </a:r>
            <a:r>
              <a:rPr lang="de-DE" sz="1600" dirty="0"/>
              <a:t> </a:t>
            </a:r>
            <a:r>
              <a:rPr lang="de-DE" sz="1600" dirty="0" err="1"/>
              <a:t>forces</a:t>
            </a:r>
            <a:r>
              <a:rPr lang="de-DE" sz="1600" dirty="0"/>
              <a:t> on </a:t>
            </a:r>
            <a:r>
              <a:rPr lang="de-DE" sz="1600" dirty="0" err="1"/>
              <a:t>conductors</a:t>
            </a:r>
            <a:endParaRPr lang="de-DE" sz="1600" dirty="0"/>
          </a:p>
          <a:p>
            <a:pPr lvl="1"/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sz="1600" dirty="0"/>
              <a:t>	</a:t>
            </a:r>
          </a:p>
          <a:p>
            <a:endParaRPr lang="de-DE" sz="1600" dirty="0"/>
          </a:p>
        </p:txBody>
      </p:sp>
      <p:sp>
        <p:nvSpPr>
          <p:cNvPr id="40" name="Inhaltsplatzhalter 1">
            <a:extLst>
              <a:ext uri="{FF2B5EF4-FFF2-40B4-BE49-F238E27FC236}">
                <a16:creationId xmlns:a16="http://schemas.microsoft.com/office/drawing/2014/main" id="{DDAFEE27-92C3-4FE7-9BD3-A94DE607EAA4}"/>
              </a:ext>
            </a:extLst>
          </p:cNvPr>
          <p:cNvSpPr txBox="1">
            <a:spLocks/>
          </p:cNvSpPr>
          <p:nvPr/>
        </p:nvSpPr>
        <p:spPr>
          <a:xfrm>
            <a:off x="6450644" y="1207347"/>
            <a:ext cx="3998454" cy="22216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 err="1"/>
              <a:t>Above</a:t>
            </a:r>
            <a:r>
              <a:rPr lang="de-DE" sz="1600" b="1" dirty="0"/>
              <a:t> a </a:t>
            </a:r>
            <a:r>
              <a:rPr lang="de-DE" sz="1600" b="1" dirty="0" err="1"/>
              <a:t>critical</a:t>
            </a:r>
            <a:r>
              <a:rPr lang="de-DE" sz="1600" b="1" dirty="0"/>
              <a:t> stress, </a:t>
            </a:r>
            <a:r>
              <a:rPr lang="de-DE" sz="1600" dirty="0" err="1"/>
              <a:t>the</a:t>
            </a:r>
            <a:r>
              <a:rPr lang="de-DE" sz="1600" dirty="0"/>
              <a:t> material </a:t>
            </a:r>
            <a:r>
              <a:rPr lang="de-DE" sz="1600" dirty="0" err="1"/>
              <a:t>releases</a:t>
            </a:r>
            <a:r>
              <a:rPr lang="de-DE" sz="1600" dirty="0"/>
              <a:t> </a:t>
            </a:r>
            <a:r>
              <a:rPr lang="de-DE" sz="1600" dirty="0" err="1"/>
              <a:t>elastic</a:t>
            </a:r>
            <a:r>
              <a:rPr lang="de-DE" sz="1600" dirty="0"/>
              <a:t> </a:t>
            </a:r>
            <a:r>
              <a:rPr lang="de-DE" sz="1600" dirty="0" err="1"/>
              <a:t>energy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</a:t>
            </a:r>
            <a:r>
              <a:rPr lang="de-DE" sz="1600" b="1" dirty="0" err="1"/>
              <a:t>cracking</a:t>
            </a:r>
            <a:r>
              <a:rPr lang="de-DE" sz="1600" b="1" dirty="0"/>
              <a:t> </a:t>
            </a:r>
            <a:r>
              <a:rPr lang="de-DE" sz="1600" b="1" dirty="0" err="1"/>
              <a:t>or</a:t>
            </a:r>
            <a:r>
              <a:rPr lang="de-DE" sz="1600" b="1" dirty="0"/>
              <a:t> </a:t>
            </a:r>
            <a:r>
              <a:rPr lang="de-DE" sz="1600" b="1" dirty="0" err="1"/>
              <a:t>localized</a:t>
            </a:r>
            <a:r>
              <a:rPr lang="de-DE" sz="1600" b="1" dirty="0"/>
              <a:t> </a:t>
            </a:r>
            <a:r>
              <a:rPr lang="de-DE" sz="1600" b="1" dirty="0" err="1"/>
              <a:t>yielding</a:t>
            </a:r>
            <a:endParaRPr lang="de-DE" sz="1600" b="1" dirty="0"/>
          </a:p>
          <a:p>
            <a:r>
              <a:rPr lang="de-DE" sz="1600" dirty="0"/>
              <a:t>The </a:t>
            </a:r>
            <a:r>
              <a:rPr lang="de-DE" sz="1600" dirty="0" err="1"/>
              <a:t>released</a:t>
            </a:r>
            <a:r>
              <a:rPr lang="de-DE" sz="1600" dirty="0"/>
              <a:t> </a:t>
            </a:r>
            <a:r>
              <a:rPr lang="de-DE" sz="1600" dirty="0" err="1"/>
              <a:t>energy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dissipated</a:t>
            </a:r>
            <a:r>
              <a:rPr lang="de-DE" sz="1600" dirty="0"/>
              <a:t> </a:t>
            </a:r>
            <a:r>
              <a:rPr lang="de-DE" sz="1600" dirty="0" err="1"/>
              <a:t>as</a:t>
            </a:r>
            <a:r>
              <a:rPr lang="de-DE" sz="1600" dirty="0"/>
              <a:t> </a:t>
            </a:r>
            <a:r>
              <a:rPr lang="de-DE" sz="1600" dirty="0" err="1"/>
              <a:t>heat</a:t>
            </a:r>
            <a:endParaRPr lang="de-DE" sz="1600" dirty="0"/>
          </a:p>
          <a:p>
            <a:pPr lvl="1"/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sz="1600" dirty="0"/>
              <a:t>	</a:t>
            </a:r>
          </a:p>
          <a:p>
            <a:endParaRPr lang="de-DE" sz="1600" dirty="0"/>
          </a:p>
        </p:txBody>
      </p:sp>
      <p:sp>
        <p:nvSpPr>
          <p:cNvPr id="41" name="Inhaltsplatzhalter 1">
            <a:extLst>
              <a:ext uri="{FF2B5EF4-FFF2-40B4-BE49-F238E27FC236}">
                <a16:creationId xmlns:a16="http://schemas.microsoft.com/office/drawing/2014/main" id="{564FFE9B-B7EC-4F46-8F92-9B89E9AD52E2}"/>
              </a:ext>
            </a:extLst>
          </p:cNvPr>
          <p:cNvSpPr txBox="1">
            <a:spLocks/>
          </p:cNvSpPr>
          <p:nvPr/>
        </p:nvSpPr>
        <p:spPr>
          <a:xfrm>
            <a:off x="584033" y="3953768"/>
            <a:ext cx="3998454" cy="202308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err="1"/>
              <a:t>Approaching</a:t>
            </a:r>
            <a:r>
              <a:rPr lang="de-DE" sz="1600" dirty="0"/>
              <a:t> 0 K, </a:t>
            </a:r>
            <a:r>
              <a:rPr lang="de-DE" sz="1600" dirty="0" err="1"/>
              <a:t>heat</a:t>
            </a:r>
            <a:r>
              <a:rPr lang="de-DE" sz="1600" dirty="0"/>
              <a:t> </a:t>
            </a:r>
            <a:r>
              <a:rPr lang="de-DE" sz="1600" dirty="0" err="1"/>
              <a:t>capacity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almost</a:t>
            </a:r>
            <a:r>
              <a:rPr lang="de-DE" sz="1600" dirty="0"/>
              <a:t> all </a:t>
            </a:r>
            <a:r>
              <a:rPr lang="de-DE" sz="1600" dirty="0" err="1"/>
              <a:t>materials</a:t>
            </a:r>
            <a:r>
              <a:rPr lang="de-DE" sz="1600" dirty="0"/>
              <a:t> </a:t>
            </a:r>
            <a:r>
              <a:rPr lang="de-DE" sz="1600" dirty="0" err="1"/>
              <a:t>vanishses</a:t>
            </a:r>
            <a:endParaRPr lang="de-DE" sz="1600" dirty="0"/>
          </a:p>
          <a:p>
            <a:r>
              <a:rPr lang="de-DE" sz="1600" dirty="0"/>
              <a:t>Thus, </a:t>
            </a:r>
            <a:r>
              <a:rPr lang="de-DE" sz="1600" dirty="0" err="1"/>
              <a:t>cracks</a:t>
            </a:r>
            <a:r>
              <a:rPr lang="de-DE" sz="1600" dirty="0"/>
              <a:t> </a:t>
            </a:r>
            <a:r>
              <a:rPr lang="de-DE" sz="1600" dirty="0" err="1"/>
              <a:t>and</a:t>
            </a:r>
            <a:r>
              <a:rPr lang="de-DE" sz="1600" dirty="0"/>
              <a:t> </a:t>
            </a:r>
            <a:r>
              <a:rPr lang="de-DE" sz="1600" dirty="0" err="1"/>
              <a:t>yielding</a:t>
            </a:r>
            <a:r>
              <a:rPr lang="de-DE" sz="1600" dirty="0"/>
              <a:t> </a:t>
            </a:r>
            <a:r>
              <a:rPr lang="de-DE" sz="1600" dirty="0" err="1"/>
              <a:t>result</a:t>
            </a:r>
            <a:r>
              <a:rPr lang="de-DE" sz="1600" dirty="0"/>
              <a:t> in </a:t>
            </a:r>
            <a:r>
              <a:rPr lang="de-DE" sz="1600" b="1" dirty="0" err="1"/>
              <a:t>significant</a:t>
            </a:r>
            <a:r>
              <a:rPr lang="de-DE" sz="1600" b="1" dirty="0"/>
              <a:t> </a:t>
            </a:r>
            <a:r>
              <a:rPr lang="de-DE" sz="1600" b="1" dirty="0" err="1"/>
              <a:t>local</a:t>
            </a:r>
            <a:r>
              <a:rPr lang="de-DE" sz="1600" b="1" dirty="0"/>
              <a:t> </a:t>
            </a:r>
            <a:r>
              <a:rPr lang="de-DE" sz="1600" b="1" dirty="0" err="1"/>
              <a:t>temperature</a:t>
            </a:r>
            <a:r>
              <a:rPr lang="de-DE" sz="1600" b="1" dirty="0"/>
              <a:t> </a:t>
            </a:r>
            <a:r>
              <a:rPr lang="de-DE" sz="1600" b="1" dirty="0" err="1"/>
              <a:t>increases</a:t>
            </a:r>
            <a:r>
              <a:rPr lang="de-DE" sz="1600" b="1" dirty="0"/>
              <a:t> at 4 K</a:t>
            </a:r>
          </a:p>
          <a:p>
            <a:pPr lvl="1"/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sz="1600" dirty="0"/>
              <a:t>	</a:t>
            </a:r>
          </a:p>
          <a:p>
            <a:endParaRPr lang="de-DE" sz="1600" dirty="0"/>
          </a:p>
        </p:txBody>
      </p:sp>
      <p:sp>
        <p:nvSpPr>
          <p:cNvPr id="42" name="Inhaltsplatzhalter 1">
            <a:extLst>
              <a:ext uri="{FF2B5EF4-FFF2-40B4-BE49-F238E27FC236}">
                <a16:creationId xmlns:a16="http://schemas.microsoft.com/office/drawing/2014/main" id="{8B6FF855-1DCF-4F5C-84CB-13B88AB84BE3}"/>
              </a:ext>
            </a:extLst>
          </p:cNvPr>
          <p:cNvSpPr txBox="1">
            <a:spLocks/>
          </p:cNvSpPr>
          <p:nvPr/>
        </p:nvSpPr>
        <p:spPr>
          <a:xfrm>
            <a:off x="6450644" y="3953767"/>
            <a:ext cx="3998454" cy="202308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 err="1"/>
              <a:t>Superconductor</a:t>
            </a:r>
            <a:r>
              <a:rPr lang="de-DE" sz="1600" b="1" dirty="0"/>
              <a:t> </a:t>
            </a:r>
            <a:r>
              <a:rPr lang="de-DE" sz="1600" b="1" dirty="0" err="1"/>
              <a:t>becomes</a:t>
            </a:r>
            <a:r>
              <a:rPr lang="de-DE" sz="1600" b="1" dirty="0"/>
              <a:t> resistive </a:t>
            </a:r>
            <a:r>
              <a:rPr lang="de-DE" sz="1600" dirty="0" err="1"/>
              <a:t>above</a:t>
            </a:r>
            <a:r>
              <a:rPr lang="de-DE" sz="1600" dirty="0"/>
              <a:t> a </a:t>
            </a:r>
            <a:r>
              <a:rPr lang="de-DE" sz="1600" dirty="0" err="1"/>
              <a:t>critical</a:t>
            </a:r>
            <a:r>
              <a:rPr lang="de-DE" sz="1600" dirty="0"/>
              <a:t> </a:t>
            </a:r>
            <a:r>
              <a:rPr lang="de-DE" sz="1600" dirty="0" err="1"/>
              <a:t>temperature</a:t>
            </a:r>
            <a:r>
              <a:rPr lang="de-DE" sz="1600" dirty="0"/>
              <a:t> and </a:t>
            </a:r>
            <a:r>
              <a:rPr lang="de-DE" sz="1600" dirty="0" err="1"/>
              <a:t>given</a:t>
            </a:r>
            <a:r>
              <a:rPr lang="de-DE" sz="1600" dirty="0"/>
              <a:t> </a:t>
            </a:r>
            <a:r>
              <a:rPr lang="de-DE" sz="1600" dirty="0" err="1"/>
              <a:t>current</a:t>
            </a:r>
            <a:r>
              <a:rPr lang="de-DE" sz="1600" dirty="0"/>
              <a:t> </a:t>
            </a:r>
            <a:r>
              <a:rPr lang="de-DE" sz="1600" dirty="0" err="1"/>
              <a:t>density</a:t>
            </a:r>
            <a:endParaRPr lang="de-DE" sz="1600" dirty="0"/>
          </a:p>
          <a:p>
            <a:r>
              <a:rPr lang="de-DE" sz="1600" dirty="0"/>
              <a:t>Shutdown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magnet</a:t>
            </a:r>
            <a:endParaRPr lang="de-DE" sz="1600" dirty="0"/>
          </a:p>
          <a:p>
            <a:r>
              <a:rPr lang="de-DE" sz="1600" dirty="0" err="1"/>
              <a:t>Significant</a:t>
            </a:r>
            <a:r>
              <a:rPr lang="de-DE" sz="1600" dirty="0"/>
              <a:t> </a:t>
            </a:r>
            <a:r>
              <a:rPr lang="de-DE" sz="1600" dirty="0" err="1"/>
              <a:t>cost</a:t>
            </a:r>
            <a:r>
              <a:rPr lang="de-DE" sz="1600" dirty="0"/>
              <a:t> </a:t>
            </a:r>
            <a:r>
              <a:rPr lang="de-DE" sz="1600" dirty="0" err="1"/>
              <a:t>factor</a:t>
            </a:r>
            <a:endParaRPr lang="de-DE" sz="1600" dirty="0"/>
          </a:p>
          <a:p>
            <a:pPr lvl="1"/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sz="1600" dirty="0"/>
              <a:t>	</a:t>
            </a:r>
          </a:p>
          <a:p>
            <a:endParaRPr lang="de-DE" sz="1600" dirty="0"/>
          </a:p>
        </p:txBody>
      </p:sp>
      <p:sp>
        <p:nvSpPr>
          <p:cNvPr id="2" name="Pfeil: nach rechts 1">
            <a:extLst>
              <a:ext uri="{FF2B5EF4-FFF2-40B4-BE49-F238E27FC236}">
                <a16:creationId xmlns:a16="http://schemas.microsoft.com/office/drawing/2014/main" id="{9B969C56-859F-4212-A502-D4D6D57DAB99}"/>
              </a:ext>
            </a:extLst>
          </p:cNvPr>
          <p:cNvSpPr/>
          <p:nvPr/>
        </p:nvSpPr>
        <p:spPr>
          <a:xfrm>
            <a:off x="4972041" y="2252001"/>
            <a:ext cx="1379913" cy="290946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3" name="Pfeil: nach rechts 42">
            <a:extLst>
              <a:ext uri="{FF2B5EF4-FFF2-40B4-BE49-F238E27FC236}">
                <a16:creationId xmlns:a16="http://schemas.microsoft.com/office/drawing/2014/main" id="{455FBDEA-5433-4943-BE93-BD7413190000}"/>
              </a:ext>
            </a:extLst>
          </p:cNvPr>
          <p:cNvSpPr/>
          <p:nvPr/>
        </p:nvSpPr>
        <p:spPr>
          <a:xfrm>
            <a:off x="4892414" y="4666075"/>
            <a:ext cx="1379913" cy="290946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4" name="Pfeil: nach rechts 43">
            <a:extLst>
              <a:ext uri="{FF2B5EF4-FFF2-40B4-BE49-F238E27FC236}">
                <a16:creationId xmlns:a16="http://schemas.microsoft.com/office/drawing/2014/main" id="{41B2C8DB-C746-4C78-9243-547BC8CEB965}"/>
              </a:ext>
            </a:extLst>
          </p:cNvPr>
          <p:cNvSpPr/>
          <p:nvPr/>
        </p:nvSpPr>
        <p:spPr>
          <a:xfrm rot="9413464">
            <a:off x="4898603" y="3545474"/>
            <a:ext cx="1379913" cy="290946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EBE7A19-6352-4884-9D60-299BE72EAFAC}"/>
              </a:ext>
            </a:extLst>
          </p:cNvPr>
          <p:cNvSpPr txBox="1"/>
          <p:nvPr/>
        </p:nvSpPr>
        <p:spPr>
          <a:xfrm>
            <a:off x="4402255" y="20891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1 - Motivation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15" name="Fußzeilenplatzhalter 3">
            <a:extLst>
              <a:ext uri="{FF2B5EF4-FFF2-40B4-BE49-F238E27FC236}">
                <a16:creationId xmlns:a16="http://schemas.microsoft.com/office/drawing/2014/main" id="{5BE37C35-6132-4D76-8ABE-5A599AC59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247828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2" grpId="0" animBg="1"/>
      <p:bldP spid="43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4979"/>
          </a:xfrm>
        </p:spPr>
        <p:txBody>
          <a:bodyPr/>
          <a:lstStyle/>
          <a:p>
            <a:r>
              <a:rPr lang="de-DE" dirty="0"/>
              <a:t>Possible </a:t>
            </a:r>
            <a:r>
              <a:rPr lang="de-DE" dirty="0" err="1"/>
              <a:t>approaches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solve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endParaRPr lang="de-CH" dirty="0"/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E43BEEE0-9979-4F41-8E0B-E8BC071EDBAF}"/>
              </a:ext>
            </a:extLst>
          </p:cNvPr>
          <p:cNvSpPr txBox="1">
            <a:spLocks/>
          </p:cNvSpPr>
          <p:nvPr/>
        </p:nvSpPr>
        <p:spPr>
          <a:xfrm>
            <a:off x="431632" y="1209802"/>
            <a:ext cx="11323975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0">
              <a:buNone/>
            </a:pPr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37" name="Inhaltsplatzhalter 1">
            <a:extLst>
              <a:ext uri="{FF2B5EF4-FFF2-40B4-BE49-F238E27FC236}">
                <a16:creationId xmlns:a16="http://schemas.microsoft.com/office/drawing/2014/main" id="{8F568A25-7543-432F-8E82-8CB8A4115827}"/>
              </a:ext>
            </a:extLst>
          </p:cNvPr>
          <p:cNvSpPr txBox="1">
            <a:spLocks/>
          </p:cNvSpPr>
          <p:nvPr/>
        </p:nvSpPr>
        <p:spPr>
          <a:xfrm>
            <a:off x="431632" y="1209802"/>
            <a:ext cx="11323975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0">
              <a:buNone/>
            </a:pPr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39" name="Inhaltsplatzhalter 1">
            <a:extLst>
              <a:ext uri="{FF2B5EF4-FFF2-40B4-BE49-F238E27FC236}">
                <a16:creationId xmlns:a16="http://schemas.microsoft.com/office/drawing/2014/main" id="{239B815E-C910-4E34-B8B6-33117C63CE2F}"/>
              </a:ext>
            </a:extLst>
          </p:cNvPr>
          <p:cNvSpPr txBox="1">
            <a:spLocks/>
          </p:cNvSpPr>
          <p:nvPr/>
        </p:nvSpPr>
        <p:spPr>
          <a:xfrm>
            <a:off x="584033" y="1209803"/>
            <a:ext cx="4145909" cy="22191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/>
              <a:t>Prevent thermal </a:t>
            </a:r>
            <a:r>
              <a:rPr lang="de-DE" sz="1600" b="1" dirty="0" err="1"/>
              <a:t>stresses</a:t>
            </a:r>
            <a:endParaRPr lang="de-DE" sz="1600" b="1" dirty="0"/>
          </a:p>
          <a:p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 err="1">
                <a:sym typeface="Wingdings" panose="05000000000000000000" pitchFamily="2" charset="2"/>
              </a:rPr>
              <a:t>matching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of</a:t>
            </a:r>
            <a:r>
              <a:rPr lang="de-DE" sz="1600" dirty="0">
                <a:sym typeface="Wingdings" panose="05000000000000000000" pitchFamily="2" charset="2"/>
              </a:rPr>
              <a:t> thermal </a:t>
            </a:r>
            <a:r>
              <a:rPr lang="de-DE" sz="1600" dirty="0" err="1">
                <a:sym typeface="Wingdings" panose="05000000000000000000" pitchFamily="2" charset="2"/>
              </a:rPr>
              <a:t>expansion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coefficient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to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superconductor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and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metal</a:t>
            </a:r>
            <a:r>
              <a:rPr lang="de-DE" sz="1600" dirty="0">
                <a:sym typeface="Wingdings" panose="05000000000000000000" pitchFamily="2" charset="2"/>
              </a:rPr>
              <a:t> (outside)</a:t>
            </a:r>
            <a:endParaRPr lang="de-DE" sz="1600" dirty="0"/>
          </a:p>
          <a:p>
            <a:pPr lvl="1"/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sz="1600" dirty="0"/>
              <a:t>	</a:t>
            </a:r>
          </a:p>
          <a:p>
            <a:endParaRPr lang="de-DE" sz="1600" dirty="0"/>
          </a:p>
        </p:txBody>
      </p:sp>
      <p:sp>
        <p:nvSpPr>
          <p:cNvPr id="40" name="Inhaltsplatzhalter 1">
            <a:extLst>
              <a:ext uri="{FF2B5EF4-FFF2-40B4-BE49-F238E27FC236}">
                <a16:creationId xmlns:a16="http://schemas.microsoft.com/office/drawing/2014/main" id="{9C781E47-7627-43AD-A727-66FEE4A24502}"/>
              </a:ext>
            </a:extLst>
          </p:cNvPr>
          <p:cNvSpPr txBox="1">
            <a:spLocks/>
          </p:cNvSpPr>
          <p:nvPr/>
        </p:nvSpPr>
        <p:spPr>
          <a:xfrm>
            <a:off x="6450644" y="1207347"/>
            <a:ext cx="3998454" cy="22216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 err="1"/>
              <a:t>Increase</a:t>
            </a:r>
            <a:r>
              <a:rPr lang="de-DE" sz="1600" b="1" dirty="0"/>
              <a:t> </a:t>
            </a:r>
            <a:r>
              <a:rPr lang="de-DE" sz="1600" b="1" dirty="0" err="1"/>
              <a:t>K</a:t>
            </a:r>
            <a:r>
              <a:rPr lang="de-DE" sz="1600" b="1" baseline="-25000" dirty="0" err="1"/>
              <a:t>Ic</a:t>
            </a:r>
            <a:endParaRPr lang="de-DE" sz="1600" b="1" baseline="-25000" dirty="0"/>
          </a:p>
          <a:p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 err="1">
                <a:sym typeface="Wingdings" panose="05000000000000000000" pitchFamily="2" charset="2"/>
              </a:rPr>
              <a:t>prevention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of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cracking</a:t>
            </a:r>
            <a:endParaRPr lang="de-DE" sz="1600" dirty="0">
              <a:sym typeface="Wingdings" panose="05000000000000000000" pitchFamily="2" charset="2"/>
            </a:endParaRPr>
          </a:p>
          <a:p>
            <a:r>
              <a:rPr lang="de-DE" sz="1600" b="1" dirty="0">
                <a:sym typeface="Wingdings" panose="05000000000000000000" pitchFamily="2" charset="2"/>
              </a:rPr>
              <a:t>Control </a:t>
            </a:r>
            <a:r>
              <a:rPr lang="de-DE" sz="1600" b="1" dirty="0" err="1">
                <a:sym typeface="Wingdings" panose="05000000000000000000" pitchFamily="2" charset="2"/>
              </a:rPr>
              <a:t>yielding</a:t>
            </a:r>
            <a:r>
              <a:rPr lang="de-DE" sz="1600" b="1" dirty="0">
                <a:sym typeface="Wingdings" panose="05000000000000000000" pitchFamily="2" charset="2"/>
              </a:rPr>
              <a:t> </a:t>
            </a:r>
            <a:r>
              <a:rPr lang="de-DE" sz="1600" b="1" dirty="0" err="1">
                <a:sym typeface="Wingdings" panose="05000000000000000000" pitchFamily="2" charset="2"/>
              </a:rPr>
              <a:t>behaviour</a:t>
            </a:r>
            <a:endParaRPr lang="de-DE" sz="1600" b="1" dirty="0"/>
          </a:p>
          <a:p>
            <a:pPr lvl="1"/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sz="1600" dirty="0"/>
              <a:t>	</a:t>
            </a:r>
          </a:p>
          <a:p>
            <a:endParaRPr lang="de-DE" sz="1600" dirty="0"/>
          </a:p>
        </p:txBody>
      </p:sp>
      <p:sp>
        <p:nvSpPr>
          <p:cNvPr id="41" name="Inhaltsplatzhalter 1">
            <a:extLst>
              <a:ext uri="{FF2B5EF4-FFF2-40B4-BE49-F238E27FC236}">
                <a16:creationId xmlns:a16="http://schemas.microsoft.com/office/drawing/2014/main" id="{4D50914A-569D-41BE-BDB2-F247F812095A}"/>
              </a:ext>
            </a:extLst>
          </p:cNvPr>
          <p:cNvSpPr txBox="1">
            <a:spLocks/>
          </p:cNvSpPr>
          <p:nvPr/>
        </p:nvSpPr>
        <p:spPr>
          <a:xfrm>
            <a:off x="584033" y="3953768"/>
            <a:ext cx="3998454" cy="202308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 err="1"/>
              <a:t>Increase</a:t>
            </a:r>
            <a:r>
              <a:rPr lang="de-DE" sz="1600" b="1" dirty="0"/>
              <a:t> </a:t>
            </a:r>
            <a:r>
              <a:rPr lang="de-DE" sz="1600" b="1" dirty="0" err="1"/>
              <a:t>heat</a:t>
            </a:r>
            <a:r>
              <a:rPr lang="de-DE" sz="1600" b="1" dirty="0"/>
              <a:t> </a:t>
            </a:r>
            <a:r>
              <a:rPr lang="de-DE" sz="1600" b="1" dirty="0" err="1"/>
              <a:t>capacity</a:t>
            </a:r>
            <a:endParaRPr lang="de-DE" sz="1600" b="1" dirty="0"/>
          </a:p>
          <a:p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 err="1">
                <a:sym typeface="Wingdings" panose="05000000000000000000" pitchFamily="2" charset="2"/>
              </a:rPr>
              <a:t>prevent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temperature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increase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to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above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critical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temperature</a:t>
            </a:r>
            <a:endParaRPr lang="de-DE" sz="1600" dirty="0">
              <a:sym typeface="Wingdings" panose="05000000000000000000" pitchFamily="2" charset="2"/>
            </a:endParaRPr>
          </a:p>
          <a:p>
            <a:endParaRPr lang="de-DE" sz="1600" dirty="0">
              <a:sym typeface="Wingdings" panose="05000000000000000000" pitchFamily="2" charset="2"/>
            </a:endParaRPr>
          </a:p>
          <a:p>
            <a:r>
              <a:rPr lang="de-DE" sz="1600" b="1" dirty="0" err="1">
                <a:sym typeface="Wingdings" panose="05000000000000000000" pitchFamily="2" charset="2"/>
              </a:rPr>
              <a:t>Increase</a:t>
            </a:r>
            <a:r>
              <a:rPr lang="de-DE" sz="1600" b="1" dirty="0">
                <a:sym typeface="Wingdings" panose="05000000000000000000" pitchFamily="2" charset="2"/>
              </a:rPr>
              <a:t> thermal </a:t>
            </a:r>
            <a:r>
              <a:rPr lang="de-DE" sz="1600" b="1" dirty="0" err="1">
                <a:sym typeface="Wingdings" panose="05000000000000000000" pitchFamily="2" charset="2"/>
              </a:rPr>
              <a:t>conductivity</a:t>
            </a:r>
            <a:endParaRPr lang="de-DE" sz="1600" b="1" dirty="0">
              <a:sym typeface="Wingdings" panose="05000000000000000000" pitchFamily="2" charset="2"/>
            </a:endParaRPr>
          </a:p>
          <a:p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 err="1">
                <a:sym typeface="Wingdings" panose="05000000000000000000" pitchFamily="2" charset="2"/>
              </a:rPr>
              <a:t>reduce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the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peak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temperature</a:t>
            </a:r>
            <a:endParaRPr lang="de-DE" sz="1600" dirty="0"/>
          </a:p>
          <a:p>
            <a:pPr lvl="1"/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sz="1600" dirty="0"/>
              <a:t>	</a:t>
            </a:r>
          </a:p>
          <a:p>
            <a:endParaRPr lang="de-DE" sz="1600" dirty="0"/>
          </a:p>
        </p:txBody>
      </p:sp>
      <p:sp>
        <p:nvSpPr>
          <p:cNvPr id="42" name="Inhaltsplatzhalter 1">
            <a:extLst>
              <a:ext uri="{FF2B5EF4-FFF2-40B4-BE49-F238E27FC236}">
                <a16:creationId xmlns:a16="http://schemas.microsoft.com/office/drawing/2014/main" id="{797366A4-34B8-4715-8FEB-EF730400D074}"/>
              </a:ext>
            </a:extLst>
          </p:cNvPr>
          <p:cNvSpPr txBox="1">
            <a:spLocks/>
          </p:cNvSpPr>
          <p:nvPr/>
        </p:nvSpPr>
        <p:spPr>
          <a:xfrm>
            <a:off x="6450644" y="3953767"/>
            <a:ext cx="3998454" cy="202308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 err="1"/>
              <a:t>Finding</a:t>
            </a:r>
            <a:r>
              <a:rPr lang="de-DE" sz="1600" b="1" dirty="0"/>
              <a:t> </a:t>
            </a:r>
            <a:r>
              <a:rPr lang="de-DE" sz="1600" b="1" dirty="0" err="1"/>
              <a:t>new</a:t>
            </a:r>
            <a:r>
              <a:rPr lang="de-DE" sz="1600" b="1" dirty="0"/>
              <a:t> </a:t>
            </a:r>
            <a:r>
              <a:rPr lang="de-DE" sz="1600" b="1" dirty="0" err="1"/>
              <a:t>superconductors</a:t>
            </a:r>
            <a:r>
              <a:rPr lang="de-DE" sz="1600" b="1" dirty="0"/>
              <a:t> </a:t>
            </a:r>
            <a:r>
              <a:rPr lang="de-DE" sz="1600" b="1" dirty="0" err="1"/>
              <a:t>with</a:t>
            </a:r>
            <a:r>
              <a:rPr lang="de-DE" sz="1600" b="1" dirty="0"/>
              <a:t> </a:t>
            </a:r>
            <a:r>
              <a:rPr lang="de-DE" sz="1600" b="1" dirty="0" err="1"/>
              <a:t>higher</a:t>
            </a:r>
            <a:r>
              <a:rPr lang="de-DE" sz="1600" b="1" dirty="0"/>
              <a:t> </a:t>
            </a:r>
            <a:r>
              <a:rPr lang="de-DE" sz="1600" b="1" dirty="0" err="1"/>
              <a:t>critical</a:t>
            </a:r>
            <a:r>
              <a:rPr lang="de-DE" sz="1600" b="1" dirty="0"/>
              <a:t> </a:t>
            </a:r>
            <a:r>
              <a:rPr lang="de-DE" sz="1600" b="1" dirty="0" err="1"/>
              <a:t>temperature</a:t>
            </a:r>
            <a:r>
              <a:rPr lang="de-DE" sz="1600" b="1" dirty="0"/>
              <a:t> </a:t>
            </a:r>
          </a:p>
          <a:p>
            <a:r>
              <a:rPr lang="de-DE" sz="1600" dirty="0">
                <a:sym typeface="Wingdings" panose="05000000000000000000" pitchFamily="2" charset="2"/>
              </a:rPr>
              <a:t> not </a:t>
            </a:r>
            <a:r>
              <a:rPr lang="de-DE" sz="1600" dirty="0" err="1">
                <a:sym typeface="Wingdings" panose="05000000000000000000" pitchFamily="2" charset="2"/>
              </a:rPr>
              <a:t>part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of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my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work</a:t>
            </a:r>
            <a:endParaRPr lang="de-DE" sz="1600" dirty="0"/>
          </a:p>
          <a:p>
            <a:pPr lvl="1"/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sz="1600" dirty="0"/>
              <a:t>	</a:t>
            </a:r>
          </a:p>
          <a:p>
            <a:endParaRPr lang="de-DE" sz="1600" dirty="0"/>
          </a:p>
        </p:txBody>
      </p:sp>
      <p:sp>
        <p:nvSpPr>
          <p:cNvPr id="43" name="Pfeil: nach rechts 42">
            <a:extLst>
              <a:ext uri="{FF2B5EF4-FFF2-40B4-BE49-F238E27FC236}">
                <a16:creationId xmlns:a16="http://schemas.microsoft.com/office/drawing/2014/main" id="{62E7D37A-285B-481C-9BC9-73D8C81E9067}"/>
              </a:ext>
            </a:extLst>
          </p:cNvPr>
          <p:cNvSpPr/>
          <p:nvPr/>
        </p:nvSpPr>
        <p:spPr>
          <a:xfrm>
            <a:off x="4900336" y="2236124"/>
            <a:ext cx="1379913" cy="290946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4" name="Pfeil: nach rechts 43">
            <a:extLst>
              <a:ext uri="{FF2B5EF4-FFF2-40B4-BE49-F238E27FC236}">
                <a16:creationId xmlns:a16="http://schemas.microsoft.com/office/drawing/2014/main" id="{C66F16F4-1BC0-41D8-9147-483CBC496DB2}"/>
              </a:ext>
            </a:extLst>
          </p:cNvPr>
          <p:cNvSpPr/>
          <p:nvPr/>
        </p:nvSpPr>
        <p:spPr>
          <a:xfrm>
            <a:off x="4892414" y="4666075"/>
            <a:ext cx="1379913" cy="290946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" name="Pfeil: nach rechts 44">
            <a:extLst>
              <a:ext uri="{FF2B5EF4-FFF2-40B4-BE49-F238E27FC236}">
                <a16:creationId xmlns:a16="http://schemas.microsoft.com/office/drawing/2014/main" id="{F3AF31B7-9520-4FE0-9E12-85D5B1DFCF68}"/>
              </a:ext>
            </a:extLst>
          </p:cNvPr>
          <p:cNvSpPr/>
          <p:nvPr/>
        </p:nvSpPr>
        <p:spPr>
          <a:xfrm rot="9413464">
            <a:off x="4884077" y="3559004"/>
            <a:ext cx="1379913" cy="290946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DF4C71E-442F-4FBC-AFB7-60C917DE4735}"/>
              </a:ext>
            </a:extLst>
          </p:cNvPr>
          <p:cNvSpPr txBox="1"/>
          <p:nvPr/>
        </p:nvSpPr>
        <p:spPr>
          <a:xfrm>
            <a:off x="4402255" y="208910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2 – Engineering </a:t>
            </a:r>
            <a:r>
              <a:rPr lang="de-DE" dirty="0" err="1">
                <a:solidFill>
                  <a:schemeClr val="bg1"/>
                </a:solidFill>
              </a:rPr>
              <a:t>approach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057CAD0B-3CA4-4312-9C39-AF93E26C60C8}"/>
              </a:ext>
            </a:extLst>
          </p:cNvPr>
          <p:cNvSpPr/>
          <p:nvPr/>
        </p:nvSpPr>
        <p:spPr>
          <a:xfrm>
            <a:off x="6321648" y="890520"/>
            <a:ext cx="3358605" cy="1439877"/>
          </a:xfrm>
          <a:prstGeom prst="ellipse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Fußzeilenplatzhalter 3">
            <a:extLst>
              <a:ext uri="{FF2B5EF4-FFF2-40B4-BE49-F238E27FC236}">
                <a16:creationId xmlns:a16="http://schemas.microsoft.com/office/drawing/2014/main" id="{CBC0408E-8888-4EA1-BEAC-890324239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156860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Ellipse 26">
            <a:extLst>
              <a:ext uri="{FF2B5EF4-FFF2-40B4-BE49-F238E27FC236}">
                <a16:creationId xmlns:a16="http://schemas.microsoft.com/office/drawing/2014/main" id="{C6EF0EB6-105D-47A7-830B-2492E6F75B05}"/>
              </a:ext>
            </a:extLst>
          </p:cNvPr>
          <p:cNvSpPr/>
          <p:nvPr/>
        </p:nvSpPr>
        <p:spPr>
          <a:xfrm>
            <a:off x="7792655" y="2277054"/>
            <a:ext cx="155315" cy="2020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highlight>
                <a:srgbClr val="FFFF00"/>
              </a:highlight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45B85188-DA2A-418B-ADC1-03660A1239B9}"/>
              </a:ext>
            </a:extLst>
          </p:cNvPr>
          <p:cNvSpPr/>
          <p:nvPr/>
        </p:nvSpPr>
        <p:spPr>
          <a:xfrm>
            <a:off x="7214847" y="2247129"/>
            <a:ext cx="173184" cy="2020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highlight>
                <a:srgbClr val="FFFF00"/>
              </a:highlight>
            </a:endParaRP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327AB8F1-3D3A-4553-8B8B-0A52CEE3DFFC}"/>
              </a:ext>
            </a:extLst>
          </p:cNvPr>
          <p:cNvSpPr/>
          <p:nvPr/>
        </p:nvSpPr>
        <p:spPr>
          <a:xfrm>
            <a:off x="6289234" y="2263019"/>
            <a:ext cx="173184" cy="2020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highlight>
                <a:srgbClr val="FFFF00"/>
              </a:highlight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A116DB4C-F7B5-4540-AD4A-691C62AD1F9C}"/>
              </a:ext>
            </a:extLst>
          </p:cNvPr>
          <p:cNvSpPr/>
          <p:nvPr/>
        </p:nvSpPr>
        <p:spPr>
          <a:xfrm>
            <a:off x="5721178" y="2589386"/>
            <a:ext cx="173184" cy="2020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highlight>
                <a:srgbClr val="FFFF00"/>
              </a:highlight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7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4979"/>
          </a:xfrm>
        </p:spPr>
        <p:txBody>
          <a:bodyPr/>
          <a:lstStyle/>
          <a:p>
            <a:r>
              <a:rPr lang="de-DE" dirty="0"/>
              <a:t>Definition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fracture</a:t>
            </a:r>
            <a:r>
              <a:rPr lang="de-DE" dirty="0"/>
              <a:t> </a:t>
            </a:r>
            <a:r>
              <a:rPr lang="de-DE" dirty="0" err="1"/>
              <a:t>thoughness</a:t>
            </a:r>
            <a:endParaRPr lang="de-CH" dirty="0"/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E43BEEE0-9979-4F41-8E0B-E8BC071EDBAF}"/>
              </a:ext>
            </a:extLst>
          </p:cNvPr>
          <p:cNvSpPr txBox="1">
            <a:spLocks/>
          </p:cNvSpPr>
          <p:nvPr/>
        </p:nvSpPr>
        <p:spPr>
          <a:xfrm>
            <a:off x="431632" y="1209802"/>
            <a:ext cx="11323975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0">
              <a:buNone/>
            </a:pPr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37" name="Inhaltsplatzhalter 1">
            <a:extLst>
              <a:ext uri="{FF2B5EF4-FFF2-40B4-BE49-F238E27FC236}">
                <a16:creationId xmlns:a16="http://schemas.microsoft.com/office/drawing/2014/main" id="{8F568A25-7543-432F-8E82-8CB8A4115827}"/>
              </a:ext>
            </a:extLst>
          </p:cNvPr>
          <p:cNvSpPr txBox="1">
            <a:spLocks/>
          </p:cNvSpPr>
          <p:nvPr/>
        </p:nvSpPr>
        <p:spPr>
          <a:xfrm>
            <a:off x="431632" y="1209802"/>
            <a:ext cx="11323975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0">
              <a:buNone/>
            </a:pPr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DF4C71E-442F-4FBC-AFB7-60C917DE4735}"/>
              </a:ext>
            </a:extLst>
          </p:cNvPr>
          <p:cNvSpPr txBox="1"/>
          <p:nvPr/>
        </p:nvSpPr>
        <p:spPr>
          <a:xfrm>
            <a:off x="4402255" y="208910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2 – Engineering </a:t>
            </a:r>
            <a:r>
              <a:rPr lang="de-DE" dirty="0" err="1">
                <a:solidFill>
                  <a:schemeClr val="bg1"/>
                </a:solidFill>
              </a:rPr>
              <a:t>handles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17" name="Fußzeilenplatzhalter 3">
            <a:extLst>
              <a:ext uri="{FF2B5EF4-FFF2-40B4-BE49-F238E27FC236}">
                <a16:creationId xmlns:a16="http://schemas.microsoft.com/office/drawing/2014/main" id="{CBC0408E-8888-4EA1-BEAC-890324239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46988" y="6263567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EE7551C-3298-43E9-A0BC-296726ED5858}"/>
              </a:ext>
            </a:extLst>
          </p:cNvPr>
          <p:cNvSpPr txBox="1"/>
          <p:nvPr/>
        </p:nvSpPr>
        <p:spPr>
          <a:xfrm>
            <a:off x="573753" y="1273348"/>
            <a:ext cx="3961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Many </a:t>
            </a:r>
            <a:r>
              <a:rPr lang="de-DE" sz="1400" dirty="0" err="1"/>
              <a:t>engineering</a:t>
            </a:r>
            <a:r>
              <a:rPr lang="de-DE" sz="1400" dirty="0"/>
              <a:t> </a:t>
            </a:r>
            <a:r>
              <a:rPr lang="de-DE" sz="1400" dirty="0" err="1"/>
              <a:t>materials</a:t>
            </a:r>
            <a:r>
              <a:rPr lang="de-DE" sz="1400" dirty="0"/>
              <a:t> fail </a:t>
            </a:r>
            <a:r>
              <a:rPr lang="de-DE" sz="1400" dirty="0" err="1"/>
              <a:t>well</a:t>
            </a:r>
            <a:r>
              <a:rPr lang="de-DE" sz="1400" dirty="0"/>
              <a:t> </a:t>
            </a:r>
            <a:r>
              <a:rPr lang="de-DE" sz="1400" dirty="0" err="1"/>
              <a:t>below</a:t>
            </a:r>
            <a:r>
              <a:rPr lang="de-DE" sz="1400" dirty="0"/>
              <a:t> </a:t>
            </a:r>
            <a:r>
              <a:rPr lang="de-DE" sz="1400" dirty="0" err="1"/>
              <a:t>their</a:t>
            </a:r>
            <a:r>
              <a:rPr lang="de-DE" sz="1400" dirty="0"/>
              <a:t> </a:t>
            </a:r>
            <a:r>
              <a:rPr lang="de-DE" sz="1400" dirty="0" err="1"/>
              <a:t>theoretical</a:t>
            </a:r>
            <a:r>
              <a:rPr lang="de-DE" sz="1400" dirty="0"/>
              <a:t> </a:t>
            </a:r>
            <a:r>
              <a:rPr lang="de-DE" sz="1400" dirty="0" err="1"/>
              <a:t>strength</a:t>
            </a:r>
            <a:r>
              <a:rPr lang="de-DE" sz="1400" dirty="0"/>
              <a:t>.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14FC932-E087-4B16-8629-FB1E1519AF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74" t="3237" r="21980" b="35349"/>
          <a:stretch/>
        </p:blipFill>
        <p:spPr>
          <a:xfrm>
            <a:off x="8315742" y="618535"/>
            <a:ext cx="3388194" cy="3110396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19ABA65-DEAF-4DFC-AF7D-4110970FF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033" y="2270671"/>
            <a:ext cx="3258200" cy="480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1D4594F2-4F82-4C02-8DA9-DB8EABA4D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172" y="3308757"/>
            <a:ext cx="1317757" cy="21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lastic Zone Size">
            <a:extLst>
              <a:ext uri="{FF2B5EF4-FFF2-40B4-BE49-F238E27FC236}">
                <a16:creationId xmlns:a16="http://schemas.microsoft.com/office/drawing/2014/main" id="{715DD5C7-CDE7-4445-B4B4-0BB4632AB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067" y="4394682"/>
            <a:ext cx="1567781" cy="100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83F0E67-5484-4B50-96C4-A03BD60D536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936" t="27907" r="57980" b="56816"/>
          <a:stretch/>
        </p:blipFill>
        <p:spPr>
          <a:xfrm>
            <a:off x="6993477" y="3065956"/>
            <a:ext cx="876835" cy="1019761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7B4CAE1C-1CDF-426B-B3D9-FC71EDBF3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867" y="3645495"/>
            <a:ext cx="1668289" cy="23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EEE5F02-3EC4-4FEA-970F-2D1B7513E45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7413" t="3046" r="17703" b="35565"/>
          <a:stretch/>
        </p:blipFill>
        <p:spPr>
          <a:xfrm>
            <a:off x="8693971" y="3763913"/>
            <a:ext cx="2823475" cy="251331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BEE8A3B-966C-8040-85BE-68B79904F295}"/>
              </a:ext>
            </a:extLst>
          </p:cNvPr>
          <p:cNvSpPr/>
          <p:nvPr/>
        </p:nvSpPr>
        <p:spPr>
          <a:xfrm>
            <a:off x="9108491" y="4711436"/>
            <a:ext cx="809469" cy="4246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32223D-F635-CE4A-B4D6-2481238F2B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00603" y="4715237"/>
            <a:ext cx="786363" cy="34311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7E44906-1037-B941-95E4-BEFEA86A5CEA}"/>
              </a:ext>
            </a:extLst>
          </p:cNvPr>
          <p:cNvSpPr/>
          <p:nvPr/>
        </p:nvSpPr>
        <p:spPr>
          <a:xfrm>
            <a:off x="10293597" y="4159132"/>
            <a:ext cx="1042258" cy="7276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59EA41A-3327-5744-AC5A-D90499DF0F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367565" y="4383889"/>
            <a:ext cx="993077" cy="425594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394FB838-014A-4D06-B958-4B2DA5C4B42A}"/>
              </a:ext>
            </a:extLst>
          </p:cNvPr>
          <p:cNvSpPr txBox="1"/>
          <p:nvPr/>
        </p:nvSpPr>
        <p:spPr>
          <a:xfrm>
            <a:off x="518095" y="2030654"/>
            <a:ext cx="396103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1" dirty="0"/>
              <a:t>Irwin</a:t>
            </a:r>
            <a:r>
              <a:rPr lang="de-DE" sz="1400" dirty="0"/>
              <a:t> </a:t>
            </a:r>
            <a:r>
              <a:rPr lang="de-DE" sz="1400" dirty="0" err="1"/>
              <a:t>found</a:t>
            </a:r>
            <a:r>
              <a:rPr lang="de-DE" sz="1400" dirty="0"/>
              <a:t> an </a:t>
            </a:r>
            <a:r>
              <a:rPr lang="de-DE" sz="1400" dirty="0" err="1"/>
              <a:t>approximation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solution</a:t>
            </a:r>
            <a:r>
              <a:rPr lang="de-DE" sz="1400" dirty="0"/>
              <a:t> </a:t>
            </a:r>
            <a:r>
              <a:rPr lang="de-DE" sz="1400" dirty="0" err="1"/>
              <a:t>near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crack </a:t>
            </a:r>
            <a:r>
              <a:rPr lang="de-DE" sz="1400" dirty="0" err="1"/>
              <a:t>tip</a:t>
            </a:r>
            <a:r>
              <a:rPr lang="de-DE" sz="1400" dirty="0"/>
              <a:t>:</a:t>
            </a:r>
            <a:endParaRPr lang="de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 dirty="0"/>
              <a:t>Thus, </a:t>
            </a:r>
            <a:r>
              <a:rPr lang="de-CH" sz="1400" dirty="0" err="1"/>
              <a:t>the</a:t>
            </a:r>
            <a:r>
              <a:rPr lang="de-CH" sz="1400" dirty="0"/>
              <a:t> </a:t>
            </a:r>
            <a:r>
              <a:rPr lang="de-CH" sz="1400" dirty="0" err="1"/>
              <a:t>stresses</a:t>
            </a:r>
            <a:r>
              <a:rPr lang="de-CH" sz="1400" dirty="0"/>
              <a:t> at a </a:t>
            </a:r>
            <a:r>
              <a:rPr lang="de-CH" sz="1400" dirty="0" err="1"/>
              <a:t>specific</a:t>
            </a:r>
            <a:r>
              <a:rPr lang="de-CH" sz="1400" dirty="0"/>
              <a:t> </a:t>
            </a:r>
            <a:r>
              <a:rPr lang="de-CH" sz="1400" dirty="0" err="1"/>
              <a:t>location</a:t>
            </a:r>
            <a:r>
              <a:rPr lang="de-CH" sz="1400" dirty="0"/>
              <a:t> </a:t>
            </a:r>
            <a:r>
              <a:rPr lang="de-CH" sz="1400" dirty="0" err="1"/>
              <a:t>near</a:t>
            </a:r>
            <a:r>
              <a:rPr lang="de-CH" sz="1400" dirty="0"/>
              <a:t> </a:t>
            </a:r>
            <a:r>
              <a:rPr lang="de-CH" sz="1400" dirty="0" err="1"/>
              <a:t>the</a:t>
            </a:r>
            <a:r>
              <a:rPr lang="de-CH" sz="1400" dirty="0"/>
              <a:t> crack </a:t>
            </a:r>
            <a:r>
              <a:rPr lang="de-CH" sz="1400" dirty="0" err="1"/>
              <a:t>tip</a:t>
            </a:r>
            <a:r>
              <a:rPr lang="de-CH" sz="1400" dirty="0"/>
              <a:t> </a:t>
            </a:r>
            <a:r>
              <a:rPr lang="de-CH" sz="1400" dirty="0" err="1"/>
              <a:t>defined</a:t>
            </a:r>
            <a:r>
              <a:rPr lang="de-CH" sz="1400" dirty="0"/>
              <a:t> </a:t>
            </a:r>
            <a:r>
              <a:rPr lang="de-CH" sz="1400" dirty="0" err="1"/>
              <a:t>by</a:t>
            </a:r>
            <a:r>
              <a:rPr lang="de-CH" sz="1400" dirty="0"/>
              <a:t> </a:t>
            </a:r>
            <a:r>
              <a:rPr lang="el-GR" sz="1400" dirty="0">
                <a:highlight>
                  <a:srgbClr val="FFFF00"/>
                </a:highlight>
              </a:rPr>
              <a:t>θ</a:t>
            </a:r>
            <a:r>
              <a:rPr lang="de-DE" sz="1400" dirty="0">
                <a:highlight>
                  <a:srgbClr val="FFFF00"/>
                </a:highlight>
              </a:rPr>
              <a:t> and r </a:t>
            </a:r>
            <a:r>
              <a:rPr lang="de-CH" sz="1400" dirty="0">
                <a:highlight>
                  <a:srgbClr val="FFFF00"/>
                </a:highlight>
              </a:rPr>
              <a:t> </a:t>
            </a:r>
            <a:r>
              <a:rPr lang="de-CH" sz="1400" dirty="0" err="1"/>
              <a:t>depend</a:t>
            </a:r>
            <a:r>
              <a:rPr lang="de-CH" sz="1400" dirty="0"/>
              <a:t> on </a:t>
            </a:r>
            <a:r>
              <a:rPr lang="de-CH" sz="1400" dirty="0" err="1"/>
              <a:t>the</a:t>
            </a:r>
            <a:r>
              <a:rPr lang="de-CH" sz="1400" dirty="0"/>
              <a:t> </a:t>
            </a:r>
            <a:r>
              <a:rPr lang="de-CH" sz="1400" dirty="0" err="1"/>
              <a:t>factor</a:t>
            </a:r>
            <a:r>
              <a:rPr lang="de-CH" sz="1400" dirty="0"/>
              <a:t> </a:t>
            </a:r>
            <a:r>
              <a:rPr lang="de-CH" sz="1400" dirty="0" err="1"/>
              <a:t>defined</a:t>
            </a:r>
            <a:r>
              <a:rPr lang="de-CH" sz="1400" dirty="0"/>
              <a:t> </a:t>
            </a:r>
            <a:r>
              <a:rPr lang="de-CH" sz="1400" dirty="0" err="1"/>
              <a:t>as</a:t>
            </a:r>
            <a:r>
              <a:rPr lang="de-CH" sz="1400" dirty="0"/>
              <a:t> </a:t>
            </a:r>
            <a:r>
              <a:rPr lang="de-CH" sz="1400" dirty="0" err="1"/>
              <a:t>the</a:t>
            </a:r>
            <a:r>
              <a:rPr lang="de-CH" sz="1400" dirty="0"/>
              <a:t> stress </a:t>
            </a:r>
            <a:r>
              <a:rPr lang="de-CH" sz="1400" dirty="0" err="1"/>
              <a:t>intensity</a:t>
            </a:r>
            <a:r>
              <a:rPr lang="de-CH" sz="1400" dirty="0"/>
              <a:t> K</a:t>
            </a:r>
            <a:r>
              <a:rPr lang="de-CH" sz="1400" baseline="-25000" dirty="0"/>
              <a:t>I</a:t>
            </a:r>
            <a:r>
              <a:rPr lang="de-CH" sz="1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 dirty="0"/>
              <a:t>The </a:t>
            </a:r>
            <a:r>
              <a:rPr lang="de-CH" sz="1400" dirty="0" err="1"/>
              <a:t>singularity</a:t>
            </a:r>
            <a:r>
              <a:rPr lang="de-CH" sz="1400" dirty="0"/>
              <a:t> at r=0 </a:t>
            </a:r>
            <a:r>
              <a:rPr lang="de-CH" sz="1400" dirty="0" err="1"/>
              <a:t>suggests</a:t>
            </a:r>
            <a:r>
              <a:rPr lang="de-CH" sz="1400" dirty="0"/>
              <a:t> </a:t>
            </a:r>
            <a:r>
              <a:rPr lang="de-CH" sz="1400" dirty="0" err="1"/>
              <a:t>that</a:t>
            </a:r>
            <a:r>
              <a:rPr lang="de-CH" sz="1400" dirty="0"/>
              <a:t> all </a:t>
            </a:r>
            <a:r>
              <a:rPr lang="de-CH" sz="1400" dirty="0" err="1"/>
              <a:t>materials</a:t>
            </a:r>
            <a:r>
              <a:rPr lang="de-CH" sz="1400" dirty="0"/>
              <a:t> fail </a:t>
            </a:r>
            <a:r>
              <a:rPr lang="de-CH" sz="1400" dirty="0" err="1"/>
              <a:t>for</a:t>
            </a:r>
            <a:r>
              <a:rPr lang="de-CH" sz="1400" dirty="0"/>
              <a:t> a &gt; 0 and </a:t>
            </a:r>
            <a:r>
              <a:rPr lang="el-GR" sz="1400" dirty="0"/>
              <a:t>σ</a:t>
            </a:r>
            <a:r>
              <a:rPr lang="el-GR" sz="1400" baseline="-25000" dirty="0"/>
              <a:t>ꝏ</a:t>
            </a:r>
            <a:r>
              <a:rPr lang="de-DE" sz="1400" dirty="0"/>
              <a:t> &gt; 0. </a:t>
            </a:r>
            <a:r>
              <a:rPr lang="de-DE" sz="1400" dirty="0" err="1"/>
              <a:t>However</a:t>
            </a:r>
            <a:r>
              <a:rPr lang="de-DE" sz="1400" dirty="0"/>
              <a:t>, </a:t>
            </a:r>
            <a:r>
              <a:rPr lang="de-DE" sz="1400" dirty="0" err="1"/>
              <a:t>every</a:t>
            </a:r>
            <a:r>
              <a:rPr lang="de-DE" sz="1400" dirty="0"/>
              <a:t> material </a:t>
            </a:r>
            <a:r>
              <a:rPr lang="de-DE" sz="1400" dirty="0" err="1"/>
              <a:t>some</a:t>
            </a:r>
            <a:r>
              <a:rPr lang="de-DE" sz="1400" dirty="0"/>
              <a:t> </a:t>
            </a:r>
            <a:r>
              <a:rPr lang="de-DE" sz="1400" dirty="0" err="1"/>
              <a:t>plasticity</a:t>
            </a:r>
            <a:r>
              <a:rPr lang="de-DE" sz="1400" dirty="0"/>
              <a:t> </a:t>
            </a:r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microcracking</a:t>
            </a:r>
            <a:r>
              <a:rPr lang="de-DE" sz="1400" dirty="0"/>
              <a:t> at </a:t>
            </a:r>
            <a:r>
              <a:rPr lang="de-DE" sz="1400" dirty="0" err="1"/>
              <a:t>the</a:t>
            </a:r>
            <a:r>
              <a:rPr lang="de-DE" sz="1400" dirty="0"/>
              <a:t> crack </a:t>
            </a:r>
            <a:r>
              <a:rPr lang="de-DE" sz="1400" dirty="0" err="1"/>
              <a:t>tip</a:t>
            </a:r>
            <a:r>
              <a:rPr lang="de-DE" sz="1400" dirty="0"/>
              <a:t>.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F50505FA-344B-4A19-9CCA-B2CBFD80610C}"/>
              </a:ext>
            </a:extLst>
          </p:cNvPr>
          <p:cNvSpPr txBox="1"/>
          <p:nvPr/>
        </p:nvSpPr>
        <p:spPr>
          <a:xfrm>
            <a:off x="475299" y="5232746"/>
            <a:ext cx="39610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The </a:t>
            </a:r>
            <a:r>
              <a:rPr lang="de-DE" sz="1400" dirty="0" err="1"/>
              <a:t>critical</a:t>
            </a:r>
            <a:r>
              <a:rPr lang="de-DE" sz="1400" dirty="0"/>
              <a:t> </a:t>
            </a:r>
            <a:r>
              <a:rPr lang="de-DE" sz="1400" dirty="0" err="1"/>
              <a:t>value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b="1" dirty="0"/>
              <a:t>K</a:t>
            </a:r>
            <a:r>
              <a:rPr lang="de-DE" sz="1400" b="1" baseline="-25000" dirty="0"/>
              <a:t>I</a:t>
            </a:r>
            <a:r>
              <a:rPr lang="de-DE" sz="1400" dirty="0"/>
              <a:t> at </a:t>
            </a:r>
            <a:r>
              <a:rPr lang="de-DE" sz="1400" dirty="0" err="1"/>
              <a:t>which</a:t>
            </a:r>
            <a:r>
              <a:rPr lang="de-DE" sz="1400" dirty="0"/>
              <a:t> </a:t>
            </a:r>
            <a:r>
              <a:rPr lang="de-DE" sz="1400" dirty="0" err="1"/>
              <a:t>failure</a:t>
            </a:r>
            <a:r>
              <a:rPr lang="de-DE" sz="1400" dirty="0"/>
              <a:t> </a:t>
            </a:r>
            <a:r>
              <a:rPr lang="de-DE" sz="1400" dirty="0" err="1"/>
              <a:t>occurs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an </a:t>
            </a:r>
            <a:r>
              <a:rPr lang="de-DE" sz="1400" dirty="0" err="1"/>
              <a:t>intrinsic</a:t>
            </a:r>
            <a:r>
              <a:rPr lang="de-DE" sz="1400" dirty="0"/>
              <a:t> material </a:t>
            </a:r>
            <a:r>
              <a:rPr lang="de-DE" sz="1400" dirty="0" err="1"/>
              <a:t>property</a:t>
            </a:r>
            <a:r>
              <a:rPr lang="de-DE" sz="1400" dirty="0"/>
              <a:t>, </a:t>
            </a:r>
            <a:r>
              <a:rPr lang="de-DE" sz="1400" dirty="0" err="1"/>
              <a:t>the</a:t>
            </a:r>
            <a:r>
              <a:rPr lang="de-DE" sz="1400" dirty="0"/>
              <a:t> so-</a:t>
            </a:r>
            <a:r>
              <a:rPr lang="de-DE" sz="1400" dirty="0" err="1"/>
              <a:t>called</a:t>
            </a:r>
            <a:r>
              <a:rPr lang="de-DE" sz="1400" dirty="0"/>
              <a:t> „</a:t>
            </a:r>
            <a:r>
              <a:rPr lang="de-DE" sz="1400" dirty="0" err="1"/>
              <a:t>fracture</a:t>
            </a:r>
            <a:r>
              <a:rPr lang="de-DE" sz="1400" dirty="0"/>
              <a:t> </a:t>
            </a:r>
            <a:r>
              <a:rPr lang="de-DE" sz="1400" dirty="0" err="1"/>
              <a:t>thoughness</a:t>
            </a:r>
            <a:r>
              <a:rPr lang="de-DE" sz="1400" dirty="0"/>
              <a:t>“ </a:t>
            </a:r>
            <a:r>
              <a:rPr lang="de-DE" sz="1400" b="1" dirty="0"/>
              <a:t>K</a:t>
            </a:r>
            <a:r>
              <a:rPr lang="de-DE" sz="1400" b="1" baseline="-25000" dirty="0"/>
              <a:t>IC</a:t>
            </a:r>
            <a:r>
              <a:rPr lang="de-DE" sz="1400" dirty="0"/>
              <a:t>.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61576EB-3B0E-4E9D-84E6-D505B8980EC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45381" y="5566319"/>
            <a:ext cx="1803948" cy="715916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4DD3CB62-496B-49ED-93F0-BE7A32235C81}"/>
              </a:ext>
            </a:extLst>
          </p:cNvPr>
          <p:cNvSpPr txBox="1"/>
          <p:nvPr/>
        </p:nvSpPr>
        <p:spPr>
          <a:xfrm>
            <a:off x="4810737" y="6263567"/>
            <a:ext cx="22397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dirty="0" err="1"/>
              <a:t>Plastic</a:t>
            </a:r>
            <a:r>
              <a:rPr lang="de-CH" sz="1100" dirty="0"/>
              <a:t> </a:t>
            </a:r>
            <a:r>
              <a:rPr lang="de-CH" sz="1100" dirty="0" err="1"/>
              <a:t>zone</a:t>
            </a:r>
            <a:r>
              <a:rPr lang="de-CH" sz="1100" dirty="0"/>
              <a:t> </a:t>
            </a:r>
            <a:r>
              <a:rPr lang="de-CH" sz="1100" dirty="0" err="1"/>
              <a:t>size</a:t>
            </a:r>
            <a:r>
              <a:rPr lang="de-CH" sz="1100" dirty="0"/>
              <a:t>, </a:t>
            </a:r>
            <a:r>
              <a:rPr lang="de-CH" sz="1100" dirty="0" err="1"/>
              <a:t>dugdale</a:t>
            </a:r>
            <a:r>
              <a:rPr lang="de-CH" sz="1100" dirty="0"/>
              <a:t> </a:t>
            </a:r>
            <a:r>
              <a:rPr lang="de-CH" sz="1100" dirty="0" err="1"/>
              <a:t>model</a:t>
            </a:r>
            <a:endParaRPr lang="de-CH" sz="1100" dirty="0"/>
          </a:p>
          <a:p>
            <a:r>
              <a:rPr lang="de-CH" sz="1100" dirty="0"/>
              <a:t>CTD-101K (LN2): 3.07 </a:t>
            </a:r>
            <a:r>
              <a:rPr lang="de-CH" sz="1100" dirty="0" err="1"/>
              <a:t>microns</a:t>
            </a:r>
            <a:endParaRPr lang="de-CH" sz="1100" dirty="0"/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3938AB6E-FFF8-49EC-8F7D-667586A1BF63}"/>
              </a:ext>
            </a:extLst>
          </p:cNvPr>
          <p:cNvCxnSpPr>
            <a:cxnSpLocks/>
          </p:cNvCxnSpPr>
          <p:nvPr/>
        </p:nvCxnSpPr>
        <p:spPr>
          <a:xfrm flipV="1">
            <a:off x="10487925" y="1894449"/>
            <a:ext cx="128493" cy="333211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2EF087FF-4B44-4FE7-892A-7A7E4A2CD89C}"/>
              </a:ext>
            </a:extLst>
          </p:cNvPr>
          <p:cNvSpPr txBox="1"/>
          <p:nvPr/>
        </p:nvSpPr>
        <p:spPr>
          <a:xfrm>
            <a:off x="10323468" y="1806118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rgbClr val="FF0000"/>
                </a:solidFill>
              </a:rPr>
              <a:t>r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B66A6D05-E3B0-4D0F-9123-4C010F0EA872}"/>
              </a:ext>
            </a:extLst>
          </p:cNvPr>
          <p:cNvSpPr txBox="1"/>
          <p:nvPr/>
        </p:nvSpPr>
        <p:spPr>
          <a:xfrm>
            <a:off x="10551197" y="190772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θ</a:t>
            </a:r>
            <a:endParaRPr lang="de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52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5" grpId="0" animBg="1"/>
      <p:bldP spid="9" grpId="0" animBg="1"/>
      <p:bldP spid="29" grpId="0"/>
      <p:bldP spid="30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Inhaltsplatzhalter 1">
            <a:extLst>
              <a:ext uri="{FF2B5EF4-FFF2-40B4-BE49-F238E27FC236}">
                <a16:creationId xmlns:a16="http://schemas.microsoft.com/office/drawing/2014/main" id="{391BBB3E-F7AA-4004-B3FE-A53B0BA9F666}"/>
              </a:ext>
            </a:extLst>
          </p:cNvPr>
          <p:cNvSpPr txBox="1">
            <a:spLocks/>
          </p:cNvSpPr>
          <p:nvPr/>
        </p:nvSpPr>
        <p:spPr>
          <a:xfrm>
            <a:off x="5596111" y="1205984"/>
            <a:ext cx="5269287" cy="5082407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Rubber </a:t>
            </a:r>
            <a:r>
              <a:rPr lang="de-DE" sz="2000" b="1" dirty="0" err="1"/>
              <a:t>toughening</a:t>
            </a:r>
            <a:endParaRPr lang="de-DE" sz="20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de-CH" sz="1600" dirty="0" err="1"/>
              <a:t>Incorporate</a:t>
            </a:r>
            <a:r>
              <a:rPr lang="de-CH" sz="1600" dirty="0"/>
              <a:t> soft but </a:t>
            </a:r>
            <a:r>
              <a:rPr lang="de-CH" sz="1600" dirty="0" err="1"/>
              <a:t>tough</a:t>
            </a:r>
            <a:r>
              <a:rPr lang="de-CH" sz="1600" dirty="0"/>
              <a:t> </a:t>
            </a:r>
            <a:r>
              <a:rPr lang="de-CH" sz="1600" dirty="0" err="1"/>
              <a:t>particles</a:t>
            </a:r>
            <a:r>
              <a:rPr lang="de-CH" sz="1600" dirty="0"/>
              <a:t> in </a:t>
            </a:r>
            <a:r>
              <a:rPr lang="de-CH" sz="1600" dirty="0" err="1"/>
              <a:t>epoxy</a:t>
            </a:r>
            <a:r>
              <a:rPr lang="de-CH" sz="1600" dirty="0"/>
              <a:t> </a:t>
            </a:r>
            <a:r>
              <a:rPr lang="de-CH" sz="1600" dirty="0" err="1"/>
              <a:t>matrix</a:t>
            </a:r>
            <a:endParaRPr lang="de-CH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de-CH" sz="1600" dirty="0"/>
              <a:t>Different </a:t>
            </a:r>
            <a:r>
              <a:rPr lang="de-CH" sz="1600" dirty="0" err="1"/>
              <a:t>mechanisms</a:t>
            </a:r>
            <a:endParaRPr lang="de-CH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400" b="1" dirty="0"/>
              <a:t>Matrix </a:t>
            </a:r>
            <a:r>
              <a:rPr lang="de-CH" sz="1400" b="1" dirty="0" err="1"/>
              <a:t>crazing</a:t>
            </a:r>
            <a:r>
              <a:rPr lang="de-CH" sz="1400" b="1" dirty="0"/>
              <a:t> </a:t>
            </a:r>
            <a:r>
              <a:rPr lang="de-CH" sz="1400" dirty="0"/>
              <a:t>(Formation </a:t>
            </a:r>
            <a:r>
              <a:rPr lang="de-CH" sz="1400" dirty="0" err="1"/>
              <a:t>of</a:t>
            </a:r>
            <a:r>
              <a:rPr lang="de-CH" sz="1400" dirty="0"/>
              <a:t> </a:t>
            </a:r>
            <a:r>
              <a:rPr lang="de-CH" sz="1400" dirty="0" err="1"/>
              <a:t>many</a:t>
            </a:r>
            <a:r>
              <a:rPr lang="de-CH" sz="1400" dirty="0"/>
              <a:t> </a:t>
            </a:r>
            <a:r>
              <a:rPr lang="de-CH" sz="1400" dirty="0" err="1"/>
              <a:t>small</a:t>
            </a:r>
            <a:r>
              <a:rPr lang="de-CH" sz="1400" dirty="0"/>
              <a:t> </a:t>
            </a:r>
            <a:r>
              <a:rPr lang="de-CH" sz="1400" dirty="0" err="1"/>
              <a:t>crazes</a:t>
            </a:r>
            <a:r>
              <a:rPr lang="de-CH" sz="1400" dirty="0"/>
              <a:t> </a:t>
            </a:r>
            <a:r>
              <a:rPr lang="de-CH" sz="1400" dirty="0" err="1"/>
              <a:t>increases</a:t>
            </a:r>
            <a:r>
              <a:rPr lang="de-CH" sz="1400" dirty="0"/>
              <a:t> </a:t>
            </a:r>
            <a:r>
              <a:rPr lang="de-CH" sz="1400" dirty="0" err="1"/>
              <a:t>energy</a:t>
            </a:r>
            <a:r>
              <a:rPr lang="de-CH" sz="1400" dirty="0"/>
              <a:t>-release rate, </a:t>
            </a:r>
            <a:r>
              <a:rPr lang="de-CH" sz="1400" dirty="0" err="1"/>
              <a:t>adhesion</a:t>
            </a:r>
            <a:r>
              <a:rPr lang="de-CH" sz="1400" dirty="0"/>
              <a:t> </a:t>
            </a:r>
            <a:r>
              <a:rPr lang="de-CH" sz="1400" dirty="0" err="1"/>
              <a:t>dependent</a:t>
            </a:r>
            <a:r>
              <a:rPr lang="de-CH" sz="1400" dirty="0"/>
              <a:t>, </a:t>
            </a:r>
            <a:r>
              <a:rPr lang="de-CH" sz="1400" dirty="0" err="1"/>
              <a:t>low</a:t>
            </a:r>
            <a:r>
              <a:rPr lang="de-CH" sz="1400" dirty="0"/>
              <a:t> </a:t>
            </a:r>
            <a:r>
              <a:rPr lang="de-CH" sz="1400" dirty="0" err="1"/>
              <a:t>modulus</a:t>
            </a:r>
            <a:r>
              <a:rPr lang="de-CH" sz="1400" dirty="0"/>
              <a:t> </a:t>
            </a:r>
            <a:r>
              <a:rPr lang="de-CH" sz="1400" dirty="0" err="1"/>
              <a:t>required</a:t>
            </a:r>
            <a:r>
              <a:rPr lang="de-CH" sz="1400" dirty="0"/>
              <a:t> </a:t>
            </a:r>
            <a:r>
              <a:rPr lang="de-CH" sz="1400" dirty="0" err="1"/>
              <a:t>to</a:t>
            </a:r>
            <a:r>
              <a:rPr lang="de-CH" sz="1400" dirty="0"/>
              <a:t> </a:t>
            </a:r>
            <a:r>
              <a:rPr lang="de-CH" sz="1400" dirty="0" err="1"/>
              <a:t>prevent</a:t>
            </a:r>
            <a:r>
              <a:rPr lang="de-CH" sz="1400" dirty="0"/>
              <a:t> </a:t>
            </a:r>
            <a:r>
              <a:rPr lang="de-CH" sz="1400" dirty="0" err="1"/>
              <a:t>debonding</a:t>
            </a:r>
            <a:r>
              <a:rPr lang="de-CH" sz="1400" dirty="0"/>
              <a:t> </a:t>
            </a:r>
            <a:r>
              <a:rPr lang="de-CH" sz="1400" dirty="0" err="1"/>
              <a:t>particle</a:t>
            </a:r>
            <a:r>
              <a:rPr lang="de-CH" sz="1400" dirty="0"/>
              <a:t>/</a:t>
            </a:r>
            <a:r>
              <a:rPr lang="de-CH" sz="1400" dirty="0" err="1"/>
              <a:t>matrix</a:t>
            </a:r>
            <a:r>
              <a:rPr lang="de-CH" sz="1400" dirty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400" b="1" dirty="0" err="1"/>
              <a:t>Shear</a:t>
            </a:r>
            <a:r>
              <a:rPr lang="de-CH" sz="1400" b="1" dirty="0"/>
              <a:t> </a:t>
            </a:r>
            <a:r>
              <a:rPr lang="de-CH" sz="1400" b="1" dirty="0" err="1"/>
              <a:t>yielding</a:t>
            </a:r>
            <a:r>
              <a:rPr lang="de-CH" sz="1400" dirty="0"/>
              <a:t>: Interaction </a:t>
            </a:r>
            <a:r>
              <a:rPr lang="de-CH" sz="1400" dirty="0" err="1"/>
              <a:t>between</a:t>
            </a:r>
            <a:r>
              <a:rPr lang="de-CH" sz="1400" dirty="0"/>
              <a:t> stress </a:t>
            </a:r>
            <a:r>
              <a:rPr lang="de-CH" sz="1400" dirty="0" err="1"/>
              <a:t>fields</a:t>
            </a:r>
            <a:r>
              <a:rPr lang="de-CH" sz="1400" dirty="0"/>
              <a:t> </a:t>
            </a:r>
            <a:r>
              <a:rPr lang="de-CH" sz="1400" dirty="0" err="1"/>
              <a:t>around</a:t>
            </a:r>
            <a:r>
              <a:rPr lang="de-CH" sz="1400" dirty="0"/>
              <a:t> </a:t>
            </a:r>
            <a:r>
              <a:rPr lang="de-CH" sz="1400" dirty="0" err="1"/>
              <a:t>particles</a:t>
            </a:r>
            <a:r>
              <a:rPr lang="de-CH" sz="1400" dirty="0"/>
              <a:t> </a:t>
            </a:r>
            <a:r>
              <a:rPr lang="de-CH" sz="1400" dirty="0" err="1"/>
              <a:t>leads</a:t>
            </a:r>
            <a:r>
              <a:rPr lang="de-CH" sz="1400" dirty="0"/>
              <a:t> </a:t>
            </a:r>
            <a:r>
              <a:rPr lang="de-CH" sz="1400" dirty="0" err="1"/>
              <a:t>to</a:t>
            </a:r>
            <a:r>
              <a:rPr lang="de-CH" sz="1400" dirty="0"/>
              <a:t> </a:t>
            </a:r>
            <a:r>
              <a:rPr lang="de-CH" sz="1400" dirty="0" err="1"/>
              <a:t>shear</a:t>
            </a:r>
            <a:r>
              <a:rPr lang="de-CH" sz="1400" dirty="0"/>
              <a:t> bands, </a:t>
            </a:r>
            <a:r>
              <a:rPr lang="de-CH" sz="1400" dirty="0" err="1"/>
              <a:t>acting</a:t>
            </a:r>
            <a:r>
              <a:rPr lang="de-CH" sz="1400" dirty="0"/>
              <a:t> </a:t>
            </a:r>
            <a:r>
              <a:rPr lang="de-CH" sz="1400" dirty="0" err="1"/>
              <a:t>as</a:t>
            </a:r>
            <a:r>
              <a:rPr lang="de-CH" sz="1400" dirty="0"/>
              <a:t> an </a:t>
            </a:r>
            <a:r>
              <a:rPr lang="de-CH" sz="1400" dirty="0" err="1"/>
              <a:t>energy</a:t>
            </a:r>
            <a:r>
              <a:rPr lang="de-CH" sz="1400" dirty="0"/>
              <a:t>-dissipative </a:t>
            </a:r>
            <a:r>
              <a:rPr lang="de-CH" sz="1400" dirty="0" err="1"/>
              <a:t>mechanism</a:t>
            </a:r>
            <a:r>
              <a:rPr lang="de-CH" sz="1400" dirty="0"/>
              <a:t>, </a:t>
            </a:r>
            <a:r>
              <a:rPr lang="de-CH" sz="1400" dirty="0" err="1"/>
              <a:t>facilitated</a:t>
            </a:r>
            <a:r>
              <a:rPr lang="de-CH" sz="1400" dirty="0"/>
              <a:t> </a:t>
            </a:r>
            <a:r>
              <a:rPr lang="de-CH" sz="1400" dirty="0" err="1"/>
              <a:t>by</a:t>
            </a:r>
            <a:r>
              <a:rPr lang="de-CH" sz="1400" dirty="0"/>
              <a:t> </a:t>
            </a:r>
            <a:r>
              <a:rPr lang="de-CH" sz="1400" dirty="0" err="1"/>
              <a:t>cavitation</a:t>
            </a:r>
            <a:r>
              <a:rPr lang="de-CH" sz="1400" dirty="0"/>
              <a:t> </a:t>
            </a:r>
            <a:r>
              <a:rPr lang="de-CH" sz="1400" dirty="0" err="1"/>
              <a:t>of</a:t>
            </a:r>
            <a:r>
              <a:rPr lang="de-CH" sz="1400" dirty="0"/>
              <a:t> </a:t>
            </a:r>
            <a:r>
              <a:rPr lang="de-CH" sz="1400" dirty="0" err="1"/>
              <a:t>the</a:t>
            </a:r>
            <a:r>
              <a:rPr lang="de-CH" sz="1400" dirty="0"/>
              <a:t> </a:t>
            </a:r>
            <a:r>
              <a:rPr lang="de-CH" sz="1400" dirty="0" err="1"/>
              <a:t>rubber</a:t>
            </a:r>
            <a:r>
              <a:rPr lang="de-CH" sz="1400" dirty="0"/>
              <a:t> (</a:t>
            </a:r>
            <a:r>
              <a:rPr lang="de-CH" sz="1400" dirty="0" err="1"/>
              <a:t>increasing</a:t>
            </a:r>
            <a:r>
              <a:rPr lang="de-CH" sz="1400" dirty="0"/>
              <a:t> von </a:t>
            </a:r>
            <a:r>
              <a:rPr lang="de-CH" sz="1400" dirty="0" err="1"/>
              <a:t>Mises</a:t>
            </a:r>
            <a:r>
              <a:rPr lang="de-CH" sz="1400" dirty="0"/>
              <a:t> stress)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sz="1600" dirty="0">
                <a:solidFill>
                  <a:srgbClr val="FF0000"/>
                </a:solidFill>
              </a:rPr>
              <a:t>Not </a:t>
            </a:r>
            <a:r>
              <a:rPr lang="de-CH" sz="1600" dirty="0" err="1">
                <a:solidFill>
                  <a:srgbClr val="FF0000"/>
                </a:solidFill>
              </a:rPr>
              <a:t>applicable</a:t>
            </a:r>
            <a:r>
              <a:rPr lang="de-CH" sz="1600" dirty="0">
                <a:solidFill>
                  <a:srgbClr val="FF0000"/>
                </a:solidFill>
              </a:rPr>
              <a:t>! Below </a:t>
            </a:r>
            <a:r>
              <a:rPr lang="de-CH" sz="1600" dirty="0" err="1">
                <a:solidFill>
                  <a:srgbClr val="FF0000"/>
                </a:solidFill>
              </a:rPr>
              <a:t>Tg</a:t>
            </a:r>
            <a:r>
              <a:rPr lang="de-CH" sz="1600" dirty="0">
                <a:solidFill>
                  <a:srgbClr val="FF0000"/>
                </a:solidFill>
              </a:rPr>
              <a:t>, </a:t>
            </a:r>
            <a:r>
              <a:rPr lang="de-CH" sz="1600" dirty="0" err="1">
                <a:solidFill>
                  <a:srgbClr val="FF0000"/>
                </a:solidFill>
              </a:rPr>
              <a:t>rubber</a:t>
            </a:r>
            <a:r>
              <a:rPr lang="de-CH" sz="1600" dirty="0">
                <a:solidFill>
                  <a:srgbClr val="FF0000"/>
                </a:solidFill>
              </a:rPr>
              <a:t> </a:t>
            </a:r>
            <a:r>
              <a:rPr lang="de-CH" sz="1600" dirty="0" err="1">
                <a:solidFill>
                  <a:srgbClr val="FF0000"/>
                </a:solidFill>
              </a:rPr>
              <a:t>is</a:t>
            </a:r>
            <a:r>
              <a:rPr lang="de-CH" sz="1600" dirty="0">
                <a:solidFill>
                  <a:srgbClr val="FF0000"/>
                </a:solidFill>
              </a:rPr>
              <a:t> not soft </a:t>
            </a:r>
            <a:r>
              <a:rPr lang="de-CH" sz="1600" dirty="0" err="1">
                <a:solidFill>
                  <a:srgbClr val="FF0000"/>
                </a:solidFill>
              </a:rPr>
              <a:t>anymore</a:t>
            </a:r>
            <a:r>
              <a:rPr lang="de-CH" sz="1600" dirty="0">
                <a:solidFill>
                  <a:srgbClr val="FF0000"/>
                </a:solidFill>
              </a:rPr>
              <a:t> </a:t>
            </a:r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12.03.2021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8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4979"/>
          </a:xfrm>
        </p:spPr>
        <p:txBody>
          <a:bodyPr/>
          <a:lstStyle/>
          <a:p>
            <a:r>
              <a:rPr lang="de-DE" dirty="0"/>
              <a:t>Different </a:t>
            </a:r>
            <a:r>
              <a:rPr lang="de-DE" dirty="0" err="1"/>
              <a:t>ideas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epoxy</a:t>
            </a:r>
            <a:r>
              <a:rPr lang="de-DE" dirty="0"/>
              <a:t> </a:t>
            </a:r>
            <a:r>
              <a:rPr lang="de-DE" dirty="0" err="1"/>
              <a:t>composites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increasing</a:t>
            </a:r>
            <a:r>
              <a:rPr lang="de-DE" dirty="0"/>
              <a:t> K1c</a:t>
            </a:r>
            <a:endParaRPr lang="de-CH" dirty="0"/>
          </a:p>
        </p:txBody>
      </p: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E43BEEE0-9979-4F41-8E0B-E8BC071EDBAF}"/>
              </a:ext>
            </a:extLst>
          </p:cNvPr>
          <p:cNvSpPr txBox="1">
            <a:spLocks/>
          </p:cNvSpPr>
          <p:nvPr/>
        </p:nvSpPr>
        <p:spPr>
          <a:xfrm>
            <a:off x="431632" y="1209802"/>
            <a:ext cx="11323975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0">
              <a:buNone/>
            </a:pPr>
            <a:endParaRPr lang="de-CH" sz="1600" dirty="0"/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3AF6580-DE08-43BD-9B07-7AE14B5BD39F}"/>
              </a:ext>
            </a:extLst>
          </p:cNvPr>
          <p:cNvSpPr txBox="1"/>
          <p:nvPr/>
        </p:nvSpPr>
        <p:spPr>
          <a:xfrm>
            <a:off x="4383217" y="195222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3 </a:t>
            </a:r>
            <a:r>
              <a:rPr lang="de-DE" dirty="0" err="1">
                <a:solidFill>
                  <a:schemeClr val="bg1"/>
                </a:solidFill>
              </a:rPr>
              <a:t>Examples</a:t>
            </a:r>
            <a:r>
              <a:rPr lang="de-DE" dirty="0">
                <a:solidFill>
                  <a:schemeClr val="bg1"/>
                </a:solidFill>
              </a:rPr>
              <a:t> &amp; Research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28" name="Fußzeilenplatzhalter 3">
            <a:extLst>
              <a:ext uri="{FF2B5EF4-FFF2-40B4-BE49-F238E27FC236}">
                <a16:creationId xmlns:a16="http://schemas.microsoft.com/office/drawing/2014/main" id="{E0BEAA27-C0EC-46D9-ADE6-5223FA410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38" name="Pfeil: nach unten 37">
            <a:extLst>
              <a:ext uri="{FF2B5EF4-FFF2-40B4-BE49-F238E27FC236}">
                <a16:creationId xmlns:a16="http://schemas.microsoft.com/office/drawing/2014/main" id="{1EE56B52-C618-4AEF-AD99-7B8343AC1646}"/>
              </a:ext>
            </a:extLst>
          </p:cNvPr>
          <p:cNvSpPr/>
          <p:nvPr/>
        </p:nvSpPr>
        <p:spPr>
          <a:xfrm>
            <a:off x="6673255" y="5834626"/>
            <a:ext cx="237435" cy="18203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FB31C335-5D92-4DF4-A721-656180F6AE94}"/>
              </a:ext>
            </a:extLst>
          </p:cNvPr>
          <p:cNvGrpSpPr/>
          <p:nvPr/>
        </p:nvGrpSpPr>
        <p:grpSpPr>
          <a:xfrm>
            <a:off x="5881368" y="4406631"/>
            <a:ext cx="2188646" cy="1881761"/>
            <a:chOff x="5758408" y="4315555"/>
            <a:chExt cx="2188646" cy="1881761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442D7171-0464-4909-BABC-AEF6E1EF5931}"/>
                </a:ext>
              </a:extLst>
            </p:cNvPr>
            <p:cNvSpPr/>
            <p:nvPr/>
          </p:nvSpPr>
          <p:spPr>
            <a:xfrm>
              <a:off x="5848783" y="4733045"/>
              <a:ext cx="1723483" cy="101278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57F9D3FC-5FC6-4586-92F0-836CCA4D8DEF}"/>
                </a:ext>
              </a:extLst>
            </p:cNvPr>
            <p:cNvSpPr txBox="1"/>
            <p:nvPr/>
          </p:nvSpPr>
          <p:spPr>
            <a:xfrm>
              <a:off x="5758408" y="4315555"/>
              <a:ext cx="11400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dirty="0"/>
                <a:t>Matrix </a:t>
              </a:r>
              <a:r>
                <a:rPr lang="de-CH" sz="1200" dirty="0" err="1"/>
                <a:t>crazing</a:t>
              </a:r>
              <a:endParaRPr lang="de-CH" sz="1200" dirty="0"/>
            </a:p>
          </p:txBody>
        </p:sp>
        <p:sp>
          <p:nvSpPr>
            <p:cNvPr id="32" name="Gleichschenkliges Dreieck 31">
              <a:extLst>
                <a:ext uri="{FF2B5EF4-FFF2-40B4-BE49-F238E27FC236}">
                  <a16:creationId xmlns:a16="http://schemas.microsoft.com/office/drawing/2014/main" id="{5E4C4E67-DABD-4EE8-B4E0-DF97AADD052A}"/>
                </a:ext>
              </a:extLst>
            </p:cNvPr>
            <p:cNvSpPr/>
            <p:nvPr/>
          </p:nvSpPr>
          <p:spPr>
            <a:xfrm rot="5400000" flipV="1">
              <a:off x="7585930" y="4873850"/>
              <a:ext cx="197509" cy="37119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5" name="Gleichschenkliges Dreieck 34">
              <a:extLst>
                <a:ext uri="{FF2B5EF4-FFF2-40B4-BE49-F238E27FC236}">
                  <a16:creationId xmlns:a16="http://schemas.microsoft.com/office/drawing/2014/main" id="{7B264713-0EB0-4D73-810E-2885DD458478}"/>
                </a:ext>
              </a:extLst>
            </p:cNvPr>
            <p:cNvSpPr/>
            <p:nvPr/>
          </p:nvSpPr>
          <p:spPr>
            <a:xfrm rot="5400000" flipV="1">
              <a:off x="7662700" y="5025064"/>
              <a:ext cx="197509" cy="37119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52" name="Gruppieren 51">
              <a:extLst>
                <a:ext uri="{FF2B5EF4-FFF2-40B4-BE49-F238E27FC236}">
                  <a16:creationId xmlns:a16="http://schemas.microsoft.com/office/drawing/2014/main" id="{BCA9308E-0614-4D45-8071-30F5319227FB}"/>
                </a:ext>
              </a:extLst>
            </p:cNvPr>
            <p:cNvGrpSpPr/>
            <p:nvPr/>
          </p:nvGrpSpPr>
          <p:grpSpPr>
            <a:xfrm>
              <a:off x="5914449" y="4820713"/>
              <a:ext cx="653477" cy="241828"/>
              <a:chOff x="7579092" y="5380273"/>
              <a:chExt cx="653477" cy="241828"/>
            </a:xfrm>
          </p:grpSpPr>
          <p:sp>
            <p:nvSpPr>
              <p:cNvPr id="50" name="Gewitterblitz 49">
                <a:extLst>
                  <a:ext uri="{FF2B5EF4-FFF2-40B4-BE49-F238E27FC236}">
                    <a16:creationId xmlns:a16="http://schemas.microsoft.com/office/drawing/2014/main" id="{AB043196-12DF-4EAF-A710-C6AFF0156C22}"/>
                  </a:ext>
                </a:extLst>
              </p:cNvPr>
              <p:cNvSpPr/>
              <p:nvPr/>
            </p:nvSpPr>
            <p:spPr>
              <a:xfrm rot="19991367">
                <a:off x="7953874" y="5464709"/>
                <a:ext cx="278695" cy="12091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51" name="Gewitterblitz 50">
                <a:extLst>
                  <a:ext uri="{FF2B5EF4-FFF2-40B4-BE49-F238E27FC236}">
                    <a16:creationId xmlns:a16="http://schemas.microsoft.com/office/drawing/2014/main" id="{C69CC2A6-B91C-4014-BCD8-8EC52DF818DB}"/>
                  </a:ext>
                </a:extLst>
              </p:cNvPr>
              <p:cNvSpPr/>
              <p:nvPr/>
            </p:nvSpPr>
            <p:spPr>
              <a:xfrm rot="9324126">
                <a:off x="7579092" y="5432790"/>
                <a:ext cx="278695" cy="12091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49" name="Ellipse 48">
                <a:extLst>
                  <a:ext uri="{FF2B5EF4-FFF2-40B4-BE49-F238E27FC236}">
                    <a16:creationId xmlns:a16="http://schemas.microsoft.com/office/drawing/2014/main" id="{0680B9DC-B16C-4905-9EEF-8B3A2C2A5D57}"/>
                  </a:ext>
                </a:extLst>
              </p:cNvPr>
              <p:cNvSpPr/>
              <p:nvPr/>
            </p:nvSpPr>
            <p:spPr>
              <a:xfrm>
                <a:off x="7766368" y="5380273"/>
                <a:ext cx="278695" cy="241828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53" name="Gruppieren 52">
              <a:extLst>
                <a:ext uri="{FF2B5EF4-FFF2-40B4-BE49-F238E27FC236}">
                  <a16:creationId xmlns:a16="http://schemas.microsoft.com/office/drawing/2014/main" id="{C918C1A9-122B-4DE1-9729-A0574A779ACF}"/>
                </a:ext>
              </a:extLst>
            </p:cNvPr>
            <p:cNvGrpSpPr/>
            <p:nvPr/>
          </p:nvGrpSpPr>
          <p:grpSpPr>
            <a:xfrm>
              <a:off x="6206081" y="5150209"/>
              <a:ext cx="653477" cy="241828"/>
              <a:chOff x="7579092" y="5380273"/>
              <a:chExt cx="653477" cy="241828"/>
            </a:xfrm>
          </p:grpSpPr>
          <p:sp>
            <p:nvSpPr>
              <p:cNvPr id="54" name="Gewitterblitz 53">
                <a:extLst>
                  <a:ext uri="{FF2B5EF4-FFF2-40B4-BE49-F238E27FC236}">
                    <a16:creationId xmlns:a16="http://schemas.microsoft.com/office/drawing/2014/main" id="{6B3339B7-A3B7-459E-A874-BE89FF6FC1E8}"/>
                  </a:ext>
                </a:extLst>
              </p:cNvPr>
              <p:cNvSpPr/>
              <p:nvPr/>
            </p:nvSpPr>
            <p:spPr>
              <a:xfrm rot="19991367">
                <a:off x="7953874" y="5464709"/>
                <a:ext cx="278695" cy="12091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55" name="Gewitterblitz 54">
                <a:extLst>
                  <a:ext uri="{FF2B5EF4-FFF2-40B4-BE49-F238E27FC236}">
                    <a16:creationId xmlns:a16="http://schemas.microsoft.com/office/drawing/2014/main" id="{F4E32C4D-B5FC-4F75-AAC3-A1E29E57F7FA}"/>
                  </a:ext>
                </a:extLst>
              </p:cNvPr>
              <p:cNvSpPr/>
              <p:nvPr/>
            </p:nvSpPr>
            <p:spPr>
              <a:xfrm rot="9324126">
                <a:off x="7579092" y="5432790"/>
                <a:ext cx="278695" cy="12091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56" name="Ellipse 55">
                <a:extLst>
                  <a:ext uri="{FF2B5EF4-FFF2-40B4-BE49-F238E27FC236}">
                    <a16:creationId xmlns:a16="http://schemas.microsoft.com/office/drawing/2014/main" id="{601EBE0C-1192-4BA4-9995-A66A91B8873F}"/>
                  </a:ext>
                </a:extLst>
              </p:cNvPr>
              <p:cNvSpPr/>
              <p:nvPr/>
            </p:nvSpPr>
            <p:spPr>
              <a:xfrm>
                <a:off x="7766368" y="5380273"/>
                <a:ext cx="278695" cy="241828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57" name="Gruppieren 56">
              <a:extLst>
                <a:ext uri="{FF2B5EF4-FFF2-40B4-BE49-F238E27FC236}">
                  <a16:creationId xmlns:a16="http://schemas.microsoft.com/office/drawing/2014/main" id="{F64E7EAC-B566-4A4E-B62A-2E41BDE24245}"/>
                </a:ext>
              </a:extLst>
            </p:cNvPr>
            <p:cNvGrpSpPr/>
            <p:nvPr/>
          </p:nvGrpSpPr>
          <p:grpSpPr>
            <a:xfrm>
              <a:off x="6497296" y="4848796"/>
              <a:ext cx="653477" cy="241828"/>
              <a:chOff x="7579092" y="5380273"/>
              <a:chExt cx="653477" cy="241828"/>
            </a:xfrm>
          </p:grpSpPr>
          <p:sp>
            <p:nvSpPr>
              <p:cNvPr id="58" name="Gewitterblitz 57">
                <a:extLst>
                  <a:ext uri="{FF2B5EF4-FFF2-40B4-BE49-F238E27FC236}">
                    <a16:creationId xmlns:a16="http://schemas.microsoft.com/office/drawing/2014/main" id="{F2F68F74-E40A-47CD-84B6-25E03E0FF722}"/>
                  </a:ext>
                </a:extLst>
              </p:cNvPr>
              <p:cNvSpPr/>
              <p:nvPr/>
            </p:nvSpPr>
            <p:spPr>
              <a:xfrm rot="19991367">
                <a:off x="7953874" y="5464709"/>
                <a:ext cx="278695" cy="12091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59" name="Gewitterblitz 58">
                <a:extLst>
                  <a:ext uri="{FF2B5EF4-FFF2-40B4-BE49-F238E27FC236}">
                    <a16:creationId xmlns:a16="http://schemas.microsoft.com/office/drawing/2014/main" id="{461058B8-F240-450E-B693-DCE2BA3C883A}"/>
                  </a:ext>
                </a:extLst>
              </p:cNvPr>
              <p:cNvSpPr/>
              <p:nvPr/>
            </p:nvSpPr>
            <p:spPr>
              <a:xfrm rot="9324126">
                <a:off x="7579092" y="5432790"/>
                <a:ext cx="278695" cy="12091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60" name="Ellipse 59">
                <a:extLst>
                  <a:ext uri="{FF2B5EF4-FFF2-40B4-BE49-F238E27FC236}">
                    <a16:creationId xmlns:a16="http://schemas.microsoft.com/office/drawing/2014/main" id="{B169166E-2B81-4151-A535-D8CC0B2ACD00}"/>
                  </a:ext>
                </a:extLst>
              </p:cNvPr>
              <p:cNvSpPr/>
              <p:nvPr/>
            </p:nvSpPr>
            <p:spPr>
              <a:xfrm>
                <a:off x="7766368" y="5380273"/>
                <a:ext cx="278695" cy="241828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61" name="Gruppieren 60">
              <a:extLst>
                <a:ext uri="{FF2B5EF4-FFF2-40B4-BE49-F238E27FC236}">
                  <a16:creationId xmlns:a16="http://schemas.microsoft.com/office/drawing/2014/main" id="{69244C63-6FD5-4BA3-9010-3A07ECB99156}"/>
                </a:ext>
              </a:extLst>
            </p:cNvPr>
            <p:cNvGrpSpPr/>
            <p:nvPr/>
          </p:nvGrpSpPr>
          <p:grpSpPr>
            <a:xfrm>
              <a:off x="5902345" y="5358653"/>
              <a:ext cx="653477" cy="241828"/>
              <a:chOff x="7579092" y="5380273"/>
              <a:chExt cx="653477" cy="241828"/>
            </a:xfrm>
          </p:grpSpPr>
          <p:sp>
            <p:nvSpPr>
              <p:cNvPr id="62" name="Gewitterblitz 61">
                <a:extLst>
                  <a:ext uri="{FF2B5EF4-FFF2-40B4-BE49-F238E27FC236}">
                    <a16:creationId xmlns:a16="http://schemas.microsoft.com/office/drawing/2014/main" id="{BD4D30DF-2CF2-4DEE-9F0C-1800959E9B25}"/>
                  </a:ext>
                </a:extLst>
              </p:cNvPr>
              <p:cNvSpPr/>
              <p:nvPr/>
            </p:nvSpPr>
            <p:spPr>
              <a:xfrm rot="19991367">
                <a:off x="7953874" y="5464709"/>
                <a:ext cx="278695" cy="12091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63" name="Gewitterblitz 62">
                <a:extLst>
                  <a:ext uri="{FF2B5EF4-FFF2-40B4-BE49-F238E27FC236}">
                    <a16:creationId xmlns:a16="http://schemas.microsoft.com/office/drawing/2014/main" id="{AA805DA2-368F-4E2B-AFFB-F1F267F94C7C}"/>
                  </a:ext>
                </a:extLst>
              </p:cNvPr>
              <p:cNvSpPr/>
              <p:nvPr/>
            </p:nvSpPr>
            <p:spPr>
              <a:xfrm rot="9324126">
                <a:off x="7579092" y="5432790"/>
                <a:ext cx="278695" cy="12091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64" name="Ellipse 63">
                <a:extLst>
                  <a:ext uri="{FF2B5EF4-FFF2-40B4-BE49-F238E27FC236}">
                    <a16:creationId xmlns:a16="http://schemas.microsoft.com/office/drawing/2014/main" id="{F934EAE0-FEF3-4087-96CA-209C6F9D71E4}"/>
                  </a:ext>
                </a:extLst>
              </p:cNvPr>
              <p:cNvSpPr/>
              <p:nvPr/>
            </p:nvSpPr>
            <p:spPr>
              <a:xfrm>
                <a:off x="7766368" y="5380273"/>
                <a:ext cx="278695" cy="241828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2791D581-F9ED-40B6-975D-5722522CD407}"/>
                </a:ext>
              </a:extLst>
            </p:cNvPr>
            <p:cNvGrpSpPr/>
            <p:nvPr/>
          </p:nvGrpSpPr>
          <p:grpSpPr>
            <a:xfrm>
              <a:off x="6739710" y="5271123"/>
              <a:ext cx="653477" cy="241828"/>
              <a:chOff x="7579092" y="5380273"/>
              <a:chExt cx="653477" cy="241828"/>
            </a:xfrm>
          </p:grpSpPr>
          <p:sp>
            <p:nvSpPr>
              <p:cNvPr id="66" name="Gewitterblitz 65">
                <a:extLst>
                  <a:ext uri="{FF2B5EF4-FFF2-40B4-BE49-F238E27FC236}">
                    <a16:creationId xmlns:a16="http://schemas.microsoft.com/office/drawing/2014/main" id="{868C6FFB-3D70-46BD-B622-157FA47EE93D}"/>
                  </a:ext>
                </a:extLst>
              </p:cNvPr>
              <p:cNvSpPr/>
              <p:nvPr/>
            </p:nvSpPr>
            <p:spPr>
              <a:xfrm rot="19991367">
                <a:off x="7953874" y="5464709"/>
                <a:ext cx="278695" cy="12091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67" name="Gewitterblitz 66">
                <a:extLst>
                  <a:ext uri="{FF2B5EF4-FFF2-40B4-BE49-F238E27FC236}">
                    <a16:creationId xmlns:a16="http://schemas.microsoft.com/office/drawing/2014/main" id="{5EF83739-EF60-418C-B3A3-20596478E5F3}"/>
                  </a:ext>
                </a:extLst>
              </p:cNvPr>
              <p:cNvSpPr/>
              <p:nvPr/>
            </p:nvSpPr>
            <p:spPr>
              <a:xfrm rot="9324126">
                <a:off x="7579092" y="5432790"/>
                <a:ext cx="278695" cy="12091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68" name="Ellipse 67">
                <a:extLst>
                  <a:ext uri="{FF2B5EF4-FFF2-40B4-BE49-F238E27FC236}">
                    <a16:creationId xmlns:a16="http://schemas.microsoft.com/office/drawing/2014/main" id="{211B6BB0-93D0-4D7F-9A76-C225CCD88E59}"/>
                  </a:ext>
                </a:extLst>
              </p:cNvPr>
              <p:cNvSpPr/>
              <p:nvPr/>
            </p:nvSpPr>
            <p:spPr>
              <a:xfrm>
                <a:off x="7766368" y="5380273"/>
                <a:ext cx="278695" cy="241828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69" name="Gruppieren 68">
              <a:extLst>
                <a:ext uri="{FF2B5EF4-FFF2-40B4-BE49-F238E27FC236}">
                  <a16:creationId xmlns:a16="http://schemas.microsoft.com/office/drawing/2014/main" id="{BD824725-ACD6-4952-82DE-CFF5D297667B}"/>
                </a:ext>
              </a:extLst>
            </p:cNvPr>
            <p:cNvGrpSpPr/>
            <p:nvPr/>
          </p:nvGrpSpPr>
          <p:grpSpPr>
            <a:xfrm>
              <a:off x="6954427" y="5008269"/>
              <a:ext cx="653477" cy="241828"/>
              <a:chOff x="7579092" y="5380273"/>
              <a:chExt cx="653477" cy="241828"/>
            </a:xfrm>
          </p:grpSpPr>
          <p:sp>
            <p:nvSpPr>
              <p:cNvPr id="70" name="Gewitterblitz 69">
                <a:extLst>
                  <a:ext uri="{FF2B5EF4-FFF2-40B4-BE49-F238E27FC236}">
                    <a16:creationId xmlns:a16="http://schemas.microsoft.com/office/drawing/2014/main" id="{B475FF9C-EF38-4E06-81C7-E1B6EAC37217}"/>
                  </a:ext>
                </a:extLst>
              </p:cNvPr>
              <p:cNvSpPr/>
              <p:nvPr/>
            </p:nvSpPr>
            <p:spPr>
              <a:xfrm rot="19991367">
                <a:off x="7953874" y="5464709"/>
                <a:ext cx="278695" cy="12091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71" name="Gewitterblitz 70">
                <a:extLst>
                  <a:ext uri="{FF2B5EF4-FFF2-40B4-BE49-F238E27FC236}">
                    <a16:creationId xmlns:a16="http://schemas.microsoft.com/office/drawing/2014/main" id="{C592EFE5-E9FF-4198-94AF-A1F54D51EEA0}"/>
                  </a:ext>
                </a:extLst>
              </p:cNvPr>
              <p:cNvSpPr/>
              <p:nvPr/>
            </p:nvSpPr>
            <p:spPr>
              <a:xfrm rot="9324126">
                <a:off x="7579092" y="5432790"/>
                <a:ext cx="278695" cy="12091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72" name="Ellipse 71">
                <a:extLst>
                  <a:ext uri="{FF2B5EF4-FFF2-40B4-BE49-F238E27FC236}">
                    <a16:creationId xmlns:a16="http://schemas.microsoft.com/office/drawing/2014/main" id="{C2B47DFB-A861-4048-B2CD-E64574A475DD}"/>
                  </a:ext>
                </a:extLst>
              </p:cNvPr>
              <p:cNvSpPr/>
              <p:nvPr/>
            </p:nvSpPr>
            <p:spPr>
              <a:xfrm>
                <a:off x="7766368" y="5380273"/>
                <a:ext cx="278695" cy="241828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F9A5F2D7-E9DC-46CC-8B91-BD851B3D2275}"/>
                </a:ext>
              </a:extLst>
            </p:cNvPr>
            <p:cNvSpPr txBox="1"/>
            <p:nvPr/>
          </p:nvSpPr>
          <p:spPr>
            <a:xfrm>
              <a:off x="6859636" y="5748243"/>
              <a:ext cx="686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dirty="0"/>
                <a:t>Rubber</a:t>
              </a:r>
            </a:p>
          </p:txBody>
        </p: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CF2DDFA4-6819-4CA4-AFD5-71958B692A2C}"/>
                </a:ext>
              </a:extLst>
            </p:cNvPr>
            <p:cNvSpPr txBox="1"/>
            <p:nvPr/>
          </p:nvSpPr>
          <p:spPr>
            <a:xfrm>
              <a:off x="5761365" y="5735651"/>
              <a:ext cx="6110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dirty="0" err="1"/>
                <a:t>Epoxy</a:t>
              </a:r>
              <a:endParaRPr lang="de-CH" sz="1200" dirty="0"/>
            </a:p>
            <a:p>
              <a:endParaRPr lang="de-CH" sz="1200" dirty="0"/>
            </a:p>
          </p:txBody>
        </p:sp>
        <p:cxnSp>
          <p:nvCxnSpPr>
            <p:cNvPr id="75" name="Gerade Verbindung mit Pfeil 74">
              <a:extLst>
                <a:ext uri="{FF2B5EF4-FFF2-40B4-BE49-F238E27FC236}">
                  <a16:creationId xmlns:a16="http://schemas.microsoft.com/office/drawing/2014/main" id="{018FF34A-D035-4C23-A65D-1551E3DE7A3F}"/>
                </a:ext>
              </a:extLst>
            </p:cNvPr>
            <p:cNvCxnSpPr>
              <a:stCxn id="20" idx="0"/>
            </p:cNvCxnSpPr>
            <p:nvPr/>
          </p:nvCxnSpPr>
          <p:spPr>
            <a:xfrm flipH="1" flipV="1">
              <a:off x="7066333" y="5392037"/>
              <a:ext cx="136506" cy="35620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 Verbindung mit Pfeil 75">
              <a:extLst>
                <a:ext uri="{FF2B5EF4-FFF2-40B4-BE49-F238E27FC236}">
                  <a16:creationId xmlns:a16="http://schemas.microsoft.com/office/drawing/2014/main" id="{C47A7104-B5F7-4EDA-9915-E413FA8553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71299" y="5584601"/>
              <a:ext cx="296813" cy="22881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Inhaltsplatzhalter 1">
            <a:extLst>
              <a:ext uri="{FF2B5EF4-FFF2-40B4-BE49-F238E27FC236}">
                <a16:creationId xmlns:a16="http://schemas.microsoft.com/office/drawing/2014/main" id="{406D5150-DE93-425D-8C5B-6623C94E2466}"/>
              </a:ext>
            </a:extLst>
          </p:cNvPr>
          <p:cNvSpPr txBox="1">
            <a:spLocks/>
          </p:cNvSpPr>
          <p:nvPr/>
        </p:nvSpPr>
        <p:spPr>
          <a:xfrm>
            <a:off x="442024" y="1205984"/>
            <a:ext cx="4808963" cy="50989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 err="1"/>
              <a:t>Particle</a:t>
            </a:r>
            <a:r>
              <a:rPr lang="de-DE" sz="2000" b="1" dirty="0"/>
              <a:t> </a:t>
            </a:r>
            <a:r>
              <a:rPr lang="de-DE" sz="2000" b="1" dirty="0" err="1"/>
              <a:t>toughening</a:t>
            </a:r>
            <a:endParaRPr lang="de-CH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de-CH" sz="1600" dirty="0" err="1"/>
              <a:t>Incorporate</a:t>
            </a:r>
            <a:r>
              <a:rPr lang="de-CH" sz="1600" dirty="0"/>
              <a:t> </a:t>
            </a:r>
            <a:r>
              <a:rPr lang="de-CH" sz="1600" dirty="0" err="1"/>
              <a:t>hard</a:t>
            </a:r>
            <a:r>
              <a:rPr lang="de-CH" sz="1600" dirty="0"/>
              <a:t> </a:t>
            </a:r>
            <a:r>
              <a:rPr lang="de-CH" sz="1600" dirty="0" err="1"/>
              <a:t>particles</a:t>
            </a:r>
            <a:r>
              <a:rPr lang="de-CH" sz="1600" dirty="0"/>
              <a:t> (</a:t>
            </a:r>
            <a:r>
              <a:rPr lang="de-CH" sz="1600" dirty="0" err="1"/>
              <a:t>micro</a:t>
            </a:r>
            <a:r>
              <a:rPr lang="de-CH" sz="1600" dirty="0"/>
              <a:t>/</a:t>
            </a:r>
            <a:r>
              <a:rPr lang="de-CH" sz="1600" dirty="0" err="1"/>
              <a:t>nano</a:t>
            </a:r>
            <a:r>
              <a:rPr lang="de-CH" sz="1600" dirty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400" b="1" dirty="0" err="1"/>
              <a:t>Yielding</a:t>
            </a:r>
            <a:r>
              <a:rPr lang="de-CH" sz="1400" dirty="0"/>
              <a:t> </a:t>
            </a:r>
            <a:r>
              <a:rPr lang="de-CH" sz="1400" dirty="0" err="1"/>
              <a:t>of</a:t>
            </a:r>
            <a:r>
              <a:rPr lang="de-CH" sz="1400" dirty="0"/>
              <a:t> </a:t>
            </a:r>
            <a:r>
              <a:rPr lang="de-CH" sz="1400" dirty="0" err="1"/>
              <a:t>epoxy</a:t>
            </a:r>
            <a:r>
              <a:rPr lang="de-CH" sz="1400" dirty="0"/>
              <a:t> </a:t>
            </a:r>
            <a:r>
              <a:rPr lang="de-CH" sz="1400" dirty="0" err="1"/>
              <a:t>around</a:t>
            </a:r>
            <a:r>
              <a:rPr lang="de-CH" sz="1400" dirty="0"/>
              <a:t> </a:t>
            </a:r>
            <a:r>
              <a:rPr lang="de-CH" sz="1400" dirty="0" err="1"/>
              <a:t>particles</a:t>
            </a:r>
            <a:endParaRPr lang="de-CH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de-CH" sz="1400" dirty="0"/>
              <a:t>Crack </a:t>
            </a:r>
            <a:r>
              <a:rPr lang="de-CH" sz="1400" dirty="0" err="1"/>
              <a:t>deflection</a:t>
            </a:r>
            <a:r>
              <a:rPr lang="de-CH" sz="1400" dirty="0"/>
              <a:t> </a:t>
            </a:r>
            <a:r>
              <a:rPr lang="de-CH" sz="1400" dirty="0">
                <a:sym typeface="Wingdings" panose="05000000000000000000" pitchFamily="2" charset="2"/>
              </a:rPr>
              <a:t> </a:t>
            </a:r>
            <a:r>
              <a:rPr lang="de-CH" sz="1400" dirty="0" err="1">
                <a:sym typeface="Wingdings" panose="05000000000000000000" pitchFamily="2" charset="2"/>
              </a:rPr>
              <a:t>increase</a:t>
            </a:r>
            <a:r>
              <a:rPr lang="de-CH" sz="1400" dirty="0">
                <a:sym typeface="Wingdings" panose="05000000000000000000" pitchFamily="2" charset="2"/>
              </a:rPr>
              <a:t> in crack </a:t>
            </a:r>
            <a:r>
              <a:rPr lang="de-CH" sz="1400" dirty="0" err="1">
                <a:sym typeface="Wingdings" panose="05000000000000000000" pitchFamily="2" charset="2"/>
              </a:rPr>
              <a:t>surface</a:t>
            </a:r>
            <a:r>
              <a:rPr lang="de-CH" sz="1400" dirty="0">
                <a:sym typeface="Wingdings" panose="05000000000000000000" pitchFamily="2" charset="2"/>
              </a:rPr>
              <a:t> </a:t>
            </a:r>
            <a:r>
              <a:rPr lang="de-CH" sz="1400" dirty="0" err="1">
                <a:sym typeface="Wingdings" panose="05000000000000000000" pitchFamily="2" charset="2"/>
              </a:rPr>
              <a:t>area</a:t>
            </a:r>
            <a:endParaRPr lang="de-CH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de-CH" sz="1600" dirty="0">
                <a:solidFill>
                  <a:srgbClr val="FF0000"/>
                </a:solidFill>
              </a:rPr>
              <a:t>Possible </a:t>
            </a:r>
            <a:r>
              <a:rPr lang="de-CH" sz="1600" dirty="0" err="1">
                <a:solidFill>
                  <a:srgbClr val="FF0000"/>
                </a:solidFill>
              </a:rPr>
              <a:t>sedimentation</a:t>
            </a:r>
            <a:r>
              <a:rPr lang="de-CH" sz="1600" dirty="0">
                <a:solidFill>
                  <a:srgbClr val="FF0000"/>
                </a:solidFill>
              </a:rPr>
              <a:t> (</a:t>
            </a:r>
            <a:r>
              <a:rPr lang="de-CH" sz="1600" dirty="0" err="1">
                <a:solidFill>
                  <a:srgbClr val="FF0000"/>
                </a:solidFill>
              </a:rPr>
              <a:t>microfillers</a:t>
            </a:r>
            <a:r>
              <a:rPr lang="de-CH" sz="1600" dirty="0">
                <a:solidFill>
                  <a:srgbClr val="FF0000"/>
                </a:solidFill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sz="1600" dirty="0">
                <a:solidFill>
                  <a:srgbClr val="FF0000"/>
                </a:solidFill>
              </a:rPr>
              <a:t>Possible </a:t>
            </a:r>
            <a:r>
              <a:rPr lang="de-CH" sz="1600" dirty="0" err="1">
                <a:solidFill>
                  <a:srgbClr val="FF0000"/>
                </a:solidFill>
              </a:rPr>
              <a:t>aggregation</a:t>
            </a:r>
            <a:r>
              <a:rPr lang="de-CH" sz="1600" dirty="0">
                <a:solidFill>
                  <a:srgbClr val="FF0000"/>
                </a:solidFill>
              </a:rPr>
              <a:t> (</a:t>
            </a:r>
            <a:r>
              <a:rPr lang="de-CH" sz="1600" dirty="0" err="1">
                <a:solidFill>
                  <a:srgbClr val="FF0000"/>
                </a:solidFill>
              </a:rPr>
              <a:t>nanofillers</a:t>
            </a:r>
            <a:r>
              <a:rPr lang="de-CH" sz="1600" dirty="0">
                <a:solidFill>
                  <a:srgbClr val="FF0000"/>
                </a:solidFill>
              </a:rPr>
              <a:t>/</a:t>
            </a:r>
            <a:r>
              <a:rPr lang="de-CH" sz="1600" dirty="0" err="1">
                <a:solidFill>
                  <a:srgbClr val="FF0000"/>
                </a:solidFill>
              </a:rPr>
              <a:t>particles</a:t>
            </a:r>
            <a:r>
              <a:rPr lang="de-CH" sz="1600" dirty="0">
                <a:solidFill>
                  <a:srgbClr val="FF0000"/>
                </a:solidFill>
              </a:rPr>
              <a:t>)</a:t>
            </a:r>
          </a:p>
          <a:p>
            <a:pPr marL="0" indent="0">
              <a:buFont typeface="Wingdings" pitchFamily="2" charset="2"/>
              <a:buNone/>
            </a:pPr>
            <a:r>
              <a:rPr lang="de-CH" dirty="0"/>
              <a:t>	</a:t>
            </a:r>
          </a:p>
          <a:p>
            <a:endParaRPr lang="de-DE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A347DDD4-78E2-479F-B27F-D3D182B9589F}"/>
              </a:ext>
            </a:extLst>
          </p:cNvPr>
          <p:cNvSpPr/>
          <p:nvPr/>
        </p:nvSpPr>
        <p:spPr>
          <a:xfrm>
            <a:off x="1733816" y="4258015"/>
            <a:ext cx="2355112" cy="1549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85D031CE-C237-4240-B602-3C61E8C4C7DE}"/>
              </a:ext>
            </a:extLst>
          </p:cNvPr>
          <p:cNvSpPr txBox="1"/>
          <p:nvPr/>
        </p:nvSpPr>
        <p:spPr>
          <a:xfrm>
            <a:off x="819700" y="3764783"/>
            <a:ext cx="23984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/>
              <a:t>Plane stress – </a:t>
            </a:r>
            <a:r>
              <a:rPr lang="de-CH" sz="1200" dirty="0" err="1"/>
              <a:t>tensile</a:t>
            </a:r>
            <a:r>
              <a:rPr lang="de-CH" sz="1200" dirty="0"/>
              <a:t> </a:t>
            </a:r>
            <a:r>
              <a:rPr lang="de-CH" sz="1200" dirty="0">
                <a:sym typeface="Wingdings" panose="05000000000000000000" pitchFamily="2" charset="2"/>
              </a:rPr>
              <a:t> </a:t>
            </a:r>
            <a:r>
              <a:rPr lang="de-CH" sz="1200" dirty="0" err="1">
                <a:sym typeface="Wingdings" panose="05000000000000000000" pitchFamily="2" charset="2"/>
              </a:rPr>
              <a:t>yielding</a:t>
            </a:r>
            <a:endParaRPr lang="de-CH" sz="1200" dirty="0"/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82F23E10-C632-41E1-8A88-ABF3129C882C}"/>
              </a:ext>
            </a:extLst>
          </p:cNvPr>
          <p:cNvSpPr/>
          <p:nvPr/>
        </p:nvSpPr>
        <p:spPr>
          <a:xfrm>
            <a:off x="8801994" y="4842032"/>
            <a:ext cx="1723483" cy="1012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2B407B09-9CF3-4F5A-80AA-59D19CBA03EB}"/>
              </a:ext>
            </a:extLst>
          </p:cNvPr>
          <p:cNvSpPr txBox="1"/>
          <p:nvPr/>
        </p:nvSpPr>
        <p:spPr>
          <a:xfrm>
            <a:off x="8677624" y="4371853"/>
            <a:ext cx="11544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err="1"/>
              <a:t>Shear</a:t>
            </a:r>
            <a:r>
              <a:rPr lang="de-CH" sz="1200" dirty="0"/>
              <a:t> </a:t>
            </a:r>
            <a:r>
              <a:rPr lang="de-CH" sz="1200" dirty="0" err="1"/>
              <a:t>yielding</a:t>
            </a:r>
            <a:endParaRPr lang="de-CH" sz="1200" dirty="0"/>
          </a:p>
        </p:txBody>
      </p:sp>
      <p:sp>
        <p:nvSpPr>
          <p:cNvPr id="85" name="Gleichschenkliges Dreieck 84">
            <a:extLst>
              <a:ext uri="{FF2B5EF4-FFF2-40B4-BE49-F238E27FC236}">
                <a16:creationId xmlns:a16="http://schemas.microsoft.com/office/drawing/2014/main" id="{1501EC88-9F91-43D6-9095-ADCDBE9068CF}"/>
              </a:ext>
            </a:extLst>
          </p:cNvPr>
          <p:cNvSpPr/>
          <p:nvPr/>
        </p:nvSpPr>
        <p:spPr>
          <a:xfrm rot="5400000" flipV="1">
            <a:off x="10539141" y="4982837"/>
            <a:ext cx="197509" cy="37119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87" name="Gruppieren 86">
            <a:extLst>
              <a:ext uri="{FF2B5EF4-FFF2-40B4-BE49-F238E27FC236}">
                <a16:creationId xmlns:a16="http://schemas.microsoft.com/office/drawing/2014/main" id="{075498EE-0179-4238-8283-C8ED15DBC7E4}"/>
              </a:ext>
            </a:extLst>
          </p:cNvPr>
          <p:cNvGrpSpPr/>
          <p:nvPr/>
        </p:nvGrpSpPr>
        <p:grpSpPr>
          <a:xfrm>
            <a:off x="8844797" y="4879365"/>
            <a:ext cx="653477" cy="241828"/>
            <a:chOff x="7579092" y="5380273"/>
            <a:chExt cx="653477" cy="241828"/>
          </a:xfrm>
        </p:grpSpPr>
        <p:sp>
          <p:nvSpPr>
            <p:cNvPr id="112" name="Gewitterblitz 111">
              <a:extLst>
                <a:ext uri="{FF2B5EF4-FFF2-40B4-BE49-F238E27FC236}">
                  <a16:creationId xmlns:a16="http://schemas.microsoft.com/office/drawing/2014/main" id="{7EDEC670-E559-49EB-BE7C-55E9B8F5EED2}"/>
                </a:ext>
              </a:extLst>
            </p:cNvPr>
            <p:cNvSpPr/>
            <p:nvPr/>
          </p:nvSpPr>
          <p:spPr>
            <a:xfrm rot="19991367">
              <a:off x="7953874" y="5464709"/>
              <a:ext cx="278695" cy="120914"/>
            </a:xfrm>
            <a:prstGeom prst="lightningBol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3" name="Gewitterblitz 112">
              <a:extLst>
                <a:ext uri="{FF2B5EF4-FFF2-40B4-BE49-F238E27FC236}">
                  <a16:creationId xmlns:a16="http://schemas.microsoft.com/office/drawing/2014/main" id="{E728F2EE-1C6E-4040-B053-E63F35EEFF19}"/>
                </a:ext>
              </a:extLst>
            </p:cNvPr>
            <p:cNvSpPr/>
            <p:nvPr/>
          </p:nvSpPr>
          <p:spPr>
            <a:xfrm rot="9324126">
              <a:off x="7579092" y="5432790"/>
              <a:ext cx="278695" cy="120914"/>
            </a:xfrm>
            <a:prstGeom prst="lightningBol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4" name="Ellipse 113">
              <a:extLst>
                <a:ext uri="{FF2B5EF4-FFF2-40B4-BE49-F238E27FC236}">
                  <a16:creationId xmlns:a16="http://schemas.microsoft.com/office/drawing/2014/main" id="{491EF7F1-3263-429B-AA9D-5F45DCF3DEE4}"/>
                </a:ext>
              </a:extLst>
            </p:cNvPr>
            <p:cNvSpPr/>
            <p:nvPr/>
          </p:nvSpPr>
          <p:spPr>
            <a:xfrm>
              <a:off x="7766368" y="5380273"/>
              <a:ext cx="278695" cy="241828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89" name="Gruppieren 88">
            <a:extLst>
              <a:ext uri="{FF2B5EF4-FFF2-40B4-BE49-F238E27FC236}">
                <a16:creationId xmlns:a16="http://schemas.microsoft.com/office/drawing/2014/main" id="{4E273216-A719-41BB-816D-06D406336AFD}"/>
              </a:ext>
            </a:extLst>
          </p:cNvPr>
          <p:cNvGrpSpPr/>
          <p:nvPr/>
        </p:nvGrpSpPr>
        <p:grpSpPr>
          <a:xfrm>
            <a:off x="9644458" y="5098572"/>
            <a:ext cx="653477" cy="241828"/>
            <a:chOff x="7579092" y="5380273"/>
            <a:chExt cx="653477" cy="241828"/>
          </a:xfrm>
        </p:grpSpPr>
        <p:sp>
          <p:nvSpPr>
            <p:cNvPr id="106" name="Gewitterblitz 105">
              <a:extLst>
                <a:ext uri="{FF2B5EF4-FFF2-40B4-BE49-F238E27FC236}">
                  <a16:creationId xmlns:a16="http://schemas.microsoft.com/office/drawing/2014/main" id="{56E302D1-0D71-4723-9233-763E661841E2}"/>
                </a:ext>
              </a:extLst>
            </p:cNvPr>
            <p:cNvSpPr/>
            <p:nvPr/>
          </p:nvSpPr>
          <p:spPr>
            <a:xfrm rot="19991367">
              <a:off x="7953874" y="5464709"/>
              <a:ext cx="278695" cy="120914"/>
            </a:xfrm>
            <a:prstGeom prst="lightningBol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07" name="Gewitterblitz 106">
              <a:extLst>
                <a:ext uri="{FF2B5EF4-FFF2-40B4-BE49-F238E27FC236}">
                  <a16:creationId xmlns:a16="http://schemas.microsoft.com/office/drawing/2014/main" id="{0E336358-B323-4F4C-B084-7BB5748C6CD8}"/>
                </a:ext>
              </a:extLst>
            </p:cNvPr>
            <p:cNvSpPr/>
            <p:nvPr/>
          </p:nvSpPr>
          <p:spPr>
            <a:xfrm rot="9324126">
              <a:off x="7579092" y="5432790"/>
              <a:ext cx="278695" cy="120914"/>
            </a:xfrm>
            <a:prstGeom prst="lightningBol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9E0FADA5-7F76-4AD8-9BE6-C4637C2E3889}"/>
                </a:ext>
              </a:extLst>
            </p:cNvPr>
            <p:cNvSpPr/>
            <p:nvPr/>
          </p:nvSpPr>
          <p:spPr>
            <a:xfrm>
              <a:off x="7766368" y="5380273"/>
              <a:ext cx="278695" cy="241828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E56707DF-5346-4033-B9D5-F7367C45277A}"/>
              </a:ext>
            </a:extLst>
          </p:cNvPr>
          <p:cNvGrpSpPr/>
          <p:nvPr/>
        </p:nvGrpSpPr>
        <p:grpSpPr>
          <a:xfrm>
            <a:off x="8935904" y="5525378"/>
            <a:ext cx="653477" cy="241828"/>
            <a:chOff x="7579092" y="5380273"/>
            <a:chExt cx="653477" cy="241828"/>
          </a:xfrm>
        </p:grpSpPr>
        <p:sp>
          <p:nvSpPr>
            <p:cNvPr id="103" name="Gewitterblitz 102">
              <a:extLst>
                <a:ext uri="{FF2B5EF4-FFF2-40B4-BE49-F238E27FC236}">
                  <a16:creationId xmlns:a16="http://schemas.microsoft.com/office/drawing/2014/main" id="{4D1C3B50-1832-447E-AED2-FCEEF4A2B275}"/>
                </a:ext>
              </a:extLst>
            </p:cNvPr>
            <p:cNvSpPr/>
            <p:nvPr/>
          </p:nvSpPr>
          <p:spPr>
            <a:xfrm rot="19991367">
              <a:off x="7953874" y="5464709"/>
              <a:ext cx="278695" cy="120914"/>
            </a:xfrm>
            <a:prstGeom prst="lightningBol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04" name="Gewitterblitz 103">
              <a:extLst>
                <a:ext uri="{FF2B5EF4-FFF2-40B4-BE49-F238E27FC236}">
                  <a16:creationId xmlns:a16="http://schemas.microsoft.com/office/drawing/2014/main" id="{CA584F85-A948-49C6-A4F7-04DFDD3787B3}"/>
                </a:ext>
              </a:extLst>
            </p:cNvPr>
            <p:cNvSpPr/>
            <p:nvPr/>
          </p:nvSpPr>
          <p:spPr>
            <a:xfrm rot="9324126">
              <a:off x="7579092" y="5432790"/>
              <a:ext cx="278695" cy="120914"/>
            </a:xfrm>
            <a:prstGeom prst="lightningBol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CA075BCD-A884-4698-90A1-B4891A3955C7}"/>
                </a:ext>
              </a:extLst>
            </p:cNvPr>
            <p:cNvSpPr/>
            <p:nvPr/>
          </p:nvSpPr>
          <p:spPr>
            <a:xfrm>
              <a:off x="7766368" y="5380273"/>
              <a:ext cx="278695" cy="241828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8" name="Rechteck 7">
            <a:extLst>
              <a:ext uri="{FF2B5EF4-FFF2-40B4-BE49-F238E27FC236}">
                <a16:creationId xmlns:a16="http://schemas.microsoft.com/office/drawing/2014/main" id="{0D46EFD5-3ADC-45BD-B08F-0B66848781DA}"/>
              </a:ext>
            </a:extLst>
          </p:cNvPr>
          <p:cNvSpPr/>
          <p:nvPr/>
        </p:nvSpPr>
        <p:spPr>
          <a:xfrm rot="1252554">
            <a:off x="9556326" y="5187731"/>
            <a:ext cx="45719" cy="4851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7EBEDFFC-D366-49F9-8582-E573A5BDED0D}"/>
              </a:ext>
            </a:extLst>
          </p:cNvPr>
          <p:cNvSpPr/>
          <p:nvPr/>
        </p:nvSpPr>
        <p:spPr>
          <a:xfrm rot="1252554">
            <a:off x="10334100" y="4785479"/>
            <a:ext cx="45719" cy="4851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05CB6D84-AB02-4159-B976-4933EE6B8751}"/>
              </a:ext>
            </a:extLst>
          </p:cNvPr>
          <p:cNvSpPr/>
          <p:nvPr/>
        </p:nvSpPr>
        <p:spPr>
          <a:xfrm rot="19411512">
            <a:off x="9566522" y="4991978"/>
            <a:ext cx="45719" cy="2665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7" name="Rechteck 116">
            <a:extLst>
              <a:ext uri="{FF2B5EF4-FFF2-40B4-BE49-F238E27FC236}">
                <a16:creationId xmlns:a16="http://schemas.microsoft.com/office/drawing/2014/main" id="{B9045E9E-281D-4197-AB3E-BBD349561175}"/>
              </a:ext>
            </a:extLst>
          </p:cNvPr>
          <p:cNvSpPr/>
          <p:nvPr/>
        </p:nvSpPr>
        <p:spPr>
          <a:xfrm rot="19411512">
            <a:off x="8830000" y="4801617"/>
            <a:ext cx="46287" cy="2467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8" name="Rechteck 117">
            <a:extLst>
              <a:ext uri="{FF2B5EF4-FFF2-40B4-BE49-F238E27FC236}">
                <a16:creationId xmlns:a16="http://schemas.microsoft.com/office/drawing/2014/main" id="{5C7642CD-8909-470A-83A8-F160AA6638E8}"/>
              </a:ext>
            </a:extLst>
          </p:cNvPr>
          <p:cNvSpPr/>
          <p:nvPr/>
        </p:nvSpPr>
        <p:spPr>
          <a:xfrm rot="1252554">
            <a:off x="10146973" y="5145352"/>
            <a:ext cx="45719" cy="7435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4312120D-1C14-49C3-A4D6-11B3595CF88F}"/>
              </a:ext>
            </a:extLst>
          </p:cNvPr>
          <p:cNvSpPr/>
          <p:nvPr/>
        </p:nvSpPr>
        <p:spPr>
          <a:xfrm>
            <a:off x="9113152" y="492758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9" name="Ellipse 118">
            <a:extLst>
              <a:ext uri="{FF2B5EF4-FFF2-40B4-BE49-F238E27FC236}">
                <a16:creationId xmlns:a16="http://schemas.microsoft.com/office/drawing/2014/main" id="{FF9C4CC4-0F65-4B66-B3BD-593755E9A548}"/>
              </a:ext>
            </a:extLst>
          </p:cNvPr>
          <p:cNvSpPr/>
          <p:nvPr/>
        </p:nvSpPr>
        <p:spPr>
          <a:xfrm>
            <a:off x="9204351" y="498163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1" name="Ellipse 120">
            <a:extLst>
              <a:ext uri="{FF2B5EF4-FFF2-40B4-BE49-F238E27FC236}">
                <a16:creationId xmlns:a16="http://schemas.microsoft.com/office/drawing/2014/main" id="{3EE2DD53-36F7-462E-9FA3-94DC45CC25C3}"/>
              </a:ext>
            </a:extLst>
          </p:cNvPr>
          <p:cNvSpPr/>
          <p:nvPr/>
        </p:nvSpPr>
        <p:spPr>
          <a:xfrm>
            <a:off x="9915859" y="513046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2" name="Ellipse 121">
            <a:extLst>
              <a:ext uri="{FF2B5EF4-FFF2-40B4-BE49-F238E27FC236}">
                <a16:creationId xmlns:a16="http://schemas.microsoft.com/office/drawing/2014/main" id="{91EA219A-C1AE-4A3B-A3FB-47E5A64A25CD}"/>
              </a:ext>
            </a:extLst>
          </p:cNvPr>
          <p:cNvSpPr/>
          <p:nvPr/>
        </p:nvSpPr>
        <p:spPr>
          <a:xfrm>
            <a:off x="10007058" y="518451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3" name="Ellipse 122">
            <a:extLst>
              <a:ext uri="{FF2B5EF4-FFF2-40B4-BE49-F238E27FC236}">
                <a16:creationId xmlns:a16="http://schemas.microsoft.com/office/drawing/2014/main" id="{385D1301-1CBE-4525-BBDB-71F8C0856D48}"/>
              </a:ext>
            </a:extLst>
          </p:cNvPr>
          <p:cNvSpPr/>
          <p:nvPr/>
        </p:nvSpPr>
        <p:spPr>
          <a:xfrm>
            <a:off x="9915859" y="5205392"/>
            <a:ext cx="78943" cy="8119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4" name="Ellipse 123">
            <a:extLst>
              <a:ext uri="{FF2B5EF4-FFF2-40B4-BE49-F238E27FC236}">
                <a16:creationId xmlns:a16="http://schemas.microsoft.com/office/drawing/2014/main" id="{A5D649EE-3D3F-4BB0-B43B-FD9764A81F5A}"/>
              </a:ext>
            </a:extLst>
          </p:cNvPr>
          <p:cNvSpPr/>
          <p:nvPr/>
        </p:nvSpPr>
        <p:spPr>
          <a:xfrm>
            <a:off x="9295342" y="555363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5" name="Ellipse 124">
            <a:extLst>
              <a:ext uri="{FF2B5EF4-FFF2-40B4-BE49-F238E27FC236}">
                <a16:creationId xmlns:a16="http://schemas.microsoft.com/office/drawing/2014/main" id="{B3743A9D-B259-4D84-A79B-4C44FDDFD127}"/>
              </a:ext>
            </a:extLst>
          </p:cNvPr>
          <p:cNvSpPr/>
          <p:nvPr/>
        </p:nvSpPr>
        <p:spPr>
          <a:xfrm>
            <a:off x="9213190" y="5567731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6" name="Ellipse 125">
            <a:extLst>
              <a:ext uri="{FF2B5EF4-FFF2-40B4-BE49-F238E27FC236}">
                <a16:creationId xmlns:a16="http://schemas.microsoft.com/office/drawing/2014/main" id="{0CA01CC2-7F8D-4803-ABEB-FD64C1DF66C3}"/>
              </a:ext>
            </a:extLst>
          </p:cNvPr>
          <p:cNvSpPr/>
          <p:nvPr/>
        </p:nvSpPr>
        <p:spPr>
          <a:xfrm>
            <a:off x="9201447" y="5639442"/>
            <a:ext cx="78943" cy="8119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7" name="Ellipse 126">
            <a:extLst>
              <a:ext uri="{FF2B5EF4-FFF2-40B4-BE49-F238E27FC236}">
                <a16:creationId xmlns:a16="http://schemas.microsoft.com/office/drawing/2014/main" id="{C73ACE33-3EA5-4045-8E1A-C2A6F094B65D}"/>
              </a:ext>
            </a:extLst>
          </p:cNvPr>
          <p:cNvSpPr/>
          <p:nvPr/>
        </p:nvSpPr>
        <p:spPr>
          <a:xfrm>
            <a:off x="9316719" y="565547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9" name="Pfeil: nach unten 128">
            <a:extLst>
              <a:ext uri="{FF2B5EF4-FFF2-40B4-BE49-F238E27FC236}">
                <a16:creationId xmlns:a16="http://schemas.microsoft.com/office/drawing/2014/main" id="{541B2F51-D091-4B43-8646-2ADE1A0C3ABF}"/>
              </a:ext>
            </a:extLst>
          </p:cNvPr>
          <p:cNvSpPr/>
          <p:nvPr/>
        </p:nvSpPr>
        <p:spPr>
          <a:xfrm rot="10800000">
            <a:off x="6637053" y="4644072"/>
            <a:ext cx="237435" cy="18203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0" name="Pfeil: nach unten 129">
            <a:extLst>
              <a:ext uri="{FF2B5EF4-FFF2-40B4-BE49-F238E27FC236}">
                <a16:creationId xmlns:a16="http://schemas.microsoft.com/office/drawing/2014/main" id="{D758064E-0EC8-43E5-8695-E6F8088747EA}"/>
              </a:ext>
            </a:extLst>
          </p:cNvPr>
          <p:cNvSpPr/>
          <p:nvPr/>
        </p:nvSpPr>
        <p:spPr>
          <a:xfrm>
            <a:off x="9548146" y="5850281"/>
            <a:ext cx="237435" cy="18203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1" name="Pfeil: nach unten 130">
            <a:extLst>
              <a:ext uri="{FF2B5EF4-FFF2-40B4-BE49-F238E27FC236}">
                <a16:creationId xmlns:a16="http://schemas.microsoft.com/office/drawing/2014/main" id="{2C79375E-C2E0-4BD7-BA1C-512DA120933B}"/>
              </a:ext>
            </a:extLst>
          </p:cNvPr>
          <p:cNvSpPr/>
          <p:nvPr/>
        </p:nvSpPr>
        <p:spPr>
          <a:xfrm rot="10800000">
            <a:off x="9513220" y="4662821"/>
            <a:ext cx="237435" cy="18203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7" name="Pfeil: nach unten 136">
            <a:extLst>
              <a:ext uri="{FF2B5EF4-FFF2-40B4-BE49-F238E27FC236}">
                <a16:creationId xmlns:a16="http://schemas.microsoft.com/office/drawing/2014/main" id="{914390C4-3352-4D26-A878-80C9085B4CE7}"/>
              </a:ext>
            </a:extLst>
          </p:cNvPr>
          <p:cNvSpPr/>
          <p:nvPr/>
        </p:nvSpPr>
        <p:spPr>
          <a:xfrm rot="10800000">
            <a:off x="2773509" y="4070277"/>
            <a:ext cx="237435" cy="18203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66F47D04-25FC-4B63-A3ED-D1CD52E3E956}"/>
              </a:ext>
            </a:extLst>
          </p:cNvPr>
          <p:cNvSpPr/>
          <p:nvPr/>
        </p:nvSpPr>
        <p:spPr>
          <a:xfrm>
            <a:off x="2071743" y="4470383"/>
            <a:ext cx="403096" cy="26771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38" name="Gerade Verbindung mit Pfeil 137">
            <a:extLst>
              <a:ext uri="{FF2B5EF4-FFF2-40B4-BE49-F238E27FC236}">
                <a16:creationId xmlns:a16="http://schemas.microsoft.com/office/drawing/2014/main" id="{786BD852-2326-40B3-8BC0-E160E85A5F5A}"/>
              </a:ext>
            </a:extLst>
          </p:cNvPr>
          <p:cNvCxnSpPr>
            <a:cxnSpLocks/>
          </p:cNvCxnSpPr>
          <p:nvPr/>
        </p:nvCxnSpPr>
        <p:spPr>
          <a:xfrm>
            <a:off x="1733816" y="4041782"/>
            <a:ext cx="507084" cy="49670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Ellipse 139">
            <a:extLst>
              <a:ext uri="{FF2B5EF4-FFF2-40B4-BE49-F238E27FC236}">
                <a16:creationId xmlns:a16="http://schemas.microsoft.com/office/drawing/2014/main" id="{CC292D97-ECB3-47E8-A821-94C6542A54D4}"/>
              </a:ext>
            </a:extLst>
          </p:cNvPr>
          <p:cNvSpPr/>
          <p:nvPr/>
        </p:nvSpPr>
        <p:spPr>
          <a:xfrm>
            <a:off x="2085803" y="4975671"/>
            <a:ext cx="403096" cy="26771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CDE643E5-F16E-40C5-A2DF-0DD71995857A}"/>
              </a:ext>
            </a:extLst>
          </p:cNvPr>
          <p:cNvSpPr/>
          <p:nvPr/>
        </p:nvSpPr>
        <p:spPr>
          <a:xfrm>
            <a:off x="3295192" y="4347100"/>
            <a:ext cx="403096" cy="26771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2" name="Ellipse 141">
            <a:extLst>
              <a:ext uri="{FF2B5EF4-FFF2-40B4-BE49-F238E27FC236}">
                <a16:creationId xmlns:a16="http://schemas.microsoft.com/office/drawing/2014/main" id="{C00EF2EB-C67B-4DE2-9AA0-1FB39A3EAF0B}"/>
              </a:ext>
            </a:extLst>
          </p:cNvPr>
          <p:cNvSpPr/>
          <p:nvPr/>
        </p:nvSpPr>
        <p:spPr>
          <a:xfrm>
            <a:off x="3290135" y="4955167"/>
            <a:ext cx="403096" cy="26771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3" name="Ellipse 142">
            <a:extLst>
              <a:ext uri="{FF2B5EF4-FFF2-40B4-BE49-F238E27FC236}">
                <a16:creationId xmlns:a16="http://schemas.microsoft.com/office/drawing/2014/main" id="{CB7B70D9-D33E-473C-9B69-A1CB8CB1EB5D}"/>
              </a:ext>
            </a:extLst>
          </p:cNvPr>
          <p:cNvSpPr/>
          <p:nvPr/>
        </p:nvSpPr>
        <p:spPr>
          <a:xfrm>
            <a:off x="2892227" y="5083912"/>
            <a:ext cx="273245" cy="26771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4" name="Ellipse 143">
            <a:extLst>
              <a:ext uri="{FF2B5EF4-FFF2-40B4-BE49-F238E27FC236}">
                <a16:creationId xmlns:a16="http://schemas.microsoft.com/office/drawing/2014/main" id="{5F7D8BDD-31DA-404C-AFDB-490E0712AC4D}"/>
              </a:ext>
            </a:extLst>
          </p:cNvPr>
          <p:cNvSpPr/>
          <p:nvPr/>
        </p:nvSpPr>
        <p:spPr>
          <a:xfrm>
            <a:off x="2887170" y="5546269"/>
            <a:ext cx="273245" cy="26771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792B6D3D-DFB3-4039-A4AC-9DFE00280B17}"/>
              </a:ext>
            </a:extLst>
          </p:cNvPr>
          <p:cNvSpPr/>
          <p:nvPr/>
        </p:nvSpPr>
        <p:spPr>
          <a:xfrm>
            <a:off x="2769755" y="5144227"/>
            <a:ext cx="516693" cy="616120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8238B1F3-ECC8-4E0B-83A5-514E1BC5879D}"/>
              </a:ext>
            </a:extLst>
          </p:cNvPr>
          <p:cNvSpPr/>
          <p:nvPr/>
        </p:nvSpPr>
        <p:spPr>
          <a:xfrm>
            <a:off x="3169995" y="4418387"/>
            <a:ext cx="669165" cy="733201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1AF99D59-F617-4D6F-AA1C-2462412A0CDF}"/>
              </a:ext>
            </a:extLst>
          </p:cNvPr>
          <p:cNvSpPr txBox="1"/>
          <p:nvPr/>
        </p:nvSpPr>
        <p:spPr>
          <a:xfrm>
            <a:off x="3101155" y="4578527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err="1"/>
              <a:t>Ceramic</a:t>
            </a:r>
            <a:endParaRPr lang="de-CH" sz="1200" dirty="0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3312ED91-D4AF-458F-8643-B2402A410A34}"/>
              </a:ext>
            </a:extLst>
          </p:cNvPr>
          <p:cNvSpPr/>
          <p:nvPr/>
        </p:nvSpPr>
        <p:spPr>
          <a:xfrm>
            <a:off x="1941794" y="4550146"/>
            <a:ext cx="701240" cy="616120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39" name="Gerade Verbindung mit Pfeil 138">
            <a:extLst>
              <a:ext uri="{FF2B5EF4-FFF2-40B4-BE49-F238E27FC236}">
                <a16:creationId xmlns:a16="http://schemas.microsoft.com/office/drawing/2014/main" id="{3457C50A-400E-42EA-8D1C-8817E284B0FB}"/>
              </a:ext>
            </a:extLst>
          </p:cNvPr>
          <p:cNvCxnSpPr>
            <a:cxnSpLocks/>
          </p:cNvCxnSpPr>
          <p:nvPr/>
        </p:nvCxnSpPr>
        <p:spPr>
          <a:xfrm>
            <a:off x="1733816" y="4053961"/>
            <a:ext cx="548929" cy="115144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Pfeil: nach unten 144">
            <a:extLst>
              <a:ext uri="{FF2B5EF4-FFF2-40B4-BE49-F238E27FC236}">
                <a16:creationId xmlns:a16="http://schemas.microsoft.com/office/drawing/2014/main" id="{E5D4BEE5-C90C-476B-866B-86F79113D555}"/>
              </a:ext>
            </a:extLst>
          </p:cNvPr>
          <p:cNvSpPr/>
          <p:nvPr/>
        </p:nvSpPr>
        <p:spPr>
          <a:xfrm>
            <a:off x="2761137" y="5807390"/>
            <a:ext cx="237435" cy="18203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6295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8" grpId="0" animBg="1"/>
      <p:bldP spid="44" grpId="0" animBg="1"/>
      <p:bldP spid="45" grpId="0" animBg="1"/>
      <p:bldP spid="74" grpId="0"/>
      <p:bldP spid="83" grpId="0" animBg="1"/>
      <p:bldP spid="84" grpId="0"/>
      <p:bldP spid="85" grpId="0" animBg="1"/>
      <p:bldP spid="8" grpId="0" animBg="1"/>
      <p:bldP spid="115" grpId="0" animBg="1"/>
      <p:bldP spid="116" grpId="0" animBg="1"/>
      <p:bldP spid="117" grpId="0" animBg="1"/>
      <p:bldP spid="118" grpId="0" animBg="1"/>
      <p:bldP spid="11" grpId="0" animBg="1"/>
      <p:bldP spid="119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9" grpId="0" animBg="1"/>
      <p:bldP spid="130" grpId="0" animBg="1"/>
      <p:bldP spid="131" grpId="0" animBg="1"/>
      <p:bldP spid="137" grpId="0" animBg="1"/>
      <p:bldP spid="17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46" grpId="0" animBg="1"/>
      <p:bldP spid="47" grpId="0" animBg="1"/>
      <p:bldP spid="77" grpId="0"/>
      <p:bldP spid="81" grpId="0" animBg="1"/>
      <p:bldP spid="1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35F2046C-2367-49AD-93B8-9C7F0A3807E1}"/>
              </a:ext>
            </a:extLst>
          </p:cNvPr>
          <p:cNvSpPr txBox="1">
            <a:spLocks/>
          </p:cNvSpPr>
          <p:nvPr/>
        </p:nvSpPr>
        <p:spPr>
          <a:xfrm>
            <a:off x="521607" y="1416440"/>
            <a:ext cx="10982362" cy="5246338"/>
          </a:xfrm>
          <a:prstGeom prst="rect">
            <a:avLst/>
          </a:prstGeom>
        </p:spPr>
        <p:txBody>
          <a:bodyPr vert="horz" lIns="140400" tIns="0" rIns="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b="1" dirty="0" err="1">
                <a:sym typeface="Wingdings" panose="05000000000000000000" pitchFamily="2" charset="2"/>
              </a:rPr>
              <a:t>Preparation</a:t>
            </a:r>
            <a:r>
              <a:rPr lang="de-CH" b="1" dirty="0">
                <a:sym typeface="Wingdings" panose="05000000000000000000" pitchFamily="2" charset="2"/>
              </a:rPr>
              <a:t> </a:t>
            </a:r>
            <a:r>
              <a:rPr lang="de-CH" b="1" dirty="0" err="1">
                <a:sym typeface="Wingdings" panose="05000000000000000000" pitchFamily="2" charset="2"/>
              </a:rPr>
              <a:t>procedure</a:t>
            </a:r>
            <a:endParaRPr lang="de-CH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CH" sz="1600" dirty="0">
                <a:sym typeface="Wingdings" panose="05000000000000000000" pitchFamily="2" charset="2"/>
              </a:rPr>
              <a:t>1. </a:t>
            </a:r>
            <a:r>
              <a:rPr lang="de-CH" sz="1600" dirty="0" err="1">
                <a:sym typeface="Wingdings" panose="05000000000000000000" pitchFamily="2" charset="2"/>
              </a:rPr>
              <a:t>Nanoparticle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suspension</a:t>
            </a:r>
            <a:endParaRPr lang="de-CH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1628A-2A40-4B37-B167-309C0EBB4BBF}" type="datetime1">
              <a:rPr lang="de-DE" smtClean="0"/>
              <a:t>12.03.2021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9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468312"/>
          </a:xfrm>
        </p:spPr>
        <p:txBody>
          <a:bodyPr/>
          <a:lstStyle/>
          <a:p>
            <a:r>
              <a:rPr lang="de-DE" dirty="0" err="1"/>
              <a:t>Epoxy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TiO</a:t>
            </a:r>
            <a:r>
              <a:rPr lang="de-DE" baseline="-25000" dirty="0"/>
              <a:t>2</a:t>
            </a:r>
            <a:r>
              <a:rPr lang="de-DE" dirty="0"/>
              <a:t> </a:t>
            </a:r>
            <a:r>
              <a:rPr lang="de-DE" dirty="0" err="1"/>
              <a:t>nanoparticles</a:t>
            </a:r>
            <a:endParaRPr lang="de-CH" dirty="0"/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095575C3-580D-4F34-8277-780E519D2176}"/>
              </a:ext>
            </a:extLst>
          </p:cNvPr>
          <p:cNvSpPr txBox="1">
            <a:spLocks/>
          </p:cNvSpPr>
          <p:nvPr/>
        </p:nvSpPr>
        <p:spPr>
          <a:xfrm>
            <a:off x="471379" y="2024061"/>
            <a:ext cx="3351025" cy="4213225"/>
          </a:xfrm>
          <a:prstGeom prst="rect">
            <a:avLst/>
          </a:prstGeom>
        </p:spPr>
        <p:txBody>
          <a:bodyPr vert="horz" lIns="140400" tIns="0" rIns="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sp>
        <p:nvSpPr>
          <p:cNvPr id="10" name="Zylinder 9">
            <a:extLst>
              <a:ext uri="{FF2B5EF4-FFF2-40B4-BE49-F238E27FC236}">
                <a16:creationId xmlns:a16="http://schemas.microsoft.com/office/drawing/2014/main" id="{AE0982FD-411B-4746-946E-B46737EC0C33}"/>
              </a:ext>
            </a:extLst>
          </p:cNvPr>
          <p:cNvSpPr/>
          <p:nvPr/>
        </p:nvSpPr>
        <p:spPr>
          <a:xfrm>
            <a:off x="598540" y="3385223"/>
            <a:ext cx="2170253" cy="1964803"/>
          </a:xfrm>
          <a:prstGeom prst="can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Zylinder 1">
            <a:extLst>
              <a:ext uri="{FF2B5EF4-FFF2-40B4-BE49-F238E27FC236}">
                <a16:creationId xmlns:a16="http://schemas.microsoft.com/office/drawing/2014/main" id="{76C7C763-2478-47CE-872E-44CD617DEA64}"/>
              </a:ext>
            </a:extLst>
          </p:cNvPr>
          <p:cNvSpPr/>
          <p:nvPr/>
        </p:nvSpPr>
        <p:spPr>
          <a:xfrm>
            <a:off x="598540" y="2774659"/>
            <a:ext cx="2170253" cy="2575368"/>
          </a:xfrm>
          <a:prstGeom prst="ca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B5431888-D3D9-468A-BA61-C353B2449AAC}"/>
              </a:ext>
            </a:extLst>
          </p:cNvPr>
          <p:cNvSpPr/>
          <p:nvPr/>
        </p:nvSpPr>
        <p:spPr>
          <a:xfrm>
            <a:off x="1140706" y="4554157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7ECA4D9-2909-4397-89BC-C33F1CC68D03}"/>
              </a:ext>
            </a:extLst>
          </p:cNvPr>
          <p:cNvSpPr/>
          <p:nvPr/>
        </p:nvSpPr>
        <p:spPr>
          <a:xfrm>
            <a:off x="1322114" y="4804941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AAC85893-9BB5-4B4C-BD96-B50E6777B7FC}"/>
              </a:ext>
            </a:extLst>
          </p:cNvPr>
          <p:cNvSpPr/>
          <p:nvPr/>
        </p:nvSpPr>
        <p:spPr>
          <a:xfrm>
            <a:off x="1523706" y="4504965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1722BFC9-F951-41CA-8B98-B8EDFEF640AE}"/>
              </a:ext>
            </a:extLst>
          </p:cNvPr>
          <p:cNvSpPr/>
          <p:nvPr/>
        </p:nvSpPr>
        <p:spPr>
          <a:xfrm>
            <a:off x="1673283" y="4755749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410CBFEF-E56F-44A4-89E1-E10A0F84A556}"/>
              </a:ext>
            </a:extLst>
          </p:cNvPr>
          <p:cNvSpPr/>
          <p:nvPr/>
        </p:nvSpPr>
        <p:spPr>
          <a:xfrm>
            <a:off x="1362450" y="4554157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701FE5BD-2C9C-4D53-A6A6-73C68B138530}"/>
              </a:ext>
            </a:extLst>
          </p:cNvPr>
          <p:cNvSpPr/>
          <p:nvPr/>
        </p:nvSpPr>
        <p:spPr>
          <a:xfrm>
            <a:off x="1564042" y="4254181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A948EA37-73CE-4249-BF32-A7031CFAE605}"/>
              </a:ext>
            </a:extLst>
          </p:cNvPr>
          <p:cNvSpPr/>
          <p:nvPr/>
        </p:nvSpPr>
        <p:spPr>
          <a:xfrm>
            <a:off x="1713619" y="4504965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930D6573-7742-43C3-B69C-F5040A456A4E}"/>
              </a:ext>
            </a:extLst>
          </p:cNvPr>
          <p:cNvSpPr/>
          <p:nvPr/>
        </p:nvSpPr>
        <p:spPr>
          <a:xfrm rot="4064899">
            <a:off x="1514850" y="4706557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4AC09156-0F83-4C90-AFA6-2E174BE323D7}"/>
              </a:ext>
            </a:extLst>
          </p:cNvPr>
          <p:cNvSpPr/>
          <p:nvPr/>
        </p:nvSpPr>
        <p:spPr>
          <a:xfrm rot="4064899">
            <a:off x="2127381" y="4342423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999D5606-28A9-4BD8-A1BB-3A0D9A98DB91}"/>
              </a:ext>
            </a:extLst>
          </p:cNvPr>
          <p:cNvSpPr/>
          <p:nvPr/>
        </p:nvSpPr>
        <p:spPr>
          <a:xfrm rot="4064899">
            <a:off x="1930175" y="4740784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AC1250CD-BB66-4BCC-9043-54657A7AC98A}"/>
              </a:ext>
            </a:extLst>
          </p:cNvPr>
          <p:cNvSpPr/>
          <p:nvPr/>
        </p:nvSpPr>
        <p:spPr>
          <a:xfrm>
            <a:off x="1712055" y="4995910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2E070E34-72A1-494B-A05F-B0C1FD1A6A07}"/>
              </a:ext>
            </a:extLst>
          </p:cNvPr>
          <p:cNvSpPr/>
          <p:nvPr/>
        </p:nvSpPr>
        <p:spPr>
          <a:xfrm>
            <a:off x="2063224" y="4946718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A6483AE8-25F4-47BE-BBBD-C306FD3B3ABB}"/>
              </a:ext>
            </a:extLst>
          </p:cNvPr>
          <p:cNvSpPr/>
          <p:nvPr/>
        </p:nvSpPr>
        <p:spPr>
          <a:xfrm rot="4064899">
            <a:off x="2476986" y="4784176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C35261F2-9B9C-4B04-8DE1-2B2DD7C7FBBD}"/>
              </a:ext>
            </a:extLst>
          </p:cNvPr>
          <p:cNvSpPr/>
          <p:nvPr/>
        </p:nvSpPr>
        <p:spPr>
          <a:xfrm>
            <a:off x="1766071" y="4195336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F26DC940-5345-45B0-A3B9-95B8115757F1}"/>
              </a:ext>
            </a:extLst>
          </p:cNvPr>
          <p:cNvSpPr/>
          <p:nvPr/>
        </p:nvSpPr>
        <p:spPr>
          <a:xfrm>
            <a:off x="2117240" y="4146144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FD3F4466-87D8-4B43-AF88-D2246189075F}"/>
              </a:ext>
            </a:extLst>
          </p:cNvPr>
          <p:cNvSpPr/>
          <p:nvPr/>
        </p:nvSpPr>
        <p:spPr>
          <a:xfrm rot="4064899">
            <a:off x="2531002" y="3983602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0C6ACD5E-D384-4CA4-BE69-554495D44166}"/>
              </a:ext>
            </a:extLst>
          </p:cNvPr>
          <p:cNvSpPr/>
          <p:nvPr/>
        </p:nvSpPr>
        <p:spPr>
          <a:xfrm>
            <a:off x="811054" y="3981414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CD6931B6-606E-4499-9D96-3C3C5ECB9D44}"/>
              </a:ext>
            </a:extLst>
          </p:cNvPr>
          <p:cNvSpPr/>
          <p:nvPr/>
        </p:nvSpPr>
        <p:spPr>
          <a:xfrm>
            <a:off x="960631" y="4232198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307D509-29A1-40CA-A97B-A3600CD50E05}"/>
              </a:ext>
            </a:extLst>
          </p:cNvPr>
          <p:cNvSpPr/>
          <p:nvPr/>
        </p:nvSpPr>
        <p:spPr>
          <a:xfrm rot="4064899">
            <a:off x="1217523" y="4217233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7442ACAA-7C12-4D2D-9745-6DCB64451DE4}"/>
              </a:ext>
            </a:extLst>
          </p:cNvPr>
          <p:cNvSpPr/>
          <p:nvPr/>
        </p:nvSpPr>
        <p:spPr>
          <a:xfrm>
            <a:off x="782767" y="4691124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D2063F54-BE23-4E31-B904-91CAD83DAA8F}"/>
              </a:ext>
            </a:extLst>
          </p:cNvPr>
          <p:cNvSpPr/>
          <p:nvPr/>
        </p:nvSpPr>
        <p:spPr>
          <a:xfrm>
            <a:off x="932344" y="4941908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DEFFF35E-C29B-4B47-9E7E-6895C47F085F}"/>
              </a:ext>
            </a:extLst>
          </p:cNvPr>
          <p:cNvSpPr/>
          <p:nvPr/>
        </p:nvSpPr>
        <p:spPr>
          <a:xfrm rot="4064899">
            <a:off x="1189236" y="5019921"/>
            <a:ext cx="98384" cy="9838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8E4656D9-9B7D-4D23-A0C9-EA1A4FC340C3}"/>
              </a:ext>
            </a:extLst>
          </p:cNvPr>
          <p:cNvSpPr/>
          <p:nvPr/>
        </p:nvSpPr>
        <p:spPr>
          <a:xfrm>
            <a:off x="3872632" y="3428999"/>
            <a:ext cx="414698" cy="41469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7A2CB9F2-FB4E-4B44-AAE6-CEE528C88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194" y="5425990"/>
            <a:ext cx="2657420" cy="7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44035FD4-8F7C-4A87-8060-9D9B00D8BF5A}"/>
              </a:ext>
            </a:extLst>
          </p:cNvPr>
          <p:cNvCxnSpPr>
            <a:cxnSpLocks/>
          </p:cNvCxnSpPr>
          <p:nvPr/>
        </p:nvCxnSpPr>
        <p:spPr>
          <a:xfrm flipH="1" flipV="1">
            <a:off x="4287330" y="3833748"/>
            <a:ext cx="194085" cy="275468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0514BE99-7DA2-4AA5-A55E-48605B3E4263}"/>
              </a:ext>
            </a:extLst>
          </p:cNvPr>
          <p:cNvCxnSpPr>
            <a:cxnSpLocks/>
          </p:cNvCxnSpPr>
          <p:nvPr/>
        </p:nvCxnSpPr>
        <p:spPr>
          <a:xfrm flipH="1" flipV="1">
            <a:off x="4352860" y="3742432"/>
            <a:ext cx="317655" cy="123068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53CFC405-CBE9-4E78-895F-E9FF854940E9}"/>
              </a:ext>
            </a:extLst>
          </p:cNvPr>
          <p:cNvCxnSpPr>
            <a:cxnSpLocks/>
          </p:cNvCxnSpPr>
          <p:nvPr/>
        </p:nvCxnSpPr>
        <p:spPr>
          <a:xfrm flipH="1">
            <a:off x="4364512" y="3569840"/>
            <a:ext cx="306003" cy="33648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2759D3C9-D99F-443B-859C-C08EB14FDE13}"/>
              </a:ext>
            </a:extLst>
          </p:cNvPr>
          <p:cNvCxnSpPr>
            <a:cxnSpLocks/>
          </p:cNvCxnSpPr>
          <p:nvPr/>
        </p:nvCxnSpPr>
        <p:spPr>
          <a:xfrm flipH="1">
            <a:off x="4324756" y="3319916"/>
            <a:ext cx="306002" cy="142077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9DFB9501-8D13-4197-B217-2D5F85E983F3}"/>
              </a:ext>
            </a:extLst>
          </p:cNvPr>
          <p:cNvGrpSpPr/>
          <p:nvPr/>
        </p:nvGrpSpPr>
        <p:grpSpPr>
          <a:xfrm rot="15586897">
            <a:off x="3866690" y="2823698"/>
            <a:ext cx="383185" cy="789300"/>
            <a:chOff x="4439730" y="3472316"/>
            <a:chExt cx="383185" cy="789300"/>
          </a:xfrm>
        </p:grpSpPr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43F03B59-62AE-4695-BDEF-AC6A9A83591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39730" y="3986148"/>
              <a:ext cx="194085" cy="275468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>
              <a:extLst>
                <a:ext uri="{FF2B5EF4-FFF2-40B4-BE49-F238E27FC236}">
                  <a16:creationId xmlns:a16="http://schemas.microsoft.com/office/drawing/2014/main" id="{EB780C69-B440-4BB6-8DAE-26BE31D282B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05260" y="3894832"/>
              <a:ext cx="317655" cy="123068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r Verbinder 49">
              <a:extLst>
                <a:ext uri="{FF2B5EF4-FFF2-40B4-BE49-F238E27FC236}">
                  <a16:creationId xmlns:a16="http://schemas.microsoft.com/office/drawing/2014/main" id="{6511B2A6-FB3C-4929-8C2F-DF312AD032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16912" y="3722240"/>
              <a:ext cx="306003" cy="33648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r Verbinder 50">
              <a:extLst>
                <a:ext uri="{FF2B5EF4-FFF2-40B4-BE49-F238E27FC236}">
                  <a16:creationId xmlns:a16="http://schemas.microsoft.com/office/drawing/2014/main" id="{08E3CDD2-95E9-4714-A6AE-FA91DFD979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7156" y="3472316"/>
              <a:ext cx="306002" cy="142077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154C6570-7353-40AA-B927-BCE48BA01582}"/>
              </a:ext>
            </a:extLst>
          </p:cNvPr>
          <p:cNvGrpSpPr/>
          <p:nvPr/>
        </p:nvGrpSpPr>
        <p:grpSpPr>
          <a:xfrm rot="8125892">
            <a:off x="3557858" y="3421429"/>
            <a:ext cx="383185" cy="789300"/>
            <a:chOff x="4439730" y="3472316"/>
            <a:chExt cx="383185" cy="789300"/>
          </a:xfrm>
        </p:grpSpPr>
        <p:cxnSp>
          <p:nvCxnSpPr>
            <p:cNvPr id="54" name="Gerader Verbinder 53">
              <a:extLst>
                <a:ext uri="{FF2B5EF4-FFF2-40B4-BE49-F238E27FC236}">
                  <a16:creationId xmlns:a16="http://schemas.microsoft.com/office/drawing/2014/main" id="{5F75E444-892B-4990-B497-1A61C4416D9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39730" y="3986148"/>
              <a:ext cx="194085" cy="275468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>
              <a:extLst>
                <a:ext uri="{FF2B5EF4-FFF2-40B4-BE49-F238E27FC236}">
                  <a16:creationId xmlns:a16="http://schemas.microsoft.com/office/drawing/2014/main" id="{52AD9B8A-BA00-4B5E-9297-56F50D53D4A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05260" y="3894832"/>
              <a:ext cx="317655" cy="123068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r Verbinder 55">
              <a:extLst>
                <a:ext uri="{FF2B5EF4-FFF2-40B4-BE49-F238E27FC236}">
                  <a16:creationId xmlns:a16="http://schemas.microsoft.com/office/drawing/2014/main" id="{B1C3F2B5-BC5D-4F6D-AB7F-A07BCD92D6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16912" y="3722240"/>
              <a:ext cx="306003" cy="33648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r Verbinder 56">
              <a:extLst>
                <a:ext uri="{FF2B5EF4-FFF2-40B4-BE49-F238E27FC236}">
                  <a16:creationId xmlns:a16="http://schemas.microsoft.com/office/drawing/2014/main" id="{81924D49-8D0E-4AC3-B170-16BFDD7B2E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7156" y="3472316"/>
              <a:ext cx="306002" cy="142077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4F5C631B-E0ED-47B9-918E-4D7CD32576A4}"/>
              </a:ext>
            </a:extLst>
          </p:cNvPr>
          <p:cNvCxnSpPr>
            <a:cxnSpLocks/>
          </p:cNvCxnSpPr>
          <p:nvPr/>
        </p:nvCxnSpPr>
        <p:spPr>
          <a:xfrm flipV="1">
            <a:off x="2715656" y="3732922"/>
            <a:ext cx="947714" cy="282607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8685AAEF-1E0D-4746-969A-A87A57920665}"/>
              </a:ext>
            </a:extLst>
          </p:cNvPr>
          <p:cNvCxnSpPr>
            <a:cxnSpLocks/>
          </p:cNvCxnSpPr>
          <p:nvPr/>
        </p:nvCxnSpPr>
        <p:spPr>
          <a:xfrm>
            <a:off x="3969264" y="4171111"/>
            <a:ext cx="82453" cy="1178916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61">
            <a:extLst>
              <a:ext uri="{FF2B5EF4-FFF2-40B4-BE49-F238E27FC236}">
                <a16:creationId xmlns:a16="http://schemas.microsoft.com/office/drawing/2014/main" id="{58A2CDB8-178C-4462-A7D6-EAB7D223FFC0}"/>
              </a:ext>
            </a:extLst>
          </p:cNvPr>
          <p:cNvSpPr txBox="1"/>
          <p:nvPr/>
        </p:nvSpPr>
        <p:spPr>
          <a:xfrm>
            <a:off x="3683446" y="621607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Oleylamine</a:t>
            </a:r>
            <a:endParaRPr lang="de-CH" dirty="0"/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41B7A41F-AEE7-4529-8DE1-185B112AAB68}"/>
              </a:ext>
            </a:extLst>
          </p:cNvPr>
          <p:cNvSpPr txBox="1"/>
          <p:nvPr/>
        </p:nvSpPr>
        <p:spPr>
          <a:xfrm>
            <a:off x="3832514" y="3505233"/>
            <a:ext cx="485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TiO</a:t>
            </a:r>
            <a:r>
              <a:rPr lang="de-DE" sz="1200" baseline="-25000" dirty="0"/>
              <a:t>2</a:t>
            </a:r>
            <a:endParaRPr lang="de-CH" sz="1200" baseline="-25000" dirty="0"/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5CC1C3FC-01A1-4231-81B9-B5D0D6A5A541}"/>
              </a:ext>
            </a:extLst>
          </p:cNvPr>
          <p:cNvSpPr txBox="1"/>
          <p:nvPr/>
        </p:nvSpPr>
        <p:spPr>
          <a:xfrm>
            <a:off x="1251896" y="3507691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CHCl</a:t>
            </a:r>
            <a:r>
              <a:rPr lang="de-DE" baseline="-25000" dirty="0"/>
              <a:t>3</a:t>
            </a:r>
            <a:endParaRPr lang="de-CH" baseline="-25000" dirty="0"/>
          </a:p>
        </p:txBody>
      </p:sp>
      <p:sp>
        <p:nvSpPr>
          <p:cNvPr id="69" name="Inhaltsplatzhalter 1">
            <a:extLst>
              <a:ext uri="{FF2B5EF4-FFF2-40B4-BE49-F238E27FC236}">
                <a16:creationId xmlns:a16="http://schemas.microsoft.com/office/drawing/2014/main" id="{698FC7F0-F133-43F9-A93B-BDB0C2008E8E}"/>
              </a:ext>
            </a:extLst>
          </p:cNvPr>
          <p:cNvSpPr txBox="1">
            <a:spLocks/>
          </p:cNvSpPr>
          <p:nvPr/>
        </p:nvSpPr>
        <p:spPr>
          <a:xfrm>
            <a:off x="5849922" y="1513057"/>
            <a:ext cx="7265304" cy="402432"/>
          </a:xfrm>
          <a:prstGeom prst="rect">
            <a:avLst/>
          </a:prstGeom>
        </p:spPr>
        <p:txBody>
          <a:bodyPr vert="horz" lIns="140400" tIns="0" rIns="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1600" dirty="0">
                <a:sym typeface="Wingdings" panose="05000000000000000000" pitchFamily="2" charset="2"/>
              </a:rPr>
              <a:t>2. Mix </a:t>
            </a:r>
            <a:r>
              <a:rPr lang="de-CH" sz="1600" dirty="0" err="1">
                <a:sym typeface="Wingdings" panose="05000000000000000000" pitchFamily="2" charset="2"/>
              </a:rPr>
              <a:t>particle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suspension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with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hardener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or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resin</a:t>
            </a:r>
            <a:endParaRPr lang="de-CH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CH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EC9F9502-8A86-4117-AAF9-6AFEB4F6395E}"/>
              </a:ext>
            </a:extLst>
          </p:cNvPr>
          <p:cNvSpPr txBox="1"/>
          <p:nvPr/>
        </p:nvSpPr>
        <p:spPr>
          <a:xfrm>
            <a:off x="5880991" y="4669757"/>
            <a:ext cx="3180679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CH" sz="1600" dirty="0">
              <a:sym typeface="Wingdings" panose="05000000000000000000" pitchFamily="2" charset="2"/>
            </a:endParaRPr>
          </a:p>
          <a:p>
            <a:r>
              <a:rPr lang="de-CH" sz="1600" dirty="0">
                <a:sym typeface="Wingdings" panose="05000000000000000000" pitchFamily="2" charset="2"/>
              </a:rPr>
              <a:t>3. Remove CHCl</a:t>
            </a:r>
            <a:r>
              <a:rPr lang="de-CH" sz="1600" baseline="-25000" dirty="0">
                <a:sym typeface="Wingdings" panose="05000000000000000000" pitchFamily="2" charset="2"/>
              </a:rPr>
              <a:t>3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with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roto-evap</a:t>
            </a:r>
            <a:endParaRPr lang="de-CH" sz="1600" dirty="0">
              <a:sym typeface="Wingdings" panose="05000000000000000000" pitchFamily="2" charset="2"/>
            </a:endParaRPr>
          </a:p>
          <a:p>
            <a:endParaRPr lang="de-CH" sz="1600" dirty="0">
              <a:sym typeface="Wingdings" panose="05000000000000000000" pitchFamily="2" charset="2"/>
            </a:endParaRPr>
          </a:p>
          <a:p>
            <a:r>
              <a:rPr lang="de-CH" sz="1600" dirty="0">
                <a:sym typeface="Wingdings" panose="05000000000000000000" pitchFamily="2" charset="2"/>
              </a:rPr>
              <a:t>4. Mix </a:t>
            </a:r>
            <a:r>
              <a:rPr lang="de-CH" sz="1600" dirty="0" err="1">
                <a:sym typeface="Wingdings" panose="05000000000000000000" pitchFamily="2" charset="2"/>
              </a:rPr>
              <a:t>hardener</a:t>
            </a:r>
            <a:r>
              <a:rPr lang="de-CH" sz="1600" dirty="0">
                <a:sym typeface="Wingdings" panose="05000000000000000000" pitchFamily="2" charset="2"/>
              </a:rPr>
              <a:t> &amp; </a:t>
            </a:r>
            <a:r>
              <a:rPr lang="de-CH" sz="1600" dirty="0" err="1">
                <a:sym typeface="Wingdings" panose="05000000000000000000" pitchFamily="2" charset="2"/>
              </a:rPr>
              <a:t>resin</a:t>
            </a:r>
            <a:r>
              <a:rPr lang="de-CH" sz="1600" dirty="0">
                <a:sym typeface="Wingdings" panose="05000000000000000000" pitchFamily="2" charset="2"/>
              </a:rPr>
              <a:t>  </a:t>
            </a:r>
            <a:r>
              <a:rPr lang="de-CH" sz="1600" dirty="0" err="1">
                <a:sym typeface="Wingdings" panose="05000000000000000000" pitchFamily="2" charset="2"/>
              </a:rPr>
              <a:t>curing</a:t>
            </a:r>
            <a:endParaRPr lang="de-CH" sz="1600" dirty="0">
              <a:sym typeface="Wingdings" panose="05000000000000000000" pitchFamily="2" charset="2"/>
            </a:endParaRPr>
          </a:p>
          <a:p>
            <a:endParaRPr lang="de-CH" dirty="0"/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9A540922-F820-4E9F-B105-246F38B81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209" y="2147458"/>
            <a:ext cx="3351025" cy="120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Triethylenetetramine | C6H18N4 | ChemSpider">
            <a:extLst>
              <a:ext uri="{FF2B5EF4-FFF2-40B4-BE49-F238E27FC236}">
                <a16:creationId xmlns:a16="http://schemas.microsoft.com/office/drawing/2014/main" id="{0769EDF3-F0C2-42B3-8C26-DCFA9EBB01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4634">
            <a:off x="6623114" y="3129459"/>
            <a:ext cx="2211758" cy="2211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methyltetrahydrophthalic anhydride AldrichCPR | Sigma-Aldrich">
            <a:extLst>
              <a:ext uri="{FF2B5EF4-FFF2-40B4-BE49-F238E27FC236}">
                <a16:creationId xmlns:a16="http://schemas.microsoft.com/office/drawing/2014/main" id="{D7BA0BDA-F86B-480C-A325-326FCEDBE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1259" y="3400472"/>
            <a:ext cx="907696" cy="106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Textfeld 66">
            <a:extLst>
              <a:ext uri="{FF2B5EF4-FFF2-40B4-BE49-F238E27FC236}">
                <a16:creationId xmlns:a16="http://schemas.microsoft.com/office/drawing/2014/main" id="{D695F865-86C2-449D-97B8-1F0BE0215CD0}"/>
              </a:ext>
            </a:extLst>
          </p:cNvPr>
          <p:cNvSpPr txBox="1"/>
          <p:nvPr/>
        </p:nvSpPr>
        <p:spPr>
          <a:xfrm>
            <a:off x="6154526" y="209682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/>
              <a:t>Epoxy</a:t>
            </a:r>
            <a:r>
              <a:rPr lang="de-DE" sz="1600" b="1" dirty="0"/>
              <a:t> </a:t>
            </a:r>
            <a:r>
              <a:rPr lang="de-DE" sz="1600" b="1" dirty="0" err="1"/>
              <a:t>resin</a:t>
            </a:r>
            <a:r>
              <a:rPr lang="de-DE" sz="1600" b="1" dirty="0"/>
              <a:t>:</a:t>
            </a:r>
            <a:endParaRPr lang="de-CH" sz="1600" b="1" dirty="0"/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17CC4959-5893-48FE-BDF1-CA290F24C587}"/>
              </a:ext>
            </a:extLst>
          </p:cNvPr>
          <p:cNvSpPr txBox="1"/>
          <p:nvPr/>
        </p:nvSpPr>
        <p:spPr>
          <a:xfrm>
            <a:off x="6112873" y="3356619"/>
            <a:ext cx="18598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/>
              <a:t>Some</a:t>
            </a:r>
            <a:r>
              <a:rPr lang="de-DE" sz="1600" b="1" dirty="0"/>
              <a:t> </a:t>
            </a:r>
            <a:r>
              <a:rPr lang="de-DE" sz="1600" b="1" dirty="0" err="1"/>
              <a:t>hardeners</a:t>
            </a:r>
            <a:r>
              <a:rPr lang="de-DE" sz="1600" b="1" dirty="0"/>
              <a:t>:</a:t>
            </a:r>
            <a:endParaRPr lang="de-CH" sz="1600" b="1" dirty="0"/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4150B1B9-8C81-45EA-8AF1-C81799E54ACA}"/>
              </a:ext>
            </a:extLst>
          </p:cNvPr>
          <p:cNvSpPr txBox="1"/>
          <p:nvPr/>
        </p:nvSpPr>
        <p:spPr>
          <a:xfrm>
            <a:off x="7796209" y="4320299"/>
            <a:ext cx="977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HY 5922</a:t>
            </a:r>
            <a:endParaRPr lang="de-CH" sz="1600" dirty="0"/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CB033812-BCFE-4605-A581-146048071B6D}"/>
              </a:ext>
            </a:extLst>
          </p:cNvPr>
          <p:cNvSpPr txBox="1"/>
          <p:nvPr/>
        </p:nvSpPr>
        <p:spPr>
          <a:xfrm>
            <a:off x="9523940" y="4434406"/>
            <a:ext cx="17796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CTD-101K Part B</a:t>
            </a:r>
            <a:endParaRPr lang="de-CH" sz="1600" dirty="0"/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94079383-2FFF-45B9-A8A6-F102240DFE1A}"/>
              </a:ext>
            </a:extLst>
          </p:cNvPr>
          <p:cNvSpPr txBox="1"/>
          <p:nvPr/>
        </p:nvSpPr>
        <p:spPr>
          <a:xfrm>
            <a:off x="4383217" y="195222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3 </a:t>
            </a:r>
            <a:r>
              <a:rPr lang="de-DE" dirty="0" err="1">
                <a:solidFill>
                  <a:schemeClr val="bg1"/>
                </a:solidFill>
              </a:rPr>
              <a:t>Examples</a:t>
            </a:r>
            <a:r>
              <a:rPr lang="de-DE" dirty="0">
                <a:solidFill>
                  <a:schemeClr val="bg1"/>
                </a:solidFill>
              </a:rPr>
              <a:t> &amp; Research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68" name="Fußzeilenplatzhalter 3">
            <a:extLst>
              <a:ext uri="{FF2B5EF4-FFF2-40B4-BE49-F238E27FC236}">
                <a16:creationId xmlns:a16="http://schemas.microsoft.com/office/drawing/2014/main" id="{14068444-2967-471A-9985-B8FCB3AF7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250841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2" grpId="0" animBg="1"/>
      <p:bldP spid="3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62" grpId="0"/>
      <p:bldP spid="66" grpId="0"/>
      <p:bldP spid="64" grpId="0"/>
      <p:bldP spid="69" grpId="0"/>
      <p:bldP spid="67" grpId="0"/>
      <p:bldP spid="77" grpId="0"/>
      <p:bldP spid="78" grpId="0"/>
      <p:bldP spid="79" grpId="0"/>
    </p:bldLst>
  </p:timing>
</p:sld>
</file>

<file path=ppt/theme/theme1.xml><?xml version="1.0" encoding="utf-8"?>
<a:theme xmlns:a="http://schemas.openxmlformats.org/drawingml/2006/main" name="Folienmaster ETH Zuerich">
  <a:themeElements>
    <a:clrScheme name="ETH Zuerich - ETH 1">
      <a:dk1>
        <a:sysClr val="windowText" lastClr="000000"/>
      </a:dk1>
      <a:lt1>
        <a:sysClr val="window" lastClr="FFFFFF"/>
      </a:lt1>
      <a:dk2>
        <a:srgbClr val="1269B0"/>
      </a:dk2>
      <a:lt2>
        <a:srgbClr val="1F407A"/>
      </a:lt2>
      <a:accent1>
        <a:srgbClr val="72791C"/>
      </a:accent1>
      <a:accent2>
        <a:srgbClr val="91056A"/>
      </a:accent2>
      <a:accent3>
        <a:srgbClr val="6F6F64"/>
      </a:accent3>
      <a:accent4>
        <a:srgbClr val="A8322D"/>
      </a:accent4>
      <a:accent5>
        <a:srgbClr val="007A96"/>
      </a:accent5>
      <a:accent6>
        <a:srgbClr val="956013"/>
      </a:accent6>
      <a:hlink>
        <a:srgbClr val="1269B0"/>
      </a:hlink>
      <a:folHlink>
        <a:srgbClr val="8CB63C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Project_Proposal_New_Epoxy</Template>
  <TotalTime>0</TotalTime>
  <Words>1690</Words>
  <Application>Microsoft Office PowerPoint</Application>
  <PresentationFormat>Custom</PresentationFormat>
  <Paragraphs>429</Paragraphs>
  <Slides>21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Roboto</vt:lpstr>
      <vt:lpstr>Wingdings</vt:lpstr>
      <vt:lpstr>Folienmaster ETH Zuerich</vt:lpstr>
      <vt:lpstr>Epoxy composites  for application in  superconducting magnets</vt:lpstr>
      <vt:lpstr>Structure of the presentation</vt:lpstr>
      <vt:lpstr>Superconducting electromagnets</vt:lpstr>
      <vt:lpstr>Requirements for epoxy application in superconducting magnets</vt:lpstr>
      <vt:lpstr>The causal chain of why research is needed</vt:lpstr>
      <vt:lpstr>Possible approaches to solve the problem</vt:lpstr>
      <vt:lpstr>Definition of fracture thoughness</vt:lpstr>
      <vt:lpstr>Different ideas of epoxy composites for increasing K1c</vt:lpstr>
      <vt:lpstr>Epoxy with TiO2 nanoparticles</vt:lpstr>
      <vt:lpstr>Epoxy with TiO2 nanoparticles (MY750 resin)</vt:lpstr>
      <vt:lpstr>Different ideas of epoxy composites for increasing K1c</vt:lpstr>
      <vt:lpstr>Results on preparing aramide nanofiber colloidal solutions</vt:lpstr>
      <vt:lpstr>Preparation times for aramide polyanion solutions</vt:lpstr>
      <vt:lpstr>Aramide nanofibers, open questions</vt:lpstr>
      <vt:lpstr>Different ideas of epoxy composites for increasing KIc</vt:lpstr>
      <vt:lpstr>UHMWPE in Epoxy (CTD-101K)</vt:lpstr>
      <vt:lpstr>Possible approaches to solve the problem</vt:lpstr>
      <vt:lpstr>Combined approach: heat capacity &amp; thermal expansion match.</vt:lpstr>
      <vt:lpstr>Measuring KIc for filled epoxy composites</vt:lpstr>
      <vt:lpstr>Measuring KIc for filled epoxy composites</vt:lpstr>
      <vt:lpstr>Conclusion &amp; Outlook,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a new epoxy composite with unusual properties</dc:title>
  <dc:creator>Studer  Pascal</dc:creator>
  <cp:lastModifiedBy>Davide Tommasini</cp:lastModifiedBy>
  <cp:revision>136</cp:revision>
  <cp:lastPrinted>2013-06-08T11:22:51Z</cp:lastPrinted>
  <dcterms:created xsi:type="dcterms:W3CDTF">2020-10-27T11:55:45Z</dcterms:created>
  <dcterms:modified xsi:type="dcterms:W3CDTF">2021-03-12T10:47:55Z</dcterms:modified>
</cp:coreProperties>
</file>