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Default Extension="emf" ContentType="image/x-emf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444" r:id="rId2"/>
    <p:sldId id="449" r:id="rId3"/>
    <p:sldId id="451" r:id="rId4"/>
    <p:sldId id="726" r:id="rId5"/>
    <p:sldId id="653" r:id="rId6"/>
    <p:sldId id="460" r:id="rId7"/>
    <p:sldId id="657" r:id="rId8"/>
    <p:sldId id="686" r:id="rId9"/>
    <p:sldId id="465" r:id="rId10"/>
    <p:sldId id="685" r:id="rId11"/>
    <p:sldId id="690" r:id="rId12"/>
    <p:sldId id="708" r:id="rId13"/>
    <p:sldId id="709" r:id="rId14"/>
    <p:sldId id="738" r:id="rId15"/>
    <p:sldId id="739" r:id="rId16"/>
    <p:sldId id="473" r:id="rId17"/>
    <p:sldId id="474" r:id="rId18"/>
    <p:sldId id="662" r:id="rId19"/>
    <p:sldId id="667" r:id="rId20"/>
    <p:sldId id="669" r:id="rId21"/>
    <p:sldId id="730" r:id="rId22"/>
    <p:sldId id="731" r:id="rId23"/>
    <p:sldId id="475" r:id="rId24"/>
    <p:sldId id="498" r:id="rId25"/>
    <p:sldId id="499" r:id="rId26"/>
    <p:sldId id="500" r:id="rId27"/>
    <p:sldId id="678" r:id="rId28"/>
    <p:sldId id="503" r:id="rId29"/>
    <p:sldId id="505" r:id="rId30"/>
    <p:sldId id="671" r:id="rId31"/>
    <p:sldId id="673" r:id="rId32"/>
    <p:sldId id="674" r:id="rId33"/>
    <p:sldId id="737" r:id="rId34"/>
    <p:sldId id="675" r:id="rId35"/>
    <p:sldId id="740" r:id="rId36"/>
    <p:sldId id="741" r:id="rId37"/>
    <p:sldId id="676" r:id="rId38"/>
    <p:sldId id="329" r:id="rId39"/>
    <p:sldId id="512" r:id="rId40"/>
    <p:sldId id="654" r:id="rId41"/>
    <p:sldId id="371" r:id="rId42"/>
    <p:sldId id="381" r:id="rId43"/>
    <p:sldId id="732" r:id="rId44"/>
    <p:sldId id="378" r:id="rId45"/>
    <p:sldId id="382" r:id="rId46"/>
    <p:sldId id="679" r:id="rId47"/>
    <p:sldId id="728" r:id="rId48"/>
    <p:sldId id="733" r:id="rId49"/>
    <p:sldId id="734" r:id="rId50"/>
    <p:sldId id="523" r:id="rId51"/>
    <p:sldId id="515" r:id="rId52"/>
    <p:sldId id="514" r:id="rId53"/>
    <p:sldId id="680" r:id="rId54"/>
    <p:sldId id="535" r:id="rId55"/>
    <p:sldId id="537" r:id="rId56"/>
    <p:sldId id="538" r:id="rId57"/>
    <p:sldId id="539" r:id="rId58"/>
    <p:sldId id="543" r:id="rId59"/>
    <p:sldId id="606" r:id="rId60"/>
    <p:sldId id="650" r:id="rId61"/>
    <p:sldId id="689" r:id="rId62"/>
    <p:sldId id="651" r:id="rId63"/>
    <p:sldId id="652" r:id="rId64"/>
    <p:sldId id="735" r:id="rId65"/>
  </p:sldIdLst>
  <p:sldSz cx="9906000" cy="6858000" type="A4"/>
  <p:notesSz cx="6718300" cy="9867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8000"/>
    <a:srgbClr val="FF6633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800" y="-1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theme" Target="theme/theme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presProps" Target="presProps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notesMaster" Target="notesMasters/notesMaster1.xml"/><Relationship Id="rId36" Type="http://schemas.openxmlformats.org/officeDocument/2006/relationships/slide" Target="slides/slide35.xml"/><Relationship Id="rId7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handoutMaster" Target="handoutMasters/handoutMaster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printerSettings" Target="printerSettings/printerSettings1.bin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110BF-CF82-054B-82D9-F779DDF24E45}" type="datetimeFigureOut">
              <a:rPr lang="en-US" smtClean="0"/>
              <a:pPr/>
              <a:t>7/16/10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BC705-9BEC-E040-A3F5-B31FFAF620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3A065-AA04-874C-87A2-5AEFA1FA5797}" type="datetimeFigureOut">
              <a:rPr lang="en-US" smtClean="0"/>
              <a:pPr/>
              <a:t>7/16/10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739775"/>
            <a:ext cx="5343525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18169-771C-AA44-BE04-E747FFB43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7A3F2-B6EA-4FEF-AD3B-D8E6B96353A8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7388" y="739775"/>
            <a:ext cx="5343525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71341-9968-4413-8655-7B054DCB546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AFBA3F-5225-A749-91BE-6B013F44C7D0}" type="slidenum">
              <a:rPr lang="en-US">
                <a:latin typeface="Times New Roman" charset="0"/>
              </a:rPr>
              <a:pPr/>
              <a:t>59</a:t>
            </a:fld>
            <a:endParaRPr lang="en-US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739775"/>
            <a:ext cx="5346700" cy="3702050"/>
          </a:xfrm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007" y="4687876"/>
            <a:ext cx="5376287" cy="4440244"/>
          </a:xfrm>
          <a:noFill/>
          <a:ln/>
        </p:spPr>
        <p:txBody>
          <a:bodyPr/>
          <a:lstStyle/>
          <a:p>
            <a:endParaRPr lang="fr-FR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8DF2-11E8-4E67-A96F-B4505CED96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69" y="6519193"/>
            <a:ext cx="2815275" cy="365125"/>
          </a:xfrm>
        </p:spPr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876" y="6519193"/>
            <a:ext cx="2311400" cy="365125"/>
          </a:xfr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578" y="6519193"/>
            <a:ext cx="29238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rgbClr val="93CDDD"/>
                </a:solidFill>
              </a:defRPr>
            </a:lvl1pPr>
          </a:lstStyle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rgbClr val="93CDDD"/>
                </a:solidFill>
              </a:defRPr>
            </a:lvl1pPr>
          </a:lstStyle>
          <a:p>
            <a:r>
              <a:rPr lang="en-US" smtClean="0"/>
              <a:t>MDI Status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rgbClr val="93CDDD"/>
                </a:solidFill>
              </a:defRPr>
            </a:lvl1pPr>
          </a:lstStyle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.bin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alphaModFix amt="73000"/>
            <a:lum bright="23000" contrast="48000"/>
          </a:blip>
          <a:srcRect l="1025" t="5756" r="8717" b="5035"/>
          <a:stretch>
            <a:fillRect/>
          </a:stretch>
        </p:blipFill>
        <p:spPr bwMode="auto">
          <a:xfrm>
            <a:off x="-69" y="12"/>
            <a:ext cx="9906069" cy="6869858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302607"/>
            <a:ext cx="8420100" cy="199741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CLIC MDI STATUS REPORT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419180"/>
            <a:ext cx="6934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Lau Gatignon / EN-MEF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for the CLIC MDI team &amp; related WG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9906" y="3108255"/>
            <a:ext cx="4980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CLIC/ILC MDI+BDS meeting 19-7-2010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38" y="133594"/>
            <a:ext cx="9193852" cy="60654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72070" y="-11653"/>
            <a:ext cx="111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B.Dalena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71" y="-23304"/>
            <a:ext cx="4781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Anti-solenoid protects QD0 magnet: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36098" y="5865996"/>
            <a:ext cx="5647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Engineering design to be made</a:t>
            </a:r>
          </a:p>
          <a:p>
            <a:r>
              <a:rPr lang="en-US" dirty="0" smtClean="0"/>
              <a:t>- Find way to protect QD0 even if one of the solenoids trips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5114"/>
          <a:stretch>
            <a:fillRect/>
          </a:stretch>
        </p:blipFill>
        <p:spPr>
          <a:xfrm>
            <a:off x="10083" y="0"/>
            <a:ext cx="9895917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113" y="1142984"/>
            <a:ext cx="91217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7"/>
          <p:cNvSpPr txBox="1">
            <a:spLocks noChangeArrowheads="1"/>
          </p:cNvSpPr>
          <p:nvPr/>
        </p:nvSpPr>
        <p:spPr bwMode="auto">
          <a:xfrm>
            <a:off x="386922" y="2571745"/>
            <a:ext cx="1429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Return yoke</a:t>
            </a:r>
          </a:p>
        </p:txBody>
      </p:sp>
      <p:sp>
        <p:nvSpPr>
          <p:cNvPr id="6" name="TextBox 38"/>
          <p:cNvSpPr txBox="1">
            <a:spLocks noChangeArrowheads="1"/>
          </p:cNvSpPr>
          <p:nvPr/>
        </p:nvSpPr>
        <p:spPr bwMode="auto">
          <a:xfrm>
            <a:off x="4256479" y="1278441"/>
            <a:ext cx="7918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HCAL</a:t>
            </a:r>
          </a:p>
        </p:txBody>
      </p:sp>
      <p:sp>
        <p:nvSpPr>
          <p:cNvPr id="7" name="TextBox 45"/>
          <p:cNvSpPr txBox="1">
            <a:spLocks noChangeArrowheads="1"/>
          </p:cNvSpPr>
          <p:nvPr/>
        </p:nvSpPr>
        <p:spPr bwMode="auto">
          <a:xfrm>
            <a:off x="8310033" y="4702188"/>
            <a:ext cx="7791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ECAL</a:t>
            </a:r>
          </a:p>
        </p:txBody>
      </p:sp>
      <p:grpSp>
        <p:nvGrpSpPr>
          <p:cNvPr id="10" name="Group 25"/>
          <p:cNvGrpSpPr/>
          <p:nvPr/>
        </p:nvGrpSpPr>
        <p:grpSpPr>
          <a:xfrm>
            <a:off x="5339958" y="5345689"/>
            <a:ext cx="1506542" cy="595783"/>
            <a:chOff x="4929190" y="5345689"/>
            <a:chExt cx="1390654" cy="595783"/>
          </a:xfrm>
        </p:grpSpPr>
        <p:sp>
          <p:nvSpPr>
            <p:cNvPr id="8" name="TextBox 29"/>
            <p:cNvSpPr txBox="1">
              <a:spLocks noChangeArrowheads="1"/>
            </p:cNvSpPr>
            <p:nvPr/>
          </p:nvSpPr>
          <p:spPr bwMode="auto">
            <a:xfrm>
              <a:off x="4929190" y="5572140"/>
              <a:ext cx="139065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charset="0"/>
                </a:rPr>
                <a:t>Support tube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rot="16200000" flipV="1">
              <a:off x="5179224" y="5452845"/>
              <a:ext cx="285750" cy="7143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32"/>
          <p:cNvSpPr txBox="1">
            <a:spLocks noChangeArrowheads="1"/>
          </p:cNvSpPr>
          <p:nvPr/>
        </p:nvSpPr>
        <p:spPr bwMode="auto">
          <a:xfrm>
            <a:off x="446762" y="4345556"/>
            <a:ext cx="65929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QD0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6200000" flipH="1">
            <a:off x="578422" y="4869534"/>
            <a:ext cx="558800" cy="10662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5"/>
          <p:cNvGrpSpPr/>
          <p:nvPr/>
        </p:nvGrpSpPr>
        <p:grpSpPr>
          <a:xfrm>
            <a:off x="3570104" y="3488296"/>
            <a:ext cx="1134032" cy="797960"/>
            <a:chOff x="3295480" y="3488296"/>
            <a:chExt cx="1046799" cy="797960"/>
          </a:xfrm>
        </p:grpSpPr>
        <p:sp>
          <p:nvSpPr>
            <p:cNvPr id="13" name="TextBox 39"/>
            <p:cNvSpPr txBox="1">
              <a:spLocks noChangeArrowheads="1"/>
            </p:cNvSpPr>
            <p:nvPr/>
          </p:nvSpPr>
          <p:spPr bwMode="auto">
            <a:xfrm>
              <a:off x="3295480" y="3488296"/>
              <a:ext cx="1046799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charset="0"/>
                </a:rPr>
                <a:t>BeamCal</a:t>
              </a:r>
              <a:endParaRPr lang="en-US" dirty="0">
                <a:latin typeface="Arial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rot="16200000" flipH="1">
              <a:off x="3750463" y="3964785"/>
              <a:ext cx="500066" cy="14287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26"/>
          <p:cNvGrpSpPr/>
          <p:nvPr/>
        </p:nvGrpSpPr>
        <p:grpSpPr>
          <a:xfrm>
            <a:off x="6080373" y="2488164"/>
            <a:ext cx="1031352" cy="810102"/>
            <a:chOff x="5612651" y="2488164"/>
            <a:chExt cx="952017" cy="810102"/>
          </a:xfrm>
        </p:grpSpPr>
        <p:sp>
          <p:nvSpPr>
            <p:cNvPr id="18" name="TextBox 39"/>
            <p:cNvSpPr txBox="1">
              <a:spLocks noChangeArrowheads="1"/>
            </p:cNvSpPr>
            <p:nvPr/>
          </p:nvSpPr>
          <p:spPr bwMode="auto">
            <a:xfrm>
              <a:off x="5612651" y="2488164"/>
              <a:ext cx="952017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charset="0"/>
                </a:rPr>
                <a:t>LumiCal</a:t>
              </a:r>
              <a:endParaRPr lang="en-US" dirty="0">
                <a:latin typeface="Arial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rot="16200000" flipH="1">
              <a:off x="5955677" y="2976795"/>
              <a:ext cx="500066" cy="14287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9"/>
          <p:cNvGrpSpPr/>
          <p:nvPr/>
        </p:nvGrpSpPr>
        <p:grpSpPr>
          <a:xfrm>
            <a:off x="2254453" y="4202676"/>
            <a:ext cx="841158" cy="797960"/>
            <a:chOff x="3295480" y="3488296"/>
            <a:chExt cx="776454" cy="797960"/>
          </a:xfrm>
        </p:grpSpPr>
        <p:sp>
          <p:nvSpPr>
            <p:cNvPr id="21" name="TextBox 39"/>
            <p:cNvSpPr txBox="1">
              <a:spLocks noChangeArrowheads="1"/>
            </p:cNvSpPr>
            <p:nvPr/>
          </p:nvSpPr>
          <p:spPr bwMode="auto">
            <a:xfrm>
              <a:off x="3295480" y="3488296"/>
              <a:ext cx="76245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charset="0"/>
                </a:rPr>
                <a:t>Kicker</a:t>
              </a:r>
              <a:endParaRPr lang="en-US" dirty="0">
                <a:latin typeface="Arial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rot="16200000" flipH="1">
              <a:off x="3750463" y="3964785"/>
              <a:ext cx="500066" cy="14287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3514610" y="5143514"/>
            <a:ext cx="684878" cy="797959"/>
            <a:chOff x="3244255" y="5143513"/>
            <a:chExt cx="632195" cy="797959"/>
          </a:xfrm>
        </p:grpSpPr>
        <p:sp>
          <p:nvSpPr>
            <p:cNvPr id="24" name="TextBox 39"/>
            <p:cNvSpPr txBox="1">
              <a:spLocks noChangeArrowheads="1"/>
            </p:cNvSpPr>
            <p:nvPr/>
          </p:nvSpPr>
          <p:spPr bwMode="auto">
            <a:xfrm>
              <a:off x="3244255" y="5572140"/>
              <a:ext cx="632195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charset="0"/>
                </a:rPr>
                <a:t>BPM</a:t>
              </a:r>
              <a:endParaRPr lang="en-US" dirty="0">
                <a:latin typeface="Arial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rot="16200000" flipH="1">
              <a:off x="3178959" y="5322108"/>
              <a:ext cx="500066" cy="14287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" name="Group 3"/>
          <p:cNvGrpSpPr/>
          <p:nvPr/>
        </p:nvGrpSpPr>
        <p:grpSpPr>
          <a:xfrm>
            <a:off x="386954" y="1214438"/>
            <a:ext cx="9335029" cy="5072062"/>
            <a:chOff x="357188" y="1214438"/>
            <a:chExt cx="8616950" cy="5072062"/>
          </a:xfrm>
        </p:grpSpPr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357188" y="1214438"/>
              <a:ext cx="8616950" cy="5072062"/>
              <a:chOff x="357157" y="1214422"/>
              <a:chExt cx="8617113" cy="5072098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7157" y="1214422"/>
                <a:ext cx="8617113" cy="507209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8" name="TextBox 25"/>
              <p:cNvSpPr txBox="1">
                <a:spLocks noChangeArrowheads="1"/>
              </p:cNvSpPr>
              <p:nvPr/>
            </p:nvSpPr>
            <p:spPr bwMode="auto">
              <a:xfrm>
                <a:off x="428596" y="2071678"/>
                <a:ext cx="1793223" cy="369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Endcap retracted</a:t>
                </a:r>
              </a:p>
            </p:txBody>
          </p:sp>
          <p:sp>
            <p:nvSpPr>
              <p:cNvPr id="9" name="TextBox 29"/>
              <p:cNvSpPr txBox="1">
                <a:spLocks noChangeArrowheads="1"/>
              </p:cNvSpPr>
              <p:nvPr/>
            </p:nvSpPr>
            <p:spPr bwMode="auto">
              <a:xfrm>
                <a:off x="3714744" y="5357826"/>
                <a:ext cx="1390680" cy="369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charset="0"/>
                  </a:rPr>
                  <a:t>Support tube</a:t>
                </a:r>
              </a:p>
            </p:txBody>
          </p:sp>
          <p:sp>
            <p:nvSpPr>
              <p:cNvPr id="10" name="TextBox 32"/>
              <p:cNvSpPr txBox="1">
                <a:spLocks noChangeArrowheads="1"/>
              </p:cNvSpPr>
              <p:nvPr/>
            </p:nvSpPr>
            <p:spPr bwMode="auto">
              <a:xfrm>
                <a:off x="2857488" y="3714752"/>
                <a:ext cx="608590" cy="369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charset="0"/>
                  </a:rPr>
                  <a:t>QD0</a:t>
                </a:r>
              </a:p>
            </p:txBody>
          </p:sp>
          <p:sp>
            <p:nvSpPr>
              <p:cNvPr id="11" name="TextBox 37"/>
              <p:cNvSpPr txBox="1">
                <a:spLocks noChangeArrowheads="1"/>
              </p:cNvSpPr>
              <p:nvPr/>
            </p:nvSpPr>
            <p:spPr bwMode="auto">
              <a:xfrm>
                <a:off x="2714612" y="1285860"/>
                <a:ext cx="1319307" cy="369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charset="0"/>
                  </a:rPr>
                  <a:t>Return yoke</a:t>
                </a:r>
              </a:p>
            </p:txBody>
          </p:sp>
          <p:sp>
            <p:nvSpPr>
              <p:cNvPr id="12" name="TextBox 38"/>
              <p:cNvSpPr txBox="1">
                <a:spLocks noChangeArrowheads="1"/>
              </p:cNvSpPr>
              <p:nvPr/>
            </p:nvSpPr>
            <p:spPr bwMode="auto">
              <a:xfrm>
                <a:off x="5900552" y="1278424"/>
                <a:ext cx="730944" cy="369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charset="0"/>
                  </a:rPr>
                  <a:t>HCAL</a:t>
                </a:r>
              </a:p>
            </p:txBody>
          </p:sp>
          <p:sp>
            <p:nvSpPr>
              <p:cNvPr id="13" name="TextBox 39"/>
              <p:cNvSpPr txBox="1">
                <a:spLocks noChangeArrowheads="1"/>
              </p:cNvSpPr>
              <p:nvPr/>
            </p:nvSpPr>
            <p:spPr bwMode="auto">
              <a:xfrm>
                <a:off x="5072066" y="2857496"/>
                <a:ext cx="1504792" cy="369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charset="0"/>
                  </a:rPr>
                  <a:t>Vacuum valve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rot="5400000">
                <a:off x="71411" y="3071808"/>
                <a:ext cx="1571636" cy="428633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0" idx="2"/>
              </p:cNvCxnSpPr>
              <p:nvPr/>
            </p:nvCxnSpPr>
            <p:spPr>
              <a:xfrm rot="16200000" flipH="1">
                <a:off x="2944286" y="4301584"/>
                <a:ext cx="559360" cy="12436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16200000" flipV="1">
                <a:off x="4036259" y="5107792"/>
                <a:ext cx="285752" cy="71439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16200000" flipH="1">
                <a:off x="5427729" y="3287711"/>
                <a:ext cx="215902" cy="69851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45"/>
            <p:cNvSpPr txBox="1">
              <a:spLocks noChangeArrowheads="1"/>
            </p:cNvSpPr>
            <p:nvPr/>
          </p:nvSpPr>
          <p:spPr bwMode="auto">
            <a:xfrm>
              <a:off x="7670800" y="3344863"/>
              <a:ext cx="7191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charset="0"/>
                </a:rPr>
                <a:t>ECAL</a:t>
              </a:r>
            </a:p>
          </p:txBody>
        </p: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00167" y="13375"/>
            <a:ext cx="2168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H.Gerwig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N.Siegrist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8" y="-98999"/>
            <a:ext cx="9877422" cy="71415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00167" y="-93569"/>
            <a:ext cx="2168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H.Gerwig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N.Siegrist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4403"/>
            <a:ext cx="9891296" cy="7358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00167" y="-53465"/>
            <a:ext cx="2168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H.Gerwig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N.Siegrist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14290"/>
            <a:ext cx="8915400" cy="785818"/>
          </a:xfrm>
        </p:spPr>
        <p:txBody>
          <a:bodyPr/>
          <a:lstStyle/>
          <a:p>
            <a:r>
              <a:rPr lang="en-US" dirty="0" smtClean="0"/>
              <a:t>CLIC-ILD parameter drawing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160833" y="1285861"/>
          <a:ext cx="7584334" cy="4942737"/>
        </p:xfrm>
        <a:graphic>
          <a:graphicData uri="http://schemas.openxmlformats.org/presentationml/2006/ole">
            <p:oleObj spid="_x0000_s114690" name="Acrobat Document" r:id="rId3" imgW="30289500" imgH="21399500" progId="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312" y="76012"/>
            <a:ext cx="8915400" cy="4453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between the two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621206"/>
          <a:ext cx="9906000" cy="5929330"/>
        </p:xfrm>
        <a:graphic>
          <a:graphicData uri="http://schemas.openxmlformats.org/presentationml/2006/ole">
            <p:oleObj spid="_x0000_s116738" name="Acrobat Document" r:id="rId3" imgW="21399500" imgH="15138400" progId="">
              <p:embed/>
            </p:oleObj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4274" y="751320"/>
            <a:ext cx="90805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81037" y="780148"/>
            <a:ext cx="8979033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1600" b="1" dirty="0" smtClean="0">
                <a:latin typeface="Comic Sans MS" pitchFamily="66" charset="0"/>
                <a:sym typeface="Wingdings" pitchFamily="2" charset="2"/>
              </a:rPr>
              <a:t>Determination of the position of QD0 w.r.t other components of the BDS (500 last </a:t>
            </a:r>
            <a:r>
              <a:rPr lang="en-US" sz="1600" b="1" dirty="0" err="1" smtClean="0">
                <a:latin typeface="Comic Sans MS" pitchFamily="66" charset="0"/>
                <a:sym typeface="Wingdings" pitchFamily="2" charset="2"/>
              </a:rPr>
              <a:t>m</a:t>
            </a:r>
            <a:r>
              <a:rPr lang="en-US" sz="1600" b="1" dirty="0" smtClean="0">
                <a:latin typeface="Comic Sans MS" pitchFamily="66" charset="0"/>
                <a:sym typeface="Wingdings" pitchFamily="2" charset="2"/>
              </a:rPr>
              <a:t>)</a:t>
            </a:r>
          </a:p>
          <a:p>
            <a:pPr marL="457200" indent="-457200"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Requirements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10 µm (for L*=3.5 m),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rms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value</a:t>
            </a: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Position of the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zero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of the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QDO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w.r.t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to the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ideal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straight line of the 500 m last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meters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of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BDS</a:t>
            </a: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58221" y="6210300"/>
            <a:ext cx="495300" cy="457200"/>
          </a:xfrm>
        </p:spPr>
        <p:txBody>
          <a:bodyPr/>
          <a:lstStyle/>
          <a:p>
            <a:pPr>
              <a:defRPr/>
            </a:pPr>
            <a:fld id="{86CB9ACE-B33A-4A09-A099-18DDFC1FCD10}" type="slidenum">
              <a:rPr lang="fr-FR"/>
              <a:pPr>
                <a:defRPr/>
              </a:pPr>
              <a:t>18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5700" y="2615280"/>
            <a:ext cx="7677150" cy="133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60400" y="4207321"/>
            <a:ext cx="89790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Solution </a:t>
            </a: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proposed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b="1" u="sng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Stretched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wire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+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WPS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sensors</a:t>
            </a: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Same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solution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than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for the main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linac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,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except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the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length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of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wire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(500 m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instead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of 200 m)</a:t>
            </a: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500 m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wire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validated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in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TT83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tunnel in 2008.</a:t>
            </a:r>
          </a:p>
          <a:p>
            <a:pPr marL="914400" lvl="1" indent="-457200">
              <a:buFont typeface="Wingdings" pitchFamily="2" charset="2"/>
              <a:buChar char="ü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1036" y="0"/>
            <a:ext cx="182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Helene </a:t>
            </a:r>
            <a:r>
              <a:rPr lang="en-US" b="1" i="1" dirty="0" err="1" smtClean="0">
                <a:solidFill>
                  <a:srgbClr val="008000"/>
                </a:solidFill>
              </a:rPr>
              <a:t>Mainaud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5752" y="5510569"/>
            <a:ext cx="897903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Main remaining issues: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b="1" u="sng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Integration</a:t>
            </a: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Fiducialisation</a:t>
            </a:r>
          </a:p>
          <a:p>
            <a:pPr marL="914400" lvl="1" indent="-457200">
              <a:buFont typeface="Wingdings" pitchFamily="2" charset="2"/>
              <a:buChar char="ü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2750" y="533400"/>
            <a:ext cx="90805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15937" y="588963"/>
            <a:ext cx="8979033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1600" b="1" dirty="0" smtClean="0">
                <a:latin typeface="Comic Sans MS" pitchFamily="66" charset="0"/>
                <a:sym typeface="Wingdings" pitchFamily="2" charset="2"/>
              </a:rPr>
              <a:t>Monitoring of the position of one </a:t>
            </a:r>
            <a:r>
              <a:rPr lang="en-US" sz="1600" b="1" dirty="0" err="1" smtClean="0">
                <a:latin typeface="Comic Sans MS" pitchFamily="66" charset="0"/>
                <a:sym typeface="Wingdings" pitchFamily="2" charset="2"/>
              </a:rPr>
              <a:t>QD0</a:t>
            </a:r>
            <a:r>
              <a:rPr lang="en-US" sz="1600" b="1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US" sz="1600" b="1" dirty="0" err="1" smtClean="0">
                <a:latin typeface="Comic Sans MS" pitchFamily="66" charset="0"/>
                <a:sym typeface="Wingdings" pitchFamily="2" charset="2"/>
              </a:rPr>
              <a:t>w.r.t</a:t>
            </a:r>
            <a:r>
              <a:rPr lang="en-US" sz="1600" b="1" dirty="0" smtClean="0">
                <a:latin typeface="Comic Sans MS" pitchFamily="66" charset="0"/>
                <a:sym typeface="Wingdings" pitchFamily="2" charset="2"/>
              </a:rPr>
              <a:t> the other</a:t>
            </a:r>
          </a:p>
          <a:p>
            <a:pPr marL="457200" indent="-457200"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Requirements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The best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we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can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!</a:t>
            </a: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58221" y="6210300"/>
            <a:ext cx="495300" cy="457200"/>
          </a:xfrm>
        </p:spPr>
        <p:txBody>
          <a:bodyPr/>
          <a:lstStyle/>
          <a:p>
            <a:pPr>
              <a:defRPr/>
            </a:pPr>
            <a:fld id="{86CB9ACE-B33A-4A09-A099-18DDFC1FCD10}" type="slidenum">
              <a:rPr lang="fr-FR"/>
              <a:pPr>
                <a:defRPr/>
              </a:pPr>
              <a:t>19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9850" y="1295400"/>
            <a:ext cx="5613400" cy="97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95300" y="2362201"/>
            <a:ext cx="8979033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Solution </a:t>
            </a: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proposed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b="1" u="sng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Solution based on </a:t>
            </a:r>
            <a:r>
              <a:rPr lang="en-US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RASNIK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system, through the detectors (using dead space between detector areas)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952" y="3429000"/>
            <a:ext cx="2893915" cy="2209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100" y="3429000"/>
            <a:ext cx="3162505" cy="222812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9100" y="3429001"/>
            <a:ext cx="2412672" cy="23145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081036" y="0"/>
            <a:ext cx="182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Helene </a:t>
            </a:r>
            <a:r>
              <a:rPr lang="en-US" b="1" i="1" dirty="0" err="1" smtClean="0">
                <a:solidFill>
                  <a:srgbClr val="008000"/>
                </a:solidFill>
              </a:rPr>
              <a:t>Mainaud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MDI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985" y="1248663"/>
            <a:ext cx="9569708" cy="5203925"/>
          </a:xfrm>
        </p:spPr>
        <p:txBody>
          <a:bodyPr>
            <a:normAutofit/>
          </a:bodyPr>
          <a:lstStyle/>
          <a:p>
            <a:pPr indent="20638" algn="ctr">
              <a:lnSpc>
                <a:spcPts val="2400"/>
              </a:lnSpc>
              <a:buNone/>
            </a:pPr>
            <a:endParaRPr lang="en-US" sz="1800" dirty="0" smtClean="0">
              <a:latin typeface="Arial"/>
              <a:cs typeface="Arial"/>
            </a:endParaRP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Robert Appleby,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Armen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Apyan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Marco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Battaglias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Enrico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Bravin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Helmut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Burkhardt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Phil Burrows, Francois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Butin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Barbara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Dalena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Konrad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Elsener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Arnaud Ferrari, Andrea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Gaddi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Martin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Gastal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Lau Gatignon, Hubert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Gerwig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Christian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Grefe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Edda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Gschwendtner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Michel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Guinchard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Alain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Hervé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Andréa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Jérémie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smtClean="0">
                <a:solidFill>
                  <a:srgbClr val="0000FF"/>
                </a:solidFill>
                <a:latin typeface="Arial"/>
                <a:cs typeface="Arial"/>
              </a:rPr>
              <a:t>Thibaut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Lefèvre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Lucie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Linssen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Helène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Mainaud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Durand, Sophie Mallows,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Michele Modena, John Osborne, Thomas Otto, Colin Perry,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Javier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Resta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Lopez, André Philippe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Sailer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 Hermann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Schmickler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Daniel Schulte,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Jochem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Snuverink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Markus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Sylte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Rogelio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Tomàs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Garcia,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Davide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Tommasini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Raymond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Veness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Alexey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Vorozhtsov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Volker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Ziemann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Franck Zimmermann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endParaRPr lang="en-US" sz="2286" dirty="0" smtClean="0">
              <a:latin typeface="Arial"/>
              <a:cs typeface="Arial"/>
            </a:endParaRP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2286" dirty="0" smtClean="0">
                <a:latin typeface="Arial"/>
                <a:cs typeface="Arial"/>
              </a:rPr>
              <a:t>And input from many others, e.g.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endParaRPr lang="en-US" sz="2286" dirty="0" smtClean="0">
              <a:latin typeface="Arial"/>
              <a:cs typeface="Arial"/>
            </a:endParaRP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r>
              <a:rPr lang="en-US" sz="2162" dirty="0" smtClean="0">
                <a:solidFill>
                  <a:srgbClr val="0000FF"/>
                </a:solidFill>
                <a:latin typeface="Arial"/>
                <a:cs typeface="Arial"/>
              </a:rPr>
              <a:t>Michel </a:t>
            </a:r>
            <a:r>
              <a:rPr lang="en-US" sz="2162" dirty="0" err="1" smtClean="0">
                <a:solidFill>
                  <a:srgbClr val="0000FF"/>
                </a:solidFill>
                <a:latin typeface="Arial"/>
                <a:cs typeface="Arial"/>
              </a:rPr>
              <a:t>Jonker</a:t>
            </a:r>
            <a:r>
              <a:rPr lang="en-US" sz="2162" dirty="0" smtClean="0">
                <a:solidFill>
                  <a:srgbClr val="0000FF"/>
                </a:solidFill>
                <a:latin typeface="Arial"/>
                <a:cs typeface="Arial"/>
              </a:rPr>
              <a:t>, Giovanni </a:t>
            </a:r>
            <a:r>
              <a:rPr lang="en-US" sz="2162" dirty="0" err="1" smtClean="0">
                <a:solidFill>
                  <a:srgbClr val="0000FF"/>
                </a:solidFill>
                <a:latin typeface="Arial"/>
                <a:cs typeface="Arial"/>
              </a:rPr>
              <a:t>Rumolo</a:t>
            </a:r>
            <a:r>
              <a:rPr lang="en-US" sz="2162" dirty="0" smtClean="0">
                <a:solidFill>
                  <a:srgbClr val="0000FF"/>
                </a:solidFill>
                <a:latin typeface="Arial"/>
                <a:cs typeface="Arial"/>
              </a:rPr>
              <a:t>, Guillermo </a:t>
            </a:r>
            <a:r>
              <a:rPr lang="en-US" sz="2162" dirty="0" err="1" smtClean="0">
                <a:solidFill>
                  <a:srgbClr val="0000FF"/>
                </a:solidFill>
                <a:latin typeface="Arial"/>
                <a:cs typeface="Arial"/>
              </a:rPr>
              <a:t>Zamudio</a:t>
            </a:r>
            <a:r>
              <a:rPr lang="en-US" sz="2162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162" dirty="0" err="1" smtClean="0">
                <a:solidFill>
                  <a:srgbClr val="0000FF"/>
                </a:solidFill>
                <a:latin typeface="Arial"/>
                <a:cs typeface="Arial"/>
              </a:rPr>
              <a:t>Ascencio</a:t>
            </a:r>
            <a:endParaRPr lang="en-US" sz="2162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2750" y="533400"/>
            <a:ext cx="90805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15937" y="588964"/>
            <a:ext cx="8979033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Re-adjustment solution: cam movers for 5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DOF</a:t>
            </a:r>
            <a:endParaRPr lang="fr-CH" sz="1600" b="1" dirty="0" smtClean="0">
              <a:solidFill>
                <a:srgbClr val="000000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Requirements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Sub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-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micrometric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displacements</a:t>
            </a:r>
            <a:endParaRPr lang="fr-CH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Compatible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with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stabilization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requirements</a:t>
            </a: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58221" y="6210300"/>
            <a:ext cx="495300" cy="457200"/>
          </a:xfrm>
        </p:spPr>
        <p:txBody>
          <a:bodyPr/>
          <a:lstStyle/>
          <a:p>
            <a:pPr>
              <a:defRPr/>
            </a:pPr>
            <a:fld id="{86CB9ACE-B33A-4A09-A099-18DDFC1FCD10}" type="slidenum">
              <a:rPr lang="fr-FR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95300" y="2743201"/>
            <a:ext cx="8979033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Solution </a:t>
            </a: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proposed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b="1" u="sng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based system : same than for the MB quad of the </a:t>
            </a:r>
            <a:r>
              <a:rPr lang="en-US" sz="1400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linac</a:t>
            </a: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pic>
        <p:nvPicPr>
          <p:cNvPr id="13" name="Picture 1" descr="CLIC Quadrupole Girder - 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1051" y="1295400"/>
            <a:ext cx="3867752" cy="183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95300" y="3962401"/>
            <a:ext cx="8979033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fr-CH" sz="1400" b="1" u="sng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Remaining</a:t>
            </a:r>
            <a:r>
              <a:rPr lang="fr-CH" sz="1400" b="1" u="sng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issues: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fr-CH" sz="1400" b="1" u="sng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Integration!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1036" y="0"/>
            <a:ext cx="182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Helene </a:t>
            </a:r>
            <a:r>
              <a:rPr lang="en-US" b="1" i="1" dirty="0" err="1" smtClean="0">
                <a:solidFill>
                  <a:srgbClr val="008000"/>
                </a:solidFill>
              </a:rPr>
              <a:t>Mainaud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094"/>
            <a:ext cx="9935586" cy="6369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91687" y="6259803"/>
            <a:ext cx="286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M.Guinchard</a:t>
            </a:r>
            <a:r>
              <a:rPr lang="en-US" b="1" i="1" dirty="0" smtClean="0">
                <a:solidFill>
                  <a:srgbClr val="008000"/>
                </a:solidFill>
              </a:rPr>
              <a:t> and </a:t>
            </a:r>
            <a:r>
              <a:rPr lang="en-US" b="1" i="1" dirty="0" err="1" smtClean="0">
                <a:solidFill>
                  <a:srgbClr val="008000"/>
                </a:solidFill>
              </a:rPr>
              <a:t>A.Kuzmin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058"/>
            <a:ext cx="9906000" cy="638146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55619" y="6407223"/>
            <a:ext cx="286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M.Guinchard</a:t>
            </a:r>
            <a:r>
              <a:rPr lang="en-US" b="1" i="1" dirty="0" smtClean="0">
                <a:solidFill>
                  <a:srgbClr val="008000"/>
                </a:solidFill>
              </a:rPr>
              <a:t> and </a:t>
            </a:r>
            <a:r>
              <a:rPr lang="en-US" b="1" i="1" dirty="0" err="1" smtClean="0">
                <a:solidFill>
                  <a:srgbClr val="008000"/>
                </a:solidFill>
              </a:rPr>
              <a:t>A.Kuzmin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" y="0"/>
            <a:ext cx="9764775" cy="67434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06996" y="5658771"/>
            <a:ext cx="654743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Specification: 0.15 nm for </a:t>
            </a:r>
            <a:r>
              <a:rPr lang="en-US" sz="2400" b="1" dirty="0" err="1" smtClean="0">
                <a:solidFill>
                  <a:srgbClr val="FF0000"/>
                </a:solidFill>
              </a:rPr>
              <a:t>f</a:t>
            </a:r>
            <a:r>
              <a:rPr lang="en-US" sz="2400" b="1" dirty="0" smtClean="0">
                <a:solidFill>
                  <a:srgbClr val="FF0000"/>
                </a:solidFill>
              </a:rPr>
              <a:t> &gt; 4 Hz in vertical plane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687" y="1"/>
            <a:ext cx="9947688" cy="68550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5244" y="-68042"/>
            <a:ext cx="312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A.Jeremie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C.collette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K.Artoos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28" y="0"/>
            <a:ext cx="9679222" cy="666056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07089" y="0"/>
            <a:ext cx="312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A.Jeremie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C.collette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K.Artoos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0" y="-6857"/>
            <a:ext cx="9735916" cy="67258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59" y="-16637"/>
            <a:ext cx="9958282" cy="687463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" y="-9768"/>
            <a:ext cx="9724577" cy="67133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65" y="0"/>
            <a:ext cx="9637746" cy="667939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7839"/>
            <a:ext cx="8915400" cy="916081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735" y="931140"/>
            <a:ext cx="9221824" cy="5544127"/>
          </a:xfrm>
        </p:spPr>
        <p:txBody>
          <a:bodyPr>
            <a:normAutofit/>
          </a:bodyPr>
          <a:lstStyle/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Introduction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The QD0 magnet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Anti-solenoid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Detector layout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QD0 integration in detector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Pre-alignment of QD0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QD0 </a:t>
            </a:r>
            <a:r>
              <a:rPr lang="en-US" sz="2400" dirty="0" err="1" smtClean="0">
                <a:solidFill>
                  <a:srgbClr val="0000FF"/>
                </a:solidFill>
              </a:rPr>
              <a:t>stabilisation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Fallback solution with QD0 in tunnel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IP feedback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Vacuum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Input for cavern layout with Push-pull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Summary and Outlook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endParaRPr lang="en-US" sz="2800" dirty="0" smtClean="0">
              <a:solidFill>
                <a:srgbClr val="0000FF"/>
              </a:solidFill>
            </a:endParaRPr>
          </a:p>
          <a:p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34073" y="609429"/>
            <a:ext cx="9347345" cy="552786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Pre-isolator – How does it work?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59170" y="1286956"/>
            <a:ext cx="4494216" cy="273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r"/>
            <a:r>
              <a:rPr lang="en-US" sz="2900" dirty="0"/>
              <a:t>Low dynamic</a:t>
            </a:r>
          </a:p>
          <a:p>
            <a:pPr algn="r"/>
            <a:r>
              <a:rPr lang="en-US" sz="2900" dirty="0"/>
              <a:t>stiffness mount</a:t>
            </a:r>
          </a:p>
          <a:p>
            <a:pPr algn="r"/>
            <a:endParaRPr lang="pt-PT" sz="2400" dirty="0"/>
          </a:p>
          <a:p>
            <a:pPr algn="r"/>
            <a:r>
              <a:rPr lang="pt-PT" dirty="0"/>
              <a:t>natural </a:t>
            </a:r>
            <a:r>
              <a:rPr lang="pt-PT" dirty="0" err="1"/>
              <a:t>frequency</a:t>
            </a:r>
            <a:r>
              <a:rPr lang="pt-PT" dirty="0"/>
              <a:t> </a:t>
            </a:r>
            <a:r>
              <a:rPr lang="pt-PT" dirty="0" err="1"/>
              <a:t>around</a:t>
            </a:r>
            <a:r>
              <a:rPr lang="pt-PT" dirty="0"/>
              <a:t> 1 Hz</a:t>
            </a:r>
          </a:p>
          <a:p>
            <a:pPr algn="r"/>
            <a:endParaRPr lang="en-US" sz="3200" dirty="0"/>
          </a:p>
          <a:p>
            <a:pPr algn="r"/>
            <a:r>
              <a:rPr lang="pt-PT" dirty="0" err="1"/>
              <a:t>Acts</a:t>
            </a:r>
            <a:r>
              <a:rPr lang="pt-PT" dirty="0"/>
              <a:t> as a </a:t>
            </a:r>
            <a:r>
              <a:rPr lang="pt-PT" dirty="0" err="1"/>
              <a:t>low-pass</a:t>
            </a:r>
            <a:r>
              <a:rPr lang="pt-PT" dirty="0"/>
              <a:t> </a:t>
            </a:r>
            <a:r>
              <a:rPr lang="pt-PT" dirty="0" err="1"/>
              <a:t>filter</a:t>
            </a:r>
            <a:endParaRPr lang="pt-PT" dirty="0"/>
          </a:p>
          <a:p>
            <a:pPr algn="r"/>
            <a:r>
              <a:rPr lang="pt-PT" dirty="0"/>
              <a:t>for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ground</a:t>
            </a:r>
            <a:r>
              <a:rPr lang="pt-PT" dirty="0"/>
              <a:t> </a:t>
            </a:r>
            <a:r>
              <a:rPr lang="pt-PT" dirty="0" err="1"/>
              <a:t>motion</a:t>
            </a:r>
            <a:r>
              <a:rPr lang="pt-PT" dirty="0"/>
              <a:t> (</a:t>
            </a:r>
            <a:r>
              <a:rPr lang="pt-PT" dirty="0" err="1"/>
              <a:t>w</a:t>
            </a:r>
            <a:r>
              <a:rPr lang="pt-PT" dirty="0"/>
              <a:t>)</a:t>
            </a:r>
            <a:endParaRPr lang="en-US" dirty="0"/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5402422" y="1494251"/>
            <a:ext cx="4375618" cy="27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r>
              <a:rPr lang="en-US" sz="2900" dirty="0"/>
              <a:t>Large mass </a:t>
            </a:r>
          </a:p>
          <a:p>
            <a:endParaRPr lang="en-US" sz="1400" dirty="0"/>
          </a:p>
          <a:p>
            <a:endParaRPr lang="pt-PT" sz="2400" dirty="0"/>
          </a:p>
          <a:p>
            <a:r>
              <a:rPr lang="pt-PT" dirty="0"/>
              <a:t>50 to 200 tons</a:t>
            </a:r>
          </a:p>
          <a:p>
            <a:endParaRPr lang="en-US" sz="3200" dirty="0"/>
          </a:p>
          <a:p>
            <a:r>
              <a:rPr lang="en-US" dirty="0"/>
              <a:t>Provides the inertia necessary to withstand the external disturbances (</a:t>
            </a:r>
            <a:r>
              <a:rPr lang="en-US" dirty="0" err="1"/>
              <a:t>F</a:t>
            </a:r>
            <a:r>
              <a:rPr lang="en-US" baseline="-25000" dirty="0" err="1"/>
              <a:t>a</a:t>
            </a:r>
            <a:r>
              <a:rPr lang="en-US" dirty="0"/>
              <a:t>), </a:t>
            </a:r>
            <a:r>
              <a:rPr lang="pt-PT" dirty="0" err="1"/>
              <a:t>such</a:t>
            </a:r>
            <a:r>
              <a:rPr lang="pt-PT" dirty="0"/>
              <a:t> as </a:t>
            </a:r>
            <a:r>
              <a:rPr lang="pt-PT" dirty="0" err="1"/>
              <a:t>air</a:t>
            </a:r>
            <a:r>
              <a:rPr lang="pt-PT" dirty="0"/>
              <a:t> </a:t>
            </a:r>
            <a:r>
              <a:rPr lang="pt-PT" dirty="0" err="1"/>
              <a:t>flow</a:t>
            </a:r>
            <a:r>
              <a:rPr lang="pt-PT" dirty="0"/>
              <a:t>, </a:t>
            </a:r>
            <a:r>
              <a:rPr lang="pt-PT" dirty="0" err="1"/>
              <a:t>acoustic</a:t>
            </a:r>
            <a:r>
              <a:rPr lang="pt-PT" dirty="0"/>
              <a:t> </a:t>
            </a:r>
            <a:r>
              <a:rPr lang="pt-PT" dirty="0" err="1"/>
              <a:t>pressure</a:t>
            </a:r>
            <a:r>
              <a:rPr lang="pt-PT" dirty="0"/>
              <a:t>, </a:t>
            </a:r>
            <a:r>
              <a:rPr lang="pt-PT" dirty="0" err="1"/>
              <a:t>etc</a:t>
            </a:r>
            <a:r>
              <a:rPr lang="pt-PT" dirty="0"/>
              <a:t>.)</a:t>
            </a:r>
            <a:endParaRPr lang="en-US" dirty="0"/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4503579" y="1217856"/>
            <a:ext cx="1123554" cy="111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600" b="1" dirty="0"/>
              <a:t>+</a:t>
            </a:r>
          </a:p>
        </p:txBody>
      </p:sp>
      <p:pic>
        <p:nvPicPr>
          <p:cNvPr id="2151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5313" y="4189081"/>
            <a:ext cx="2022397" cy="214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417162" y="-11336"/>
            <a:ext cx="2242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A.Gaddi</a:t>
            </a:r>
            <a:r>
              <a:rPr lang="en-US" b="1" i="1" dirty="0" smtClean="0">
                <a:solidFill>
                  <a:srgbClr val="008000"/>
                </a:solidFill>
              </a:rPr>
              <a:t>, 7 May 2010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 smtClean="0"/>
              <a:t>RMS vertical </a:t>
            </a:r>
            <a:r>
              <a:rPr lang="fr-FR" sz="1800" dirty="0" err="1" smtClean="0"/>
              <a:t>displacement</a:t>
            </a:r>
            <a:r>
              <a:rPr lang="fr-FR" sz="1800" dirty="0" smtClean="0"/>
              <a:t> </a:t>
            </a:r>
            <a:r>
              <a:rPr lang="fr-FR" sz="1800" dirty="0" err="1" smtClean="0"/>
              <a:t>reduced</a:t>
            </a:r>
            <a:r>
              <a:rPr lang="fr-FR" sz="1800" dirty="0" smtClean="0"/>
              <a:t> by a factor &gt;10 </a:t>
            </a:r>
            <a:r>
              <a:rPr lang="fr-FR" sz="1800" dirty="0" err="1" smtClean="0"/>
              <a:t>from</a:t>
            </a:r>
            <a:r>
              <a:rPr lang="fr-FR" sz="1800" dirty="0" smtClean="0"/>
              <a:t> 4 Hz.</a:t>
            </a:r>
          </a:p>
        </p:txBody>
      </p:sp>
      <p:pic>
        <p:nvPicPr>
          <p:cNvPr id="2355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074" y="1286954"/>
            <a:ext cx="9437853" cy="511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556" name="Connecteur droit 4"/>
          <p:cNvCxnSpPr>
            <a:cxnSpLocks noChangeShapeType="1"/>
          </p:cNvCxnSpPr>
          <p:nvPr/>
        </p:nvCxnSpPr>
        <p:spPr bwMode="auto">
          <a:xfrm rot="5400000" flipH="1" flipV="1">
            <a:off x="3935786" y="3600186"/>
            <a:ext cx="3385814" cy="312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3557" name="ZoneTexte 3"/>
          <p:cNvSpPr txBox="1">
            <a:spLocks noChangeArrowheads="1"/>
          </p:cNvSpPr>
          <p:nvPr/>
        </p:nvSpPr>
        <p:spPr bwMode="auto">
          <a:xfrm>
            <a:off x="8248759" y="6192931"/>
            <a:ext cx="1157302" cy="25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fr-FR" sz="1100" dirty="0"/>
              <a:t>plots by F. Ramos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978" y="665071"/>
            <a:ext cx="9288045" cy="577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234073" y="734169"/>
            <a:ext cx="9347345" cy="496644"/>
          </a:xfrm>
        </p:spPr>
        <p:txBody>
          <a:bodyPr/>
          <a:lstStyle/>
          <a:p>
            <a:r>
              <a:rPr lang="en-US" sz="2200" dirty="0" smtClean="0"/>
              <a:t>Where does it fit ?</a:t>
            </a:r>
          </a:p>
        </p:txBody>
      </p:sp>
      <p:sp>
        <p:nvSpPr>
          <p:cNvPr id="8" name="Oval 7"/>
          <p:cNvSpPr/>
          <p:nvPr/>
        </p:nvSpPr>
        <p:spPr>
          <a:xfrm>
            <a:off x="5177712" y="3843590"/>
            <a:ext cx="908206" cy="8378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581" name="ZoneTexte 10"/>
          <p:cNvSpPr txBox="1">
            <a:spLocks noChangeArrowheads="1"/>
          </p:cNvSpPr>
          <p:nvPr/>
        </p:nvSpPr>
        <p:spPr bwMode="auto">
          <a:xfrm>
            <a:off x="4953000" y="5709242"/>
            <a:ext cx="3975600" cy="545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fr-FR" sz="1500" dirty="0" err="1"/>
              <a:t>Ideally</a:t>
            </a:r>
            <a:r>
              <a:rPr lang="fr-FR" sz="1500" dirty="0"/>
              <a:t> </a:t>
            </a:r>
            <a:r>
              <a:rPr lang="fr-FR" sz="1500" dirty="0" err="1"/>
              <a:t>located</a:t>
            </a:r>
            <a:r>
              <a:rPr lang="fr-FR" sz="1500" dirty="0"/>
              <a:t> </a:t>
            </a:r>
            <a:r>
              <a:rPr lang="fr-FR" sz="1500" dirty="0" err="1"/>
              <a:t>at</a:t>
            </a:r>
            <a:r>
              <a:rPr lang="fr-FR" sz="1500" dirty="0"/>
              <a:t> the end of the machine tunnel,</a:t>
            </a:r>
          </a:p>
          <a:p>
            <a:r>
              <a:rPr lang="fr-FR" sz="1500" dirty="0" err="1"/>
              <a:t>just</a:t>
            </a:r>
            <a:r>
              <a:rPr lang="fr-FR" sz="1500" dirty="0"/>
              <a:t> in front of the detector, on </a:t>
            </a:r>
            <a:r>
              <a:rPr lang="fr-FR" sz="1500" dirty="0" err="1"/>
              <a:t>both</a:t>
            </a:r>
            <a:r>
              <a:rPr lang="fr-FR" sz="1500" dirty="0"/>
              <a:t> </a:t>
            </a:r>
            <a:r>
              <a:rPr lang="fr-FR" sz="1500" dirty="0" err="1"/>
              <a:t>sides</a:t>
            </a:r>
            <a:r>
              <a:rPr lang="fr-FR" sz="1500" dirty="0"/>
              <a:t>.</a:t>
            </a:r>
          </a:p>
        </p:txBody>
      </p:sp>
      <p:cxnSp>
        <p:nvCxnSpPr>
          <p:cNvPr id="24582" name="Connecteur droit 12"/>
          <p:cNvCxnSpPr>
            <a:cxnSpLocks noChangeShapeType="1"/>
            <a:stCxn id="8" idx="4"/>
          </p:cNvCxnSpPr>
          <p:nvPr/>
        </p:nvCxnSpPr>
        <p:spPr bwMode="auto">
          <a:xfrm rot="5400000">
            <a:off x="5115555" y="5192983"/>
            <a:ext cx="1027836" cy="468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cxnSp>
      <p:sp>
        <p:nvSpPr>
          <p:cNvPr id="24583" name="ZoneTexte 3"/>
          <p:cNvSpPr txBox="1">
            <a:spLocks noChangeArrowheads="1"/>
          </p:cNvSpPr>
          <p:nvPr/>
        </p:nvSpPr>
        <p:spPr bwMode="auto">
          <a:xfrm>
            <a:off x="234074" y="6192931"/>
            <a:ext cx="1404026" cy="25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fr-FR" sz="1100" dirty="0" err="1"/>
              <a:t>drawing</a:t>
            </a:r>
            <a:r>
              <a:rPr lang="fr-FR" sz="1100" dirty="0"/>
              <a:t> by N. </a:t>
            </a:r>
            <a:r>
              <a:rPr lang="fr-FR" sz="1100" dirty="0" err="1"/>
              <a:t>Siegrist</a:t>
            </a:r>
            <a:endParaRPr lang="fr-FR" sz="11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24850" y="53472"/>
            <a:ext cx="296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H.Gerwig,A.Gaddi</a:t>
            </a:r>
            <a:r>
              <a:rPr lang="en-US" i="1" dirty="0" smtClean="0">
                <a:solidFill>
                  <a:srgbClr val="008000"/>
                </a:solidFill>
              </a:rPr>
              <a:t>,  </a:t>
            </a:r>
            <a:r>
              <a:rPr lang="en-US" i="1" dirty="0" err="1" smtClean="0">
                <a:solidFill>
                  <a:srgbClr val="008000"/>
                </a:solidFill>
              </a:rPr>
              <a:t>N.Siegrist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" y="-110542"/>
            <a:ext cx="9905990" cy="69685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26410" y="53472"/>
            <a:ext cx="211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H.Gerwig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N.Siegrist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fduarter\Temporary Files on PC\QD0 Support\Pre-Isolated Concrete Slab\Tunnel Layout\Cavern_with_magnets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172" y="665071"/>
            <a:ext cx="9587659" cy="577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How can it be realized ?</a:t>
            </a: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4054157" y="2668920"/>
            <a:ext cx="975308" cy="34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>
                <a:solidFill>
                  <a:srgbClr val="FF0000"/>
                </a:solidFill>
              </a:rPr>
              <a:t>QF1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7275012" y="3912688"/>
            <a:ext cx="660088" cy="34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>
                <a:solidFill>
                  <a:srgbClr val="FF0000"/>
                </a:solidFill>
              </a:rPr>
              <a:t>QD0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4210206" y="4495705"/>
            <a:ext cx="1073618" cy="46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2400" dirty="0" err="1">
                <a:solidFill>
                  <a:schemeClr val="bg1"/>
                </a:solidFill>
              </a:rPr>
              <a:t>Mass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607" name="TextBox 11"/>
          <p:cNvSpPr txBox="1">
            <a:spLocks noChangeArrowheads="1"/>
          </p:cNvSpPr>
          <p:nvPr/>
        </p:nvSpPr>
        <p:spPr bwMode="auto">
          <a:xfrm>
            <a:off x="1485589" y="4724593"/>
            <a:ext cx="1156325" cy="58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 err="1">
                <a:solidFill>
                  <a:schemeClr val="tx2"/>
                </a:solidFill>
              </a:rPr>
              <a:t>Elastic</a:t>
            </a:r>
            <a:endParaRPr lang="pt-PT" sz="1600" dirty="0">
              <a:solidFill>
                <a:schemeClr val="tx2"/>
              </a:solidFill>
            </a:endParaRPr>
          </a:p>
          <a:p>
            <a:pPr algn="ctr"/>
            <a:r>
              <a:rPr lang="pt-PT" sz="1600" dirty="0" err="1">
                <a:solidFill>
                  <a:schemeClr val="tx2"/>
                </a:solidFill>
              </a:rPr>
              <a:t>support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1568" y="3429001"/>
            <a:ext cx="1072058" cy="594533"/>
          </a:xfrm>
          <a:prstGeom prst="rect">
            <a:avLst/>
          </a:prstGeom>
          <a:noFill/>
        </p:spPr>
        <p:txBody>
          <a:bodyPr lIns="91430" tIns="45715" rIns="91430" bIns="45715">
            <a:spAutoFit/>
          </a:bodyPr>
          <a:lstStyle/>
          <a:p>
            <a:pPr algn="ctr">
              <a:defRPr/>
            </a:pPr>
            <a:r>
              <a:rPr lang="pt-PT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Walk-on-floor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8248758" y="4258180"/>
            <a:ext cx="990913" cy="84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>
                <a:solidFill>
                  <a:srgbClr val="FFFF00"/>
                </a:solidFill>
              </a:rPr>
              <a:t>QD0 </a:t>
            </a:r>
            <a:r>
              <a:rPr lang="pt-PT" sz="1600" dirty="0" err="1">
                <a:solidFill>
                  <a:srgbClr val="FFFF00"/>
                </a:solidFill>
              </a:rPr>
              <a:t>support</a:t>
            </a:r>
            <a:r>
              <a:rPr lang="pt-PT" sz="1600" dirty="0">
                <a:solidFill>
                  <a:srgbClr val="FFFF00"/>
                </a:solidFill>
              </a:rPr>
              <a:t> </a:t>
            </a:r>
            <a:r>
              <a:rPr lang="pt-PT" sz="1600" dirty="0" err="1">
                <a:solidFill>
                  <a:srgbClr val="FFFF00"/>
                </a:solidFill>
              </a:rPr>
              <a:t>tube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406279" y="2254331"/>
            <a:ext cx="6966034" cy="324761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1" name="ZoneTexte 3"/>
          <p:cNvSpPr txBox="1">
            <a:spLocks noChangeArrowheads="1"/>
          </p:cNvSpPr>
          <p:nvPr/>
        </p:nvSpPr>
        <p:spPr bwMode="auto">
          <a:xfrm>
            <a:off x="8248759" y="6192931"/>
            <a:ext cx="1203382" cy="25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fr-FR" sz="1100" dirty="0" err="1"/>
              <a:t>conceptual</a:t>
            </a:r>
            <a:r>
              <a:rPr lang="fr-FR" sz="1100" dirty="0"/>
              <a:t> design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742855" y="34014"/>
            <a:ext cx="1009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A.Gaddi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157" y="1"/>
            <a:ext cx="997415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26410" y="53472"/>
            <a:ext cx="211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H.Gerwig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N.Siegrist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7263"/>
            <a:ext cx="9906000" cy="70852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6410" y="53472"/>
            <a:ext cx="211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H.Gerwig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N.Siegrist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95300" y="648858"/>
            <a:ext cx="8915400" cy="1143000"/>
          </a:xfrm>
        </p:spPr>
        <p:txBody>
          <a:bodyPr/>
          <a:lstStyle/>
          <a:p>
            <a:r>
              <a:rPr lang="pt-PT" sz="2200" dirty="0" smtClean="0"/>
              <a:t>Experimental </a:t>
            </a:r>
            <a:r>
              <a:rPr lang="pt-PT" sz="2200" dirty="0" err="1" smtClean="0"/>
              <a:t>set-up</a:t>
            </a:r>
            <a:r>
              <a:rPr lang="pt-PT" sz="2200" dirty="0" smtClean="0"/>
              <a:t> – </a:t>
            </a:r>
            <a:r>
              <a:rPr lang="pt-PT" sz="2200" dirty="0" err="1" smtClean="0"/>
              <a:t>How</a:t>
            </a:r>
            <a:r>
              <a:rPr lang="pt-PT" sz="2200" dirty="0" smtClean="0"/>
              <a:t> ?</a:t>
            </a:r>
            <a:endParaRPr lang="en-US" sz="2200" dirty="0" smtClean="0"/>
          </a:p>
        </p:txBody>
      </p:sp>
      <p:sp>
        <p:nvSpPr>
          <p:cNvPr id="27651" name="TextBox 14"/>
          <p:cNvSpPr txBox="1">
            <a:spLocks noChangeArrowheads="1"/>
          </p:cNvSpPr>
          <p:nvPr/>
        </p:nvSpPr>
        <p:spPr bwMode="auto">
          <a:xfrm>
            <a:off x="4503579" y="1661176"/>
            <a:ext cx="5243251" cy="147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prototype</a:t>
            </a:r>
            <a:r>
              <a:rPr lang="pt-PT" dirty="0"/>
              <a:t> </a:t>
            </a:r>
            <a:r>
              <a:rPr lang="pt-PT" dirty="0" err="1"/>
              <a:t>needs</a:t>
            </a:r>
            <a:r>
              <a:rPr lang="pt-PT" dirty="0"/>
              <a:t> to </a:t>
            </a:r>
            <a:r>
              <a:rPr lang="pt-PT" dirty="0" err="1"/>
              <a:t>be</a:t>
            </a:r>
            <a:r>
              <a:rPr lang="pt-PT" dirty="0"/>
              <a:t>:</a:t>
            </a:r>
          </a:p>
          <a:p>
            <a:pPr algn="ctr"/>
            <a:endParaRPr lang="pt-PT" dirty="0"/>
          </a:p>
          <a:p>
            <a:pPr algn="ctr"/>
            <a:r>
              <a:rPr lang="pt-PT" dirty="0" err="1"/>
              <a:t>Simple</a:t>
            </a:r>
            <a:r>
              <a:rPr lang="pt-PT" dirty="0"/>
              <a:t> to design/</a:t>
            </a:r>
            <a:r>
              <a:rPr lang="pt-PT" dirty="0" err="1"/>
              <a:t>build</a:t>
            </a:r>
            <a:r>
              <a:rPr lang="pt-PT" dirty="0"/>
              <a:t>/</a:t>
            </a:r>
            <a:r>
              <a:rPr lang="pt-PT" dirty="0" err="1"/>
              <a:t>assemble</a:t>
            </a:r>
            <a:endParaRPr lang="pt-PT" dirty="0"/>
          </a:p>
          <a:p>
            <a:pPr algn="ctr"/>
            <a:r>
              <a:rPr lang="pt-PT" dirty="0" err="1"/>
              <a:t>Easy</a:t>
            </a:r>
            <a:r>
              <a:rPr lang="pt-PT" dirty="0"/>
              <a:t> to “</a:t>
            </a:r>
            <a:r>
              <a:rPr lang="pt-PT" dirty="0" err="1"/>
              <a:t>debug</a:t>
            </a:r>
            <a:r>
              <a:rPr lang="pt-PT" dirty="0"/>
              <a:t>” &amp; </a:t>
            </a:r>
            <a:r>
              <a:rPr lang="pt-PT" dirty="0" err="1"/>
              <a:t>tune</a:t>
            </a:r>
            <a:r>
              <a:rPr lang="pt-PT" dirty="0"/>
              <a:t> </a:t>
            </a:r>
          </a:p>
          <a:p>
            <a:pPr algn="ctr"/>
            <a:r>
              <a:rPr lang="pt-PT" dirty="0" err="1"/>
              <a:t>Cheap</a:t>
            </a:r>
            <a:endParaRPr lang="pt-PT" dirty="0"/>
          </a:p>
        </p:txBody>
      </p:sp>
      <p:sp>
        <p:nvSpPr>
          <p:cNvPr id="27652" name="TextBox 16"/>
          <p:cNvSpPr txBox="1">
            <a:spLocks noChangeArrowheads="1"/>
          </p:cNvSpPr>
          <p:nvPr/>
        </p:nvSpPr>
        <p:spPr bwMode="auto">
          <a:xfrm>
            <a:off x="4503579" y="3803221"/>
            <a:ext cx="5243251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 err="1"/>
              <a:t>Proposal</a:t>
            </a:r>
            <a:r>
              <a:rPr lang="pt-PT" dirty="0"/>
              <a:t>:</a:t>
            </a:r>
          </a:p>
          <a:p>
            <a:pPr algn="ctr"/>
            <a:r>
              <a:rPr lang="pt-PT" dirty="0"/>
              <a:t>40 </a:t>
            </a:r>
            <a:r>
              <a:rPr lang="pt-PT" dirty="0" err="1"/>
              <a:t>ton</a:t>
            </a:r>
            <a:r>
              <a:rPr lang="pt-PT" dirty="0"/>
              <a:t> </a:t>
            </a:r>
            <a:r>
              <a:rPr lang="pt-PT" dirty="0" err="1"/>
              <a:t>mass</a:t>
            </a:r>
            <a:r>
              <a:rPr lang="pt-PT" dirty="0"/>
              <a:t> </a:t>
            </a:r>
            <a:r>
              <a:rPr lang="pt-PT" dirty="0" err="1"/>
              <a:t>supported</a:t>
            </a:r>
            <a:r>
              <a:rPr lang="pt-PT" dirty="0"/>
              <a:t> </a:t>
            </a:r>
            <a:r>
              <a:rPr lang="pt-PT" dirty="0" err="1"/>
              <a:t>by</a:t>
            </a:r>
            <a:endParaRPr lang="pt-PT" dirty="0"/>
          </a:p>
          <a:p>
            <a:pPr algn="ctr"/>
            <a:r>
              <a:rPr lang="pt-PT" dirty="0"/>
              <a:t>4 </a:t>
            </a:r>
            <a:r>
              <a:rPr lang="pt-PT" dirty="0" err="1"/>
              <a:t>structural</a:t>
            </a:r>
            <a:r>
              <a:rPr lang="pt-PT" dirty="0"/>
              <a:t> </a:t>
            </a:r>
            <a:r>
              <a:rPr lang="pt-PT" dirty="0" err="1"/>
              <a:t>beams</a:t>
            </a:r>
            <a:r>
              <a:rPr lang="pt-PT" dirty="0"/>
              <a:t> </a:t>
            </a:r>
            <a:r>
              <a:rPr lang="pt-PT" dirty="0" err="1"/>
              <a:t>acting</a:t>
            </a:r>
            <a:r>
              <a:rPr lang="pt-PT" dirty="0"/>
              <a:t> as </a:t>
            </a:r>
            <a:r>
              <a:rPr lang="pt-PT" dirty="0" err="1"/>
              <a:t>flexural</a:t>
            </a:r>
            <a:r>
              <a:rPr lang="pt-PT" dirty="0"/>
              <a:t> </a:t>
            </a:r>
            <a:r>
              <a:rPr lang="pt-PT" dirty="0" err="1"/>
              <a:t>springs</a:t>
            </a:r>
            <a:endParaRPr lang="pt-PT" dirty="0"/>
          </a:p>
        </p:txBody>
      </p:sp>
      <p:sp>
        <p:nvSpPr>
          <p:cNvPr id="18" name="Down Arrow 17"/>
          <p:cNvSpPr/>
          <p:nvPr/>
        </p:nvSpPr>
        <p:spPr>
          <a:xfrm>
            <a:off x="6750687" y="3181337"/>
            <a:ext cx="784928" cy="608929"/>
          </a:xfrm>
          <a:prstGeom prst="downArrow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Arrow Connector 50"/>
          <p:cNvCxnSpPr/>
          <p:nvPr/>
        </p:nvCxnSpPr>
        <p:spPr>
          <a:xfrm rot="5400000">
            <a:off x="496236" y="5838739"/>
            <a:ext cx="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52"/>
          <p:cNvCxnSpPr/>
          <p:nvPr/>
        </p:nvCxnSpPr>
        <p:spPr>
          <a:xfrm rot="5400000">
            <a:off x="1817973" y="6371371"/>
            <a:ext cx="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53"/>
          <p:cNvCxnSpPr/>
          <p:nvPr/>
        </p:nvCxnSpPr>
        <p:spPr>
          <a:xfrm rot="5400000">
            <a:off x="2395355" y="4389116"/>
            <a:ext cx="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54"/>
          <p:cNvCxnSpPr/>
          <p:nvPr/>
        </p:nvCxnSpPr>
        <p:spPr>
          <a:xfrm rot="5400000">
            <a:off x="3468973" y="4770595"/>
            <a:ext cx="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8" name="Picture 5" descr="C:\My Files\QD0 Support\Pre-Isolated Concrete Slab\Experimental Set-up\Ansys\Dynamic\Full Model - Configuration 1 - Final\CG below the plane of loading\Harmonic\PaRC Vertical In (ZZ)\Geometry\assembly_1.tif"/>
          <p:cNvPicPr>
            <a:picLocks noChangeAspect="1" noChangeArrowheads="1"/>
          </p:cNvPicPr>
          <p:nvPr/>
        </p:nvPicPr>
        <p:blipFill>
          <a:blip r:embed="rId2"/>
          <a:srcRect l="16785" t="7730" r="13509" b="8513"/>
          <a:stretch>
            <a:fillRect/>
          </a:stretch>
        </p:blipFill>
        <p:spPr bwMode="auto">
          <a:xfrm>
            <a:off x="234074" y="2753792"/>
            <a:ext cx="4419312" cy="293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Straight Arrow Connector 50"/>
          <p:cNvCxnSpPr/>
          <p:nvPr/>
        </p:nvCxnSpPr>
        <p:spPr>
          <a:xfrm rot="5400000" flipH="1" flipV="1">
            <a:off x="232790" y="4783492"/>
            <a:ext cx="303745" cy="156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52"/>
          <p:cNvCxnSpPr/>
          <p:nvPr/>
        </p:nvCxnSpPr>
        <p:spPr>
          <a:xfrm rot="5400000" flipH="1" flipV="1">
            <a:off x="2929319" y="2710545"/>
            <a:ext cx="303745" cy="156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53"/>
          <p:cNvCxnSpPr/>
          <p:nvPr/>
        </p:nvCxnSpPr>
        <p:spPr>
          <a:xfrm rot="5400000" flipH="1" flipV="1">
            <a:off x="2104659" y="5406095"/>
            <a:ext cx="305184" cy="156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54"/>
          <p:cNvCxnSpPr/>
          <p:nvPr/>
        </p:nvCxnSpPr>
        <p:spPr>
          <a:xfrm rot="5400000" flipH="1" flipV="1">
            <a:off x="4351767" y="3264050"/>
            <a:ext cx="305184" cy="156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58"/>
          <p:cNvSpPr/>
          <p:nvPr/>
        </p:nvSpPr>
        <p:spPr>
          <a:xfrm>
            <a:off x="2556085" y="4148711"/>
            <a:ext cx="82706" cy="7629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64" name="TextBox 59"/>
          <p:cNvSpPr txBox="1">
            <a:spLocks noChangeArrowheads="1"/>
          </p:cNvSpPr>
          <p:nvPr/>
        </p:nvSpPr>
        <p:spPr bwMode="auto">
          <a:xfrm>
            <a:off x="2556085" y="3457729"/>
            <a:ext cx="1154764" cy="42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r>
              <a:rPr lang="pt-PT" sz="1100" dirty="0" err="1">
                <a:solidFill>
                  <a:srgbClr val="00B050"/>
                </a:solidFill>
              </a:rPr>
              <a:t>Displacement</a:t>
            </a:r>
            <a:r>
              <a:rPr lang="pt-PT" sz="1100" dirty="0">
                <a:solidFill>
                  <a:srgbClr val="00B050"/>
                </a:solidFill>
              </a:rPr>
              <a:t> </a:t>
            </a:r>
            <a:r>
              <a:rPr lang="pt-PT" sz="1100" dirty="0" err="1">
                <a:solidFill>
                  <a:srgbClr val="00B050"/>
                </a:solidFill>
              </a:rPr>
              <a:t>@Pre-isolator</a:t>
            </a:r>
            <a:endParaRPr lang="en-US" sz="1100" dirty="0">
              <a:solidFill>
                <a:srgbClr val="00B050"/>
              </a:solidFill>
            </a:endParaRPr>
          </a:p>
        </p:txBody>
      </p:sp>
      <p:cxnSp>
        <p:nvCxnSpPr>
          <p:cNvPr id="43" name="Straight Arrow Connector 60"/>
          <p:cNvCxnSpPr/>
          <p:nvPr/>
        </p:nvCxnSpPr>
        <p:spPr>
          <a:xfrm rot="5400000">
            <a:off x="2599191" y="3973215"/>
            <a:ext cx="227448" cy="16385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53" y="34021"/>
            <a:ext cx="485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Small scale prototype test proposed: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001" y="35619"/>
            <a:ext cx="6747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Only</a:t>
            </a:r>
            <a:r>
              <a:rPr lang="en-US" sz="3200" b="1" dirty="0" smtClean="0"/>
              <a:t> if unsuccessful: consider larger L*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7172" y="1187019"/>
            <a:ext cx="8720168" cy="1025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If L* = 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:  QD0 would be in the tunnel, i.e. have a much more stable support (in principle)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 some heavy prices to pay (Luminosity, </a:t>
            </a:r>
            <a:r>
              <a:rPr lang="en-US" dirty="0" err="1" smtClean="0">
                <a:solidFill>
                  <a:srgbClr val="0000FF"/>
                </a:solidFill>
              </a:rPr>
              <a:t>prealignment</a:t>
            </a:r>
            <a:r>
              <a:rPr lang="en-US" dirty="0" smtClean="0">
                <a:solidFill>
                  <a:srgbClr val="0000FF"/>
                </a:solidFill>
              </a:rPr>
              <a:t>, …)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Would prefer intermediate value (e.g. 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)?  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5990" y="2497667"/>
          <a:ext cx="833738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5982"/>
                <a:gridCol w="2216621"/>
                <a:gridCol w="238477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L* = 3.5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L* = 8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o</a:t>
                      </a:r>
                      <a:endParaRPr lang="en-US" baseline="-25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0.72 L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QD0 support</a:t>
                      </a:r>
                      <a:endParaRPr lang="en-US" baseline="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Ground</a:t>
                      </a:r>
                      <a:endParaRPr lang="en-US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gradient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575 T/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323 T/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grad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tolerances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5 10</a:t>
                      </a:r>
                      <a:r>
                        <a:rPr lang="en-US" baseline="30000" dirty="0" smtClean="0"/>
                        <a:t>-6</a:t>
                      </a:r>
                      <a:endParaRPr lang="en-US" baseline="30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3 10</a:t>
                      </a:r>
                      <a:r>
                        <a:rPr lang="en-US" baseline="30000" dirty="0" smtClean="0"/>
                        <a:t>-6</a:t>
                      </a:r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focus length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800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length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2.73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4.2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aperture radius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 mm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mm</a:t>
                      </a:r>
                      <a:endParaRPr lang="en-US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jitter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 nm 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 nm</a:t>
                      </a:r>
                      <a:endParaRPr lang="en-US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Prealignment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92519" y="6378224"/>
            <a:ext cx="217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From Rogelio Tomas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583" y="762003"/>
            <a:ext cx="746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past some studies were made for L* = 8 </a:t>
            </a:r>
            <a:r>
              <a:rPr lang="en-US" dirty="0" err="1" smtClean="0"/>
              <a:t>m</a:t>
            </a:r>
            <a:r>
              <a:rPr lang="en-US" dirty="0" smtClean="0"/>
              <a:t>, however not fully </a:t>
            </a:r>
            <a:r>
              <a:rPr lang="en-US" dirty="0" err="1" smtClean="0"/>
              <a:t>optimised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73"/>
            <a:ext cx="9906000" cy="68919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750" y="298440"/>
            <a:ext cx="9163050" cy="62484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2000" b="1" u="sng" dirty="0" smtClean="0"/>
              <a:t>“Hybrid” approach, Version 2:</a:t>
            </a:r>
            <a:endParaRPr lang="en-US" sz="2000" b="1" i="1" dirty="0" smtClean="0"/>
          </a:p>
          <a:p>
            <a:pPr>
              <a:buNone/>
            </a:pPr>
            <a:r>
              <a:rPr lang="en-US" sz="2000" i="1" dirty="0" smtClean="0"/>
              <a:t>	</a:t>
            </a:r>
            <a:endParaRPr lang="en-US" sz="1600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F26D0-BCA8-4401-9540-DCB17E4C760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0400" y="4800600"/>
            <a:ext cx="8585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i="1" dirty="0" smtClean="0"/>
              <a:t> The presence of the “ring” decrease slightly the Gradient (by 15-20 T/m) but will assure a more precise and stiff assembly</a:t>
            </a:r>
          </a:p>
          <a:p>
            <a:endParaRPr lang="en-US" sz="2000" i="1" dirty="0" smtClean="0"/>
          </a:p>
          <a:p>
            <a:pPr>
              <a:buFontTx/>
              <a:buChar char="-"/>
            </a:pPr>
            <a:r>
              <a:rPr lang="en-US" sz="2000" i="1" dirty="0" smtClean="0"/>
              <a:t> EM Coils design will permit wide operation conditions (with or without water cooling) that can be critical for performances (ex. stabilization)</a:t>
            </a:r>
            <a:endParaRPr lang="en-US" sz="2000" i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26150" y="4876800"/>
            <a:ext cx="7346950" cy="4572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000" i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1000" i="1" dirty="0" smtClean="0"/>
              <a:t>CLIC09 Workshop” 12-16 October 2009 , </a:t>
            </a:r>
            <a:r>
              <a:rPr lang="it-IT" sz="1000" i="1" dirty="0" smtClean="0"/>
              <a:t>M. Modena</a:t>
            </a:r>
          </a:p>
        </p:txBody>
      </p:sp>
      <p:grpSp>
        <p:nvGrpSpPr>
          <p:cNvPr id="2" name="Group 13"/>
          <p:cNvGrpSpPr/>
          <p:nvPr/>
        </p:nvGrpSpPr>
        <p:grpSpPr>
          <a:xfrm>
            <a:off x="660400" y="838201"/>
            <a:ext cx="8832850" cy="3589015"/>
            <a:chOff x="609600" y="838200"/>
            <a:chExt cx="8153400" cy="358901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838200"/>
              <a:ext cx="4393996" cy="2053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8" name="Content Placeholder 3"/>
            <p:cNvGraphicFramePr>
              <a:graphicFrameLocks/>
            </p:cNvGraphicFramePr>
            <p:nvPr/>
          </p:nvGraphicFramePr>
          <p:xfrm>
            <a:off x="678051" y="3314695"/>
            <a:ext cx="4009292" cy="111252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141951"/>
                  <a:gridCol w="2201449"/>
                </a:tblGrid>
                <a:tr h="370840">
                  <a:tc>
                    <a:txBody>
                      <a:bodyPr/>
                      <a:lstStyle/>
                      <a:p>
                        <a:endParaRPr lang="en-US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err="1" smtClean="0"/>
                          <a:t>Iw</a:t>
                        </a:r>
                        <a:r>
                          <a:rPr lang="en-US" dirty="0" smtClean="0"/>
                          <a:t>=5000 [A]</a:t>
                        </a:r>
                        <a:endParaRPr lang="en-US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Grad</a:t>
                        </a:r>
                        <a:r>
                          <a:rPr lang="en-US" baseline="0" dirty="0" smtClean="0"/>
                          <a:t> [T/m] </a:t>
                        </a:r>
                        <a:r>
                          <a:rPr lang="en-US" dirty="0" smtClean="0"/>
                          <a:t>Sm</a:t>
                        </a:r>
                        <a:r>
                          <a:rPr lang="en-US" baseline="-25000" dirty="0" smtClean="0"/>
                          <a:t>2</a:t>
                        </a:r>
                        <a:r>
                          <a:rPr lang="en-US" dirty="0" smtClean="0"/>
                          <a:t>Co</a:t>
                        </a:r>
                        <a:r>
                          <a:rPr lang="en-US" baseline="-25000" dirty="0" smtClean="0"/>
                          <a:t>17</a:t>
                        </a:r>
                        <a:endParaRPr lang="en-US" baseline="-250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531</a:t>
                        </a:r>
                        <a:endParaRPr lang="en-US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Grad</a:t>
                        </a:r>
                        <a:r>
                          <a:rPr lang="en-US" baseline="0" dirty="0" smtClean="0"/>
                          <a:t> [T/m] </a:t>
                        </a:r>
                        <a:r>
                          <a:rPr lang="en-US" dirty="0" smtClean="0"/>
                          <a:t>Nd</a:t>
                        </a:r>
                        <a:r>
                          <a:rPr lang="en-US" baseline="-25000" dirty="0" smtClean="0"/>
                          <a:t>2</a:t>
                        </a:r>
                        <a:r>
                          <a:rPr lang="en-US" dirty="0" smtClean="0"/>
                          <a:t>Fe</a:t>
                        </a:r>
                        <a:r>
                          <a:rPr lang="en-US" baseline="-25000" dirty="0" smtClean="0"/>
                          <a:t>14</a:t>
                        </a:r>
                        <a:r>
                          <a:rPr lang="en-US" dirty="0" smtClean="0"/>
                          <a:t>B</a:t>
                        </a:r>
                        <a:endParaRPr lang="en-US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599</a:t>
                        </a:r>
                        <a:endParaRPr lang="en-US" dirty="0"/>
                      </a:p>
                    </a:txBody>
                    <a:tcPr/>
                  </a:tc>
                </a:tr>
              </a:tbl>
            </a:graphicData>
          </a:graphic>
        </p:graphicFrame>
        <p:pic>
          <p:nvPicPr>
            <p:cNvPr id="12" name="Picture 11" descr="HM_29_01_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9200" y="1219200"/>
              <a:ext cx="3733800" cy="2885209"/>
            </a:xfrm>
            <a:prstGeom prst="rect">
              <a:avLst/>
            </a:prstGeom>
          </p:spPr>
        </p:pic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355" y="14940"/>
            <a:ext cx="2903359" cy="523220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The QD0 MAGNET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63"/>
            <a:ext cx="9906000" cy="68821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3492" y="5818702"/>
            <a:ext cx="7074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Lengths of QD0, what if split into 2 or more magnets?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793" y="26762"/>
            <a:ext cx="3578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Present choice of L*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278" y="1069487"/>
            <a:ext cx="9529456" cy="3395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For the CDR we concentrate of the </a:t>
            </a:r>
            <a:r>
              <a:rPr lang="en-US" dirty="0" err="1" smtClean="0">
                <a:solidFill>
                  <a:srgbClr val="0000FF"/>
                </a:solidFill>
              </a:rPr>
              <a:t>SiD</a:t>
            </a:r>
            <a:r>
              <a:rPr lang="en-US" dirty="0" smtClean="0">
                <a:solidFill>
                  <a:srgbClr val="0000FF"/>
                </a:solidFill>
              </a:rPr>
              <a:t>-like detector with L*=3.8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- most of the work so far has been done on L*=3.5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(close to 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) 	</a:t>
            </a:r>
            <a:r>
              <a:rPr lang="en-US" dirty="0" smtClean="0">
                <a:solidFill>
                  <a:srgbClr val="008000"/>
                </a:solidFill>
              </a:rPr>
              <a:t>BDS, QD0, ….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- L* = 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gives the higher luminosity (compared to 4.6 or even 6, </a:t>
            </a:r>
            <a:r>
              <a:rPr lang="en-US" dirty="0" err="1" smtClean="0">
                <a:solidFill>
                  <a:srgbClr val="0000FF"/>
                </a:solidFill>
              </a:rPr>
              <a:t>resp</a:t>
            </a:r>
            <a:r>
              <a:rPr lang="en-US" dirty="0" smtClean="0">
                <a:solidFill>
                  <a:srgbClr val="0000FF"/>
                </a:solidFill>
              </a:rPr>
              <a:t>  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The L*=4.6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for the ILD like detector is not discarded, however.</a:t>
            </a: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An alternative solution with QD0 installed in the tunnel will be considered as well.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expected L* will be </a:t>
            </a:r>
            <a:r>
              <a:rPr lang="en-US" b="1" dirty="0" smtClean="0">
                <a:solidFill>
                  <a:srgbClr val="FF0000"/>
                </a:solidFill>
              </a:rPr>
              <a:t>around L* = 6 </a:t>
            </a:r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, assuming we shorten the end-caps.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This will ease the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, but has an impact on the luminosity and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on the pre-alignment tolerance.</a:t>
            </a: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Latest studies have lead to a situation where the negative impact, in </a:t>
            </a:r>
            <a:r>
              <a:rPr lang="en-US" dirty="0" err="1" smtClean="0">
                <a:solidFill>
                  <a:srgbClr val="0000FF"/>
                </a:solidFill>
              </a:rPr>
              <a:t>paticular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on the pre-alignment has been reduced significantly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45906" y="5261865"/>
            <a:ext cx="7562701" cy="461665"/>
            <a:chOff x="873144" y="5261864"/>
            <a:chExt cx="6980955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905059" y="5261864"/>
              <a:ext cx="59490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8000"/>
                  </a:solidFill>
                </a:rPr>
                <a:t>L* = 6 </a:t>
              </a:r>
              <a:r>
                <a:rPr lang="en-US" sz="2400" b="1" dirty="0" err="1" smtClean="0">
                  <a:solidFill>
                    <a:srgbClr val="008000"/>
                  </a:solidFill>
                </a:rPr>
                <a:t>m</a:t>
              </a:r>
              <a:r>
                <a:rPr lang="en-US" sz="2400" b="1" dirty="0" smtClean="0">
                  <a:solidFill>
                    <a:srgbClr val="008000"/>
                  </a:solidFill>
                </a:rPr>
                <a:t> has become a plausible fallback solution</a:t>
              </a:r>
              <a:endParaRPr lang="en-US" sz="2400" b="1" dirty="0">
                <a:solidFill>
                  <a:srgbClr val="008000"/>
                </a:solidFill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>
              <a:off x="873144" y="5397948"/>
              <a:ext cx="782435" cy="234861"/>
            </a:xfrm>
            <a:prstGeom prst="rightArrow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64" y="57149"/>
            <a:ext cx="9912164" cy="636760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78" y="-21706"/>
            <a:ext cx="9674235" cy="6802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288557">
            <a:off x="143545" y="378099"/>
            <a:ext cx="2024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8000"/>
                </a:solidFill>
              </a:rPr>
              <a:t>PRELIMINARY</a:t>
            </a:r>
            <a:endParaRPr lang="en-US" sz="2400" b="1" i="1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24" y="280052"/>
            <a:ext cx="9093516" cy="6409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879321">
            <a:off x="7500293" y="951794"/>
            <a:ext cx="2024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8000"/>
                </a:solidFill>
              </a:rPr>
              <a:t>PRELIMINARY</a:t>
            </a:r>
            <a:endParaRPr lang="en-US" sz="2400" b="1" i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83548" y="-53462"/>
            <a:ext cx="258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P.Burrows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J.Resta</a:t>
            </a:r>
            <a:r>
              <a:rPr lang="en-US" b="1" i="1" dirty="0" smtClean="0">
                <a:solidFill>
                  <a:srgbClr val="008000"/>
                </a:solidFill>
              </a:rPr>
              <a:t>-Lopez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558" y="-20403"/>
            <a:ext cx="9929558" cy="67947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68036"/>
            <a:ext cx="121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EXAMPLE: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926500" cy="687463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097" y="147079"/>
            <a:ext cx="798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Overall integrated simulations of luminosity stability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209" y="1256635"/>
            <a:ext cx="9456435" cy="4088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41325" indent="-441325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The overall strategy of mechanical isolation and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 combined with a number of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beam-based feedbacks and feed-forwards, both in the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r>
              <a:rPr lang="en-US" dirty="0" smtClean="0">
                <a:solidFill>
                  <a:srgbClr val="0000FF"/>
                </a:solidFill>
              </a:rPr>
              <a:t>, BDS and final focus region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must be validated by an </a:t>
            </a:r>
            <a:r>
              <a:rPr lang="en-US" b="1" dirty="0" smtClean="0"/>
              <a:t>integrated simulation.</a:t>
            </a:r>
          </a:p>
          <a:p>
            <a:pPr marL="441325" indent="-441325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This simulation is done by Daniel Schulte with in put from all parties concerned.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MDI input concerns the QD0 magnet vibration modes, the support structures, the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pre-isolation system ,the pre-alignment system, QD0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 and IP feedback.</a:t>
            </a:r>
          </a:p>
          <a:p>
            <a:pPr marL="441325" indent="-441325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Depending on the performance, the feedback controller must be programmed.</a:t>
            </a:r>
          </a:p>
          <a:p>
            <a:pPr marL="441325" indent="-441325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First results of such a simulation, based on preliminary and approximate inputs, was presented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by Daniel in the January MDI meeting. The results (see next slide) look promising.</a:t>
            </a:r>
          </a:p>
          <a:p>
            <a:pPr marL="441325" indent="-441325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Now an effort is being </a:t>
            </a:r>
            <a:r>
              <a:rPr lang="en-US" dirty="0" err="1" smtClean="0">
                <a:solidFill>
                  <a:srgbClr val="0000FF"/>
                </a:solidFill>
              </a:rPr>
              <a:t>organised</a:t>
            </a:r>
            <a:r>
              <a:rPr lang="en-US" dirty="0" smtClean="0">
                <a:solidFill>
                  <a:srgbClr val="0000FF"/>
                </a:solidFill>
              </a:rPr>
              <a:t> by Hermann to get more up-to-date inputs for the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simulation, hopefully in time for the CDR.  MDI will try to review its inputs for this.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04" y="0"/>
            <a:ext cx="9679115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28" y="0"/>
            <a:ext cx="88686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13016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637"/>
            <a:ext cx="9906000" cy="68746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93" y="0"/>
            <a:ext cx="2564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Daniel Schulte, Jan.2010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1249" y="48500"/>
            <a:ext cx="3044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6600"/>
                </a:solidFill>
              </a:rPr>
              <a:t>With preliminary assumptions</a:t>
            </a:r>
          </a:p>
          <a:p>
            <a:r>
              <a:rPr lang="en-US" i="1" dirty="0" smtClean="0">
                <a:solidFill>
                  <a:srgbClr val="FF6600"/>
                </a:solidFill>
              </a:rPr>
              <a:t>Presented in January 2010</a:t>
            </a:r>
            <a:endParaRPr lang="en-US" i="1" dirty="0">
              <a:solidFill>
                <a:srgbClr val="FF66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0" y="348636"/>
            <a:ext cx="9711216" cy="65093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24" y="-3"/>
            <a:ext cx="2437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G.Rumolo</a:t>
            </a:r>
            <a:r>
              <a:rPr lang="en-US" b="1" i="1" dirty="0" smtClean="0">
                <a:solidFill>
                  <a:srgbClr val="008000"/>
                </a:solidFill>
              </a:rPr>
              <a:t>, March 2010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91435" y="-4891"/>
            <a:ext cx="3945712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Vacuum requirements</a:t>
            </a:r>
            <a:endParaRPr lang="en-US" sz="3200" b="1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816"/>
            <a:ext cx="10201942" cy="680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94" y="-3"/>
            <a:ext cx="2437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G.Rumolo</a:t>
            </a:r>
            <a:r>
              <a:rPr lang="en-US" b="1" i="1" dirty="0" smtClean="0">
                <a:solidFill>
                  <a:srgbClr val="008000"/>
                </a:solidFill>
              </a:rPr>
              <a:t>, March 2010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7574" y="1141782"/>
            <a:ext cx="18842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pperplate"/>
                <a:cs typeface="Copperplate"/>
              </a:rPr>
              <a:t>V</a:t>
            </a:r>
            <a:r>
              <a:rPr lang="en-US" sz="2800" dirty="0" smtClean="0">
                <a:latin typeface="Copperplate"/>
                <a:cs typeface="Copperplate"/>
              </a:rPr>
              <a:t>ACUUM:</a:t>
            </a:r>
            <a:endParaRPr lang="en-US" sz="2800" dirty="0">
              <a:latin typeface="Copperplate"/>
              <a:cs typeface="Copperplat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687" y="-6858"/>
            <a:ext cx="9947688" cy="686485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2953" y="457200"/>
            <a:ext cx="8076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 potential problem for CLIC: </a:t>
            </a:r>
            <a:r>
              <a:rPr lang="en-US" sz="2800" b="1" dirty="0" err="1" smtClean="0"/>
              <a:t>Muons</a:t>
            </a:r>
            <a:r>
              <a:rPr lang="en-US" sz="2800" b="1" dirty="0" smtClean="0"/>
              <a:t> from beam halo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751" y="2689319"/>
            <a:ext cx="6712509" cy="29182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1265" y="1356046"/>
            <a:ext cx="8497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 tails are scraped away by a collimation system in the BDS.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Below we show simulated profiles of the beam at the BDS entrance (core of beam in red)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420" y="3324714"/>
            <a:ext cx="2244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From </a:t>
            </a:r>
            <a:r>
              <a:rPr lang="en-US" i="1" dirty="0" err="1" smtClean="0">
                <a:solidFill>
                  <a:srgbClr val="008000"/>
                </a:solidFill>
              </a:rPr>
              <a:t>I.Agapov</a:t>
            </a:r>
            <a:r>
              <a:rPr lang="en-US" i="1" dirty="0" smtClean="0">
                <a:solidFill>
                  <a:srgbClr val="008000"/>
                </a:solidFill>
              </a:rPr>
              <a:t> et al,</a:t>
            </a:r>
            <a:br>
              <a:rPr lang="en-US" i="1" dirty="0" smtClean="0">
                <a:solidFill>
                  <a:srgbClr val="008000"/>
                </a:solidFill>
              </a:rPr>
            </a:br>
            <a:r>
              <a:rPr lang="en-US" i="1" dirty="0" smtClean="0">
                <a:solidFill>
                  <a:srgbClr val="008000"/>
                </a:solidFill>
              </a:rPr>
              <a:t>2009, to be published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4766" y="0"/>
            <a:ext cx="230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Courtesy: </a:t>
            </a:r>
            <a:r>
              <a:rPr lang="en-US" i="1" dirty="0" err="1" smtClean="0">
                <a:solidFill>
                  <a:srgbClr val="008000"/>
                </a:solidFill>
              </a:rPr>
              <a:t>H.Burkhardt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517525"/>
            <a:ext cx="8420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rgbClr val="FF0000"/>
                </a:solidFill>
              </a:rPr>
              <a:t>SCRAPERS</a:t>
            </a:r>
            <a:br>
              <a:rPr lang="en-US" sz="3200">
                <a:solidFill>
                  <a:srgbClr val="FF0000"/>
                </a:solidFill>
              </a:rPr>
            </a:br>
            <a:r>
              <a:rPr lang="en-US" sz="3200">
                <a:solidFill>
                  <a:srgbClr val="FF0000"/>
                </a:solidFill>
              </a:rPr>
              <a:t>(Magnetic Collimators)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55700" y="2651125"/>
            <a:ext cx="11557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283200" y="2651125"/>
            <a:ext cx="11557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311400" y="2803525"/>
            <a:ext cx="2971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11400" y="4098925"/>
            <a:ext cx="2971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 descr="Dark horizontal"/>
          <p:cNvSpPr>
            <a:spLocks noChangeArrowheads="1"/>
          </p:cNvSpPr>
          <p:nvPr/>
        </p:nvSpPr>
        <p:spPr bwMode="auto">
          <a:xfrm>
            <a:off x="908050" y="3641725"/>
            <a:ext cx="1568450" cy="381000"/>
          </a:xfrm>
          <a:prstGeom prst="rect">
            <a:avLst/>
          </a:prstGeom>
          <a:pattFill prst="dkHorz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 descr="Dark horizontal"/>
          <p:cNvSpPr>
            <a:spLocks noChangeArrowheads="1"/>
          </p:cNvSpPr>
          <p:nvPr/>
        </p:nvSpPr>
        <p:spPr bwMode="auto">
          <a:xfrm>
            <a:off x="5035550" y="3641725"/>
            <a:ext cx="1568450" cy="381000"/>
          </a:xfrm>
          <a:prstGeom prst="rect">
            <a:avLst/>
          </a:prstGeom>
          <a:pattFill prst="dkHorz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733550" y="2955925"/>
            <a:ext cx="4044950" cy="1752600"/>
            <a:chOff x="1632" y="1862"/>
            <a:chExt cx="2352" cy="1104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1632" y="1862"/>
              <a:ext cx="2352" cy="1104"/>
              <a:chOff x="1632" y="1862"/>
              <a:chExt cx="2352" cy="1104"/>
            </a:xfrm>
          </p:grpSpPr>
          <p:sp>
            <p:nvSpPr>
              <p:cNvPr id="18" name="Rectangle 11"/>
              <p:cNvSpPr>
                <a:spLocks noChangeArrowheads="1"/>
              </p:cNvSpPr>
              <p:nvPr/>
            </p:nvSpPr>
            <p:spPr bwMode="auto">
              <a:xfrm>
                <a:off x="1824" y="2054"/>
                <a:ext cx="1968" cy="72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1728" y="1958"/>
                <a:ext cx="2160" cy="91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3"/>
              <p:cNvSpPr>
                <a:spLocks noChangeArrowheads="1"/>
              </p:cNvSpPr>
              <p:nvPr/>
            </p:nvSpPr>
            <p:spPr bwMode="auto">
              <a:xfrm>
                <a:off x="1632" y="1862"/>
                <a:ext cx="2352" cy="110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2400" y="1958"/>
              <a:ext cx="76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2400" y="2054"/>
              <a:ext cx="76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2400" y="1862"/>
              <a:ext cx="76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3329" y="2006"/>
              <a:ext cx="18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B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47650" y="2036764"/>
            <a:ext cx="7016750" cy="3879850"/>
            <a:chOff x="768" y="1283"/>
            <a:chExt cx="4080" cy="2444"/>
          </a:xfrm>
        </p:grpSpPr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V="1">
              <a:off x="2304" y="1283"/>
              <a:ext cx="0" cy="62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360" y="2918"/>
              <a:ext cx="0" cy="62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4128" y="2246"/>
              <a:ext cx="72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H="1">
              <a:off x="768" y="2582"/>
              <a:ext cx="72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3179" y="3494"/>
              <a:ext cx="9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</a:rPr>
                <a:t>Magnetic force</a:t>
              </a:r>
            </a:p>
          </p:txBody>
        </p:sp>
      </p:grp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3549650" y="4860925"/>
            <a:ext cx="495300" cy="9906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549650" y="1812925"/>
            <a:ext cx="495300" cy="9906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3797300" y="5013325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3797300" y="1965325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560652" y="6110289"/>
            <a:ext cx="2807016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Have to get polarity right….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C6D2A-A47C-471C-BD99-C56879E0279C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759700" y="1981200"/>
            <a:ext cx="173355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759700" y="2667000"/>
            <a:ext cx="173355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677150" y="2133600"/>
            <a:ext cx="1898650" cy="685800"/>
          </a:xfrm>
          <a:prstGeom prst="rect">
            <a:avLst/>
          </a:prstGeom>
          <a:solidFill>
            <a:schemeClr val="tx2">
              <a:lumMod val="60000"/>
              <a:lumOff val="40000"/>
              <a:alpha val="2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Up-Down Arrow 37"/>
          <p:cNvSpPr/>
          <p:nvPr/>
        </p:nvSpPr>
        <p:spPr>
          <a:xfrm>
            <a:off x="7842250" y="1371600"/>
            <a:ext cx="277368" cy="609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-Down Arrow 38"/>
          <p:cNvSpPr/>
          <p:nvPr/>
        </p:nvSpPr>
        <p:spPr>
          <a:xfrm>
            <a:off x="9050782" y="1371600"/>
            <a:ext cx="277368" cy="609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Up-Down Arrow 39"/>
          <p:cNvSpPr/>
          <p:nvPr/>
        </p:nvSpPr>
        <p:spPr>
          <a:xfrm>
            <a:off x="7842250" y="2971800"/>
            <a:ext cx="277368" cy="609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Up-Down Arrow 40"/>
          <p:cNvSpPr/>
          <p:nvPr/>
        </p:nvSpPr>
        <p:spPr>
          <a:xfrm>
            <a:off x="9050782" y="2971800"/>
            <a:ext cx="277368" cy="609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7346950" y="2487864"/>
            <a:ext cx="2559050" cy="1588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9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" y="2"/>
            <a:ext cx="9905998" cy="68579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51" y="6248400"/>
            <a:ext cx="4994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MIB</a:t>
            </a:r>
            <a:r>
              <a:rPr lang="en-US" sz="2800" b="1" dirty="0" smtClean="0">
                <a:solidFill>
                  <a:srgbClr val="FFFF00"/>
                </a:solidFill>
              </a:rPr>
              <a:t> = </a:t>
            </a:r>
            <a:r>
              <a:rPr lang="en-US" sz="4000" b="1" dirty="0" err="1" smtClean="0">
                <a:solidFill>
                  <a:srgbClr val="FFFF00"/>
                </a:solidFill>
              </a:rPr>
              <a:t>M</a:t>
            </a:r>
            <a:r>
              <a:rPr lang="en-US" sz="2800" b="1" dirty="0" err="1" smtClean="0">
                <a:solidFill>
                  <a:srgbClr val="FFFF00"/>
                </a:solidFill>
              </a:rPr>
              <a:t>agnetised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</a:rPr>
              <a:t>I</a:t>
            </a:r>
            <a:r>
              <a:rPr lang="en-US" sz="2800" b="1" dirty="0" smtClean="0">
                <a:solidFill>
                  <a:srgbClr val="FFFF00"/>
                </a:solidFill>
              </a:rPr>
              <a:t>ron </a:t>
            </a:r>
            <a:r>
              <a:rPr lang="en-US" sz="4000" b="1" dirty="0" smtClean="0">
                <a:solidFill>
                  <a:srgbClr val="FFFF00"/>
                </a:solidFill>
              </a:rPr>
              <a:t>B</a:t>
            </a:r>
            <a:r>
              <a:rPr lang="en-US" sz="2800" b="1" dirty="0" smtClean="0">
                <a:solidFill>
                  <a:srgbClr val="FFFF00"/>
                </a:solidFill>
              </a:rPr>
              <a:t>lock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C6D2A-A47C-471C-BD99-C56879E0279C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400" y="1143000"/>
            <a:ext cx="5613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6686550" y="3962400"/>
            <a:ext cx="330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86550" y="4343400"/>
            <a:ext cx="33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686550" y="4724400"/>
            <a:ext cx="330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6750" y="3733800"/>
            <a:ext cx="149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‘Good’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16750" y="413929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Halo after </a:t>
            </a:r>
            <a:r>
              <a:rPr lang="en-US" dirty="0" smtClean="0">
                <a:solidFill>
                  <a:srgbClr val="00B05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B050"/>
                </a:solidFill>
              </a:rPr>
              <a:t> absorber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6750" y="4535269"/>
            <a:ext cx="2524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Halo after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 momentum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selection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Note: Halo / ‘Good’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 ≈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1800" y="6096000"/>
            <a:ext cx="108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 (</a:t>
            </a:r>
            <a:r>
              <a:rPr lang="en-US" b="1" dirty="0" err="1" smtClean="0"/>
              <a:t>GeV</a:t>
            </a:r>
            <a:r>
              <a:rPr lang="en-US" b="1" dirty="0" smtClean="0"/>
              <a:t>/c)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775701" y="3242187"/>
            <a:ext cx="2141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Flux (arbitrary units)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5410" y="76200"/>
            <a:ext cx="8928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</a:rPr>
              <a:t>The size of the Halo problem in M2 beam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04002" y="1896070"/>
            <a:ext cx="2613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Simulations based on the</a:t>
            </a:r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HALO program by </a:t>
            </a:r>
            <a:r>
              <a:rPr lang="en-US" i="1" dirty="0" err="1" smtClean="0">
                <a:solidFill>
                  <a:srgbClr val="0000FF"/>
                </a:solidFill>
              </a:rPr>
              <a:t>C.Iselin</a:t>
            </a:r>
            <a:r>
              <a:rPr lang="en-US" i="1" dirty="0" smtClean="0">
                <a:solidFill>
                  <a:srgbClr val="0000FF"/>
                </a:solidFill>
              </a:rPr>
              <a:t/>
            </a:r>
            <a:br>
              <a:rPr lang="en-US" i="1" dirty="0" smtClean="0">
                <a:solidFill>
                  <a:srgbClr val="0000FF"/>
                </a:solidFill>
              </a:rPr>
            </a:br>
            <a:r>
              <a:rPr lang="en-US" i="1" dirty="0" smtClean="0">
                <a:solidFill>
                  <a:srgbClr val="0000FF"/>
                </a:solidFill>
              </a:rPr>
              <a:t>(1974)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2" y="1015095"/>
            <a:ext cx="4434262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4876800"/>
            <a:ext cx="108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 (</a:t>
            </a:r>
            <a:r>
              <a:rPr lang="en-US" b="1" dirty="0" err="1" smtClean="0"/>
              <a:t>GeV</a:t>
            </a:r>
            <a:r>
              <a:rPr lang="en-US" b="1" dirty="0" smtClean="0"/>
              <a:t>/c)</a:t>
            </a:r>
            <a:endParaRPr lang="en-US" b="1" dirty="0"/>
          </a:p>
        </p:txBody>
      </p:sp>
      <p:grpSp>
        <p:nvGrpSpPr>
          <p:cNvPr id="2" name="Group 7"/>
          <p:cNvGrpSpPr/>
          <p:nvPr/>
        </p:nvGrpSpPr>
        <p:grpSpPr>
          <a:xfrm>
            <a:off x="5094664" y="990600"/>
            <a:ext cx="4386808" cy="4255532"/>
            <a:chOff x="4702765" y="1371600"/>
            <a:chExt cx="4049361" cy="425553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02765" y="1371600"/>
              <a:ext cx="4049361" cy="388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6460298" y="5257800"/>
              <a:ext cx="999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 (</a:t>
              </a:r>
              <a:r>
                <a:rPr lang="en-US" b="1" dirty="0" err="1" smtClean="0"/>
                <a:t>GeV</a:t>
              </a:r>
              <a:r>
                <a:rPr lang="en-US" b="1" dirty="0" smtClean="0"/>
                <a:t>/c)</a:t>
              </a:r>
              <a:endParaRPr lang="en-US" b="1" dirty="0"/>
            </a:p>
          </p:txBody>
        </p:sp>
      </p:grpSp>
      <p:sp>
        <p:nvSpPr>
          <p:cNvPr id="7" name="TextBox 6"/>
          <p:cNvSpPr txBox="1"/>
          <p:nvPr/>
        </p:nvSpPr>
        <p:spPr>
          <a:xfrm rot="16200000">
            <a:off x="-911129" y="2920139"/>
            <a:ext cx="222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Muon</a:t>
            </a:r>
            <a:r>
              <a:rPr lang="en-US" b="1" dirty="0" smtClean="0"/>
              <a:t> flux (</a:t>
            </a:r>
            <a:r>
              <a:rPr lang="en-US" b="1" dirty="0" err="1" smtClean="0"/>
              <a:t>arb.units</a:t>
            </a:r>
            <a:r>
              <a:rPr lang="en-US" b="1" dirty="0" smtClean="0"/>
              <a:t>)</a:t>
            </a:r>
            <a:endParaRPr lang="en-US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861050" y="381000"/>
            <a:ext cx="4127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61050" y="762000"/>
            <a:ext cx="4127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38901" y="152400"/>
            <a:ext cx="209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Muons</a:t>
            </a:r>
            <a:r>
              <a:rPr lang="en-US" dirty="0" smtClean="0"/>
              <a:t> within 10 cm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38901" y="609600"/>
            <a:ext cx="282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Muons</a:t>
            </a:r>
            <a:r>
              <a:rPr lang="en-US" dirty="0" smtClean="0">
                <a:solidFill>
                  <a:srgbClr val="FF0000"/>
                </a:solidFill>
              </a:rPr>
              <a:t> with r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 [</a:t>
            </a:r>
            <a:r>
              <a:rPr lang="en-US" dirty="0" smtClean="0">
                <a:solidFill>
                  <a:srgbClr val="FF0000"/>
                </a:solidFill>
              </a:rPr>
              <a:t>10,200] cm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5100" y="0"/>
            <a:ext cx="4661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solidFill>
                  <a:srgbClr val="0000FF"/>
                </a:solidFill>
              </a:rPr>
              <a:t>Muons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</a:rPr>
              <a:t>vs</a:t>
            </a:r>
            <a:r>
              <a:rPr lang="en-US" sz="4000" b="1" dirty="0" smtClean="0">
                <a:solidFill>
                  <a:srgbClr val="0000FF"/>
                </a:solidFill>
              </a:rPr>
              <a:t> Halo in M2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600" y="5410203"/>
            <a:ext cx="7677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i.e. Halo (R=2 m) / </a:t>
            </a:r>
            <a:r>
              <a:rPr lang="en-US" b="1" dirty="0" err="1" smtClean="0">
                <a:solidFill>
                  <a:srgbClr val="006600"/>
                </a:solidFill>
              </a:rPr>
              <a:t>Muons</a:t>
            </a:r>
            <a:r>
              <a:rPr lang="en-US" b="1" dirty="0" smtClean="0">
                <a:solidFill>
                  <a:srgbClr val="006600"/>
                </a:solidFill>
              </a:rPr>
              <a:t> (R = 10 cm)  ~ 5%,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i.e. Halo/</a:t>
            </a:r>
            <a:r>
              <a:rPr lang="en-US" b="1" dirty="0" err="1" smtClean="0">
                <a:solidFill>
                  <a:srgbClr val="006600"/>
                </a:solidFill>
              </a:rPr>
              <a:t>Muons</a:t>
            </a:r>
            <a:r>
              <a:rPr lang="en-US" b="1" dirty="0" smtClean="0">
                <a:solidFill>
                  <a:srgbClr val="006600"/>
                </a:solidFill>
              </a:rPr>
              <a:t> in same surface ~ 1.3 10</a:t>
            </a:r>
            <a:r>
              <a:rPr lang="en-US" b="1" baseline="30000" dirty="0" smtClean="0">
                <a:solidFill>
                  <a:srgbClr val="006600"/>
                </a:solidFill>
              </a:rPr>
              <a:t>-4</a:t>
            </a:r>
            <a:endParaRPr lang="en-US" b="1" baseline="30000" dirty="0">
              <a:solidFill>
                <a:srgbClr val="006600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596622" cy="365125"/>
          </a:xfrm>
        </p:spPr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7594600" y="6492878"/>
            <a:ext cx="2311400" cy="365125"/>
          </a:xfrm>
        </p:spPr>
        <p:txBody>
          <a:bodyPr/>
          <a:lstStyle/>
          <a:p>
            <a:fld id="{F7EC6D2A-A47C-471C-BD99-C56879E0279C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384550" y="6492878"/>
            <a:ext cx="3136900" cy="365125"/>
          </a:xfrm>
        </p:spPr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016751" y="5486403"/>
            <a:ext cx="2189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7030A0"/>
                </a:solidFill>
              </a:rPr>
              <a:t>Excellent agreement</a:t>
            </a:r>
          </a:p>
          <a:p>
            <a:pPr algn="ctr"/>
            <a:r>
              <a:rPr lang="en-US" b="1" i="1" dirty="0" smtClean="0">
                <a:solidFill>
                  <a:srgbClr val="7030A0"/>
                </a:solidFill>
              </a:rPr>
              <a:t>With data!</a:t>
            </a:r>
            <a:endParaRPr lang="en-US" b="1" i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14921" y="6183871"/>
            <a:ext cx="2355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Gain &gt; factor 100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69"/>
          <p:cNvSpPr>
            <a:spLocks noGrp="1"/>
          </p:cNvSpPr>
          <p:nvPr>
            <p:ph type="title"/>
          </p:nvPr>
        </p:nvSpPr>
        <p:spPr>
          <a:xfrm>
            <a:off x="495300" y="1023078"/>
            <a:ext cx="8915400" cy="1143000"/>
          </a:xfrm>
        </p:spPr>
        <p:txBody>
          <a:bodyPr/>
          <a:lstStyle/>
          <a:p>
            <a:pPr eaLnBrk="1" hangingPunct="1"/>
            <a:r>
              <a:rPr lang="fr-FR" sz="2200" dirty="0" smtClean="0">
                <a:ea typeface="ＭＳ Ｐゴシック" charset="-128"/>
                <a:cs typeface="ＭＳ Ｐゴシック" charset="-128"/>
              </a:rPr>
              <a:t>Introduction.</a:t>
            </a:r>
          </a:p>
        </p:txBody>
      </p:sp>
      <p:sp>
        <p:nvSpPr>
          <p:cNvPr id="17411" name="ZoneTexte 2"/>
          <p:cNvSpPr txBox="1">
            <a:spLocks noChangeArrowheads="1"/>
          </p:cNvSpPr>
          <p:nvPr/>
        </p:nvSpPr>
        <p:spPr bwMode="auto">
          <a:xfrm>
            <a:off x="159172" y="2242690"/>
            <a:ext cx="9587659" cy="368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GB" dirty="0"/>
              <a:t>The push-pull scenario and the coexistence of two detectors in the same experimental area sets some specific requirements to the civil engineering and to the design of underground infrastructures.</a:t>
            </a:r>
          </a:p>
          <a:p>
            <a:endParaRPr lang="en-GB" dirty="0"/>
          </a:p>
          <a:p>
            <a:pPr>
              <a:buFont typeface="Wingdings" charset="2"/>
              <a:buChar char="q"/>
            </a:pPr>
            <a:r>
              <a:rPr lang="en-GB" dirty="0"/>
              <a:t> The most basic one being a fair sharing of the underground facilities between the two detectors </a:t>
            </a:r>
            <a:r>
              <a:rPr lang="fr-FR" dirty="0" err="1">
                <a:sym typeface="Wingdings" charset="2"/>
              </a:rPr>
              <a:t></a:t>
            </a:r>
            <a:r>
              <a:rPr lang="fr-FR" dirty="0">
                <a:sym typeface="Wingdings" charset="2"/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symmetric layout.</a:t>
            </a:r>
          </a:p>
          <a:p>
            <a:pPr>
              <a:buFont typeface="Wingdings" charset="2"/>
              <a:buChar char="q"/>
            </a:pPr>
            <a:r>
              <a:rPr lang="en-GB" dirty="0"/>
              <a:t> Then the possibility to move the detector form garage to beam in the fastest and safest way </a:t>
            </a:r>
            <a:r>
              <a:rPr lang="fr-FR" dirty="0" err="1">
                <a:sym typeface="Wingdings" charset="2"/>
              </a:rPr>
              <a:t></a:t>
            </a:r>
            <a:r>
              <a:rPr lang="fr-FR" dirty="0">
                <a:sym typeface="Wingdings" charset="2"/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detector platform, cable-chains.</a:t>
            </a:r>
          </a:p>
          <a:p>
            <a:pPr>
              <a:buFont typeface="Wingdings" charset="2"/>
              <a:buChar char="q"/>
            </a:pPr>
            <a:r>
              <a:rPr lang="en-GB" dirty="0"/>
              <a:t> Third, to guarantee, by an appropriate design, that the personnel safety is always assured </a:t>
            </a:r>
            <a:r>
              <a:rPr lang="fr-FR" dirty="0" err="1">
                <a:sym typeface="Wingdings" charset="2"/>
              </a:rPr>
              <a:t></a:t>
            </a:r>
            <a:r>
              <a:rPr lang="fr-FR" dirty="0">
                <a:sym typeface="Wingdings" charset="2"/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shielding of beam-area.</a:t>
            </a:r>
          </a:p>
          <a:p>
            <a:pPr>
              <a:buFont typeface="Wingdings" charset="2"/>
              <a:buChar char="q"/>
            </a:pPr>
            <a:r>
              <a:rPr lang="en-GB" dirty="0"/>
              <a:t> The detector assembly scenario plays a fundamental role in the design of the underground facilities </a:t>
            </a:r>
            <a:r>
              <a:rPr lang="fr-FR" dirty="0" err="1">
                <a:sym typeface="Wingdings" charset="2"/>
              </a:rPr>
              <a:t></a:t>
            </a:r>
            <a:r>
              <a:rPr lang="fr-FR" dirty="0">
                <a:sym typeface="Wingdings" charset="2"/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crane capacity, assembly space.</a:t>
            </a:r>
          </a:p>
          <a:p>
            <a:pPr>
              <a:buFont typeface="Wingdings" charset="2"/>
              <a:buChar char="q"/>
            </a:pPr>
            <a:r>
              <a:rPr lang="en-GB" dirty="0"/>
              <a:t> Finally, contribute to reduce the noise injected to the machine final focus magnets </a:t>
            </a:r>
            <a:r>
              <a:rPr lang="fr-FR" dirty="0" err="1">
                <a:sym typeface="Wingdings" charset="2"/>
              </a:rPr>
              <a:t>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integrate a passive isolator at the interface between machine and detector.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21" y="603499"/>
            <a:ext cx="3819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New ideas for cavern layout: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65901" y="13818"/>
            <a:ext cx="4840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A.Gaddi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H.Gerwig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A.Hervé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N.Siegrist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F.Ramos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9096"/>
            <a:ext cx="9947688" cy="6884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7474" y="2179064"/>
            <a:ext cx="8494633" cy="906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  <a:buFontTx/>
              <a:buChar char="-"/>
            </a:pPr>
            <a:r>
              <a:rPr lang="en-US" sz="2400" i="1" dirty="0" smtClean="0"/>
              <a:t>  Define strategy to measure field in small aperture (→</a:t>
            </a:r>
            <a:r>
              <a:rPr lang="en-US" sz="2400" i="1" dirty="0" err="1" smtClean="0"/>
              <a:t>L.Walckiers</a:t>
            </a:r>
            <a:r>
              <a:rPr lang="en-US" sz="2400" i="1" dirty="0" smtClean="0"/>
              <a:t>)</a:t>
            </a:r>
          </a:p>
          <a:p>
            <a:pPr>
              <a:lnSpc>
                <a:spcPts val="3200"/>
              </a:lnSpc>
              <a:buFontTx/>
              <a:buChar char="-"/>
            </a:pPr>
            <a:r>
              <a:rPr lang="en-US" sz="2400" i="1" dirty="0" smtClean="0"/>
              <a:t>  Test tolerance of PM in external magnetic field</a:t>
            </a:r>
            <a:endParaRPr lang="en-US" sz="24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577" y="6519193"/>
            <a:ext cx="2885535" cy="365125"/>
          </a:xfrm>
        </p:spPr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" y="11651"/>
            <a:ext cx="9926500" cy="686485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91" y="11651"/>
            <a:ext cx="9946991" cy="68917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471" y="-4986"/>
            <a:ext cx="9937094" cy="68746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59" y="0"/>
            <a:ext cx="9958282" cy="688441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0724" y="183937"/>
            <a:ext cx="47067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SUMMARY AND OUTLOOK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555" y="1046975"/>
            <a:ext cx="9533379" cy="53989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3538" indent="-363538">
              <a:lnSpc>
                <a:spcPts val="3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Over the last year we have made significant progress in the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design of the QD0 magnet and in its integration, including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the infrastructure and concepts for alignment and </a:t>
            </a:r>
            <a:r>
              <a:rPr lang="en-US" sz="2400" dirty="0" err="1" smtClean="0">
                <a:solidFill>
                  <a:srgbClr val="0000FF"/>
                </a:solidFill>
              </a:rPr>
              <a:t>stabilisation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363538" indent="-363538">
              <a:lnSpc>
                <a:spcPts val="3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The next step is a full simulation of the expected performance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of </a:t>
            </a:r>
            <a:r>
              <a:rPr lang="en-US" sz="2400" dirty="0" err="1" smtClean="0">
                <a:solidFill>
                  <a:srgbClr val="0000FF"/>
                </a:solidFill>
              </a:rPr>
              <a:t>stabilisation</a:t>
            </a:r>
            <a:r>
              <a:rPr lang="en-US" sz="2400" dirty="0" smtClean="0">
                <a:solidFill>
                  <a:srgbClr val="0000FF"/>
                </a:solidFill>
              </a:rPr>
              <a:t> combined with the other feedbacks, as shown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but with the latest parameters</a:t>
            </a:r>
          </a:p>
          <a:p>
            <a:pPr marL="363538" indent="-363538">
              <a:lnSpc>
                <a:spcPts val="3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A prototype (short) QD0 magnet will be constructed and allow tests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in terms of field quality and mechanical </a:t>
            </a:r>
            <a:r>
              <a:rPr lang="en-US" sz="2400" dirty="0" err="1" smtClean="0">
                <a:solidFill>
                  <a:srgbClr val="0000FF"/>
                </a:solidFill>
              </a:rPr>
              <a:t>behaviour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Also a small prototype of a pre-isolator will be tested soon.</a:t>
            </a:r>
          </a:p>
          <a:p>
            <a:pPr marL="363538" indent="-363538">
              <a:lnSpc>
                <a:spcPts val="3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A MDI internal review has taken place on May 7</a:t>
            </a:r>
            <a:r>
              <a:rPr lang="en-US" sz="2400" baseline="30000" dirty="0" smtClean="0">
                <a:solidFill>
                  <a:srgbClr val="0000FF"/>
                </a:solidFill>
              </a:rPr>
              <a:t>th</a:t>
            </a:r>
            <a:r>
              <a:rPr lang="en-US" sz="2400" dirty="0" smtClean="0">
                <a:solidFill>
                  <a:srgbClr val="0000FF"/>
                </a:solidFill>
              </a:rPr>
              <a:t> with 15 presentations.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Slides are all available on </a:t>
            </a:r>
            <a:r>
              <a:rPr lang="en-US" sz="2400" dirty="0" err="1" smtClean="0">
                <a:solidFill>
                  <a:srgbClr val="0000FF"/>
                </a:solidFill>
              </a:rPr>
              <a:t>Indico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pPr marL="363538" indent="-363538">
              <a:lnSpc>
                <a:spcPts val="3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Now we are preparing for writing the CDR chapter and estimating cost.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Soon we have to start thinking about the TDR.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687" y="-56700"/>
            <a:ext cx="9947688" cy="6884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9" y="1100002"/>
            <a:ext cx="2823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Building short prototype</a:t>
            </a:r>
            <a:br>
              <a:rPr lang="en-US" sz="2000" i="1" dirty="0" smtClean="0"/>
            </a:br>
            <a:r>
              <a:rPr lang="en-US" sz="2000" i="1" dirty="0" smtClean="0"/>
              <a:t>Available by end 2010</a:t>
            </a:r>
            <a:endParaRPr lang="en-US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749468" cy="365125"/>
          </a:xfrm>
        </p:spPr>
        <p:txBody>
          <a:bodyPr/>
          <a:lstStyle/>
          <a:p>
            <a:r>
              <a:rPr lang="en-US" smtClean="0"/>
              <a:t>L.Gatigon, CLIC-ILC meeting 19-07-2010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99" y="8760"/>
            <a:ext cx="4935645" cy="32713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646" y="8760"/>
            <a:ext cx="4430183" cy="3114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405" y="2997438"/>
            <a:ext cx="6583831" cy="37352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42738" y="1270639"/>
            <a:ext cx="4944932" cy="1613434"/>
            <a:chOff x="2347142" y="1270639"/>
            <a:chExt cx="4564553" cy="161343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1569626" y="2048155"/>
              <a:ext cx="1556619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6132591" y="2104970"/>
              <a:ext cx="1556619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312" y="142852"/>
            <a:ext cx="8915400" cy="928694"/>
          </a:xfrm>
        </p:spPr>
        <p:txBody>
          <a:bodyPr/>
          <a:lstStyle/>
          <a:p>
            <a:r>
              <a:rPr lang="en-US" dirty="0" smtClean="0"/>
              <a:t>Latest </a:t>
            </a:r>
            <a:r>
              <a:rPr lang="en-US" dirty="0" err="1" smtClean="0"/>
              <a:t>CLIC-SiD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MDI Status Update</a:t>
            </a:r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64313" y="1000108"/>
          <a:ext cx="8871184" cy="5308360"/>
        </p:xfrm>
        <a:graphic>
          <a:graphicData uri="http://schemas.openxmlformats.org/presentationml/2006/ole">
            <p:oleObj spid="_x0000_s104450" name="Acrobat Document" r:id="rId3" imgW="30289500" imgH="21399500" progId="">
              <p:embed/>
            </p:oleObj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CLIC-ILC meeting 19-07-2010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2271</TotalTime>
  <Words>3065</Words>
  <Application>Microsoft Macintosh PowerPoint</Application>
  <PresentationFormat>A4 Paper (210x297 mm)</PresentationFormat>
  <Paragraphs>471</Paragraphs>
  <Slides>64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6" baseType="lpstr">
      <vt:lpstr>Office Theme</vt:lpstr>
      <vt:lpstr>Acrobat Document</vt:lpstr>
      <vt:lpstr>CLIC MDI STATUS REPORT</vt:lpstr>
      <vt:lpstr>MDI members</vt:lpstr>
      <vt:lpstr>Outline</vt:lpstr>
      <vt:lpstr>Slide 4</vt:lpstr>
      <vt:lpstr>Slide 5</vt:lpstr>
      <vt:lpstr>Slide 6</vt:lpstr>
      <vt:lpstr>Slide 7</vt:lpstr>
      <vt:lpstr>Slide 8</vt:lpstr>
      <vt:lpstr>Latest CLIC-SiD detector</vt:lpstr>
      <vt:lpstr>Slide 10</vt:lpstr>
      <vt:lpstr>Slide 11</vt:lpstr>
      <vt:lpstr>Slide 12</vt:lpstr>
      <vt:lpstr>Slide 13</vt:lpstr>
      <vt:lpstr>Slide 14</vt:lpstr>
      <vt:lpstr>Slide 15</vt:lpstr>
      <vt:lpstr>CLIC-ILD parameter drawing</vt:lpstr>
      <vt:lpstr>Comparison between the two detectors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Pre-isolator – How does it work?</vt:lpstr>
      <vt:lpstr>RMS vertical displacement reduced by a factor &gt;10 from 4 Hz.</vt:lpstr>
      <vt:lpstr>Where does it fit ?</vt:lpstr>
      <vt:lpstr>Slide 33</vt:lpstr>
      <vt:lpstr>How can it be realized ?</vt:lpstr>
      <vt:lpstr>Slide 35</vt:lpstr>
      <vt:lpstr>Slide 36</vt:lpstr>
      <vt:lpstr>Experimental set-up – How ?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Introduction.</vt:lpstr>
      <vt:lpstr>Slide 60</vt:lpstr>
      <vt:lpstr>Slide 61</vt:lpstr>
      <vt:lpstr>Slide 62</vt:lpstr>
      <vt:lpstr>Slide 63</vt:lpstr>
      <vt:lpstr>Slide 64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infos from CLIC’09</dc:title>
  <dc:creator>Lau Gatignon</dc:creator>
  <cp:lastModifiedBy>Lau Gatignon</cp:lastModifiedBy>
  <cp:revision>144</cp:revision>
  <cp:lastPrinted>2010-05-11T06:46:56Z</cp:lastPrinted>
  <dcterms:created xsi:type="dcterms:W3CDTF">2010-07-16T15:01:16Z</dcterms:created>
  <dcterms:modified xsi:type="dcterms:W3CDTF">2010-07-16T15:14:06Z</dcterms:modified>
</cp:coreProperties>
</file>