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9" r:id="rId3"/>
    <p:sldId id="261" r:id="rId4"/>
    <p:sldId id="270" r:id="rId5"/>
    <p:sldId id="271" r:id="rId6"/>
    <p:sldId id="269" r:id="rId7"/>
    <p:sldId id="267" r:id="rId8"/>
    <p:sldId id="272" r:id="rId9"/>
    <p:sldId id="262" r:id="rId10"/>
    <p:sldId id="266" r:id="rId11"/>
    <p:sldId id="263" r:id="rId12"/>
    <p:sldId id="260" r:id="rId13"/>
    <p:sldId id="265" r:id="rId14"/>
    <p:sldId id="273" r:id="rId1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F9E"/>
    <a:srgbClr val="3E282B"/>
    <a:srgbClr val="CC3300"/>
    <a:srgbClr val="00529E"/>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120"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38725798-1BF1-4CB7-A4D5-ECFCBA2ED59F}" type="datetimeFigureOut">
              <a:rPr lang="en-GB" smtClean="0"/>
              <a:pPr/>
              <a:t>03/08/2010</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A4CDD95-DC57-4125-931E-EB72190110B7}"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4D9B78CF-771F-458C-B992-233C1F8A5BAE}" type="datetimeFigureOut">
              <a:rPr lang="en-US" smtClean="0"/>
              <a:pPr/>
              <a:t>8/3/2010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3319D21-A562-412A-9178-F3773B5AE7B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3" name="Picture 9" descr="OIS-image.jpg"/>
          <p:cNvPicPr>
            <a:picLocks noChangeAspect="1"/>
          </p:cNvPicPr>
          <p:nvPr userDrawn="1"/>
        </p:nvPicPr>
        <p:blipFill>
          <a:blip r:embed="rId2" cstate="print">
            <a:extLst>
              <a:ext uri="{28A0092B-C50C-407E-A947-70E740481C1C}">
                <a14:useLocalDpi xmlns="" xmlns:a14="http://schemas.microsoft.com/office/drawing/2010/main" val="0"/>
              </a:ext>
            </a:extLst>
          </a:blip>
          <a:srcRect r="40393"/>
          <a:stretch>
            <a:fillRect/>
          </a:stretch>
        </p:blipFill>
        <p:spPr bwMode="auto">
          <a:xfrm>
            <a:off x="-71470" y="-24"/>
            <a:ext cx="1236663" cy="6021388"/>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91240B29-F687-4F45-9708-019B960494DF}">
              <a14:hiddenLine xmlns="" xmlns:a14="http://schemas.microsoft.com/office/drawing/2010/main" w="9525">
                <a:solidFill>
                  <a:srgbClr xmlns:mc="http://schemas.openxmlformats.org/markup-compatibility/2006" val="000000" mc:Ignorable=""/>
                </a:solidFill>
                <a:miter lim="800000"/>
                <a:headEnd/>
                <a:tailEnd/>
              </a14:hiddenLine>
            </a:ext>
          </a:extLst>
        </p:spPr>
      </p:pic>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00529E"/>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00529E"/>
                </a:solidFill>
              </a:defRPr>
            </a:lvl1pPr>
          </a:lstStyle>
          <a:p>
            <a:r>
              <a:rPr lang="en-US" smtClean="0"/>
              <a:t>Click to edit Master subtitle style</a:t>
            </a:r>
            <a:endParaRPr lang="en-US"/>
          </a:p>
        </p:txBody>
      </p:sp>
      <p:sp>
        <p:nvSpPr>
          <p:cNvPr id="3080" name="Text Box 8"/>
          <p:cNvSpPr txBox="1">
            <a:spLocks noChangeArrowheads="1"/>
          </p:cNvSpPr>
          <p:nvPr userDrawn="1"/>
        </p:nvSpPr>
        <p:spPr bwMode="auto">
          <a:xfrm>
            <a:off x="-533400" y="6111875"/>
            <a:ext cx="1828800" cy="669925"/>
          </a:xfrm>
          <a:prstGeom prst="rect">
            <a:avLst/>
          </a:prstGeom>
          <a:noFill/>
          <a:ln w="9525">
            <a:noFill/>
            <a:miter lim="800000"/>
            <a:headEnd/>
            <a:tailEnd/>
          </a:ln>
          <a:effectLst/>
        </p:spPr>
        <p:txBody>
          <a:bodyPr>
            <a:spAutoFit/>
          </a:bodyPr>
          <a:lstStyle/>
          <a:p>
            <a:pPr algn="r"/>
            <a:r>
              <a:rPr lang="en-US" sz="900">
                <a:latin typeface="Tahoma" pitchFamily="34" charset="0"/>
              </a:rPr>
              <a:t>CERN - IT Department</a:t>
            </a:r>
          </a:p>
          <a:p>
            <a:pPr algn="r"/>
            <a:r>
              <a:rPr lang="en-US" sz="900">
                <a:latin typeface="Tahoma" pitchFamily="34" charset="0"/>
              </a:rPr>
              <a:t>CH-1211 Genève 23</a:t>
            </a:r>
          </a:p>
          <a:p>
            <a:pPr algn="r"/>
            <a:r>
              <a:rPr lang="en-US" sz="900">
                <a:latin typeface="Tahoma" pitchFamily="34" charset="0"/>
              </a:rPr>
              <a:t>Switzerland</a:t>
            </a:r>
          </a:p>
          <a:p>
            <a:pPr algn="r"/>
            <a:r>
              <a:rPr lang="en-US" sz="1100" b="1">
                <a:latin typeface="Tahoma" pitchFamily="34" charset="0"/>
              </a:rPr>
              <a:t>www.cern.ch/i</a:t>
            </a:r>
            <a:r>
              <a:rPr lang="en-US" sz="1000" b="1">
                <a:latin typeface="Tahoma" pitchFamily="34" charset="0"/>
              </a:rPr>
              <a:t>t</a:t>
            </a:r>
          </a:p>
        </p:txBody>
      </p:sp>
      <p:pic>
        <p:nvPicPr>
          <p:cNvPr id="3081" name="Picture 9"/>
          <p:cNvPicPr>
            <a:picLocks noChangeAspect="1" noChangeArrowheads="1"/>
          </p:cNvPicPr>
          <p:nvPr userDrawn="1"/>
        </p:nvPicPr>
        <p:blipFill>
          <a:blip r:embed="rId3" cstate="print"/>
          <a:srcRect/>
          <a:stretch>
            <a:fillRect/>
          </a:stretch>
        </p:blipFill>
        <p:spPr bwMode="auto">
          <a:xfrm>
            <a:off x="8540750" y="6248400"/>
            <a:ext cx="527050" cy="533400"/>
          </a:xfrm>
          <a:prstGeom prst="rect">
            <a:avLst/>
          </a:prstGeom>
          <a:noFill/>
        </p:spPr>
      </p:pic>
      <p:pic>
        <p:nvPicPr>
          <p:cNvPr id="10" name="Picture 13" descr="banner2"/>
          <p:cNvPicPr>
            <a:picLocks noChangeAspect="1" noChangeArrowheads="1"/>
          </p:cNvPicPr>
          <p:nvPr userDrawn="1"/>
        </p:nvPicPr>
        <p:blipFill>
          <a:blip r:embed="rId4" cstate="print"/>
          <a:srcRect/>
          <a:stretch>
            <a:fillRect/>
          </a:stretch>
        </p:blipFill>
        <p:spPr bwMode="auto">
          <a:xfrm>
            <a:off x="1143000" y="-24"/>
            <a:ext cx="8001000" cy="879475"/>
          </a:xfrm>
          <a:prstGeom prst="rect">
            <a:avLst/>
          </a:prstGeom>
          <a:noFill/>
        </p:spPr>
      </p:pic>
      <p:sp>
        <p:nvSpPr>
          <p:cNvPr id="11" name="Title 1"/>
          <p:cNvSpPr txBox="1">
            <a:spLocks/>
          </p:cNvSpPr>
          <p:nvPr userDrawn="1"/>
        </p:nvSpPr>
        <p:spPr bwMode="auto">
          <a:xfrm>
            <a:off x="1295400" y="-24"/>
            <a:ext cx="5705492"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O</a:t>
            </a:r>
            <a:r>
              <a:rPr kumimoji="0" lang="en-US" sz="2800" b="0" i="0" u="none" strike="noStrike" kern="0" cap="none" spc="0" normalizeH="0" baseline="0" noProof="0" dirty="0" smtClean="0">
                <a:ln>
                  <a:noFill/>
                </a:ln>
                <a:solidFill>
                  <a:schemeClr val="bg1"/>
                </a:solidFill>
                <a:effectLst/>
                <a:uLnTx/>
                <a:uFillTx/>
                <a:latin typeface="+mj-lt"/>
                <a:ea typeface="+mj-ea"/>
                <a:cs typeface="+mj-cs"/>
              </a:rPr>
              <a:t>perating systems </a:t>
            </a:r>
            <a:br>
              <a:rPr kumimoji="0" lang="en-US" sz="2800" b="0" i="0" u="none" strike="noStrike" kern="0" cap="none" spc="0" normalizeH="0" baseline="0" noProof="0" dirty="0" smtClean="0">
                <a:ln>
                  <a:noFill/>
                </a:ln>
                <a:solidFill>
                  <a:schemeClr val="bg1"/>
                </a:solidFill>
                <a:effectLst/>
                <a:uLnTx/>
                <a:uFillTx/>
                <a:latin typeface="+mj-lt"/>
                <a:ea typeface="+mj-ea"/>
                <a:cs typeface="+mj-cs"/>
              </a:rPr>
            </a:br>
            <a:r>
              <a:rPr kumimoji="0" lang="en-US" sz="2800" b="0" i="0" u="none" strike="noStrike" kern="0" cap="none" spc="0" normalizeH="0" baseline="0" noProof="0" dirty="0" smtClean="0">
                <a:ln>
                  <a:noFill/>
                </a:ln>
                <a:solidFill>
                  <a:schemeClr val="bg1"/>
                </a:solidFill>
                <a:effectLst/>
                <a:uLnTx/>
                <a:uFillTx/>
                <a:latin typeface="+mj-lt"/>
                <a:ea typeface="+mj-ea"/>
                <a:cs typeface="+mj-cs"/>
              </a:rPr>
              <a:t>and </a:t>
            </a:r>
            <a:r>
              <a:rPr kumimoji="0" lang="en-US" sz="2800" b="1" i="0" u="none" strike="noStrike" kern="0" cap="none" spc="0" normalizeH="0" baseline="0" noProof="0" dirty="0" smtClean="0">
                <a:ln>
                  <a:noFill/>
                </a:ln>
                <a:solidFill>
                  <a:schemeClr val="bg1"/>
                </a:solidFill>
                <a:effectLst/>
                <a:uLnTx/>
                <a:uFillTx/>
                <a:latin typeface="+mj-lt"/>
                <a:ea typeface="+mj-ea"/>
                <a:cs typeface="+mj-cs"/>
              </a:rPr>
              <a:t>I</a:t>
            </a:r>
            <a:r>
              <a:rPr kumimoji="0" lang="en-US" sz="2800" b="0" i="0" u="none" strike="noStrike" kern="0" cap="none" spc="0" normalizeH="0" baseline="0" noProof="0" dirty="0" smtClean="0">
                <a:ln>
                  <a:noFill/>
                </a:ln>
                <a:solidFill>
                  <a:schemeClr val="bg1"/>
                </a:solidFill>
                <a:effectLst/>
                <a:uLnTx/>
                <a:uFillTx/>
                <a:latin typeface="+mj-lt"/>
                <a:ea typeface="+mj-ea"/>
                <a:cs typeface="+mj-cs"/>
              </a:rPr>
              <a:t>nformation </a:t>
            </a:r>
            <a:r>
              <a:rPr kumimoji="0" lang="en-US" sz="2800" b="1" i="0" u="none" strike="noStrike" kern="0" cap="none" spc="0" normalizeH="0" baseline="0" noProof="0" dirty="0" smtClean="0">
                <a:ln>
                  <a:noFill/>
                </a:ln>
                <a:solidFill>
                  <a:schemeClr val="bg1"/>
                </a:solidFill>
                <a:effectLst/>
                <a:uLnTx/>
                <a:uFillTx/>
                <a:latin typeface="+mj-lt"/>
                <a:ea typeface="+mj-ea"/>
                <a:cs typeface="+mj-cs"/>
              </a:rPr>
              <a:t>S</a:t>
            </a:r>
            <a:r>
              <a:rPr kumimoji="0" lang="en-US" sz="2800" b="0" i="0" u="none" strike="noStrike" kern="0" cap="none" spc="0" normalizeH="0" baseline="0" noProof="0" dirty="0" smtClean="0">
                <a:ln>
                  <a:noFill/>
                </a:ln>
                <a:solidFill>
                  <a:schemeClr val="bg1"/>
                </a:solidFill>
                <a:effectLst/>
                <a:uLnTx/>
                <a:uFillTx/>
                <a:latin typeface="+mj-lt"/>
                <a:ea typeface="+mj-ea"/>
                <a:cs typeface="+mj-cs"/>
              </a:rPr>
              <a:t>ervices</a:t>
            </a:r>
            <a:endParaRPr kumimoji="0" lang="en-GB" sz="2800" b="0" i="0" u="none" strike="noStrike" kern="0" cap="none" spc="0" normalizeH="0" baseline="0" noProof="0" dirty="0">
              <a:ln>
                <a:noFill/>
              </a:ln>
              <a:solidFill>
                <a:schemeClr val="bg1"/>
              </a:solidFill>
              <a:effectLst/>
              <a:uLnTx/>
              <a:uFillTx/>
              <a:latin typeface="+mj-lt"/>
              <a:ea typeface="+mj-ea"/>
              <a:cs typeface="+mj-cs"/>
            </a:endParaRPr>
          </a:p>
        </p:txBody>
      </p:sp>
      <p:sp>
        <p:nvSpPr>
          <p:cNvPr id="12" name="TextBox 11"/>
          <p:cNvSpPr txBox="1"/>
          <p:nvPr userDrawn="1"/>
        </p:nvSpPr>
        <p:spPr bwMode="auto">
          <a:xfrm>
            <a:off x="-142908" y="152400"/>
            <a:ext cx="1371600" cy="769937"/>
          </a:xfrm>
          <a:prstGeom prst="rect">
            <a:avLst/>
          </a:prstGeom>
          <a:noFill/>
        </p:spPr>
        <p:txBody>
          <a:bodyPr>
            <a:spAutoFit/>
          </a:bodyPr>
          <a:lstStyle/>
          <a:p>
            <a:pPr algn="ctr">
              <a:defRPr/>
            </a:pPr>
            <a:r>
              <a:rPr lang="en-US" sz="4400" dirty="0">
                <a:solidFill>
                  <a:schemeClr val="bg1"/>
                </a:solidFill>
              </a:rPr>
              <a:t>OIS</a:t>
            </a:r>
            <a:endParaRPr lang="en-US" sz="36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99A5775-7927-4E14-BD6D-048C7CF180D8}" type="datetime1">
              <a:rPr lang="en-US" smtClean="0"/>
              <a:pPr/>
              <a:t>8/3/2010</a:t>
            </a:fld>
            <a:endParaRPr lang="en-GB" dirty="0"/>
          </a:p>
        </p:txBody>
      </p:sp>
      <p:sp>
        <p:nvSpPr>
          <p:cNvPr id="8" name="Slide Number Placeholder 7"/>
          <p:cNvSpPr>
            <a:spLocks noGrp="1"/>
          </p:cNvSpPr>
          <p:nvPr>
            <p:ph type="sldNum" sz="quarter" idx="11"/>
          </p:nvPr>
        </p:nvSpPr>
        <p:spPr/>
        <p:txBody>
          <a:bodyPr/>
          <a:lstStyle/>
          <a:p>
            <a:fld id="{8BEDE390-C817-4660-8D45-7B6880E572C1}" type="slidenum">
              <a:rPr lang="en-GB" smtClean="0"/>
              <a:pPr/>
              <a:t>‹#›</a:t>
            </a:fld>
            <a:endParaRPr lang="en-GB" dirty="0"/>
          </a:p>
        </p:txBody>
      </p:sp>
      <p:sp>
        <p:nvSpPr>
          <p:cNvPr id="9" name="Footer Placeholder 8"/>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76200"/>
            <a:ext cx="1905000"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95400" y="76200"/>
            <a:ext cx="55626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24F5956-47CA-430A-91F0-2766E60F99BE}" type="datetime1">
              <a:rPr lang="en-US" smtClean="0"/>
              <a:pPr/>
              <a:t>8/3/2010</a:t>
            </a:fld>
            <a:endParaRPr lang="en-GB" dirty="0"/>
          </a:p>
        </p:txBody>
      </p:sp>
      <p:sp>
        <p:nvSpPr>
          <p:cNvPr id="8" name="Slide Number Placeholder 7"/>
          <p:cNvSpPr>
            <a:spLocks noGrp="1"/>
          </p:cNvSpPr>
          <p:nvPr>
            <p:ph type="sldNum" sz="quarter" idx="11"/>
          </p:nvPr>
        </p:nvSpPr>
        <p:spPr/>
        <p:txBody>
          <a:bodyPr/>
          <a:lstStyle/>
          <a:p>
            <a:fld id="{8BEDE390-C817-4660-8D45-7B6880E572C1}" type="slidenum">
              <a:rPr lang="en-GB" smtClean="0"/>
              <a:pPr/>
              <a:t>‹#›</a:t>
            </a:fld>
            <a:endParaRPr lang="en-GB" dirty="0"/>
          </a:p>
        </p:txBody>
      </p:sp>
      <p:sp>
        <p:nvSpPr>
          <p:cNvPr id="9" name="Footer Placeholder 8"/>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fld id="{FE383DBA-9749-4627-ACB1-FB771AD9FD9B}" type="datetime1">
              <a:rPr lang="en-US" smtClean="0"/>
              <a:pPr/>
              <a:t>8/3/2010</a:t>
            </a:fld>
            <a:endParaRPr lang="en-GB" dirty="0"/>
          </a:p>
        </p:txBody>
      </p:sp>
      <p:sp>
        <p:nvSpPr>
          <p:cNvPr id="8" name="Slide Number Placeholder 7"/>
          <p:cNvSpPr>
            <a:spLocks noGrp="1"/>
          </p:cNvSpPr>
          <p:nvPr>
            <p:ph type="sldNum" sz="quarter" idx="11"/>
          </p:nvPr>
        </p:nvSpPr>
        <p:spPr/>
        <p:txBody>
          <a:bodyPr/>
          <a:lstStyle/>
          <a:p>
            <a:fld id="{8BEDE390-C817-4660-8D45-7B6880E572C1}" type="slidenum">
              <a:rPr lang="en-GB" smtClean="0"/>
              <a:pPr/>
              <a:t>‹#›</a:t>
            </a:fld>
            <a:endParaRPr lang="en-GB" dirty="0"/>
          </a:p>
        </p:txBody>
      </p:sp>
      <p:sp>
        <p:nvSpPr>
          <p:cNvPr id="9" name="Footer Placeholder 8"/>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37AEAAA-C6BA-48BA-9FCB-F5D14E287C08}" type="datetime1">
              <a:rPr lang="en-US" smtClean="0"/>
              <a:pPr/>
              <a:t>8/3/2010</a:t>
            </a:fld>
            <a:endParaRPr lang="en-GB" dirty="0"/>
          </a:p>
        </p:txBody>
      </p:sp>
      <p:sp>
        <p:nvSpPr>
          <p:cNvPr id="8" name="Slide Number Placeholder 7"/>
          <p:cNvSpPr>
            <a:spLocks noGrp="1"/>
          </p:cNvSpPr>
          <p:nvPr>
            <p:ph type="sldNum" sz="quarter" idx="11"/>
          </p:nvPr>
        </p:nvSpPr>
        <p:spPr>
          <a:xfrm>
            <a:off x="8143900" y="6356350"/>
            <a:ext cx="542900" cy="365125"/>
          </a:xfrm>
        </p:spPr>
        <p:txBody>
          <a:bodyPr/>
          <a:lstStyle/>
          <a:p>
            <a:fld id="{8BEDE390-C817-4660-8D45-7B6880E572C1}" type="slidenum">
              <a:rPr lang="en-GB" smtClean="0"/>
              <a:pPr/>
              <a:t>‹#›</a:t>
            </a:fld>
            <a:endParaRPr lang="en-GB" dirty="0"/>
          </a:p>
        </p:txBody>
      </p:sp>
      <p:sp>
        <p:nvSpPr>
          <p:cNvPr id="9" name="Footer Placeholder 8"/>
          <p:cNvSpPr>
            <a:spLocks noGrp="1"/>
          </p:cNvSpPr>
          <p:nvPr>
            <p:ph type="ftr" sz="quarter" idx="12"/>
          </p:nvPr>
        </p:nvSpPr>
        <p:spPr>
          <a:xfrm>
            <a:off x="2643174" y="6357958"/>
            <a:ext cx="5429288" cy="357190"/>
          </a:xfrm>
        </p:spPr>
        <p:txBody>
          <a:bodyPr/>
          <a:lstStyle/>
          <a:p>
            <a:endParaRPr lang="en-US" dirty="0">
              <a:solidFill>
                <a:srgbClr val="004F9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7"/>
          <p:cNvSpPr>
            <a:spLocks noGrp="1"/>
          </p:cNvSpPr>
          <p:nvPr>
            <p:ph type="dt" sz="half" idx="10"/>
          </p:nvPr>
        </p:nvSpPr>
        <p:spPr/>
        <p:txBody>
          <a:bodyPr/>
          <a:lstStyle/>
          <a:p>
            <a:fld id="{D93C4226-B429-4917-A985-FD23D96FF712}" type="datetime1">
              <a:rPr lang="en-US" smtClean="0"/>
              <a:pPr/>
              <a:t>8/3/2010</a:t>
            </a:fld>
            <a:endParaRPr lang="en-GB" dirty="0"/>
          </a:p>
        </p:txBody>
      </p:sp>
      <p:sp>
        <p:nvSpPr>
          <p:cNvPr id="9" name="Slide Number Placeholder 8"/>
          <p:cNvSpPr>
            <a:spLocks noGrp="1"/>
          </p:cNvSpPr>
          <p:nvPr>
            <p:ph type="sldNum" sz="quarter" idx="11"/>
          </p:nvPr>
        </p:nvSpPr>
        <p:spPr/>
        <p:txBody>
          <a:bodyPr/>
          <a:lstStyle/>
          <a:p>
            <a:fld id="{8BEDE390-C817-4660-8D45-7B6880E572C1}" type="slidenum">
              <a:rPr lang="en-GB" smtClean="0"/>
              <a:pPr/>
              <a:t>‹#›</a:t>
            </a:fld>
            <a:endParaRPr lang="en-GB" dirty="0"/>
          </a:p>
        </p:txBody>
      </p:sp>
      <p:sp>
        <p:nvSpPr>
          <p:cNvPr id="10" name="Footer Placeholder 9"/>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Date Placeholder 9"/>
          <p:cNvSpPr>
            <a:spLocks noGrp="1"/>
          </p:cNvSpPr>
          <p:nvPr>
            <p:ph type="dt" sz="half" idx="10"/>
          </p:nvPr>
        </p:nvSpPr>
        <p:spPr/>
        <p:txBody>
          <a:bodyPr/>
          <a:lstStyle/>
          <a:p>
            <a:fld id="{90C10392-1F0F-47D8-B15A-300DD22ADB35}" type="datetime1">
              <a:rPr lang="en-US" smtClean="0"/>
              <a:pPr/>
              <a:t>8/3/2010</a:t>
            </a:fld>
            <a:endParaRPr lang="en-GB" dirty="0"/>
          </a:p>
        </p:txBody>
      </p:sp>
      <p:sp>
        <p:nvSpPr>
          <p:cNvPr id="11" name="Slide Number Placeholder 10"/>
          <p:cNvSpPr>
            <a:spLocks noGrp="1"/>
          </p:cNvSpPr>
          <p:nvPr>
            <p:ph type="sldNum" sz="quarter" idx="11"/>
          </p:nvPr>
        </p:nvSpPr>
        <p:spPr/>
        <p:txBody>
          <a:bodyPr/>
          <a:lstStyle/>
          <a:p>
            <a:fld id="{8BEDE390-C817-4660-8D45-7B6880E572C1}" type="slidenum">
              <a:rPr lang="en-GB" smtClean="0"/>
              <a:pPr/>
              <a:t>‹#›</a:t>
            </a:fld>
            <a:endParaRPr lang="en-GB" dirty="0"/>
          </a:p>
        </p:txBody>
      </p:sp>
      <p:sp>
        <p:nvSpPr>
          <p:cNvPr id="12" name="Footer Placeholder 11"/>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Date Placeholder 5"/>
          <p:cNvSpPr>
            <a:spLocks noGrp="1"/>
          </p:cNvSpPr>
          <p:nvPr>
            <p:ph type="dt" sz="half" idx="10"/>
          </p:nvPr>
        </p:nvSpPr>
        <p:spPr/>
        <p:txBody>
          <a:bodyPr/>
          <a:lstStyle/>
          <a:p>
            <a:fld id="{C6846FB7-B5A3-4E76-912E-B7D462D09E2A}" type="datetime1">
              <a:rPr lang="en-US" smtClean="0"/>
              <a:pPr/>
              <a:t>8/3/2010</a:t>
            </a:fld>
            <a:endParaRPr lang="en-GB" dirty="0"/>
          </a:p>
        </p:txBody>
      </p:sp>
      <p:sp>
        <p:nvSpPr>
          <p:cNvPr id="7" name="Slide Number Placeholder 6"/>
          <p:cNvSpPr>
            <a:spLocks noGrp="1"/>
          </p:cNvSpPr>
          <p:nvPr>
            <p:ph type="sldNum" sz="quarter" idx="11"/>
          </p:nvPr>
        </p:nvSpPr>
        <p:spPr/>
        <p:txBody>
          <a:bodyPr/>
          <a:lstStyle/>
          <a:p>
            <a:fld id="{8BEDE390-C817-4660-8D45-7B6880E572C1}" type="slidenum">
              <a:rPr lang="en-GB" smtClean="0"/>
              <a:pPr/>
              <a:t>‹#›</a:t>
            </a:fld>
            <a:endParaRPr lang="en-GB" dirty="0"/>
          </a:p>
        </p:txBody>
      </p:sp>
      <p:sp>
        <p:nvSpPr>
          <p:cNvPr id="8" name="Footer Placeholder 7"/>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A286CCC-2850-4026-8702-05213B5E7441}" type="datetime1">
              <a:rPr lang="en-US" smtClean="0"/>
              <a:pPr/>
              <a:t>8/3/2010</a:t>
            </a:fld>
            <a:endParaRPr lang="en-GB" dirty="0"/>
          </a:p>
        </p:txBody>
      </p:sp>
      <p:sp>
        <p:nvSpPr>
          <p:cNvPr id="6" name="Slide Number Placeholder 5"/>
          <p:cNvSpPr>
            <a:spLocks noGrp="1"/>
          </p:cNvSpPr>
          <p:nvPr>
            <p:ph type="sldNum" sz="quarter" idx="11"/>
          </p:nvPr>
        </p:nvSpPr>
        <p:spPr/>
        <p:txBody>
          <a:bodyPr/>
          <a:lstStyle/>
          <a:p>
            <a:fld id="{8BEDE390-C817-4660-8D45-7B6880E572C1}" type="slidenum">
              <a:rPr lang="en-GB" smtClean="0"/>
              <a:pPr/>
              <a:t>‹#›</a:t>
            </a:fld>
            <a:endParaRPr lang="en-GB" dirty="0"/>
          </a:p>
        </p:txBody>
      </p:sp>
      <p:sp>
        <p:nvSpPr>
          <p:cNvPr id="7" name="Footer Placeholder 6"/>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F5861AE-FC51-4C73-8696-D59A17FD3F0F}" type="datetime1">
              <a:rPr lang="en-US" smtClean="0"/>
              <a:pPr/>
              <a:t>8/3/2010</a:t>
            </a:fld>
            <a:endParaRPr lang="en-GB" dirty="0"/>
          </a:p>
        </p:txBody>
      </p:sp>
      <p:sp>
        <p:nvSpPr>
          <p:cNvPr id="9" name="Slide Number Placeholder 8"/>
          <p:cNvSpPr>
            <a:spLocks noGrp="1"/>
          </p:cNvSpPr>
          <p:nvPr>
            <p:ph type="sldNum" sz="quarter" idx="11"/>
          </p:nvPr>
        </p:nvSpPr>
        <p:spPr/>
        <p:txBody>
          <a:bodyPr/>
          <a:lstStyle/>
          <a:p>
            <a:fld id="{8BEDE390-C817-4660-8D45-7B6880E572C1}" type="slidenum">
              <a:rPr lang="en-GB" smtClean="0"/>
              <a:pPr/>
              <a:t>‹#›</a:t>
            </a:fld>
            <a:endParaRPr lang="en-GB" dirty="0"/>
          </a:p>
        </p:txBody>
      </p:sp>
      <p:sp>
        <p:nvSpPr>
          <p:cNvPr id="10" name="Footer Placeholder 9"/>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B6195D0-34D0-45AE-8F00-93F7364E6F11}" type="datetime1">
              <a:rPr lang="en-US" smtClean="0"/>
              <a:pPr/>
              <a:t>8/3/2010</a:t>
            </a:fld>
            <a:endParaRPr lang="en-GB" dirty="0"/>
          </a:p>
        </p:txBody>
      </p:sp>
      <p:sp>
        <p:nvSpPr>
          <p:cNvPr id="9" name="Slide Number Placeholder 8"/>
          <p:cNvSpPr>
            <a:spLocks noGrp="1"/>
          </p:cNvSpPr>
          <p:nvPr>
            <p:ph type="sldNum" sz="quarter" idx="11"/>
          </p:nvPr>
        </p:nvSpPr>
        <p:spPr/>
        <p:txBody>
          <a:bodyPr/>
          <a:lstStyle/>
          <a:p>
            <a:fld id="{8BEDE390-C817-4660-8D45-7B6880E572C1}" type="slidenum">
              <a:rPr lang="en-GB" smtClean="0"/>
              <a:pPr/>
              <a:t>‹#›</a:t>
            </a:fld>
            <a:endParaRPr lang="en-GB" dirty="0"/>
          </a:p>
        </p:txBody>
      </p:sp>
      <p:sp>
        <p:nvSpPr>
          <p:cNvPr id="10" name="Footer Placeholder 9"/>
          <p:cNvSpPr>
            <a:spLocks noGrp="1"/>
          </p:cNvSpPr>
          <p:nvPr>
            <p:ph type="ftr" sz="quarter" idx="12"/>
          </p:nvPr>
        </p:nvSpPr>
        <p:spPr/>
        <p:txBody>
          <a:bodyPr/>
          <a:lstStyle/>
          <a:p>
            <a:endParaRPr lang="en-US" dirty="0">
              <a:solidFill>
                <a:srgbClr val="004F9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7" name="Picture 13" descr="banner2"/>
          <p:cNvPicPr>
            <a:picLocks noChangeAspect="1" noChangeArrowheads="1"/>
          </p:cNvPicPr>
          <p:nvPr/>
        </p:nvPicPr>
        <p:blipFill>
          <a:blip r:embed="rId13" cstate="print"/>
          <a:srcRect/>
          <a:stretch>
            <a:fillRect/>
          </a:stretch>
        </p:blipFill>
        <p:spPr bwMode="auto">
          <a:xfrm>
            <a:off x="1143000" y="0"/>
            <a:ext cx="8001000" cy="879475"/>
          </a:xfrm>
          <a:prstGeom prst="rect">
            <a:avLst/>
          </a:prstGeom>
          <a:noFill/>
        </p:spPr>
      </p:pic>
      <p:sp>
        <p:nvSpPr>
          <p:cNvPr id="1026" name="Rectangle 2"/>
          <p:cNvSpPr>
            <a:spLocks noGrp="1" noChangeArrowheads="1"/>
          </p:cNvSpPr>
          <p:nvPr>
            <p:ph type="title"/>
          </p:nvPr>
        </p:nvSpPr>
        <p:spPr bwMode="auto">
          <a:xfrm>
            <a:off x="1295400" y="76200"/>
            <a:ext cx="556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1600" y="1066800"/>
            <a:ext cx="75438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033" name="Picture 9"/>
          <p:cNvPicPr>
            <a:picLocks noChangeAspect="1" noChangeArrowheads="1"/>
          </p:cNvPicPr>
          <p:nvPr/>
        </p:nvPicPr>
        <p:blipFill>
          <a:blip r:embed="rId14" cstate="print"/>
          <a:srcRect/>
          <a:stretch>
            <a:fillRect/>
          </a:stretch>
        </p:blipFill>
        <p:spPr bwMode="auto">
          <a:xfrm>
            <a:off x="8534400" y="6248400"/>
            <a:ext cx="527050" cy="533400"/>
          </a:xfrm>
          <a:prstGeom prst="rect">
            <a:avLst/>
          </a:prstGeom>
          <a:noFill/>
        </p:spPr>
      </p:pic>
      <p:sp>
        <p:nvSpPr>
          <p:cNvPr id="1038" name="Text Box 14"/>
          <p:cNvSpPr txBox="1">
            <a:spLocks noChangeArrowheads="1"/>
          </p:cNvSpPr>
          <p:nvPr/>
        </p:nvSpPr>
        <p:spPr bwMode="auto">
          <a:xfrm>
            <a:off x="-533400" y="6111875"/>
            <a:ext cx="1828800" cy="669925"/>
          </a:xfrm>
          <a:prstGeom prst="rect">
            <a:avLst/>
          </a:prstGeom>
          <a:noFill/>
          <a:ln w="9525">
            <a:noFill/>
            <a:miter lim="800000"/>
            <a:headEnd/>
            <a:tailEnd/>
          </a:ln>
          <a:effectLst/>
        </p:spPr>
        <p:txBody>
          <a:bodyPr>
            <a:spAutoFit/>
          </a:bodyPr>
          <a:lstStyle/>
          <a:p>
            <a:pPr algn="r"/>
            <a:r>
              <a:rPr lang="en-US" sz="900">
                <a:latin typeface="Tahoma" pitchFamily="34" charset="0"/>
              </a:rPr>
              <a:t>CERN - IT Department</a:t>
            </a:r>
          </a:p>
          <a:p>
            <a:pPr algn="r"/>
            <a:r>
              <a:rPr lang="en-US" sz="900">
                <a:latin typeface="Tahoma" pitchFamily="34" charset="0"/>
              </a:rPr>
              <a:t>CH-1211 Genève 23</a:t>
            </a:r>
          </a:p>
          <a:p>
            <a:pPr algn="r"/>
            <a:r>
              <a:rPr lang="en-US" sz="900">
                <a:latin typeface="Tahoma" pitchFamily="34" charset="0"/>
              </a:rPr>
              <a:t>Switzerland</a:t>
            </a:r>
          </a:p>
          <a:p>
            <a:pPr algn="r"/>
            <a:r>
              <a:rPr lang="en-US" sz="1100" b="1">
                <a:latin typeface="Tahoma" pitchFamily="34" charset="0"/>
              </a:rPr>
              <a:t>www.cern.ch/i</a:t>
            </a:r>
            <a:r>
              <a:rPr lang="en-US" sz="1000" b="1">
                <a:latin typeface="Tahoma" pitchFamily="34" charset="0"/>
              </a:rPr>
              <a:t>t</a:t>
            </a:r>
          </a:p>
        </p:txBody>
      </p:sp>
      <p:sp>
        <p:nvSpPr>
          <p:cNvPr id="1040" name="Rectangle 16"/>
          <p:cNvSpPr>
            <a:spLocks noGrp="1" noChangeArrowheads="1"/>
          </p:cNvSpPr>
          <p:nvPr>
            <p:ph type="ftr" sz="quarter" idx="3"/>
          </p:nvPr>
        </p:nvSpPr>
        <p:spPr bwMode="auto">
          <a:xfrm>
            <a:off x="2643174" y="6357958"/>
            <a:ext cx="4929222"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i="1">
                <a:solidFill>
                  <a:srgbClr val="00529E"/>
                </a:solidFill>
              </a:defRPr>
            </a:lvl1pPr>
          </a:lstStyle>
          <a:p>
            <a:endParaRPr lang="en-US" dirty="0">
              <a:solidFill>
                <a:srgbClr val="004F9E"/>
              </a:solidFill>
            </a:endParaRPr>
          </a:p>
        </p:txBody>
      </p:sp>
      <p:sp>
        <p:nvSpPr>
          <p:cNvPr id="9" name="Date Placeholder 8"/>
          <p:cNvSpPr>
            <a:spLocks noGrp="1"/>
          </p:cNvSpPr>
          <p:nvPr>
            <p:ph type="dt" sz="half" idx="2"/>
          </p:nvPr>
        </p:nvSpPr>
        <p:spPr>
          <a:xfrm>
            <a:off x="1357290" y="6356350"/>
            <a:ext cx="123351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68F364-B113-4964-BBEC-E14228708F5C}" type="datetime1">
              <a:rPr lang="en-US" smtClean="0"/>
              <a:pPr/>
              <a:t>8/3/2010</a:t>
            </a:fld>
            <a:endParaRPr lang="en-GB" dirty="0"/>
          </a:p>
        </p:txBody>
      </p:sp>
      <p:sp>
        <p:nvSpPr>
          <p:cNvPr id="10" name="Slide Number Placeholder 9"/>
          <p:cNvSpPr>
            <a:spLocks noGrp="1"/>
          </p:cNvSpPr>
          <p:nvPr>
            <p:ph type="sldNum" sz="quarter" idx="4"/>
          </p:nvPr>
        </p:nvSpPr>
        <p:spPr>
          <a:xfrm>
            <a:off x="7643834" y="6356350"/>
            <a:ext cx="857256" cy="365125"/>
          </a:xfrm>
          <a:prstGeom prst="rect">
            <a:avLst/>
          </a:prstGeom>
        </p:spPr>
        <p:txBody>
          <a:bodyPr vert="horz" lIns="91440" tIns="45720" rIns="91440" bIns="45720" rtlCol="0" anchor="ctr"/>
          <a:lstStyle>
            <a:lvl1pPr algn="r">
              <a:defRPr sz="1200" i="1">
                <a:solidFill>
                  <a:srgbClr val="004F9E"/>
                </a:solidFill>
              </a:defRPr>
            </a:lvl1pPr>
          </a:lstStyle>
          <a:p>
            <a:fld id="{8BEDE390-C817-4660-8D45-7B6880E572C1}" type="slidenum">
              <a:rPr lang="en-GB" smtClean="0"/>
              <a:pPr/>
              <a:t>‹#›</a:t>
            </a:fld>
            <a:endParaRPr lang="en-GB" dirty="0"/>
          </a:p>
        </p:txBody>
      </p:sp>
      <p:sp>
        <p:nvSpPr>
          <p:cNvPr id="11" name="TextBox 10"/>
          <p:cNvSpPr txBox="1"/>
          <p:nvPr/>
        </p:nvSpPr>
        <p:spPr>
          <a:xfrm>
            <a:off x="-71438" y="-71462"/>
            <a:ext cx="428596" cy="923330"/>
          </a:xfrm>
          <a:prstGeom prst="rect">
            <a:avLst/>
          </a:prstGeom>
          <a:noFill/>
        </p:spPr>
        <p:txBody>
          <a:bodyPr wrap="square" rtlCol="0">
            <a:spAutoFit/>
          </a:bodyPr>
          <a:lstStyle/>
          <a:p>
            <a:r>
              <a:rPr lang="en-GB" sz="5400" b="0" dirty="0" smtClean="0">
                <a:solidFill>
                  <a:schemeClr val="bg1"/>
                </a:solidFill>
                <a:latin typeface="DFKai-SB" pitchFamily="65" charset="-120"/>
                <a:ea typeface="DFKai-SB" pitchFamily="65" charset="-120"/>
              </a:rPr>
              <a:t>O</a:t>
            </a:r>
            <a:endParaRPr lang="en-GB" sz="5400" b="0" dirty="0">
              <a:solidFill>
                <a:schemeClr val="bg1"/>
              </a:solidFill>
              <a:latin typeface="DFKai-SB" pitchFamily="65" charset="-120"/>
              <a:ea typeface="DFKai-SB" pitchFamily="65" charset="-120"/>
            </a:endParaRPr>
          </a:p>
        </p:txBody>
      </p:sp>
      <p:pic>
        <p:nvPicPr>
          <p:cNvPr id="12" name="Picture 9" descr="OIS-image.jpg"/>
          <p:cNvPicPr>
            <a:picLocks noChangeAspect="1"/>
          </p:cNvPicPr>
          <p:nvPr/>
        </p:nvPicPr>
        <p:blipFill>
          <a:blip r:embed="rId15" cstate="print">
            <a:extLst>
              <a:ext uri="{28A0092B-C50C-407E-A947-70E740481C1C}">
                <a14:useLocalDpi xmlns="" xmlns:a14="http://schemas.microsoft.com/office/drawing/2010/main" val="0"/>
              </a:ext>
            </a:extLst>
          </a:blip>
          <a:srcRect r="40393"/>
          <a:stretch>
            <a:fillRect/>
          </a:stretch>
        </p:blipFill>
        <p:spPr bwMode="auto">
          <a:xfrm>
            <a:off x="-17463" y="-1588"/>
            <a:ext cx="1236663" cy="6021388"/>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91240B29-F687-4F45-9708-019B960494DF}">
              <a14:hiddenLine xmlns="" xmlns:a14="http://schemas.microsoft.com/office/drawing/2010/main" w="9525">
                <a:solidFill>
                  <a:srgbClr xmlns:mc="http://schemas.openxmlformats.org/markup-compatibility/2006" val="000000" mc:Ignorable=""/>
                </a:solidFill>
                <a:miter lim="800000"/>
                <a:headEnd/>
                <a:tailEnd/>
              </a14:hiddenLine>
            </a:ext>
          </a:extLst>
        </p:spPr>
      </p:pic>
      <p:sp>
        <p:nvSpPr>
          <p:cNvPr id="13" name="TextBox 12"/>
          <p:cNvSpPr txBox="1"/>
          <p:nvPr/>
        </p:nvSpPr>
        <p:spPr bwMode="auto">
          <a:xfrm>
            <a:off x="-76200" y="152400"/>
            <a:ext cx="1371600" cy="769937"/>
          </a:xfrm>
          <a:prstGeom prst="rect">
            <a:avLst/>
          </a:prstGeom>
          <a:noFill/>
        </p:spPr>
        <p:txBody>
          <a:bodyPr>
            <a:spAutoFit/>
          </a:bodyPr>
          <a:lstStyle/>
          <a:p>
            <a:pPr algn="ctr">
              <a:defRPr/>
            </a:pPr>
            <a:r>
              <a:rPr lang="en-US" sz="4400" dirty="0">
                <a:solidFill>
                  <a:schemeClr val="bg1"/>
                </a:solidFill>
              </a:rPr>
              <a:t>OIS</a:t>
            </a:r>
            <a:endParaRPr lang="en-US" sz="36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E282B"/>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Proposed </a:t>
            </a:r>
            <a:r>
              <a:rPr lang="en-US" dirty="0" err="1" smtClean="0"/>
              <a:t>Drupal</a:t>
            </a:r>
            <a:r>
              <a:rPr lang="en-US" dirty="0" smtClean="0"/>
              <a:t> Service Definition</a:t>
            </a:r>
            <a:endParaRPr lang="en-US" dirty="0"/>
          </a:p>
        </p:txBody>
      </p:sp>
      <p:sp>
        <p:nvSpPr>
          <p:cNvPr id="2051" name="Rectangle 3"/>
          <p:cNvSpPr>
            <a:spLocks noGrp="1" noChangeArrowheads="1"/>
          </p:cNvSpPr>
          <p:nvPr>
            <p:ph type="subTitle" idx="1"/>
          </p:nvPr>
        </p:nvSpPr>
        <p:spPr/>
        <p:txBody>
          <a:bodyPr/>
          <a:lstStyle/>
          <a:p>
            <a:r>
              <a:rPr lang="en-US" dirty="0" smtClean="0"/>
              <a:t>IT-OIS group</a:t>
            </a:r>
          </a:p>
          <a:p>
            <a:r>
              <a:rPr lang="en-US" i="1" dirty="0" smtClean="0"/>
              <a:t>Christian Isnard</a:t>
            </a:r>
          </a:p>
          <a:p>
            <a:endParaRPr lang="en-US" dirty="0" smtClean="0"/>
          </a:p>
          <a:p>
            <a:r>
              <a:rPr lang="en-US" dirty="0" smtClean="0"/>
              <a:t>ENTICE Meeting </a:t>
            </a:r>
          </a:p>
          <a:p>
            <a:r>
              <a:rPr lang="en-US" sz="1800" i="1" dirty="0" smtClean="0"/>
              <a:t>August 3</a:t>
            </a:r>
            <a:r>
              <a:rPr lang="en-US" sz="1800" i="1" baseline="30000" dirty="0" smtClean="0"/>
              <a:t>rd</a:t>
            </a:r>
            <a:r>
              <a:rPr lang="en-US" sz="1800" i="1" dirty="0" smtClean="0"/>
              <a:t>, 2010</a:t>
            </a:r>
            <a:endParaRPr lang="en-US" sz="18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Shared </a:t>
            </a:r>
            <a:r>
              <a:rPr lang="en-GB" i="1" dirty="0" err="1" smtClean="0"/>
              <a:t>vs</a:t>
            </a:r>
            <a:r>
              <a:rPr lang="en-GB" dirty="0" smtClean="0"/>
              <a:t> Dedicated Servers</a:t>
            </a:r>
            <a:endParaRPr lang="en-GB" dirty="0"/>
          </a:p>
        </p:txBody>
      </p:sp>
      <p:sp>
        <p:nvSpPr>
          <p:cNvPr id="3" name="Content Placeholder 2"/>
          <p:cNvSpPr>
            <a:spLocks noGrp="1"/>
          </p:cNvSpPr>
          <p:nvPr>
            <p:ph idx="1"/>
          </p:nvPr>
        </p:nvSpPr>
        <p:spPr>
          <a:xfrm>
            <a:off x="1371600" y="1066800"/>
            <a:ext cx="7664896" cy="4953000"/>
          </a:xfrm>
        </p:spPr>
        <p:txBody>
          <a:bodyPr/>
          <a:lstStyle/>
          <a:p>
            <a:r>
              <a:rPr lang="en-GB" sz="2400" dirty="0" smtClean="0"/>
              <a:t>Dedicated servers for high-traffic sites</a:t>
            </a:r>
          </a:p>
          <a:p>
            <a:pPr lvl="1"/>
            <a:r>
              <a:rPr lang="en-GB" sz="2000" dirty="0" smtClean="0"/>
              <a:t>e.g. CERN main site</a:t>
            </a:r>
          </a:p>
          <a:p>
            <a:pPr lvl="1"/>
            <a:r>
              <a:rPr lang="en-GB" sz="2000" dirty="0" smtClean="0"/>
              <a:t>And scale-out architecture to accommodate high-visibility events</a:t>
            </a:r>
          </a:p>
          <a:p>
            <a:pPr lvl="2"/>
            <a:r>
              <a:rPr lang="en-GB" sz="1800" dirty="0" smtClean="0"/>
              <a:t>e.g. First Physics Day (~ 100 M requests)  </a:t>
            </a:r>
          </a:p>
          <a:p>
            <a:r>
              <a:rPr lang="en-GB" sz="2400" dirty="0" smtClean="0"/>
              <a:t>Shared service where possible</a:t>
            </a:r>
          </a:p>
          <a:p>
            <a:pPr lvl="1"/>
            <a:r>
              <a:rPr lang="en-GB" sz="2000" dirty="0" smtClean="0"/>
              <a:t>i.e. several Drupal sites per server</a:t>
            </a:r>
          </a:p>
          <a:p>
            <a:r>
              <a:rPr lang="en-GB" sz="2400" dirty="0" smtClean="0"/>
              <a:t>Investigate use of virtual servers to isolate potential issues</a:t>
            </a:r>
          </a:p>
          <a:p>
            <a:r>
              <a:rPr lang="en-GB" sz="2400" dirty="0" smtClean="0"/>
              <a:t>To be balanced with required stability and scalability</a:t>
            </a:r>
          </a:p>
          <a:p>
            <a:pPr lvl="1"/>
            <a:r>
              <a:rPr lang="en-GB" sz="2000" dirty="0" smtClean="0"/>
              <a:t>Learning phase at the beginning, based on service monitoring</a:t>
            </a:r>
          </a:p>
          <a:p>
            <a:endParaRPr lang="en-GB" dirty="0"/>
          </a:p>
        </p:txBody>
      </p:sp>
      <p:sp>
        <p:nvSpPr>
          <p:cNvPr id="4" name="Slide Number Placeholder 3"/>
          <p:cNvSpPr>
            <a:spLocks noGrp="1"/>
          </p:cNvSpPr>
          <p:nvPr>
            <p:ph type="sldNum" sz="quarter" idx="11"/>
          </p:nvPr>
        </p:nvSpPr>
        <p:spPr/>
        <p:txBody>
          <a:bodyPr/>
          <a:lstStyle/>
          <a:p>
            <a:fld id="{8BEDE390-C817-4660-8D45-7B6880E572C1}" type="slidenum">
              <a:rPr lang="en-GB" smtClean="0"/>
              <a:pPr/>
              <a:t>10</a:t>
            </a:fld>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Additional resources required in IT-OIS</a:t>
            </a:r>
            <a:endParaRPr lang="en-GB" sz="2800" dirty="0"/>
          </a:p>
        </p:txBody>
      </p:sp>
      <p:sp>
        <p:nvSpPr>
          <p:cNvPr id="3" name="Content Placeholder 2"/>
          <p:cNvSpPr>
            <a:spLocks noGrp="1"/>
          </p:cNvSpPr>
          <p:nvPr>
            <p:ph idx="1"/>
          </p:nvPr>
        </p:nvSpPr>
        <p:spPr/>
        <p:txBody>
          <a:bodyPr/>
          <a:lstStyle/>
          <a:p>
            <a:pPr>
              <a:buNone/>
            </a:pPr>
            <a:r>
              <a:rPr lang="en-GB" sz="2400" b="1" dirty="0" smtClean="0"/>
              <a:t>Two fellows to be requested:</a:t>
            </a:r>
          </a:p>
          <a:p>
            <a:pPr lvl="1"/>
            <a:r>
              <a:rPr lang="en-GB" sz="2000" b="1" dirty="0" smtClean="0"/>
              <a:t>"Fellow 1" </a:t>
            </a:r>
            <a:r>
              <a:rPr lang="en-GB" sz="2000" dirty="0" smtClean="0"/>
              <a:t>in charge of the integration into the infrastructure:</a:t>
            </a:r>
          </a:p>
          <a:p>
            <a:pPr lvl="2"/>
            <a:r>
              <a:rPr lang="en-GB" sz="1800" dirty="0" smtClean="0"/>
              <a:t>Implementation of service procedures</a:t>
            </a:r>
          </a:p>
          <a:p>
            <a:pPr lvl="2"/>
            <a:r>
              <a:rPr lang="en-GB" sz="1800" dirty="0" smtClean="0"/>
              <a:t>e-groups </a:t>
            </a:r>
            <a:r>
              <a:rPr lang="en-GB" sz="1800" smtClean="0"/>
              <a:t>for authorization </a:t>
            </a:r>
            <a:endParaRPr lang="en-GB" sz="1800" dirty="0" smtClean="0"/>
          </a:p>
          <a:p>
            <a:pPr lvl="2"/>
            <a:r>
              <a:rPr lang="en-GB" sz="1800" dirty="0" err="1" smtClean="0"/>
              <a:t>Quattor</a:t>
            </a:r>
            <a:r>
              <a:rPr lang="en-GB" sz="1800" dirty="0" smtClean="0"/>
              <a:t> configuration and template definition, implementation of </a:t>
            </a:r>
            <a:r>
              <a:rPr lang="en-GB" sz="1800" dirty="0" err="1" smtClean="0"/>
              <a:t>Quattor</a:t>
            </a:r>
            <a:r>
              <a:rPr lang="en-GB" sz="1800" dirty="0" smtClean="0"/>
              <a:t> components, Monitoring, Backup / Restore, etc...</a:t>
            </a:r>
          </a:p>
          <a:p>
            <a:pPr lvl="2"/>
            <a:r>
              <a:rPr lang="en-GB" sz="1800" dirty="0" smtClean="0"/>
              <a:t>Investigate Drupal7, SLC6 and Oracle</a:t>
            </a:r>
          </a:p>
          <a:p>
            <a:pPr lvl="1"/>
            <a:r>
              <a:rPr lang="en-GB" sz="2000" b="1" dirty="0" smtClean="0"/>
              <a:t>"Fellow 2" </a:t>
            </a:r>
            <a:r>
              <a:rPr lang="en-GB" sz="2000" dirty="0" smtClean="0"/>
              <a:t>in charge of </a:t>
            </a:r>
          </a:p>
          <a:p>
            <a:pPr lvl="2"/>
            <a:r>
              <a:rPr lang="en-GB" sz="1800" dirty="0" smtClean="0"/>
              <a:t>The provisioning of the Drupal environment via a user-friendly Web interface</a:t>
            </a:r>
          </a:p>
          <a:p>
            <a:pPr lvl="2"/>
            <a:r>
              <a:rPr lang="en-GB" sz="1800" dirty="0" smtClean="0"/>
              <a:t>The validation and integration of the optional Drupal modules proposed within ENTICE</a:t>
            </a:r>
          </a:p>
          <a:p>
            <a:pPr lvl="2"/>
            <a:r>
              <a:rPr lang="en-GB" sz="1800" dirty="0" smtClean="0"/>
              <a:t>The integration of the Drupal application</a:t>
            </a:r>
          </a:p>
          <a:p>
            <a:pPr lvl="3"/>
            <a:r>
              <a:rPr lang="en-GB" sz="1600" dirty="0" smtClean="0"/>
              <a:t>E.g. with CDS, </a:t>
            </a:r>
            <a:r>
              <a:rPr lang="en-GB" sz="1600" dirty="0" err="1" smtClean="0"/>
              <a:t>Indico</a:t>
            </a:r>
            <a:r>
              <a:rPr lang="en-GB" sz="1600" dirty="0" smtClean="0"/>
              <a:t>, EDMS, Oracle HR / Foundation</a:t>
            </a:r>
          </a:p>
          <a:p>
            <a:pPr lvl="3"/>
            <a:r>
              <a:rPr lang="en-GB" sz="1600" dirty="0" smtClean="0"/>
              <a:t>Development of read-only/read-write modules to interface with these applications</a:t>
            </a:r>
          </a:p>
        </p:txBody>
      </p:sp>
      <p:sp>
        <p:nvSpPr>
          <p:cNvPr id="4" name="Slide Number Placeholder 3"/>
          <p:cNvSpPr>
            <a:spLocks noGrp="1"/>
          </p:cNvSpPr>
          <p:nvPr>
            <p:ph type="sldNum" sz="quarter" idx="11"/>
          </p:nvPr>
        </p:nvSpPr>
        <p:spPr/>
        <p:txBody>
          <a:bodyPr/>
          <a:lstStyle/>
          <a:p>
            <a:fld id="{8BEDE390-C817-4660-8D45-7B6880E572C1}" type="slidenum">
              <a:rPr lang="en-GB" smtClean="0"/>
              <a:pPr/>
              <a:t>11</a:t>
            </a:fld>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Longer Term Perspective</a:t>
            </a:r>
            <a:endParaRPr lang="en-GB" dirty="0"/>
          </a:p>
        </p:txBody>
      </p:sp>
      <p:sp>
        <p:nvSpPr>
          <p:cNvPr id="3" name="Content Placeholder 2"/>
          <p:cNvSpPr>
            <a:spLocks noGrp="1"/>
          </p:cNvSpPr>
          <p:nvPr>
            <p:ph idx="1"/>
          </p:nvPr>
        </p:nvSpPr>
        <p:spPr/>
        <p:txBody>
          <a:bodyPr/>
          <a:lstStyle/>
          <a:p>
            <a:r>
              <a:rPr lang="en-GB" dirty="0" smtClean="0"/>
              <a:t>Further service evolution following future Drupal developments</a:t>
            </a:r>
          </a:p>
          <a:p>
            <a:pPr>
              <a:buNone/>
            </a:pPr>
            <a:endParaRPr lang="en-GB" dirty="0" smtClean="0"/>
          </a:p>
          <a:p>
            <a:r>
              <a:rPr lang="en-GB" dirty="0" smtClean="0"/>
              <a:t>This service is a long-term commitment </a:t>
            </a:r>
          </a:p>
          <a:p>
            <a:pPr>
              <a:buNone/>
            </a:pPr>
            <a:endParaRPr lang="en-GB" dirty="0" smtClean="0"/>
          </a:p>
          <a:p>
            <a:r>
              <a:rPr lang="en-GB" dirty="0" smtClean="0"/>
              <a:t>Stable manpower resources required in the long term</a:t>
            </a:r>
          </a:p>
        </p:txBody>
      </p:sp>
      <p:sp>
        <p:nvSpPr>
          <p:cNvPr id="4" name="Slide Number Placeholder 3"/>
          <p:cNvSpPr>
            <a:spLocks noGrp="1"/>
          </p:cNvSpPr>
          <p:nvPr>
            <p:ph type="sldNum" sz="quarter" idx="11"/>
          </p:nvPr>
        </p:nvSpPr>
        <p:spPr/>
        <p:txBody>
          <a:bodyPr/>
          <a:lstStyle/>
          <a:p>
            <a:fld id="{8BEDE390-C817-4660-8D45-7B6880E572C1}" type="slidenum">
              <a:rPr lang="en-GB" smtClean="0"/>
              <a:pPr/>
              <a:t>12</a:t>
            </a:fld>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Timescale</a:t>
            </a:r>
            <a:endParaRPr lang="en-GB" dirty="0"/>
          </a:p>
        </p:txBody>
      </p:sp>
      <p:sp>
        <p:nvSpPr>
          <p:cNvPr id="3" name="Content Placeholder 2"/>
          <p:cNvSpPr>
            <a:spLocks noGrp="1"/>
          </p:cNvSpPr>
          <p:nvPr>
            <p:ph idx="1"/>
          </p:nvPr>
        </p:nvSpPr>
        <p:spPr/>
        <p:txBody>
          <a:bodyPr/>
          <a:lstStyle/>
          <a:p>
            <a:pPr>
              <a:buNone/>
            </a:pPr>
            <a:r>
              <a:rPr lang="en-GB" sz="2400" b="1" i="1" dirty="0" smtClean="0"/>
              <a:t>Sept. 2010: </a:t>
            </a:r>
          </a:p>
          <a:p>
            <a:r>
              <a:rPr lang="en-GB" sz="2400" dirty="0" smtClean="0"/>
              <a:t>Beginning of Phase 1</a:t>
            </a:r>
          </a:p>
          <a:p>
            <a:r>
              <a:rPr lang="en-GB" sz="2400" dirty="0" smtClean="0"/>
              <a:t>Providing Drupal 6 and MySQL software </a:t>
            </a:r>
          </a:p>
          <a:p>
            <a:r>
              <a:rPr lang="en-GB" sz="2400" dirty="0" smtClean="0"/>
              <a:t>Providing documentation on how to configure them at CERN</a:t>
            </a:r>
          </a:p>
          <a:p>
            <a:pPr>
              <a:buNone/>
            </a:pPr>
            <a:r>
              <a:rPr lang="en-GB" sz="2400" b="1" i="1" dirty="0" smtClean="0"/>
              <a:t>Oct. 2010:</a:t>
            </a:r>
          </a:p>
          <a:p>
            <a:r>
              <a:rPr lang="en-GB" sz="2400" dirty="0" smtClean="0"/>
              <a:t>Start a Pilot service </a:t>
            </a:r>
          </a:p>
          <a:p>
            <a:pPr lvl="1"/>
            <a:r>
              <a:rPr lang="en-GB" sz="2000" dirty="0" smtClean="0"/>
              <a:t>Depending on the hardware availability (IT-PES) and installation in the computer centre (IT-CF)</a:t>
            </a:r>
          </a:p>
          <a:p>
            <a:pPr>
              <a:buNone/>
            </a:pPr>
            <a:r>
              <a:rPr lang="en-GB" sz="2400" b="1" i="1" dirty="0" smtClean="0"/>
              <a:t>1Q2011</a:t>
            </a:r>
            <a:r>
              <a:rPr lang="en-GB" sz="2400" i="1" dirty="0" smtClean="0"/>
              <a:t>:</a:t>
            </a:r>
          </a:p>
          <a:p>
            <a:r>
              <a:rPr lang="en-GB" sz="2400" dirty="0" smtClean="0"/>
              <a:t>Arrival of the two requested fellows</a:t>
            </a:r>
          </a:p>
          <a:p>
            <a:r>
              <a:rPr lang="en-GB" sz="2400" dirty="0" smtClean="0"/>
              <a:t>Start implementing production service (Phase 2) </a:t>
            </a:r>
          </a:p>
        </p:txBody>
      </p:sp>
      <p:sp>
        <p:nvSpPr>
          <p:cNvPr id="4" name="Slide Number Placeholder 3"/>
          <p:cNvSpPr>
            <a:spLocks noGrp="1"/>
          </p:cNvSpPr>
          <p:nvPr>
            <p:ph type="sldNum" sz="quarter" idx="11"/>
          </p:nvPr>
        </p:nvSpPr>
        <p:spPr/>
        <p:txBody>
          <a:bodyPr/>
          <a:lstStyle/>
          <a:p>
            <a:fld id="{8BEDE390-C817-4660-8D45-7B6880E572C1}" type="slidenum">
              <a:rPr lang="en-GB" smtClean="0"/>
              <a:pPr/>
              <a:t>13</a:t>
            </a:fld>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sp>
        <p:nvSpPr>
          <p:cNvPr id="7" name="Text Placeholder 6"/>
          <p:cNvSpPr>
            <a:spLocks noGrp="1"/>
          </p:cNvSpPr>
          <p:nvPr>
            <p:ph type="body" idx="1"/>
          </p:nvPr>
        </p:nvSpPr>
        <p:spPr>
          <a:xfrm>
            <a:off x="1115616" y="2780928"/>
            <a:ext cx="7772400" cy="1500187"/>
          </a:xfrm>
        </p:spPr>
        <p:txBody>
          <a:bodyPr/>
          <a:lstStyle/>
          <a:p>
            <a:pPr algn="ctr"/>
            <a:r>
              <a:rPr lang="en-GB" sz="5400" b="1" i="1" dirty="0" smtClean="0">
                <a:solidFill>
                  <a:srgbClr val="004F9E"/>
                </a:solidFill>
              </a:rPr>
              <a:t>Questions, </a:t>
            </a:r>
            <a:br>
              <a:rPr lang="en-GB" sz="5400" b="1" i="1" dirty="0" smtClean="0">
                <a:solidFill>
                  <a:srgbClr val="004F9E"/>
                </a:solidFill>
              </a:rPr>
            </a:br>
            <a:r>
              <a:rPr lang="en-GB" sz="5400" b="1" i="1" dirty="0" smtClean="0">
                <a:solidFill>
                  <a:srgbClr val="004F9E"/>
                </a:solidFill>
              </a:rPr>
              <a:t>Comments?</a:t>
            </a:r>
            <a:endParaRPr lang="en-GB" sz="5400" b="1" i="1" dirty="0">
              <a:solidFill>
                <a:srgbClr val="004F9E"/>
              </a:solidFill>
            </a:endParaRPr>
          </a:p>
        </p:txBody>
      </p:sp>
      <p:sp>
        <p:nvSpPr>
          <p:cNvPr id="4" name="Slide Number Placeholder 3"/>
          <p:cNvSpPr>
            <a:spLocks noGrp="1"/>
          </p:cNvSpPr>
          <p:nvPr>
            <p:ph type="sldNum" sz="quarter" idx="11"/>
          </p:nvPr>
        </p:nvSpPr>
        <p:spPr/>
        <p:txBody>
          <a:bodyPr/>
          <a:lstStyle/>
          <a:p>
            <a:fld id="{8BEDE390-C817-4660-8D45-7B6880E572C1}" type="slidenum">
              <a:rPr lang="en-GB" smtClean="0"/>
              <a:pPr/>
              <a:t>14</a:t>
            </a:fld>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Strategy for a Drupal service</a:t>
            </a:r>
            <a:endParaRPr lang="en-GB" dirty="0"/>
          </a:p>
        </p:txBody>
      </p:sp>
      <p:sp>
        <p:nvSpPr>
          <p:cNvPr id="3" name="Content Placeholder 2"/>
          <p:cNvSpPr>
            <a:spLocks noGrp="1"/>
          </p:cNvSpPr>
          <p:nvPr>
            <p:ph idx="1"/>
          </p:nvPr>
        </p:nvSpPr>
        <p:spPr>
          <a:xfrm>
            <a:off x="1371600" y="1066800"/>
            <a:ext cx="7772400" cy="4953000"/>
          </a:xfrm>
        </p:spPr>
        <p:txBody>
          <a:bodyPr/>
          <a:lstStyle/>
          <a:p>
            <a:r>
              <a:rPr lang="en-GB" dirty="0" smtClean="0"/>
              <a:t>A pilot version to be offered quickly</a:t>
            </a:r>
          </a:p>
          <a:p>
            <a:pPr lvl="1"/>
            <a:r>
              <a:rPr lang="en-GB" dirty="0" smtClean="0"/>
              <a:t>A standard </a:t>
            </a:r>
            <a:r>
              <a:rPr lang="en-GB" b="1" dirty="0" smtClean="0"/>
              <a:t>Drupal 6 installation including MySQL </a:t>
            </a:r>
            <a:r>
              <a:rPr lang="en-GB" dirty="0" smtClean="0"/>
              <a:t>as an embedded component</a:t>
            </a:r>
          </a:p>
          <a:p>
            <a:pPr lvl="1"/>
            <a:r>
              <a:rPr lang="en-GB" b="1" dirty="0" smtClean="0"/>
              <a:t>For ENTICE forum members</a:t>
            </a:r>
          </a:p>
          <a:p>
            <a:pPr lvl="1">
              <a:buNone/>
            </a:pPr>
            <a:endParaRPr lang="en-GB" dirty="0" smtClean="0"/>
          </a:p>
          <a:p>
            <a:r>
              <a:rPr lang="en-GB" dirty="0" smtClean="0"/>
              <a:t>Migrate to a more scalable solution in the medium term</a:t>
            </a:r>
          </a:p>
          <a:p>
            <a:pPr lvl="1"/>
            <a:r>
              <a:rPr lang="en-GB" b="1" dirty="0" smtClean="0"/>
              <a:t>Future Drupal 7 -  interfacing with </a:t>
            </a:r>
            <a:r>
              <a:rPr lang="en-US" b="1" dirty="0" smtClean="0"/>
              <a:t>a central Oracle database </a:t>
            </a:r>
            <a:r>
              <a:rPr lang="en-US" dirty="0" smtClean="0"/>
              <a:t>maintained by the IT-DB service</a:t>
            </a:r>
          </a:p>
        </p:txBody>
      </p:sp>
      <p:sp>
        <p:nvSpPr>
          <p:cNvPr id="4" name="Slide Number Placeholder 3"/>
          <p:cNvSpPr>
            <a:spLocks noGrp="1"/>
          </p:cNvSpPr>
          <p:nvPr>
            <p:ph type="sldNum" sz="quarter" idx="11"/>
          </p:nvPr>
        </p:nvSpPr>
        <p:spPr/>
        <p:txBody>
          <a:bodyPr/>
          <a:lstStyle/>
          <a:p>
            <a:fld id="{8BEDE390-C817-4660-8D45-7B6880E572C1}" type="slidenum">
              <a:rPr lang="en-GB" smtClean="0"/>
              <a:pPr/>
              <a:t>2</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91680" y="1844824"/>
            <a:ext cx="6696744" cy="1800200"/>
          </a:xfrm>
          <a:prstGeom prst="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Main functionality </a:t>
            </a:r>
            <a:r>
              <a:rPr lang="en-GB" sz="2800" dirty="0" smtClean="0"/>
              <a:t>– Phase 1</a:t>
            </a:r>
            <a:endParaRPr lang="en-GB" dirty="0"/>
          </a:p>
        </p:txBody>
      </p:sp>
      <p:sp>
        <p:nvSpPr>
          <p:cNvPr id="3" name="Content Placeholder 2"/>
          <p:cNvSpPr>
            <a:spLocks noGrp="1"/>
          </p:cNvSpPr>
          <p:nvPr>
            <p:ph idx="1"/>
          </p:nvPr>
        </p:nvSpPr>
        <p:spPr>
          <a:xfrm>
            <a:off x="1371600" y="1066800"/>
            <a:ext cx="7543800" cy="5674568"/>
          </a:xfrm>
        </p:spPr>
        <p:txBody>
          <a:bodyPr/>
          <a:lstStyle/>
          <a:p>
            <a:pPr>
              <a:buNone/>
            </a:pPr>
            <a:r>
              <a:rPr lang="en-US" sz="2400" dirty="0" smtClean="0"/>
              <a:t>The user will have access via a web browser to their Drupal site and will be able to:</a:t>
            </a:r>
            <a:endParaRPr lang="en-GB" sz="2400" dirty="0" smtClean="0"/>
          </a:p>
          <a:p>
            <a:pPr lvl="1"/>
            <a:r>
              <a:rPr lang="en-US" sz="2000" dirty="0" smtClean="0"/>
              <a:t>Modify the parameter settings of the website including access permissions</a:t>
            </a:r>
            <a:endParaRPr lang="en-GB" sz="2000" dirty="0" smtClean="0"/>
          </a:p>
          <a:p>
            <a:pPr lvl="1"/>
            <a:r>
              <a:rPr lang="en-US" sz="2000" dirty="0" smtClean="0"/>
              <a:t>Create/modify the structure of the website</a:t>
            </a:r>
            <a:endParaRPr lang="en-GB" sz="2000" dirty="0" smtClean="0"/>
          </a:p>
          <a:p>
            <a:pPr lvl="1"/>
            <a:r>
              <a:rPr lang="en-US" sz="2000" dirty="0" smtClean="0"/>
              <a:t>Provide contents</a:t>
            </a:r>
            <a:endParaRPr lang="en-GB" sz="2000" dirty="0" smtClean="0"/>
          </a:p>
          <a:p>
            <a:pPr lvl="1"/>
            <a:r>
              <a:rPr lang="en-US" sz="2000" dirty="0" smtClean="0"/>
              <a:t>Use Single-Sign-On to authenticate</a:t>
            </a:r>
          </a:p>
          <a:p>
            <a:r>
              <a:rPr lang="en-US" sz="2400" b="1" i="1" dirty="0" smtClean="0"/>
              <a:t>Remarks:</a:t>
            </a:r>
          </a:p>
          <a:p>
            <a:pPr lvl="1"/>
            <a:r>
              <a:rPr lang="en-US" sz="2000" dirty="0" smtClean="0"/>
              <a:t>This is meant to be for development purposes - not a production quality service</a:t>
            </a:r>
          </a:p>
          <a:p>
            <a:pPr lvl="2"/>
            <a:r>
              <a:rPr lang="en-US" sz="1600" dirty="0" smtClean="0"/>
              <a:t>No guarantee concerning availability</a:t>
            </a:r>
          </a:p>
          <a:p>
            <a:pPr lvl="1"/>
            <a:r>
              <a:rPr lang="en-GB" sz="2000" dirty="0" smtClean="0"/>
              <a:t>Single set of modules for all sites during Phase 1</a:t>
            </a:r>
          </a:p>
          <a:p>
            <a:pPr lvl="2"/>
            <a:r>
              <a:rPr lang="en-GB" sz="1600" dirty="0" smtClean="0"/>
              <a:t>i.e. Core modules plus small additional list from ENTICE</a:t>
            </a:r>
          </a:p>
          <a:p>
            <a:pPr lvl="1"/>
            <a:r>
              <a:rPr lang="en-GB" sz="2000" dirty="0" smtClean="0"/>
              <a:t>MySQL database backup: </a:t>
            </a:r>
          </a:p>
          <a:p>
            <a:pPr lvl="2"/>
            <a:r>
              <a:rPr lang="en-GB" sz="1800" dirty="0" smtClean="0"/>
              <a:t>Database in read-only mode during data backup to the file system</a:t>
            </a:r>
            <a:endParaRPr lang="en-US" sz="1800" dirty="0" smtClean="0"/>
          </a:p>
          <a:p>
            <a:pPr lvl="1"/>
            <a:endParaRPr lang="en-US" sz="2000" dirty="0" smtClean="0"/>
          </a:p>
        </p:txBody>
      </p:sp>
      <p:sp>
        <p:nvSpPr>
          <p:cNvPr id="4" name="Slide Number Placeholder 3"/>
          <p:cNvSpPr>
            <a:spLocks noGrp="1"/>
          </p:cNvSpPr>
          <p:nvPr>
            <p:ph type="sldNum" sz="quarter" idx="11"/>
          </p:nvPr>
        </p:nvSpPr>
        <p:spPr/>
        <p:txBody>
          <a:bodyPr/>
          <a:lstStyle/>
          <a:p>
            <a:fld id="{8BEDE390-C817-4660-8D45-7B6880E572C1}" type="slidenum">
              <a:rPr lang="en-GB" smtClean="0"/>
              <a:pPr/>
              <a:t>3</a:t>
            </a:fld>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19672" y="1844824"/>
            <a:ext cx="6696744" cy="1800200"/>
          </a:xfrm>
          <a:prstGeom prst="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1371600" y="1066800"/>
            <a:ext cx="7543800" cy="5458544"/>
          </a:xfrm>
        </p:spPr>
        <p:txBody>
          <a:bodyPr/>
          <a:lstStyle/>
          <a:p>
            <a:pPr>
              <a:buNone/>
            </a:pPr>
            <a:r>
              <a:rPr lang="en-US" sz="2400" dirty="0" smtClean="0"/>
              <a:t>The user will have access via a web browser to the Drupal site and will be able to:</a:t>
            </a:r>
            <a:endParaRPr lang="en-GB" sz="2400" dirty="0" smtClean="0"/>
          </a:p>
          <a:p>
            <a:pPr lvl="1"/>
            <a:r>
              <a:rPr lang="en-US" sz="2000" dirty="0" smtClean="0">
                <a:solidFill>
                  <a:schemeClr val="tx1">
                    <a:lumMod val="75000"/>
                    <a:lumOff val="25000"/>
                  </a:schemeClr>
                </a:solidFill>
              </a:rPr>
              <a:t>Modify the parameter settings of the website including access permissions</a:t>
            </a:r>
            <a:endParaRPr lang="en-GB" sz="2000" dirty="0" smtClean="0">
              <a:solidFill>
                <a:schemeClr val="tx1">
                  <a:lumMod val="75000"/>
                  <a:lumOff val="25000"/>
                </a:schemeClr>
              </a:solidFill>
            </a:endParaRPr>
          </a:p>
          <a:p>
            <a:pPr lvl="1"/>
            <a:r>
              <a:rPr lang="en-US" sz="2000" dirty="0" smtClean="0">
                <a:solidFill>
                  <a:schemeClr val="tx1">
                    <a:lumMod val="75000"/>
                    <a:lumOff val="25000"/>
                  </a:schemeClr>
                </a:solidFill>
              </a:rPr>
              <a:t>Create/modify the structure of the website</a:t>
            </a:r>
            <a:endParaRPr lang="en-GB" sz="2000" dirty="0" smtClean="0">
              <a:solidFill>
                <a:schemeClr val="tx1">
                  <a:lumMod val="75000"/>
                  <a:lumOff val="25000"/>
                </a:schemeClr>
              </a:solidFill>
            </a:endParaRPr>
          </a:p>
          <a:p>
            <a:pPr lvl="1"/>
            <a:r>
              <a:rPr lang="en-US" sz="2000" dirty="0" smtClean="0">
                <a:solidFill>
                  <a:schemeClr val="tx1">
                    <a:lumMod val="75000"/>
                    <a:lumOff val="25000"/>
                  </a:schemeClr>
                </a:solidFill>
              </a:rPr>
              <a:t>Provide contents</a:t>
            </a:r>
          </a:p>
          <a:p>
            <a:pPr lvl="1"/>
            <a:r>
              <a:rPr lang="en-US" sz="2000" dirty="0" smtClean="0">
                <a:solidFill>
                  <a:schemeClr val="tx1">
                    <a:lumMod val="75000"/>
                    <a:lumOff val="25000"/>
                  </a:schemeClr>
                </a:solidFill>
              </a:rPr>
              <a:t>Use Single-Sign-On to authenticate</a:t>
            </a:r>
          </a:p>
          <a:p>
            <a:pPr>
              <a:buNone/>
            </a:pPr>
            <a:endParaRPr lang="en-US" sz="2400" b="1" i="1" dirty="0" smtClean="0"/>
          </a:p>
          <a:p>
            <a:pPr>
              <a:buNone/>
            </a:pPr>
            <a:r>
              <a:rPr lang="en-US" sz="2400" b="1" i="1" dirty="0" smtClean="0"/>
              <a:t>In addition:</a:t>
            </a:r>
            <a:endParaRPr lang="en-GB" sz="2400" b="1" i="1" dirty="0" smtClean="0"/>
          </a:p>
          <a:p>
            <a:pPr lvl="1"/>
            <a:r>
              <a:rPr lang="en-US" sz="2000" dirty="0" smtClean="0"/>
              <a:t>Change management of modules made via ENTICE</a:t>
            </a:r>
          </a:p>
          <a:p>
            <a:pPr lvl="2"/>
            <a:r>
              <a:rPr lang="en-US" sz="1800" i="1" dirty="0" smtClean="0"/>
              <a:t>“Private” modules may have an impact on stability</a:t>
            </a:r>
            <a:endParaRPr lang="en-GB" sz="1800" i="1" dirty="0" smtClean="0"/>
          </a:p>
          <a:p>
            <a:pPr lvl="6"/>
            <a:endParaRPr lang="en-US" sz="1400" dirty="0" smtClean="0"/>
          </a:p>
          <a:p>
            <a:pPr lvl="1"/>
            <a:r>
              <a:rPr lang="en-US" sz="2000" dirty="0" smtClean="0"/>
              <a:t>Define a process for site Theme management </a:t>
            </a:r>
          </a:p>
        </p:txBody>
      </p:sp>
      <p:sp>
        <p:nvSpPr>
          <p:cNvPr id="2" name="Title 1"/>
          <p:cNvSpPr>
            <a:spLocks noGrp="1"/>
          </p:cNvSpPr>
          <p:nvPr>
            <p:ph type="title"/>
          </p:nvPr>
        </p:nvSpPr>
        <p:spPr/>
        <p:txBody>
          <a:bodyPr/>
          <a:lstStyle/>
          <a:p>
            <a:r>
              <a:rPr lang="en-GB" sz="2800" dirty="0" smtClean="0"/>
              <a:t>Main functionality – Phase 2    </a:t>
            </a:r>
            <a:r>
              <a:rPr lang="en-GB" sz="2800" i="1" dirty="0" smtClean="0"/>
              <a:t>(</a:t>
            </a:r>
            <a:r>
              <a:rPr lang="en-GB" sz="2400" i="1" dirty="0" smtClean="0"/>
              <a:t>with additional resources)               </a:t>
            </a:r>
            <a:r>
              <a:rPr lang="en-GB" sz="1800" i="1" dirty="0" smtClean="0"/>
              <a:t> (1)</a:t>
            </a:r>
            <a:endParaRPr lang="en-GB" i="1" dirty="0"/>
          </a:p>
        </p:txBody>
      </p:sp>
      <p:sp>
        <p:nvSpPr>
          <p:cNvPr id="4" name="Slide Number Placeholder 3"/>
          <p:cNvSpPr>
            <a:spLocks noGrp="1"/>
          </p:cNvSpPr>
          <p:nvPr>
            <p:ph type="sldNum" sz="quarter" idx="11"/>
          </p:nvPr>
        </p:nvSpPr>
        <p:spPr/>
        <p:txBody>
          <a:bodyPr/>
          <a:lstStyle/>
          <a:p>
            <a:fld id="{8BEDE390-C817-4660-8D45-7B6880E572C1}" type="slidenum">
              <a:rPr lang="en-GB" smtClean="0"/>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Main functionality – Phase 2   </a:t>
            </a:r>
            <a:r>
              <a:rPr lang="en-GB" sz="2400" i="1" dirty="0" smtClean="0"/>
              <a:t>(with additional resources)                </a:t>
            </a:r>
            <a:r>
              <a:rPr lang="en-GB" sz="1800" i="1" dirty="0" smtClean="0"/>
              <a:t>(2)</a:t>
            </a:r>
            <a:endParaRPr lang="en-GB" dirty="0"/>
          </a:p>
        </p:txBody>
      </p:sp>
      <p:sp>
        <p:nvSpPr>
          <p:cNvPr id="3" name="Content Placeholder 2"/>
          <p:cNvSpPr>
            <a:spLocks noGrp="1"/>
          </p:cNvSpPr>
          <p:nvPr>
            <p:ph idx="1"/>
          </p:nvPr>
        </p:nvSpPr>
        <p:spPr/>
        <p:txBody>
          <a:bodyPr/>
          <a:lstStyle/>
          <a:p>
            <a:r>
              <a:rPr lang="en-GB" b="1" dirty="0" smtClean="0"/>
              <a:t>24 / 7 </a:t>
            </a:r>
            <a:r>
              <a:rPr lang="en-GB" dirty="0" smtClean="0"/>
              <a:t>availability</a:t>
            </a:r>
          </a:p>
          <a:p>
            <a:pPr lvl="1"/>
            <a:r>
              <a:rPr lang="en-GB" dirty="0" smtClean="0"/>
              <a:t>Except during maintenance of centrally managed resources:</a:t>
            </a:r>
          </a:p>
          <a:p>
            <a:pPr lvl="2"/>
            <a:r>
              <a:rPr lang="en-GB" dirty="0" smtClean="0"/>
              <a:t>installation of updates</a:t>
            </a:r>
          </a:p>
          <a:p>
            <a:pPr lvl="2"/>
            <a:r>
              <a:rPr lang="en-GB" dirty="0" smtClean="0"/>
              <a:t>upgrades of infrastructure</a:t>
            </a:r>
          </a:p>
          <a:p>
            <a:pPr lvl="2">
              <a:buNone/>
            </a:pPr>
            <a:endParaRPr lang="en-GB" dirty="0" smtClean="0"/>
          </a:p>
          <a:p>
            <a:pPr lvl="1"/>
            <a:r>
              <a:rPr lang="en-GB" dirty="0" smtClean="0"/>
              <a:t>Unattended outside working hours</a:t>
            </a:r>
          </a:p>
          <a:p>
            <a:pPr lvl="2"/>
            <a:r>
              <a:rPr lang="en-GB" dirty="0" smtClean="0"/>
              <a:t>As many other services</a:t>
            </a:r>
          </a:p>
          <a:p>
            <a:pPr lvl="2"/>
            <a:r>
              <a:rPr lang="en-GB" dirty="0" smtClean="0"/>
              <a:t>The operator on shift in the computer centre can restart a server if needed</a:t>
            </a:r>
          </a:p>
          <a:p>
            <a:pPr lvl="2">
              <a:buNone/>
            </a:pPr>
            <a:endParaRPr lang="en-GB" dirty="0" smtClean="0"/>
          </a:p>
        </p:txBody>
      </p:sp>
      <p:sp>
        <p:nvSpPr>
          <p:cNvPr id="4" name="Slide Number Placeholder 3"/>
          <p:cNvSpPr>
            <a:spLocks noGrp="1"/>
          </p:cNvSpPr>
          <p:nvPr>
            <p:ph type="sldNum" sz="quarter" idx="11"/>
          </p:nvPr>
        </p:nvSpPr>
        <p:spPr/>
        <p:txBody>
          <a:bodyPr/>
          <a:lstStyle/>
          <a:p>
            <a:fld id="{8BEDE390-C817-4660-8D45-7B6880E572C1}"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 Components  </a:t>
            </a:r>
            <a:endParaRPr lang="en-GB" i="1" dirty="0"/>
          </a:p>
        </p:txBody>
      </p:sp>
      <p:sp>
        <p:nvSpPr>
          <p:cNvPr id="3" name="Content Placeholder 2"/>
          <p:cNvSpPr>
            <a:spLocks noGrp="1"/>
          </p:cNvSpPr>
          <p:nvPr>
            <p:ph idx="1"/>
          </p:nvPr>
        </p:nvSpPr>
        <p:spPr/>
        <p:txBody>
          <a:bodyPr/>
          <a:lstStyle/>
          <a:p>
            <a:pPr>
              <a:buNone/>
            </a:pPr>
            <a:r>
              <a:rPr lang="en-US" sz="2400" b="1" dirty="0" smtClean="0"/>
              <a:t>Hardware Platform Components</a:t>
            </a:r>
            <a:endParaRPr lang="en-GB" sz="2400" b="1" dirty="0" smtClean="0"/>
          </a:p>
          <a:p>
            <a:pPr lvl="0"/>
            <a:r>
              <a:rPr lang="en-US" sz="1800" dirty="0" smtClean="0"/>
              <a:t>Machines provisioned by IT-PES with Linux SLC5/SLC6 within a </a:t>
            </a:r>
            <a:r>
              <a:rPr lang="en-US" sz="1800" dirty="0" err="1" smtClean="0"/>
              <a:t>Quattor</a:t>
            </a:r>
            <a:r>
              <a:rPr lang="en-US" sz="1800" dirty="0" smtClean="0"/>
              <a:t> infrastructure</a:t>
            </a:r>
            <a:endParaRPr lang="en-US" sz="1400" dirty="0" smtClean="0"/>
          </a:p>
          <a:p>
            <a:pPr lvl="0"/>
            <a:r>
              <a:rPr lang="en-US" sz="1800" dirty="0" smtClean="0"/>
              <a:t>Installation in the Computer centre (IT-CF)</a:t>
            </a:r>
            <a:br>
              <a:rPr lang="en-US" sz="1800" dirty="0" smtClean="0"/>
            </a:br>
            <a:r>
              <a:rPr lang="en-US" sz="2000" dirty="0" smtClean="0"/>
              <a:t> </a:t>
            </a:r>
            <a:endParaRPr lang="en-GB" sz="2000" dirty="0" smtClean="0"/>
          </a:p>
          <a:p>
            <a:pPr>
              <a:buNone/>
            </a:pPr>
            <a:r>
              <a:rPr lang="en-US" sz="2400" b="1" dirty="0" smtClean="0"/>
              <a:t>Software Platform Components</a:t>
            </a:r>
            <a:endParaRPr lang="en-GB" sz="2400" b="1" dirty="0" smtClean="0"/>
          </a:p>
          <a:p>
            <a:pPr>
              <a:buNone/>
            </a:pPr>
            <a:r>
              <a:rPr lang="en-US" sz="2000" b="1" i="1" dirty="0" smtClean="0"/>
              <a:t>In Phase 1:</a:t>
            </a:r>
          </a:p>
          <a:p>
            <a:pPr>
              <a:buNone/>
            </a:pPr>
            <a:endParaRPr lang="en-GB" sz="900" b="1" i="1" dirty="0" smtClean="0"/>
          </a:p>
          <a:p>
            <a:pPr lvl="0"/>
            <a:r>
              <a:rPr lang="en-US" sz="1800" b="1" dirty="0" smtClean="0"/>
              <a:t>Linux SLC5</a:t>
            </a:r>
            <a:r>
              <a:rPr lang="en-US" sz="1800" dirty="0" smtClean="0"/>
              <a:t>, Apache v2.2, </a:t>
            </a:r>
            <a:r>
              <a:rPr lang="en-US" sz="1800" b="1" dirty="0" smtClean="0"/>
              <a:t>PHP 5.1, Drupal v6</a:t>
            </a:r>
            <a:r>
              <a:rPr lang="en-US" sz="1800" dirty="0" smtClean="0"/>
              <a:t>, </a:t>
            </a:r>
            <a:r>
              <a:rPr lang="en-US" sz="1800" b="1" dirty="0" smtClean="0"/>
              <a:t>MySQL</a:t>
            </a:r>
            <a:r>
              <a:rPr lang="en-US" sz="1800" dirty="0" smtClean="0"/>
              <a:t> v5.077 provisioned by IT-OIS</a:t>
            </a:r>
          </a:p>
          <a:p>
            <a:pPr lvl="1"/>
            <a:r>
              <a:rPr lang="en-US" sz="1400" dirty="0" smtClean="0"/>
              <a:t>Investigating PHP 5.2 </a:t>
            </a:r>
            <a:endParaRPr lang="en-GB" sz="1400" dirty="0" smtClean="0"/>
          </a:p>
          <a:p>
            <a:endParaRPr lang="en-US" sz="1800" dirty="0" smtClean="0"/>
          </a:p>
          <a:p>
            <a:r>
              <a:rPr lang="en-US" sz="1800" dirty="0" smtClean="0"/>
              <a:t>The underlying database will be a local MySQL database as an embedded component </a:t>
            </a:r>
          </a:p>
          <a:p>
            <a:pPr lvl="1">
              <a:buNone/>
            </a:pPr>
            <a:r>
              <a:rPr lang="en-US" sz="1400" dirty="0" smtClean="0"/>
              <a:t/>
            </a:r>
            <a:br>
              <a:rPr lang="en-US" sz="1400" dirty="0" smtClean="0"/>
            </a:br>
            <a:endParaRPr lang="en-GB" sz="1400" dirty="0" smtClean="0"/>
          </a:p>
        </p:txBody>
      </p:sp>
      <p:sp>
        <p:nvSpPr>
          <p:cNvPr id="4" name="Slide Number Placeholder 3"/>
          <p:cNvSpPr>
            <a:spLocks noGrp="1"/>
          </p:cNvSpPr>
          <p:nvPr>
            <p:ph type="sldNum" sz="quarter" idx="11"/>
          </p:nvPr>
        </p:nvSpPr>
        <p:spPr/>
        <p:txBody>
          <a:bodyPr/>
          <a:lstStyle/>
          <a:p>
            <a:fld id="{8BEDE390-C817-4660-8D45-7B6880E572C1}" type="slidenum">
              <a:rPr lang="en-GB" smtClean="0"/>
              <a:pPr/>
              <a:t>6</a:t>
            </a:fld>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Software Platform Components </a:t>
            </a:r>
            <a:r>
              <a:rPr lang="en-GB" sz="1800" i="1" dirty="0" smtClean="0">
                <a:solidFill>
                  <a:srgbClr val="FFFFFF"/>
                </a:solidFill>
              </a:rPr>
              <a:t>(1)</a:t>
            </a:r>
            <a:endParaRPr lang="en-GB" i="1" dirty="0"/>
          </a:p>
        </p:txBody>
      </p:sp>
      <p:sp>
        <p:nvSpPr>
          <p:cNvPr id="3" name="Content Placeholder 2"/>
          <p:cNvSpPr>
            <a:spLocks noGrp="1"/>
          </p:cNvSpPr>
          <p:nvPr>
            <p:ph idx="1"/>
          </p:nvPr>
        </p:nvSpPr>
        <p:spPr>
          <a:xfrm>
            <a:off x="1371600" y="1066800"/>
            <a:ext cx="7543800" cy="5602560"/>
          </a:xfrm>
        </p:spPr>
        <p:txBody>
          <a:bodyPr/>
          <a:lstStyle/>
          <a:p>
            <a:pPr>
              <a:buNone/>
            </a:pPr>
            <a:r>
              <a:rPr lang="en-US" sz="2400" b="1" i="1" dirty="0" smtClean="0"/>
              <a:t>In Phase 2:</a:t>
            </a:r>
          </a:p>
          <a:p>
            <a:pPr>
              <a:buNone/>
            </a:pPr>
            <a:endParaRPr lang="en-GB" sz="1050" b="1" i="1" dirty="0" smtClean="0"/>
          </a:p>
          <a:p>
            <a:pPr lvl="0"/>
            <a:r>
              <a:rPr lang="en-US" sz="1800" dirty="0" smtClean="0"/>
              <a:t>Linux </a:t>
            </a:r>
            <a:r>
              <a:rPr lang="en-US" sz="1800" b="1" dirty="0" smtClean="0"/>
              <a:t>SLC6</a:t>
            </a:r>
            <a:r>
              <a:rPr lang="en-US" sz="1800" dirty="0" smtClean="0"/>
              <a:t>, Apache v2.2.15, </a:t>
            </a:r>
            <a:r>
              <a:rPr lang="en-US" sz="1800" b="1" dirty="0" smtClean="0"/>
              <a:t>PHP v5.2/3, Drupal v7</a:t>
            </a:r>
            <a:r>
              <a:rPr lang="en-US" sz="1800" dirty="0" smtClean="0"/>
              <a:t>, </a:t>
            </a:r>
            <a:br>
              <a:rPr lang="en-US" sz="1800" dirty="0" smtClean="0"/>
            </a:br>
            <a:r>
              <a:rPr lang="en-US" sz="1800" dirty="0" smtClean="0"/>
              <a:t>provisioned by IT-OIS</a:t>
            </a:r>
          </a:p>
          <a:p>
            <a:pPr lvl="0"/>
            <a:endParaRPr lang="en-GB" sz="1800" dirty="0" smtClean="0"/>
          </a:p>
          <a:p>
            <a:pPr lvl="0"/>
            <a:r>
              <a:rPr lang="en-US" sz="1800" dirty="0" smtClean="0"/>
              <a:t>The underlying database will be a central </a:t>
            </a:r>
            <a:r>
              <a:rPr lang="en-US" sz="1800" b="1" dirty="0" smtClean="0"/>
              <a:t>Oracle</a:t>
            </a:r>
            <a:r>
              <a:rPr lang="en-US" sz="1800" dirty="0" smtClean="0"/>
              <a:t> database maintained by the IT-DB service. </a:t>
            </a:r>
          </a:p>
          <a:p>
            <a:pPr lvl="0"/>
            <a:endParaRPr lang="en-US" sz="1800" dirty="0" smtClean="0"/>
          </a:p>
          <a:p>
            <a:pPr lvl="0"/>
            <a:r>
              <a:rPr lang="en-US" sz="1800" dirty="0" smtClean="0"/>
              <a:t>Detailed migration path to be investigated</a:t>
            </a:r>
            <a:endParaRPr lang="en-GB" sz="1800" dirty="0" smtClean="0"/>
          </a:p>
        </p:txBody>
      </p:sp>
      <p:sp>
        <p:nvSpPr>
          <p:cNvPr id="4" name="Slide Number Placeholder 3"/>
          <p:cNvSpPr>
            <a:spLocks noGrp="1"/>
          </p:cNvSpPr>
          <p:nvPr>
            <p:ph type="sldNum" sz="quarter" idx="11"/>
          </p:nvPr>
        </p:nvSpPr>
        <p:spPr/>
        <p:txBody>
          <a:bodyPr/>
          <a:lstStyle/>
          <a:p>
            <a:fld id="{8BEDE390-C817-4660-8D45-7B6880E572C1}" type="slidenum">
              <a:rPr lang="en-GB" smtClean="0"/>
              <a:pPr/>
              <a:t>7</a:t>
            </a:fld>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Software Platform Components </a:t>
            </a:r>
            <a:r>
              <a:rPr lang="en-GB" sz="1800" i="1" dirty="0" smtClean="0"/>
              <a:t>(2)</a:t>
            </a:r>
            <a:endParaRPr lang="en-GB" i="1" dirty="0"/>
          </a:p>
        </p:txBody>
      </p:sp>
      <p:sp>
        <p:nvSpPr>
          <p:cNvPr id="3" name="Content Placeholder 2"/>
          <p:cNvSpPr>
            <a:spLocks noGrp="1"/>
          </p:cNvSpPr>
          <p:nvPr>
            <p:ph idx="1"/>
          </p:nvPr>
        </p:nvSpPr>
        <p:spPr>
          <a:xfrm>
            <a:off x="1371600" y="1066800"/>
            <a:ext cx="7543800" cy="5602560"/>
          </a:xfrm>
        </p:spPr>
        <p:txBody>
          <a:bodyPr/>
          <a:lstStyle/>
          <a:p>
            <a:pPr lvl="0">
              <a:buNone/>
            </a:pPr>
            <a:r>
              <a:rPr lang="en-US" sz="2400" b="1" i="1" dirty="0" smtClean="0"/>
              <a:t>In Phase 2,</a:t>
            </a:r>
            <a:endParaRPr lang="en-GB" sz="2400" b="1" i="1" dirty="0" smtClean="0"/>
          </a:p>
          <a:p>
            <a:pPr lvl="0">
              <a:buNone/>
            </a:pPr>
            <a:r>
              <a:rPr lang="en-US" sz="2000" b="1" i="1" dirty="0" smtClean="0"/>
              <a:t>With additional resources:</a:t>
            </a:r>
          </a:p>
          <a:p>
            <a:pPr lvl="0"/>
            <a:r>
              <a:rPr lang="en-US" sz="1800" dirty="0" smtClean="0"/>
              <a:t>The users will be provided with a user-friendly, integrated web-based interface to get a pre-configured </a:t>
            </a:r>
            <a:r>
              <a:rPr lang="en-US" sz="1800" dirty="0" err="1" smtClean="0"/>
              <a:t>Drupal</a:t>
            </a:r>
            <a:r>
              <a:rPr lang="en-US" sz="1800" dirty="0" smtClean="0"/>
              <a:t> environment</a:t>
            </a:r>
            <a:endParaRPr lang="en-GB" sz="1800" dirty="0" smtClean="0"/>
          </a:p>
          <a:p>
            <a:pPr lvl="0"/>
            <a:r>
              <a:rPr lang="en-US" sz="1800" dirty="0" smtClean="0"/>
              <a:t>The integration of the </a:t>
            </a:r>
            <a:r>
              <a:rPr lang="en-US" sz="1800" dirty="0" err="1" smtClean="0"/>
              <a:t>Drupal</a:t>
            </a:r>
            <a:r>
              <a:rPr lang="en-US" sz="1800" dirty="0" smtClean="0"/>
              <a:t> application with other CERN applications (like CDS, </a:t>
            </a:r>
            <a:r>
              <a:rPr lang="en-US" sz="1800" dirty="0" err="1" smtClean="0"/>
              <a:t>Indico</a:t>
            </a:r>
            <a:r>
              <a:rPr lang="en-US" sz="1800" dirty="0" smtClean="0"/>
              <a:t>, EDMS, Oracle HR / Foundation) will be studied, tested and documented</a:t>
            </a:r>
            <a:endParaRPr lang="en-GB" sz="1800" dirty="0" smtClean="0"/>
          </a:p>
          <a:p>
            <a:pPr lvl="0"/>
            <a:r>
              <a:rPr lang="en-US" sz="1800" dirty="0" smtClean="0"/>
              <a:t>Drupal roles will derive from e-groups</a:t>
            </a:r>
          </a:p>
          <a:p>
            <a:pPr lvl="0"/>
            <a:r>
              <a:rPr lang="en-US" sz="1800" dirty="0" smtClean="0"/>
              <a:t>A repository of core shared modules will be maintained</a:t>
            </a:r>
            <a:endParaRPr lang="en-GB" sz="1400" dirty="0" smtClean="0"/>
          </a:p>
          <a:p>
            <a:pPr lvl="1"/>
            <a:r>
              <a:rPr lang="en-US" sz="1400" dirty="0" smtClean="0"/>
              <a:t>i.e. The modules that will be proposed via ENTICE will be validated and included in the above repository</a:t>
            </a:r>
            <a:endParaRPr lang="en-GB" sz="1400" dirty="0" smtClean="0"/>
          </a:p>
          <a:p>
            <a:r>
              <a:rPr lang="en-US" sz="1800" dirty="0" smtClean="0"/>
              <a:t>The users will be able to install additional modules and themes in the scope of their website</a:t>
            </a:r>
          </a:p>
          <a:p>
            <a:r>
              <a:rPr lang="en-US" sz="1800" dirty="0" smtClean="0"/>
              <a:t>A Backup/Restore functionality will be provided to the site owners</a:t>
            </a:r>
            <a:endParaRPr lang="en-GB" sz="1800" dirty="0"/>
          </a:p>
        </p:txBody>
      </p:sp>
      <p:sp>
        <p:nvSpPr>
          <p:cNvPr id="4" name="Slide Number Placeholder 3"/>
          <p:cNvSpPr>
            <a:spLocks noGrp="1"/>
          </p:cNvSpPr>
          <p:nvPr>
            <p:ph type="sldNum" sz="quarter" idx="11"/>
          </p:nvPr>
        </p:nvSpPr>
        <p:spPr/>
        <p:txBody>
          <a:bodyPr/>
          <a:lstStyle/>
          <a:p>
            <a:fld id="{8BEDE390-C817-4660-8D45-7B6880E572C1}" type="slidenum">
              <a:rPr lang="en-GB" smtClean="0"/>
              <a:pPr/>
              <a:t>8</a:t>
            </a:fld>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Known Constraints</a:t>
            </a:r>
            <a:endParaRPr lang="en-GB" dirty="0"/>
          </a:p>
        </p:txBody>
      </p:sp>
      <p:sp>
        <p:nvSpPr>
          <p:cNvPr id="3" name="Content Placeholder 2"/>
          <p:cNvSpPr>
            <a:spLocks noGrp="1"/>
          </p:cNvSpPr>
          <p:nvPr>
            <p:ph idx="1"/>
          </p:nvPr>
        </p:nvSpPr>
        <p:spPr>
          <a:xfrm>
            <a:off x="1371600" y="1066800"/>
            <a:ext cx="7543800" cy="5458544"/>
          </a:xfrm>
        </p:spPr>
        <p:txBody>
          <a:bodyPr/>
          <a:lstStyle/>
          <a:p>
            <a:r>
              <a:rPr lang="en-GB" sz="2400" dirty="0" smtClean="0"/>
              <a:t>Scalability and performance may be an issue </a:t>
            </a:r>
          </a:p>
          <a:p>
            <a:pPr lvl="1"/>
            <a:r>
              <a:rPr lang="en-GB" sz="2000" dirty="0" smtClean="0"/>
              <a:t>Especially for highly visible websites being advertised in large public events</a:t>
            </a:r>
          </a:p>
          <a:p>
            <a:pPr lvl="1"/>
            <a:r>
              <a:rPr lang="en-GB" sz="2000" dirty="0" smtClean="0"/>
              <a:t>Especially in Phase 1 with a MySQL database on the same server as Apache and Drupal</a:t>
            </a:r>
          </a:p>
          <a:p>
            <a:pPr lvl="1"/>
            <a:r>
              <a:rPr lang="en-GB" sz="2000" dirty="0" smtClean="0"/>
              <a:t>The analytics of the services need central monitoring </a:t>
            </a:r>
          </a:p>
          <a:p>
            <a:pPr lvl="1"/>
            <a:r>
              <a:rPr lang="en-GB" sz="2000" dirty="0" smtClean="0"/>
              <a:t>Choice of external modules (that the users have the flexibility to install in the scope of their website) may lead to instability or unavailability of all sites on the same server. </a:t>
            </a:r>
            <a:endParaRPr lang="en-GB" sz="2400" dirty="0" smtClean="0"/>
          </a:p>
          <a:p>
            <a:r>
              <a:rPr lang="en-GB" sz="2400" dirty="0" smtClean="0"/>
              <a:t>Central actions that may be taken:</a:t>
            </a:r>
          </a:p>
          <a:p>
            <a:pPr lvl="1"/>
            <a:r>
              <a:rPr lang="en-GB" sz="2000" dirty="0" smtClean="0"/>
              <a:t>Introduce dedicated servers as needed</a:t>
            </a:r>
          </a:p>
          <a:p>
            <a:pPr lvl="1"/>
            <a:r>
              <a:rPr lang="en-GB" sz="2000" dirty="0" smtClean="0"/>
              <a:t>As for other web sites, detected security violations may lead to a suspension of a website by CERN Computer Security Team.</a:t>
            </a:r>
          </a:p>
          <a:p>
            <a:endParaRPr lang="en-GB" dirty="0"/>
          </a:p>
        </p:txBody>
      </p:sp>
      <p:sp>
        <p:nvSpPr>
          <p:cNvPr id="4" name="Slide Number Placeholder 3"/>
          <p:cNvSpPr>
            <a:spLocks noGrp="1"/>
          </p:cNvSpPr>
          <p:nvPr>
            <p:ph type="sldNum" sz="quarter" idx="11"/>
          </p:nvPr>
        </p:nvSpPr>
        <p:spPr/>
        <p:txBody>
          <a:bodyPr/>
          <a:lstStyle/>
          <a:p>
            <a:fld id="{8BEDE390-C817-4660-8D45-7B6880E572C1}" type="slidenum">
              <a:rPr lang="en-GB" smtClean="0"/>
              <a:pPr/>
              <a:t>9</a:t>
            </a:fld>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y-OIS-PPT-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My-OIS-PPT-Template</Template>
  <TotalTime>1528</TotalTime>
  <Words>870</Words>
  <Application>Microsoft Office PowerPoint</Application>
  <PresentationFormat>On-screen Show (4:3)</PresentationFormat>
  <Paragraphs>140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My-OIS-PPT-Template</vt:lpstr>
      <vt:lpstr>Proposed Drupal Service Definition</vt:lpstr>
      <vt:lpstr>Strategy for a Drupal service</vt:lpstr>
      <vt:lpstr>Main functionality – Phase 1</vt:lpstr>
      <vt:lpstr>Main functionality – Phase 2    (with additional resources)                (1)</vt:lpstr>
      <vt:lpstr>Main functionality – Phase 2   (with additional resources)                (2)</vt:lpstr>
      <vt:lpstr>Service Components  </vt:lpstr>
      <vt:lpstr>Software Platform Components (1)</vt:lpstr>
      <vt:lpstr>Software Platform Components (2)</vt:lpstr>
      <vt:lpstr>Known Constraints</vt:lpstr>
      <vt:lpstr>Shared vs Dedicated Servers</vt:lpstr>
      <vt:lpstr>Additional resources required in IT-OIS</vt:lpstr>
      <vt:lpstr>Longer Term Perspective</vt:lpstr>
      <vt:lpstr>Timescale</vt:lpstr>
      <vt:lpstr>Slide 14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Christian Isnard</dc:creator>
  <cp:lastModifiedBy>Christian Isnard</cp:lastModifiedBy>
  <cp:revision>121</cp:revision>
  <dcterms:created xsi:type="dcterms:W3CDTF">2010-07-23T11:35:34Z</dcterms:created>
  <dcterms:modified xsi:type="dcterms:W3CDTF">2010-08-03T11:51:07Z</dcterms:modified>
</cp:coreProperties>
</file>