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9" r:id="rId3"/>
    <p:sldId id="341" r:id="rId4"/>
    <p:sldId id="342" r:id="rId5"/>
    <p:sldId id="278" r:id="rId6"/>
    <p:sldId id="316" r:id="rId7"/>
    <p:sldId id="340" r:id="rId8"/>
    <p:sldId id="257" r:id="rId9"/>
    <p:sldId id="319" r:id="rId10"/>
    <p:sldId id="321" r:id="rId11"/>
    <p:sldId id="322" r:id="rId12"/>
    <p:sldId id="343" r:id="rId13"/>
    <p:sldId id="347" r:id="rId14"/>
    <p:sldId id="348" r:id="rId15"/>
    <p:sldId id="350" r:id="rId16"/>
    <p:sldId id="349" r:id="rId17"/>
    <p:sldId id="352" r:id="rId18"/>
    <p:sldId id="353" r:id="rId19"/>
    <p:sldId id="351" r:id="rId20"/>
    <p:sldId id="346" r:id="rId21"/>
    <p:sldId id="333" r:id="rId22"/>
    <p:sldId id="335" r:id="rId23"/>
    <p:sldId id="339" r:id="rId24"/>
    <p:sldId id="344" r:id="rId2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00"/>
    <a:srgbClr val="E24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72" autoAdjust="0"/>
    <p:restoredTop sz="68978" autoAdjust="0"/>
  </p:normalViewPr>
  <p:slideViewPr>
    <p:cSldViewPr snapToGrid="0">
      <p:cViewPr varScale="1">
        <p:scale>
          <a:sx n="83" d="100"/>
          <a:sy n="83" d="100"/>
        </p:scale>
        <p:origin x="1829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9C1E5-6D5C-47B7-8CF6-E57E7294520A}" type="datetimeFigureOut">
              <a:rPr lang="en-US" smtClean="0"/>
              <a:t>08-Mar-21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055BF-4E3E-4277-BFFC-BBC845D16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95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74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73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84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55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64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04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39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9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15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8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0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93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956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40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115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21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5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44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23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60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4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35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28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7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95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0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9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2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4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68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56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223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edms.cern.ch/document/246686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5.png"/><Relationship Id="rId7" Type="http://schemas.openxmlformats.org/officeDocument/2006/relationships/package" Target="../embeddings/Microsoft_Word_Document1.docx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wmf"/><Relationship Id="rId5" Type="http://schemas.openxmlformats.org/officeDocument/2006/relationships/package" Target="../embeddings/Microsoft_Word_Document.docx"/><Relationship Id="rId10" Type="http://schemas.openxmlformats.org/officeDocument/2006/relationships/image" Target="../media/image8.wmf"/><Relationship Id="rId4" Type="http://schemas.openxmlformats.org/officeDocument/2006/relationships/hyperlink" Target="https://indico.cern.ch/event/1012233/" TargetMode="External"/><Relationship Id="rId9" Type="http://schemas.openxmlformats.org/officeDocument/2006/relationships/package" Target="../embeddings/Microsoft_Word_Document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cid:image005.jpg@01D6FFE4.582D52C0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emf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Test results of MCBXFBP2b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6000" y="3352800"/>
            <a:ext cx="86400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Salvador </a:t>
            </a:r>
            <a:r>
              <a:rPr lang="en-US" dirty="0" err="1"/>
              <a:t>Ferradás</a:t>
            </a:r>
            <a:r>
              <a:rPr lang="en-US" dirty="0"/>
              <a:t>, Jerome Feuvrier, Jean-Luc Guyon, Franco Mangiarotti, Juan Carlos Pérez, Guillaume Pichon, Gerard Willering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764280" y="5791200"/>
            <a:ext cx="8640000" cy="349251"/>
          </a:xfrm>
        </p:spPr>
        <p:txBody>
          <a:bodyPr/>
          <a:lstStyle/>
          <a:p>
            <a:r>
              <a:rPr lang="en-GB" b="1" dirty="0"/>
              <a:t>WP3 Meeting </a:t>
            </a:r>
            <a:r>
              <a:rPr lang="en-US" dirty="0"/>
              <a:t>– 03 March 2021</a:t>
            </a:r>
            <a:endParaRPr lang="en-GB" dirty="0"/>
          </a:p>
        </p:txBody>
      </p:sp>
      <p:sp>
        <p:nvSpPr>
          <p:cNvPr id="5" name="TextBox 4">
            <a:hlinkClick r:id="rId3"/>
          </p:cNvPr>
          <p:cNvSpPr txBox="1"/>
          <p:nvPr/>
        </p:nvSpPr>
        <p:spPr>
          <a:xfrm>
            <a:off x="3764280" y="6343651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https://indico.cern.ch/event/1012233/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BFF98-6EE0-45B6-AB88-8CDDB936445C}"/>
              </a:ext>
            </a:extLst>
          </p:cNvPr>
          <p:cNvSpPr txBox="1"/>
          <p:nvPr/>
        </p:nvSpPr>
        <p:spPr>
          <a:xfrm>
            <a:off x="1776000" y="4596368"/>
            <a:ext cx="299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plan: </a:t>
            </a:r>
            <a:r>
              <a:rPr lang="en-US" dirty="0">
                <a:hlinkClick r:id="rId4"/>
              </a:rPr>
              <a:t>EDMS #2466864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807F7-EF53-4B4C-8AF9-12202AFE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A2D6090D-70E8-4F0B-AA2A-9780A506F1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595" y="5788025"/>
            <a:ext cx="1992099" cy="106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1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3038860" cy="248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MCBXFBP2b: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35 quenches to 99.9%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After 41 quenches nominal was not attained yet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Training Q1 (from event 0)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510080"/>
              </p:ext>
            </p:extLst>
          </p:nvPr>
        </p:nvGraphicFramePr>
        <p:xfrm>
          <a:off x="212496" y="3248083"/>
          <a:ext cx="2263784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r>
                        <a:rPr lang="es-ES" sz="1000" dirty="0"/>
                        <a:t>Total 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 (8%)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32 (92%)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E112420-6F4B-42CF-A399-E8FD6E94A225}"/>
              </a:ext>
            </a:extLst>
          </p:cNvPr>
          <p:cNvSpPr txBox="1"/>
          <p:nvPr/>
        </p:nvSpPr>
        <p:spPr>
          <a:xfrm>
            <a:off x="-52395" y="4465553"/>
            <a:ext cx="2596656" cy="182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32 quenches to nominal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graphicFrame>
        <p:nvGraphicFramePr>
          <p:cNvPr id="13" name="Table 15">
            <a:extLst>
              <a:ext uri="{FF2B5EF4-FFF2-40B4-BE49-F238E27FC236}">
                <a16:creationId xmlns:a16="http://schemas.microsoft.com/office/drawing/2014/main" id="{696BBDDB-2F5D-497B-8C8D-D2B350B73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545731"/>
              </p:ext>
            </p:extLst>
          </p:nvPr>
        </p:nvGraphicFramePr>
        <p:xfrm>
          <a:off x="212496" y="5068248"/>
          <a:ext cx="2263784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r>
                        <a:rPr lang="es-ES" sz="1000" dirty="0"/>
                        <a:t>Total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20 (62%)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11 (34%)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 (2%)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D626808-9E2B-497C-A069-F100B2F91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920" y="1660456"/>
            <a:ext cx="8622003" cy="405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41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222248" y="3721100"/>
            <a:ext cx="2596656" cy="345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31 quenches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First quench at 23%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94%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Training Q2 right after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07187"/>
              </p:ext>
            </p:extLst>
          </p:nvPr>
        </p:nvGraphicFramePr>
        <p:xfrm>
          <a:off x="325184" y="4313930"/>
          <a:ext cx="2263784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11 (36%)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18 (58%)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 (6%)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D96DE22-AC41-4339-8017-39E28B9B2B8C}"/>
              </a:ext>
            </a:extLst>
          </p:cNvPr>
          <p:cNvSpPr txBox="1"/>
          <p:nvPr/>
        </p:nvSpPr>
        <p:spPr>
          <a:xfrm>
            <a:off x="165507" y="1256672"/>
            <a:ext cx="2596656" cy="345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MCBXFBP2b: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28 quenches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First quench at 23%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94%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graphicFrame>
        <p:nvGraphicFramePr>
          <p:cNvPr id="10" name="Table 15">
            <a:extLst>
              <a:ext uri="{FF2B5EF4-FFF2-40B4-BE49-F238E27FC236}">
                <a16:creationId xmlns:a16="http://schemas.microsoft.com/office/drawing/2014/main" id="{F8A35DFD-42FB-4BFE-AEDB-5EB621CF3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721671"/>
              </p:ext>
            </p:extLst>
          </p:nvPr>
        </p:nvGraphicFramePr>
        <p:xfrm>
          <a:off x="268443" y="1849502"/>
          <a:ext cx="2263784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4 (14%)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24 (86%)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1309E8C-3307-43F3-BD7D-94B96BA3A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0103" y="1401287"/>
            <a:ext cx="9029649" cy="425109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F9DFB3F-A4E9-475C-80E5-773E2434E2D0}"/>
              </a:ext>
            </a:extLst>
          </p:cNvPr>
          <p:cNvSpPr/>
          <p:nvPr/>
        </p:nvSpPr>
        <p:spPr>
          <a:xfrm>
            <a:off x="3162300" y="1701800"/>
            <a:ext cx="2209800" cy="10795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D2BF2F-5B02-4FEF-A053-4DDECE14F556}"/>
              </a:ext>
            </a:extLst>
          </p:cNvPr>
          <p:cNvSpPr txBox="1"/>
          <p:nvPr/>
        </p:nvSpPr>
        <p:spPr>
          <a:xfrm>
            <a:off x="2940103" y="1364304"/>
            <a:ext cx="25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3951432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8170750-5B1C-4F66-A270-9BDF72BF0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54" y="165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740451-37FE-4327-9F5E-66F91A86EDAB}"/>
              </a:ext>
            </a:extLst>
          </p:cNvPr>
          <p:cNvSpPr txBox="1"/>
          <p:nvPr/>
        </p:nvSpPr>
        <p:spPr>
          <a:xfrm>
            <a:off x="917822" y="1279311"/>
            <a:ext cx="88151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The magnetic measurement shaft is installed as a quench antenna. There are 5 segments of 500 mm. Segment 3 should be centered with the magnet. Segment 1 and 5 stick out of the magnet. We use 2,3 and 4 to distinguish towards which coil end the quench happened.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925E6D-640D-4B7C-BCA3-42E8A2242A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14" b="8995"/>
          <a:stretch/>
        </p:blipFill>
        <p:spPr>
          <a:xfrm>
            <a:off x="994903" y="3360525"/>
            <a:ext cx="8660990" cy="2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42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343539" y="1890115"/>
            <a:ext cx="324367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1: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Clear onset on the NCS pick-up coil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The gain is under investigation, and the amplitude of the orange signal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54A9C-4BB9-40C3-88AB-67E889EFF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639" y="2322786"/>
            <a:ext cx="5703926" cy="43935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ED6764-0C56-4BAC-91BF-936EA8D425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" b="171"/>
          <a:stretch/>
        </p:blipFill>
        <p:spPr>
          <a:xfrm>
            <a:off x="7243521" y="1229711"/>
            <a:ext cx="4933950" cy="29218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DB64EA-221B-450D-B17B-99D44BCC975A}"/>
              </a:ext>
            </a:extLst>
          </p:cNvPr>
          <p:cNvSpPr/>
          <p:nvPr/>
        </p:nvSpPr>
        <p:spPr>
          <a:xfrm>
            <a:off x="4382814" y="3428999"/>
            <a:ext cx="726872" cy="2688021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E83C5E-246F-4AD1-ACF2-4D55052357BA}"/>
              </a:ext>
            </a:extLst>
          </p:cNvPr>
          <p:cNvCxnSpPr>
            <a:cxnSpLocks/>
          </p:cNvCxnSpPr>
          <p:nvPr/>
        </p:nvCxnSpPr>
        <p:spPr>
          <a:xfrm flipV="1">
            <a:off x="4382814" y="1229712"/>
            <a:ext cx="2860707" cy="21992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96A5494-AF6B-41D0-878B-113861D822C1}"/>
              </a:ext>
            </a:extLst>
          </p:cNvPr>
          <p:cNvCxnSpPr>
            <a:cxnSpLocks/>
          </p:cNvCxnSpPr>
          <p:nvPr/>
        </p:nvCxnSpPr>
        <p:spPr>
          <a:xfrm flipV="1">
            <a:off x="5109686" y="4151587"/>
            <a:ext cx="7067785" cy="19654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860679-2E3E-4378-BFDF-FAAE83AA862F}"/>
              </a:ext>
            </a:extLst>
          </p:cNvPr>
          <p:cNvSpPr txBox="1"/>
          <p:nvPr/>
        </p:nvSpPr>
        <p:spPr>
          <a:xfrm>
            <a:off x="9235066" y="5089855"/>
            <a:ext cx="2140934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800" dirty="0">
                <a:solidFill>
                  <a:schemeClr val="accent5"/>
                </a:solidFill>
              </a:rPr>
              <a:t>Quench at 56% of nominal torque. Event na006.</a:t>
            </a:r>
          </a:p>
        </p:txBody>
      </p:sp>
    </p:spTree>
    <p:extLst>
      <p:ext uri="{BB962C8B-B14F-4D97-AF65-F5344CB8AC3E}">
        <p14:creationId xmlns:p14="http://schemas.microsoft.com/office/powerpoint/2010/main" val="166676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46060" y="1851114"/>
            <a:ext cx="324367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1: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Clear onset on the NCS pick-up coil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The gain is under investigation, and the amplitude of the orange signal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54A9C-4BB9-40C3-88AB-67E889EFF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4639" y="2323780"/>
            <a:ext cx="5703926" cy="439157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DB64EA-221B-450D-B17B-99D44BCC975A}"/>
              </a:ext>
            </a:extLst>
          </p:cNvPr>
          <p:cNvSpPr/>
          <p:nvPr/>
        </p:nvSpPr>
        <p:spPr>
          <a:xfrm>
            <a:off x="6618154" y="3389997"/>
            <a:ext cx="726872" cy="2688021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860679-2E3E-4378-BFDF-FAAE83AA862F}"/>
              </a:ext>
            </a:extLst>
          </p:cNvPr>
          <p:cNvSpPr txBox="1"/>
          <p:nvPr/>
        </p:nvSpPr>
        <p:spPr>
          <a:xfrm>
            <a:off x="9448565" y="1304647"/>
            <a:ext cx="2140934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GB" sz="1800" dirty="0">
                <a:solidFill>
                  <a:schemeClr val="accent5"/>
                </a:solidFill>
              </a:rPr>
              <a:t>Quench at 91% of nominal torque. Event na034.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64EC72-ADAD-4ACE-90B2-3147F802F5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815" r="2094"/>
          <a:stretch/>
        </p:blipFill>
        <p:spPr>
          <a:xfrm>
            <a:off x="3135903" y="2061777"/>
            <a:ext cx="7606222" cy="479622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08F153-5443-4F02-BA0B-1442840FE815}"/>
              </a:ext>
            </a:extLst>
          </p:cNvPr>
          <p:cNvSpPr txBox="1"/>
          <p:nvPr/>
        </p:nvSpPr>
        <p:spPr>
          <a:xfrm>
            <a:off x="43935" y="3468004"/>
            <a:ext cx="3243678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As the current increases, central segment of the QA approaches in time to the onset of the NCS segment.</a:t>
            </a:r>
          </a:p>
        </p:txBody>
      </p:sp>
    </p:spTree>
    <p:extLst>
      <p:ext uri="{BB962C8B-B14F-4D97-AF65-F5344CB8AC3E}">
        <p14:creationId xmlns:p14="http://schemas.microsoft.com/office/powerpoint/2010/main" val="341853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46060" y="1851114"/>
            <a:ext cx="3243678" cy="80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1 high current: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Undistinguishable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54A9C-4BB9-40C3-88AB-67E889EFF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4638" y="1267574"/>
            <a:ext cx="7075760" cy="544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602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500960" y="2254301"/>
            <a:ext cx="287440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2: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Clear detection in the CS side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054A9C-4BB9-40C3-88AB-67E889EFF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4525" y="981824"/>
            <a:ext cx="7075761" cy="544778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2CAB75A-D6C9-4F06-B2AD-6E0F21F3EDC2}"/>
              </a:ext>
            </a:extLst>
          </p:cNvPr>
          <p:cNvSpPr/>
          <p:nvPr/>
        </p:nvSpPr>
        <p:spPr>
          <a:xfrm>
            <a:off x="6206369" y="2371739"/>
            <a:ext cx="719036" cy="3346946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F32A9F-E080-4408-A1BC-791D066BB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581" y="900000"/>
            <a:ext cx="7075762" cy="544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500960" y="2254301"/>
            <a:ext cx="28744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Extra I: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Preceding vibrations do not decay, and it is difficult to assess the quenching segment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DBD3CD-F127-411D-8334-CC46A78FB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563" b="19874"/>
          <a:stretch/>
        </p:blipFill>
        <p:spPr>
          <a:xfrm>
            <a:off x="4106227" y="1639527"/>
            <a:ext cx="6157913" cy="477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325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500960" y="2254301"/>
            <a:ext cx="2874407" cy="115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Extra II: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Preceding vibrations do not decay, Central segment gets most of the signal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EE3604-C803-47D2-839F-0D10D75A5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307" y="1327667"/>
            <a:ext cx="8146733" cy="626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31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03485-A982-42E1-AF3E-FD36AA95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quench localization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CB3D38-1090-4268-9F60-06EF77AA4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A3918-59F4-4201-9B40-DD482260D173}"/>
              </a:ext>
            </a:extLst>
          </p:cNvPr>
          <p:cNvSpPr txBox="1"/>
          <p:nvPr/>
        </p:nvSpPr>
        <p:spPr>
          <a:xfrm>
            <a:off x="348554" y="1898486"/>
            <a:ext cx="3893661" cy="315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Summary: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During training in P2b Q1: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NCS Onset:		47 %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CS Clear:			22%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Indistinguishable:	31%	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Study case: training P2a Q1 in CD1 (Example -&gt;)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Not even 1 undistinguishable case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724383-D8B0-4ED3-97C0-CAA7E17EAE71}"/>
              </a:ext>
            </a:extLst>
          </p:cNvPr>
          <p:cNvSpPr txBox="1"/>
          <p:nvPr/>
        </p:nvSpPr>
        <p:spPr>
          <a:xfrm>
            <a:off x="506210" y="4704671"/>
            <a:ext cx="389366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Case Extra III in 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477EAB-87F3-4DB5-82FF-CBF7F1C42F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0333" y="1016000"/>
            <a:ext cx="6798907" cy="523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2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6E9AA2-FA87-454C-881B-BDCE8E1EFF54}"/>
              </a:ext>
            </a:extLst>
          </p:cNvPr>
          <p:cNvSpPr txBox="1">
            <a:spLocks/>
          </p:cNvSpPr>
          <p:nvPr/>
        </p:nvSpPr>
        <p:spPr>
          <a:xfrm>
            <a:off x="1984387" y="384649"/>
            <a:ext cx="8223225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>
                <a:solidFill>
                  <a:srgbClr val="0093BE"/>
                </a:solidFill>
                <a:latin typeface="Arial"/>
              </a:rPr>
              <a:t>Contents</a:t>
            </a:r>
            <a:endParaRPr lang="en-US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22F19C9-40C0-477C-A86D-1D20E6A42FC5}"/>
              </a:ext>
            </a:extLst>
          </p:cNvPr>
          <p:cNvSpPr txBox="1">
            <a:spLocks/>
          </p:cNvSpPr>
          <p:nvPr/>
        </p:nvSpPr>
        <p:spPr>
          <a:xfrm>
            <a:off x="859817" y="1267944"/>
            <a:ext cx="8223225" cy="52653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buFont typeface="+mj-lt"/>
              <a:buAutoNum type="arabicPeriod"/>
            </a:pP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  <a:hlinkClick r:id="rId3" action="ppaction://hlinksldjump"/>
              </a:rPr>
              <a:t>Connection scheme</a:t>
            </a: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  <a:hlinkClick r:id="rId4" action="ppaction://hlinksldjump"/>
              </a:rPr>
              <a:t>HV Tests</a:t>
            </a: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  <a:hlinkClick r:id="rId5" action="ppaction://hlinksldjump"/>
              </a:rPr>
              <a:t>Protection scheme</a:t>
            </a: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hlinkClick r:id="rId6" action="ppaction://hlinksldjump"/>
              </a:rPr>
              <a:t>Thermal transients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  <a:hlinkClick r:id="rId7" action="ppaction://hlinksldjump"/>
              </a:rPr>
              <a:t>Cold powering</a:t>
            </a: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  <a:hlinkClick r:id="rId8" action="ppaction://hlinksldjump"/>
              </a:rPr>
              <a:t>Conclusions</a:t>
            </a:r>
            <a:endParaRPr lang="nl-NL" dirty="0">
              <a:solidFill>
                <a:schemeClr val="bg2">
                  <a:lumMod val="50000"/>
                </a:schemeClr>
              </a:solidFill>
              <a:latin typeface="Arial"/>
            </a:endParaRPr>
          </a:p>
          <a:p>
            <a:pPr>
              <a:buClr>
                <a:srgbClr val="FB963C"/>
              </a:buClr>
              <a:buFont typeface="+mj-lt"/>
              <a:buAutoNum type="arabicPeriod"/>
            </a:pPr>
            <a:endParaRPr lang="en-US" dirty="0">
              <a:solidFill>
                <a:sysClr val="windowText" lastClr="000000">
                  <a:lumMod val="50000"/>
                  <a:lumOff val="50000"/>
                </a:sys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1237460-0AC0-4CB5-B6A8-91E700ECF4AD}"/>
              </a:ext>
            </a:extLst>
          </p:cNvPr>
          <p:cNvCxnSpPr>
            <a:cxnSpLocks/>
          </p:cNvCxnSpPr>
          <p:nvPr/>
        </p:nvCxnSpPr>
        <p:spPr>
          <a:xfrm>
            <a:off x="743407" y="1159080"/>
            <a:ext cx="10930433" cy="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74658-5D63-4DF3-B42F-3F473644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ED5E429-BB55-463F-9363-C6C0AE79803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3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3698626" cy="362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MCBXFBP2b: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ultimate in both circuits, standalone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132 Events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99.9% + nominal torque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94.4% of -nominal torque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Recap… summary of events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/>
        </p:nvGraphicFramePr>
        <p:xfrm>
          <a:off x="498379" y="3663918"/>
          <a:ext cx="226378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76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31664">
                <a:tc>
                  <a:txBody>
                    <a:bodyPr/>
                    <a:lstStyle/>
                    <a:p>
                      <a:r>
                        <a:rPr lang="es-ES" sz="1000" dirty="0"/>
                        <a:t>Total</a:t>
                      </a:r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28ADFF5E-9DA6-4EB3-8121-580643CDFFC3}"/>
              </a:ext>
            </a:extLst>
          </p:cNvPr>
          <p:cNvSpPr txBox="1"/>
          <p:nvPr/>
        </p:nvSpPr>
        <p:spPr>
          <a:xfrm>
            <a:off x="4811586" y="1965538"/>
            <a:ext cx="4688013" cy="302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ultimate in both circuits standalone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1980 A Inner circuit stand alone</a:t>
            </a:r>
            <a:endParaRPr lang="en-US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280 Events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nominal + torque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97% of -nominal torque</a:t>
            </a:r>
          </a:p>
        </p:txBody>
      </p:sp>
      <p:graphicFrame>
        <p:nvGraphicFramePr>
          <p:cNvPr id="39" name="Table 15">
            <a:extLst>
              <a:ext uri="{FF2B5EF4-FFF2-40B4-BE49-F238E27FC236}">
                <a16:creationId xmlns:a16="http://schemas.microsoft.com/office/drawing/2014/main" id="{26E2457A-07AE-49E6-98A4-7954FC5AA2C5}"/>
              </a:ext>
            </a:extLst>
          </p:cNvPr>
          <p:cNvGraphicFramePr>
            <a:graphicFrameLocks noGrp="1"/>
          </p:cNvGraphicFramePr>
          <p:nvPr/>
        </p:nvGraphicFramePr>
        <p:xfrm>
          <a:off x="8189688" y="3663918"/>
          <a:ext cx="226378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91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83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4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31664">
                <a:tc>
                  <a:txBody>
                    <a:bodyPr/>
                    <a:lstStyle/>
                    <a:p>
                      <a:r>
                        <a:rPr lang="es-ES" sz="1000" dirty="0"/>
                        <a:t>Total</a:t>
                      </a:r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177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786963A-238C-48E5-809C-66E46C16EC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55"/>
          <a:stretch/>
        </p:blipFill>
        <p:spPr>
          <a:xfrm>
            <a:off x="3363686" y="1035275"/>
            <a:ext cx="8828314" cy="4496647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643FF85-4D47-4947-BCE9-4B32B4385CA5}"/>
              </a:ext>
            </a:extLst>
          </p:cNvPr>
          <p:cNvSpPr/>
          <p:nvPr/>
        </p:nvSpPr>
        <p:spPr>
          <a:xfrm>
            <a:off x="8531817" y="2288958"/>
            <a:ext cx="805912" cy="618843"/>
          </a:xfrm>
          <a:prstGeom prst="ellips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D7F2B-C5DA-4088-BA3F-BDD5F0C11DB4}"/>
              </a:ext>
            </a:extLst>
          </p:cNvPr>
          <p:cNvSpPr txBox="1"/>
          <p:nvPr/>
        </p:nvSpPr>
        <p:spPr>
          <a:xfrm>
            <a:off x="8748209" y="3134615"/>
            <a:ext cx="21735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Retrain in Q1 to reposition the assembly again </a:t>
            </a:r>
          </a:p>
        </p:txBody>
      </p:sp>
    </p:spTree>
    <p:extLst>
      <p:ext uri="{BB962C8B-B14F-4D97-AF65-F5344CB8AC3E}">
        <p14:creationId xmlns:p14="http://schemas.microsoft.com/office/powerpoint/2010/main" val="2451827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B4CA012-881A-438D-9614-2DA3511D8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455"/>
          <a:stretch/>
        </p:blipFill>
        <p:spPr>
          <a:xfrm>
            <a:off x="5518603" y="2601441"/>
            <a:ext cx="5857397" cy="29834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692615" y="1336452"/>
            <a:ext cx="11901431" cy="329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Times New Roman" panose="02020603050405020304" pitchFamily="18" charset="0"/>
              </a:rPr>
              <a:t>Quench free cycle of 4 points (diagonals) 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20, 23, 26, 29, 32, 35% of nominal torque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when attempting 38%</a:t>
            </a:r>
          </a:p>
          <a:p>
            <a:pPr marL="742950" lvl="1" indent="-285750">
              <a:buFont typeface="+mj-lt"/>
              <a:buAutoNum type="alphaLcPeriod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J. Verification of the quench free region (I/III)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1089BC8-142E-4A68-BCF8-E575433FC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31" y="2933840"/>
            <a:ext cx="4708361" cy="29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7ABB618-AB17-4544-A285-7CEB9179936A}"/>
              </a:ext>
            </a:extLst>
          </p:cNvPr>
          <p:cNvSpPr/>
          <p:nvPr/>
        </p:nvSpPr>
        <p:spPr>
          <a:xfrm>
            <a:off x="10147257" y="4508465"/>
            <a:ext cx="284523" cy="254704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7B76C0-DA5D-4BE7-A627-4F817EB9D71E}"/>
              </a:ext>
            </a:extLst>
          </p:cNvPr>
          <p:cNvSpPr txBox="1"/>
          <p:nvPr/>
        </p:nvSpPr>
        <p:spPr>
          <a:xfrm>
            <a:off x="9353089" y="4858077"/>
            <a:ext cx="115031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Quench at 38%</a:t>
            </a:r>
          </a:p>
        </p:txBody>
      </p:sp>
    </p:spTree>
    <p:extLst>
      <p:ext uri="{BB962C8B-B14F-4D97-AF65-F5344CB8AC3E}">
        <p14:creationId xmlns:p14="http://schemas.microsoft.com/office/powerpoint/2010/main" val="278725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77655" y="1080000"/>
            <a:ext cx="11901431" cy="329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After the quench at 38% in the 4 point cycle:</a:t>
            </a: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US" dirty="0">
              <a:solidFill>
                <a:schemeClr val="accent5"/>
              </a:solidFill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free cycle attempt of 12 points at 35%, quench when ramping the outer to nominal current. 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free cycle of 12 points at 32% OK </a:t>
            </a: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Verification of the free cycle (II/II)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41FC0C-F67A-4042-8600-AE2419D5A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02" y="3429000"/>
            <a:ext cx="5117316" cy="2267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392185-998A-4579-8E2B-E43BCC43F9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55"/>
          <a:stretch/>
        </p:blipFill>
        <p:spPr>
          <a:xfrm>
            <a:off x="5632903" y="2941011"/>
            <a:ext cx="5857397" cy="298342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B01B0C98-2C30-4570-BC79-22AE8AA1467D}"/>
              </a:ext>
            </a:extLst>
          </p:cNvPr>
          <p:cNvSpPr/>
          <p:nvPr/>
        </p:nvSpPr>
        <p:spPr>
          <a:xfrm>
            <a:off x="10342329" y="3998975"/>
            <a:ext cx="284523" cy="254704"/>
          </a:xfrm>
          <a:prstGeom prst="ellipse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77999C-8949-4274-B08D-E0EAA4E4E969}"/>
              </a:ext>
            </a:extLst>
          </p:cNvPr>
          <p:cNvSpPr txBox="1"/>
          <p:nvPr/>
        </p:nvSpPr>
        <p:spPr>
          <a:xfrm>
            <a:off x="9548161" y="4348587"/>
            <a:ext cx="115031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Quench at 35%</a:t>
            </a:r>
          </a:p>
        </p:txBody>
      </p:sp>
    </p:spTree>
    <p:extLst>
      <p:ext uri="{BB962C8B-B14F-4D97-AF65-F5344CB8AC3E}">
        <p14:creationId xmlns:p14="http://schemas.microsoft.com/office/powerpoint/2010/main" val="4066462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633469" y="1080000"/>
            <a:ext cx="11901431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Similar to P2a:</a:t>
            </a:r>
            <a:endParaRPr lang="en-US" dirty="0">
              <a:solidFill>
                <a:schemeClr val="accent5"/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Good margin in standalone configuration</a:t>
            </a:r>
          </a:p>
          <a:p>
            <a:pPr marL="1371589" lvl="2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No quench inner nor outer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/>
              <a:t>~ s</a:t>
            </a:r>
            <a:r>
              <a:rPr lang="en-GB" sz="2000" dirty="0">
                <a:solidFill>
                  <a:schemeClr val="accent5"/>
                </a:solidFill>
              </a:rPr>
              <a:t>ame number of training quenches in both torque directions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Quench free region: 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1371589" lvl="2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B050"/>
                </a:solidFill>
              </a:rPr>
              <a:t>Q1/Q3: ~32% of nominal torque		Q2/Q4: ~32% of nominal torque</a:t>
            </a:r>
          </a:p>
          <a:p>
            <a:pPr marL="1371589" lvl="2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1371589" lvl="2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from P2a: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Unstable at high currents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IC 5 quenching 90% of the time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6. C</a:t>
            </a:r>
            <a:r>
              <a:rPr lang="en-US" sz="3200" dirty="0" err="1"/>
              <a:t>onclusions</a:t>
            </a: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732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Summary of events, for completeness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C2F15E-D0EA-4161-BACD-0672CB52FB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916"/>
          <a:stretch/>
        </p:blipFill>
        <p:spPr>
          <a:xfrm>
            <a:off x="421571" y="1242695"/>
            <a:ext cx="11348857" cy="451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88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0. Intro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8170750-5B1C-4F66-A270-9BDF72BF0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54" y="165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69E1066-70E1-445B-8F4F-CB19B319EBB8}"/>
              </a:ext>
            </a:extLst>
          </p:cNvPr>
          <p:cNvSpPr txBox="1"/>
          <p:nvPr/>
        </p:nvSpPr>
        <p:spPr>
          <a:xfrm>
            <a:off x="764557" y="1550965"/>
            <a:ext cx="10662886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400" dirty="0">
                <a:solidFill>
                  <a:schemeClr val="accent5"/>
                </a:solidFill>
              </a:rPr>
              <a:t>MCBXFBP2b vs 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Inner and outer dipoles were recollared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Ref: Coil geometry and shimming.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Inner dipole has instrumented collars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Targeted azimuthal pre-stress ~20 MPa higher at cold for both inner and outer dipoles: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  <a:hlinkClick r:id="rId4"/>
              </a:rPr>
              <a:t>Ref: Mechanical measurements of MCBXFBP2b </a:t>
            </a: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The inner dipole was installed rotated 180 degrees.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479B5CF-80B6-46D2-9517-3FDB33C117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058376"/>
              </p:ext>
            </p:extLst>
          </p:nvPr>
        </p:nvGraphicFramePr>
        <p:xfrm>
          <a:off x="1781503" y="2887173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81503" y="2887173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39C20E8-3F02-423A-89F5-CFB13CE055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295867"/>
              </p:ext>
            </p:extLst>
          </p:nvPr>
        </p:nvGraphicFramePr>
        <p:xfrm>
          <a:off x="2707806" y="2887173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7" imgW="914400" imgH="771480" progId="Word.Document.12">
                  <p:embed/>
                </p:oleObj>
              </mc:Choice>
              <mc:Fallback>
                <p:oleObj name="Document" showAsIcon="1" r:id="rId7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07806" y="2887173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36A0265-A118-44C1-BCAA-7949E37A82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195383"/>
              </p:ext>
            </p:extLst>
          </p:nvPr>
        </p:nvGraphicFramePr>
        <p:xfrm>
          <a:off x="3634109" y="286352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9" imgW="914400" imgH="771480" progId="Word.Document.12">
                  <p:embed/>
                </p:oleObj>
              </mc:Choice>
              <mc:Fallback>
                <p:oleObj name="Document" showAsIcon="1" r:id="rId9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34109" y="286352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0145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Connection 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4</a:t>
            </a:fld>
            <a:endParaRPr lang="en-GB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A23A041-D9F8-40CC-8B70-621AEC761568}"/>
              </a:ext>
            </a:extLst>
          </p:cNvPr>
          <p:cNvSpPr txBox="1"/>
          <p:nvPr/>
        </p:nvSpPr>
        <p:spPr>
          <a:xfrm>
            <a:off x="9837224" y="906060"/>
            <a:ext cx="162416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i="1" u="sng" dirty="0"/>
              <a:t>MCBXFBP2b</a:t>
            </a:r>
          </a:p>
          <a:p>
            <a:r>
              <a:rPr lang="en-GB" b="1" i="1" u="sng" dirty="0"/>
              <a:t>EDMS 2475766</a:t>
            </a:r>
            <a:endParaRPr lang="fr-FR" b="1" i="1" u="sng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553308B-6175-4DDB-88DC-D7ED61A3E891}"/>
              </a:ext>
            </a:extLst>
          </p:cNvPr>
          <p:cNvGrpSpPr/>
          <p:nvPr/>
        </p:nvGrpSpPr>
        <p:grpSpPr>
          <a:xfrm>
            <a:off x="6486408" y="822217"/>
            <a:ext cx="4013892" cy="5213565"/>
            <a:chOff x="5974574" y="168193"/>
            <a:chExt cx="4013892" cy="5213565"/>
          </a:xfrm>
        </p:grpSpPr>
        <p:pic>
          <p:nvPicPr>
            <p:cNvPr id="51" name="Picture 50" descr="A close up of a map&#10;&#10;Description automatically generated">
              <a:extLst>
                <a:ext uri="{FF2B5EF4-FFF2-40B4-BE49-F238E27FC236}">
                  <a16:creationId xmlns:a16="http://schemas.microsoft.com/office/drawing/2014/main" id="{A600D66C-63A2-4223-88F7-C8686FD2F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4574" y="948029"/>
              <a:ext cx="4013892" cy="4433729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D1907A8-E92C-4E28-864C-A92AF3299728}"/>
                </a:ext>
              </a:extLst>
            </p:cNvPr>
            <p:cNvSpPr txBox="1"/>
            <p:nvPr/>
          </p:nvSpPr>
          <p:spPr>
            <a:xfrm>
              <a:off x="7380795" y="168193"/>
              <a:ext cx="598241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0000"/>
                  </a:solidFill>
                </a:rPr>
                <a:t>LEAD</a:t>
              </a:r>
            </a:p>
            <a:p>
              <a:pPr algn="ctr"/>
              <a:r>
                <a:rPr lang="en-GB" sz="1000" b="1" dirty="0">
                  <a:solidFill>
                    <a:srgbClr val="FF0000"/>
                  </a:solidFill>
                </a:rPr>
                <a:t>Inner</a:t>
              </a:r>
            </a:p>
            <a:p>
              <a:pPr algn="ctr"/>
              <a:r>
                <a:rPr lang="en-GB" sz="1000" b="1" dirty="0">
                  <a:solidFill>
                    <a:srgbClr val="FF0000"/>
                  </a:solidFill>
                </a:rPr>
                <a:t>Magnet</a:t>
              </a:r>
              <a:endParaRPr lang="fr-FR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E779187-0962-400F-9E05-E1A88FCCB7C5}"/>
                </a:ext>
              </a:extLst>
            </p:cNvPr>
            <p:cNvSpPr txBox="1"/>
            <p:nvPr/>
          </p:nvSpPr>
          <p:spPr>
            <a:xfrm flipH="1">
              <a:off x="7552925" y="833752"/>
              <a:ext cx="2065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FF0000"/>
                  </a:solidFill>
                </a:rPr>
                <a:t>-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360D0AE-6F6F-4504-8802-4E7D5E017779}"/>
                </a:ext>
              </a:extLst>
            </p:cNvPr>
            <p:cNvSpPr txBox="1"/>
            <p:nvPr/>
          </p:nvSpPr>
          <p:spPr>
            <a:xfrm>
              <a:off x="7649771" y="829382"/>
              <a:ext cx="2411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64F871D-1826-4FB3-857D-C2D8DF84EC20}"/>
                </a:ext>
              </a:extLst>
            </p:cNvPr>
            <p:cNvSpPr txBox="1"/>
            <p:nvPr/>
          </p:nvSpPr>
          <p:spPr>
            <a:xfrm>
              <a:off x="8074200" y="552071"/>
              <a:ext cx="598241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+ LEAD</a:t>
              </a:r>
            </a:p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Outer</a:t>
              </a:r>
            </a:p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Magnet</a:t>
              </a:r>
              <a:endParaRPr lang="fr-FR" sz="1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929548D-7E95-439C-9767-F20278103F07}"/>
                </a:ext>
              </a:extLst>
            </p:cNvPr>
            <p:cNvSpPr txBox="1"/>
            <p:nvPr/>
          </p:nvSpPr>
          <p:spPr>
            <a:xfrm>
              <a:off x="6521398" y="575202"/>
              <a:ext cx="598241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- LEAD</a:t>
              </a:r>
            </a:p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Outer</a:t>
              </a:r>
            </a:p>
            <a:p>
              <a:pPr algn="ctr"/>
              <a:r>
                <a:rPr lang="en-GB" sz="1000" b="1" dirty="0">
                  <a:solidFill>
                    <a:schemeClr val="accent5">
                      <a:lumMod val="75000"/>
                    </a:schemeClr>
                  </a:solidFill>
                </a:rPr>
                <a:t>Magnet</a:t>
              </a:r>
              <a:endParaRPr lang="fr-FR" sz="1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7A2B4FE-02B6-48C8-BA67-F15F7BB26006}"/>
                </a:ext>
              </a:extLst>
            </p:cNvPr>
            <p:cNvCxnSpPr>
              <a:cxnSpLocks/>
              <a:stCxn id="55" idx="2"/>
            </p:cNvCxnSpPr>
            <p:nvPr/>
          </p:nvCxnSpPr>
          <p:spPr>
            <a:xfrm flipH="1">
              <a:off x="7777062" y="1106069"/>
              <a:ext cx="596259" cy="245234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2F9B8C87-F709-40E6-B65D-0757A6CFE5BB}"/>
                </a:ext>
              </a:extLst>
            </p:cNvPr>
            <p:cNvCxnSpPr>
              <a:cxnSpLocks/>
              <a:stCxn id="56" idx="3"/>
            </p:cNvCxnSpPr>
            <p:nvPr/>
          </p:nvCxnSpPr>
          <p:spPr>
            <a:xfrm>
              <a:off x="7119639" y="852201"/>
              <a:ext cx="358303" cy="460653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731EE70-539F-4F6E-B0C1-72FFADD6E0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5308" y="726584"/>
              <a:ext cx="0" cy="1440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0758C2F-DBA5-4636-9850-45DDE8EE06C0}"/>
                </a:ext>
              </a:extLst>
            </p:cNvPr>
            <p:cNvGrpSpPr/>
            <p:nvPr/>
          </p:nvGrpSpPr>
          <p:grpSpPr>
            <a:xfrm rot="10800000">
              <a:off x="7119639" y="2504537"/>
              <a:ext cx="1828238" cy="1723988"/>
              <a:chOff x="5946978" y="423721"/>
              <a:chExt cx="1828238" cy="1723988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B9178F9-F1F2-4CE3-8B79-83B659B39E2E}"/>
                  </a:ext>
                </a:extLst>
              </p:cNvPr>
              <p:cNvSpPr txBox="1"/>
              <p:nvPr/>
            </p:nvSpPr>
            <p:spPr>
              <a:xfrm rot="10800000">
                <a:off x="6651827" y="1727516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srgbClr val="FF0000"/>
                    </a:solidFill>
                  </a:rPr>
                  <a:t>IC#5</a:t>
                </a:r>
                <a:endParaRPr lang="fr-FR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407A678-52CC-4026-99F6-F77CE03B4577}"/>
                  </a:ext>
                </a:extLst>
              </p:cNvPr>
              <p:cNvSpPr txBox="1"/>
              <p:nvPr/>
            </p:nvSpPr>
            <p:spPr>
              <a:xfrm rot="10800000">
                <a:off x="6646803" y="599404"/>
                <a:ext cx="4154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>
                    <a:solidFill>
                      <a:srgbClr val="FF0000"/>
                    </a:solidFill>
                  </a:rPr>
                  <a:t>IC#4</a:t>
                </a:r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4F9DAE15-CB59-4C89-B118-04343F231874}"/>
                  </a:ext>
                </a:extLst>
              </p:cNvPr>
              <p:cNvCxnSpPr/>
              <p:nvPr/>
            </p:nvCxnSpPr>
            <p:spPr>
              <a:xfrm flipV="1">
                <a:off x="6084132" y="1290131"/>
                <a:ext cx="1555501" cy="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6C27546A-B02F-4D2A-95AB-B0D9228FD47C}"/>
                  </a:ext>
                </a:extLst>
              </p:cNvPr>
              <p:cNvGrpSpPr/>
              <p:nvPr/>
            </p:nvGrpSpPr>
            <p:grpSpPr>
              <a:xfrm>
                <a:off x="5946978" y="423721"/>
                <a:ext cx="1828238" cy="1723988"/>
                <a:chOff x="3009045" y="1103982"/>
                <a:chExt cx="1828238" cy="1723988"/>
              </a:xfrm>
            </p:grpSpPr>
            <p:sp>
              <p:nvSpPr>
                <p:cNvPr id="68" name="Block Arc 67">
                  <a:extLst>
                    <a:ext uri="{FF2B5EF4-FFF2-40B4-BE49-F238E27FC236}">
                      <a16:creationId xmlns:a16="http://schemas.microsoft.com/office/drawing/2014/main" id="{896D5430-AE74-4D98-9916-490C975E4A75}"/>
                    </a:ext>
                  </a:extLst>
                </p:cNvPr>
                <p:cNvSpPr/>
                <p:nvPr/>
              </p:nvSpPr>
              <p:spPr>
                <a:xfrm rot="16200000">
                  <a:off x="3009045" y="1103982"/>
                  <a:ext cx="1723988" cy="1723988"/>
                </a:xfrm>
                <a:prstGeom prst="blockArc">
                  <a:avLst>
                    <a:gd name="adj1" fmla="val 10800000"/>
                    <a:gd name="adj2" fmla="val 7780"/>
                    <a:gd name="adj3" fmla="val 11449"/>
                  </a:avLst>
                </a:prstGeom>
                <a:gradFill>
                  <a:gsLst>
                    <a:gs pos="80000">
                      <a:schemeClr val="accent1">
                        <a:lumMod val="45000"/>
                        <a:lumOff val="55000"/>
                        <a:alpha val="60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1587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Block Arc 68">
                  <a:extLst>
                    <a:ext uri="{FF2B5EF4-FFF2-40B4-BE49-F238E27FC236}">
                      <a16:creationId xmlns:a16="http://schemas.microsoft.com/office/drawing/2014/main" id="{348DA26D-322B-4460-AE6D-453556FBFE18}"/>
                    </a:ext>
                  </a:extLst>
                </p:cNvPr>
                <p:cNvSpPr/>
                <p:nvPr/>
              </p:nvSpPr>
              <p:spPr>
                <a:xfrm rot="16200000" flipV="1">
                  <a:off x="3113295" y="1103982"/>
                  <a:ext cx="1723988" cy="1723988"/>
                </a:xfrm>
                <a:prstGeom prst="blockArc">
                  <a:avLst>
                    <a:gd name="adj1" fmla="val 10800000"/>
                    <a:gd name="adj2" fmla="val 7780"/>
                    <a:gd name="adj3" fmla="val 11449"/>
                  </a:avLst>
                </a:prstGeom>
                <a:gradFill>
                  <a:gsLst>
                    <a:gs pos="80000">
                      <a:schemeClr val="accent1">
                        <a:lumMod val="45000"/>
                        <a:lumOff val="55000"/>
                        <a:alpha val="60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15875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Block Arc 69">
                  <a:extLst>
                    <a:ext uri="{FF2B5EF4-FFF2-40B4-BE49-F238E27FC236}">
                      <a16:creationId xmlns:a16="http://schemas.microsoft.com/office/drawing/2014/main" id="{54761B91-CFA6-4825-BD11-7D3F430C06AC}"/>
                    </a:ext>
                  </a:extLst>
                </p:cNvPr>
                <p:cNvSpPr/>
                <p:nvPr/>
              </p:nvSpPr>
              <p:spPr>
                <a:xfrm flipV="1">
                  <a:off x="3311348" y="1391205"/>
                  <a:ext cx="1228798" cy="1228798"/>
                </a:xfrm>
                <a:prstGeom prst="blockArc">
                  <a:avLst>
                    <a:gd name="adj1" fmla="val 10800000"/>
                    <a:gd name="adj2" fmla="val 7780"/>
                    <a:gd name="adj3" fmla="val 11449"/>
                  </a:avLst>
                </a:prstGeom>
                <a:gradFill>
                  <a:gsLst>
                    <a:gs pos="80000">
                      <a:schemeClr val="accent2">
                        <a:lumMod val="40000"/>
                        <a:lumOff val="60000"/>
                        <a:alpha val="6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  <a:alpha val="58000"/>
                      </a:schemeClr>
                    </a:gs>
                  </a:gsLst>
                  <a:lin ang="5400000" scaled="1"/>
                </a:gradFill>
                <a:ln w="15875">
                  <a:solidFill>
                    <a:schemeClr val="accent2">
                      <a:shade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801E612-F3BC-465B-B18A-E1681892775A}"/>
                    </a:ext>
                  </a:extLst>
                </p:cNvPr>
                <p:cNvSpPr txBox="1"/>
                <p:nvPr/>
              </p:nvSpPr>
              <p:spPr>
                <a:xfrm rot="16200000">
                  <a:off x="4465039" y="2053560"/>
                  <a:ext cx="4683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0070C0"/>
                      </a:solidFill>
                    </a:rPr>
                    <a:t>OC#4</a:t>
                  </a:r>
                  <a:endParaRPr lang="fr-FR" sz="10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EB66EAA2-5861-4E81-8C58-6A1CA9ECEC07}"/>
                    </a:ext>
                  </a:extLst>
                </p:cNvPr>
                <p:cNvSpPr txBox="1"/>
                <p:nvPr/>
              </p:nvSpPr>
              <p:spPr>
                <a:xfrm rot="16200000">
                  <a:off x="2912848" y="1608665"/>
                  <a:ext cx="4683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00" b="1" dirty="0">
                      <a:solidFill>
                        <a:srgbClr val="0070C0"/>
                      </a:solidFill>
                    </a:rPr>
                    <a:t>OC#3</a:t>
                  </a:r>
                  <a:endParaRPr lang="fr-FR" sz="1000" b="1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73" name="Block Arc 72">
                  <a:extLst>
                    <a:ext uri="{FF2B5EF4-FFF2-40B4-BE49-F238E27FC236}">
                      <a16:creationId xmlns:a16="http://schemas.microsoft.com/office/drawing/2014/main" id="{0C6CF1C5-1EA9-4FCD-89CE-4EB0F9820F42}"/>
                    </a:ext>
                  </a:extLst>
                </p:cNvPr>
                <p:cNvSpPr/>
                <p:nvPr/>
              </p:nvSpPr>
              <p:spPr>
                <a:xfrm>
                  <a:off x="3311348" y="1324530"/>
                  <a:ext cx="1228798" cy="1228798"/>
                </a:xfrm>
                <a:prstGeom prst="blockArc">
                  <a:avLst>
                    <a:gd name="adj1" fmla="val 10800000"/>
                    <a:gd name="adj2" fmla="val 7780"/>
                    <a:gd name="adj3" fmla="val 11449"/>
                  </a:avLst>
                </a:prstGeom>
                <a:gradFill>
                  <a:gsLst>
                    <a:gs pos="80000">
                      <a:schemeClr val="accent2">
                        <a:lumMod val="40000"/>
                        <a:lumOff val="60000"/>
                        <a:alpha val="6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  <a:alpha val="58000"/>
                      </a:schemeClr>
                    </a:gs>
                  </a:gsLst>
                  <a:lin ang="5400000" scaled="1"/>
                </a:gradFill>
                <a:ln w="15875">
                  <a:solidFill>
                    <a:schemeClr val="accent2">
                      <a:shade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542232D6-D7F1-4B67-B5C1-2C8C0607C6FD}"/>
                </a:ext>
              </a:extLst>
            </p:cNvPr>
            <p:cNvCxnSpPr>
              <a:cxnSpLocks/>
            </p:cNvCxnSpPr>
            <p:nvPr/>
          </p:nvCxnSpPr>
          <p:spPr>
            <a:xfrm>
              <a:off x="7664843" y="736632"/>
              <a:ext cx="0" cy="1440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7C63E1C-A182-4CF6-BDAD-4C17A74C1C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83025" y="839649"/>
              <a:ext cx="0" cy="144000"/>
            </a:xfrm>
            <a:prstGeom prst="straightConnector1">
              <a:avLst/>
            </a:prstGeom>
            <a:ln w="222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9799861-78AA-435E-9E2C-4BACA24EB200}"/>
                </a:ext>
              </a:extLst>
            </p:cNvPr>
            <p:cNvCxnSpPr>
              <a:cxnSpLocks/>
            </p:cNvCxnSpPr>
            <p:nvPr/>
          </p:nvCxnSpPr>
          <p:spPr>
            <a:xfrm>
              <a:off x="7848479" y="909284"/>
              <a:ext cx="0" cy="144000"/>
            </a:xfrm>
            <a:prstGeom prst="straightConnector1">
              <a:avLst/>
            </a:prstGeom>
            <a:ln w="2222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E4ABBA5-CD6A-4FE2-B649-378693E2733D}"/>
              </a:ext>
            </a:extLst>
          </p:cNvPr>
          <p:cNvSpPr txBox="1"/>
          <p:nvPr/>
        </p:nvSpPr>
        <p:spPr>
          <a:xfrm>
            <a:off x="742473" y="955722"/>
            <a:ext cx="18133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i="1" u="sng" dirty="0"/>
              <a:t>MCBXFBP2a</a:t>
            </a:r>
          </a:p>
          <a:p>
            <a:r>
              <a:rPr lang="en-GB" b="1" i="1" u="sng" dirty="0"/>
              <a:t>EDMS 2413181</a:t>
            </a:r>
            <a:endParaRPr lang="fr-FR" b="1" i="1" u="sng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8170750-5B1C-4F66-A270-9BDF72BF0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54" y="165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2BCF6252-8EB6-4654-81C1-715750FEE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463" y="1677878"/>
            <a:ext cx="3200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7BFE6E4-8E4C-447D-828B-ADCA4EE378A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165" t="17003"/>
          <a:stretch/>
        </p:blipFill>
        <p:spPr>
          <a:xfrm>
            <a:off x="1176905" y="2554847"/>
            <a:ext cx="4216246" cy="27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8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2. Electrical insulation test (I/II)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30F9CB-3A2E-4F5A-8AD5-57E3B5A1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601598"/>
              </p:ext>
            </p:extLst>
          </p:nvPr>
        </p:nvGraphicFramePr>
        <p:xfrm>
          <a:off x="664425" y="1969784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379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373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B019DD-AF96-4188-AB06-8226AA8EF5F0}"/>
              </a:ext>
            </a:extLst>
          </p:cNvPr>
          <p:cNvSpPr txBox="1"/>
          <p:nvPr/>
        </p:nvSpPr>
        <p:spPr>
          <a:xfrm>
            <a:off x="1355257" y="802056"/>
            <a:ext cx="1457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@Reception</a:t>
            </a:r>
          </a:p>
          <a:p>
            <a:r>
              <a:rPr lang="en-US" dirty="0"/>
              <a:t>SM18 Hall</a:t>
            </a:r>
          </a:p>
          <a:p>
            <a:r>
              <a:rPr lang="en-US" dirty="0"/>
              <a:t>293 K, Air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CDA91F-E234-4F2A-9820-2357858CC5A8}"/>
              </a:ext>
            </a:extLst>
          </p:cNvPr>
          <p:cNvSpPr txBox="1"/>
          <p:nvPr/>
        </p:nvSpPr>
        <p:spPr>
          <a:xfrm>
            <a:off x="259958" y="4877629"/>
            <a:ext cx="5239142" cy="130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MIT515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Voltage: 5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 (+4%, -0%, ±10 V nominal test voltage at 1 GΩ load (0°C to 30°C)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urrent: ±5% ±0.2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all voltages (20 °C) [1].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14826D-10C8-4AD8-A247-65ACA4C877F8}"/>
              </a:ext>
            </a:extLst>
          </p:cNvPr>
          <p:cNvSpPr txBox="1"/>
          <p:nvPr/>
        </p:nvSpPr>
        <p:spPr>
          <a:xfrm>
            <a:off x="3984859" y="6435122"/>
            <a:ext cx="6123645" cy="2308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MIT515; 5 kV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d.c.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Insulation Resistance Testers; https://us.megger.com/5-kv-insulation-resistance-tester-mit525#technical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BFE2E9-DFA5-465E-AFFE-81E94C342482}"/>
              </a:ext>
            </a:extLst>
          </p:cNvPr>
          <p:cNvSpPr txBox="1"/>
          <p:nvPr/>
        </p:nvSpPr>
        <p:spPr>
          <a:xfrm>
            <a:off x="4770676" y="900000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293 K, Air</a:t>
            </a:r>
          </a:p>
          <a:p>
            <a:r>
              <a:rPr lang="en-US" dirty="0"/>
              <a:t>CD1 Before test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A7BD1-906A-4094-A5DA-BF496EDAC1E9}"/>
              </a:ext>
            </a:extLst>
          </p:cNvPr>
          <p:cNvSpPr txBox="1"/>
          <p:nvPr/>
        </p:nvSpPr>
        <p:spPr>
          <a:xfrm>
            <a:off x="7942606" y="903411"/>
            <a:ext cx="3091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@Cryostat, 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CD1 Before test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66C1D959-44D8-46EF-9D46-CE0AEBD3E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020472"/>
              </p:ext>
            </p:extLst>
          </p:nvPr>
        </p:nvGraphicFramePr>
        <p:xfrm>
          <a:off x="4377709" y="2144979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15D8D524-9D80-41DA-B235-BF2874CB5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30596"/>
              </p:ext>
            </p:extLst>
          </p:nvPr>
        </p:nvGraphicFramePr>
        <p:xfrm>
          <a:off x="8786672" y="1911258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642DCD3-C15F-415A-AE17-D7D1AC0FF7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289AA1-76B0-4055-9723-B66FA2A336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65" t="17003"/>
          <a:stretch/>
        </p:blipFill>
        <p:spPr>
          <a:xfrm>
            <a:off x="7406697" y="3359058"/>
            <a:ext cx="4216246" cy="27663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D08136-E077-410B-AC21-5CA3390757D9}"/>
              </a:ext>
            </a:extLst>
          </p:cNvPr>
          <p:cNvSpPr txBox="1"/>
          <p:nvPr/>
        </p:nvSpPr>
        <p:spPr>
          <a:xfrm>
            <a:off x="5738876" y="4122420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MCBXFBP2b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6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Electrical insulation test (II/II)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30F9CB-3A2E-4F5A-8AD5-57E3B5A1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52952"/>
              </p:ext>
            </p:extLst>
          </p:nvPr>
        </p:nvGraphicFramePr>
        <p:xfrm>
          <a:off x="816000" y="2426417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34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8CDA91F-E234-4F2A-9820-2357858CC5A8}"/>
              </a:ext>
            </a:extLst>
          </p:cNvPr>
          <p:cNvSpPr txBox="1"/>
          <p:nvPr/>
        </p:nvSpPr>
        <p:spPr>
          <a:xfrm>
            <a:off x="259958" y="4877629"/>
            <a:ext cx="5120990" cy="130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MIT515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Voltage: 5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 (+4%, -0%, ±10 V nominal test voltage at 1 GΩ load (0°C to 30°C)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urrent: ±5% ±0.2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all voltages (20 °C) [1].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A7BD1-906A-4094-A5DA-BF496EDAC1E9}"/>
              </a:ext>
            </a:extLst>
          </p:cNvPr>
          <p:cNvSpPr txBox="1"/>
          <p:nvPr/>
        </p:nvSpPr>
        <p:spPr>
          <a:xfrm>
            <a:off x="1218832" y="1223662"/>
            <a:ext cx="1621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CD1 After test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44B97-F183-4112-B02B-6E6E682D58A4}"/>
              </a:ext>
            </a:extLst>
          </p:cNvPr>
          <p:cNvSpPr txBox="1"/>
          <p:nvPr/>
        </p:nvSpPr>
        <p:spPr>
          <a:xfrm>
            <a:off x="3984859" y="6435122"/>
            <a:ext cx="6123645" cy="2308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MIT515; 5 kV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d.c.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Insulation Resistance Testers; https://us.megger.com/5-kv-insulation-resistance-tester-mit525#technical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D868F10E-210E-4382-B032-261B316345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5CB101-6840-4897-AE43-B38B6C3173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65" t="17003"/>
          <a:stretch/>
        </p:blipFill>
        <p:spPr>
          <a:xfrm>
            <a:off x="7159754" y="3575820"/>
            <a:ext cx="4216246" cy="27663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82E63DF-73C5-4B1E-89E3-885783072078}"/>
              </a:ext>
            </a:extLst>
          </p:cNvPr>
          <p:cNvSpPr txBox="1"/>
          <p:nvPr/>
        </p:nvSpPr>
        <p:spPr>
          <a:xfrm>
            <a:off x="5491933" y="4339182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MCBXFBP2b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99B320-4D95-4D51-942C-1FBC47267AE6}"/>
              </a:ext>
            </a:extLst>
          </p:cNvPr>
          <p:cNvSpPr txBox="1"/>
          <p:nvPr/>
        </p:nvSpPr>
        <p:spPr>
          <a:xfrm>
            <a:off x="5491933" y="1037580"/>
            <a:ext cx="1277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293 K, Air</a:t>
            </a:r>
          </a:p>
          <a:p>
            <a:r>
              <a:rPr lang="en-US" dirty="0"/>
              <a:t>After test</a:t>
            </a:r>
          </a:p>
        </p:txBody>
      </p:sp>
      <p:graphicFrame>
        <p:nvGraphicFramePr>
          <p:cNvPr id="19" name="Table 4">
            <a:extLst>
              <a:ext uri="{FF2B5EF4-FFF2-40B4-BE49-F238E27FC236}">
                <a16:creationId xmlns:a16="http://schemas.microsoft.com/office/drawing/2014/main" id="{E7B7638F-493A-40CD-97E6-5656372E9A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54317"/>
              </p:ext>
            </p:extLst>
          </p:nvPr>
        </p:nvGraphicFramePr>
        <p:xfrm>
          <a:off x="4622372" y="2416426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&gt;500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055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ECBCBE5-74EC-41EA-879B-31BBCD574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859" y="1030481"/>
            <a:ext cx="5981700" cy="4219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3. Protection 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7489DB-4A60-4554-B532-FD2F57113268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8" b="79880"/>
          <a:stretch/>
        </p:blipFill>
        <p:spPr>
          <a:xfrm>
            <a:off x="9587229" y="5380537"/>
            <a:ext cx="1826141" cy="923330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838228C-61E7-4939-9F0D-DE04F06068DD}"/>
              </a:ext>
            </a:extLst>
          </p:cNvPr>
          <p:cNvSpPr txBox="1"/>
          <p:nvPr/>
        </p:nvSpPr>
        <p:spPr>
          <a:xfrm rot="16200000">
            <a:off x="6163620" y="4282809"/>
            <a:ext cx="121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 </a:t>
            </a:r>
            <a:r>
              <a:rPr lang="es-ES" dirty="0" err="1"/>
              <a:t>kA</a:t>
            </a:r>
            <a:r>
              <a:rPr lang="es-ES" dirty="0"/>
              <a:t> PC 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731C3D-EAED-47E0-A1DE-9348C9C53A57}"/>
              </a:ext>
            </a:extLst>
          </p:cNvPr>
          <p:cNvSpPr txBox="1"/>
          <p:nvPr/>
        </p:nvSpPr>
        <p:spPr>
          <a:xfrm rot="16200000">
            <a:off x="11389220" y="1844759"/>
            <a:ext cx="121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 </a:t>
            </a:r>
            <a:r>
              <a:rPr lang="es-ES" dirty="0" err="1"/>
              <a:t>kA</a:t>
            </a:r>
            <a:r>
              <a:rPr lang="es-ES" dirty="0"/>
              <a:t> PC 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8DD0C-24A0-469D-9FA6-017F016C8B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90"/>
          <a:stretch/>
        </p:blipFill>
        <p:spPr>
          <a:xfrm>
            <a:off x="4195181" y="6106198"/>
            <a:ext cx="4289044" cy="8747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DA2FBD-E887-4A52-B224-FE93DE8F62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108" y="3649603"/>
            <a:ext cx="5731764" cy="24444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A5D35A-EA81-489A-B5DD-32E81DFA451E}"/>
              </a:ext>
            </a:extLst>
          </p:cNvPr>
          <p:cNvSpPr txBox="1"/>
          <p:nvPr/>
        </p:nvSpPr>
        <p:spPr>
          <a:xfrm>
            <a:off x="177108" y="1518444"/>
            <a:ext cx="460749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Two quench detection systems:</a:t>
            </a:r>
          </a:p>
          <a:p>
            <a:pPr marL="914400" lvl="1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accent5"/>
                </a:solidFill>
              </a:rPr>
              <a:t>uQDS</a:t>
            </a:r>
            <a:r>
              <a:rPr lang="en-US" sz="2000" dirty="0">
                <a:solidFill>
                  <a:schemeClr val="accent5"/>
                </a:solidFill>
              </a:rPr>
              <a:t>: Inductive cancellation of the total magnet voltage &amp; diff signals</a:t>
            </a:r>
          </a:p>
          <a:p>
            <a:pPr marL="914400" lvl="1" indent="-45720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accent5"/>
                </a:solidFill>
              </a:rPr>
              <a:t>PotAim</a:t>
            </a:r>
            <a:r>
              <a:rPr lang="en-US" sz="2000" dirty="0">
                <a:solidFill>
                  <a:schemeClr val="accent5"/>
                </a:solidFill>
              </a:rPr>
              <a:t> cards (DAQ): Diff signals</a:t>
            </a:r>
          </a:p>
        </p:txBody>
      </p:sp>
    </p:spTree>
    <p:extLst>
      <p:ext uri="{BB962C8B-B14F-4D97-AF65-F5344CB8AC3E}">
        <p14:creationId xmlns:p14="http://schemas.microsoft.com/office/powerpoint/2010/main" val="69820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green, factory, outdoor object, farm machine&#10;&#10;Description automatically generated">
            <a:extLst>
              <a:ext uri="{FF2B5EF4-FFF2-40B4-BE49-F238E27FC236}">
                <a16:creationId xmlns:a16="http://schemas.microsoft.com/office/drawing/2014/main" id="{47EAF5E1-FF45-4E94-81CD-F63ECFCD86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30008" r="42524" b="27020"/>
          <a:stretch/>
        </p:blipFill>
        <p:spPr>
          <a:xfrm rot="5400000">
            <a:off x="6541376" y="1465384"/>
            <a:ext cx="5020828" cy="4134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6160" y="111420"/>
            <a:ext cx="10560000" cy="720000"/>
          </a:xfrm>
        </p:spPr>
        <p:txBody>
          <a:bodyPr/>
          <a:lstStyle/>
          <a:p>
            <a:r>
              <a:rPr lang="en-US" dirty="0"/>
              <a:t>4. Cooldown 1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9BE8913-3691-4B1A-B62C-63727858E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052" y="4152763"/>
            <a:ext cx="523875" cy="152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B4812E2-26AE-4F6F-B32E-94437954B8BB}"/>
              </a:ext>
            </a:extLst>
          </p:cNvPr>
          <p:cNvSpPr txBox="1"/>
          <p:nvPr/>
        </p:nvSpPr>
        <p:spPr>
          <a:xfrm>
            <a:off x="9870012" y="396809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Middle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3B3100B-5114-4B04-8B1C-904042B2EC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379" y="5079381"/>
            <a:ext cx="523875" cy="1524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D46CBDD-634F-431C-BDF7-9A386A398981}"/>
              </a:ext>
            </a:extLst>
          </p:cNvPr>
          <p:cNvSpPr txBox="1"/>
          <p:nvPr/>
        </p:nvSpPr>
        <p:spPr>
          <a:xfrm>
            <a:off x="9905339" y="489471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Down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E6A7A6-A376-47C8-B22F-EB20120D8FA1}"/>
              </a:ext>
            </a:extLst>
          </p:cNvPr>
          <p:cNvSpPr txBox="1"/>
          <p:nvPr/>
        </p:nvSpPr>
        <p:spPr>
          <a:xfrm>
            <a:off x="8054013" y="4927167"/>
            <a:ext cx="97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Down A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7D50DCE-CE23-4AAE-A516-4C47B6168C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752" y="5125565"/>
            <a:ext cx="523875" cy="1524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C7ED19B-1532-422B-BA9E-684C74A0D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676" y="3405322"/>
            <a:ext cx="523875" cy="1524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3584B83-C13D-492B-A3AA-94233442D6BE}"/>
              </a:ext>
            </a:extLst>
          </p:cNvPr>
          <p:cNvSpPr txBox="1"/>
          <p:nvPr/>
        </p:nvSpPr>
        <p:spPr>
          <a:xfrm>
            <a:off x="9834636" y="322065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FC80F-BEEB-4657-878F-698A35D66C9A}"/>
              </a:ext>
            </a:extLst>
          </p:cNvPr>
          <p:cNvSpPr txBox="1"/>
          <p:nvPr/>
        </p:nvSpPr>
        <p:spPr>
          <a:xfrm>
            <a:off x="8303959" y="3244334"/>
            <a:ext cx="68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Up 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5746C1F-BA26-4ED1-A22B-2C765AA419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752" y="3441331"/>
            <a:ext cx="523875" cy="1524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E77AF91-BC2C-4EC8-B4EE-2AB41ED9C123}"/>
              </a:ext>
            </a:extLst>
          </p:cNvPr>
          <p:cNvSpPr txBox="1"/>
          <p:nvPr/>
        </p:nvSpPr>
        <p:spPr>
          <a:xfrm>
            <a:off x="7860939" y="6394192"/>
            <a:ext cx="2945802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Disclaimer: Approximate sensor positioning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B2734-B29E-4718-BB15-0AE06E68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8</a:t>
            </a:fld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5264841-58B7-438A-90F7-97B0E08DEEC9}"/>
              </a:ext>
            </a:extLst>
          </p:cNvPr>
          <p:cNvSpPr txBox="1">
            <a:spLocks/>
          </p:cNvSpPr>
          <p:nvPr/>
        </p:nvSpPr>
        <p:spPr>
          <a:xfrm>
            <a:off x="4107840" y="61931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Warmup 1</a:t>
            </a:r>
            <a:endParaRPr lang="en-GB" dirty="0"/>
          </a:p>
        </p:txBody>
      </p:sp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D2D4A414-11DE-4984-B2F0-8EA833F346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28AC49-C5E2-4D5F-BE3B-EA3E2030EF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20" y="1227228"/>
            <a:ext cx="6065854" cy="4668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1F6813-19E3-4271-86AE-197740A35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0913" y="1221549"/>
            <a:ext cx="6065853" cy="467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5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4" grpId="0"/>
      <p:bldP spid="35" grpId="0"/>
      <p:bldP spid="38" grpId="0" animBg="1"/>
      <p:bldP spid="4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3243678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MCBXFBP2b: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ultimate in both circuits, standalone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132 Events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99.9% + nominal torque. Proved unstable at high currents. Might point to a slightly decrease in performance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94.4% of -nominal torque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5. Summary of events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13211"/>
              </p:ext>
            </p:extLst>
          </p:nvPr>
        </p:nvGraphicFramePr>
        <p:xfrm>
          <a:off x="498379" y="3663918"/>
          <a:ext cx="2263784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9 (10%)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76 (90%)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31664">
                <a:tc>
                  <a:txBody>
                    <a:bodyPr/>
                    <a:lstStyle/>
                    <a:p>
                      <a:r>
                        <a:rPr lang="es-ES" sz="1000" dirty="0"/>
                        <a:t>Total</a:t>
                      </a:r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28ADFF5E-9DA6-4EB3-8121-580643CDFFC3}"/>
              </a:ext>
            </a:extLst>
          </p:cNvPr>
          <p:cNvSpPr txBox="1"/>
          <p:nvPr/>
        </p:nvSpPr>
        <p:spPr>
          <a:xfrm>
            <a:off x="4811586" y="1965538"/>
            <a:ext cx="4688013" cy="302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ultimate in both circuits standalone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1980 A Inner circuit stand alone</a:t>
            </a:r>
            <a:endParaRPr lang="en-US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280 Events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nominal + torque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97% of -nominal torque</a:t>
            </a:r>
          </a:p>
        </p:txBody>
      </p:sp>
      <p:graphicFrame>
        <p:nvGraphicFramePr>
          <p:cNvPr id="39" name="Table 15">
            <a:extLst>
              <a:ext uri="{FF2B5EF4-FFF2-40B4-BE49-F238E27FC236}">
                <a16:creationId xmlns:a16="http://schemas.microsoft.com/office/drawing/2014/main" id="{26E2457A-07AE-49E6-98A4-7954FC5AA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454976"/>
              </p:ext>
            </p:extLst>
          </p:nvPr>
        </p:nvGraphicFramePr>
        <p:xfrm>
          <a:off x="8189688" y="3663918"/>
          <a:ext cx="2263784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91 (51%)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83 (47%)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4 (2%)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31664">
                <a:tc>
                  <a:txBody>
                    <a:bodyPr/>
                    <a:lstStyle/>
                    <a:p>
                      <a:r>
                        <a:rPr lang="es-ES" sz="1000" dirty="0"/>
                        <a:t>Total</a:t>
                      </a:r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177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786963A-238C-48E5-809C-66E46C16EC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55"/>
          <a:stretch/>
        </p:blipFill>
        <p:spPr>
          <a:xfrm>
            <a:off x="3317626" y="1415594"/>
            <a:ext cx="8828314" cy="449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22604</TotalTime>
  <Words>1651</Words>
  <Application>Microsoft Office PowerPoint</Application>
  <PresentationFormat>Widescreen</PresentationFormat>
  <Paragraphs>464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HiLumi</vt:lpstr>
      <vt:lpstr>Document</vt:lpstr>
      <vt:lpstr>Test results of MCBXFBP2b</vt:lpstr>
      <vt:lpstr>PowerPoint Presentation</vt:lpstr>
      <vt:lpstr>0. Intro</vt:lpstr>
      <vt:lpstr>1. Connection scheme</vt:lpstr>
      <vt:lpstr> 2. Electrical insulation test (I/II)</vt:lpstr>
      <vt:lpstr> Electrical insulation test (II/II)</vt:lpstr>
      <vt:lpstr> 3. Protection scheme</vt:lpstr>
      <vt:lpstr>4. Cooldown 1</vt:lpstr>
      <vt:lpstr>5. Summary of events</vt:lpstr>
      <vt:lpstr>Training Q1 (from event 0)</vt:lpstr>
      <vt:lpstr>Training Q2 right after</vt:lpstr>
      <vt:lpstr>QA</vt:lpstr>
      <vt:lpstr>Note on quench localization</vt:lpstr>
      <vt:lpstr>Note on quench localization</vt:lpstr>
      <vt:lpstr>Note on quench localization</vt:lpstr>
      <vt:lpstr>Note on quench localization</vt:lpstr>
      <vt:lpstr>Note on quench localization</vt:lpstr>
      <vt:lpstr>Note on quench localization</vt:lpstr>
      <vt:lpstr>Note on quench localization</vt:lpstr>
      <vt:lpstr>Recap… summary of events</vt:lpstr>
      <vt:lpstr>J. Verification of the quench free region (I/III)</vt:lpstr>
      <vt:lpstr>Verification of the free cycle (II/II)</vt:lpstr>
      <vt:lpstr>6. Conclusions</vt:lpstr>
      <vt:lpstr>Summary of events, for completeness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MBRDS1c test results</dc:title>
  <dc:creator>Salvador Ferradas Troitino</dc:creator>
  <cp:lastModifiedBy>Salvador Ferradas Troitino</cp:lastModifiedBy>
  <cp:revision>514</cp:revision>
  <dcterms:created xsi:type="dcterms:W3CDTF">2020-08-11T09:53:01Z</dcterms:created>
  <dcterms:modified xsi:type="dcterms:W3CDTF">2021-03-08T11:15:35Z</dcterms:modified>
</cp:coreProperties>
</file>