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0" r:id="rId18"/>
    <p:sldId id="269" r:id="rId1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4" autoAdjust="0"/>
    <p:restoredTop sz="94660"/>
  </p:normalViewPr>
  <p:slideViewPr>
    <p:cSldViewPr snapToObjects="1" showGuides="1">
      <p:cViewPr varScale="1">
        <p:scale>
          <a:sx n="129" d="100"/>
          <a:sy n="129" d="100"/>
        </p:scale>
        <p:origin x="126" y="59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G.Vandoni@dep.SY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  2">
            <a:extLst>
              <a:ext uri="{FF2B5EF4-FFF2-40B4-BE49-F238E27FC236}">
                <a16:creationId xmlns:a16="http://schemas.microsoft.com/office/drawing/2014/main" id="{9F25E677-0835-4761-A262-12E714753E0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12000" y="914401"/>
            <a:ext cx="7920000" cy="36963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107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5677FAF-5FE4-4B50-9E9B-2C20624BA811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12775" y="914400"/>
            <a:ext cx="7918450" cy="3695700"/>
          </a:xfrm>
        </p:spPr>
        <p:txBody>
          <a:bodyPr/>
          <a:lstStyle/>
          <a:p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200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No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You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G.Vandoni@dep.SY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60" r:id="rId4"/>
    <p:sldLayoutId id="2147483653" r:id="rId5"/>
    <p:sldLayoutId id="2147483654" r:id="rId6"/>
    <p:sldLayoutId id="2147483655" r:id="rId7"/>
    <p:sldLayoutId id="2147483657" r:id="rId8"/>
    <p:sldLayoutId id="2147483658" r:id="rId9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Magnetic Measurements on MCBXFBP2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93400"/>
            <a:ext cx="6480000" cy="1350000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dirty="0"/>
              <a:t>Matthias Bonora</a:t>
            </a:r>
          </a:p>
          <a:p>
            <a:pPr algn="just"/>
            <a:r>
              <a:rPr lang="en-GB" dirty="0"/>
              <a:t>Lucio Fiscarelli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With the help of colleagues from TM and CIEMAT</a:t>
            </a:r>
          </a:p>
          <a:p>
            <a:endParaRPr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7B7119-3C92-42A4-A617-33B297AB524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Topical meeting on MCBXFB/A, 3</a:t>
            </a:r>
            <a:r>
              <a:rPr lang="en-GB" baseline="30000" dirty="0"/>
              <a:t>rd</a:t>
            </a:r>
            <a:r>
              <a:rPr lang="en-GB" dirty="0"/>
              <a:t> March 2021</a:t>
            </a:r>
          </a:p>
        </p:txBody>
      </p:sp>
      <p:sp>
        <p:nvSpPr>
          <p:cNvPr id="8" name="Espace réservé du numéro de diapositive 5">
            <a:extLst>
              <a:ext uri="{FF2B5EF4-FFF2-40B4-BE49-F238E27FC236}">
                <a16:creationId xmlns:a16="http://schemas.microsoft.com/office/drawing/2014/main" id="{2EDD859E-33F7-40FF-8150-F6C524E90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9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Multipoles vs current</a:t>
            </a: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4CD62379-A768-42C7-9D2D-84743CFEF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11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Multipoles vs current</a:t>
            </a: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8929E69D-0CCC-4553-9D61-3EBD1EDB2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13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Multipoles vs current</a:t>
            </a: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14AF9507-6586-4F5A-BD7C-3A4628E25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Placeholder 1"/>
          <p:cNvGraphicFramePr>
            <a:graphicFrameLocks noGrp="1"/>
          </p:cNvGraphicFramePr>
          <p:nvPr>
            <p:ph type="tbl" sz="quarter" idx="14"/>
          </p:nvPr>
        </p:nvGraphicFramePr>
        <p:xfrm>
          <a:off x="612775" y="914400"/>
          <a:ext cx="7918450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8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9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98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9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98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98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987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98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5987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5987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5987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5988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52400">
                <a:tc gridSpan="3">
                  <a:txBody>
                    <a:bodyPr/>
                    <a:lstStyle/>
                    <a:p>
                      <a:pPr algn="ctr"/>
                      <a:r>
                        <a:rPr sz="800" dirty="0"/>
                        <a:t>INNER at 1625A</a:t>
                      </a:r>
                    </a:p>
                    <a:p>
                      <a:pPr algn="ctr"/>
                      <a:r>
                        <a:rPr sz="800" dirty="0"/>
                        <a:t>Outer at 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sz="800"/>
                        <a:t>INNER at 0A</a:t>
                      </a:r>
                    </a:p>
                    <a:p>
                      <a:pPr algn="ctr"/>
                      <a:r>
                        <a:rPr sz="800"/>
                        <a:t>OUTER at 1474A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sz="800"/>
                        <a:t>INNER at 1200A</a:t>
                      </a:r>
                    </a:p>
                    <a:p>
                      <a:pPr algn="ctr"/>
                      <a:r>
                        <a:rPr sz="800"/>
                        <a:t>OUTER at 1090A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sz="800"/>
                        <a:t>INNER at 1200A</a:t>
                      </a:r>
                    </a:p>
                    <a:p>
                      <a:pPr algn="ctr"/>
                      <a:r>
                        <a:rPr sz="800"/>
                        <a:t>OUTER at -1090A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1.06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3.65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-1.64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-10.15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0.32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-4.97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4.63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2.26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4.74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3.35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0.49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2.55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-1.22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-7.90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-1.03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-4.85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-1.09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-4.74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0.89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0.67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0.70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-1.00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-3.10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0.36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2.66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-2.83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-3.00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-0.07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-0.15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0.34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0.47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-0.50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-0.95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-0.04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0.63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2.26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-0.15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-0.02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1.57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1.60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0.11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0.88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0.64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-2.21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-0.03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-1.31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0.17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-1.25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0.08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-0.02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0.66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-0.17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/>
                        <a:t>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-0.06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0.17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800" dirty="0"/>
                        <a:t>0.11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Field-quality table</a:t>
            </a: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8D7A678D-C64B-4F01-909A-E934C50E2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6EF2D8-E580-4895-9DE9-78CA704F154D}"/>
              </a:ext>
            </a:extLst>
          </p:cNvPr>
          <p:cNvSpPr txBox="1"/>
          <p:nvPr/>
        </p:nvSpPr>
        <p:spPr>
          <a:xfrm>
            <a:off x="2339752" y="4604408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</a:rPr>
              <a:t>Units of 10</a:t>
            </a:r>
            <a:r>
              <a:rPr lang="en-US" sz="1400" b="1" baseline="30000" dirty="0">
                <a:solidFill>
                  <a:schemeClr val="accent5"/>
                </a:solidFill>
              </a:rPr>
              <a:t>-4</a:t>
            </a:r>
            <a:r>
              <a:rPr lang="en-US" sz="1400" b="1" dirty="0">
                <a:solidFill>
                  <a:schemeClr val="accent5"/>
                </a:solidFill>
              </a:rPr>
              <a:t> at the reference radius of 50 mm</a:t>
            </a:r>
            <a:endParaRPr lang="en-GB" sz="1400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with previous measurement</a:t>
            </a:r>
            <a:endParaRPr dirty="0"/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8D7A678D-C64B-4F01-909A-E934C50E2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6EF2D8-E580-4895-9DE9-78CA704F154D}"/>
              </a:ext>
            </a:extLst>
          </p:cNvPr>
          <p:cNvSpPr txBox="1"/>
          <p:nvPr/>
        </p:nvSpPr>
        <p:spPr>
          <a:xfrm>
            <a:off x="2339752" y="4604408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Units of 10</a:t>
            </a:r>
            <a:r>
              <a:rPr kumimoji="0" lang="en-US" sz="1400" b="1" i="0" u="none" strike="noStrike" kern="1200" cap="none" spc="0" normalizeH="0" baseline="3000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-4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the reference radius of 50 mm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8" name="Table Placeholder 7">
            <a:extLst>
              <a:ext uri="{FF2B5EF4-FFF2-40B4-BE49-F238E27FC236}">
                <a16:creationId xmlns:a16="http://schemas.microsoft.com/office/drawing/2014/main" id="{9D8B0F7E-874C-410D-AD49-DE8ABC5F1302}"/>
              </a:ext>
            </a:extLst>
          </p:cNvPr>
          <p:cNvGraphicFramePr>
            <a:graphicFrameLocks noGrp="1"/>
          </p:cNvGraphicFramePr>
          <p:nvPr>
            <p:ph type="tbl" sz="quarter" idx="14"/>
            <p:extLst>
              <p:ext uri="{D42A27DB-BD31-4B8C-83A1-F6EECF244321}">
                <p14:modId xmlns:p14="http://schemas.microsoft.com/office/powerpoint/2010/main" val="3206939205"/>
              </p:ext>
            </p:extLst>
          </p:nvPr>
        </p:nvGraphicFramePr>
        <p:xfrm>
          <a:off x="251520" y="915566"/>
          <a:ext cx="4039344" cy="3524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816">
                  <a:extLst>
                    <a:ext uri="{9D8B030D-6E8A-4147-A177-3AD203B41FA5}">
                      <a16:colId xmlns:a16="http://schemas.microsoft.com/office/drawing/2014/main" val="2109776783"/>
                    </a:ext>
                  </a:extLst>
                </a:gridCol>
                <a:gridCol w="448816">
                  <a:extLst>
                    <a:ext uri="{9D8B030D-6E8A-4147-A177-3AD203B41FA5}">
                      <a16:colId xmlns:a16="http://schemas.microsoft.com/office/drawing/2014/main" val="111000012"/>
                    </a:ext>
                  </a:extLst>
                </a:gridCol>
                <a:gridCol w="448816">
                  <a:extLst>
                    <a:ext uri="{9D8B030D-6E8A-4147-A177-3AD203B41FA5}">
                      <a16:colId xmlns:a16="http://schemas.microsoft.com/office/drawing/2014/main" val="3138460810"/>
                    </a:ext>
                  </a:extLst>
                </a:gridCol>
                <a:gridCol w="448816">
                  <a:extLst>
                    <a:ext uri="{9D8B030D-6E8A-4147-A177-3AD203B41FA5}">
                      <a16:colId xmlns:a16="http://schemas.microsoft.com/office/drawing/2014/main" val="2326532698"/>
                    </a:ext>
                  </a:extLst>
                </a:gridCol>
                <a:gridCol w="448816">
                  <a:extLst>
                    <a:ext uri="{9D8B030D-6E8A-4147-A177-3AD203B41FA5}">
                      <a16:colId xmlns:a16="http://schemas.microsoft.com/office/drawing/2014/main" val="4029023203"/>
                    </a:ext>
                  </a:extLst>
                </a:gridCol>
                <a:gridCol w="448816">
                  <a:extLst>
                    <a:ext uri="{9D8B030D-6E8A-4147-A177-3AD203B41FA5}">
                      <a16:colId xmlns:a16="http://schemas.microsoft.com/office/drawing/2014/main" val="3378110708"/>
                    </a:ext>
                  </a:extLst>
                </a:gridCol>
                <a:gridCol w="448816">
                  <a:extLst>
                    <a:ext uri="{9D8B030D-6E8A-4147-A177-3AD203B41FA5}">
                      <a16:colId xmlns:a16="http://schemas.microsoft.com/office/drawing/2014/main" val="3574586717"/>
                    </a:ext>
                  </a:extLst>
                </a:gridCol>
                <a:gridCol w="448816">
                  <a:extLst>
                    <a:ext uri="{9D8B030D-6E8A-4147-A177-3AD203B41FA5}">
                      <a16:colId xmlns:a16="http://schemas.microsoft.com/office/drawing/2014/main" val="3071299619"/>
                    </a:ext>
                  </a:extLst>
                </a:gridCol>
                <a:gridCol w="448816">
                  <a:extLst>
                    <a:ext uri="{9D8B030D-6E8A-4147-A177-3AD203B41FA5}">
                      <a16:colId xmlns:a16="http://schemas.microsoft.com/office/drawing/2014/main" val="1873046842"/>
                    </a:ext>
                  </a:extLst>
                </a:gridCol>
              </a:tblGrid>
              <a:tr h="371490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INNER at 1625 A</a:t>
                      </a:r>
                    </a:p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OUTER at 0A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previous measurement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difference</a:t>
                      </a:r>
                      <a:endParaRPr lang="en-GB" sz="8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164477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bn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an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 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bn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an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bn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an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5589408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1.06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3.65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1.75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2.81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0.69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-0.84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08819819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-10.15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-6.91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3.24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-0.39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8293598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0.49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2.55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1.78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0.81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1.29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-1.74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7408408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-7.9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-7.45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0.67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0.45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0.99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4426316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0.19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0.89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1.33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-0.18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1.14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-1.07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08510531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-3.1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0.36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-3.77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0.76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-0.67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8660838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0.11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0.36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4597816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0.34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0.47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-0.34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-0.53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7167618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-0.22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-0.95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0.38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-0.58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1.33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4367518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2.26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1.45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-0.64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-0.81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-0.49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52211989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0.19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0.88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0.89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-0.24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-1.12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11836479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-2.21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-1.47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0.77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0.74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0.79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74113817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8262834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0.66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-0.17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0.12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0.06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-0.54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0.23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54460821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703F437-9E64-43B4-8CB8-3EC5E9E182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5683558"/>
              </p:ext>
            </p:extLst>
          </p:nvPr>
        </p:nvGraphicFramePr>
        <p:xfrm>
          <a:off x="4521525" y="913670"/>
          <a:ext cx="4039344" cy="3524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816">
                  <a:extLst>
                    <a:ext uri="{9D8B030D-6E8A-4147-A177-3AD203B41FA5}">
                      <a16:colId xmlns:a16="http://schemas.microsoft.com/office/drawing/2014/main" val="653835757"/>
                    </a:ext>
                  </a:extLst>
                </a:gridCol>
                <a:gridCol w="448816">
                  <a:extLst>
                    <a:ext uri="{9D8B030D-6E8A-4147-A177-3AD203B41FA5}">
                      <a16:colId xmlns:a16="http://schemas.microsoft.com/office/drawing/2014/main" val="3664778154"/>
                    </a:ext>
                  </a:extLst>
                </a:gridCol>
                <a:gridCol w="448816">
                  <a:extLst>
                    <a:ext uri="{9D8B030D-6E8A-4147-A177-3AD203B41FA5}">
                      <a16:colId xmlns:a16="http://schemas.microsoft.com/office/drawing/2014/main" val="2361031327"/>
                    </a:ext>
                  </a:extLst>
                </a:gridCol>
                <a:gridCol w="448816">
                  <a:extLst>
                    <a:ext uri="{9D8B030D-6E8A-4147-A177-3AD203B41FA5}">
                      <a16:colId xmlns:a16="http://schemas.microsoft.com/office/drawing/2014/main" val="1213353491"/>
                    </a:ext>
                  </a:extLst>
                </a:gridCol>
                <a:gridCol w="448816">
                  <a:extLst>
                    <a:ext uri="{9D8B030D-6E8A-4147-A177-3AD203B41FA5}">
                      <a16:colId xmlns:a16="http://schemas.microsoft.com/office/drawing/2014/main" val="3191709074"/>
                    </a:ext>
                  </a:extLst>
                </a:gridCol>
                <a:gridCol w="448816">
                  <a:extLst>
                    <a:ext uri="{9D8B030D-6E8A-4147-A177-3AD203B41FA5}">
                      <a16:colId xmlns:a16="http://schemas.microsoft.com/office/drawing/2014/main" val="2244622866"/>
                    </a:ext>
                  </a:extLst>
                </a:gridCol>
                <a:gridCol w="448816">
                  <a:extLst>
                    <a:ext uri="{9D8B030D-6E8A-4147-A177-3AD203B41FA5}">
                      <a16:colId xmlns:a16="http://schemas.microsoft.com/office/drawing/2014/main" val="505517500"/>
                    </a:ext>
                  </a:extLst>
                </a:gridCol>
                <a:gridCol w="448816">
                  <a:extLst>
                    <a:ext uri="{9D8B030D-6E8A-4147-A177-3AD203B41FA5}">
                      <a16:colId xmlns:a16="http://schemas.microsoft.com/office/drawing/2014/main" val="464000175"/>
                    </a:ext>
                  </a:extLst>
                </a:gridCol>
                <a:gridCol w="448816">
                  <a:extLst>
                    <a:ext uri="{9D8B030D-6E8A-4147-A177-3AD203B41FA5}">
                      <a16:colId xmlns:a16="http://schemas.microsoft.com/office/drawing/2014/main" val="531411727"/>
                    </a:ext>
                  </a:extLst>
                </a:gridCol>
              </a:tblGrid>
              <a:tr h="353090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INNER at 0 A</a:t>
                      </a:r>
                    </a:p>
                    <a:p>
                      <a:pPr algn="ctr" rtl="0" fontAlgn="ctr"/>
                      <a:r>
                        <a:rPr lang="en-GB" sz="8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OUTER at 1474 A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previous measurement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difference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858153"/>
                  </a:ext>
                </a:extLst>
              </a:tr>
              <a:tr h="22077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bn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an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bn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an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bn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an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58676979"/>
                  </a:ext>
                </a:extLst>
              </a:tr>
              <a:tr h="2107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-0.05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0.78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0.55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0.84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28429703"/>
                  </a:ext>
                </a:extLst>
              </a:tr>
              <a:tr h="2107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-4.97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-0.22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-7.56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-2.59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28148331"/>
                  </a:ext>
                </a:extLst>
              </a:tr>
              <a:tr h="2107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-0.41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0.28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0.36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-0.44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64019011"/>
                  </a:ext>
                </a:extLst>
              </a:tr>
              <a:tr h="2107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-1.03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0.29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2.00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0.36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3.03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03996169"/>
                  </a:ext>
                </a:extLst>
              </a:tr>
              <a:tr h="2107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0.67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-0.23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0.09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-0.58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0.93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56651199"/>
                  </a:ext>
                </a:extLst>
              </a:tr>
              <a:tr h="2107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2.66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-0.61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-2.64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-0.71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-5.3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62331369"/>
                  </a:ext>
                </a:extLst>
              </a:tr>
              <a:tr h="2107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0.07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0.22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-0.17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70294663"/>
                  </a:ext>
                </a:extLst>
              </a:tr>
              <a:tr h="2107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0.01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0.17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0.54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1.04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3108102"/>
                  </a:ext>
                </a:extLst>
              </a:tr>
              <a:tr h="2107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0.01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00798151"/>
                  </a:ext>
                </a:extLst>
              </a:tr>
              <a:tr h="2107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0.01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0.07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09302725"/>
                  </a:ext>
                </a:extLst>
              </a:tr>
              <a:tr h="2107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0.01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79413702"/>
                  </a:ext>
                </a:extLst>
              </a:tr>
              <a:tr h="2107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0.06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16279071"/>
                  </a:ext>
                </a:extLst>
              </a:tr>
              <a:tr h="2107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0.08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58383"/>
                  </a:ext>
                </a:extLst>
              </a:tr>
              <a:tr h="2107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-0.04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0.01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>
                          <a:effectLst/>
                        </a:rPr>
                        <a:t>-0.06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u="none" strike="noStrike" dirty="0">
                          <a:effectLst/>
                        </a:rPr>
                        <a:t>-0.02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24921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7206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dirty="0"/>
              <a:t>Transfer function at nominal level</a:t>
            </a:r>
          </a:p>
          <a:p>
            <a:pPr lvl="1" algn="l"/>
            <a:r>
              <a:rPr dirty="0"/>
              <a:t>Inner plane 2.558 Tm</a:t>
            </a:r>
          </a:p>
          <a:p>
            <a:pPr lvl="1" algn="l"/>
            <a:r>
              <a:rPr dirty="0"/>
              <a:t>No saturation on inner plane with individual powering</a:t>
            </a:r>
            <a:endParaRPr lang="en-GB" dirty="0"/>
          </a:p>
          <a:p>
            <a:pPr marL="457200" lvl="1" indent="0" algn="l">
              <a:buNone/>
            </a:pPr>
            <a:endParaRPr lang="en-GB" dirty="0"/>
          </a:p>
          <a:p>
            <a:pPr lvl="1" algn="l"/>
            <a:r>
              <a:rPr dirty="0"/>
              <a:t>Outer plane 2.600 Tm</a:t>
            </a:r>
          </a:p>
          <a:p>
            <a:pPr lvl="1" algn="l"/>
            <a:r>
              <a:rPr dirty="0"/>
              <a:t>Saturation on outer plane -1.3% with individual powering</a:t>
            </a:r>
            <a:endParaRPr lang="en-GB" dirty="0"/>
          </a:p>
          <a:p>
            <a:pPr lvl="1" algn="l"/>
            <a:endParaRPr dirty="0"/>
          </a:p>
          <a:p>
            <a:pPr algn="l"/>
            <a:r>
              <a:rPr dirty="0"/>
              <a:t>Field quality at nominal level</a:t>
            </a:r>
          </a:p>
          <a:p>
            <a:pPr lvl="1" algn="l"/>
            <a:r>
              <a:rPr dirty="0"/>
              <a:t>Inner plane</a:t>
            </a:r>
          </a:p>
          <a:p>
            <a:pPr lvl="2" algn="l"/>
            <a:r>
              <a:rPr dirty="0"/>
              <a:t>b3 of -10.2 units with individual powering</a:t>
            </a:r>
          </a:p>
          <a:p>
            <a:pPr lvl="2" algn="l"/>
            <a:r>
              <a:rPr dirty="0"/>
              <a:t>b5 of -7.9 units with individual powering</a:t>
            </a:r>
          </a:p>
          <a:p>
            <a:pPr lvl="1" algn="l"/>
            <a:r>
              <a:rPr dirty="0"/>
              <a:t>Outer plane</a:t>
            </a:r>
          </a:p>
          <a:p>
            <a:pPr lvl="2" algn="l"/>
            <a:r>
              <a:rPr dirty="0"/>
              <a:t>a3 of -5.0 units with individual powering</a:t>
            </a: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D29CB74D-1029-450B-BC02-9D6C5D623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100" y="63630"/>
            <a:ext cx="5940000" cy="540000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658100" y="4798854"/>
            <a:ext cx="27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2624372" y="4743163"/>
            <a:ext cx="4104456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b="1" u="sng" dirty="0">
                <a:solidFill>
                  <a:schemeClr val="accent5"/>
                </a:solidFill>
              </a:rPr>
              <a:t>Reference radius 50 mm</a:t>
            </a:r>
            <a:endParaRPr lang="en-GB" sz="1350" b="1" u="sng" dirty="0">
              <a:solidFill>
                <a:schemeClr val="accent5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97224" y="754309"/>
            <a:ext cx="3463208" cy="11377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>
              <a:spcBef>
                <a:spcPts val="900"/>
              </a:spcBef>
              <a:buClr>
                <a:schemeClr val="accent6"/>
              </a:buClr>
            </a:pPr>
            <a:r>
              <a:rPr lang="en-US" sz="1350" dirty="0">
                <a:solidFill>
                  <a:schemeClr val="accent5"/>
                </a:solidFill>
              </a:rPr>
              <a:t>Vertical field from the inner coils:</a:t>
            </a:r>
          </a:p>
          <a:p>
            <a:pPr>
              <a:spcBef>
                <a:spcPts val="900"/>
              </a:spcBef>
              <a:buClr>
                <a:schemeClr val="accent6"/>
              </a:buClr>
            </a:pPr>
            <a:r>
              <a:rPr lang="en-US" sz="1350" dirty="0">
                <a:solidFill>
                  <a:schemeClr val="accent5"/>
                </a:solidFill>
              </a:rPr>
              <a:t>- main field B</a:t>
            </a:r>
            <a:r>
              <a:rPr lang="en-US" sz="1350" baseline="-25000" dirty="0">
                <a:solidFill>
                  <a:schemeClr val="accent5"/>
                </a:solidFill>
              </a:rPr>
              <a:t>1 </a:t>
            </a:r>
            <a:r>
              <a:rPr lang="en-US" sz="1350" dirty="0">
                <a:solidFill>
                  <a:schemeClr val="accent5"/>
                </a:solidFill>
              </a:rPr>
              <a:t>(normal)</a:t>
            </a:r>
          </a:p>
          <a:p>
            <a:pPr>
              <a:spcBef>
                <a:spcPts val="900"/>
              </a:spcBef>
              <a:buClr>
                <a:schemeClr val="accent6"/>
              </a:buClr>
            </a:pPr>
            <a:r>
              <a:rPr lang="en-US" sz="1350" dirty="0">
                <a:solidFill>
                  <a:schemeClr val="accent5"/>
                </a:solidFill>
              </a:rPr>
              <a:t>- first allowed b</a:t>
            </a:r>
            <a:r>
              <a:rPr lang="en-US" sz="1350" baseline="-25000" dirty="0">
                <a:solidFill>
                  <a:schemeClr val="accent5"/>
                </a:solidFill>
              </a:rPr>
              <a:t>3</a:t>
            </a:r>
            <a:endParaRPr lang="en-GB" sz="1350" baseline="-25000" dirty="0">
              <a:solidFill>
                <a:schemeClr val="accent5"/>
              </a:solidFill>
            </a:endParaRPr>
          </a:p>
          <a:p>
            <a:pPr>
              <a:spcBef>
                <a:spcPts val="900"/>
              </a:spcBef>
              <a:buClr>
                <a:schemeClr val="accent6"/>
              </a:buClr>
            </a:pPr>
            <a:endParaRPr lang="en-GB" sz="1350" dirty="0">
              <a:solidFill>
                <a:schemeClr val="accent5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997224" y="1807855"/>
            <a:ext cx="3463208" cy="11377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>
              <a:spcBef>
                <a:spcPts val="900"/>
              </a:spcBef>
              <a:buClr>
                <a:schemeClr val="accent6"/>
              </a:buClr>
            </a:pPr>
            <a:r>
              <a:rPr lang="en-US" sz="1350" dirty="0">
                <a:solidFill>
                  <a:schemeClr val="accent5"/>
                </a:solidFill>
              </a:rPr>
              <a:t>Horizontal field from the outer coils:</a:t>
            </a:r>
          </a:p>
          <a:p>
            <a:pPr>
              <a:spcBef>
                <a:spcPts val="900"/>
              </a:spcBef>
              <a:buClr>
                <a:schemeClr val="accent6"/>
              </a:buClr>
            </a:pPr>
            <a:r>
              <a:rPr lang="en-US" sz="1350" dirty="0">
                <a:solidFill>
                  <a:schemeClr val="accent5"/>
                </a:solidFill>
              </a:rPr>
              <a:t>- main field A</a:t>
            </a:r>
            <a:r>
              <a:rPr lang="en-US" sz="1350" baseline="-25000" dirty="0">
                <a:solidFill>
                  <a:schemeClr val="accent5"/>
                </a:solidFill>
              </a:rPr>
              <a:t>1 </a:t>
            </a:r>
            <a:r>
              <a:rPr lang="en-US" sz="1350" dirty="0">
                <a:solidFill>
                  <a:schemeClr val="accent5"/>
                </a:solidFill>
              </a:rPr>
              <a:t>(skew)</a:t>
            </a:r>
            <a:endParaRPr lang="en-US" sz="1350" baseline="-25000" dirty="0">
              <a:solidFill>
                <a:schemeClr val="accent5"/>
              </a:solidFill>
            </a:endParaRPr>
          </a:p>
          <a:p>
            <a:pPr>
              <a:spcBef>
                <a:spcPts val="900"/>
              </a:spcBef>
              <a:buClr>
                <a:schemeClr val="accent6"/>
              </a:buClr>
            </a:pPr>
            <a:r>
              <a:rPr lang="en-US" sz="1350" dirty="0">
                <a:solidFill>
                  <a:schemeClr val="accent5"/>
                </a:solidFill>
              </a:rPr>
              <a:t>- first allowed a</a:t>
            </a:r>
            <a:r>
              <a:rPr lang="en-US" sz="1350" baseline="-25000" dirty="0">
                <a:solidFill>
                  <a:schemeClr val="accent5"/>
                </a:solidFill>
              </a:rPr>
              <a:t>3</a:t>
            </a:r>
            <a:endParaRPr lang="en-GB" sz="1350" baseline="-25000" dirty="0">
              <a:solidFill>
                <a:schemeClr val="accent5"/>
              </a:solidFill>
            </a:endParaRPr>
          </a:p>
          <a:p>
            <a:pPr>
              <a:spcBef>
                <a:spcPts val="900"/>
              </a:spcBef>
              <a:buClr>
                <a:schemeClr val="accent6"/>
              </a:buClr>
            </a:pPr>
            <a:endParaRPr lang="en-GB" sz="1350" dirty="0">
              <a:solidFill>
                <a:schemeClr val="accent5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19672" y="2834252"/>
            <a:ext cx="6408712" cy="1285677"/>
          </a:xfrm>
        </p:spPr>
        <p:txBody>
          <a:bodyPr>
            <a:noAutofit/>
          </a:bodyPr>
          <a:lstStyle/>
          <a:p>
            <a:pPr marL="0" indent="0">
              <a:spcBef>
                <a:spcPts val="900"/>
              </a:spcBef>
              <a:buNone/>
            </a:pPr>
            <a:r>
              <a:rPr lang="en-US" sz="1350" dirty="0"/>
              <a:t>Rotating-coil in the helium bath of vertical cryostat </a:t>
            </a:r>
            <a:r>
              <a:rPr lang="en-US" sz="1350" dirty="0" err="1"/>
              <a:t>clusterD</a:t>
            </a:r>
            <a:r>
              <a:rPr lang="en-US" sz="1350" dirty="0"/>
              <a:t> in SM18</a:t>
            </a:r>
          </a:p>
          <a:p>
            <a:pPr lvl="1">
              <a:spcBef>
                <a:spcPts val="900"/>
              </a:spcBef>
            </a:pPr>
            <a:r>
              <a:rPr lang="en-US" sz="1200" dirty="0"/>
              <a:t>5 segments (500 mm each, 2.5 m total)</a:t>
            </a:r>
          </a:p>
        </p:txBody>
      </p:sp>
      <p:pic>
        <p:nvPicPr>
          <p:cNvPr id="17" name="Picture 16" descr="Picture 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3718" y="811687"/>
            <a:ext cx="2339524" cy="1679537"/>
          </a:xfrm>
          <a:prstGeom prst="rect">
            <a:avLst/>
          </a:prstGeom>
        </p:spPr>
      </p:pic>
      <p:pic>
        <p:nvPicPr>
          <p:cNvPr id="18" name="Picture 17" descr="Picture 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3740" y="3705075"/>
            <a:ext cx="6561348" cy="1016771"/>
          </a:xfrm>
          <a:prstGeom prst="rect">
            <a:avLst/>
          </a:prstGeom>
        </p:spPr>
      </p:pic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ADA9772E-D285-4CFE-A16E-F18F89F0D9D4}"/>
              </a:ext>
            </a:extLst>
          </p:cNvPr>
          <p:cNvSpPr txBox="1">
            <a:spLocks/>
          </p:cNvSpPr>
          <p:nvPr/>
        </p:nvSpPr>
        <p:spPr>
          <a:xfrm>
            <a:off x="8686800" y="4767263"/>
            <a:ext cx="360000" cy="270000"/>
          </a:xfrm>
          <a:prstGeom prst="rect">
            <a:avLst/>
          </a:prstGeom>
          <a:ln>
            <a:solidFill>
              <a:srgbClr val="2BABAD"/>
            </a:solidFill>
          </a:ln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urrents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Powering cycles</a:t>
            </a: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97F7EB57-1776-409B-ABEC-C9D54AE75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tf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>
          <a:xfrm>
            <a:off x="1223848" y="414860"/>
            <a:ext cx="7128352" cy="331639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Transfer function</a:t>
            </a: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8181A068-DDD6-4817-82FB-119D17D82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F5E916C-92BB-4DF3-85DA-2E14E7F412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98780"/>
              </p:ext>
            </p:extLst>
          </p:nvPr>
        </p:nvGraphicFramePr>
        <p:xfrm>
          <a:off x="2123728" y="3755358"/>
          <a:ext cx="5616624" cy="1296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2883900668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337589487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765583802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21578732"/>
                    </a:ext>
                  </a:extLst>
                </a:gridCol>
              </a:tblGrid>
              <a:tr h="259229"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Inner Dipole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Outer Dipole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690846"/>
                  </a:ext>
                </a:extLst>
              </a:tr>
              <a:tr h="259229">
                <a:tc>
                  <a:txBody>
                    <a:bodyPr/>
                    <a:lstStyle/>
                    <a:p>
                      <a:r>
                        <a:rPr lang="en-GB" sz="900" dirty="0"/>
                        <a:t>Nominal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1625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1474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5021442"/>
                  </a:ext>
                </a:extLst>
              </a:tr>
              <a:tr h="259229">
                <a:tc>
                  <a:txBody>
                    <a:bodyPr/>
                    <a:lstStyle/>
                    <a:p>
                      <a:r>
                        <a:rPr lang="en-GB" sz="900" dirty="0"/>
                        <a:t>Integrated field (model)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2.62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2.59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9516156"/>
                  </a:ext>
                </a:extLst>
              </a:tr>
              <a:tr h="259229">
                <a:tc>
                  <a:txBody>
                    <a:bodyPr/>
                    <a:lstStyle/>
                    <a:p>
                      <a:r>
                        <a:rPr lang="en-GB" sz="900" dirty="0"/>
                        <a:t>Integrated field (measured)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2.56 (-2.3% </a:t>
                      </a:r>
                      <a:r>
                        <a:rPr lang="en-GB" sz="900" dirty="0" err="1"/>
                        <a:t>wrt</a:t>
                      </a:r>
                      <a:r>
                        <a:rPr lang="en-GB" sz="900" dirty="0"/>
                        <a:t>. model)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2.60 (+0.4% </a:t>
                      </a:r>
                      <a:r>
                        <a:rPr lang="en-GB" sz="900" dirty="0" err="1"/>
                        <a:t>wrt</a:t>
                      </a:r>
                      <a:r>
                        <a:rPr lang="en-GB" sz="900" dirty="0"/>
                        <a:t>. model)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1236064"/>
                  </a:ext>
                </a:extLst>
              </a:tr>
              <a:tr h="259229">
                <a:tc>
                  <a:txBody>
                    <a:bodyPr/>
                    <a:lstStyle/>
                    <a:p>
                      <a:r>
                        <a:rPr lang="en-GB" sz="900" dirty="0"/>
                        <a:t>Integrated field (previous measurement)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2.64 (+0.8% </a:t>
                      </a:r>
                      <a:r>
                        <a:rPr lang="en-GB" sz="900" dirty="0" err="1"/>
                        <a:t>wrt</a:t>
                      </a:r>
                      <a:r>
                        <a:rPr lang="en-GB" sz="900" dirty="0"/>
                        <a:t>. model)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2.62 (+1.2% </a:t>
                      </a:r>
                      <a:r>
                        <a:rPr lang="en-GB" sz="900" dirty="0" err="1"/>
                        <a:t>wrt</a:t>
                      </a:r>
                      <a:r>
                        <a:rPr lang="en-GB" sz="900" dirty="0"/>
                        <a:t>. model)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21489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2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Multipoles vs current</a:t>
            </a: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5EB83CD4-379C-485A-B2A0-95CF82BE8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3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Multipoles vs current</a:t>
            </a: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351B5D72-7128-4E05-9F83-C3D549DEF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4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Multipoles vs current</a:t>
            </a: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A644340F-6DD9-4B01-86CA-174A00590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5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Multipoles vs current</a:t>
            </a: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DA8972C8-DF15-4D82-B2AC-53AFC883C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7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Multipoles vs current</a:t>
            </a: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39032CBE-5839-4590-B237-E0681765D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1DCB4E-5F44-49E2-937F-E6AC00142344}">
  <ds:schemaRefs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8946e33d-fd2f-4ae4-8ee9-d90c129cdf9e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3718</TotalTime>
  <Words>922</Words>
  <Application>Microsoft Office PowerPoint</Application>
  <PresentationFormat>On-screen Show (16:9)</PresentationFormat>
  <Paragraphs>545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Thème Office</vt:lpstr>
      <vt:lpstr>Magnetic Measurements on MCBXFBP2</vt:lpstr>
      <vt:lpstr>Introduction</vt:lpstr>
      <vt:lpstr>Powering cycles</vt:lpstr>
      <vt:lpstr>Transfer function</vt:lpstr>
      <vt:lpstr>Multipoles vs current</vt:lpstr>
      <vt:lpstr>Multipoles vs current</vt:lpstr>
      <vt:lpstr>Multipoles vs current</vt:lpstr>
      <vt:lpstr>Multipoles vs current</vt:lpstr>
      <vt:lpstr>Multipoles vs current</vt:lpstr>
      <vt:lpstr>Multipoles vs current</vt:lpstr>
      <vt:lpstr>Multipoles vs current</vt:lpstr>
      <vt:lpstr>Multipoles vs current</vt:lpstr>
      <vt:lpstr>Field-quality table</vt:lpstr>
      <vt:lpstr>Comparison with previous measurement</vt:lpstr>
      <vt:lpstr>Conclusions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Magnetic Measurements on MCBXFBP2</dc:title>
  <dc:creator>Matthias Bonora</dc:creator>
  <cp:lastModifiedBy>Matthias Bonora</cp:lastModifiedBy>
  <cp:revision>94</cp:revision>
  <dcterms:created xsi:type="dcterms:W3CDTF">2016-02-12T09:02:01Z</dcterms:created>
  <dcterms:modified xsi:type="dcterms:W3CDTF">2021-03-03T12:01:17Z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