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8" r:id="rId3"/>
    <p:sldId id="274" r:id="rId4"/>
    <p:sldId id="257" r:id="rId5"/>
    <p:sldId id="260" r:id="rId6"/>
    <p:sldId id="266" r:id="rId7"/>
    <p:sldId id="267" r:id="rId8"/>
    <p:sldId id="273" r:id="rId9"/>
    <p:sldId id="275" r:id="rId10"/>
    <p:sldId id="272" r:id="rId11"/>
    <p:sldId id="286" r:id="rId12"/>
    <p:sldId id="271" r:id="rId13"/>
    <p:sldId id="287" r:id="rId14"/>
    <p:sldId id="288" r:id="rId15"/>
    <p:sldId id="289" r:id="rId16"/>
    <p:sldId id="277" r:id="rId17"/>
    <p:sldId id="276" r:id="rId18"/>
    <p:sldId id="278" r:id="rId19"/>
    <p:sldId id="279" r:id="rId20"/>
    <p:sldId id="290" r:id="rId21"/>
    <p:sldId id="285" r:id="rId22"/>
    <p:sldId id="284" r:id="rId23"/>
    <p:sldId id="259" r:id="rId24"/>
    <p:sldId id="283" r:id="rId25"/>
    <p:sldId id="280" r:id="rId26"/>
    <p:sldId id="281" r:id="rId27"/>
    <p:sldId id="282" r:id="rId28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93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1CEE864A-0AC5-4566-A524-079E738E9992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4280CA6-196B-4A6E-9A55-837C500696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67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771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362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830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467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823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739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71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234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406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292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80CA6-196B-4A6E-9A55-837C5006960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878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884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592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91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152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823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840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3A3EB-67C4-4E13-8CA4-DFDCB2B3B3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91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Guinchard / S. Mugnier – MCBXFBP2b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Guinchard / S. Mugnier – MCBXFBP2b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Guinchard / S. Mugnier – MCBXFBP2b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Guinchard / S. Mugnier – MCBXFBP2b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/>
              <a:t>M. Guinchard / S. Mugnier – MCBXFBP2b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121291"/>
            <a:ext cx="8265984" cy="1247552"/>
          </a:xfrm>
        </p:spPr>
        <p:txBody>
          <a:bodyPr>
            <a:normAutofit/>
          </a:bodyPr>
          <a:lstStyle/>
          <a:p>
            <a:r>
              <a:rPr lang="en-US" dirty="0"/>
              <a:t>MCBXFBP2b</a:t>
            </a:r>
            <a:br>
              <a:rPr lang="en-US" dirty="0"/>
            </a:br>
            <a:r>
              <a:rPr lang="en-US" sz="3600" dirty="0"/>
              <a:t>Mechanical measurements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 Measurement Lab, EN/MME</a:t>
            </a:r>
          </a:p>
          <a:p>
            <a:r>
              <a:rPr lang="en-US" dirty="0"/>
              <a:t>M. Guinchard / S. Mugnier</a:t>
            </a:r>
          </a:p>
          <a:p>
            <a:r>
              <a:rPr lang="en-US" sz="1800" i="1" dirty="0"/>
              <a:t>3</a:t>
            </a:r>
            <a:r>
              <a:rPr lang="en-US" sz="1800" i="1" baseline="30000" dirty="0"/>
              <a:t>rd</a:t>
            </a:r>
            <a:r>
              <a:rPr lang="en-US" sz="1800" i="1" dirty="0"/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Last Inner collaring at 293 K in Building 927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828D93-C5A0-4AFC-A2AB-EC6A648A8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97" y="939853"/>
            <a:ext cx="2780708" cy="4236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497FB-5BC5-4B86-A8FB-0510DE0B5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905" y="939853"/>
            <a:ext cx="3000093" cy="42368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D9628F-01F1-40A2-941A-D6F58B59A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1998" y="939853"/>
            <a:ext cx="2851751" cy="4236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AAFEE9-DFE5-4E10-A10C-B0A9BD766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0362" y="5095568"/>
            <a:ext cx="3423275" cy="118292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F9D0AD-63F3-4947-8E35-03A97005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16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3600" b="0" i="0">
                <a:solidFill>
                  <a:srgbClr val="0C377B"/>
                </a:solidFill>
                <a:latin typeface="Corbel" charset="0"/>
                <a:ea typeface="MS PGothic" charset="0"/>
                <a:cs typeface="Ubuntu Light" charset="0"/>
              </a:defRPr>
            </a:lvl1pPr>
          </a:lstStyle>
          <a:p>
            <a:r>
              <a:rPr lang="en-GB" dirty="0"/>
              <a:t>Last Inner collaring at 293 K in Building 927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CA47B9-B8F2-46D2-8789-B8B724081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901" y="995517"/>
            <a:ext cx="4291323" cy="47448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2DFEB9-1DF6-4465-978C-62A5B194FF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578" y="939852"/>
            <a:ext cx="4291323" cy="47448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B3519A-7C91-4DA4-8ED6-4A94D5DB278F}"/>
              </a:ext>
            </a:extLst>
          </p:cNvPr>
          <p:cNvSpPr txBox="1"/>
          <p:nvPr/>
        </p:nvSpPr>
        <p:spPr>
          <a:xfrm>
            <a:off x="6026689" y="5733482"/>
            <a:ext cx="161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MCBXFBP2b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669655-0BF0-467A-9D4E-EAE88EE44245}"/>
              </a:ext>
            </a:extLst>
          </p:cNvPr>
          <p:cNvSpPr txBox="1"/>
          <p:nvPr/>
        </p:nvSpPr>
        <p:spPr>
          <a:xfrm>
            <a:off x="1585940" y="5767815"/>
            <a:ext cx="161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MCBXFBP2a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E44D875-1E59-4659-A9E0-177A58C30372}"/>
              </a:ext>
            </a:extLst>
          </p:cNvPr>
          <p:cNvCxnSpPr>
            <a:cxnSpLocks/>
          </p:cNvCxnSpPr>
          <p:nvPr/>
        </p:nvCxnSpPr>
        <p:spPr>
          <a:xfrm>
            <a:off x="1039762" y="1555642"/>
            <a:ext cx="2861187" cy="274951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2ADF39-96A2-44FA-AE14-190F7FC4C077}"/>
              </a:ext>
            </a:extLst>
          </p:cNvPr>
          <p:cNvCxnSpPr>
            <a:cxnSpLocks/>
          </p:cNvCxnSpPr>
          <p:nvPr/>
        </p:nvCxnSpPr>
        <p:spPr>
          <a:xfrm>
            <a:off x="5960321" y="1555642"/>
            <a:ext cx="2365143" cy="30941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C6C6C7A-21BF-439B-B701-2F7925858CA9}"/>
              </a:ext>
            </a:extLst>
          </p:cNvPr>
          <p:cNvSpPr txBox="1"/>
          <p:nvPr/>
        </p:nvSpPr>
        <p:spPr>
          <a:xfrm>
            <a:off x="714580" y="4920942"/>
            <a:ext cx="35115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en-US" dirty="0"/>
              <a:t>stiffness</a:t>
            </a:r>
            <a:r>
              <a:rPr lang="fr-CH" dirty="0"/>
              <a:t> : 900 µm/m/mm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6C6C7A-21BF-439B-B701-2F7925858CA9}"/>
              </a:ext>
            </a:extLst>
          </p:cNvPr>
          <p:cNvSpPr txBox="1"/>
          <p:nvPr/>
        </p:nvSpPr>
        <p:spPr>
          <a:xfrm>
            <a:off x="4930573" y="4937199"/>
            <a:ext cx="35115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en-US" dirty="0"/>
              <a:t>stiffness</a:t>
            </a:r>
            <a:r>
              <a:rPr lang="fr-CH" dirty="0"/>
              <a:t> : 650 µm/m/mm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426D25-B8F0-427F-98A9-6E77FBB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0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Outer comparison under press with shimming at 0.3 mm 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2971C2-58C0-4E33-A847-5977517C7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04" y="1609418"/>
            <a:ext cx="2855907" cy="3296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22131B-EE8E-4F0C-9542-3B1390252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7711" y="1609418"/>
            <a:ext cx="2855907" cy="32968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1B0585-6B47-44DC-B253-1B055D601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8381" y="1609418"/>
            <a:ext cx="2855907" cy="32968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A7FC69-49D4-45F2-8121-2A5BDEC68D67}"/>
              </a:ext>
            </a:extLst>
          </p:cNvPr>
          <p:cNvSpPr txBox="1"/>
          <p:nvPr/>
        </p:nvSpPr>
        <p:spPr>
          <a:xfrm>
            <a:off x="317597" y="5214033"/>
            <a:ext cx="854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 outers collars were removed for the final collaring phase before the cold tests.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42AE5E-F90C-482B-8FAE-890CF1837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71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9A5AE27-5475-4C6C-BF02-145A4791A8BE}"/>
              </a:ext>
            </a:extLst>
          </p:cNvPr>
          <p:cNvGrpSpPr/>
          <p:nvPr/>
        </p:nvGrpSpPr>
        <p:grpSpPr>
          <a:xfrm>
            <a:off x="4414205" y="1147831"/>
            <a:ext cx="4314902" cy="4892293"/>
            <a:chOff x="3959814" y="939852"/>
            <a:chExt cx="4595249" cy="508088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CB0ACF-A3AA-4ED1-86D1-DA1E19515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9814" y="939852"/>
              <a:ext cx="4595249" cy="5080884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EEC1D2D-0C51-48E6-9A92-B00B46C4FF6D}"/>
                </a:ext>
              </a:extLst>
            </p:cNvPr>
            <p:cNvCxnSpPr>
              <a:cxnSpLocks/>
            </p:cNvCxnSpPr>
            <p:nvPr/>
          </p:nvCxnSpPr>
          <p:spPr>
            <a:xfrm>
              <a:off x="7302656" y="1061420"/>
              <a:ext cx="0" cy="466414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AE49EB2-8664-45F4-A2E1-40F8F981E0A0}"/>
                </a:ext>
              </a:extLst>
            </p:cNvPr>
            <p:cNvSpPr txBox="1"/>
            <p:nvPr/>
          </p:nvSpPr>
          <p:spPr>
            <a:xfrm>
              <a:off x="4376051" y="4856511"/>
              <a:ext cx="2271871" cy="842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200" dirty="0"/>
                <a:t>At 0.3 mm of shimming: The target value was + 20 MPa (about 100 µm/m) more than for MCBXFBP2a 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A8C7C7C-1819-4536-89F1-719A630A42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7922" y="4464384"/>
              <a:ext cx="585774" cy="4839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1F4450-C578-40EA-A0E5-F5916E6CF280}"/>
              </a:ext>
            </a:extLst>
          </p:cNvPr>
          <p:cNvSpPr txBox="1"/>
          <p:nvPr/>
        </p:nvSpPr>
        <p:spPr>
          <a:xfrm>
            <a:off x="6026689" y="5918148"/>
            <a:ext cx="161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MCBXFBP2b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8BA9C45-BDE8-4F53-B183-70A2DEF83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55" y="1098848"/>
            <a:ext cx="4254973" cy="4921887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E385931-A5AF-49CF-B1FC-89F84AF89E30}"/>
              </a:ext>
            </a:extLst>
          </p:cNvPr>
          <p:cNvCxnSpPr>
            <a:cxnSpLocks/>
          </p:cNvCxnSpPr>
          <p:nvPr/>
        </p:nvCxnSpPr>
        <p:spPr>
          <a:xfrm>
            <a:off x="3660012" y="1098849"/>
            <a:ext cx="0" cy="466029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8CA0C38-C4A5-4D9E-8670-54DAFFB54B57}"/>
              </a:ext>
            </a:extLst>
          </p:cNvPr>
          <p:cNvSpPr txBox="1"/>
          <p:nvPr/>
        </p:nvSpPr>
        <p:spPr>
          <a:xfrm>
            <a:off x="1585940" y="5952481"/>
            <a:ext cx="161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MCBXFBP2a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EFC139A-E324-42AF-82C8-A93CCB03CB8A}"/>
              </a:ext>
            </a:extLst>
          </p:cNvPr>
          <p:cNvCxnSpPr>
            <a:cxnSpLocks/>
          </p:cNvCxnSpPr>
          <p:nvPr/>
        </p:nvCxnSpPr>
        <p:spPr>
          <a:xfrm flipH="1">
            <a:off x="1429503" y="5197200"/>
            <a:ext cx="223051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1F2FBF0-03AC-4AE5-93BE-4C2355FED897}"/>
              </a:ext>
            </a:extLst>
          </p:cNvPr>
          <p:cNvSpPr txBox="1"/>
          <p:nvPr/>
        </p:nvSpPr>
        <p:spPr>
          <a:xfrm>
            <a:off x="520388" y="5066395"/>
            <a:ext cx="90911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155 MPa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66AE804-6A16-4247-8D32-1A4C94B8D8E2}"/>
              </a:ext>
            </a:extLst>
          </p:cNvPr>
          <p:cNvCxnSpPr>
            <a:cxnSpLocks/>
          </p:cNvCxnSpPr>
          <p:nvPr/>
        </p:nvCxnSpPr>
        <p:spPr>
          <a:xfrm flipH="1">
            <a:off x="5724237" y="4133539"/>
            <a:ext cx="182887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1DE7736-F3B6-4921-955F-132B39CC312A}"/>
              </a:ext>
            </a:extLst>
          </p:cNvPr>
          <p:cNvSpPr txBox="1"/>
          <p:nvPr/>
        </p:nvSpPr>
        <p:spPr>
          <a:xfrm>
            <a:off x="4783256" y="4019201"/>
            <a:ext cx="94692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tx1"/>
                </a:solidFill>
              </a:rPr>
              <a:t>180 MPa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3555D4-1390-4EC0-AC1C-DE3E0A8C3436}"/>
              </a:ext>
            </a:extLst>
          </p:cNvPr>
          <p:cNvSpPr txBox="1"/>
          <p:nvPr/>
        </p:nvSpPr>
        <p:spPr>
          <a:xfrm>
            <a:off x="2735990" y="1641698"/>
            <a:ext cx="184804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tx1"/>
                </a:solidFill>
              </a:rPr>
              <a:t>Shimming</a:t>
            </a:r>
            <a:r>
              <a:rPr lang="fr-CH" sz="1100" dirty="0">
                <a:solidFill>
                  <a:schemeClr val="tx1"/>
                </a:solidFill>
              </a:rPr>
              <a:t> at 0,3 mm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73DB3F-9341-423A-90A9-1045B47CEE15}"/>
              </a:ext>
            </a:extLst>
          </p:cNvPr>
          <p:cNvSpPr txBox="1"/>
          <p:nvPr/>
        </p:nvSpPr>
        <p:spPr>
          <a:xfrm>
            <a:off x="6722706" y="1646313"/>
            <a:ext cx="184805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tx1"/>
                </a:solidFill>
              </a:rPr>
              <a:t>Shimming</a:t>
            </a:r>
            <a:r>
              <a:rPr lang="fr-CH" sz="1100" dirty="0">
                <a:solidFill>
                  <a:schemeClr val="tx1"/>
                </a:solidFill>
              </a:rPr>
              <a:t> at 0,3 mm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47A1A2-5CE4-4DAB-A06A-9AAB0E505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4DDEFD2-39B0-4488-9A59-6B72777DAF3A}"/>
              </a:ext>
            </a:extLst>
          </p:cNvPr>
          <p:cNvSpPr txBox="1">
            <a:spLocks/>
          </p:cNvSpPr>
          <p:nvPr/>
        </p:nvSpPr>
        <p:spPr>
          <a:xfrm>
            <a:off x="502253" y="136525"/>
            <a:ext cx="8226854" cy="7158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Outer comparison under press with shimming at 0.3 mm </a:t>
            </a:r>
          </a:p>
        </p:txBody>
      </p:sp>
    </p:spTree>
    <p:extLst>
      <p:ext uri="{BB962C8B-B14F-4D97-AF65-F5344CB8AC3E}">
        <p14:creationId xmlns:p14="http://schemas.microsoft.com/office/powerpoint/2010/main" val="239298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DB08C3-989B-409D-B489-23D1B64C195C}"/>
              </a:ext>
            </a:extLst>
          </p:cNvPr>
          <p:cNvSpPr txBox="1"/>
          <p:nvPr/>
        </p:nvSpPr>
        <p:spPr>
          <a:xfrm>
            <a:off x="1325669" y="2020954"/>
            <a:ext cx="64899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5400" dirty="0"/>
              <a:t>3-Thermal Cycle</a:t>
            </a:r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B531B0FD-AB0D-4F06-A394-565659EB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BB4234-E089-497A-8C36-A2BF7DA1A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86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Thermal cycle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9617226-E1F3-4226-A28B-CB3C2584D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77" y="1271515"/>
            <a:ext cx="3024677" cy="37851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E535F8-C822-4FD7-9657-63455BF9B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859" y="1283541"/>
            <a:ext cx="3024677" cy="37851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71B2F6-1B49-486B-90FC-F024348F4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4487" y="1271515"/>
            <a:ext cx="2966852" cy="378510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A00CE30-48A7-4ABB-9C89-9D09EDF969BC}"/>
              </a:ext>
            </a:extLst>
          </p:cNvPr>
          <p:cNvSpPr txBox="1"/>
          <p:nvPr/>
        </p:nvSpPr>
        <p:spPr>
          <a:xfrm>
            <a:off x="456771" y="5118264"/>
            <a:ext cx="2768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Raw values without K factor corrections.</a:t>
            </a:r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3770EE-0D4F-47F4-BA6B-20F2975AD6F5}"/>
              </a:ext>
            </a:extLst>
          </p:cNvPr>
          <p:cNvCxnSpPr>
            <a:cxnSpLocks/>
          </p:cNvCxnSpPr>
          <p:nvPr/>
        </p:nvCxnSpPr>
        <p:spPr>
          <a:xfrm>
            <a:off x="1687137" y="1958284"/>
            <a:ext cx="0" cy="280699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C70C48D-9DDB-42CB-9185-595FEA6C9B50}"/>
              </a:ext>
            </a:extLst>
          </p:cNvPr>
          <p:cNvCxnSpPr>
            <a:cxnSpLocks/>
          </p:cNvCxnSpPr>
          <p:nvPr/>
        </p:nvCxnSpPr>
        <p:spPr>
          <a:xfrm>
            <a:off x="7332149" y="1958284"/>
            <a:ext cx="0" cy="280699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1E2311D-B92F-4671-BCF8-C4E25493DAEE}"/>
              </a:ext>
            </a:extLst>
          </p:cNvPr>
          <p:cNvCxnSpPr>
            <a:cxnSpLocks/>
          </p:cNvCxnSpPr>
          <p:nvPr/>
        </p:nvCxnSpPr>
        <p:spPr>
          <a:xfrm>
            <a:off x="4523162" y="1958284"/>
            <a:ext cx="0" cy="280699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64DB3E2-D91D-4504-ACA4-5BC577A116BD}"/>
              </a:ext>
            </a:extLst>
          </p:cNvPr>
          <p:cNvSpPr txBox="1"/>
          <p:nvPr/>
        </p:nvSpPr>
        <p:spPr>
          <a:xfrm>
            <a:off x="648536" y="2030753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Cooldown</a:t>
            </a:r>
            <a:endParaRPr lang="en-GB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227E88-331D-45CE-95C8-D95546834B4D}"/>
              </a:ext>
            </a:extLst>
          </p:cNvPr>
          <p:cNvSpPr txBox="1"/>
          <p:nvPr/>
        </p:nvSpPr>
        <p:spPr>
          <a:xfrm>
            <a:off x="6277127" y="2027775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Cooldown</a:t>
            </a:r>
            <a:endParaRPr lang="en-GB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FE2204-6CA9-467C-A42F-4F69AB829A01}"/>
              </a:ext>
            </a:extLst>
          </p:cNvPr>
          <p:cNvSpPr txBox="1"/>
          <p:nvPr/>
        </p:nvSpPr>
        <p:spPr>
          <a:xfrm>
            <a:off x="3470414" y="2027776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Cooldown</a:t>
            </a:r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8FB9E2-2DFC-49F7-9D51-AABAD84DDBDD}"/>
              </a:ext>
            </a:extLst>
          </p:cNvPr>
          <p:cNvSpPr txBox="1"/>
          <p:nvPr/>
        </p:nvSpPr>
        <p:spPr>
          <a:xfrm>
            <a:off x="1819803" y="2022337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Warm-up</a:t>
            </a:r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ADF705-C788-4818-9EC7-7F4D8258A6D8}"/>
              </a:ext>
            </a:extLst>
          </p:cNvPr>
          <p:cNvSpPr txBox="1"/>
          <p:nvPr/>
        </p:nvSpPr>
        <p:spPr>
          <a:xfrm>
            <a:off x="7415146" y="2027776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Warm-up</a:t>
            </a:r>
            <a:endParaRPr lang="en-GB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950371F-18E8-4FA6-A81F-1DD55C4C5864}"/>
              </a:ext>
            </a:extLst>
          </p:cNvPr>
          <p:cNvSpPr txBox="1"/>
          <p:nvPr/>
        </p:nvSpPr>
        <p:spPr>
          <a:xfrm>
            <a:off x="4570198" y="2030753"/>
            <a:ext cx="97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Warm-up</a:t>
            </a:r>
            <a:endParaRPr lang="en-GB" sz="1400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FC4C4118-961F-4817-8C1A-EE70F87D1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6026" y="4903595"/>
            <a:ext cx="2425281" cy="135330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A892B9-F045-46B0-B513-BE8F83FA1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36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DB08C3-989B-409D-B489-23D1B64C195C}"/>
              </a:ext>
            </a:extLst>
          </p:cNvPr>
          <p:cNvSpPr txBox="1"/>
          <p:nvPr/>
        </p:nvSpPr>
        <p:spPr>
          <a:xfrm>
            <a:off x="1325669" y="2020954"/>
            <a:ext cx="64899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5400" dirty="0"/>
              <a:t>4-Powering tests</a:t>
            </a:r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B531B0FD-AB0D-4F06-A394-565659EB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C97FBF-346C-4EED-A545-69D9F1197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51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Inner dipole at ultimate current: 1690A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265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16 February 2021 at 02:00PM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CD8C552-D2C3-47C4-9666-73BC4C5C0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663" y="3858528"/>
            <a:ext cx="2837187" cy="23660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B7C181F-E114-4E90-8C59-A0F3D60A7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923" y="1212471"/>
            <a:ext cx="2837187" cy="249773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26570BD-F8AD-4B80-83FD-666FABB83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1663" y="1226261"/>
            <a:ext cx="2837187" cy="24977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B56D79E-A9B6-454F-92A4-CD4A13F370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924" y="3726802"/>
            <a:ext cx="2837187" cy="2497737"/>
          </a:xfrm>
          <a:prstGeom prst="rect">
            <a:avLst/>
          </a:prstGeom>
        </p:spPr>
      </p:pic>
      <p:sp>
        <p:nvSpPr>
          <p:cNvPr id="31" name="Arrow: Left 30">
            <a:extLst>
              <a:ext uri="{FF2B5EF4-FFF2-40B4-BE49-F238E27FC236}">
                <a16:creationId xmlns:a16="http://schemas.microsoft.com/office/drawing/2014/main" id="{B5B0A787-9BB1-48F9-85D1-015B2B56F02A}"/>
              </a:ext>
            </a:extLst>
          </p:cNvPr>
          <p:cNvSpPr/>
          <p:nvPr/>
        </p:nvSpPr>
        <p:spPr>
          <a:xfrm rot="19972984">
            <a:off x="7054952" y="1377180"/>
            <a:ext cx="507795" cy="26547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FA3A06-0D1A-4732-9D9C-68AC3E5FC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04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Outer dipole at ultimate current: 1580A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1072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16 February 2021 at 05:30PM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AB8B36-87A7-4A10-A335-2F1D31120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143" y="3784043"/>
            <a:ext cx="2767899" cy="24946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080DB6-4EE9-495C-AA93-0DFC1AB4F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647" y="1196136"/>
            <a:ext cx="2764323" cy="25668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60FEF9-81F2-4823-B84D-266F5DFFE2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8143" y="1201093"/>
            <a:ext cx="2764323" cy="25668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29C1E-526E-49FF-804F-90C7DEB6FC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7647" y="3711821"/>
            <a:ext cx="2764323" cy="2566872"/>
          </a:xfrm>
          <a:prstGeom prst="rect">
            <a:avLst/>
          </a:prstGeom>
        </p:spPr>
      </p:pic>
      <p:sp>
        <p:nvSpPr>
          <p:cNvPr id="25" name="Arrow: Left 24">
            <a:extLst>
              <a:ext uri="{FF2B5EF4-FFF2-40B4-BE49-F238E27FC236}">
                <a16:creationId xmlns:a16="http://schemas.microsoft.com/office/drawing/2014/main" id="{B904DE02-1397-45F6-9091-A965604C41B7}"/>
              </a:ext>
            </a:extLst>
          </p:cNvPr>
          <p:cNvSpPr/>
          <p:nvPr/>
        </p:nvSpPr>
        <p:spPr>
          <a:xfrm rot="19972984">
            <a:off x="6954192" y="1281196"/>
            <a:ext cx="507795" cy="26547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428B6-75A5-44BA-925C-314D00F2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37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Training inner and outer dipole at nominal current, in Quadrant 1 (I Inner=1579A and I Outer=1430A)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812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15 February 2021 at 06:00PM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690DA9-547E-4C2B-84AE-C63AA6F3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84" y="1432425"/>
            <a:ext cx="2022289" cy="21587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83D382-1F36-49DB-991A-161FD62A0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503" y="1432424"/>
            <a:ext cx="2022289" cy="21587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A7FEED-FE23-4EA1-9669-5C6EE485FF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5522" y="1413165"/>
            <a:ext cx="1956565" cy="2158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AB56E1-C5E6-47BF-9BF4-7F0B1215CA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61" y="4083791"/>
            <a:ext cx="2022289" cy="21587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8C3B78-1FFD-4991-B6C5-2213BDCE5C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6651" y="4083792"/>
            <a:ext cx="2022288" cy="21587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5D5CD8-5EC6-4857-9E3F-D927DD15B3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9799" y="4083792"/>
            <a:ext cx="2022288" cy="21587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EFCDAC5-9821-4BE4-A1FA-6EDA6ABAC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7753" y="1530652"/>
            <a:ext cx="2278485" cy="47119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167B99-B77A-4E45-9ABF-6FC26430B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9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3">
            <a:extLst>
              <a:ext uri="{FF2B5EF4-FFF2-40B4-BE49-F238E27FC236}">
                <a16:creationId xmlns:a16="http://schemas.microsoft.com/office/drawing/2014/main" id="{45CFCBD8-7302-4394-AF0A-7E48A6EF2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DD858E-2BD8-4A4A-9D59-0DE520CD743E}"/>
              </a:ext>
            </a:extLst>
          </p:cNvPr>
          <p:cNvSpPr txBox="1">
            <a:spLocks/>
          </p:cNvSpPr>
          <p:nvPr/>
        </p:nvSpPr>
        <p:spPr>
          <a:xfrm>
            <a:off x="460375" y="274298"/>
            <a:ext cx="8226425" cy="8112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nb-NO" sz="3200" dirty="0">
                <a:latin typeface="Corbel" charset="0"/>
                <a:ea typeface="MS PGothic" charset="0"/>
                <a:cs typeface="Ubuntu Light" charset="0"/>
              </a:rPr>
              <a:t>Outline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C62544-83C4-47E0-9C63-28F87A1968C7}"/>
              </a:ext>
            </a:extLst>
          </p:cNvPr>
          <p:cNvSpPr/>
          <p:nvPr/>
        </p:nvSpPr>
        <p:spPr>
          <a:xfrm>
            <a:off x="457200" y="1198078"/>
            <a:ext cx="5161935" cy="2505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C377B"/>
                </a:solidFill>
                <a:latin typeface="+mn-lt"/>
                <a:cs typeface="Ubuntu Light"/>
              </a:rPr>
              <a:t>Instrumentation overview</a:t>
            </a: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C377B"/>
                </a:solidFill>
                <a:latin typeface="+mn-lt"/>
                <a:cs typeface="Ubuntu Light"/>
              </a:rPr>
              <a:t>Strain measurement during collaring</a:t>
            </a: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1800" dirty="0"/>
              <a:t>Thermal cycle</a:t>
            </a:r>
            <a:endParaRPr lang="en-US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C377B"/>
                </a:solidFill>
                <a:cs typeface="Ubuntu Light"/>
              </a:rPr>
              <a:t>Powering tests</a:t>
            </a:r>
            <a:endParaRPr lang="en-US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C377B"/>
                </a:solidFill>
                <a:cs typeface="Ubuntu Light"/>
              </a:rPr>
              <a:t>Bath instability at 4.5 K</a:t>
            </a:r>
            <a:endParaRPr lang="en-US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rgbClr val="0C377B"/>
                </a:solidFill>
                <a:latin typeface="+mn-lt"/>
                <a:cs typeface="Ubuntu Light"/>
              </a:rPr>
              <a:t>Conclusion</a:t>
            </a:r>
            <a:endParaRPr lang="en-US" sz="1400" dirty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13DD9-7D02-4585-924E-6805A2BE6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055" y="538315"/>
            <a:ext cx="3380293" cy="56057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C634DA-C977-46F3-9FAB-285CE3E6D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11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DB08C3-989B-409D-B489-23D1B64C195C}"/>
              </a:ext>
            </a:extLst>
          </p:cNvPr>
          <p:cNvSpPr txBox="1"/>
          <p:nvPr/>
        </p:nvSpPr>
        <p:spPr>
          <a:xfrm>
            <a:off x="1325669" y="2020954"/>
            <a:ext cx="64899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5400" dirty="0"/>
              <a:t>5-Bath instability at 4,5 K</a:t>
            </a:r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B531B0FD-AB0D-4F06-A394-565659EB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79CF37-9849-43E3-950D-E2CAF193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04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/>
              <a:t>Bath instability at 4.5 K (Boiling)</a:t>
            </a:r>
            <a:endParaRPr lang="en-GB" dirty="0">
              <a:solidFill>
                <a:schemeClr val="tx1"/>
              </a:solidFill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A78659-2EC8-460A-A3A1-566487BB1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95" y="887488"/>
            <a:ext cx="2739834" cy="47959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378C63-DEB4-4133-B4E0-7710473CA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228" y="840878"/>
            <a:ext cx="2688655" cy="48426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427F36-2999-48EE-AB42-F52A19D4A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5413" y="840877"/>
            <a:ext cx="2878211" cy="48672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84841BF-2C93-4983-A781-AC45C9397674}"/>
              </a:ext>
            </a:extLst>
          </p:cNvPr>
          <p:cNvSpPr txBox="1"/>
          <p:nvPr/>
        </p:nvSpPr>
        <p:spPr>
          <a:xfrm>
            <a:off x="456771" y="5646141"/>
            <a:ext cx="8226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Change from 1.9 K to 4.5 K: Instability begins around 6:00 p.m. at a bath temperature of 2.2 K (Raw values without K factor corrections)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58BD498-107A-4097-83B6-5811507F2BCA}"/>
              </a:ext>
            </a:extLst>
          </p:cNvPr>
          <p:cNvCxnSpPr>
            <a:cxnSpLocks/>
          </p:cNvCxnSpPr>
          <p:nvPr/>
        </p:nvCxnSpPr>
        <p:spPr>
          <a:xfrm flipH="1">
            <a:off x="928833" y="2040762"/>
            <a:ext cx="292598" cy="3639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2966A29-96AE-469E-8281-62E1161FADE5}"/>
              </a:ext>
            </a:extLst>
          </p:cNvPr>
          <p:cNvSpPr txBox="1"/>
          <p:nvPr/>
        </p:nvSpPr>
        <p:spPr>
          <a:xfrm>
            <a:off x="987692" y="1671430"/>
            <a:ext cx="8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2,2K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454BDAC-6A60-4D9C-B567-F863E42659EF}"/>
              </a:ext>
            </a:extLst>
          </p:cNvPr>
          <p:cNvCxnSpPr>
            <a:cxnSpLocks/>
          </p:cNvCxnSpPr>
          <p:nvPr/>
        </p:nvCxnSpPr>
        <p:spPr>
          <a:xfrm flipH="1">
            <a:off x="3684017" y="2135875"/>
            <a:ext cx="292598" cy="3798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6819BC9-7571-4A13-A6EC-D98C154D678B}"/>
              </a:ext>
            </a:extLst>
          </p:cNvPr>
          <p:cNvSpPr txBox="1"/>
          <p:nvPr/>
        </p:nvSpPr>
        <p:spPr>
          <a:xfrm>
            <a:off x="3752117" y="1781624"/>
            <a:ext cx="8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2,2K</a:t>
            </a:r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27642AD-0F0B-4ACB-B156-684389DE997F}"/>
              </a:ext>
            </a:extLst>
          </p:cNvPr>
          <p:cNvCxnSpPr>
            <a:cxnSpLocks/>
          </p:cNvCxnSpPr>
          <p:nvPr/>
        </p:nvCxnSpPr>
        <p:spPr>
          <a:xfrm flipH="1">
            <a:off x="6439201" y="2135875"/>
            <a:ext cx="292598" cy="3160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658A41E-AA21-408B-8DE0-AA86E3277640}"/>
              </a:ext>
            </a:extLst>
          </p:cNvPr>
          <p:cNvSpPr txBox="1"/>
          <p:nvPr/>
        </p:nvSpPr>
        <p:spPr>
          <a:xfrm>
            <a:off x="6496965" y="1797546"/>
            <a:ext cx="81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2,2K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F180D-A681-408B-98A5-9D722A8C9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29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Conclusion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B3FDAE-E094-44C1-B30D-9BCECEB53CA4}"/>
              </a:ext>
            </a:extLst>
          </p:cNvPr>
          <p:cNvSpPr txBox="1"/>
          <p:nvPr/>
        </p:nvSpPr>
        <p:spPr>
          <a:xfrm>
            <a:off x="456771" y="935807"/>
            <a:ext cx="7848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MCBXFBP2b was successfully monitored during the collaring process, thermal cycles and powering phases thanks to the 48 electrical strain gauges installed.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MCBXFBP2b was loaded with an additional stress of 20 MPa comparing to MCBXFBP2a.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stress relaxation of 20 MPa was measured in 3 weeks.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Thermal cycles and powering phases do not affect the mechanical stresses of the structures.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During powering phases, a linear response of the inner coil strains was observed versus I</a:t>
            </a:r>
            <a:r>
              <a:rPr lang="en-GB" baseline="30000" dirty="0"/>
              <a:t>2</a:t>
            </a:r>
            <a:r>
              <a:rPr lang="en-GB" dirty="0"/>
              <a:t> Inner. For the outer coil powering and both coils powering: additional investigation needs to be done to understand coupling effects: Data can be provided.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instability on the gauges was observed only at 4,5 K in the cryostat (circuit flowing from top to bottom inside the cryostat)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4D04F1-5675-45CA-9E1D-39DA3A0EE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29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91C5BB-6633-4AA3-B5D4-6B572EE798E6}"/>
              </a:ext>
            </a:extLst>
          </p:cNvPr>
          <p:cNvSpPr txBox="1"/>
          <p:nvPr/>
        </p:nvSpPr>
        <p:spPr>
          <a:xfrm>
            <a:off x="2105167" y="4148919"/>
            <a:ext cx="4933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i="1" dirty="0" err="1"/>
              <a:t>Thank</a:t>
            </a:r>
            <a:r>
              <a:rPr lang="fr-CH" sz="2800" i="1" dirty="0"/>
              <a:t> </a:t>
            </a:r>
            <a:r>
              <a:rPr lang="fr-CH" sz="2800" i="1" dirty="0" err="1"/>
              <a:t>you</a:t>
            </a:r>
            <a:r>
              <a:rPr lang="fr-CH" sz="2800" i="1" dirty="0"/>
              <a:t> for </a:t>
            </a:r>
            <a:r>
              <a:rPr lang="fr-CH" sz="2800" i="1" dirty="0" err="1"/>
              <a:t>your</a:t>
            </a:r>
            <a:r>
              <a:rPr lang="fr-CH" sz="2800" i="1" dirty="0"/>
              <a:t> attention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Warm up (raw values)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812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23 February 2021 to 26 February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71DEC3-BCB9-4952-9A99-29E3A1E97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29" y="1325870"/>
            <a:ext cx="2559491" cy="24955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437A7E-4933-4B56-B47E-17B75D538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330" y="1325870"/>
            <a:ext cx="2559491" cy="24955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2D4979-6895-41C1-8922-E4345E59F1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7731" y="1325870"/>
            <a:ext cx="2623478" cy="24955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5875B2-5FE2-43EE-8030-D2103A4146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929" y="3821374"/>
            <a:ext cx="2559491" cy="24346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D6D6FB-AEC2-465D-87F3-D86358261B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7329" y="3837125"/>
            <a:ext cx="2559491" cy="24346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55DD42-726E-46D7-AD38-7F2F38B01B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7730" y="3821375"/>
            <a:ext cx="2559491" cy="24346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D2BA9A-9D33-4E12-AB08-01DA7462B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1369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Ramp Inner at 1580A then Outer at 1384A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812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16 February 2021 at </a:t>
            </a:r>
            <a:r>
              <a:rPr lang="en-GB" i="1" dirty="0">
                <a:latin typeface="Corbel" charset="0"/>
                <a:ea typeface="MS PGothic" charset="0"/>
                <a:cs typeface="Ubuntu Light" charset="0"/>
              </a:rPr>
              <a:t>10</a:t>
            </a:r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:05AM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B4CAB-B7AB-4E33-AACF-C2BC902D0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82" y="1345744"/>
            <a:ext cx="2892623" cy="15134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2DECE4-B365-4ACA-86DC-3DC221335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7222" y="1340012"/>
            <a:ext cx="2825473" cy="15134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6A0372-EFA0-492B-8AFB-7E062E822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8701" y="1356100"/>
            <a:ext cx="2928312" cy="14973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B8BC78-C0BC-4A77-8FD1-ED05685B7F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581" y="2919707"/>
            <a:ext cx="2892624" cy="15134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2AD5B2-56A2-4D92-9F10-D9A40A602E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8915" y="2920614"/>
            <a:ext cx="2823780" cy="15125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313552-C6CF-404A-B8A9-8A98CAAABB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2695" y="2935795"/>
            <a:ext cx="2990197" cy="15645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7222C10-26AB-4A34-936C-EAC3597DF6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8915" y="4779189"/>
            <a:ext cx="2823780" cy="14774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942D62-2C1E-48FD-8A8A-F3E2144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34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Training inner and outer dipole at nominal current, in Quadrant 2 (I Inner=-1529A and I Outer=1395A)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812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18 February 2021 at 12:18PM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7ACDE1-4525-4AF1-AF56-4B5E8C069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30" y="1378967"/>
            <a:ext cx="2989289" cy="15640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9CA2DE-5049-43E0-9C4B-7A8F95062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2788" y="1378968"/>
            <a:ext cx="2919895" cy="1564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31396D-587B-45BB-ACFC-13E6EE001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238" y="1378968"/>
            <a:ext cx="3058682" cy="15640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AA5F39-EC2C-413C-BE6D-8B44D10457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030" y="3139530"/>
            <a:ext cx="2989290" cy="15640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CEBE1A-C978-4B31-8D27-F65C7EBCE1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1320" y="3139529"/>
            <a:ext cx="2861362" cy="15326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42E80C-679F-4389-BCD4-C340587E3B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2683" y="3139530"/>
            <a:ext cx="2989290" cy="15640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DE5848-7546-4B63-B8B7-228F319D6D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9517" y="4749950"/>
            <a:ext cx="2861362" cy="14971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00AA8F-C1A7-4D08-A1F0-71CB3956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6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Quench free cycle – 12 ramps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383ED-F38E-4FFF-AD9C-4A0E1BF69B90}"/>
              </a:ext>
            </a:extLst>
          </p:cNvPr>
          <p:cNvSpPr txBox="1"/>
          <p:nvPr/>
        </p:nvSpPr>
        <p:spPr>
          <a:xfrm>
            <a:off x="456771" y="8812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/>
                </a:solidFill>
                <a:latin typeface="Corbel" charset="0"/>
                <a:ea typeface="MS PGothic" charset="0"/>
                <a:cs typeface="Ubuntu Light" charset="0"/>
              </a:rPr>
              <a:t>19 February 2021 at 04:18PM to 06:06PM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B0712E-12CA-4A10-8E4C-D0E45299C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10" y="1447546"/>
            <a:ext cx="2789349" cy="1459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06CD73-E2D7-42C5-B84D-D8149DA87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953" y="1437792"/>
            <a:ext cx="2865746" cy="15350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4DAB0F-32F5-4B82-870A-FA8C62383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699" y="1457300"/>
            <a:ext cx="2982885" cy="15252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6FE670-25E5-4FDA-9199-103E7704C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11" y="3103944"/>
            <a:ext cx="2789348" cy="145942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C0A53B-F815-4AC4-AD99-E301835C93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3953" y="3109449"/>
            <a:ext cx="2865746" cy="153503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8F70C04-1EE6-4B79-BFE9-9A0FED5A05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9699" y="3099695"/>
            <a:ext cx="2982884" cy="156068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26D22FF-464E-4401-A9B9-B3B05E445D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3953" y="4781106"/>
            <a:ext cx="2865746" cy="14993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B62BAF-1691-4124-8437-C0182F57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0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DB08C3-989B-409D-B489-23D1B64C195C}"/>
              </a:ext>
            </a:extLst>
          </p:cNvPr>
          <p:cNvSpPr txBox="1"/>
          <p:nvPr/>
        </p:nvSpPr>
        <p:spPr>
          <a:xfrm>
            <a:off x="1325669" y="2020954"/>
            <a:ext cx="64899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0C377B"/>
                </a:solidFill>
                <a:latin typeface="+mn-lt"/>
                <a:cs typeface="Ubuntu Light"/>
              </a:rPr>
              <a:t>1-Instrumentation overview</a:t>
            </a:r>
            <a:endParaRPr lang="en-GB" sz="5400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B531B0FD-AB0D-4F06-A394-565659EB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5125C9-3CFC-4F59-B379-52A6606C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6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75" y="3429000"/>
            <a:ext cx="1778367" cy="1768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3600" dirty="0">
                <a:solidFill>
                  <a:srgbClr val="0C377B"/>
                </a:solidFill>
                <a:latin typeface="+mn-lt"/>
                <a:cs typeface="Ubuntu Light"/>
              </a:rPr>
              <a:t>Instrumentation overview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3"/>
          </p:nvPr>
        </p:nvSpPr>
        <p:spPr>
          <a:xfrm>
            <a:off x="464695" y="1012941"/>
            <a:ext cx="5925453" cy="207607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Azimuthal strain measurements on the inner coil :</a:t>
            </a:r>
          </a:p>
          <a:p>
            <a:pPr marL="0" indent="0" algn="ctr">
              <a:buNone/>
            </a:pPr>
            <a:r>
              <a:rPr lang="en-US" sz="1800" u="sng" dirty="0">
                <a:solidFill>
                  <a:schemeClr val="tx1"/>
                </a:solidFill>
              </a:rPr>
              <a:t>12 instrumented collars in total 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6 instrumented collars equipped for temperature and magnetic field compensation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6 instrumented collars equipped only for temperature compensation (with external compensators)</a:t>
            </a:r>
          </a:p>
          <a:p>
            <a:pPr marL="0" indent="0">
              <a:buNone/>
            </a:pPr>
            <a:endParaRPr lang="en-US" sz="1800" dirty="0"/>
          </a:p>
          <a:p>
            <a:pPr lvl="3"/>
            <a:endParaRPr lang="en-US" sz="18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5770" y="1353449"/>
            <a:ext cx="2193574" cy="1593983"/>
          </a:xfrm>
          <a:prstGeom prst="rect">
            <a:avLst/>
          </a:prstGeom>
        </p:spPr>
      </p:pic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01FBB0F6-849C-40C1-A7D4-9D48DFF76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0C434-47EA-43EE-B405-DB57DDF96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2037" y="2993238"/>
            <a:ext cx="4722542" cy="26351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8E1379-6F91-42A7-A049-D813998AFCFC}"/>
              </a:ext>
            </a:extLst>
          </p:cNvPr>
          <p:cNvSpPr txBox="1"/>
          <p:nvPr/>
        </p:nvSpPr>
        <p:spPr>
          <a:xfrm>
            <a:off x="457200" y="5538433"/>
            <a:ext cx="8182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  <a:latin typeface="Ubuntu Light"/>
              </a:rPr>
              <a:t>Azimuthal strain measurements on the outer coil were performed only during initial collaring and removed for final assembly</a:t>
            </a:r>
            <a:endParaRPr lang="en-GB" dirty="0">
              <a:solidFill>
                <a:srgbClr val="0C377B"/>
              </a:solidFill>
              <a:latin typeface="Ubuntu Ligh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B37CAB-F4D4-429F-8B00-2C189F0D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>
                <a:latin typeface="Corbel" charset="0"/>
                <a:ea typeface="MS PGothic" charset="0"/>
                <a:cs typeface="Ubuntu Light" charset="0"/>
              </a:rPr>
              <a:t>Instrumentation overview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18137" y="1853208"/>
            <a:ext cx="3994451" cy="2255542"/>
            <a:chOff x="679907" y="1493630"/>
            <a:chExt cx="7647709" cy="431842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9907" y="1493630"/>
              <a:ext cx="7647709" cy="4318422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3932997" y="2424903"/>
              <a:ext cx="323612" cy="267571"/>
              <a:chOff x="3932997" y="2424903"/>
              <a:chExt cx="323612" cy="26757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387880">
                <a:off x="3953661" y="2415961"/>
                <a:ext cx="255849" cy="29717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400549" flipH="1">
                <a:off x="4096021" y="2489504"/>
                <a:ext cx="225189" cy="95987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 rot="12408273">
              <a:off x="4723982" y="2435334"/>
              <a:ext cx="323612" cy="267571"/>
              <a:chOff x="3932997" y="2424903"/>
              <a:chExt cx="323612" cy="26757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387880">
                <a:off x="3953661" y="2415961"/>
                <a:ext cx="255849" cy="29717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400549" flipH="1">
                <a:off x="4096021" y="2489504"/>
                <a:ext cx="225189" cy="95987"/>
              </a:xfrm>
              <a:prstGeom prst="rect">
                <a:avLst/>
              </a:prstGeom>
            </p:spPr>
          </p:pic>
        </p:grp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5666556" y="2936996"/>
            <a:ext cx="2097611" cy="1722429"/>
            <a:chOff x="409972" y="2196339"/>
            <a:chExt cx="4044461" cy="332106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972" y="2196339"/>
              <a:ext cx="4044461" cy="33210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2798052" y="4375721"/>
              <a:ext cx="901952" cy="745758"/>
              <a:chOff x="3932997" y="2424903"/>
              <a:chExt cx="323612" cy="26757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387880">
                <a:off x="3953661" y="2415961"/>
                <a:ext cx="255849" cy="297178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5400549" flipH="1">
                <a:off x="4096021" y="2489504"/>
                <a:ext cx="225189" cy="95987"/>
              </a:xfrm>
              <a:prstGeom prst="rect">
                <a:avLst/>
              </a:prstGeom>
            </p:spPr>
          </p:pic>
        </p:grpSp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303673"/>
              </p:ext>
            </p:extLst>
          </p:nvPr>
        </p:nvGraphicFramePr>
        <p:xfrm>
          <a:off x="457015" y="1397256"/>
          <a:ext cx="3866728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Strain gauges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HBM</a:t>
                      </a:r>
                      <a:r>
                        <a:rPr lang="en-US" sz="1400" baseline="0" dirty="0"/>
                        <a:t> 1-XC11-1.5/350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Bridge power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 V</a:t>
                      </a:r>
                      <a:r>
                        <a:rPr lang="en-US" sz="1400" baseline="0" dirty="0"/>
                        <a:t> @ 4.8 kHz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Bridge</a:t>
                      </a:r>
                      <a:r>
                        <a:rPr lang="en-US" sz="1400" baseline="0" dirty="0"/>
                        <a:t> Configuration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Half bridge</a:t>
                      </a:r>
                      <a:r>
                        <a:rPr lang="en-US" sz="1400" baseline="0" dirty="0"/>
                        <a:t> – Poisson compensation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816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 collars / both sides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8984052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57" t="19119"/>
          <a:stretch/>
        </p:blipFill>
        <p:spPr>
          <a:xfrm>
            <a:off x="4312693" y="5030597"/>
            <a:ext cx="1058180" cy="115915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1277" y="5269729"/>
            <a:ext cx="3240279" cy="822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F80702-797F-4C74-BBFF-9EA2D9AB223D}"/>
              </a:ext>
            </a:extLst>
          </p:cNvPr>
          <p:cNvSpPr txBox="1"/>
          <p:nvPr/>
        </p:nvSpPr>
        <p:spPr>
          <a:xfrm>
            <a:off x="5953888" y="2532271"/>
            <a:ext cx="50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a/b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B1E7C1-CACF-452C-8033-0D23F1DEAC60}"/>
              </a:ext>
            </a:extLst>
          </p:cNvPr>
          <p:cNvSpPr txBox="1"/>
          <p:nvPr/>
        </p:nvSpPr>
        <p:spPr>
          <a:xfrm>
            <a:off x="6957174" y="2537746"/>
            <a:ext cx="50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c/d</a:t>
            </a:r>
            <a:endParaRPr lang="en-GB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E77FC8CC-4FAB-446A-8171-AB628157D125}"/>
              </a:ext>
            </a:extLst>
          </p:cNvPr>
          <p:cNvCxnSpPr>
            <a:stCxn id="7" idx="3"/>
          </p:cNvCxnSpPr>
          <p:nvPr/>
        </p:nvCxnSpPr>
        <p:spPr>
          <a:xfrm flipV="1">
            <a:off x="6455531" y="2532271"/>
            <a:ext cx="67729" cy="18466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4E874736-B40D-4F67-9B2F-9799FD3953C2}"/>
              </a:ext>
            </a:extLst>
          </p:cNvPr>
          <p:cNvCxnSpPr>
            <a:stCxn id="24" idx="1"/>
          </p:cNvCxnSpPr>
          <p:nvPr/>
        </p:nvCxnSpPr>
        <p:spPr>
          <a:xfrm rot="10800000">
            <a:off x="6894936" y="2537746"/>
            <a:ext cx="62239" cy="18466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13">
            <a:extLst>
              <a:ext uri="{FF2B5EF4-FFF2-40B4-BE49-F238E27FC236}">
                <a16:creationId xmlns:a16="http://schemas.microsoft.com/office/drawing/2014/main" id="{34903557-6C11-4152-B3B6-6277DCD0C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33D98B-2828-4638-B884-209860549CE6}"/>
              </a:ext>
            </a:extLst>
          </p:cNvPr>
          <p:cNvSpPr txBox="1"/>
          <p:nvPr/>
        </p:nvSpPr>
        <p:spPr>
          <a:xfrm>
            <a:off x="4482729" y="1241713"/>
            <a:ext cx="446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Strain gauges </a:t>
            </a:r>
            <a:r>
              <a:rPr lang="fr-CH" dirty="0"/>
              <a:t>a &amp; c </a:t>
            </a:r>
            <a:r>
              <a:rPr lang="en-GB" dirty="0"/>
              <a:t>are on the same side of the collar, b &amp; d are on the other side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E2C99AA-142A-4B30-959E-17900E0586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9895" y="3565166"/>
            <a:ext cx="2408129" cy="240203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1F3A8-6C4C-4D63-AC3F-2FAD8F40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22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>
                <a:latin typeface="Corbel" charset="0"/>
                <a:ea typeface="MS PGothic" charset="0"/>
                <a:cs typeface="Ubuntu Light" charset="0"/>
              </a:rPr>
              <a:t>Instrumentation overview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9137"/>
              </p:ext>
            </p:extLst>
          </p:nvPr>
        </p:nvGraphicFramePr>
        <p:xfrm>
          <a:off x="457200" y="1377266"/>
          <a:ext cx="3866728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Strain gauges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HBM</a:t>
                      </a:r>
                      <a:r>
                        <a:rPr lang="en-US" sz="1400" baseline="0" dirty="0"/>
                        <a:t> 1-LC11-1.5/350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Bridge power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2.5 V</a:t>
                      </a:r>
                      <a:r>
                        <a:rPr lang="en-US" sz="1400" baseline="0" dirty="0"/>
                        <a:t> @ 4.8 kHz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Bridge</a:t>
                      </a:r>
                      <a:r>
                        <a:rPr lang="en-US" sz="1400" baseline="0" dirty="0"/>
                        <a:t> Configuration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Quarter bridge </a:t>
                      </a:r>
                      <a:r>
                        <a:rPr lang="en-US" sz="1400" baseline="0" dirty="0"/>
                        <a:t>+ compensators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816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 collars / both</a:t>
                      </a:r>
                      <a:r>
                        <a:rPr lang="en-US" sz="1400" baseline="0" dirty="0"/>
                        <a:t> sides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8984052"/>
                  </a:ext>
                </a:extLst>
              </a:tr>
            </a:tbl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277" y="5269729"/>
            <a:ext cx="3240279" cy="82278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718137" y="1862104"/>
            <a:ext cx="3994451" cy="2797321"/>
            <a:chOff x="4718137" y="1862104"/>
            <a:chExt cx="3994451" cy="279732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8137" y="1862104"/>
              <a:ext cx="3994451" cy="225554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6556" y="2936996"/>
              <a:ext cx="2097611" cy="172242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5420000">
              <a:off x="6460400" y="2352767"/>
              <a:ext cx="61008" cy="14187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39846">
              <a:off x="6896817" y="2353025"/>
              <a:ext cx="61008" cy="14187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5420000">
              <a:off x="7000751" y="4113641"/>
              <a:ext cx="142721" cy="33190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8235" r="1" b="-1"/>
            <a:stretch/>
          </p:blipFill>
          <p:spPr>
            <a:xfrm rot="15400549" flipH="1">
              <a:off x="7201736" y="4165290"/>
              <a:ext cx="168499" cy="138751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t="24818" r="45252"/>
          <a:stretch/>
        </p:blipFill>
        <p:spPr>
          <a:xfrm>
            <a:off x="4541856" y="4381281"/>
            <a:ext cx="730240" cy="185912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6950853-0B7D-4063-A1A4-555962029F06}"/>
              </a:ext>
            </a:extLst>
          </p:cNvPr>
          <p:cNvSpPr txBox="1"/>
          <p:nvPr/>
        </p:nvSpPr>
        <p:spPr>
          <a:xfrm>
            <a:off x="5953888" y="2532271"/>
            <a:ext cx="50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a/b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8F240E-C466-4E3E-98A9-77D6594066B7}"/>
              </a:ext>
            </a:extLst>
          </p:cNvPr>
          <p:cNvSpPr txBox="1"/>
          <p:nvPr/>
        </p:nvSpPr>
        <p:spPr>
          <a:xfrm>
            <a:off x="6957174" y="2537746"/>
            <a:ext cx="50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c/d</a:t>
            </a:r>
            <a:endParaRPr lang="en-GB" dirty="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C920DB23-E839-45FD-8F93-AD82DB0C885A}"/>
              </a:ext>
            </a:extLst>
          </p:cNvPr>
          <p:cNvCxnSpPr>
            <a:stCxn id="21" idx="3"/>
          </p:cNvCxnSpPr>
          <p:nvPr/>
        </p:nvCxnSpPr>
        <p:spPr>
          <a:xfrm flipV="1">
            <a:off x="6455531" y="2532271"/>
            <a:ext cx="67729" cy="18466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86613B5A-818F-4FDB-A42C-25C414812A2C}"/>
              </a:ext>
            </a:extLst>
          </p:cNvPr>
          <p:cNvCxnSpPr>
            <a:stCxn id="22" idx="1"/>
          </p:cNvCxnSpPr>
          <p:nvPr/>
        </p:nvCxnSpPr>
        <p:spPr>
          <a:xfrm rot="10800000">
            <a:off x="6894936" y="2537746"/>
            <a:ext cx="62239" cy="18466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13">
            <a:extLst>
              <a:ext uri="{FF2B5EF4-FFF2-40B4-BE49-F238E27FC236}">
                <a16:creationId xmlns:a16="http://schemas.microsoft.com/office/drawing/2014/main" id="{F474894A-1AE9-4F5F-B09C-9BDDD161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B5C81A-15F0-41DC-9238-57BA39B97689}"/>
              </a:ext>
            </a:extLst>
          </p:cNvPr>
          <p:cNvSpPr txBox="1"/>
          <p:nvPr/>
        </p:nvSpPr>
        <p:spPr>
          <a:xfrm>
            <a:off x="4482729" y="1282292"/>
            <a:ext cx="446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Strain gauges </a:t>
            </a:r>
            <a:r>
              <a:rPr lang="fr-CH" dirty="0"/>
              <a:t>a &amp; c </a:t>
            </a:r>
            <a:r>
              <a:rPr lang="en-GB" dirty="0"/>
              <a:t>are on the same side of the collar, b &amp; d are on the other side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C5BB5C-8BBC-416D-AE04-71F59BF94E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694" t="9145" r="61973" b="6940"/>
          <a:stretch/>
        </p:blipFill>
        <p:spPr>
          <a:xfrm>
            <a:off x="1069475" y="3641602"/>
            <a:ext cx="2407970" cy="239784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7B7870-C1C7-4CF7-B902-3D5A9CF8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nb-NO" dirty="0">
                <a:latin typeface="Corbel" charset="0"/>
                <a:ea typeface="MS PGothic" charset="0"/>
                <a:cs typeface="Ubuntu Light" charset="0"/>
              </a:rPr>
              <a:t>Instrumentation overview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7C2A18-0A0B-4B7B-ABED-8D810673DD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931" y="2913336"/>
            <a:ext cx="2103430" cy="1645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72C7E8-93FC-4620-8D89-E2C6B1D8F94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67" y="3133455"/>
            <a:ext cx="1134452" cy="1130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FCF950-57AA-4562-AB32-A7845CE2A72B}"/>
              </a:ext>
            </a:extLst>
          </p:cNvPr>
          <p:cNvSpPr txBox="1"/>
          <p:nvPr/>
        </p:nvSpPr>
        <p:spPr>
          <a:xfrm>
            <a:off x="105261" y="3363427"/>
            <a:ext cx="2435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MX840 for SG reading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085B34-D75F-49C2-9EEB-3B173674A789}"/>
              </a:ext>
            </a:extLst>
          </p:cNvPr>
          <p:cNvSpPr txBox="1"/>
          <p:nvPr/>
        </p:nvSpPr>
        <p:spPr>
          <a:xfrm>
            <a:off x="37714" y="4601645"/>
            <a:ext cx="2547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MX1615 for SG reading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910AF1-EB5C-40C6-8452-6903036B16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0628" y="3334217"/>
            <a:ext cx="548742" cy="49306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4" name="Rounded Rectangle 18">
            <a:extLst>
              <a:ext uri="{FF2B5EF4-FFF2-40B4-BE49-F238E27FC236}">
                <a16:creationId xmlns:a16="http://schemas.microsoft.com/office/drawing/2014/main" id="{1AFE2246-F6BA-4DE7-BD17-3008CE9A18AC}"/>
              </a:ext>
            </a:extLst>
          </p:cNvPr>
          <p:cNvSpPr/>
          <p:nvPr/>
        </p:nvSpPr>
        <p:spPr>
          <a:xfrm>
            <a:off x="408902" y="2187982"/>
            <a:ext cx="1800249" cy="287553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5A8A270-1E36-46C7-A55C-06ED88F067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095" r="12027"/>
          <a:stretch/>
        </p:blipFill>
        <p:spPr>
          <a:xfrm>
            <a:off x="1745243" y="2281579"/>
            <a:ext cx="268945" cy="21353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AB9953-532B-4137-AF64-0CA42B5D5C5E}"/>
              </a:ext>
            </a:extLst>
          </p:cNvPr>
          <p:cNvCxnSpPr>
            <a:cxnSpLocks/>
          </p:cNvCxnSpPr>
          <p:nvPr/>
        </p:nvCxnSpPr>
        <p:spPr>
          <a:xfrm>
            <a:off x="2209151" y="3664655"/>
            <a:ext cx="398972" cy="0"/>
          </a:xfrm>
          <a:prstGeom prst="straightConnector1">
            <a:avLst/>
          </a:prstGeom>
          <a:ln w="25400">
            <a:headEnd type="arrow"/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3D59E6-91A5-43B5-B226-CBAF2D052A4D}"/>
              </a:ext>
            </a:extLst>
          </p:cNvPr>
          <p:cNvCxnSpPr/>
          <p:nvPr/>
        </p:nvCxnSpPr>
        <p:spPr>
          <a:xfrm flipH="1">
            <a:off x="3562080" y="3469638"/>
            <a:ext cx="888674" cy="0"/>
          </a:xfrm>
          <a:prstGeom prst="straightConnector1">
            <a:avLst/>
          </a:prstGeom>
          <a:ln w="25400"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E77BBAB-9E15-4944-A170-11CC3A24781D}"/>
              </a:ext>
            </a:extLst>
          </p:cNvPr>
          <p:cNvCxnSpPr/>
          <p:nvPr/>
        </p:nvCxnSpPr>
        <p:spPr>
          <a:xfrm flipH="1">
            <a:off x="3562080" y="3951795"/>
            <a:ext cx="888674" cy="0"/>
          </a:xfrm>
          <a:prstGeom prst="straightConnector1">
            <a:avLst/>
          </a:prstGeom>
          <a:ln w="25400">
            <a:headEnd type="arrow"/>
            <a:tailEnd type="non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45C9C5A-6DED-4555-85D8-F36819F56FC0}"/>
              </a:ext>
            </a:extLst>
          </p:cNvPr>
          <p:cNvSpPr txBox="1"/>
          <p:nvPr/>
        </p:nvSpPr>
        <p:spPr>
          <a:xfrm>
            <a:off x="3580260" y="3195718"/>
            <a:ext cx="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Settings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6AB9D4-5E73-4731-BD33-90AA722A03DA}"/>
              </a:ext>
            </a:extLst>
          </p:cNvPr>
          <p:cNvSpPr txBox="1"/>
          <p:nvPr/>
        </p:nvSpPr>
        <p:spPr>
          <a:xfrm>
            <a:off x="3571170" y="3674796"/>
            <a:ext cx="870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D6710C"/>
                </a:solidFill>
              </a:rPr>
              <a:t>Data</a:t>
            </a:r>
            <a:endParaRPr lang="en-GB" sz="1200" dirty="0">
              <a:solidFill>
                <a:srgbClr val="D6710C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FC988A0-65D6-469B-8C0D-7B6E9AF2B1C7}"/>
              </a:ext>
            </a:extLst>
          </p:cNvPr>
          <p:cNvCxnSpPr/>
          <p:nvPr/>
        </p:nvCxnSpPr>
        <p:spPr>
          <a:xfrm>
            <a:off x="5212635" y="2354633"/>
            <a:ext cx="0" cy="635943"/>
          </a:xfrm>
          <a:prstGeom prst="straightConnector1">
            <a:avLst/>
          </a:prstGeom>
          <a:ln w="25400"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8F35AA60-1BCB-4DE1-ABCE-4786D11136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35" y="2112721"/>
            <a:ext cx="1937267" cy="142746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EEF8073-1815-48E2-BC73-63FE047CCB5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9" y="3743841"/>
            <a:ext cx="1663422" cy="85780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D81F254-BC13-4B01-9740-02B00DF5C29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982" y="1492436"/>
            <a:ext cx="813600" cy="8136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D08C23DB-251D-434B-8B35-E07D9475A6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16826" y="3448798"/>
            <a:ext cx="722460" cy="833076"/>
          </a:xfrm>
          <a:prstGeom prst="rect">
            <a:avLst/>
          </a:prstGeom>
        </p:spPr>
      </p:pic>
      <p:sp>
        <p:nvSpPr>
          <p:cNvPr id="49" name="Rounded Rectangle 35">
            <a:extLst>
              <a:ext uri="{FF2B5EF4-FFF2-40B4-BE49-F238E27FC236}">
                <a16:creationId xmlns:a16="http://schemas.microsoft.com/office/drawing/2014/main" id="{EF7AF823-99E9-437F-ADDE-EA06654759B5}"/>
              </a:ext>
            </a:extLst>
          </p:cNvPr>
          <p:cNvSpPr/>
          <p:nvPr/>
        </p:nvSpPr>
        <p:spPr>
          <a:xfrm>
            <a:off x="7526110" y="2871010"/>
            <a:ext cx="931271" cy="15035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8836C9-E645-4A71-AD12-E045BEE60322}"/>
              </a:ext>
            </a:extLst>
          </p:cNvPr>
          <p:cNvSpPr txBox="1"/>
          <p:nvPr/>
        </p:nvSpPr>
        <p:spPr>
          <a:xfrm>
            <a:off x="7402914" y="2951946"/>
            <a:ext cx="1150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rgbClr val="000000"/>
                </a:solidFill>
              </a:rPr>
              <a:t>Mechlab</a:t>
            </a:r>
            <a:r>
              <a:rPr lang="en-US" sz="1200" dirty="0">
                <a:solidFill>
                  <a:srgbClr val="000000"/>
                </a:solidFill>
              </a:rPr>
              <a:t> Server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DBA5B5-801F-4826-B6E9-D0327DF7BF21}"/>
              </a:ext>
            </a:extLst>
          </p:cNvPr>
          <p:cNvCxnSpPr/>
          <p:nvPr/>
        </p:nvCxnSpPr>
        <p:spPr>
          <a:xfrm flipH="1">
            <a:off x="6514240" y="3743841"/>
            <a:ext cx="888674" cy="0"/>
          </a:xfrm>
          <a:prstGeom prst="straightConnector1">
            <a:avLst/>
          </a:prstGeom>
          <a:ln w="25400">
            <a:headEnd type="arrow"/>
            <a:tailEnd type="non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Footer Placeholder 13">
            <a:extLst>
              <a:ext uri="{FF2B5EF4-FFF2-40B4-BE49-F238E27FC236}">
                <a16:creationId xmlns:a16="http://schemas.microsoft.com/office/drawing/2014/main" id="{D1B4E996-C0F0-4D28-8A10-059701CF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10B1DD-114A-48C1-A652-77A413F7E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36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DB08C3-989B-409D-B489-23D1B64C195C}"/>
              </a:ext>
            </a:extLst>
          </p:cNvPr>
          <p:cNvSpPr txBox="1"/>
          <p:nvPr/>
        </p:nvSpPr>
        <p:spPr>
          <a:xfrm>
            <a:off x="1325669" y="2020954"/>
            <a:ext cx="64899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5400" dirty="0"/>
              <a:t>2-Strain Measurement during collaring</a:t>
            </a:r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B531B0FD-AB0D-4F06-A394-565659EB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F1B285-0739-4FE8-9CB5-1CD7BA7F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9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407BAC2-BE1B-43BC-8CA3-59B5DF7AE7B0}"/>
              </a:ext>
            </a:extLst>
          </p:cNvPr>
          <p:cNvSpPr txBox="1">
            <a:spLocks/>
          </p:cNvSpPr>
          <p:nvPr/>
        </p:nvSpPr>
        <p:spPr>
          <a:xfrm>
            <a:off x="456771" y="22401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GB" dirty="0">
                <a:latin typeface="Corbel" charset="0"/>
                <a:ea typeface="MS PGothic" charset="0"/>
                <a:cs typeface="Ubuntu Light" charset="0"/>
              </a:rPr>
              <a:t>Stress measurement overview</a:t>
            </a:r>
          </a:p>
        </p:txBody>
      </p:sp>
      <p:sp>
        <p:nvSpPr>
          <p:cNvPr id="24" name="Footer Placeholder 13">
            <a:extLst>
              <a:ext uri="{FF2B5EF4-FFF2-40B4-BE49-F238E27FC236}">
                <a16:creationId xmlns:a16="http://schemas.microsoft.com/office/drawing/2014/main" id="{98D00F53-CEB0-44B8-BA9E-25A87DC2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6675" y="6356145"/>
            <a:ext cx="5847904" cy="365125"/>
          </a:xfrm>
        </p:spPr>
        <p:txBody>
          <a:bodyPr/>
          <a:lstStyle/>
          <a:p>
            <a:r>
              <a:rPr lang="en-US" dirty="0"/>
              <a:t>M. Guinchard / S. Mugnier – MCBXFBP2b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3CCE489-F60E-46CB-AE44-6F685D9DA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05" y="882037"/>
            <a:ext cx="4294472" cy="18206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E60BD19-3F3B-4193-A246-B35415D95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42" y="2693576"/>
            <a:ext cx="4292635" cy="1762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EB8521-9036-4BB8-A2F6-5DE1D02F0D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105" y="4456429"/>
            <a:ext cx="4309014" cy="18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5958864-F8BC-413F-9166-F6E2B60403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577" y="2682504"/>
            <a:ext cx="4423714" cy="18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5212D25-13C1-49DC-BEBC-9A942F9A7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5576" y="882037"/>
            <a:ext cx="4423715" cy="180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1CFF0F0-FCCB-487E-A3C3-356528D556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5578" y="4456429"/>
            <a:ext cx="4423714" cy="180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6441A6C-14A2-4465-A7FA-5CE51634DD3A}"/>
              </a:ext>
            </a:extLst>
          </p:cNvPr>
          <p:cNvSpPr txBox="1"/>
          <p:nvPr/>
        </p:nvSpPr>
        <p:spPr>
          <a:xfrm>
            <a:off x="1646676" y="2751948"/>
            <a:ext cx="7040124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/>
              <a:t>MCBXFBP2a target value for inner collaring : 120 MPa at RT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MCBXFBP2b</a:t>
            </a:r>
            <a:r>
              <a:rPr lang="en-GB" sz="1600" dirty="0"/>
              <a:t> target value for inner collaring </a:t>
            </a:r>
            <a:r>
              <a:rPr lang="en-GB" sz="1600" dirty="0">
                <a:solidFill>
                  <a:schemeClr val="tx1"/>
                </a:solidFill>
              </a:rPr>
              <a:t>: 140 MPa at RT </a:t>
            </a:r>
          </a:p>
          <a:p>
            <a:pPr algn="just"/>
            <a:r>
              <a:rPr lang="en-GB" sz="1600" b="1" dirty="0">
                <a:solidFill>
                  <a:schemeClr val="tx1"/>
                </a:solidFill>
                <a:sym typeface="Wingdings" panose="05000000000000000000" pitchFamily="2" charset="2"/>
              </a:rPr>
              <a:t>	 </a:t>
            </a:r>
            <a:r>
              <a:rPr lang="fr-CH" sz="1600" b="1" dirty="0" err="1">
                <a:solidFill>
                  <a:schemeClr val="tx1"/>
                </a:solidFill>
              </a:rPr>
              <a:t>Avg</a:t>
            </a:r>
            <a:r>
              <a:rPr lang="fr-CH" sz="1600" b="1" dirty="0">
                <a:solidFill>
                  <a:schemeClr val="tx1"/>
                </a:solidFill>
              </a:rPr>
              <a:t>. </a:t>
            </a:r>
            <a:r>
              <a:rPr lang="fr-CH" sz="1600" b="1" dirty="0" err="1">
                <a:solidFill>
                  <a:schemeClr val="tx1"/>
                </a:solidFill>
              </a:rPr>
              <a:t>Measured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after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collaring</a:t>
            </a:r>
            <a:r>
              <a:rPr lang="fr-CH" sz="1600" b="1" dirty="0">
                <a:solidFill>
                  <a:schemeClr val="tx1"/>
                </a:solidFill>
              </a:rPr>
              <a:t> : 135 </a:t>
            </a:r>
            <a:r>
              <a:rPr lang="fr-CH" sz="1600" b="1" dirty="0" err="1">
                <a:solidFill>
                  <a:schemeClr val="tx1"/>
                </a:solidFill>
              </a:rPr>
              <a:t>MPa</a:t>
            </a:r>
            <a:endParaRPr lang="fr-CH" sz="1600" b="1" dirty="0">
              <a:solidFill>
                <a:schemeClr val="tx1"/>
              </a:solidFill>
            </a:endParaRPr>
          </a:p>
          <a:p>
            <a:pPr algn="just"/>
            <a:r>
              <a:rPr lang="en-GB" sz="1600" b="1" dirty="0">
                <a:solidFill>
                  <a:schemeClr val="tx1"/>
                </a:solidFill>
                <a:sym typeface="Wingdings" panose="05000000000000000000" pitchFamily="2" charset="2"/>
              </a:rPr>
              <a:t>	 </a:t>
            </a:r>
            <a:r>
              <a:rPr lang="fr-CH" sz="1600" b="1" dirty="0" err="1">
                <a:solidFill>
                  <a:schemeClr val="tx1"/>
                </a:solidFill>
              </a:rPr>
              <a:t>Avg</a:t>
            </a:r>
            <a:r>
              <a:rPr lang="fr-CH" sz="1600" b="1" dirty="0">
                <a:solidFill>
                  <a:schemeClr val="tx1"/>
                </a:solidFill>
              </a:rPr>
              <a:t>. </a:t>
            </a:r>
            <a:r>
              <a:rPr lang="fr-CH" sz="1600" b="1" dirty="0" err="1">
                <a:solidFill>
                  <a:schemeClr val="tx1"/>
                </a:solidFill>
              </a:rPr>
              <a:t>Measured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before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cooldown</a:t>
            </a:r>
            <a:r>
              <a:rPr lang="fr-CH" sz="1600" b="1" dirty="0">
                <a:solidFill>
                  <a:schemeClr val="tx1"/>
                </a:solidFill>
              </a:rPr>
              <a:t> : 115 </a:t>
            </a:r>
            <a:r>
              <a:rPr lang="fr-CH" sz="1600" b="1" dirty="0" err="1">
                <a:solidFill>
                  <a:schemeClr val="tx1"/>
                </a:solidFill>
              </a:rPr>
              <a:t>MPa</a:t>
            </a:r>
            <a:endParaRPr lang="fr-CH" sz="1600" b="1" dirty="0">
              <a:solidFill>
                <a:schemeClr val="tx1"/>
              </a:solidFill>
            </a:endParaRPr>
          </a:p>
          <a:p>
            <a:pPr algn="just"/>
            <a:endParaRPr lang="fr-CH" sz="1600" b="1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MCBXFBP2b</a:t>
            </a:r>
            <a:r>
              <a:rPr lang="en-GB" sz="1600" dirty="0"/>
              <a:t> target value for outer with a shim at 0,3 mm</a:t>
            </a:r>
            <a:r>
              <a:rPr lang="en-GB" sz="1600" dirty="0">
                <a:solidFill>
                  <a:schemeClr val="tx1"/>
                </a:solidFill>
              </a:rPr>
              <a:t>: +20 MPa more than </a:t>
            </a:r>
            <a:r>
              <a:rPr lang="en-GB" sz="1600" dirty="0"/>
              <a:t>MCBXFBP2a </a:t>
            </a:r>
            <a:r>
              <a:rPr lang="en-GB" sz="1600" dirty="0">
                <a:solidFill>
                  <a:schemeClr val="tx1"/>
                </a:solidFill>
              </a:rPr>
              <a:t>at RT </a:t>
            </a:r>
          </a:p>
          <a:p>
            <a:pPr algn="just"/>
            <a:r>
              <a:rPr lang="en-GB" sz="1600" b="1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endParaRPr lang="en-GB" sz="1600" b="1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MCBXFBP2b</a:t>
            </a:r>
            <a:r>
              <a:rPr lang="en-GB" sz="1600" dirty="0"/>
              <a:t> target value at cold </a:t>
            </a:r>
            <a:r>
              <a:rPr lang="en-GB" sz="1600" dirty="0">
                <a:solidFill>
                  <a:schemeClr val="tx1"/>
                </a:solidFill>
              </a:rPr>
              <a:t>: 60 MPa at 4.5 K </a:t>
            </a:r>
          </a:p>
          <a:p>
            <a:pPr algn="just"/>
            <a:r>
              <a:rPr lang="en-GB" sz="1600" b="1" dirty="0">
                <a:solidFill>
                  <a:schemeClr val="tx1"/>
                </a:solidFill>
                <a:sym typeface="Wingdings" panose="05000000000000000000" pitchFamily="2" charset="2"/>
              </a:rPr>
              <a:t>	 </a:t>
            </a:r>
            <a:r>
              <a:rPr lang="fr-CH" sz="1600" b="1" dirty="0" err="1">
                <a:solidFill>
                  <a:schemeClr val="tx1"/>
                </a:solidFill>
              </a:rPr>
              <a:t>Avg</a:t>
            </a:r>
            <a:r>
              <a:rPr lang="fr-CH" sz="1600" b="1" dirty="0">
                <a:solidFill>
                  <a:schemeClr val="tx1"/>
                </a:solidFill>
              </a:rPr>
              <a:t>. </a:t>
            </a:r>
            <a:r>
              <a:rPr lang="fr-CH" sz="1600" b="1" dirty="0" err="1">
                <a:solidFill>
                  <a:schemeClr val="tx1"/>
                </a:solidFill>
              </a:rPr>
              <a:t>Measured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en-GB" sz="1600" b="1" dirty="0"/>
              <a:t>at cold </a:t>
            </a:r>
            <a:r>
              <a:rPr lang="fr-CH" sz="1600" b="1" dirty="0">
                <a:solidFill>
                  <a:schemeClr val="tx1"/>
                </a:solidFill>
              </a:rPr>
              <a:t>: 45 </a:t>
            </a:r>
            <a:r>
              <a:rPr lang="fr-CH" sz="1600" b="1" dirty="0" err="1">
                <a:solidFill>
                  <a:schemeClr val="tx1"/>
                </a:solidFill>
              </a:rPr>
              <a:t>Mpa</a:t>
            </a:r>
            <a:endParaRPr lang="fr-CH" sz="16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AEB0B7-6E5B-4179-93A5-E330F55C2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14990</TotalTime>
  <Words>1016</Words>
  <Application>Microsoft Office PowerPoint</Application>
  <PresentationFormat>On-screen Show (4:3)</PresentationFormat>
  <Paragraphs>191</Paragraphs>
  <Slides>27</Slides>
  <Notes>18</Notes>
  <HiddenSlides>4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Corbel</vt:lpstr>
      <vt:lpstr>Ubuntu</vt:lpstr>
      <vt:lpstr>Ubuntu Light</vt:lpstr>
      <vt:lpstr>Ubuntu Medium</vt:lpstr>
      <vt:lpstr>Wingdings</vt:lpstr>
      <vt:lpstr>CERN_ENdept_Presentation_ArialFont copy</vt:lpstr>
      <vt:lpstr>MCBXFBP2b Mechanical measurements</vt:lpstr>
      <vt:lpstr>PowerPoint Presentation</vt:lpstr>
      <vt:lpstr>PowerPoint Presentation</vt:lpstr>
      <vt:lpstr>Instrumentation overview</vt:lpstr>
      <vt:lpstr>Instrumentation overview</vt:lpstr>
      <vt:lpstr>Instrumentation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Cavities, Tightening tests</dc:title>
  <dc:creator>Michael Guinchard;Sylvain Mugnier</dc:creator>
  <cp:lastModifiedBy>Sylvain Mugnier</cp:lastModifiedBy>
  <cp:revision>403</cp:revision>
  <dcterms:created xsi:type="dcterms:W3CDTF">2015-09-01T09:10:29Z</dcterms:created>
  <dcterms:modified xsi:type="dcterms:W3CDTF">2021-03-03T13:55:48Z</dcterms:modified>
</cp:coreProperties>
</file>