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320" r:id="rId3"/>
    <p:sldId id="321" r:id="rId4"/>
    <p:sldId id="333" r:id="rId5"/>
    <p:sldId id="323" r:id="rId6"/>
    <p:sldId id="334" r:id="rId7"/>
    <p:sldId id="337" r:id="rId8"/>
    <p:sldId id="33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528F"/>
    <a:srgbClr val="0E42FF"/>
    <a:srgbClr val="447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5"/>
    <p:restoredTop sz="88062"/>
  </p:normalViewPr>
  <p:slideViewPr>
    <p:cSldViewPr snapToGrid="0" snapToObjects="1">
      <p:cViewPr varScale="1">
        <p:scale>
          <a:sx n="84" d="100"/>
          <a:sy n="84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4/15/21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22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1779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8678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062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46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7425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568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5782A-16C3-DF4C-A618-921CDA87F1BA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3E4958-96FF-7F43-A85A-E30DEED16D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5DE8E-CC0A-D343-BF08-D5900191FF50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F6E60-7CF4-8642-A477-2CF5F5F95E1E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B69F-866E-E34D-8A79-34F561CB4183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AFD11D-8174-614E-B25A-E204303D50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31256" y="92961"/>
            <a:ext cx="1272837" cy="895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C14A45-6389-A543-B10B-89ED68D2B00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E7758-ED93-4849-8E80-488825A9315B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C2404-4F6E-FA4A-9D83-2DBA176031F7}" type="datetime1">
              <a:rPr lang="de-CH" smtClean="0"/>
              <a:t>15.04.21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6BFDA-E13D-A749-9B5F-AEC56E9E2A72}" type="datetime1">
              <a:rPr lang="de-CH" smtClean="0"/>
              <a:t>15.04.21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40C76-E385-414D-8A30-C4BF371F02A5}" type="datetime1">
              <a:rPr lang="de-CH" smtClean="0"/>
              <a:t>15.04.21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1AC8C-EF82-B441-91F4-A116C3F9F97F}" type="datetime1">
              <a:rPr lang="de-CH" smtClean="0"/>
              <a:t>15.04.21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E0FF9-9355-934E-9391-C112A73E50BD}" type="datetime1">
              <a:rPr lang="de-CH" smtClean="0"/>
              <a:t>15.04.21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1C3BC-C4BA-B647-B3D5-8872CA784074}" type="datetime1">
              <a:rPr lang="de-CH" smtClean="0"/>
              <a:t>15.04.21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FA5D6C-8FC2-2246-A3BD-89E9AD397B95}" type="datetime1">
              <a:rPr lang="de-CH" smtClean="0"/>
              <a:t>15.04.21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vent/1012271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vid-19-informa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f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116137"/>
          </a:xfrm>
        </p:spPr>
        <p:txBody>
          <a:bodyPr/>
          <a:lstStyle/>
          <a:p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Giovanni Rumolo</a:t>
            </a:r>
          </a:p>
          <a:p>
            <a:r>
              <a:rPr lang="en-US" sz="2000" dirty="0"/>
              <a:t>CEI Section Meeting, 15/04/2020</a:t>
            </a:r>
          </a:p>
          <a:p>
            <a:r>
              <a:rPr lang="en-US" sz="2000" dirty="0">
                <a:hlinkClick r:id="rId2"/>
              </a:rPr>
              <a:t>https://indico.cern.ch</a:t>
            </a:r>
            <a:r>
              <a:rPr lang="en-US" sz="2000">
                <a:hlinkClick r:id="rId2"/>
              </a:rPr>
              <a:t>/event/1012271/</a:t>
            </a:r>
            <a:endParaRPr lang="en-US" sz="2000"/>
          </a:p>
          <a:p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AD12C-ADBC-AA4D-B8E9-202F48D8A4E6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AFE80798-A9D7-5149-9A58-7A9758C75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0206" y="1407778"/>
            <a:ext cx="1845276" cy="4617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Covid-19 general info</a:t>
            </a:r>
          </a:p>
          <a:p>
            <a:pPr lvl="1"/>
            <a:r>
              <a:rPr lang="en-US" dirty="0"/>
              <a:t>Current teleworking measures have been extended </a:t>
            </a:r>
            <a:r>
              <a:rPr lang="en-US" u="sng" dirty="0">
                <a:highlight>
                  <a:srgbClr val="FFFF00"/>
                </a:highlight>
              </a:rPr>
              <a:t>up to the 14 May 2021</a:t>
            </a:r>
            <a:r>
              <a:rPr lang="en-US" dirty="0"/>
              <a:t>. Please keep </a:t>
            </a:r>
            <a:r>
              <a:rPr lang="en-US" b="1" dirty="0"/>
              <a:t>your EDH leave status up to date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Relaxation of restrictions announced yesterday in Switzerland, like</a:t>
            </a:r>
          </a:p>
          <a:p>
            <a:pPr lvl="2"/>
            <a:r>
              <a:rPr lang="en-US" dirty="0"/>
              <a:t>Reopening of outdoors meeting venues, e.g. bars and </a:t>
            </a:r>
            <a:br>
              <a:rPr lang="en-US" dirty="0"/>
            </a:br>
            <a:r>
              <a:rPr lang="en-US" dirty="0"/>
              <a:t>restaurants</a:t>
            </a:r>
          </a:p>
          <a:p>
            <a:pPr lvl="2"/>
            <a:r>
              <a:rPr lang="en-US" dirty="0"/>
              <a:t>Reopening of gyms, cinemas and theaters at 1/3 capacity, </a:t>
            </a:r>
            <a:br>
              <a:rPr lang="en-US" dirty="0"/>
            </a:br>
            <a:r>
              <a:rPr lang="en-US" dirty="0"/>
              <a:t>access to stadiums up to 100 people</a:t>
            </a:r>
          </a:p>
          <a:p>
            <a:pPr lvl="1"/>
            <a:r>
              <a:rPr lang="en-US" dirty="0"/>
              <a:t>Vaccination opened to all 45+ in the Geneva canton</a:t>
            </a:r>
          </a:p>
          <a:p>
            <a:r>
              <a:rPr lang="en-US" dirty="0"/>
              <a:t>Please take careful note of the information </a:t>
            </a:r>
          </a:p>
          <a:p>
            <a:pPr lvl="1"/>
            <a:r>
              <a:rPr lang="en-US" dirty="0"/>
              <a:t>Found on the </a:t>
            </a:r>
            <a:r>
              <a:rPr lang="en-US" dirty="0">
                <a:hlinkClick r:id="rId3"/>
              </a:rPr>
              <a:t>CERN Covid-19 info page </a:t>
            </a:r>
            <a:br>
              <a:rPr lang="en-US" dirty="0"/>
            </a:br>
            <a:r>
              <a:rPr lang="en-US" dirty="0"/>
              <a:t>(especially links recently updated)</a:t>
            </a:r>
          </a:p>
          <a:p>
            <a:pPr lvl="1"/>
            <a:r>
              <a:rPr lang="en-US" dirty="0"/>
              <a:t>Spread through the weekly ‘Covid-19 updates’ </a:t>
            </a:r>
            <a:br>
              <a:rPr lang="en-US" dirty="0"/>
            </a:br>
            <a:r>
              <a:rPr lang="en-US" dirty="0"/>
              <a:t>e-mail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8C2FB-8D1A-1344-86C6-626E103B9B94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Diagram, text&#10;&#10;Description automatically generated">
            <a:extLst>
              <a:ext uri="{FF2B5EF4-FFF2-40B4-BE49-F238E27FC236}">
                <a16:creationId xmlns:a16="http://schemas.microsoft.com/office/drawing/2014/main" id="{A999C4B3-9588-0B4A-8770-A5B3013ED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2088" y="2636566"/>
            <a:ext cx="4246412" cy="4221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23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New PBC </a:t>
            </a:r>
            <a:r>
              <a:rPr lang="en-US" b="1" dirty="0" err="1"/>
              <a:t>organisation</a:t>
            </a:r>
            <a:r>
              <a:rPr lang="en-US" b="1" dirty="0"/>
              <a:t> announced</a:t>
            </a:r>
            <a:br>
              <a:rPr lang="en-US" b="1" dirty="0"/>
            </a:br>
            <a:r>
              <a:rPr lang="en-US" b="1" dirty="0"/>
              <a:t> by G. </a:t>
            </a:r>
            <a:r>
              <a:rPr lang="en-US" b="1" dirty="0" err="1"/>
              <a:t>Arduini</a:t>
            </a:r>
            <a:r>
              <a:rPr lang="en-US" b="1" dirty="0"/>
              <a:t> at IEFC: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 descr="A group of people in space&#10;&#10;Description automatically generated with low confidence">
            <a:extLst>
              <a:ext uri="{FF2B5EF4-FFF2-40B4-BE49-F238E27FC236}">
                <a16:creationId xmlns:a16="http://schemas.microsoft.com/office/drawing/2014/main" id="{C733726D-70CF-5546-84CE-A5D4401C76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328" y="1068460"/>
            <a:ext cx="4572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: Rounded Corners 3">
            <a:extLst>
              <a:ext uri="{FF2B5EF4-FFF2-40B4-BE49-F238E27FC236}">
                <a16:creationId xmlns:a16="http://schemas.microsoft.com/office/drawing/2014/main" id="{A1AA7031-E431-C94D-9024-67EC1662B67C}"/>
              </a:ext>
            </a:extLst>
          </p:cNvPr>
          <p:cNvSpPr/>
          <p:nvPr/>
        </p:nvSpPr>
        <p:spPr>
          <a:xfrm>
            <a:off x="7145363" y="4369764"/>
            <a:ext cx="1331053" cy="672146"/>
          </a:xfrm>
          <a:prstGeom prst="roundRec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PBC-A&amp;T</a:t>
            </a:r>
          </a:p>
          <a:p>
            <a:pPr algn="ctr"/>
            <a:r>
              <a:rPr lang="en-US" dirty="0"/>
              <a:t>Committee</a:t>
            </a:r>
            <a:endParaRPr lang="en-GB" dirty="0"/>
          </a:p>
        </p:txBody>
      </p:sp>
      <p:sp>
        <p:nvSpPr>
          <p:cNvPr id="9" name="Rectangle: Rounded Corners 5">
            <a:extLst>
              <a:ext uri="{FF2B5EF4-FFF2-40B4-BE49-F238E27FC236}">
                <a16:creationId xmlns:a16="http://schemas.microsoft.com/office/drawing/2014/main" id="{E45245DA-B773-5D42-8114-40347AD5B1B7}"/>
              </a:ext>
            </a:extLst>
          </p:cNvPr>
          <p:cNvSpPr/>
          <p:nvPr/>
        </p:nvSpPr>
        <p:spPr>
          <a:xfrm>
            <a:off x="3887588" y="3317542"/>
            <a:ext cx="2188055" cy="672146"/>
          </a:xfrm>
          <a:prstGeom prst="round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Beam Dump Facility</a:t>
            </a:r>
          </a:p>
        </p:txBody>
      </p:sp>
      <p:sp>
        <p:nvSpPr>
          <p:cNvPr id="10" name="Rectangle: Rounded Corners 6">
            <a:extLst>
              <a:ext uri="{FF2B5EF4-FFF2-40B4-BE49-F238E27FC236}">
                <a16:creationId xmlns:a16="http://schemas.microsoft.com/office/drawing/2014/main" id="{7B2A364B-243F-BE4A-8124-820C4D0F4B5A}"/>
              </a:ext>
            </a:extLst>
          </p:cNvPr>
          <p:cNvSpPr/>
          <p:nvPr/>
        </p:nvSpPr>
        <p:spPr>
          <a:xfrm>
            <a:off x="3989580" y="4812297"/>
            <a:ext cx="2077615" cy="672146"/>
          </a:xfrm>
          <a:prstGeom prst="round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LHC – Fixed Target</a:t>
            </a:r>
          </a:p>
        </p:txBody>
      </p:sp>
      <p:sp>
        <p:nvSpPr>
          <p:cNvPr id="11" name="Rectangle: Rounded Corners 8">
            <a:extLst>
              <a:ext uri="{FF2B5EF4-FFF2-40B4-BE49-F238E27FC236}">
                <a16:creationId xmlns:a16="http://schemas.microsoft.com/office/drawing/2014/main" id="{0BAB8EDE-59E2-F44A-851D-6F95583B8F31}"/>
              </a:ext>
            </a:extLst>
          </p:cNvPr>
          <p:cNvSpPr/>
          <p:nvPr/>
        </p:nvSpPr>
        <p:spPr>
          <a:xfrm>
            <a:off x="3878699" y="4069873"/>
            <a:ext cx="2188056" cy="672146"/>
          </a:xfrm>
          <a:prstGeom prst="round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Conventional Beams</a:t>
            </a:r>
          </a:p>
        </p:txBody>
      </p:sp>
      <p:sp>
        <p:nvSpPr>
          <p:cNvPr id="12" name="Rectangle: Rounded Corners 9">
            <a:extLst>
              <a:ext uri="{FF2B5EF4-FFF2-40B4-BE49-F238E27FC236}">
                <a16:creationId xmlns:a16="http://schemas.microsoft.com/office/drawing/2014/main" id="{E54A7AFF-CB5C-984B-BB94-2E4C90C41704}"/>
              </a:ext>
            </a:extLst>
          </p:cNvPr>
          <p:cNvSpPr/>
          <p:nvPr/>
        </p:nvSpPr>
        <p:spPr>
          <a:xfrm>
            <a:off x="4284567" y="5554721"/>
            <a:ext cx="1791075" cy="672146"/>
          </a:xfrm>
          <a:prstGeom prst="roundRect">
            <a:avLst/>
          </a:prstGeom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Technology</a:t>
            </a:r>
          </a:p>
        </p:txBody>
      </p:sp>
      <p:sp>
        <p:nvSpPr>
          <p:cNvPr id="13" name="Rectangle: Rounded Corners 10">
            <a:extLst>
              <a:ext uri="{FF2B5EF4-FFF2-40B4-BE49-F238E27FC236}">
                <a16:creationId xmlns:a16="http://schemas.microsoft.com/office/drawing/2014/main" id="{D5AC8EC2-D387-2C4D-811F-E4D3278BFB14}"/>
              </a:ext>
            </a:extLst>
          </p:cNvPr>
          <p:cNvSpPr/>
          <p:nvPr/>
        </p:nvSpPr>
        <p:spPr>
          <a:xfrm>
            <a:off x="9551887" y="5543379"/>
            <a:ext cx="1662391" cy="67214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Proto-EDM</a:t>
            </a:r>
          </a:p>
        </p:txBody>
      </p:sp>
      <p:sp>
        <p:nvSpPr>
          <p:cNvPr id="14" name="Rectangle: Rounded Corners 11">
            <a:extLst>
              <a:ext uri="{FF2B5EF4-FFF2-40B4-BE49-F238E27FC236}">
                <a16:creationId xmlns:a16="http://schemas.microsoft.com/office/drawing/2014/main" id="{5977C4BE-E998-A94A-8AD5-BA06227B2F93}"/>
              </a:ext>
            </a:extLst>
          </p:cNvPr>
          <p:cNvSpPr/>
          <p:nvPr/>
        </p:nvSpPr>
        <p:spPr>
          <a:xfrm>
            <a:off x="9527849" y="4806626"/>
            <a:ext cx="2188056" cy="672146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Gamma Factory</a:t>
            </a:r>
          </a:p>
        </p:txBody>
      </p:sp>
      <p:sp>
        <p:nvSpPr>
          <p:cNvPr id="15" name="Rectangle: Rounded Corners 12">
            <a:extLst>
              <a:ext uri="{FF2B5EF4-FFF2-40B4-BE49-F238E27FC236}">
                <a16:creationId xmlns:a16="http://schemas.microsoft.com/office/drawing/2014/main" id="{1B5E77D1-8596-054E-BA5F-80DD6F6D59A8}"/>
              </a:ext>
            </a:extLst>
          </p:cNvPr>
          <p:cNvSpPr/>
          <p:nvPr/>
        </p:nvSpPr>
        <p:spPr>
          <a:xfrm>
            <a:off x="9555665" y="3336603"/>
            <a:ext cx="2636335" cy="653085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Accelerator Complex Capabilities</a:t>
            </a:r>
          </a:p>
        </p:txBody>
      </p:sp>
      <p:sp>
        <p:nvSpPr>
          <p:cNvPr id="16" name="Rectangle: Rounded Corners 14">
            <a:extLst>
              <a:ext uri="{FF2B5EF4-FFF2-40B4-BE49-F238E27FC236}">
                <a16:creationId xmlns:a16="http://schemas.microsoft.com/office/drawing/2014/main" id="{6C428914-00CB-754A-B675-D701863B5EB7}"/>
              </a:ext>
            </a:extLst>
          </p:cNvPr>
          <p:cNvSpPr/>
          <p:nvPr/>
        </p:nvSpPr>
        <p:spPr>
          <a:xfrm>
            <a:off x="7854882" y="2239177"/>
            <a:ext cx="1922005" cy="672146"/>
          </a:xfrm>
          <a:prstGeom prst="roundRect">
            <a:avLst/>
          </a:prstGeom>
          <a:solidFill>
            <a:srgbClr val="FF9933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BSM</a:t>
            </a:r>
          </a:p>
          <a:p>
            <a:pPr algn="ctr"/>
            <a:r>
              <a:rPr lang="en-US" dirty="0"/>
              <a:t>Working Group</a:t>
            </a:r>
            <a:endParaRPr lang="en-GB" dirty="0"/>
          </a:p>
        </p:txBody>
      </p:sp>
      <p:sp>
        <p:nvSpPr>
          <p:cNvPr id="17" name="Rectangle: Rounded Corners 15">
            <a:extLst>
              <a:ext uri="{FF2B5EF4-FFF2-40B4-BE49-F238E27FC236}">
                <a16:creationId xmlns:a16="http://schemas.microsoft.com/office/drawing/2014/main" id="{D7ACABA5-383A-624D-9C6A-32587F9BCE56}"/>
              </a:ext>
            </a:extLst>
          </p:cNvPr>
          <p:cNvSpPr/>
          <p:nvPr/>
        </p:nvSpPr>
        <p:spPr>
          <a:xfrm>
            <a:off x="5891971" y="2239564"/>
            <a:ext cx="1922005" cy="672146"/>
          </a:xfrm>
          <a:prstGeom prst="roundRect">
            <a:avLst/>
          </a:prstGeom>
          <a:solidFill>
            <a:srgbClr val="FF9933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QCD</a:t>
            </a:r>
          </a:p>
          <a:p>
            <a:pPr algn="ctr"/>
            <a:r>
              <a:rPr lang="en-US" dirty="0"/>
              <a:t>Working Group</a:t>
            </a:r>
            <a:endParaRPr lang="en-GB" dirty="0"/>
          </a:p>
        </p:txBody>
      </p:sp>
      <p:sp>
        <p:nvSpPr>
          <p:cNvPr id="18" name="Rectangle: Rounded Corners 16">
            <a:extLst>
              <a:ext uri="{FF2B5EF4-FFF2-40B4-BE49-F238E27FC236}">
                <a16:creationId xmlns:a16="http://schemas.microsoft.com/office/drawing/2014/main" id="{593B279A-49B1-A542-9D23-A0A7CA59037D}"/>
              </a:ext>
            </a:extLst>
          </p:cNvPr>
          <p:cNvSpPr/>
          <p:nvPr/>
        </p:nvSpPr>
        <p:spPr>
          <a:xfrm>
            <a:off x="6954075" y="1511209"/>
            <a:ext cx="1706505" cy="672146"/>
          </a:xfrm>
          <a:prstGeom prst="roundRect">
            <a:avLst/>
          </a:prstGeom>
          <a:solidFill>
            <a:srgbClr val="FF9933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FIP</a:t>
            </a:r>
          </a:p>
          <a:p>
            <a:pPr algn="ctr"/>
            <a:r>
              <a:rPr lang="en-US" dirty="0"/>
              <a:t>Physics Centre</a:t>
            </a:r>
            <a:endParaRPr lang="en-GB" dirty="0"/>
          </a:p>
        </p:txBody>
      </p:sp>
      <p:sp>
        <p:nvSpPr>
          <p:cNvPr id="19" name="Arrow: Up-Down 17">
            <a:extLst>
              <a:ext uri="{FF2B5EF4-FFF2-40B4-BE49-F238E27FC236}">
                <a16:creationId xmlns:a16="http://schemas.microsoft.com/office/drawing/2014/main" id="{E2350677-6D20-0E44-AD98-C25067DE9E8C}"/>
              </a:ext>
            </a:extLst>
          </p:cNvPr>
          <p:cNvSpPr/>
          <p:nvPr/>
        </p:nvSpPr>
        <p:spPr>
          <a:xfrm>
            <a:off x="7645191" y="3451387"/>
            <a:ext cx="380776" cy="809642"/>
          </a:xfrm>
          <a:prstGeom prst="upDownArrow">
            <a:avLst/>
          </a:prstGeom>
          <a:solidFill>
            <a:srgbClr val="FF000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Arrow: Up-Down 18">
            <a:extLst>
              <a:ext uri="{FF2B5EF4-FFF2-40B4-BE49-F238E27FC236}">
                <a16:creationId xmlns:a16="http://schemas.microsoft.com/office/drawing/2014/main" id="{8F5613E0-57E7-AE4B-8714-140AC2E97C01}"/>
              </a:ext>
            </a:extLst>
          </p:cNvPr>
          <p:cNvSpPr/>
          <p:nvPr/>
        </p:nvSpPr>
        <p:spPr>
          <a:xfrm rot="3503519">
            <a:off x="8847150" y="3434903"/>
            <a:ext cx="193247" cy="929483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Arrow: Up-Down 19">
            <a:extLst>
              <a:ext uri="{FF2B5EF4-FFF2-40B4-BE49-F238E27FC236}">
                <a16:creationId xmlns:a16="http://schemas.microsoft.com/office/drawing/2014/main" id="{D800E885-B1D6-6D49-B99C-B00158DBF68C}"/>
              </a:ext>
            </a:extLst>
          </p:cNvPr>
          <p:cNvSpPr/>
          <p:nvPr/>
        </p:nvSpPr>
        <p:spPr>
          <a:xfrm rot="4300830">
            <a:off x="8881628" y="4021097"/>
            <a:ext cx="193247" cy="929483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row: Up-Down 20">
            <a:extLst>
              <a:ext uri="{FF2B5EF4-FFF2-40B4-BE49-F238E27FC236}">
                <a16:creationId xmlns:a16="http://schemas.microsoft.com/office/drawing/2014/main" id="{E1B06ECF-99B8-204E-9983-F89DA797B1C7}"/>
              </a:ext>
            </a:extLst>
          </p:cNvPr>
          <p:cNvSpPr/>
          <p:nvPr/>
        </p:nvSpPr>
        <p:spPr>
          <a:xfrm rot="17273634">
            <a:off x="8881694" y="4710375"/>
            <a:ext cx="193247" cy="928800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Arrow: Up-Down 21">
            <a:extLst>
              <a:ext uri="{FF2B5EF4-FFF2-40B4-BE49-F238E27FC236}">
                <a16:creationId xmlns:a16="http://schemas.microsoft.com/office/drawing/2014/main" id="{B21B0089-AE53-9C49-A79A-83DDB753D2E0}"/>
              </a:ext>
            </a:extLst>
          </p:cNvPr>
          <p:cNvSpPr/>
          <p:nvPr/>
        </p:nvSpPr>
        <p:spPr>
          <a:xfrm rot="14894933">
            <a:off x="6672360" y="5125460"/>
            <a:ext cx="194400" cy="928800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Arrow: Up-Down 22">
            <a:extLst>
              <a:ext uri="{FF2B5EF4-FFF2-40B4-BE49-F238E27FC236}">
                <a16:creationId xmlns:a16="http://schemas.microsoft.com/office/drawing/2014/main" id="{C480260E-47CB-0245-A5A7-8FC08DD12D71}"/>
              </a:ext>
            </a:extLst>
          </p:cNvPr>
          <p:cNvSpPr/>
          <p:nvPr/>
        </p:nvSpPr>
        <p:spPr>
          <a:xfrm rot="15540785">
            <a:off x="6527420" y="4665587"/>
            <a:ext cx="193247" cy="928800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Arrow: Up-Down 23">
            <a:extLst>
              <a:ext uri="{FF2B5EF4-FFF2-40B4-BE49-F238E27FC236}">
                <a16:creationId xmlns:a16="http://schemas.microsoft.com/office/drawing/2014/main" id="{FD431D6C-5897-D849-9B98-0689200918D3}"/>
              </a:ext>
            </a:extLst>
          </p:cNvPr>
          <p:cNvSpPr/>
          <p:nvPr/>
        </p:nvSpPr>
        <p:spPr>
          <a:xfrm rot="17301120">
            <a:off x="6525519" y="4058872"/>
            <a:ext cx="194400" cy="901730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6" name="Arrow: Up-Down 24">
            <a:extLst>
              <a:ext uri="{FF2B5EF4-FFF2-40B4-BE49-F238E27FC236}">
                <a16:creationId xmlns:a16="http://schemas.microsoft.com/office/drawing/2014/main" id="{4FC8478B-2296-D84B-AA72-0B09CC8F07A5}"/>
              </a:ext>
            </a:extLst>
          </p:cNvPr>
          <p:cNvSpPr/>
          <p:nvPr/>
        </p:nvSpPr>
        <p:spPr>
          <a:xfrm rot="18220561">
            <a:off x="6561394" y="3393871"/>
            <a:ext cx="193247" cy="929483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7" name="Rectangle: Rounded Corners 25">
            <a:extLst>
              <a:ext uri="{FF2B5EF4-FFF2-40B4-BE49-F238E27FC236}">
                <a16:creationId xmlns:a16="http://schemas.microsoft.com/office/drawing/2014/main" id="{F16A2461-76AC-BF4D-B257-0EA620937877}"/>
              </a:ext>
            </a:extLst>
          </p:cNvPr>
          <p:cNvSpPr/>
          <p:nvPr/>
        </p:nvSpPr>
        <p:spPr>
          <a:xfrm>
            <a:off x="9551888" y="4068819"/>
            <a:ext cx="2695108" cy="673200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Forward Physics Facility</a:t>
            </a:r>
          </a:p>
        </p:txBody>
      </p:sp>
      <p:sp>
        <p:nvSpPr>
          <p:cNvPr id="28" name="Arrow: Up-Down 26">
            <a:extLst>
              <a:ext uri="{FF2B5EF4-FFF2-40B4-BE49-F238E27FC236}">
                <a16:creationId xmlns:a16="http://schemas.microsoft.com/office/drawing/2014/main" id="{7E790D25-B743-984A-BB79-4E20C18305EF}"/>
              </a:ext>
            </a:extLst>
          </p:cNvPr>
          <p:cNvSpPr/>
          <p:nvPr/>
        </p:nvSpPr>
        <p:spPr>
          <a:xfrm rot="7050465">
            <a:off x="8741759" y="5114348"/>
            <a:ext cx="194400" cy="928800"/>
          </a:xfrm>
          <a:prstGeom prst="upDownArrow">
            <a:avLst/>
          </a:prstGeom>
          <a:solidFill>
            <a:srgbClr val="0070C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Rectangle: Rounded Corners 27">
            <a:extLst>
              <a:ext uri="{FF2B5EF4-FFF2-40B4-BE49-F238E27FC236}">
                <a16:creationId xmlns:a16="http://schemas.microsoft.com/office/drawing/2014/main" id="{6EE65839-2A5A-BB45-966C-D3167925F991}"/>
              </a:ext>
            </a:extLst>
          </p:cNvPr>
          <p:cNvSpPr/>
          <p:nvPr/>
        </p:nvSpPr>
        <p:spPr>
          <a:xfrm>
            <a:off x="6128216" y="5987464"/>
            <a:ext cx="3417161" cy="672027"/>
          </a:xfrm>
          <a:prstGeom prst="roundRect">
            <a:avLst/>
          </a:prstGeom>
          <a:solidFill>
            <a:srgbClr val="FF33CC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Civil Eng., Integration, Radiation Protection (e.g. AION @ CERN)</a:t>
            </a:r>
          </a:p>
        </p:txBody>
      </p:sp>
      <p:sp>
        <p:nvSpPr>
          <p:cNvPr id="30" name="Arrow: Up-Down 29">
            <a:extLst>
              <a:ext uri="{FF2B5EF4-FFF2-40B4-BE49-F238E27FC236}">
                <a16:creationId xmlns:a16="http://schemas.microsoft.com/office/drawing/2014/main" id="{B3E5FDC7-66E3-0949-B3AB-124ECC9559FF}"/>
              </a:ext>
            </a:extLst>
          </p:cNvPr>
          <p:cNvSpPr/>
          <p:nvPr/>
        </p:nvSpPr>
        <p:spPr>
          <a:xfrm>
            <a:off x="7744544" y="5292444"/>
            <a:ext cx="193247" cy="568800"/>
          </a:xfrm>
          <a:prstGeom prst="upDownArrow">
            <a:avLst/>
          </a:prstGeom>
          <a:solidFill>
            <a:srgbClr val="FF33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9B834D2-E09E-D34E-B3BE-FD1D6696F918}"/>
              </a:ext>
            </a:extLst>
          </p:cNvPr>
          <p:cNvGrpSpPr/>
          <p:nvPr/>
        </p:nvGrpSpPr>
        <p:grpSpPr>
          <a:xfrm>
            <a:off x="187970" y="2446346"/>
            <a:ext cx="12004030" cy="2544139"/>
            <a:chOff x="187970" y="2446346"/>
            <a:chExt cx="12004030" cy="2544139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DD7123D2-1911-0E40-9D84-209E44A43C05}"/>
                </a:ext>
              </a:extLst>
            </p:cNvPr>
            <p:cNvSpPr/>
            <p:nvPr/>
          </p:nvSpPr>
          <p:spPr>
            <a:xfrm>
              <a:off x="9449810" y="3111335"/>
              <a:ext cx="2742190" cy="108538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Content Placeholder 2">
              <a:extLst>
                <a:ext uri="{FF2B5EF4-FFF2-40B4-BE49-F238E27FC236}">
                  <a16:creationId xmlns:a16="http://schemas.microsoft.com/office/drawing/2014/main" id="{F42A3B11-FC29-044F-8D09-B5F05C3E08FA}"/>
                </a:ext>
              </a:extLst>
            </p:cNvPr>
            <p:cNvSpPr txBox="1">
              <a:spLocks/>
            </p:cNvSpPr>
            <p:nvPr/>
          </p:nvSpPr>
          <p:spPr>
            <a:xfrm>
              <a:off x="187970" y="2446346"/>
              <a:ext cx="4575922" cy="254413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Courier New" panose="02070309020205020404" pitchFamily="49" charset="0"/>
                <a:buChar char="o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Wingdings" pitchFamily="2" charset="2"/>
                <a:buChar char="§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sz="1600" dirty="0"/>
                <a:t>Conveners: H. </a:t>
              </a:r>
              <a:r>
                <a:rPr lang="en-US" sz="1600" dirty="0" err="1"/>
                <a:t>Bartosik</a:t>
              </a:r>
              <a:r>
                <a:rPr lang="en-US" sz="1600" dirty="0"/>
                <a:t>, G. Rumolo</a:t>
              </a:r>
            </a:p>
            <a:p>
              <a:pPr lvl="1">
                <a:lnSpc>
                  <a:spcPct val="100000"/>
                </a:lnSpc>
              </a:pPr>
              <a:r>
                <a:rPr lang="en-GB" sz="1600" dirty="0"/>
                <a:t>Exploration of </a:t>
              </a:r>
              <a:r>
                <a:rPr lang="en-GB" sz="1600" dirty="0">
                  <a:solidFill>
                    <a:srgbClr val="FF0000"/>
                  </a:solidFill>
                </a:rPr>
                <a:t>performance possibilities and enhancements </a:t>
              </a:r>
              <a:r>
                <a:rPr lang="en-GB" sz="1600" dirty="0"/>
                <a:t>after LIU</a:t>
              </a:r>
            </a:p>
            <a:p>
              <a:pPr lvl="1">
                <a:lnSpc>
                  <a:spcPct val="100000"/>
                </a:lnSpc>
              </a:pPr>
              <a:r>
                <a:rPr lang="en-GB" sz="1600" dirty="0"/>
                <a:t>Provide expertise for </a:t>
              </a:r>
              <a:r>
                <a:rPr lang="en-GB" sz="1600" dirty="0">
                  <a:solidFill>
                    <a:srgbClr val="FF0000"/>
                  </a:solidFill>
                </a:rPr>
                <a:t>analysis of beam requirements emerging from physics requests</a:t>
              </a:r>
            </a:p>
            <a:p>
              <a:pPr lvl="1">
                <a:lnSpc>
                  <a:spcPct val="100000"/>
                </a:lnSpc>
              </a:pPr>
              <a:r>
                <a:rPr lang="en-GB" sz="1600" dirty="0"/>
                <a:t>Update 2019 report based on commissioning and ramp-up experience</a:t>
              </a:r>
            </a:p>
            <a:p>
              <a:pPr lvl="1"/>
              <a:endParaRPr lang="en-GB" dirty="0"/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3947E89-FC7E-A644-978D-F9EB599A86D5}"/>
                </a:ext>
              </a:extLst>
            </p:cNvPr>
            <p:cNvCxnSpPr/>
            <p:nvPr/>
          </p:nvCxnSpPr>
          <p:spPr>
            <a:xfrm>
              <a:off x="4803961" y="3128923"/>
              <a:ext cx="4535936" cy="3915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9983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B3A199-63E3-6A43-B252-AE70AAA9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b="1" dirty="0"/>
              <a:t>My presentation on status of LIU beam commissioning at the IEFC: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1FA13-5D8C-BE48-B212-FF44ADE12F92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CA38228-48AC-2343-A587-60D383132A65}"/>
              </a:ext>
            </a:extLst>
          </p:cNvPr>
          <p:cNvGrpSpPr/>
          <p:nvPr/>
        </p:nvGrpSpPr>
        <p:grpSpPr>
          <a:xfrm>
            <a:off x="-2259" y="1911587"/>
            <a:ext cx="6098259" cy="4065506"/>
            <a:chOff x="3046870" y="2290845"/>
            <a:chExt cx="6098259" cy="4065506"/>
          </a:xfrm>
        </p:grpSpPr>
        <p:pic>
          <p:nvPicPr>
            <p:cNvPr id="8" name="Picture 7" descr="Chart, scatter chart&#10;&#10;Description automatically generated">
              <a:extLst>
                <a:ext uri="{FF2B5EF4-FFF2-40B4-BE49-F238E27FC236}">
                  <a16:creationId xmlns:a16="http://schemas.microsoft.com/office/drawing/2014/main" id="{3377FC23-3CD1-7742-A2B0-2A634CBEF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6870" y="2290845"/>
              <a:ext cx="6098259" cy="4065506"/>
            </a:xfrm>
            <a:prstGeom prst="rect">
              <a:avLst/>
            </a:prstGeom>
          </p:spPr>
        </p:pic>
        <p:sp>
          <p:nvSpPr>
            <p:cNvPr id="9" name="5-point Star 8">
              <a:extLst>
                <a:ext uri="{FF2B5EF4-FFF2-40B4-BE49-F238E27FC236}">
                  <a16:creationId xmlns:a16="http://schemas.microsoft.com/office/drawing/2014/main" id="{BF4B6263-8C0B-C445-9157-5F7AA8D759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7340" y="3670778"/>
              <a:ext cx="216000" cy="216000"/>
            </a:xfrm>
            <a:prstGeom prst="star5">
              <a:avLst/>
            </a:prstGeom>
            <a:solidFill>
              <a:srgbClr val="FFC000"/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59366198-014C-AF4F-B96C-DA0F276D426F}"/>
              </a:ext>
            </a:extLst>
          </p:cNvPr>
          <p:cNvGrpSpPr/>
          <p:nvPr/>
        </p:nvGrpSpPr>
        <p:grpSpPr>
          <a:xfrm>
            <a:off x="702893" y="2138655"/>
            <a:ext cx="3417404" cy="3231874"/>
            <a:chOff x="3752022" y="2517913"/>
            <a:chExt cx="3417404" cy="323187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9DEFCD6-4F35-A242-9807-0C27499DF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2022" y="2517913"/>
              <a:ext cx="3417404" cy="3231874"/>
            </a:xfrm>
            <a:prstGeom prst="line">
              <a:avLst/>
            </a:prstGeom>
            <a:ln w="22225">
              <a:solidFill>
                <a:srgbClr val="B875B2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5E4CE82-1A09-DE4F-B2D9-9510584BF175}"/>
                </a:ext>
              </a:extLst>
            </p:cNvPr>
            <p:cNvSpPr txBox="1"/>
            <p:nvPr/>
          </p:nvSpPr>
          <p:spPr>
            <a:xfrm rot="18961466">
              <a:off x="5676275" y="3071460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B875B2"/>
                  </a:solidFill>
                </a:rPr>
                <a:t>Pre-LS2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A12F51A-BE07-484E-BC1E-9D4819CD5E6A}"/>
              </a:ext>
            </a:extLst>
          </p:cNvPr>
          <p:cNvGrpSpPr/>
          <p:nvPr/>
        </p:nvGrpSpPr>
        <p:grpSpPr>
          <a:xfrm>
            <a:off x="6801151" y="1986269"/>
            <a:ext cx="4687956" cy="3125303"/>
            <a:chOff x="6801151" y="1986269"/>
            <a:chExt cx="4687956" cy="3125303"/>
          </a:xfrm>
        </p:grpSpPr>
        <p:pic>
          <p:nvPicPr>
            <p:cNvPr id="13" name="Picture 12" descr="Chart&#10;&#10;Description automatically generated">
              <a:extLst>
                <a:ext uri="{FF2B5EF4-FFF2-40B4-BE49-F238E27FC236}">
                  <a16:creationId xmlns:a16="http://schemas.microsoft.com/office/drawing/2014/main" id="{6C0691E3-9ED9-7148-BD5B-CC1A16C03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01151" y="1986269"/>
              <a:ext cx="4687955" cy="312530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25F511-3FF4-F541-B283-CB6911A030B5}"/>
                </a:ext>
              </a:extLst>
            </p:cNvPr>
            <p:cNvSpPr txBox="1"/>
            <p:nvPr/>
          </p:nvSpPr>
          <p:spPr>
            <a:xfrm>
              <a:off x="9432217" y="2476169"/>
              <a:ext cx="20568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accent6">
                      <a:lumMod val="50000"/>
                    </a:schemeClr>
                  </a:solidFill>
                </a:rPr>
                <a:t>60 turns injected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F1D654F-A482-214C-BDE5-99EDA0692F5A}"/>
              </a:ext>
            </a:extLst>
          </p:cNvPr>
          <p:cNvGrpSpPr/>
          <p:nvPr/>
        </p:nvGrpSpPr>
        <p:grpSpPr>
          <a:xfrm>
            <a:off x="7061446" y="5111572"/>
            <a:ext cx="4167363" cy="1399706"/>
            <a:chOff x="7061446" y="5111572"/>
            <a:chExt cx="4167363" cy="139970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E50DF0C-FD4C-924E-AF87-2D0FA64CDF0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489391" y="6295278"/>
              <a:ext cx="1311471" cy="216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8" name="Content Placeholder 7">
              <a:extLst>
                <a:ext uri="{FF2B5EF4-FFF2-40B4-BE49-F238E27FC236}">
                  <a16:creationId xmlns:a16="http://schemas.microsoft.com/office/drawing/2014/main" id="{23BCB5E6-455C-EA43-BA7F-DCC9868054F2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93228625"/>
                </p:ext>
              </p:extLst>
            </p:nvPr>
          </p:nvGraphicFramePr>
          <p:xfrm>
            <a:off x="7061446" y="5111572"/>
            <a:ext cx="4167363" cy="980440"/>
          </p:xfrm>
          <a:graphic>
            <a:graphicData uri="http://schemas.openxmlformats.org/drawingml/2006/table">
              <a:tbl>
                <a:tblPr firstRow="1" bandRow="1"/>
                <a:tblGrid>
                  <a:gridCol w="976417">
                    <a:extLst>
                      <a:ext uri="{9D8B030D-6E8A-4147-A177-3AD203B41FA5}">
                        <a16:colId xmlns:a16="http://schemas.microsoft.com/office/drawing/2014/main" val="2879683182"/>
                      </a:ext>
                    </a:extLst>
                  </a:gridCol>
                  <a:gridCol w="98319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891256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316491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</a:tblGrid>
                <a:tr h="370840"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endParaRPr lang="en-US" sz="1400" dirty="0"/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/>
                          <a:t>N [ppr]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>
                            <a:latin typeface="Symbol" pitchFamily="2" charset="2"/>
                          </a:rPr>
                          <a:t>e</a:t>
                        </a:r>
                        <a:r>
                          <a:rPr lang="en-US" sz="1400" baseline="-25000" dirty="0"/>
                          <a:t>x</a:t>
                        </a:r>
                        <a:r>
                          <a:rPr lang="en-US" sz="1400" dirty="0"/>
                          <a:t> [</a:t>
                        </a:r>
                        <a:r>
                          <a:rPr lang="en-US" sz="1400" dirty="0">
                            <a:latin typeface="Symbol" pitchFamily="2" charset="2"/>
                          </a:rPr>
                          <a:t>m</a:t>
                        </a:r>
                        <a:r>
                          <a:rPr lang="en-US" sz="1400" dirty="0"/>
                          <a:t>m]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 err="1">
                            <a:latin typeface="Symbol" pitchFamily="2" charset="2"/>
                          </a:rPr>
                          <a:t>e</a:t>
                        </a:r>
                        <a:r>
                          <a:rPr lang="en-US" sz="1400" baseline="-25000" dirty="0" err="1"/>
                          <a:t>y</a:t>
                        </a:r>
                        <a:r>
                          <a:rPr lang="en-US" sz="1400" dirty="0"/>
                          <a:t> [</a:t>
                        </a:r>
                        <a:r>
                          <a:rPr lang="en-US" sz="1400" dirty="0">
                            <a:latin typeface="Symbol" pitchFamily="2" charset="2"/>
                          </a:rPr>
                          <a:t>m</a:t>
                        </a:r>
                        <a:r>
                          <a:rPr lang="en-US" sz="1400" dirty="0"/>
                          <a:t>m]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381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199342"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/>
                          <a:t>Specs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/>
                          <a:t>&lt;600e10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/>
                          <a:t>&gt;8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dirty="0"/>
                          <a:t>&lt;3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381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199342"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b="1" dirty="0">
                            <a:solidFill>
                              <a:srgbClr val="008000"/>
                            </a:solidFill>
                          </a:rPr>
                          <a:t>Achieved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b="1" dirty="0">
                            <a:solidFill>
                              <a:srgbClr val="008000"/>
                            </a:solidFill>
                          </a:rPr>
                          <a:t>600e10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b="1" dirty="0">
                            <a:solidFill>
                              <a:srgbClr val="008000"/>
                            </a:solidFill>
                          </a:rPr>
                          <a:t>14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2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Arial"/>
                          </a:defRPr>
                        </a:lvl9pPr>
                      </a:lstStyle>
                      <a:p>
                        <a:pPr algn="ctr"/>
                        <a:r>
                          <a:rPr lang="en-US" sz="1400" b="1" dirty="0">
                            <a:solidFill>
                              <a:srgbClr val="008000"/>
                            </a:solidFill>
                          </a:rPr>
                          <a:t>3.5</a:t>
                        </a:r>
                      </a:p>
                    </a:txBody>
                    <a:tcPr>
                      <a:lnL w="12700" cmpd="sng">
                        <a:solidFill>
                          <a:sysClr val="window" lastClr="FFFFFF"/>
                        </a:solidFill>
                      </a:lnL>
                      <a:lnR w="12700" cmpd="sng">
                        <a:solidFill>
                          <a:sysClr val="window" lastClr="FFFFFF"/>
                        </a:solidFill>
                      </a:lnR>
                      <a:lnT w="12700" cmpd="sng">
                        <a:solidFill>
                          <a:sysClr val="window" lastClr="FFFFFF"/>
                        </a:solidFill>
                      </a:lnT>
                      <a:lnB w="12700" cmpd="sng">
                        <a:solidFill>
                          <a:sysClr val="window" lastClr="FFFFFF"/>
                        </a:solidFill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55A0">
                          <a:tint val="2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295588742"/>
                    </a:ext>
                  </a:extLst>
                </a:tr>
              </a:tbl>
            </a:graphicData>
          </a:graphic>
        </p:graphicFrame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2EB2CC5-BA73-E543-9A53-8A7FEA4256EB}"/>
              </a:ext>
            </a:extLst>
          </p:cNvPr>
          <p:cNvSpPr txBox="1"/>
          <p:nvPr/>
        </p:nvSpPr>
        <p:spPr>
          <a:xfrm>
            <a:off x="7901257" y="2476169"/>
            <a:ext cx="139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MTE beam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41A3FE0-97E0-144B-8853-4B6BD54E3F72}"/>
              </a:ext>
            </a:extLst>
          </p:cNvPr>
          <p:cNvSpPr txBox="1"/>
          <p:nvPr/>
        </p:nvSpPr>
        <p:spPr>
          <a:xfrm>
            <a:off x="4159261" y="4724198"/>
            <a:ext cx="1674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LHC beam: LIU brightness line</a:t>
            </a:r>
          </a:p>
        </p:txBody>
      </p:sp>
    </p:spTree>
    <p:extLst>
      <p:ext uri="{BB962C8B-B14F-4D97-AF65-F5344CB8AC3E}">
        <p14:creationId xmlns:p14="http://schemas.microsoft.com/office/powerpoint/2010/main" val="2848151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CC7EC1-7577-BA44-89EF-669FA65DF3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1822"/>
          <a:stretch/>
        </p:blipFill>
        <p:spPr>
          <a:xfrm>
            <a:off x="2377440" y="1754092"/>
            <a:ext cx="7083552" cy="4416432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EF5B688-9A64-DD4C-81CB-3FDFBCAD5F74}"/>
              </a:ext>
            </a:extLst>
          </p:cNvPr>
          <p:cNvSpPr/>
          <p:nvPr/>
        </p:nvSpPr>
        <p:spPr>
          <a:xfrm>
            <a:off x="4196361" y="5465922"/>
            <a:ext cx="560522" cy="155977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ED6459-3A89-C947-932F-B78DF912D390}"/>
              </a:ext>
            </a:extLst>
          </p:cNvPr>
          <p:cNvSpPr txBox="1"/>
          <p:nvPr/>
        </p:nvSpPr>
        <p:spPr>
          <a:xfrm>
            <a:off x="4368575" y="5789804"/>
            <a:ext cx="14147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2E528F"/>
                </a:solidFill>
              </a:rPr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3541761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pPr lvl="1"/>
            <a:r>
              <a:rPr lang="en-US" dirty="0"/>
              <a:t>There was beam in the SPS on 12 April</a:t>
            </a:r>
          </a:p>
          <a:p>
            <a:pPr lvl="2"/>
            <a:r>
              <a:rPr lang="en-US" dirty="0"/>
              <a:t>Injection of LHCINDIV (nominal single bunch), uncaptured and coasting till start of the ramp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B085EE2-9D24-B646-A76C-0C55C531A2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18737"/>
            <a:ext cx="5674555" cy="34332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0E48685-E11B-8C47-87B8-BE01C090AE9B}"/>
              </a:ext>
            </a:extLst>
          </p:cNvPr>
          <p:cNvSpPr txBox="1"/>
          <p:nvPr/>
        </p:nvSpPr>
        <p:spPr>
          <a:xfrm>
            <a:off x="7772400" y="294132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ALPS system tested with beam!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C6E2198-D4CF-C94C-B6D4-6E043AD74F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179" y="3429000"/>
            <a:ext cx="4411774" cy="26512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2D5B406-A01A-FF41-AA9C-49E73107247F}"/>
              </a:ext>
            </a:extLst>
          </p:cNvPr>
          <p:cNvSpPr txBox="1"/>
          <p:nvPr/>
        </p:nvSpPr>
        <p:spPr>
          <a:xfrm>
            <a:off x="1401366" y="2992127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sent to the new beam dump</a:t>
            </a:r>
          </a:p>
        </p:txBody>
      </p:sp>
    </p:spTree>
    <p:extLst>
      <p:ext uri="{BB962C8B-B14F-4D97-AF65-F5344CB8AC3E}">
        <p14:creationId xmlns:p14="http://schemas.microsoft.com/office/powerpoint/2010/main" val="2408596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pPr lvl="1"/>
            <a:r>
              <a:rPr lang="en-US" dirty="0"/>
              <a:t>There was beam in the SPS on 12 April</a:t>
            </a:r>
          </a:p>
          <a:p>
            <a:pPr lvl="2"/>
            <a:r>
              <a:rPr lang="en-US" dirty="0"/>
              <a:t>Injection of LHCINDIV (nominal single bunch), uncaptured and coasting till start of the ramp</a:t>
            </a:r>
          </a:p>
          <a:p>
            <a:pPr lvl="2"/>
            <a:r>
              <a:rPr lang="en-US" dirty="0"/>
              <a:t>Now two weeks to complete LLRF work and then real start of beam commissioning</a:t>
            </a:r>
          </a:p>
          <a:p>
            <a:pPr lvl="1"/>
            <a:r>
              <a:rPr lang="en-US" dirty="0"/>
              <a:t>PS beam commissioning</a:t>
            </a:r>
          </a:p>
          <a:p>
            <a:pPr lvl="2"/>
            <a:r>
              <a:rPr lang="en-US" dirty="0"/>
              <a:t>Still struggling with losses in SS88, probable vertical aperture restriction to be checked and possibly fixed during TS1</a:t>
            </a:r>
          </a:p>
          <a:p>
            <a:pPr lvl="2"/>
            <a:r>
              <a:rPr lang="en-US" dirty="0"/>
              <a:t>Vacuum spikes and extraction losses seen with LHC25 could be due to electron cloud?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BF536DC6-83B2-A343-A467-5F70039E4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0290" y="3962933"/>
            <a:ext cx="3384550" cy="2575979"/>
          </a:xfrm>
          <a:prstGeom prst="rect">
            <a:avLst/>
          </a:prstGeom>
        </p:spPr>
      </p:pic>
      <p:pic>
        <p:nvPicPr>
          <p:cNvPr id="12" name="Picture 11" descr="A picture containing chart&#10;&#10;Description automatically generated">
            <a:extLst>
              <a:ext uri="{FF2B5EF4-FFF2-40B4-BE49-F238E27FC236}">
                <a16:creationId xmlns:a16="http://schemas.microsoft.com/office/drawing/2014/main" id="{B9D1C81B-6A6C-304E-8EB1-261E78CFE1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6375" y="3941101"/>
            <a:ext cx="4356865" cy="245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9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A2258-DF5F-024B-B11C-B7E3F1337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08718"/>
            <a:ext cx="10515600" cy="5208362"/>
          </a:xfrm>
        </p:spPr>
        <p:txBody>
          <a:bodyPr>
            <a:normAutofit/>
          </a:bodyPr>
          <a:lstStyle/>
          <a:p>
            <a:r>
              <a:rPr lang="en-US" dirty="0"/>
              <a:t>Beam commissioning in the injectors</a:t>
            </a:r>
          </a:p>
          <a:p>
            <a:pPr lvl="1"/>
            <a:r>
              <a:rPr lang="en-US" dirty="0"/>
              <a:t>There was beam in the SPS on 12 April</a:t>
            </a:r>
          </a:p>
          <a:p>
            <a:pPr lvl="2"/>
            <a:r>
              <a:rPr lang="en-US" dirty="0"/>
              <a:t>Injection of LHCINDIV (nominal single bunch), uncaptured and coasting till start of the ramp</a:t>
            </a:r>
          </a:p>
          <a:p>
            <a:pPr lvl="2"/>
            <a:r>
              <a:rPr lang="en-US" dirty="0"/>
              <a:t>Now two weeks to complete LLRF work and then real start of beam commissioning</a:t>
            </a:r>
          </a:p>
          <a:p>
            <a:pPr lvl="1"/>
            <a:r>
              <a:rPr lang="en-US" dirty="0"/>
              <a:t>PS beam commissioning</a:t>
            </a:r>
          </a:p>
          <a:p>
            <a:pPr lvl="2"/>
            <a:r>
              <a:rPr lang="en-US" dirty="0"/>
              <a:t>Still struggling with losses in SS88, probable vertical aperture restriction to be checked and possibly fixed during TS1</a:t>
            </a:r>
          </a:p>
          <a:p>
            <a:pPr lvl="2"/>
            <a:r>
              <a:rPr lang="en-US" dirty="0"/>
              <a:t>Vacuum spikes and extraction losses seen with LHC25 could be due to electron cloud?</a:t>
            </a:r>
          </a:p>
          <a:p>
            <a:pPr lvl="2"/>
            <a:r>
              <a:rPr lang="en-US" dirty="0"/>
              <a:t>Also observed horizontal instabilities at high energy due to negative chromaticity</a:t>
            </a:r>
          </a:p>
          <a:p>
            <a:pPr lvl="3"/>
            <a:r>
              <a:rPr lang="en-US" dirty="0"/>
              <a:t>It could be interesting if our models of the PS predict this type of </a:t>
            </a:r>
            <a:r>
              <a:rPr lang="en-US" dirty="0" err="1"/>
              <a:t>behaviour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FF14D7-2E32-8E48-B154-38F04FCB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8762B-FEBB-9C4A-81E1-798459390956}" type="datetime1">
              <a:rPr lang="de-CH" smtClean="0"/>
              <a:t>15.04.21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2D3697-E370-C54E-B7F4-59E28C4A5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2ED07-7C00-8D46-8E3E-CFDAA5321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6310B5-8274-0548-846F-2B6205994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en-US" dirty="0"/>
              <a:t>General information from department/group/section</a:t>
            </a:r>
          </a:p>
        </p:txBody>
      </p:sp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20460CEE-98E6-CE44-830B-16F5A7462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519" y="4571859"/>
            <a:ext cx="3405505" cy="2149616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82A7AC1-5BC0-344C-96E8-374392752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0782" y="4571859"/>
            <a:ext cx="2509537" cy="22444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E312496-AA5D-E947-BE9C-1FC0AFFCE672}"/>
              </a:ext>
            </a:extLst>
          </p:cNvPr>
          <p:cNvSpPr txBox="1"/>
          <p:nvPr/>
        </p:nvSpPr>
        <p:spPr>
          <a:xfrm>
            <a:off x="10231496" y="4678680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 0 ?</a:t>
            </a:r>
          </a:p>
        </p:txBody>
      </p:sp>
    </p:spTree>
    <p:extLst>
      <p:ext uri="{BB962C8B-B14F-4D97-AF65-F5344CB8AC3E}">
        <p14:creationId xmlns:p14="http://schemas.microsoft.com/office/powerpoint/2010/main" val="37102401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51662</TotalTime>
  <Words>665</Words>
  <Application>Microsoft Macintosh PowerPoint</Application>
  <PresentationFormat>Widescreen</PresentationFormat>
  <Paragraphs>126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Coherent Effects and Impedances section (CEI) – general information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  <vt:lpstr>General information from department/group/section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Extension of two particle model to quadrupolar wakes</dc:title>
  <dc:creator>Microsoft Office User</dc:creator>
  <cp:lastModifiedBy>Giovanni Rumolo</cp:lastModifiedBy>
  <cp:revision>345</cp:revision>
  <dcterms:created xsi:type="dcterms:W3CDTF">2019-08-06T09:01:59Z</dcterms:created>
  <dcterms:modified xsi:type="dcterms:W3CDTF">2021-04-15T11:52:12Z</dcterms:modified>
</cp:coreProperties>
</file>