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9" r:id="rId5"/>
    <p:sldId id="258" r:id="rId6"/>
    <p:sldId id="272" r:id="rId7"/>
    <p:sldId id="260" r:id="rId8"/>
    <p:sldId id="273" r:id="rId9"/>
    <p:sldId id="275" r:id="rId10"/>
    <p:sldId id="266" r:id="rId11"/>
    <p:sldId id="267" r:id="rId12"/>
    <p:sldId id="268" r:id="rId13"/>
    <p:sldId id="274" r:id="rId14"/>
    <p:sldId id="269" r:id="rId15"/>
    <p:sldId id="270" r:id="rId16"/>
    <p:sldId id="263" r:id="rId17"/>
    <p:sldId id="26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1" autoAdjust="0"/>
    <p:restoredTop sz="94660"/>
  </p:normalViewPr>
  <p:slideViewPr>
    <p:cSldViewPr snapToGrid="0">
      <p:cViewPr>
        <p:scale>
          <a:sx n="76" d="100"/>
          <a:sy n="76" d="100"/>
        </p:scale>
        <p:origin x="-43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087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54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09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56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422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12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23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18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503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105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862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857EC-ABC3-4E5E-80CE-4CE988DBAB47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7BAFD-DEF5-4704-B7B1-6F073A869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38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83623"/>
            <a:ext cx="9144000" cy="2387600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r>
              <a:rPr lang="ru-RU" sz="3600" b="1" dirty="0" smtClean="0"/>
              <a:t>«</a:t>
            </a:r>
            <a:r>
              <a:rPr lang="en-US" sz="3600" b="1" dirty="0"/>
              <a:t>STUDY OF DOSE TRANSMISSION IN A MULTILEAF COLLIMATOR ON A VARIAN HALCYON ACCELERATOR</a:t>
            </a:r>
            <a:r>
              <a:rPr lang="ru-RU" sz="3600" b="1" dirty="0" smtClean="0"/>
              <a:t>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4906" y="4521896"/>
            <a:ext cx="9790622" cy="2108200"/>
          </a:xfrm>
        </p:spPr>
        <p:txBody>
          <a:bodyPr>
            <a:normAutofit/>
          </a:bodyPr>
          <a:lstStyle/>
          <a:p>
            <a:r>
              <a:rPr lang="en-US" dirty="0" smtClean="0"/>
              <a:t>Morozova E.P</a:t>
            </a:r>
            <a:r>
              <a:rPr lang="ru-RU" dirty="0" smtClean="0"/>
              <a:t>.</a:t>
            </a:r>
            <a:r>
              <a:rPr lang="ru-RU" baseline="30000" dirty="0" smtClean="0"/>
              <a:t> </a:t>
            </a:r>
            <a:r>
              <a:rPr lang="ru-RU" baseline="30000" dirty="0"/>
              <a:t>2,1 </a:t>
            </a:r>
            <a:r>
              <a:rPr lang="ru-RU" dirty="0" smtClean="0"/>
              <a:t>, </a:t>
            </a:r>
            <a:r>
              <a:rPr lang="en-US" dirty="0" smtClean="0"/>
              <a:t>Lykova E.N.</a:t>
            </a:r>
            <a:r>
              <a:rPr lang="ru-RU" baseline="30000" dirty="0" smtClean="0"/>
              <a:t>1 </a:t>
            </a:r>
            <a:r>
              <a:rPr lang="ru-RU" dirty="0" smtClean="0"/>
              <a:t>,</a:t>
            </a:r>
            <a:r>
              <a:rPr lang="en-US" dirty="0" smtClean="0"/>
              <a:t> Petrova A.F.</a:t>
            </a:r>
            <a:r>
              <a:rPr lang="ru-RU" baseline="30000" dirty="0" smtClean="0"/>
              <a:t>1</a:t>
            </a:r>
            <a:r>
              <a:rPr lang="ru-RU" dirty="0" smtClean="0"/>
              <a:t>,</a:t>
            </a:r>
            <a:r>
              <a:rPr lang="en-US" dirty="0" smtClean="0"/>
              <a:t> Gromova N.V</a:t>
            </a:r>
            <a:r>
              <a:rPr lang="ru-RU" dirty="0" smtClean="0"/>
              <a:t>.</a:t>
            </a:r>
            <a:r>
              <a:rPr lang="ru-RU" baseline="30000" dirty="0" smtClean="0"/>
              <a:t> 2</a:t>
            </a:r>
            <a:r>
              <a:rPr lang="ru-RU" dirty="0" smtClean="0"/>
              <a:t>,</a:t>
            </a:r>
            <a:r>
              <a:rPr lang="ru-RU" baseline="30000" dirty="0" smtClean="0"/>
              <a:t> </a:t>
            </a:r>
            <a:r>
              <a:rPr lang="en-US" dirty="0" err="1" smtClean="0"/>
              <a:t>Chernyaev</a:t>
            </a:r>
            <a:r>
              <a:rPr lang="en-US" dirty="0"/>
              <a:t> </a:t>
            </a:r>
            <a:r>
              <a:rPr lang="en-US" dirty="0" smtClean="0"/>
              <a:t>A.P.</a:t>
            </a:r>
            <a:r>
              <a:rPr lang="ru-RU" baseline="30000" dirty="0" smtClean="0"/>
              <a:t>1</a:t>
            </a:r>
            <a:r>
              <a:rPr lang="ru-RU" baseline="30000" dirty="0"/>
              <a:t> </a:t>
            </a:r>
            <a:endParaRPr lang="ru-RU" dirty="0"/>
          </a:p>
          <a:p>
            <a:endParaRPr lang="ru-RU" sz="1600" i="1" baseline="30000" dirty="0" smtClean="0"/>
          </a:p>
          <a:p>
            <a:r>
              <a:rPr lang="ru-RU" sz="1600" i="1" baseline="30000" dirty="0" smtClean="0"/>
              <a:t>1 </a:t>
            </a:r>
            <a:r>
              <a:rPr lang="en-US" sz="1600" i="1" dirty="0" smtClean="0"/>
              <a:t>LOMONOSOV MOSCOW STATE UNIVERSITY</a:t>
            </a:r>
            <a:r>
              <a:rPr lang="ru-RU" sz="1600" i="1" dirty="0" smtClean="0"/>
              <a:t>, </a:t>
            </a:r>
            <a:r>
              <a:rPr lang="en-US" sz="1600" i="1" dirty="0"/>
              <a:t>Faculty of Physics</a:t>
            </a:r>
            <a:r>
              <a:rPr lang="ru-RU" sz="1600" i="1" dirty="0" smtClean="0"/>
              <a:t>, </a:t>
            </a:r>
            <a:r>
              <a:rPr lang="en-US" sz="1600" i="1" dirty="0" smtClean="0"/>
              <a:t>Physics </a:t>
            </a:r>
            <a:r>
              <a:rPr lang="en-US" sz="1600" i="1" dirty="0"/>
              <a:t>of Accelerators and Radiation Medicine</a:t>
            </a:r>
            <a:r>
              <a:rPr lang="ru-RU" sz="1600" i="1" dirty="0" smtClean="0"/>
              <a:t>. </a:t>
            </a:r>
            <a:r>
              <a:rPr lang="en-US" sz="1600" i="1" dirty="0" err="1"/>
              <a:t>Leninskie</a:t>
            </a:r>
            <a:r>
              <a:rPr lang="en-US" sz="1600" i="1" dirty="0"/>
              <a:t> Gory, Moscow </a:t>
            </a:r>
            <a:r>
              <a:rPr lang="en-US" sz="1600" i="1" dirty="0" smtClean="0"/>
              <a:t>119991</a:t>
            </a:r>
            <a:r>
              <a:rPr lang="ru-RU" sz="1600" i="1" dirty="0" smtClean="0"/>
              <a:t>, </a:t>
            </a:r>
            <a:r>
              <a:rPr lang="en-US" sz="1600" i="1" dirty="0" smtClean="0"/>
              <a:t>Russia</a:t>
            </a:r>
            <a:endParaRPr lang="ru-RU" sz="1600" i="1" dirty="0" smtClean="0"/>
          </a:p>
          <a:p>
            <a:r>
              <a:rPr lang="ru-RU" sz="1600" i="1" baseline="30000" dirty="0" smtClean="0"/>
              <a:t>2</a:t>
            </a:r>
            <a:r>
              <a:rPr lang="en-US" sz="1600" i="1" dirty="0" smtClean="0"/>
              <a:t>Moscow International Oncology Center, </a:t>
            </a:r>
            <a:r>
              <a:rPr lang="en-US" sz="1600" i="1" dirty="0" err="1" smtClean="0"/>
              <a:t>st</a:t>
            </a:r>
            <a:r>
              <a:rPr lang="en-US" sz="1600" i="1" dirty="0" err="1"/>
              <a:t>.</a:t>
            </a:r>
            <a:r>
              <a:rPr lang="en-US" sz="1600" i="1" dirty="0"/>
              <a:t> </a:t>
            </a:r>
            <a:r>
              <a:rPr lang="en-US" sz="1600" i="1" dirty="0" err="1" smtClean="0"/>
              <a:t>Durov</a:t>
            </a:r>
            <a:r>
              <a:rPr lang="en-US" sz="1600" i="1" dirty="0" smtClean="0"/>
              <a:t> 26, </a:t>
            </a:r>
            <a:r>
              <a:rPr lang="en-US" sz="1600" i="1" dirty="0"/>
              <a:t>Moscow</a:t>
            </a:r>
            <a:r>
              <a:rPr lang="en-US" sz="1600" i="1" dirty="0" smtClean="0"/>
              <a:t>, Russia</a:t>
            </a:r>
            <a:endParaRPr lang="ru-RU" sz="1600" i="1" dirty="0" smtClean="0"/>
          </a:p>
          <a:p>
            <a:r>
              <a:rPr lang="en-US" sz="1600" dirty="0" smtClean="0"/>
              <a:t>MOSCOW 2021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193607" y="92363"/>
            <a:ext cx="1330393" cy="12930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76729"/>
            <a:ext cx="1116361" cy="111636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54906" y="129308"/>
            <a:ext cx="9682188" cy="1181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600" i="1" dirty="0"/>
              <a:t>LOMONOSOV MOSCOW STATE UNIVERSITY </a:t>
            </a:r>
            <a:endParaRPr lang="en-US" sz="1600" i="1" dirty="0" smtClean="0"/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600" dirty="0" smtClean="0"/>
              <a:t>FACULTY OF PHYSICS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600" dirty="0" smtClean="0"/>
              <a:t>PHYSICS OF ACCELERATORS AND RADIATION MEDICINE</a:t>
            </a:r>
            <a:endParaRPr lang="ru-RU" sz="16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262023" y="6393928"/>
            <a:ext cx="2743200" cy="36512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96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10255" y="6352452"/>
            <a:ext cx="2743200" cy="365125"/>
          </a:xfrm>
        </p:spPr>
        <p:txBody>
          <a:bodyPr/>
          <a:lstStyle/>
          <a:p>
            <a:fld id="{77DC3FC7-2111-4C93-ABC8-A136E137DFE0}" type="slidenum">
              <a:rPr lang="ru-RU" smtClean="0"/>
              <a:t>10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221315" y="51418"/>
            <a:ext cx="1330393" cy="1293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524000" y="408462"/>
            <a:ext cx="9264073" cy="5790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RESULTS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551708" y="1037212"/>
            <a:ext cx="7163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Obtained beam profiles for different field sizes </a:t>
            </a:r>
            <a:endParaRPr lang="ru-RU" sz="1600" b="1" dirty="0"/>
          </a:p>
        </p:txBody>
      </p:sp>
      <p:pic>
        <p:nvPicPr>
          <p:cNvPr id="12" name="Рисунок 11"/>
          <p:cNvPicPr/>
          <p:nvPr/>
        </p:nvPicPr>
        <p:blipFill rotWithShape="1">
          <a:blip r:embed="rId4"/>
          <a:srcRect l="6542" t="27365" r="33169" b="13114"/>
          <a:stretch/>
        </p:blipFill>
        <p:spPr bwMode="auto">
          <a:xfrm>
            <a:off x="1309423" y="1825625"/>
            <a:ext cx="4468977" cy="24546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r:embed="rId5"/>
          <a:srcRect l="23346" t="26911" r="16365" b="12200"/>
          <a:stretch/>
        </p:blipFill>
        <p:spPr bwMode="auto">
          <a:xfrm>
            <a:off x="6391030" y="1825625"/>
            <a:ext cx="4404050" cy="24546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/>
          <p:cNvPicPr/>
          <p:nvPr/>
        </p:nvPicPr>
        <p:blipFill rotWithShape="1">
          <a:blip r:embed="rId6"/>
          <a:srcRect l="30272" t="28963" r="15468" b="13341"/>
          <a:stretch/>
        </p:blipFill>
        <p:spPr bwMode="auto">
          <a:xfrm>
            <a:off x="3939198" y="4280276"/>
            <a:ext cx="4433675" cy="24661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9302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221315" y="51418"/>
            <a:ext cx="1330393" cy="12930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524000" y="408462"/>
            <a:ext cx="9264073" cy="5790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RESULTS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51708" y="1037212"/>
            <a:ext cx="5325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Shadow area plots for different field sizes </a:t>
            </a:r>
            <a:endParaRPr lang="ru-RU" sz="1600" b="1" dirty="0"/>
          </a:p>
        </p:txBody>
      </p:sp>
      <p:pic>
        <p:nvPicPr>
          <p:cNvPr id="8" name="Рисунок 7"/>
          <p:cNvPicPr/>
          <p:nvPr/>
        </p:nvPicPr>
        <p:blipFill rotWithShape="1">
          <a:blip r:embed="rId4"/>
          <a:srcRect l="13084" t="29418" r="33169" b="13113"/>
          <a:stretch/>
        </p:blipFill>
        <p:spPr bwMode="auto">
          <a:xfrm>
            <a:off x="1026470" y="1594930"/>
            <a:ext cx="4333370" cy="25789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5"/>
          <a:srcRect l="21678" t="29190" r="24574" b="13798"/>
          <a:stretch/>
        </p:blipFill>
        <p:spPr bwMode="auto">
          <a:xfrm>
            <a:off x="6156036" y="1576356"/>
            <a:ext cx="4545893" cy="24573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6"/>
          <a:srcRect l="29760" t="32611" r="26499" b="21779"/>
          <a:stretch/>
        </p:blipFill>
        <p:spPr bwMode="auto">
          <a:xfrm>
            <a:off x="4105469" y="4038458"/>
            <a:ext cx="4497356" cy="2603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2098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221315" y="51418"/>
            <a:ext cx="1330393" cy="12930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537116" y="408461"/>
            <a:ext cx="9264073" cy="5790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RESULTS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548882" y="1037212"/>
            <a:ext cx="53278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Profile plots away from the central axis </a:t>
            </a:r>
            <a:endParaRPr lang="ru-RU" sz="1600" b="1" dirty="0"/>
          </a:p>
        </p:txBody>
      </p:sp>
      <p:pic>
        <p:nvPicPr>
          <p:cNvPr id="11" name="Рисунок 10"/>
          <p:cNvPicPr/>
          <p:nvPr/>
        </p:nvPicPr>
        <p:blipFill rotWithShape="1">
          <a:blip r:embed="rId4"/>
          <a:srcRect l="12186" t="27366" r="33041" b="18814"/>
          <a:stretch/>
        </p:blipFill>
        <p:spPr bwMode="auto">
          <a:xfrm>
            <a:off x="669304" y="2089200"/>
            <a:ext cx="5066148" cy="31615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/>
          <p:cNvPicPr/>
          <p:nvPr/>
        </p:nvPicPr>
        <p:blipFill rotWithShape="1">
          <a:blip r:embed="rId5"/>
          <a:srcRect l="30529" t="27841" r="17520" b="18586"/>
          <a:stretch/>
        </p:blipFill>
        <p:spPr bwMode="auto">
          <a:xfrm>
            <a:off x="6070861" y="2139885"/>
            <a:ext cx="4988781" cy="31108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7315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73" y="1184602"/>
            <a:ext cx="5686266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586" y="1184602"/>
            <a:ext cx="5659249" cy="433124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00391" y="5480248"/>
            <a:ext cx="5256920" cy="4710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Difference between measured doses of SNC 125c and calculated doses in Eclipse 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9717" y="5480248"/>
            <a:ext cx="5256920" cy="4710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Dose difference between measured IC Profiler and calculated doses in Eclipse 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221315" y="51418"/>
            <a:ext cx="1330393" cy="12930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537116" y="408461"/>
            <a:ext cx="9264073" cy="5790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RESULTS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9690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221315" y="51418"/>
            <a:ext cx="1330393" cy="12930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524000" y="408462"/>
            <a:ext cx="9264073" cy="5790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RESULTS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51708" y="1037212"/>
            <a:ext cx="6357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The data obtained in the experiment with a small field size</a:t>
            </a:r>
            <a:endParaRPr lang="ru-RU" sz="1600" b="1" dirty="0"/>
          </a:p>
        </p:txBody>
      </p:sp>
      <p:pic>
        <p:nvPicPr>
          <p:cNvPr id="12" name="Рисунок 11"/>
          <p:cNvPicPr/>
          <p:nvPr/>
        </p:nvPicPr>
        <p:blipFill rotWithShape="1">
          <a:blip r:embed="rId4"/>
          <a:srcRect l="19626" t="29418" r="29065" b="13113"/>
          <a:stretch/>
        </p:blipFill>
        <p:spPr bwMode="auto">
          <a:xfrm>
            <a:off x="659876" y="2210946"/>
            <a:ext cx="5090857" cy="34136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r:embed="rId5"/>
          <a:srcRect l="20011" t="25998" r="26627" b="11745"/>
          <a:stretch/>
        </p:blipFill>
        <p:spPr bwMode="auto">
          <a:xfrm>
            <a:off x="6033155" y="2210946"/>
            <a:ext cx="5033913" cy="34136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1175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10255" y="6352452"/>
            <a:ext cx="2743200" cy="365125"/>
          </a:xfrm>
        </p:spPr>
        <p:txBody>
          <a:bodyPr/>
          <a:lstStyle/>
          <a:p>
            <a:fld id="{77DC3FC7-2111-4C93-ABC8-A136E137DFE0}" type="slidenum">
              <a:rPr lang="ru-RU" smtClean="0"/>
              <a:t>15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221315" y="51418"/>
            <a:ext cx="1330393" cy="1293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524000" y="408462"/>
            <a:ext cx="9264073" cy="5790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RESULTS</a:t>
            </a:r>
            <a:endParaRPr lang="ru-RU" sz="2800" dirty="0"/>
          </a:p>
        </p:txBody>
      </p:sp>
      <p:pic>
        <p:nvPicPr>
          <p:cNvPr id="11" name="Рисунок 10"/>
          <p:cNvPicPr/>
          <p:nvPr/>
        </p:nvPicPr>
        <p:blipFill rotWithShape="1">
          <a:blip r:embed="rId4"/>
          <a:srcRect l="20753" t="32484" r="27656" b="17197"/>
          <a:stretch/>
        </p:blipFill>
        <p:spPr bwMode="auto">
          <a:xfrm>
            <a:off x="763572" y="2022061"/>
            <a:ext cx="5604716" cy="35644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388636"/>
              </p:ext>
            </p:extLst>
          </p:nvPr>
        </p:nvGraphicFramePr>
        <p:xfrm>
          <a:off x="6776581" y="2044189"/>
          <a:ext cx="4847572" cy="4231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1208">
                  <a:extLst>
                    <a:ext uri="{9D8B030D-6E8A-4147-A177-3AD203B41FA5}">
                      <a16:colId xmlns:a16="http://schemas.microsoft.com/office/drawing/2014/main" xmlns="" val="3548773197"/>
                    </a:ext>
                  </a:extLst>
                </a:gridCol>
                <a:gridCol w="1362578">
                  <a:extLst>
                    <a:ext uri="{9D8B030D-6E8A-4147-A177-3AD203B41FA5}">
                      <a16:colId xmlns:a16="http://schemas.microsoft.com/office/drawing/2014/main" xmlns="" val="557958307"/>
                    </a:ext>
                  </a:extLst>
                </a:gridCol>
                <a:gridCol w="1061208">
                  <a:extLst>
                    <a:ext uri="{9D8B030D-6E8A-4147-A177-3AD203B41FA5}">
                      <a16:colId xmlns:a16="http://schemas.microsoft.com/office/drawing/2014/main" xmlns="" val="3954840052"/>
                    </a:ext>
                  </a:extLst>
                </a:gridCol>
                <a:gridCol w="1362578">
                  <a:extLst>
                    <a:ext uri="{9D8B030D-6E8A-4147-A177-3AD203B41FA5}">
                      <a16:colId xmlns:a16="http://schemas.microsoft.com/office/drawing/2014/main" xmlns="" val="1176148945"/>
                    </a:ext>
                  </a:extLst>
                </a:gridCol>
              </a:tblGrid>
              <a:tr h="6990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cm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Dose at reference points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Calculated dose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Dose measured in step by step mode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15575253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0,021</a:t>
                      </a:r>
                      <a:r>
                        <a:rPr lang="en-US" sz="1400" dirty="0" smtClean="0">
                          <a:effectLst/>
                        </a:rPr>
                        <a:t>3±0,0003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0,0374</a:t>
                      </a:r>
                      <a:r>
                        <a:rPr lang="en-US" sz="1400" dirty="0" smtClean="0">
                          <a:effectLst/>
                        </a:rPr>
                        <a:t>±0,0005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02662901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0,034</a:t>
                      </a:r>
                      <a:r>
                        <a:rPr lang="en-US" sz="1400" dirty="0" smtClean="0">
                          <a:effectLst/>
                        </a:rPr>
                        <a:t>1±0,0004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0,00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0,052</a:t>
                      </a:r>
                      <a:r>
                        <a:rPr lang="en-US" sz="1400" dirty="0" smtClean="0">
                          <a:effectLst/>
                        </a:rPr>
                        <a:t>7±0,0007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14259165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0,0524</a:t>
                      </a:r>
                      <a:r>
                        <a:rPr lang="en-US" sz="1400" dirty="0" smtClean="0">
                          <a:effectLst/>
                        </a:rPr>
                        <a:t>±0,0007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0,09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0,063</a:t>
                      </a:r>
                      <a:r>
                        <a:rPr lang="en-US" sz="1400" dirty="0" smtClean="0">
                          <a:effectLst/>
                        </a:rPr>
                        <a:t>9±0,0008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93657974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0,0886</a:t>
                      </a:r>
                      <a:r>
                        <a:rPr lang="en-US" sz="1400" dirty="0" smtClean="0">
                          <a:effectLst/>
                        </a:rPr>
                        <a:t>±0,0011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0,09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0,099</a:t>
                      </a:r>
                      <a:r>
                        <a:rPr lang="en-US" sz="1400" dirty="0" smtClean="0">
                          <a:effectLst/>
                        </a:rPr>
                        <a:t>4±0,0013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75718157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0,117</a:t>
                      </a:r>
                      <a:r>
                        <a:rPr lang="en-US" sz="1400" dirty="0" smtClean="0">
                          <a:effectLst/>
                        </a:rPr>
                        <a:t>4±0,0015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0,18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0,1258</a:t>
                      </a:r>
                      <a:r>
                        <a:rPr lang="en-US" sz="1400" dirty="0" smtClean="0">
                          <a:effectLst/>
                        </a:rPr>
                        <a:t>±0,0016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88304327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0,1593</a:t>
                      </a:r>
                      <a:r>
                        <a:rPr lang="en-US" sz="1400" dirty="0" smtClean="0">
                          <a:effectLst/>
                        </a:rPr>
                        <a:t>±0,0021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0,18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0,17</a:t>
                      </a:r>
                      <a:r>
                        <a:rPr lang="en-US" sz="1400" dirty="0" smtClean="0">
                          <a:effectLst/>
                        </a:rPr>
                        <a:t>80±0,0023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20726454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0,189</a:t>
                      </a:r>
                      <a:r>
                        <a:rPr lang="en-US" sz="1400" dirty="0" smtClean="0">
                          <a:effectLst/>
                        </a:rPr>
                        <a:t>6±0,0025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0,18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0,187</a:t>
                      </a:r>
                      <a:r>
                        <a:rPr lang="en-US" sz="1400" dirty="0" smtClean="0">
                          <a:effectLst/>
                        </a:rPr>
                        <a:t>3±0,0024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06639947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0,2258</a:t>
                      </a:r>
                      <a:r>
                        <a:rPr lang="en-US" sz="1400" dirty="0" smtClean="0">
                          <a:effectLst/>
                        </a:rPr>
                        <a:t>±0,0029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0,27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0,2462</a:t>
                      </a:r>
                      <a:r>
                        <a:rPr lang="en-US" sz="1400" dirty="0" smtClean="0">
                          <a:effectLst/>
                        </a:rPr>
                        <a:t>±0,0032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18785378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0,27</a:t>
                      </a:r>
                      <a:r>
                        <a:rPr lang="en-US" sz="1400" dirty="0" smtClean="0">
                          <a:effectLst/>
                        </a:rPr>
                        <a:t>80±0,0036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0,27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0,275</a:t>
                      </a:r>
                      <a:r>
                        <a:rPr lang="en-US" sz="1400" dirty="0" smtClean="0">
                          <a:effectLst/>
                        </a:rPr>
                        <a:t>5±0,0036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41616054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0,344</a:t>
                      </a:r>
                      <a:r>
                        <a:rPr lang="en-US" sz="1400" dirty="0" smtClean="0">
                          <a:effectLst/>
                        </a:rPr>
                        <a:t>5±0,0045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0,36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0,357</a:t>
                      </a:r>
                      <a:r>
                        <a:rPr lang="en-US" sz="1400" dirty="0" smtClean="0">
                          <a:effectLst/>
                        </a:rPr>
                        <a:t>9±0,0047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68222068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0,434</a:t>
                      </a:r>
                      <a:r>
                        <a:rPr lang="en-US" sz="1400" dirty="0" smtClean="0">
                          <a:effectLst/>
                        </a:rPr>
                        <a:t>3±0,0056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0,45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0,4372</a:t>
                      </a:r>
                      <a:r>
                        <a:rPr lang="en-US" sz="1400" dirty="0" smtClean="0">
                          <a:effectLst/>
                        </a:rPr>
                        <a:t>±0,0057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606106582"/>
                  </a:ext>
                </a:extLst>
              </a:tr>
              <a:tr h="294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0,557</a:t>
                      </a:r>
                      <a:r>
                        <a:rPr lang="en-US" sz="1400" dirty="0" smtClean="0">
                          <a:effectLst/>
                        </a:rPr>
                        <a:t>9±0,0072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0,54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0,537</a:t>
                      </a:r>
                      <a:r>
                        <a:rPr lang="en-US" sz="1400" dirty="0" smtClean="0">
                          <a:effectLst/>
                        </a:rPr>
                        <a:t>1±0,0071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92318319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51708" y="1037212"/>
            <a:ext cx="6357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Data obtained for the experiment with a small field size 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91074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75613" y="6356350"/>
            <a:ext cx="2743200" cy="365125"/>
          </a:xfrm>
        </p:spPr>
        <p:txBody>
          <a:bodyPr/>
          <a:lstStyle/>
          <a:p>
            <a:fld id="{77DC3FC7-2111-4C93-ABC8-A136E137DFE0}" type="slidenum">
              <a:rPr lang="ru-RU" smtClean="0"/>
              <a:t>16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193607" y="55417"/>
            <a:ext cx="1330393" cy="1293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524000" y="408462"/>
            <a:ext cx="9264073" cy="5790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Conclusions</a:t>
            </a:r>
            <a:endParaRPr lang="ru-RU" sz="2800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838200" y="1496238"/>
            <a:ext cx="10515600" cy="4860111"/>
          </a:xfrm>
        </p:spPr>
        <p:txBody>
          <a:bodyPr anchor="ctr">
            <a:normAutofit/>
          </a:bodyPr>
          <a:lstStyle/>
          <a:p>
            <a:pPr algn="just"/>
            <a:r>
              <a:rPr lang="en-US" sz="2000" dirty="0"/>
              <a:t>The dose leakage with the closed MLC SX1 was - </a:t>
            </a:r>
            <a:r>
              <a:rPr lang="en-US" sz="2000" dirty="0" smtClean="0"/>
              <a:t>0,0119±1,705E-05</a:t>
            </a:r>
            <a:r>
              <a:rPr lang="ru-RU" sz="2000" dirty="0" smtClean="0"/>
              <a:t>%</a:t>
            </a:r>
            <a:r>
              <a:rPr lang="en-US" sz="2000" dirty="0" smtClean="0"/>
              <a:t>.</a:t>
            </a:r>
            <a:endParaRPr lang="en-US" sz="2000" dirty="0"/>
          </a:p>
          <a:p>
            <a:pPr algn="just"/>
            <a:r>
              <a:rPr lang="en-US" sz="2000" dirty="0"/>
              <a:t>Experiments have shown that despite the fact that the same dose of 200 monitor units was </a:t>
            </a:r>
            <a:r>
              <a:rPr lang="en-US" sz="2000" dirty="0"/>
              <a:t> guided </a:t>
            </a:r>
            <a:r>
              <a:rPr lang="en-US" sz="2000" dirty="0"/>
              <a:t>in all experiments, the dose leakage increases with increasing field size. At a distance of 16 cm from the central axis, doses of 0.217, 0.727, 1.815% are observed for fields of 5 × 5, 10 × 10, 15 × 15, respectively.</a:t>
            </a:r>
          </a:p>
          <a:p>
            <a:pPr algn="just"/>
            <a:r>
              <a:rPr lang="en-US" sz="2000" dirty="0"/>
              <a:t>For a field size of 1x2 at a distance of 14 cm from the central axis, a dose of 0.02% is observed, while the planning system sets 0% of the relative dose at the same distance.</a:t>
            </a:r>
          </a:p>
          <a:p>
            <a:pPr algn="just"/>
            <a:r>
              <a:rPr lang="en-US" sz="2000" dirty="0"/>
              <a:t>The results of the current study are important for understanding how field size affects dose leakage.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693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193607" y="55417"/>
            <a:ext cx="1330393" cy="1293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524000" y="2633229"/>
            <a:ext cx="9413094" cy="1625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THANKS FOR YOUR ATTENTION!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0693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414396"/>
            <a:ext cx="9337965" cy="64102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2800" dirty="0"/>
              <a:t>The relevance of research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4572" y="1426343"/>
            <a:ext cx="6998616" cy="4784776"/>
          </a:xfrm>
        </p:spPr>
        <p:txBody>
          <a:bodyPr anchor="ctr">
            <a:normAutofit/>
          </a:bodyPr>
          <a:lstStyle/>
          <a:p>
            <a:pPr algn="just"/>
            <a:r>
              <a:rPr lang="en-US" sz="2000" dirty="0"/>
              <a:t>The number of patients who show late radiation reactions is increasing every year. This trend can be traced, as, thanks to modern methods of treatment, a number of patients live long enough to show long-term reactions to radiation exposure. </a:t>
            </a:r>
            <a:endParaRPr lang="en-US" sz="2000" dirty="0" smtClean="0"/>
          </a:p>
          <a:p>
            <a:pPr algn="just"/>
            <a:r>
              <a:rPr lang="en-US" sz="2000" dirty="0"/>
              <a:t>In 10% of the occurrence of secondary cancer, 8% is due to the actual radiation exposure during radiation therapy. </a:t>
            </a:r>
            <a:endParaRPr lang="en-US" sz="2000" dirty="0" smtClean="0"/>
          </a:p>
          <a:p>
            <a:pPr algn="just"/>
            <a:r>
              <a:rPr lang="en-US" sz="2000" dirty="0"/>
              <a:t>That is, slightly less than 1% of those who survived for a long period of time developed secondary cancer as a result of radiation therapy, however, this number may increase with longer follow-up. </a:t>
            </a:r>
            <a:endParaRPr lang="en-US" sz="2000" dirty="0" smtClean="0"/>
          </a:p>
          <a:p>
            <a:pPr algn="just"/>
            <a:r>
              <a:rPr lang="en-US" sz="2000" dirty="0"/>
              <a:t>The single most important parameter that affects the overall leakage rate is the distance from the edge of the field. </a:t>
            </a:r>
            <a:endParaRPr lang="ru-RU" sz="1600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193607" y="88363"/>
            <a:ext cx="1330393" cy="1293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76729"/>
            <a:ext cx="1116361" cy="1116361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10255" y="6344373"/>
            <a:ext cx="2743200" cy="365125"/>
          </a:xfrm>
        </p:spPr>
        <p:txBody>
          <a:bodyPr/>
          <a:lstStyle/>
          <a:p>
            <a:fld id="{77DC3FC7-2111-4C93-ABC8-A136E137DFE0}" type="slidenum">
              <a:rPr lang="ru-RU" smtClean="0"/>
              <a:t>2</a:t>
            </a:fld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7" t="18728" r="60771" b="2286"/>
          <a:stretch/>
        </p:blipFill>
        <p:spPr>
          <a:xfrm>
            <a:off x="744334" y="1414401"/>
            <a:ext cx="3331028" cy="47847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90" t="26376" r="32127" b="68998"/>
          <a:stretch/>
        </p:blipFill>
        <p:spPr>
          <a:xfrm>
            <a:off x="1880239" y="2356388"/>
            <a:ext cx="1059217" cy="26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54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3852" y="1636764"/>
            <a:ext cx="5989947" cy="4085306"/>
          </a:xfrm>
        </p:spPr>
        <p:txBody>
          <a:bodyPr anchor="ctr">
            <a:normAutofit/>
          </a:bodyPr>
          <a:lstStyle/>
          <a:p>
            <a:pPr algn="just"/>
            <a:r>
              <a:rPr lang="en-US" sz="2000" dirty="0"/>
              <a:t>Experimental study of dose leakage from the SX1 multi-leaf collimator at the Varian Halcyon medical linear accelerator. </a:t>
            </a:r>
            <a:endParaRPr lang="en-US" sz="2000" dirty="0" smtClean="0"/>
          </a:p>
          <a:p>
            <a:pPr algn="just"/>
            <a:r>
              <a:rPr lang="en-US" sz="2000" dirty="0"/>
              <a:t>Assessment of the dose outside the irradiated volume. </a:t>
            </a:r>
            <a:endParaRPr lang="ru-RU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24000" y="414396"/>
            <a:ext cx="9337965" cy="6410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Purpose of the study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193607" y="88363"/>
            <a:ext cx="1330393" cy="1293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76729"/>
            <a:ext cx="1116361" cy="11163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51" y="1960091"/>
            <a:ext cx="4153981" cy="309495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58803" y="5444338"/>
            <a:ext cx="4210351" cy="3786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Varian Halcyon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864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350013"/>
            <a:ext cx="9217891" cy="6220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2800" dirty="0"/>
              <a:t>MATERIALS AND METHODS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25309" y="1578182"/>
            <a:ext cx="5578764" cy="4598781"/>
          </a:xfrm>
        </p:spPr>
        <p:txBody>
          <a:bodyPr anchor="ctr">
            <a:noAutofit/>
          </a:bodyPr>
          <a:lstStyle/>
          <a:p>
            <a:pPr algn="just"/>
            <a:r>
              <a:rPr lang="en-US" sz="1800" dirty="0"/>
              <a:t>The Halcyon MLC System features a unique stepped two-layer construction consisting of a distal and a proximal layer. </a:t>
            </a:r>
            <a:endParaRPr lang="en-US" sz="1800" dirty="0" smtClean="0"/>
          </a:p>
          <a:p>
            <a:pPr algn="just"/>
            <a:r>
              <a:rPr lang="en-US" sz="1800" dirty="0"/>
              <a:t>The primary and secondary collimators are fixed, there is no smoothing filter. </a:t>
            </a:r>
            <a:endParaRPr lang="en-US" sz="1800" dirty="0" smtClean="0"/>
          </a:p>
          <a:p>
            <a:pPr algn="just"/>
            <a:r>
              <a:rPr lang="en-US" sz="1800" dirty="0"/>
              <a:t>The petals are made from a natural mixture of tungsten and are staggered. </a:t>
            </a:r>
            <a:endParaRPr lang="en-US" sz="1800" dirty="0" smtClean="0"/>
          </a:p>
          <a:p>
            <a:pPr algn="just"/>
            <a:r>
              <a:rPr lang="en-US" sz="1800" dirty="0"/>
              <a:t>The MLC petals on Halcyon travel in a straight line and have rounded ends. </a:t>
            </a:r>
            <a:endParaRPr lang="en-US" sz="1800" dirty="0" smtClean="0"/>
          </a:p>
          <a:p>
            <a:pPr algn="just"/>
            <a:r>
              <a:rPr lang="en-US" sz="1800" dirty="0"/>
              <a:t>Halcyon delivers MLC speeds of up to 5.0 cm per second and a dose rate of 800 monitor units per minute.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193607" y="55417"/>
            <a:ext cx="1330393" cy="12930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316" y="1824234"/>
            <a:ext cx="5126175" cy="356519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48316" y="5705957"/>
            <a:ext cx="5256920" cy="4710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Accelerator head </a:t>
            </a:r>
            <a:r>
              <a:rPr lang="en-US" sz="14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Halcyon 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9310255" y="6381318"/>
            <a:ext cx="2743200" cy="365125"/>
          </a:xfrm>
        </p:spPr>
        <p:txBody>
          <a:bodyPr/>
          <a:lstStyle/>
          <a:p>
            <a:fld id="{77DC3FC7-2111-4C93-ABC8-A136E137DFE0}" type="slidenum">
              <a:rPr lang="ru-RU" smtClean="0"/>
              <a:t>4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956170"/>
            <a:ext cx="535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Design features of the MLC Varian Halcyon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0945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404376"/>
            <a:ext cx="9264073" cy="6303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2800" dirty="0"/>
              <a:t>MATERIALS AND METHODS </a:t>
            </a:r>
            <a:endParaRPr lang="ru-RU" sz="2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8793" y="2045313"/>
            <a:ext cx="4352925" cy="326469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61388"/>
            <a:ext cx="1116361" cy="11163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193607" y="63597"/>
            <a:ext cx="1330393" cy="12930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676" y="1501197"/>
            <a:ext cx="3259581" cy="434570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92909" y="5985163"/>
            <a:ext cx="3264693" cy="48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Matrix detector IC PROFILER Sun Nuclear 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16676" y="5994688"/>
            <a:ext cx="3264693" cy="6373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General view of the experiment with the Solid Water </a:t>
            </a:r>
            <a:r>
              <a:rPr lang="en-US" sz="1400" dirty="0" err="1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Gammex</a:t>
            </a:r>
            <a:r>
              <a:rPr lang="en-US" sz="1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phantom 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9310255" y="6388389"/>
            <a:ext cx="2743200" cy="365125"/>
          </a:xfrm>
        </p:spPr>
        <p:txBody>
          <a:bodyPr/>
          <a:lstStyle/>
          <a:p>
            <a:fld id="{77DC3FC7-2111-4C93-ABC8-A136E137DFE0}" type="slidenum">
              <a:rPr lang="ru-RU" smtClean="0"/>
              <a:t>5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523999" y="996783"/>
            <a:ext cx="532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Equipment 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1" t="11543" r="16031" b="2607"/>
          <a:stretch/>
        </p:blipFill>
        <p:spPr>
          <a:xfrm>
            <a:off x="8135332" y="1508288"/>
            <a:ext cx="3459637" cy="4345833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8230581" y="5994688"/>
            <a:ext cx="3264693" cy="48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Water Phantom 3D Scanner Sun Nuclear 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085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09647"/>
            <a:ext cx="10515600" cy="299807"/>
          </a:xfrm>
        </p:spPr>
        <p:txBody>
          <a:bodyPr>
            <a:noAutofit/>
          </a:bodyPr>
          <a:lstStyle/>
          <a:p>
            <a:r>
              <a:rPr lang="en-US" sz="1800" b="1" dirty="0"/>
              <a:t>Equipment</a:t>
            </a:r>
            <a:endParaRPr lang="ru-RU" sz="1800" b="1" dirty="0">
              <a:latin typeface="+mn-lt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24000" y="414396"/>
            <a:ext cx="9337965" cy="6410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MATERIALS AND METHODS 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193607" y="88363"/>
            <a:ext cx="1330393" cy="1293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76729"/>
            <a:ext cx="1116361" cy="1116361"/>
          </a:xfrm>
          <a:prstGeom prst="rect">
            <a:avLst/>
          </a:prstGeom>
        </p:spPr>
      </p:pic>
      <p:pic>
        <p:nvPicPr>
          <p:cNvPr id="1026" name="Picture 2" descr="https://www.sunnuclear.com/uploads/images/Products/SNC-125c-350p-600c/side_by_side_block_125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36" y="2478150"/>
            <a:ext cx="3385008" cy="253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sunnuclear.com/uploads/images/Products/PC-Electrometer/feature_grid_pce_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700" y="2187767"/>
            <a:ext cx="4159363" cy="311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l="46275" t="13870" r="2475" b="15466"/>
          <a:stretch/>
        </p:blipFill>
        <p:spPr>
          <a:xfrm>
            <a:off x="4167054" y="2031849"/>
            <a:ext cx="3318235" cy="343135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8146034" y="5845456"/>
            <a:ext cx="3264693" cy="48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PC Electrometer SNC Dosimetry</a:t>
            </a:r>
            <a:r>
              <a:rPr lang="ru-RU" sz="14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20596" y="5845456"/>
            <a:ext cx="3264693" cy="48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Sun Nuclear Reference Detector 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8793" y="5837823"/>
            <a:ext cx="3264693" cy="48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Ionization chamber SNC 125c 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233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156036" y="1526818"/>
                <a:ext cx="5495635" cy="4801925"/>
              </a:xfrm>
            </p:spPr>
            <p:txBody>
              <a:bodyPr anchor="ctr">
                <a:normAutofit fontScale="92500" lnSpcReduction="20000"/>
              </a:bodyPr>
              <a:lstStyle/>
              <a:p>
                <a:pPr marL="0" indent="0" algn="just">
                  <a:buNone/>
                </a:pPr>
                <a:r>
                  <a:rPr lang="en-US" sz="2000" dirty="0" smtClean="0"/>
                  <a:t>Analysis of doses measured on the array detector and ionization chamber. The data obtained were compared with the dose received during the planning in the Eclipse system. </a:t>
                </a:r>
                <a:endParaRPr lang="ru-RU" sz="2000" dirty="0" smtClean="0"/>
              </a:p>
              <a:p>
                <a:pPr algn="just"/>
                <a:r>
                  <a:rPr lang="en-US" sz="2000" dirty="0"/>
                  <a:t>MLC </a:t>
                </a:r>
                <a:r>
                  <a:rPr lang="en-US" sz="2000" dirty="0" smtClean="0"/>
                  <a:t>positioning</a:t>
                </a:r>
                <a:r>
                  <a:rPr lang="ru-RU" sz="2000" dirty="0" smtClean="0"/>
                  <a:t>: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5</m:t>
                    </m:r>
                    <m:r>
                      <a:rPr lang="ru-RU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latin typeface="Cambria Math"/>
                      </a:rPr>
                      <m:t>5</m:t>
                    </m:r>
                  </m:oMath>
                </a14:m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</a:rPr>
                      <m:t>10×10</m:t>
                    </m:r>
                  </m:oMath>
                </a14:m>
                <a:r>
                  <a:rPr lang="ru-RU" sz="2000" dirty="0"/>
                  <a:t>,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b="0" i="1" smtClean="0">
                        <a:latin typeface="Cambria Math"/>
                      </a:rPr>
                      <m:t>5</m:t>
                    </m:r>
                    <m:r>
                      <a:rPr lang="ru-RU" sz="2000" i="1">
                        <a:latin typeface="Cambria Math" panose="02040503050406030204" pitchFamily="18" charset="0"/>
                      </a:rPr>
                      <m:t>×1</m:t>
                    </m:r>
                    <m:r>
                      <a:rPr lang="en-US" sz="2000" b="0" i="0" smtClean="0">
                        <a:latin typeface="Cambria Math"/>
                      </a:rPr>
                      <m:t>5</m:t>
                    </m:r>
                    <m:r>
                      <a:rPr lang="ru-RU" sz="20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ru-RU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sz="2000" dirty="0" smtClean="0"/>
              </a:p>
              <a:p>
                <a:pPr algn="just"/>
                <a:r>
                  <a:rPr lang="en-US" sz="2000" dirty="0"/>
                  <a:t>Boundary energy of bremsstrahlung photons </a:t>
                </a:r>
                <a:r>
                  <a:rPr lang="ru-RU" sz="2000" dirty="0" smtClean="0"/>
                  <a:t> – 6</a:t>
                </a:r>
                <a:r>
                  <a:rPr lang="en-US" sz="2000" dirty="0" smtClean="0"/>
                  <a:t>MeV</a:t>
                </a:r>
                <a:r>
                  <a:rPr lang="ru-RU" sz="2000" dirty="0" smtClean="0"/>
                  <a:t>.</a:t>
                </a:r>
              </a:p>
              <a:p>
                <a:pPr algn="just"/>
                <a:r>
                  <a:rPr lang="en-US" sz="2000" dirty="0"/>
                  <a:t>Gantry position </a:t>
                </a:r>
                <a:r>
                  <a:rPr lang="ru-RU" sz="2000" dirty="0" smtClean="0"/>
                  <a:t>– 0°. </a:t>
                </a:r>
              </a:p>
              <a:p>
                <a:pPr algn="just"/>
                <a:r>
                  <a:rPr lang="en-US" sz="2000" dirty="0" smtClean="0"/>
                  <a:t>Dose</a:t>
                </a:r>
                <a:r>
                  <a:rPr lang="ru-RU" sz="2000" dirty="0" smtClean="0"/>
                  <a:t> – 200 </a:t>
                </a:r>
                <a:r>
                  <a:rPr lang="en-US" sz="2000" dirty="0" smtClean="0"/>
                  <a:t>MU</a:t>
                </a:r>
                <a:r>
                  <a:rPr lang="ru-RU" sz="2000" dirty="0" smtClean="0"/>
                  <a:t>.</a:t>
                </a:r>
              </a:p>
              <a:p>
                <a:pPr algn="just"/>
                <a:r>
                  <a:rPr lang="en-US" sz="2000" dirty="0"/>
                  <a:t>Height of water-equivalent phantom GAMMEX</a:t>
                </a:r>
                <a:r>
                  <a:rPr lang="ru-RU" sz="2000" dirty="0" smtClean="0"/>
                  <a:t> –  9,1 см.</a:t>
                </a:r>
              </a:p>
              <a:p>
                <a:pPr algn="just"/>
                <a:r>
                  <a:rPr lang="en-US" sz="2000" dirty="0"/>
                  <a:t>Matrix detector height </a:t>
                </a:r>
                <a:r>
                  <a:rPr lang="ru-RU" sz="2000" dirty="0" smtClean="0"/>
                  <a:t> – 0,9 </a:t>
                </a:r>
                <a:r>
                  <a:rPr lang="en-US" sz="2000" dirty="0" smtClean="0"/>
                  <a:t>cm</a:t>
                </a:r>
                <a:r>
                  <a:rPr lang="ru-RU" sz="2000" dirty="0" smtClean="0"/>
                  <a:t>.</a:t>
                </a:r>
              </a:p>
              <a:p>
                <a:pPr algn="just"/>
                <a:r>
                  <a:rPr lang="en-US" sz="2000" dirty="0" smtClean="0"/>
                  <a:t>SSD – 90 cm</a:t>
                </a:r>
                <a:r>
                  <a:rPr lang="ru-RU" sz="2000" dirty="0" smtClean="0"/>
                  <a:t>.</a:t>
                </a:r>
              </a:p>
              <a:p>
                <a:pPr algn="just"/>
                <a:r>
                  <a:rPr lang="en-US" sz="2000" dirty="0"/>
                  <a:t>Sensitive volume of the ionization </a:t>
                </a:r>
                <a:r>
                  <a:rPr lang="en-US" sz="2000" dirty="0" smtClean="0"/>
                  <a:t>chamber SNC 125c – </a:t>
                </a:r>
                <a:r>
                  <a:rPr lang="ru-RU" sz="2000" dirty="0" smtClean="0"/>
                  <a:t>0,125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2000" dirty="0" smtClean="0"/>
                  <a:t>.</a:t>
                </a:r>
                <a:r>
                  <a:rPr lang="en-US" sz="2000" dirty="0" smtClean="0"/>
                  <a:t> </a:t>
                </a:r>
              </a:p>
              <a:p>
                <a:pPr algn="just"/>
                <a:r>
                  <a:rPr lang="en-US" sz="2000" dirty="0"/>
                  <a:t>Depth </a:t>
                </a:r>
                <a:r>
                  <a:rPr lang="ru-RU" sz="2000" dirty="0" smtClean="0"/>
                  <a:t> – 10 </a:t>
                </a:r>
                <a:r>
                  <a:rPr lang="en-US" sz="2000" dirty="0" smtClean="0"/>
                  <a:t>cm.</a:t>
                </a:r>
                <a:endParaRPr lang="ru-RU" sz="2000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56036" y="1526818"/>
                <a:ext cx="5495635" cy="4801925"/>
              </a:xfrm>
              <a:blipFill rotWithShape="1">
                <a:blip r:embed="rId2"/>
                <a:stretch>
                  <a:fillRect l="-1110" r="-9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10255" y="6352452"/>
            <a:ext cx="2743200" cy="365125"/>
          </a:xfrm>
        </p:spPr>
        <p:txBody>
          <a:bodyPr/>
          <a:lstStyle/>
          <a:p>
            <a:fld id="{77DC3FC7-2111-4C93-ABC8-A136E137DFE0}" type="slidenum">
              <a:rPr lang="ru-RU" smtClean="0"/>
              <a:t>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193607" y="55417"/>
            <a:ext cx="1330393" cy="1293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524000" y="386747"/>
            <a:ext cx="9264073" cy="6224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MATERIALS AND METHODS </a:t>
            </a:r>
            <a:endParaRPr lang="ru-RU" sz="2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437" y="1893455"/>
            <a:ext cx="5236874" cy="333538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00391" y="5496657"/>
            <a:ext cx="5256920" cy="4710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Halcyon multilayer collimation system in cross section 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1708" y="1037212"/>
            <a:ext cx="5857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Experimental data with different field sizes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371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142182" y="1681018"/>
                <a:ext cx="5495635" cy="4597234"/>
              </a:xfrm>
            </p:spPr>
            <p:txBody>
              <a:bodyPr anchor="ctr">
                <a:normAutofit fontScale="92500" lnSpcReduction="10000"/>
              </a:bodyPr>
              <a:lstStyle/>
              <a:p>
                <a:pPr marL="0" indent="0" algn="just">
                  <a:buNone/>
                </a:pPr>
                <a:r>
                  <a:rPr lang="en-US" sz="2000" dirty="0" smtClean="0"/>
                  <a:t>The dose was measured at reference points and compared with the dose received during planning in the Eclipse system. </a:t>
                </a:r>
              </a:p>
              <a:p>
                <a:pPr algn="just"/>
                <a:r>
                  <a:rPr lang="en-US" sz="2000" dirty="0"/>
                  <a:t>MLC positioning</a:t>
                </a:r>
                <a:r>
                  <a:rPr lang="ru-RU" sz="2000" dirty="0" smtClean="0"/>
                  <a:t>: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/>
                      </a:rPr>
                      <m:t> </m:t>
                    </m:r>
                    <m:r>
                      <a:rPr lang="ru-RU" sz="2000" i="1">
                        <a:latin typeface="Cambria Math" panose="02040503050406030204" pitchFamily="18" charset="0"/>
                      </a:rPr>
                      <m:t>1×</m:t>
                    </m:r>
                    <m:r>
                      <a:rPr lang="ru-RU" sz="2000" b="0" i="0" smtClean="0">
                        <a:latin typeface="Cambria Math" panose="02040503050406030204" pitchFamily="18" charset="0"/>
                      </a:rPr>
                      <m:t>2 </m:t>
                    </m:r>
                    <m:sSup>
                      <m:sSup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ru-RU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sz="2000" dirty="0" smtClean="0"/>
              </a:p>
              <a:p>
                <a:pPr algn="just"/>
                <a:r>
                  <a:rPr lang="en-US" sz="2000" dirty="0"/>
                  <a:t>Boundary energy of bremsstrahlung photons  – 6MeV.</a:t>
                </a:r>
              </a:p>
              <a:p>
                <a:pPr algn="just"/>
                <a:r>
                  <a:rPr lang="en-US" sz="2000" dirty="0"/>
                  <a:t>Gantry position – 0°. </a:t>
                </a:r>
              </a:p>
              <a:p>
                <a:pPr algn="just"/>
                <a:r>
                  <a:rPr lang="en-US" sz="2000" dirty="0"/>
                  <a:t>Dose – 200 MU.</a:t>
                </a:r>
              </a:p>
              <a:p>
                <a:pPr algn="just"/>
                <a:r>
                  <a:rPr lang="en-US" sz="2000" dirty="0"/>
                  <a:t>Sensitive volume of the ionization chamber SNC 125c – </a:t>
                </a:r>
                <a:r>
                  <a:rPr lang="ru-RU" sz="2000" dirty="0"/>
                  <a:t>0,125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2000" dirty="0"/>
                  <a:t>.</a:t>
                </a:r>
                <a:r>
                  <a:rPr lang="en-US" sz="2000" dirty="0"/>
                  <a:t> </a:t>
                </a:r>
              </a:p>
              <a:p>
                <a:pPr algn="just"/>
                <a:r>
                  <a:rPr lang="en-US" sz="2000" dirty="0"/>
                  <a:t>Depth </a:t>
                </a:r>
                <a:r>
                  <a:rPr lang="ru-RU" sz="2000" dirty="0"/>
                  <a:t> – 10 </a:t>
                </a:r>
                <a:r>
                  <a:rPr lang="en-US" sz="2000" dirty="0"/>
                  <a:t>cm</a:t>
                </a:r>
                <a:r>
                  <a:rPr lang="en-US" sz="2000" dirty="0" smtClean="0"/>
                  <a:t>.</a:t>
                </a:r>
                <a:endParaRPr lang="ru-RU" sz="2000" dirty="0"/>
              </a:p>
              <a:p>
                <a:pPr algn="just"/>
                <a:r>
                  <a:rPr lang="en-US" sz="2000" dirty="0"/>
                  <a:t>The measurements were carried out at distances from 0.5 - 6 cm with a step of 0.5 cm and at 7, 8, 10, 12, 14, 15 cm from the central axis. </a:t>
                </a:r>
                <a:endParaRPr lang="ru-RU" sz="2000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42182" y="1681018"/>
                <a:ext cx="5495635" cy="4597234"/>
              </a:xfrm>
              <a:blipFill rotWithShape="1">
                <a:blip r:embed="rId2"/>
                <a:stretch>
                  <a:fillRect l="-1110" r="-9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10255" y="6352452"/>
            <a:ext cx="2743200" cy="365125"/>
          </a:xfrm>
        </p:spPr>
        <p:txBody>
          <a:bodyPr/>
          <a:lstStyle/>
          <a:p>
            <a:fld id="{77DC3FC7-2111-4C93-ABC8-A136E137DFE0}" type="slidenum">
              <a:rPr lang="ru-RU" smtClean="0"/>
              <a:t>8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193607" y="55417"/>
            <a:ext cx="1330393" cy="1293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524000" y="408462"/>
            <a:ext cx="9264073" cy="5790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MATERIALS AND METHODS </a:t>
            </a:r>
            <a:endParaRPr lang="ru-RU" sz="2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437" y="1893455"/>
            <a:ext cx="5236874" cy="333538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00391" y="5480248"/>
            <a:ext cx="5256920" cy="4710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Halcyon multilayer collimation system in cross section </a:t>
            </a:r>
            <a:endParaRPr lang="ru-RU" sz="1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1708" y="1037212"/>
            <a:ext cx="5725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Small field experiment data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3434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11014" r="11204" b="9377"/>
          <a:stretch/>
        </p:blipFill>
        <p:spPr>
          <a:xfrm>
            <a:off x="221315" y="51418"/>
            <a:ext cx="1330393" cy="12930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094" y="139784"/>
            <a:ext cx="1116361" cy="111636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524000" y="408462"/>
            <a:ext cx="9264073" cy="5790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RESULTS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1037212"/>
            <a:ext cx="7163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Measurements taken with closed MLC SX1 </a:t>
            </a:r>
            <a:endParaRPr lang="ru-RU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1001948" y="4659529"/>
                <a:ext cx="10728101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Measurements were carried out using an SNC 600c ionization chamber, in a 3D Scanner water phantom, at a depth of 10 cm</a:t>
                </a:r>
                <a:r>
                  <a:rPr lang="ru-RU" dirty="0" smtClean="0"/>
                  <a:t>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Positioning the MLC for an open field</a:t>
                </a:r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ru-RU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ru-RU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ru-RU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 dirty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dirty="0" smtClean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Closing the proximal layer </a:t>
                </a:r>
                <a:r>
                  <a:rPr lang="ru-RU" dirty="0" smtClean="0"/>
                  <a:t> </a:t>
                </a:r>
                <a:r>
                  <a:rPr lang="en-US" dirty="0" smtClean="0"/>
                  <a:t>MLC SX1</a:t>
                </a:r>
                <a:r>
                  <a:rPr lang="ru-RU" dirty="0" smtClean="0"/>
                  <a:t> </a:t>
                </a:r>
                <a:r>
                  <a:rPr lang="en-US" dirty="0" smtClean="0"/>
                  <a:t>bank</a:t>
                </a:r>
                <a:r>
                  <a:rPr lang="ru-RU" dirty="0" smtClean="0"/>
                  <a:t> А.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Boundary energy of bremsstrahlung photons - 6 MeV 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The gantry position is 0 °. </a:t>
                </a:r>
                <a:endParaRPr lang="en-US" dirty="0" smtClean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Dose</a:t>
                </a:r>
                <a:r>
                  <a:rPr lang="ru-RU" dirty="0" smtClean="0"/>
                  <a:t> – 5000</a:t>
                </a:r>
                <a:r>
                  <a:rPr lang="en-US" dirty="0" smtClean="0"/>
                  <a:t> </a:t>
                </a:r>
                <a:r>
                  <a:rPr lang="en-US" dirty="0"/>
                  <a:t>MU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948" y="4659529"/>
                <a:ext cx="10728101" cy="2031325"/>
              </a:xfrm>
              <a:prstGeom prst="rect">
                <a:avLst/>
              </a:prstGeom>
              <a:blipFill rotWithShape="1">
                <a:blip r:embed="rId4"/>
                <a:stretch>
                  <a:fillRect l="-341" t="-1497" r="-511" b="-3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97599"/>
              </p:ext>
            </p:extLst>
          </p:nvPr>
        </p:nvGraphicFramePr>
        <p:xfrm>
          <a:off x="1524000" y="1375766"/>
          <a:ext cx="9385387" cy="3053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3773">
                  <a:extLst>
                    <a:ext uri="{9D8B030D-6E8A-4147-A177-3AD203B41FA5}">
                      <a16:colId xmlns:a16="http://schemas.microsoft.com/office/drawing/2014/main" xmlns="" val="726413340"/>
                    </a:ext>
                  </a:extLst>
                </a:gridCol>
                <a:gridCol w="1553773">
                  <a:extLst>
                    <a:ext uri="{9D8B030D-6E8A-4147-A177-3AD203B41FA5}">
                      <a16:colId xmlns:a16="http://schemas.microsoft.com/office/drawing/2014/main" xmlns="" val="3630237322"/>
                    </a:ext>
                  </a:extLst>
                </a:gridCol>
                <a:gridCol w="1553773">
                  <a:extLst>
                    <a:ext uri="{9D8B030D-6E8A-4147-A177-3AD203B41FA5}">
                      <a16:colId xmlns:a16="http://schemas.microsoft.com/office/drawing/2014/main" xmlns="" val="691745701"/>
                    </a:ext>
                  </a:extLst>
                </a:gridCol>
                <a:gridCol w="1695737">
                  <a:extLst>
                    <a:ext uri="{9D8B030D-6E8A-4147-A177-3AD203B41FA5}">
                      <a16:colId xmlns:a16="http://schemas.microsoft.com/office/drawing/2014/main" xmlns="" val="2711456036"/>
                    </a:ext>
                  </a:extLst>
                </a:gridCol>
                <a:gridCol w="1474558">
                  <a:extLst>
                    <a:ext uri="{9D8B030D-6E8A-4147-A177-3AD203B41FA5}">
                      <a16:colId xmlns:a16="http://schemas.microsoft.com/office/drawing/2014/main" xmlns="" val="3165319614"/>
                    </a:ext>
                  </a:extLst>
                </a:gridCol>
                <a:gridCol w="1553773">
                  <a:extLst>
                    <a:ext uri="{9D8B030D-6E8A-4147-A177-3AD203B41FA5}">
                      <a16:colId xmlns:a16="http://schemas.microsoft.com/office/drawing/2014/main" xmlns="" val="2988325243"/>
                    </a:ext>
                  </a:extLst>
                </a:gridCol>
              </a:tblGrid>
              <a:tr h="1275373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+mj-lt"/>
                        </a:rPr>
                        <a:t>Charge, open field</a:t>
                      </a:r>
                      <a:r>
                        <a:rPr lang="ru-RU" sz="1800" u="none" strike="noStrike" dirty="0" smtClean="0">
                          <a:effectLst/>
                          <a:latin typeface="+mj-lt"/>
                        </a:rPr>
                        <a:t>, </a:t>
                      </a:r>
                      <a:r>
                        <a:rPr lang="en-US" sz="1800" u="none" strike="noStrike" dirty="0" err="1" smtClean="0">
                          <a:effectLst/>
                          <a:latin typeface="+mj-lt"/>
                        </a:rPr>
                        <a:t>nC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charge value, </a:t>
                      </a:r>
                      <a:r>
                        <a:rPr lang="en-US" sz="1800" b="1" u="none" strike="noStrike" dirty="0" err="1" smtClean="0">
                          <a:effectLst/>
                          <a:latin typeface="+mj-lt"/>
                        </a:rPr>
                        <a:t>nC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+mj-lt"/>
                        </a:rPr>
                        <a:t>Closed field</a:t>
                      </a:r>
                      <a:r>
                        <a:rPr lang="ru-RU" sz="1800" u="none" strike="noStrike" dirty="0" smtClean="0">
                          <a:effectLst/>
                          <a:latin typeface="+mj-lt"/>
                        </a:rPr>
                        <a:t>, </a:t>
                      </a:r>
                      <a:r>
                        <a:rPr lang="en-US" sz="1800" u="none" strike="noStrike" dirty="0" err="1" smtClean="0">
                          <a:effectLst/>
                          <a:latin typeface="+mj-lt"/>
                        </a:rPr>
                        <a:t>nC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The average value of the charge of the closed field </a:t>
                      </a:r>
                      <a:r>
                        <a:rPr lang="ru-RU" sz="18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,  </a:t>
                      </a:r>
                      <a:r>
                        <a:rPr lang="en-US" sz="1800" b="1" i="0" u="none" strike="noStrike" baseline="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nC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+mj-lt"/>
                        </a:rPr>
                        <a:t>Dose leakage</a:t>
                      </a:r>
                      <a:r>
                        <a:rPr lang="ru-RU" sz="1800" b="1" u="none" strike="noStrike" dirty="0" smtClean="0">
                          <a:effectLst/>
                          <a:latin typeface="+mj-lt"/>
                        </a:rPr>
                        <a:t>, 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07968045"/>
                  </a:ext>
                </a:extLst>
              </a:tr>
              <a:tr h="4568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+mj-lt"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431,9511±5,6153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  <a:latin typeface="+mj-lt"/>
                        </a:rPr>
                        <a:t>431,9368</a:t>
                      </a:r>
                      <a:r>
                        <a:rPr lang="ru-RU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±5,6150</a:t>
                      </a:r>
                      <a:endParaRPr lang="ru-RU" sz="1800" u="none" strike="noStrike" dirty="0"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5125</a:t>
                      </a:r>
                      <a:r>
                        <a:rPr lang="ru-RU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±0,0067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0,5126</a:t>
                      </a:r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±0,0067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0,0119</a:t>
                      </a:r>
                      <a:r>
                        <a:rPr lang="ru-RU" sz="18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</a:t>
                      </a:r>
                      <a:r>
                        <a:rPr lang="en-US" sz="18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1,705E-05</a:t>
                      </a:r>
                      <a:endParaRPr lang="ru-RU" sz="18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77876936"/>
                  </a:ext>
                </a:extLst>
              </a:tr>
              <a:tr h="4568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  <a:latin typeface="+mj-lt"/>
                        </a:rPr>
                        <a:t>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431,8129</a:t>
                      </a:r>
                      <a:r>
                        <a:rPr lang="ru-RU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±5,6135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5131</a:t>
                      </a:r>
                      <a:r>
                        <a:rPr lang="ru-RU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±0,0067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0059702"/>
                  </a:ext>
                </a:extLst>
              </a:tr>
              <a:tr h="4568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+mj-lt"/>
                        </a:rPr>
                        <a:t>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432,0245</a:t>
                      </a:r>
                      <a:r>
                        <a:rPr lang="ru-RU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±5,6163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5121</a:t>
                      </a:r>
                      <a:r>
                        <a:rPr lang="ru-RU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±0,0067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3833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748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1336</TotalTime>
  <Words>1028</Words>
  <Application>Microsoft Office PowerPoint</Application>
  <PresentationFormat>Произвольный</PresentationFormat>
  <Paragraphs>164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«STUDY OF DOSE TRANSMISSION IN A MULTILEAF COLLIMATOR ON A VARIAN HALCYON ACCELERATOR»</vt:lpstr>
      <vt:lpstr>The relevance of research</vt:lpstr>
      <vt:lpstr>Презентация PowerPoint</vt:lpstr>
      <vt:lpstr>MATERIALS AND METHODS </vt:lpstr>
      <vt:lpstr>MATERIALS AND METHODS </vt:lpstr>
      <vt:lpstr>Equipment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«ИССЛЕДОВАНИЕ УТЕЧКИ ДОЗ ИЗ МНОГОЛЕПЕСТКОВОГО КОЛЛИМАТОРА НА УСКОРИТЕЛЕ VARIAN HALCYON»</dc:title>
  <dc:creator>Айталыына</dc:creator>
  <cp:lastModifiedBy>Elena</cp:lastModifiedBy>
  <cp:revision>67</cp:revision>
  <dcterms:created xsi:type="dcterms:W3CDTF">2021-04-11T11:38:30Z</dcterms:created>
  <dcterms:modified xsi:type="dcterms:W3CDTF">2021-09-19T16:49:48Z</dcterms:modified>
</cp:coreProperties>
</file>