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m4a" ContentType="audio/mp4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1" r:id="rId2"/>
    <p:sldId id="259" r:id="rId3"/>
    <p:sldId id="257" r:id="rId4"/>
    <p:sldId id="278" r:id="rId5"/>
    <p:sldId id="279" r:id="rId6"/>
    <p:sldId id="328" r:id="rId7"/>
    <p:sldId id="287" r:id="rId8"/>
    <p:sldId id="312" r:id="rId9"/>
    <p:sldId id="315" r:id="rId10"/>
    <p:sldId id="317" r:id="rId11"/>
    <p:sldId id="334" r:id="rId12"/>
    <p:sldId id="335" r:id="rId13"/>
    <p:sldId id="321" r:id="rId14"/>
    <p:sldId id="319" r:id="rId15"/>
    <p:sldId id="322" r:id="rId16"/>
    <p:sldId id="324" r:id="rId17"/>
    <p:sldId id="320" r:id="rId18"/>
    <p:sldId id="326" r:id="rId19"/>
    <p:sldId id="325" r:id="rId20"/>
    <p:sldId id="329" r:id="rId21"/>
    <p:sldId id="313" r:id="rId22"/>
    <p:sldId id="336" r:id="rId23"/>
    <p:sldId id="337" r:id="rId24"/>
    <p:sldId id="338" r:id="rId25"/>
    <p:sldId id="339" r:id="rId26"/>
  </p:sldIdLst>
  <p:sldSz cx="9144000" cy="6858000" type="screen4x3"/>
  <p:notesSz cx="6881813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9" autoAdjust="0"/>
    <p:restoredTop sz="94660"/>
  </p:normalViewPr>
  <p:slideViewPr>
    <p:cSldViewPr snapToObjects="1">
      <p:cViewPr varScale="1">
        <p:scale>
          <a:sx n="66" d="100"/>
          <a:sy n="66" d="100"/>
        </p:scale>
        <p:origin x="13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defTabSz="461963"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defTabSz="461963" eaLnBrk="1" hangingPunct="1">
              <a:defRPr sz="1200"/>
            </a:lvl1pPr>
          </a:lstStyle>
          <a:p>
            <a:pPr>
              <a:defRPr/>
            </a:pPr>
            <a:fld id="{3D3E112C-8053-41DC-A83C-534AA1AD098D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defTabSz="461963"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defTabSz="461963" eaLnBrk="1" hangingPunct="1">
              <a:defRPr sz="1200"/>
            </a:lvl1pPr>
          </a:lstStyle>
          <a:p>
            <a:pPr>
              <a:defRPr/>
            </a:pPr>
            <a:fld id="{03420241-1E17-4C42-A9C5-5E90D483F8B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5710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defTabSz="461963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defTabSz="461963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2DD0E33-743B-4E39-BAC0-A9E148A60981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2052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noProof="0" smtClean="0"/>
              <a:t>Click to edit Master text styles</a:t>
            </a:r>
          </a:p>
          <a:p>
            <a:pPr lvl="1"/>
            <a:r>
              <a:rPr lang="en-US" altLang="ru-RU" noProof="0" smtClean="0"/>
              <a:t>Second level</a:t>
            </a:r>
          </a:p>
          <a:p>
            <a:pPr lvl="2"/>
            <a:r>
              <a:rPr lang="en-US" altLang="ru-RU" noProof="0" smtClean="0"/>
              <a:t>Third level</a:t>
            </a:r>
          </a:p>
          <a:p>
            <a:pPr lvl="3"/>
            <a:r>
              <a:rPr lang="en-US" altLang="ru-RU" noProof="0" smtClean="0"/>
              <a:t>Fourth level</a:t>
            </a:r>
          </a:p>
          <a:p>
            <a:pPr lvl="4"/>
            <a:r>
              <a:rPr lang="en-US" altLang="ru-RU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defTabSz="461963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defTabSz="461963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2482D83-9C6B-4D07-B88E-D9DE4CEBD3D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89228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6108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6049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64567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6016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66493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29767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37081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45690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52977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4794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6111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4882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7385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7394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3426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7197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91980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7943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218DA-54F8-4521-9EF6-E6C1046E25F7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05125-7B90-4846-96D8-4E84BA8D08D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2889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999FA-EAA8-412E-93D8-5FF8F9E5690C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A11A6-F78B-42A2-BA25-09E9344A38B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1169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EC9C-D3C6-4D75-A469-57771D54869C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F354B-0A77-45CF-8B25-67279CB797C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3080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91E38-F618-416E-9782-9CC189F9AFD1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D1F0E-9777-4E09-A1E7-E116F5404A5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7729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981B0-4A7C-4559-8933-C1AB99A8EE4B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225E-C8DC-45B7-8B54-1B63DBFE9C8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7440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F0482-EC01-49FD-8FEC-A90BFECBD6A2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7A6A-FD62-4D40-A1B9-38F6316C527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17661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568E2-2794-4AF5-8066-72C1CA6623F7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EABCF-29AE-4521-B2F9-C837ED90963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76948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68BEA-D2D8-458F-929A-46134BCDCA61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4E66A-8228-4A1A-BB36-C9A0EE07296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4350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30721-856A-4D39-A017-A957E6C4E7F8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66C6A-3739-462E-A021-7695BF8A7FB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88528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3E866-CAE0-49B6-91E9-CE9B3DADFC30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89A28-BAD3-4CAE-BEC8-37718049E24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47482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78C96-7507-4042-BA8C-2D8B03E45505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B2891-B462-45B0-85B8-EAE78F9E0EA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3291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70AEE19-FA28-4074-B3EE-E188A477F745}" type="datetime1">
              <a:rPr lang="en-US" altLang="ru-RU"/>
              <a:pPr>
                <a:defRPr/>
              </a:pPr>
              <a:t>9/19/2021</a:t>
            </a:fld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4EE42DA-5A8E-4656-AABD-56887FAD0BA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6.jpe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emf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7.emf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6.jpe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0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media4.m4a"/><Relationship Id="rId7" Type="http://schemas.openxmlformats.org/officeDocument/2006/relationships/oleObject" Target="../embeddings/oleObject1.bin"/><Relationship Id="rId2" Type="http://schemas.microsoft.com/office/2007/relationships/media" Target="../media/media4.m4a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3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4.emf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2.emf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emf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28600" y="2214747"/>
            <a:ext cx="8915400" cy="1339765"/>
          </a:xfrm>
        </p:spPr>
        <p:txBody>
          <a:bodyPr anchor="b" anchorCtr="1">
            <a:noAutofit/>
          </a:bodyPr>
          <a:lstStyle/>
          <a:p>
            <a:r>
              <a:rPr lang="en-US" sz="2800" b="0" dirty="0" smtClean="0"/>
              <a:t>Study of dose-enhancing agents on bremsstrahlung </a:t>
            </a:r>
            <a:br>
              <a:rPr lang="en-US" sz="2800" b="0" dirty="0" smtClean="0"/>
            </a:br>
            <a:r>
              <a:rPr lang="en-US" sz="2800" b="0" dirty="0" smtClean="0"/>
              <a:t>photons from SL75-5MT medical accelerator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0" y="4977283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ru-RU" sz="2400" dirty="0"/>
              <a:t>INR </a:t>
            </a:r>
            <a:r>
              <a:rPr lang="en-US" altLang="ru-RU" sz="2400" dirty="0" smtClean="0"/>
              <a:t>RAS</a:t>
            </a:r>
            <a:endParaRPr lang="ru-RU" altLang="ru-RU" sz="2400" dirty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6550025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ru-RU" altLang="ru-RU"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лекция</a:t>
            </a:r>
          </a:p>
        </p:txBody>
      </p:sp>
      <p:sp>
        <p:nvSpPr>
          <p:cNvPr id="4101" name="Прямоугольник 1"/>
          <p:cNvSpPr>
            <a:spLocks noChangeArrowheads="1"/>
          </p:cNvSpPr>
          <p:nvPr/>
        </p:nvSpPr>
        <p:spPr bwMode="auto">
          <a:xfrm>
            <a:off x="646315" y="4182191"/>
            <a:ext cx="79388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ru-RU" sz="2400" dirty="0" err="1">
                <a:cs typeface="Arial" panose="020B0604020202020204" pitchFamily="34" charset="0"/>
              </a:rPr>
              <a:t>Skorkin</a:t>
            </a:r>
            <a:r>
              <a:rPr lang="en-US" altLang="ru-RU" sz="2400" dirty="0">
                <a:cs typeface="Arial" panose="020B0604020202020204" pitchFamily="34" charset="0"/>
              </a:rPr>
              <a:t> V.M.</a:t>
            </a:r>
            <a:endParaRPr lang="en-US" altLang="ru-RU" sz="2400" baseline="30000" dirty="0">
              <a:cs typeface="Arial" panose="020B0604020202020204" pitchFamily="34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6315" y="511756"/>
            <a:ext cx="7848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808080"/>
                </a:solidFill>
                <a:latin typeface="+mj-lt"/>
              </a:rPr>
              <a:t>LXXI International conference ”NUCLEUS – 2021. Nuclear physics </a:t>
            </a:r>
            <a:r>
              <a:rPr lang="en-US" sz="2000" dirty="0" err="1" smtClean="0">
                <a:solidFill>
                  <a:srgbClr val="808080"/>
                </a:solidFill>
                <a:latin typeface="+mj-lt"/>
              </a:rPr>
              <a:t>andelementary</a:t>
            </a:r>
            <a:r>
              <a:rPr lang="en-US" sz="2000" dirty="0" smtClean="0">
                <a:solidFill>
                  <a:srgbClr val="808080"/>
                </a:solidFill>
                <a:latin typeface="+mj-lt"/>
              </a:rPr>
              <a:t> </a:t>
            </a:r>
            <a:r>
              <a:rPr lang="en-US" sz="2000" dirty="0">
                <a:solidFill>
                  <a:srgbClr val="808080"/>
                </a:solidFill>
                <a:latin typeface="+mj-lt"/>
              </a:rPr>
              <a:t>particle physics. Nuclear physics technologies”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70"/>
    </mc:Choice>
    <mc:Fallback xmlns="">
      <p:transition spd="slow" advTm="82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04801" y="76200"/>
            <a:ext cx="8588432" cy="609600"/>
          </a:xfrm>
        </p:spPr>
        <p:txBody>
          <a:bodyPr/>
          <a:lstStyle/>
          <a:p>
            <a:pPr eaLnBrk="1" hangingPunct="1"/>
            <a:r>
              <a:rPr lang="en-US" sz="2800" b="0" dirty="0">
                <a:latin typeface="+mn-lt"/>
                <a:cs typeface="Times New Roman" panose="02020603050405020304" pitchFamily="18" charset="0"/>
              </a:rPr>
              <a:t>Spectrum of radiation </a:t>
            </a:r>
            <a:r>
              <a:rPr lang="en-US" sz="2800" b="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from the </a:t>
            </a:r>
            <a:r>
              <a:rPr lang="en-US" sz="2800" b="0" dirty="0">
                <a:latin typeface="+mn-lt"/>
                <a:cs typeface="Times New Roman" panose="02020603050405020304" pitchFamily="18" charset="0"/>
              </a:rPr>
              <a:t>bismuth</a:t>
            </a:r>
            <a:r>
              <a:rPr lang="en-US" sz="2800" b="0" dirty="0" smtClean="0">
                <a:latin typeface="+mn-lt"/>
                <a:cs typeface="Times New Roman" panose="02020603050405020304" pitchFamily="18" charset="0"/>
              </a:rPr>
              <a:t> material</a:t>
            </a:r>
            <a:endParaRPr lang="en-US" altLang="ru-RU" sz="2800" b="0" dirty="0" smtClean="0">
              <a:solidFill>
                <a:srgbClr val="0000FF"/>
              </a:solidFill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33399" y="5105400"/>
            <a:ext cx="8001001" cy="1524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+mn-lt"/>
                <a:cs typeface="Times New Roman" panose="02020603050405020304" pitchFamily="18" charset="0"/>
              </a:rPr>
              <a:t>The intensity of the characteristic radiation for the </a:t>
            </a:r>
            <a:r>
              <a:rPr lang="en-US" sz="28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Bi-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material</a:t>
            </a:r>
            <a:r>
              <a:rPr lang="en-US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(at large </a:t>
            </a:r>
            <a:r>
              <a:rPr lang="en-US" sz="2800" dirty="0">
                <a:latin typeface="+mn-lt"/>
                <a:cs typeface="Times New Roman" panose="02020603050405020304" pitchFamily="18" charset="0"/>
              </a:rPr>
              <a:t>attenuation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gamma </a:t>
            </a:r>
            <a:r>
              <a:rPr lang="en-US" sz="2800" dirty="0" err="1">
                <a:latin typeface="+mn-lt"/>
                <a:cs typeface="Times New Roman" panose="02020603050405020304" pitchFamily="18" charset="0"/>
              </a:rPr>
              <a:t>ra</a:t>
            </a:r>
            <a:r>
              <a:rPr lang="ru-RU" sz="2800" dirty="0" smtClean="0">
                <a:latin typeface="+mn-lt"/>
                <a:cs typeface="Times New Roman" panose="02020603050405020304" pitchFamily="18" charset="0"/>
              </a:rPr>
              <a:t>у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). was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about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50% </a:t>
            </a:r>
            <a:r>
              <a:rPr lang="en-US" sz="2800" dirty="0">
                <a:latin typeface="+mn-lt"/>
                <a:cs typeface="Times New Roman" panose="02020603050405020304" pitchFamily="18" charset="0"/>
              </a:rPr>
              <a:t>from a attenuation  radiation. </a:t>
            </a:r>
            <a:endParaRPr lang="en-US" altLang="ru-RU" sz="2800" dirty="0"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ru-RU" sz="2800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altLang="ru-RU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pic>
        <p:nvPicPr>
          <p:cNvPr id="8" name="Рисунок 2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129" y="913913"/>
            <a:ext cx="4940957" cy="4032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989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04"/>
    </mc:Choice>
    <mc:Fallback xmlns="">
      <p:transition spd="slow" advTm="396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04801" y="76200"/>
            <a:ext cx="8588432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Bismuth </a:t>
            </a:r>
            <a:r>
              <a:rPr lang="en-US" sz="2800" dirty="0">
                <a:latin typeface="+mn-lt"/>
              </a:rPr>
              <a:t>dose-enhancing </a:t>
            </a:r>
            <a:r>
              <a:rPr lang="en-US" sz="2800" dirty="0" smtClean="0">
                <a:latin typeface="+mn-lt"/>
              </a:rPr>
              <a:t>agent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material</a:t>
            </a:r>
            <a:endParaRPr lang="en-US" altLang="ru-RU" sz="2800" dirty="0" smtClean="0">
              <a:solidFill>
                <a:srgbClr val="0000FF"/>
              </a:solidFill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33399" y="5105400"/>
            <a:ext cx="8001001" cy="1524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altLang="ru-RU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5169" y="1143000"/>
            <a:ext cx="6750429" cy="32992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782" y="5867400"/>
            <a:ext cx="8505201" cy="7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00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04"/>
    </mc:Choice>
    <mc:Fallback xmlns="">
      <p:transition spd="slow" advTm="396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04801" y="76200"/>
            <a:ext cx="8588432" cy="609600"/>
          </a:xfrm>
        </p:spPr>
        <p:txBody>
          <a:bodyPr/>
          <a:lstStyle/>
          <a:p>
            <a:pPr eaLnBrk="1" hangingPunct="1"/>
            <a:r>
              <a:rPr lang="en-US" sz="2800" b="0" dirty="0">
                <a:latin typeface="+mn-lt"/>
                <a:cs typeface="Times New Roman" panose="02020603050405020304" pitchFamily="18" charset="0"/>
              </a:rPr>
              <a:t>Spectrum of radiation </a:t>
            </a:r>
            <a:r>
              <a:rPr lang="en-US" sz="2800" b="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from the </a:t>
            </a:r>
            <a:r>
              <a:rPr lang="en-US" sz="2800" b="0" dirty="0">
                <a:latin typeface="+mn-lt"/>
                <a:cs typeface="Times New Roman" panose="02020603050405020304" pitchFamily="18" charset="0"/>
              </a:rPr>
              <a:t>bismuth</a:t>
            </a:r>
            <a:r>
              <a:rPr lang="en-US" sz="2800" b="0" dirty="0" smtClean="0">
                <a:latin typeface="+mn-lt"/>
                <a:cs typeface="Times New Roman" panose="02020603050405020304" pitchFamily="18" charset="0"/>
              </a:rPr>
              <a:t> material</a:t>
            </a:r>
            <a:endParaRPr lang="en-US" altLang="ru-RU" sz="2800" b="0" dirty="0" smtClean="0">
              <a:solidFill>
                <a:srgbClr val="0000FF"/>
              </a:solidFill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33399" y="5105400"/>
            <a:ext cx="8001001" cy="1524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+mn-lt"/>
                <a:cs typeface="Times New Roman" panose="02020603050405020304" pitchFamily="18" charset="0"/>
              </a:rPr>
              <a:t>The intensity of the characteristic radiation for the </a:t>
            </a:r>
            <a:r>
              <a:rPr lang="en-US" sz="28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Bi-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material</a:t>
            </a:r>
            <a:r>
              <a:rPr lang="en-US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(at large </a:t>
            </a:r>
            <a:r>
              <a:rPr lang="en-US" sz="2800" dirty="0">
                <a:latin typeface="+mn-lt"/>
                <a:cs typeface="Times New Roman" panose="02020603050405020304" pitchFamily="18" charset="0"/>
              </a:rPr>
              <a:t>attenuation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gamma </a:t>
            </a:r>
            <a:r>
              <a:rPr lang="en-US" sz="2800" dirty="0" err="1">
                <a:latin typeface="+mn-lt"/>
                <a:cs typeface="Times New Roman" panose="02020603050405020304" pitchFamily="18" charset="0"/>
              </a:rPr>
              <a:t>ra</a:t>
            </a:r>
            <a:r>
              <a:rPr lang="ru-RU" sz="2800" dirty="0" smtClean="0">
                <a:latin typeface="+mn-lt"/>
                <a:cs typeface="Times New Roman" panose="02020603050405020304" pitchFamily="18" charset="0"/>
              </a:rPr>
              <a:t>у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). was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about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50% </a:t>
            </a:r>
            <a:r>
              <a:rPr lang="en-US" sz="2800" dirty="0">
                <a:latin typeface="+mn-lt"/>
                <a:cs typeface="Times New Roman" panose="02020603050405020304" pitchFamily="18" charset="0"/>
              </a:rPr>
              <a:t>from a attenuation  radiation. </a:t>
            </a:r>
            <a:endParaRPr lang="en-US" altLang="ru-RU" sz="2800" dirty="0"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ru-RU" sz="2800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altLang="ru-RU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pic>
        <p:nvPicPr>
          <p:cNvPr id="8" name="Рисунок 2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129" y="913913"/>
            <a:ext cx="4940957" cy="4032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68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04"/>
    </mc:Choice>
    <mc:Fallback xmlns="">
      <p:transition spd="slow" advTm="396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534400" cy="1905000"/>
          </a:xfrm>
        </p:spPr>
        <p:txBody>
          <a:bodyPr/>
          <a:lstStyle/>
          <a:p>
            <a:pPr eaLnBrk="1" hangingPunct="1"/>
            <a:r>
              <a:rPr lang="en-US" sz="2800" b="0" dirty="0" smtClean="0">
                <a:latin typeface="+mn-lt"/>
              </a:rPr>
              <a:t>The photon absorbed dose measured </a:t>
            </a:r>
            <a:r>
              <a:rPr lang="en-US" sz="2800" b="0" dirty="0" smtClean="0">
                <a:latin typeface="+mn-lt"/>
              </a:rPr>
              <a:t>by </a:t>
            </a:r>
            <a:r>
              <a:rPr lang="en-US" sz="2800" b="0" dirty="0">
                <a:latin typeface="+mn-lt"/>
              </a:rPr>
              <a:t>clinical ionization </a:t>
            </a:r>
            <a:r>
              <a:rPr lang="en-US" sz="2800" b="0" dirty="0" smtClean="0">
                <a:latin typeface="+mn-lt"/>
              </a:rPr>
              <a:t>chambers</a:t>
            </a:r>
            <a:r>
              <a:rPr lang="ru-RU" sz="2800" b="0" dirty="0" smtClean="0">
                <a:latin typeface="+mn-lt"/>
              </a:rPr>
              <a:t> </a:t>
            </a:r>
            <a:r>
              <a:rPr lang="en-US" sz="2800" b="0" dirty="0" smtClean="0">
                <a:latin typeface="+mn-lt"/>
              </a:rPr>
              <a:t>in </a:t>
            </a:r>
            <a:r>
              <a:rPr lang="en-US" sz="2800" b="0" dirty="0" smtClean="0"/>
              <a:t>tissue-equivalent phantom and</a:t>
            </a:r>
            <a:r>
              <a:rPr lang="en-US" sz="2800" b="0" dirty="0"/>
              <a:t> PTW MULTIDOS dosimetry </a:t>
            </a:r>
            <a:r>
              <a:rPr lang="en-US" sz="2800" b="0" dirty="0" smtClean="0"/>
              <a:t>chambers.</a:t>
            </a:r>
            <a:r>
              <a:rPr lang="en-US" sz="2800" b="0" dirty="0" smtClean="0">
                <a:latin typeface="+mn-lt"/>
              </a:rPr>
              <a:t> </a:t>
            </a:r>
            <a:endParaRPr lang="en-US" altLang="ru-RU" sz="2800" dirty="0" smtClean="0">
              <a:solidFill>
                <a:srgbClr val="0000FF"/>
              </a:solidFill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609600" y="5410200"/>
            <a:ext cx="83820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dose measured using fantom with irradiated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/>
              <a:t>dose-enhancing metallic agents </a:t>
            </a:r>
            <a:r>
              <a:rPr lang="en-US" sz="2800" dirty="0" smtClean="0"/>
              <a:t>(</a:t>
            </a:r>
            <a:r>
              <a:rPr lang="en-US" sz="2800" dirty="0" err="1" smtClean="0"/>
              <a:t>Gd</a:t>
            </a:r>
            <a:r>
              <a:rPr lang="en-US" sz="2800" dirty="0"/>
              <a:t>, Au, W, Bi, </a:t>
            </a:r>
            <a:r>
              <a:rPr lang="en-US" sz="2800" dirty="0" err="1"/>
              <a:t>Pb</a:t>
            </a:r>
            <a:r>
              <a:rPr lang="en-US" sz="2800" dirty="0"/>
              <a:t>) </a:t>
            </a:r>
            <a:endParaRPr lang="en-US" sz="2800" dirty="0" smtClean="0"/>
          </a:p>
        </p:txBody>
      </p:sp>
      <p:pic>
        <p:nvPicPr>
          <p:cNvPr id="8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708" y="2209799"/>
            <a:ext cx="4864691" cy="307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0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20"/>
    </mc:Choice>
    <mc:Fallback xmlns="">
      <p:transition spd="slow" advTm="287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02657" y="266701"/>
            <a:ext cx="8077200" cy="20574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0" dirty="0"/>
              <a:t>In addition, a gamma radiation from the phantom were measured using BDMG-08R gamma detectors. </a:t>
            </a:r>
            <a:endParaRPr lang="ru-RU" sz="2800" b="0" dirty="0">
              <a:latin typeface="+mn-lt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0625" y="5696369"/>
            <a:ext cx="8229600" cy="11430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Dose increasing </a:t>
            </a:r>
            <a:r>
              <a:rPr lang="en-US" sz="2800" dirty="0"/>
              <a:t>agents (</a:t>
            </a:r>
            <a:r>
              <a:rPr lang="en-US" sz="2800" dirty="0" err="1"/>
              <a:t>Gd</a:t>
            </a:r>
            <a:r>
              <a:rPr lang="en-US" sz="2800" dirty="0"/>
              <a:t>, Au, W, Bi, </a:t>
            </a:r>
            <a:r>
              <a:rPr lang="en-US" sz="2800" dirty="0" err="1" smtClean="0"/>
              <a:t>Pb</a:t>
            </a:r>
            <a:r>
              <a:rPr lang="ru-RU" sz="2800" dirty="0" smtClean="0"/>
              <a:t>, </a:t>
            </a:r>
            <a:r>
              <a:rPr lang="en-US" sz="2800" dirty="0" smtClean="0"/>
              <a:t>D2O</a:t>
            </a:r>
            <a:r>
              <a:rPr lang="en-US" sz="2800" dirty="0"/>
              <a:t>) </a:t>
            </a:r>
            <a:br>
              <a:rPr lang="en-US" sz="2800" dirty="0"/>
            </a:br>
            <a:r>
              <a:rPr lang="ru-RU" sz="2800" dirty="0" smtClean="0"/>
              <a:t>.                     </a:t>
            </a:r>
            <a:r>
              <a:rPr lang="en-US" sz="2800" dirty="0" smtClean="0"/>
              <a:t>.</a:t>
            </a:r>
            <a:r>
              <a:rPr lang="en-US" sz="2800" dirty="0"/>
              <a:t/>
            </a:r>
            <a:br>
              <a:rPr lang="en-US" sz="2800" dirty="0"/>
            </a:br>
            <a:endParaRPr lang="en-US" altLang="ru-RU" sz="2800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pic>
        <p:nvPicPr>
          <p:cNvPr id="5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394466"/>
            <a:ext cx="4260800" cy="243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1157" y="32443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Georgia" panose="02040502050405020303" pitchFamily="18" charset="0"/>
              </a:rPr>
              <a:t>γ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1157" y="32443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Georgia" panose="02040502050405020303" pitchFamily="18" charset="0"/>
              </a:rPr>
              <a:t>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083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18"/>
    </mc:Choice>
    <mc:Fallback xmlns="">
      <p:transition spd="slow" advTm="306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534400" cy="990600"/>
          </a:xfrm>
        </p:spPr>
        <p:txBody>
          <a:bodyPr/>
          <a:lstStyle/>
          <a:p>
            <a:pPr eaLnBrk="1" hangingPunct="1"/>
            <a:r>
              <a:rPr lang="en-US" sz="2800" b="0" dirty="0">
                <a:latin typeface="+mn-lt"/>
              </a:rPr>
              <a:t>The </a:t>
            </a:r>
            <a:r>
              <a:rPr lang="en-US" sz="2800" b="0" dirty="0" smtClean="0">
                <a:latin typeface="+mn-lt"/>
              </a:rPr>
              <a:t>proton </a:t>
            </a:r>
            <a:r>
              <a:rPr lang="en-US" sz="2800" b="0" dirty="0">
                <a:latin typeface="+mn-lt"/>
              </a:rPr>
              <a:t>irradiation of a metal </a:t>
            </a:r>
            <a:r>
              <a:rPr lang="en-US" sz="2800" b="0" dirty="0" smtClean="0">
                <a:latin typeface="+mn-lt"/>
              </a:rPr>
              <a:t>and material </a:t>
            </a:r>
            <a:r>
              <a:rPr lang="en-US" sz="2800" b="0" dirty="0">
                <a:latin typeface="+mn-lt"/>
              </a:rPr>
              <a:t>creates </a:t>
            </a:r>
            <a:r>
              <a:rPr lang="en-US" sz="2800" b="0" i="1" dirty="0">
                <a:latin typeface="+mn-lt"/>
              </a:rPr>
              <a:t>γ –</a:t>
            </a:r>
            <a:r>
              <a:rPr lang="en-US" sz="2800" b="0" dirty="0" smtClean="0">
                <a:latin typeface="+mn-lt"/>
              </a:rPr>
              <a:t>rays</a:t>
            </a:r>
            <a:r>
              <a:rPr lang="en-US" sz="2800" b="0" i="1" dirty="0" smtClean="0">
                <a:latin typeface="+mn-lt"/>
              </a:rPr>
              <a:t> </a:t>
            </a:r>
            <a:r>
              <a:rPr lang="en-US" sz="2800" b="0" dirty="0" smtClean="0">
                <a:latin typeface="+mn-lt"/>
              </a:rPr>
              <a:t>and</a:t>
            </a:r>
            <a:r>
              <a:rPr lang="en-US" sz="2800" b="0" i="1" dirty="0" smtClean="0">
                <a:latin typeface="+mn-lt"/>
              </a:rPr>
              <a:t> </a:t>
            </a:r>
            <a:r>
              <a:rPr lang="en-US" sz="2800" b="0" dirty="0" err="1" smtClean="0">
                <a:latin typeface="+mn-lt"/>
              </a:rPr>
              <a:t>radionucledes</a:t>
            </a:r>
            <a:endParaRPr lang="en-US" altLang="ru-RU" sz="2800" b="0" dirty="0" smtClean="0">
              <a:solidFill>
                <a:srgbClr val="0000FF"/>
              </a:solidFill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7" name="Рисунок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93" y="1371600"/>
            <a:ext cx="7606213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109882"/>
            <a:ext cx="8763000" cy="1524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The interaction of </a:t>
            </a:r>
            <a:r>
              <a:rPr lang="en-US" sz="2800" i="1" dirty="0" smtClean="0">
                <a:latin typeface="Georgia" panose="02040502050405020303" pitchFamily="18" charset="0"/>
              </a:rPr>
              <a:t>γ</a:t>
            </a:r>
            <a:r>
              <a:rPr lang="en-US" sz="2800" dirty="0" smtClean="0"/>
              <a:t> </a:t>
            </a:r>
            <a:r>
              <a:rPr lang="en-US" sz="2800" dirty="0"/>
              <a:t>pulse with </a:t>
            </a:r>
            <a:r>
              <a:rPr lang="en-US" sz="2800" dirty="0"/>
              <a:t>metallic agents </a:t>
            </a:r>
            <a:r>
              <a:rPr lang="en-US" sz="2800" dirty="0" smtClean="0"/>
              <a:t>create gamma, </a:t>
            </a:r>
            <a:r>
              <a:rPr lang="en-US" sz="2800" dirty="0" smtClean="0"/>
              <a:t>measured </a:t>
            </a:r>
            <a:r>
              <a:rPr lang="en-US" sz="2800" dirty="0"/>
              <a:t>by the </a:t>
            </a:r>
            <a:r>
              <a:rPr lang="en-US" sz="2800" dirty="0" smtClean="0"/>
              <a:t>BDMG-08 gamma detector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6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04"/>
    </mc:Choice>
    <mc:Fallback xmlns="">
      <p:transition spd="slow" advTm="118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403" y="533400"/>
            <a:ext cx="8496993" cy="762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dirty="0" smtClean="0"/>
              <a:t>A </a:t>
            </a:r>
            <a:r>
              <a:rPr lang="en-US" sz="3200" dirty="0"/>
              <a:t>dose load from </a:t>
            </a:r>
            <a:r>
              <a:rPr lang="en-US" sz="3200" dirty="0" smtClean="0"/>
              <a:t>gamma emitting isotopes in a metal </a:t>
            </a:r>
            <a:r>
              <a:rPr lang="en-US" sz="3200" dirty="0"/>
              <a:t>shell</a:t>
            </a:r>
            <a:r>
              <a:rPr lang="en-US" sz="3200" dirty="0" smtClean="0"/>
              <a:t>  and organic material</a:t>
            </a:r>
            <a:endParaRPr lang="en-US" altLang="ru-RU" sz="3200" dirty="0" smtClean="0">
              <a:solidFill>
                <a:srgbClr val="0000FF"/>
              </a:solidFill>
              <a:latin typeface="+mj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1600200"/>
            <a:ext cx="8153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A </a:t>
            </a:r>
            <a:r>
              <a:rPr lang="en-US" sz="3200" dirty="0"/>
              <a:t>gamma dose load from long life </a:t>
            </a:r>
            <a:r>
              <a:rPr lang="en-US" sz="3200" baseline="30000" dirty="0" smtClean="0"/>
              <a:t>54</a:t>
            </a:r>
            <a:r>
              <a:rPr lang="en-US" sz="3200" dirty="0" smtClean="0"/>
              <a:t>Mn, </a:t>
            </a:r>
            <a:r>
              <a:rPr lang="en-US" sz="3200" baseline="30000" dirty="0" smtClean="0"/>
              <a:t>56, 57</a:t>
            </a:r>
            <a:r>
              <a:rPr lang="en-US" sz="3200" dirty="0" smtClean="0"/>
              <a:t>Co nuclides generated </a:t>
            </a:r>
            <a:r>
              <a:rPr lang="en-US" sz="3200" dirty="0" smtClean="0"/>
              <a:t>in </a:t>
            </a:r>
            <a:r>
              <a:rPr lang="en-US" sz="3200" dirty="0" smtClean="0"/>
              <a:t>steel </a:t>
            </a:r>
            <a:r>
              <a:rPr lang="en-US" sz="3200" dirty="0"/>
              <a:t>protective shell (</a:t>
            </a:r>
            <a:r>
              <a:rPr lang="en-US" sz="3200" baseline="30000" dirty="0"/>
              <a:t>54</a:t>
            </a:r>
            <a:r>
              <a:rPr lang="en-US" sz="3200" dirty="0">
                <a:solidFill>
                  <a:srgbClr val="000000"/>
                </a:solidFill>
              </a:rPr>
              <a:t>Fe, </a:t>
            </a:r>
            <a:r>
              <a:rPr lang="en-US" sz="3200" baseline="30000" dirty="0"/>
              <a:t>56</a:t>
            </a:r>
            <a:r>
              <a:rPr lang="en-US" sz="3200" dirty="0">
                <a:solidFill>
                  <a:srgbClr val="000000"/>
                </a:solidFill>
              </a:rPr>
              <a:t>Fe,</a:t>
            </a:r>
            <a:r>
              <a:rPr lang="ru-RU" sz="3200" dirty="0">
                <a:solidFill>
                  <a:srgbClr val="000000"/>
                </a:solidFill>
              </a:rPr>
              <a:t> </a:t>
            </a:r>
            <a:r>
              <a:rPr lang="en-US" sz="3200" baseline="30000" dirty="0"/>
              <a:t>57</a:t>
            </a:r>
            <a:r>
              <a:rPr lang="en-US" sz="3200" dirty="0">
                <a:solidFill>
                  <a:srgbClr val="000000"/>
                </a:solidFill>
              </a:rPr>
              <a:t>Fe</a:t>
            </a:r>
            <a:r>
              <a:rPr lang="en-US" sz="3200" dirty="0" smtClean="0">
                <a:solidFill>
                  <a:srgbClr val="000000"/>
                </a:solidFill>
              </a:rPr>
              <a:t>)</a:t>
            </a:r>
          </a:p>
          <a:p>
            <a:endParaRPr lang="en-US" sz="3200" dirty="0" smtClean="0"/>
          </a:p>
          <a:p>
            <a:r>
              <a:rPr lang="en-US" sz="3200" dirty="0" smtClean="0"/>
              <a:t>The </a:t>
            </a:r>
            <a:r>
              <a:rPr lang="en-US" sz="3200" dirty="0"/>
              <a:t>gamma dose load </a:t>
            </a:r>
            <a:r>
              <a:rPr lang="en-US" sz="3200" dirty="0" smtClean="0"/>
              <a:t>from </a:t>
            </a:r>
            <a:r>
              <a:rPr lang="en-US" sz="3200" baseline="30000" dirty="0"/>
              <a:t>11</a:t>
            </a:r>
            <a:r>
              <a:rPr lang="en-US" sz="3200" dirty="0"/>
              <a:t>C, </a:t>
            </a:r>
            <a:r>
              <a:rPr lang="en-US" sz="3200" baseline="30000" dirty="0"/>
              <a:t>14</a:t>
            </a:r>
            <a:r>
              <a:rPr lang="en-US" sz="3200" dirty="0"/>
              <a:t>N, </a:t>
            </a:r>
            <a:r>
              <a:rPr lang="en-US" sz="3200" baseline="30000" dirty="0"/>
              <a:t>15</a:t>
            </a:r>
            <a:r>
              <a:rPr lang="en-US" sz="3200" dirty="0"/>
              <a:t>O short life </a:t>
            </a:r>
            <a:r>
              <a:rPr lang="en-US" sz="3200" dirty="0" smtClean="0"/>
              <a:t>positron </a:t>
            </a:r>
            <a:r>
              <a:rPr lang="en-US" sz="3200" dirty="0" smtClean="0"/>
              <a:t>isotopes</a:t>
            </a:r>
            <a:endParaRPr lang="en-US" sz="3200" dirty="0">
              <a:solidFill>
                <a:schemeClr val="accent2"/>
              </a:solidFill>
            </a:endParaRPr>
          </a:p>
          <a:p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FF0000"/>
                </a:solidFill>
              </a:rPr>
              <a:t>Tritium</a:t>
            </a:r>
            <a:r>
              <a:rPr lang="en-US" sz="3200" dirty="0" smtClean="0"/>
              <a:t> </a:t>
            </a:r>
            <a:r>
              <a:rPr lang="en-US" sz="3200" dirty="0"/>
              <a:t>can be formed in containers with water under cosmic irradiation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81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624"/>
    </mc:Choice>
    <mc:Fallback xmlns="">
      <p:transition spd="slow" advTm="276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02657" y="76200"/>
            <a:ext cx="8077200" cy="3505200"/>
          </a:xfrm>
        </p:spPr>
        <p:txBody>
          <a:bodyPr/>
          <a:lstStyle/>
          <a:p>
            <a:pPr algn="just"/>
            <a:r>
              <a:rPr lang="en-US" sz="2800" b="0" dirty="0" smtClean="0">
                <a:latin typeface="+mn-lt"/>
              </a:rPr>
              <a:t>For </a:t>
            </a:r>
            <a:r>
              <a:rPr lang="en-US" sz="2800" b="0" dirty="0">
                <a:latin typeface="+mn-lt"/>
              </a:rPr>
              <a:t>Au, Bi, </a:t>
            </a:r>
            <a:r>
              <a:rPr lang="en-US" sz="2800" b="0" dirty="0" err="1">
                <a:latin typeface="+mn-lt"/>
              </a:rPr>
              <a:t>Pb</a:t>
            </a:r>
            <a:r>
              <a:rPr lang="en-US" sz="2800" b="0" dirty="0">
                <a:latin typeface="+mn-lt"/>
              </a:rPr>
              <a:t> dose-enhancing agents the absorbed dose increased by 10-20%. </a:t>
            </a:r>
            <a:r>
              <a:rPr lang="en-US" sz="2800" b="0" dirty="0" smtClean="0">
                <a:latin typeface="+mn-lt"/>
              </a:rPr>
              <a:t/>
            </a:r>
            <a:br>
              <a:rPr lang="en-US" sz="2800" b="0" dirty="0" smtClean="0">
                <a:latin typeface="+mn-lt"/>
              </a:rPr>
            </a:br>
            <a:r>
              <a:rPr lang="en-US" sz="2800" b="0" dirty="0" smtClean="0">
                <a:latin typeface="+mn-lt"/>
              </a:rPr>
              <a:t/>
            </a:r>
            <a:br>
              <a:rPr lang="en-US" sz="2800" b="0" dirty="0" smtClean="0">
                <a:latin typeface="+mn-lt"/>
              </a:rPr>
            </a:br>
            <a:r>
              <a:rPr lang="en-US" sz="2800" b="0" u="sng" dirty="0" smtClean="0"/>
              <a:t>The significant increase in the absorbed dose (&gt; 50%) was observed from d(</a:t>
            </a:r>
            <a:r>
              <a:rPr lang="ru-RU" sz="2800" b="0" u="sng" dirty="0" smtClean="0"/>
              <a:t>γ</a:t>
            </a:r>
            <a:r>
              <a:rPr lang="en-US" sz="2800" b="0" u="sng" dirty="0" smtClean="0"/>
              <a:t>,n)p reaction when using deuterated water instead of tissue-equivalent phantom.</a:t>
            </a:r>
            <a:endParaRPr lang="ru-RU" sz="2800" b="0" u="sng" dirty="0">
              <a:latin typeface="+mn-lt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7947" y="3733800"/>
            <a:ext cx="807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ru-RU" sz="2800" dirty="0">
                <a:latin typeface="+mn-lt"/>
              </a:rPr>
              <a:t>About 30% of the bremsstrahlung photons have energies above the deuteron breakup threshold. As a result, </a:t>
            </a:r>
            <a:r>
              <a:rPr lang="en-US" altLang="ru-RU" sz="2800" dirty="0" smtClean="0">
                <a:latin typeface="+mn-lt"/>
              </a:rPr>
              <a:t>the </a:t>
            </a:r>
            <a:r>
              <a:rPr lang="en-US" altLang="ru-RU" sz="2800" dirty="0">
                <a:latin typeface="+mn-lt"/>
              </a:rPr>
              <a:t>fast </a:t>
            </a:r>
            <a:r>
              <a:rPr lang="en-US" altLang="ru-RU" sz="2800" dirty="0" smtClean="0">
                <a:latin typeface="+mn-lt"/>
              </a:rPr>
              <a:t>photons in </a:t>
            </a:r>
            <a:r>
              <a:rPr lang="en-US" altLang="ru-RU" sz="2800" dirty="0">
                <a:latin typeface="+mn-lt"/>
              </a:rPr>
              <a:t>D</a:t>
            </a:r>
            <a:r>
              <a:rPr lang="en-US" altLang="ru-RU" sz="2800" baseline="-25000" dirty="0">
                <a:latin typeface="+mn-lt"/>
              </a:rPr>
              <a:t>2</a:t>
            </a:r>
            <a:r>
              <a:rPr lang="en-US" altLang="ru-RU" sz="2800" dirty="0">
                <a:latin typeface="+mn-lt"/>
              </a:rPr>
              <a:t>O target </a:t>
            </a:r>
            <a:r>
              <a:rPr lang="en-US" altLang="ru-RU" sz="2800" dirty="0" smtClean="0">
                <a:latin typeface="+mn-lt"/>
              </a:rPr>
              <a:t>create  protons and  neutrons.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186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18"/>
    </mc:Choice>
    <mc:Fallback xmlns="">
      <p:transition spd="slow" advTm="306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40356" y="76200"/>
            <a:ext cx="8077200" cy="1600200"/>
          </a:xfrm>
        </p:spPr>
        <p:txBody>
          <a:bodyPr/>
          <a:lstStyle/>
          <a:p>
            <a:pPr algn="just"/>
            <a:r>
              <a:rPr lang="en-US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The irradiation facility consists of the heavy water target (30×30×30 cm), surrounded by a graphite reflector and lead absorber</a:t>
            </a:r>
            <a:endParaRPr lang="ru-RU" sz="2800" b="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57028" y="5469860"/>
            <a:ext cx="7960528" cy="838200"/>
          </a:xfrm>
        </p:spPr>
        <p:txBody>
          <a:bodyPr/>
          <a:lstStyle/>
          <a:p>
            <a:pPr marL="0" indent="0">
              <a:buNone/>
            </a:pP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1 - D</a:t>
            </a:r>
            <a:r>
              <a:rPr lang="en-US" altLang="ru-RU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O target; 2 - a graphite reflector; 3 – lead absorber; 4 – the bremsstrahlung photons; 5 - a neutron detector; </a:t>
            </a:r>
            <a:endParaRPr lang="en-US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 a gamma detector.</a:t>
            </a:r>
            <a:endParaRPr lang="en-US" altLang="ru-RU" sz="2400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graphicFrame>
        <p:nvGraphicFramePr>
          <p:cNvPr id="5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506830"/>
              </p:ext>
            </p:extLst>
          </p:nvPr>
        </p:nvGraphicFramePr>
        <p:xfrm>
          <a:off x="2362200" y="1828800"/>
          <a:ext cx="4230612" cy="3411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Точечный рисунок" r:id="rId7" imgW="2085714" imgH="1685714" progId="Paint.Picture">
                  <p:embed/>
                </p:oleObj>
              </mc:Choice>
              <mc:Fallback>
                <p:oleObj name="Точечный рисунок" r:id="rId7" imgW="2085714" imgH="168571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828800"/>
                        <a:ext cx="4230612" cy="34115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642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18"/>
    </mc:Choice>
    <mc:Fallback xmlns="">
      <p:transition spd="slow" advTm="306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62762" y="266700"/>
            <a:ext cx="7794057" cy="685800"/>
          </a:xfrm>
        </p:spPr>
        <p:txBody>
          <a:bodyPr/>
          <a:lstStyle/>
          <a:p>
            <a:pPr algn="just" eaLnBrk="1" hangingPunct="1"/>
            <a:r>
              <a:rPr lang="en-US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Diagram of the g</a:t>
            </a:r>
            <a:r>
              <a:rPr lang="ru-RU" alt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amma</a:t>
            </a:r>
            <a:r>
              <a:rPr lang="ru-RU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r>
              <a:rPr lang="ru-RU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dose</a:t>
            </a:r>
            <a:r>
              <a:rPr lang="ru-RU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rate</a:t>
            </a:r>
            <a:r>
              <a:rPr lang="ru-RU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ru-RU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photoneutron</a:t>
            </a:r>
            <a:r>
              <a:rPr lang="ru-RU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ta</a:t>
            </a:r>
            <a:r>
              <a:rPr lang="en-US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ru-RU" altLang="ru-RU" sz="2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  <a:endParaRPr lang="ru-RU" altLang="ru-RU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1000" y="5418470"/>
            <a:ext cx="8458199" cy="914400"/>
          </a:xfrm>
        </p:spPr>
        <p:txBody>
          <a:bodyPr/>
          <a:lstStyle/>
          <a:p>
            <a:pPr marL="0" indent="0">
              <a:buNone/>
            </a:pPr>
            <a:r>
              <a:rPr lang="en-US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4 - the g</a:t>
            </a:r>
            <a:r>
              <a:rPr lang="ru-RU" alt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amma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detector into D</a:t>
            </a:r>
            <a:r>
              <a:rPr lang="en-US" altLang="ru-RU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O target; 2, 3- the g</a:t>
            </a:r>
            <a:r>
              <a:rPr lang="ru-RU" alt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amma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detector into H</a:t>
            </a:r>
            <a:r>
              <a:rPr lang="en-US" altLang="ru-RU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O target; 5- the g</a:t>
            </a:r>
            <a:r>
              <a:rPr lang="ru-RU" alt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amma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detector out the water target; 6- the g</a:t>
            </a:r>
            <a:r>
              <a:rPr lang="ru-RU" alt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amma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detector out D</a:t>
            </a:r>
            <a:r>
              <a:rPr lang="en-US" altLang="ru-RU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O target.</a:t>
            </a:r>
            <a:r>
              <a:rPr lang="ru-RU" sz="2400" dirty="0" smtClean="0"/>
              <a:t>              </a:t>
            </a:r>
            <a:r>
              <a:rPr lang="en-US" sz="2800" dirty="0" smtClean="0"/>
              <a:t>.</a:t>
            </a:r>
            <a:r>
              <a:rPr lang="en-US" sz="2800" dirty="0"/>
              <a:t/>
            </a:r>
            <a:br>
              <a:rPr lang="en-US" sz="2800" dirty="0"/>
            </a:br>
            <a:endParaRPr lang="en-US" altLang="ru-RU" sz="2800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pic>
        <p:nvPicPr>
          <p:cNvPr id="5" name="Picture 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95400"/>
            <a:ext cx="5166752" cy="354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382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18"/>
    </mc:Choice>
    <mc:Fallback xmlns="">
      <p:transition spd="slow" advTm="306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533400" y="209349"/>
            <a:ext cx="8153400" cy="27686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800" b="0" dirty="0"/>
              <a:t>Contrast-enhanced radiotherapy allows to enhance the radiation dose absorbed by the tumor </a:t>
            </a:r>
            <a:r>
              <a:rPr lang="en-US" sz="2800" b="0" dirty="0" smtClean="0"/>
              <a:t>when using </a:t>
            </a:r>
            <a:r>
              <a:rPr lang="en-US" sz="2800" b="0" dirty="0"/>
              <a:t>the hard elements </a:t>
            </a:r>
            <a:r>
              <a:rPr lang="en-US" sz="2800" b="0" dirty="0" smtClean="0"/>
              <a:t>for </a:t>
            </a:r>
            <a:r>
              <a:rPr lang="en-US" sz="2800" b="0" dirty="0"/>
              <a:t>a photon </a:t>
            </a:r>
            <a:r>
              <a:rPr lang="en-US" sz="2800" b="0" dirty="0" smtClean="0"/>
              <a:t>absorption.</a:t>
            </a:r>
            <a:endParaRPr lang="en-US" altLang="ru-RU" sz="2800" b="0" dirty="0" smtClean="0">
              <a:solidFill>
                <a:srgbClr val="0000FF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8153400" cy="25908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The dose-enhancing </a:t>
            </a:r>
            <a:r>
              <a:rPr lang="en-US" sz="2800" dirty="0" smtClean="0"/>
              <a:t>agents </a:t>
            </a:r>
            <a:r>
              <a:rPr lang="en-US" sz="2800" dirty="0"/>
              <a:t>(I, </a:t>
            </a:r>
            <a:r>
              <a:rPr lang="en-US" sz="2800" dirty="0" err="1"/>
              <a:t>Gd</a:t>
            </a:r>
            <a:r>
              <a:rPr lang="en-US" sz="2800" dirty="0"/>
              <a:t>, Au, Bi, etc.) </a:t>
            </a:r>
            <a:r>
              <a:rPr lang="en-US" sz="2800" dirty="0" smtClean="0"/>
              <a:t>have </a:t>
            </a:r>
            <a:r>
              <a:rPr lang="en-US" sz="2800" dirty="0"/>
              <a:t>a better absorption capacity, than biological tissues and thus sparing the surrounding </a:t>
            </a:r>
            <a:r>
              <a:rPr lang="en-US" sz="2800" dirty="0" smtClean="0"/>
              <a:t>healthy cells</a:t>
            </a:r>
            <a:r>
              <a:rPr lang="en-US" dirty="0"/>
              <a:t>.</a:t>
            </a:r>
            <a:endParaRPr lang="en-US" altLang="ru-RU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25"/>
    </mc:Choice>
    <mc:Fallback xmlns="">
      <p:transition spd="slow" advTm="286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62762" y="266700"/>
            <a:ext cx="7794057" cy="685800"/>
          </a:xfrm>
        </p:spPr>
        <p:txBody>
          <a:bodyPr/>
          <a:lstStyle/>
          <a:p>
            <a:pPr algn="just" eaLnBrk="1" hangingPunct="1"/>
            <a:r>
              <a:rPr lang="en-US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Diagram of the </a:t>
            </a:r>
            <a:r>
              <a:rPr lang="en-US" altLang="ru-RU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neutron </a:t>
            </a:r>
            <a:r>
              <a:rPr lang="ru-RU" altLang="ru-RU" sz="2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dose</a:t>
            </a:r>
            <a:r>
              <a:rPr lang="ru-RU" altLang="ru-RU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rate</a:t>
            </a:r>
            <a:r>
              <a:rPr lang="ru-RU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ru-RU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photoneutron</a:t>
            </a:r>
            <a:r>
              <a:rPr lang="ru-RU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ta</a:t>
            </a:r>
            <a:r>
              <a:rPr lang="en-US" alt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ru-RU" altLang="ru-RU" sz="2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  <a:endParaRPr lang="ru-RU" altLang="ru-RU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1000" y="5056254"/>
            <a:ext cx="8458199" cy="1276616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en-US" altLang="ru-RU" sz="2400" dirty="0" smtClean="0">
                <a:latin typeface="+mn-lt"/>
                <a:cs typeface="Helvetica" panose="020B0604020202020204" pitchFamily="34" charset="0"/>
              </a:rPr>
              <a:t>1- </a:t>
            </a:r>
            <a:r>
              <a:rPr lang="en-US" altLang="ru-RU" sz="2400" dirty="0">
                <a:latin typeface="+mn-lt"/>
                <a:cs typeface="Helvetica" panose="020B0604020202020204" pitchFamily="34" charset="0"/>
              </a:rPr>
              <a:t>neutron detector into D</a:t>
            </a:r>
            <a:r>
              <a:rPr lang="en-US" altLang="ru-RU" sz="2400" baseline="-25000" dirty="0">
                <a:latin typeface="+mn-lt"/>
                <a:cs typeface="Helvetica" panose="020B0604020202020204" pitchFamily="34" charset="0"/>
              </a:rPr>
              <a:t>2</a:t>
            </a:r>
            <a:r>
              <a:rPr lang="en-US" altLang="ru-RU" sz="2400" dirty="0">
                <a:latin typeface="+mn-lt"/>
                <a:cs typeface="Helvetica" panose="020B0604020202020204" pitchFamily="34" charset="0"/>
              </a:rPr>
              <a:t>O target; 2, 3- the neutron detector into H</a:t>
            </a:r>
            <a:r>
              <a:rPr lang="en-US" altLang="ru-RU" sz="2400" baseline="-25000" dirty="0">
                <a:latin typeface="+mn-lt"/>
                <a:cs typeface="Helvetica" panose="020B0604020202020204" pitchFamily="34" charset="0"/>
              </a:rPr>
              <a:t>2</a:t>
            </a:r>
            <a:r>
              <a:rPr lang="en-US" altLang="ru-RU" sz="2400" dirty="0">
                <a:latin typeface="+mn-lt"/>
                <a:cs typeface="Helvetica" panose="020B0604020202020204" pitchFamily="34" charset="0"/>
              </a:rPr>
              <a:t>O target; 4, 6- the neutron detector out D</a:t>
            </a:r>
            <a:r>
              <a:rPr lang="en-US" altLang="ru-RU" sz="2400" baseline="-25000" dirty="0">
                <a:latin typeface="+mn-lt"/>
                <a:cs typeface="Helvetica" panose="020B0604020202020204" pitchFamily="34" charset="0"/>
              </a:rPr>
              <a:t>2</a:t>
            </a:r>
            <a:r>
              <a:rPr lang="en-US" altLang="ru-RU" sz="2400" dirty="0">
                <a:latin typeface="+mn-lt"/>
                <a:cs typeface="Helvetica" panose="020B0604020202020204" pitchFamily="34" charset="0"/>
              </a:rPr>
              <a:t>O target</a:t>
            </a:r>
            <a:r>
              <a:rPr lang="en-US" altLang="ru-RU" sz="2400" dirty="0" smtClean="0">
                <a:latin typeface="+mn-lt"/>
                <a:cs typeface="Helvetica" panose="020B0604020202020204" pitchFamily="34" charset="0"/>
              </a:rPr>
              <a:t>; 5- </a:t>
            </a:r>
            <a:r>
              <a:rPr lang="en-US" altLang="ru-RU" sz="2400" dirty="0">
                <a:latin typeface="+mn-lt"/>
                <a:cs typeface="Helvetica" panose="020B0604020202020204" pitchFamily="34" charset="0"/>
              </a:rPr>
              <a:t>the neutron detector out the water target.</a:t>
            </a:r>
          </a:p>
          <a:p>
            <a:pPr marL="0" indent="0">
              <a:buNone/>
            </a:pPr>
            <a:r>
              <a:rPr lang="en-US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400" dirty="0" smtClean="0"/>
              <a:t>              </a:t>
            </a:r>
            <a:r>
              <a:rPr lang="en-US" sz="2800" dirty="0" smtClean="0"/>
              <a:t>.</a:t>
            </a:r>
            <a:r>
              <a:rPr lang="en-US" sz="2800" dirty="0"/>
              <a:t/>
            </a:r>
            <a:br>
              <a:rPr lang="en-US" sz="2800" dirty="0"/>
            </a:br>
            <a:endParaRPr lang="en-US" altLang="ru-RU" sz="2800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pic>
        <p:nvPicPr>
          <p:cNvPr id="6" name="Picture 8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118" y="1219200"/>
            <a:ext cx="6248400" cy="3570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30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18"/>
    </mc:Choice>
    <mc:Fallback xmlns="">
      <p:transition spd="slow" advTm="306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888" y="106363"/>
            <a:ext cx="8901112" cy="252571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en-US" altLang="ru-RU" sz="2800" b="0" dirty="0">
                <a:cs typeface="Arial" panose="020B0604020202020204" pitchFamily="34" charset="0"/>
              </a:rPr>
              <a:t>The particles of the cholesteric double-stranded DNA  liquid-crystalline dispersions, containing </a:t>
            </a:r>
            <a:r>
              <a:rPr lang="en-US" altLang="ru-RU" sz="2800" b="0" dirty="0" err="1">
                <a:cs typeface="Arial" panose="020B0604020202020204" pitchFamily="34" charset="0"/>
              </a:rPr>
              <a:t>Gd</a:t>
            </a:r>
            <a:r>
              <a:rPr lang="en-US" altLang="ru-RU" sz="2800" b="0" dirty="0">
                <a:cs typeface="Arial" panose="020B0604020202020204" pitchFamily="34" charset="0"/>
              </a:rPr>
              <a:t> and Au ions have been obtained in </a:t>
            </a:r>
            <a:r>
              <a:rPr lang="en-US" altLang="ru-RU" sz="2800" b="0" dirty="0" err="1">
                <a:cs typeface="Arial" panose="020B0604020202020204" pitchFamily="34" charset="0"/>
              </a:rPr>
              <a:t>Engelhardt</a:t>
            </a:r>
            <a:r>
              <a:rPr lang="en-US" altLang="ru-RU" sz="2800" b="0" dirty="0"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cs typeface="Arial" panose="020B0604020202020204" pitchFamily="34" charset="0"/>
              </a:rPr>
              <a:t>Institute</a:t>
            </a:r>
            <a:r>
              <a:rPr lang="ru-RU" altLang="ru-RU" sz="2800" b="0" dirty="0"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cs typeface="Arial" panose="020B0604020202020204" pitchFamily="34" charset="0"/>
              </a:rPr>
              <a:t>of</a:t>
            </a:r>
            <a:r>
              <a:rPr lang="ru-RU" altLang="ru-RU" sz="2800" b="0" dirty="0"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cs typeface="Arial" panose="020B0604020202020204" pitchFamily="34" charset="0"/>
              </a:rPr>
              <a:t>Molecular</a:t>
            </a:r>
            <a:r>
              <a:rPr lang="ru-RU" altLang="ru-RU" sz="2800" b="0" dirty="0"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cs typeface="Arial" panose="020B0604020202020204" pitchFamily="34" charset="0"/>
              </a:rPr>
              <a:t>Biology</a:t>
            </a:r>
            <a:r>
              <a:rPr lang="ru-RU" altLang="ru-RU" sz="2800" b="0" dirty="0">
                <a:cs typeface="Arial" panose="020B0604020202020204" pitchFamily="34" charset="0"/>
              </a:rPr>
              <a:t> </a:t>
            </a:r>
            <a:r>
              <a:rPr lang="ru-RU" altLang="ru-RU" sz="2800" b="0" dirty="0" err="1">
                <a:cs typeface="Arial" panose="020B0604020202020204" pitchFamily="34" charset="0"/>
              </a:rPr>
              <a:t>of</a:t>
            </a:r>
            <a:r>
              <a:rPr lang="ru-RU" altLang="ru-RU" sz="2800" b="0" dirty="0">
                <a:cs typeface="Arial" panose="020B0604020202020204" pitchFamily="34" charset="0"/>
              </a:rPr>
              <a:t> </a:t>
            </a:r>
            <a:r>
              <a:rPr lang="en-US" altLang="ru-RU" sz="2800" b="0" dirty="0">
                <a:cs typeface="Arial" panose="020B0604020202020204" pitchFamily="34" charset="0"/>
              </a:rPr>
              <a:t>the </a:t>
            </a:r>
            <a:r>
              <a:rPr lang="ru-RU" altLang="ru-RU" sz="2800" b="0" dirty="0">
                <a:cs typeface="Arial" panose="020B0604020202020204" pitchFamily="34" charset="0"/>
              </a:rPr>
              <a:t>RAS.</a:t>
            </a:r>
            <a:endParaRPr lang="ru-RU" altLang="ru-RU" sz="2800" b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0525" y="6286500"/>
            <a:ext cx="8543925" cy="45720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ru-RU" altLang="ru-RU" sz="2400" dirty="0" smtClean="0"/>
              <a:t>              </a:t>
            </a:r>
            <a:r>
              <a:rPr lang="en-US" altLang="ru-RU" sz="2800" dirty="0" smtClean="0"/>
              <a:t>ion</a:t>
            </a:r>
            <a:r>
              <a:rPr lang="ru-RU" altLang="ru-RU" sz="2800" dirty="0" smtClean="0"/>
              <a:t> </a:t>
            </a:r>
            <a:r>
              <a:rPr lang="en-US" altLang="ru-RU" sz="2800" dirty="0" err="1" smtClean="0"/>
              <a:t>Gd</a:t>
            </a:r>
            <a:r>
              <a:rPr lang="en-US" altLang="ru-RU" sz="2800" dirty="0" smtClean="0"/>
              <a:t> </a:t>
            </a:r>
            <a:r>
              <a:rPr lang="ru-RU" altLang="ru-RU" sz="2800" dirty="0" smtClean="0"/>
              <a:t>                		</a:t>
            </a:r>
            <a:r>
              <a:rPr lang="en-US" altLang="ru-RU" sz="2800" dirty="0" smtClean="0"/>
              <a:t>ion</a:t>
            </a:r>
            <a:r>
              <a:rPr lang="ru-RU" altLang="ru-RU" sz="2800" dirty="0" smtClean="0"/>
              <a:t> </a:t>
            </a:r>
            <a:r>
              <a:rPr lang="en-US" altLang="ru-RU" sz="2800" dirty="0" smtClean="0"/>
              <a:t> Au</a:t>
            </a:r>
            <a:r>
              <a:rPr lang="ru-RU" altLang="ru-RU" sz="2800" dirty="0" smtClean="0"/>
              <a:t>       </a:t>
            </a:r>
          </a:p>
          <a:p>
            <a:pPr algn="just" eaLnBrk="1" hangingPunct="1">
              <a:lnSpc>
                <a:spcPct val="120000"/>
              </a:lnSpc>
            </a:pPr>
            <a:r>
              <a:rPr lang="ru-RU" altLang="ru-RU" sz="2400" dirty="0" smtClean="0"/>
              <a:t> </a:t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pic>
        <p:nvPicPr>
          <p:cNvPr id="512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8" y="2794000"/>
            <a:ext cx="3033712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988" y="2751138"/>
            <a:ext cx="3024187" cy="337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593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2171700" y="3417888"/>
            <a:ext cx="3106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179388" y="61913"/>
            <a:ext cx="8715375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2800"/>
              <a:t>Table.1. Energy, formation probability and maximum range of electrons in the 1 neutron capture by nanostructures.</a:t>
            </a:r>
            <a:endParaRPr lang="ru-RU" altLang="ru-RU" sz="28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268" name="Прямоугольник 7"/>
          <p:cNvSpPr>
            <a:spLocks noChangeArrowheads="1"/>
          </p:cNvSpPr>
          <p:nvPr/>
        </p:nvSpPr>
        <p:spPr bwMode="auto">
          <a:xfrm>
            <a:off x="304800" y="5375275"/>
            <a:ext cx="846455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600"/>
              <a:t>Approximately half of all electrons with energy less than </a:t>
            </a:r>
            <a:r>
              <a:rPr lang="en-US" altLang="ru-RU" sz="2600"/>
              <a:t>6</a:t>
            </a:r>
            <a:r>
              <a:rPr lang="ru-RU" altLang="ru-RU" sz="2600"/>
              <a:t> keV are absorbed in the microparticles themselves</a:t>
            </a:r>
            <a:r>
              <a:rPr lang="en-US" altLang="ru-RU" sz="2600"/>
              <a:t>.</a:t>
            </a:r>
            <a:endParaRPr lang="ru-RU" altLang="ru-RU" sz="260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47650" y="2354263"/>
          <a:ext cx="8750300" cy="25638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3533"/>
                <a:gridCol w="771532"/>
                <a:gridCol w="810616"/>
                <a:gridCol w="630571"/>
                <a:gridCol w="603469"/>
                <a:gridCol w="1020841"/>
                <a:gridCol w="899288"/>
                <a:gridCol w="841199"/>
                <a:gridCol w="777195"/>
                <a:gridCol w="832056"/>
              </a:tblGrid>
              <a:tr h="731511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 </a:t>
                      </a:r>
                      <a:r>
                        <a:rPr lang="ru-RU" sz="2400" b="1" dirty="0" smtClean="0">
                          <a:effectLst/>
                        </a:rPr>
                        <a:t>Е</a:t>
                      </a:r>
                      <a:r>
                        <a:rPr lang="en-US" sz="2400" b="1" baseline="-25000" dirty="0" smtClean="0">
                          <a:effectLst/>
                        </a:rPr>
                        <a:t>e</a:t>
                      </a:r>
                      <a:r>
                        <a:rPr lang="ru-RU" sz="2400" b="1" baseline="-25000" dirty="0" smtClean="0">
                          <a:effectLst/>
                        </a:rPr>
                        <a:t>,</a:t>
                      </a:r>
                      <a:r>
                        <a:rPr lang="ru-RU" sz="2400" dirty="0" smtClean="0">
                          <a:effectLst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</a:rPr>
                        <a:t>keV</a:t>
                      </a:r>
                      <a:r>
                        <a:rPr lang="en-US" sz="2400" dirty="0" smtClean="0">
                          <a:effectLst/>
                        </a:rPr>
                        <a:t> 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200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80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30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7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6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5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4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2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1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</a:tr>
              <a:tr h="1003261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 </a:t>
                      </a:r>
                      <a:r>
                        <a:rPr lang="ru-RU" sz="2400" b="1" dirty="0" smtClean="0">
                          <a:effectLst/>
                        </a:rPr>
                        <a:t>Р,</a:t>
                      </a:r>
                      <a:r>
                        <a:rPr lang="ru-RU" sz="2400" dirty="0" smtClean="0">
                          <a:effectLst/>
                        </a:rPr>
                        <a:t> </a:t>
                      </a:r>
                      <a:r>
                        <a:rPr lang="ru-RU" sz="2400" dirty="0">
                          <a:effectLst/>
                        </a:rPr>
                        <a:t>%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5.7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42.3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20.8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4.3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17.3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23.7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1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31.4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16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</a:tr>
              <a:tr h="829040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 </a:t>
                      </a:r>
                      <a:r>
                        <a:rPr lang="en-US" sz="2400" b="1" dirty="0" smtClean="0">
                          <a:effectLst/>
                        </a:rPr>
                        <a:t>R</a:t>
                      </a:r>
                      <a:r>
                        <a:rPr lang="ru-RU" sz="2400" b="1" baseline="-25000" dirty="0">
                          <a:effectLst/>
                        </a:rPr>
                        <a:t>м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smtClean="0">
                          <a:effectLst/>
                        </a:rPr>
                        <a:t>µ</a:t>
                      </a:r>
                      <a:r>
                        <a:rPr lang="en-US" sz="2400" dirty="0" smtClean="0">
                          <a:effectLst/>
                        </a:rPr>
                        <a:t>m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</a:rPr>
                        <a:t>439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</a:rPr>
                        <a:t>9</a:t>
                      </a:r>
                      <a:r>
                        <a:rPr lang="en-US" sz="2200" dirty="0" smtClean="0">
                          <a:effectLst/>
                        </a:rPr>
                        <a:t>2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</a:rPr>
                        <a:t>16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1.2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0.90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0.65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0.44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</a:rPr>
                        <a:t>0.12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</a:rPr>
                        <a:t>0.06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698" marR="12698" marT="12701" marB="0" anchor="b"/>
                </a:tc>
              </a:tr>
            </a:tbl>
          </a:graphicData>
        </a:graphic>
      </p:graphicFrame>
      <p:sp>
        <p:nvSpPr>
          <p:cNvPr id="11315" name="Rectangle 87"/>
          <p:cNvSpPr>
            <a:spLocks noChangeArrowheads="1"/>
          </p:cNvSpPr>
          <p:nvPr/>
        </p:nvSpPr>
        <p:spPr bwMode="auto">
          <a:xfrm>
            <a:off x="2171700" y="3295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1122845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192213" y="1385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291" name="Прямоугольник 1"/>
          <p:cNvSpPr>
            <a:spLocks noChangeArrowheads="1"/>
          </p:cNvSpPr>
          <p:nvPr/>
        </p:nvSpPr>
        <p:spPr bwMode="auto">
          <a:xfrm>
            <a:off x="123825" y="0"/>
            <a:ext cx="89709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>
                <a:cs typeface="Times New Roman" panose="02020603050405020304" pitchFamily="18" charset="0"/>
              </a:rPr>
              <a:t> </a:t>
            </a:r>
            <a:r>
              <a:rPr lang="en-US" altLang="ru-RU" sz="2800"/>
              <a:t>The absorbed dose of electrons from the reaction </a:t>
            </a:r>
            <a:r>
              <a:rPr lang="en-US" altLang="ru-RU" sz="2800" baseline="30000">
                <a:cs typeface="Times New Roman" panose="02020603050405020304" pitchFamily="18" charset="0"/>
              </a:rPr>
              <a:t>157</a:t>
            </a:r>
            <a:r>
              <a:rPr lang="en-US" altLang="ru-RU" sz="2800"/>
              <a:t>Gd (</a:t>
            </a:r>
            <a:r>
              <a:rPr lang="en-US" altLang="ru-RU" sz="2800" i="1"/>
              <a:t>n</a:t>
            </a:r>
            <a:r>
              <a:rPr lang="en-US" altLang="ru-RU" sz="2800"/>
              <a:t>, </a:t>
            </a:r>
            <a:r>
              <a:rPr lang="ru-RU" altLang="ru-RU" sz="2800" i="1">
                <a:sym typeface="Symbol" panose="05050102010706020507" pitchFamily="18" charset="2"/>
              </a:rPr>
              <a:t></a:t>
            </a:r>
            <a:r>
              <a:rPr lang="en-US" altLang="ru-RU" sz="2800"/>
              <a:t>) </a:t>
            </a:r>
            <a:r>
              <a:rPr lang="en-US" altLang="ru-RU" sz="2800" baseline="30000">
                <a:cs typeface="Times New Roman" panose="02020603050405020304" pitchFamily="18" charset="0"/>
              </a:rPr>
              <a:t>158</a:t>
            </a:r>
            <a:r>
              <a:rPr lang="en-US" altLang="ru-RU" sz="2800"/>
              <a:t>Gd depending on the electrons range</a:t>
            </a:r>
            <a:endParaRPr lang="ru-RU" altLang="ru-RU" sz="2800"/>
          </a:p>
        </p:txBody>
      </p:sp>
      <p:sp>
        <p:nvSpPr>
          <p:cNvPr id="12292" name="Прямоугольник 1"/>
          <p:cNvSpPr>
            <a:spLocks noChangeArrowheads="1"/>
          </p:cNvSpPr>
          <p:nvPr/>
        </p:nvSpPr>
        <p:spPr bwMode="auto">
          <a:xfrm>
            <a:off x="709613" y="5657850"/>
            <a:ext cx="84343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en-US" altLang="ru-RU" sz="2400"/>
              <a:t>1-  dose </a:t>
            </a:r>
            <a:r>
              <a:rPr lang="en-US" altLang="ru-RU" sz="2400" u="sng"/>
              <a:t>taking into account </a:t>
            </a:r>
            <a:r>
              <a:rPr lang="en-US" altLang="ru-RU" sz="2400"/>
              <a:t>Auger electron </a:t>
            </a:r>
            <a:r>
              <a:rPr lang="en-US" altLang="ru-RU" sz="2400" u="sng"/>
              <a:t>channeling</a:t>
            </a:r>
            <a:r>
              <a:rPr lang="en-US" altLang="ru-RU" sz="2400"/>
              <a:t> effect </a:t>
            </a:r>
            <a:br>
              <a:rPr lang="en-US" altLang="ru-RU" sz="2400"/>
            </a:br>
            <a:r>
              <a:rPr lang="en-US" altLang="ru-RU" sz="2400"/>
              <a:t>2- dose </a:t>
            </a:r>
            <a:r>
              <a:rPr lang="en-US" altLang="ru-RU" sz="2400" u="sng"/>
              <a:t>without</a:t>
            </a:r>
            <a:r>
              <a:rPr lang="en-US" altLang="ru-RU" sz="2400"/>
              <a:t> the electron channeling.</a:t>
            </a:r>
            <a:endParaRPr lang="ru-RU" altLang="ru-RU" sz="2400"/>
          </a:p>
        </p:txBody>
      </p:sp>
      <p:pic>
        <p:nvPicPr>
          <p:cNvPr id="12293" name="Рисунок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213" y="1169988"/>
            <a:ext cx="6916737" cy="454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69276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0525" y="-26988"/>
            <a:ext cx="8543925" cy="2071688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ru-RU" altLang="ru-RU" sz="2800" smtClean="0"/>
              <a:t>High-energy </a:t>
            </a:r>
            <a:r>
              <a:rPr lang="en-US" altLang="ru-RU" sz="2800" u="sng" smtClean="0">
                <a:cs typeface="Times New Roman" panose="02020603050405020304" pitchFamily="18" charset="0"/>
              </a:rPr>
              <a:t>conversion</a:t>
            </a:r>
            <a:r>
              <a:rPr lang="ru-RU" altLang="ru-RU" sz="2800" smtClean="0">
                <a:cs typeface="Times New Roman" panose="02020603050405020304" pitchFamily="18" charset="0"/>
              </a:rPr>
              <a:t> </a:t>
            </a:r>
            <a:r>
              <a:rPr lang="ru-RU" altLang="ru-RU" sz="2800" smtClean="0"/>
              <a:t>electrons </a:t>
            </a:r>
            <a:r>
              <a:rPr lang="en-US" altLang="ru-RU" sz="2800" smtClean="0"/>
              <a:t>(≥</a:t>
            </a:r>
            <a:r>
              <a:rPr lang="ru-RU" altLang="ru-RU" sz="2800" smtClean="0"/>
              <a:t>1 MeV</a:t>
            </a:r>
            <a:r>
              <a:rPr lang="en-US" altLang="ru-RU" sz="2800" smtClean="0"/>
              <a:t>)</a:t>
            </a:r>
            <a:r>
              <a:rPr lang="ru-RU" altLang="ru-RU" sz="2800" smtClean="0"/>
              <a:t> slowing down in DNA-Gd and DNA-Au microparticles, generate </a:t>
            </a:r>
            <a:r>
              <a:rPr lang="ru-RU" altLang="ru-RU" sz="2800" u="sng" smtClean="0"/>
              <a:t>bremsstrahlung</a:t>
            </a:r>
            <a:r>
              <a:rPr lang="ru-RU" altLang="ru-RU" sz="2800" smtClean="0"/>
              <a:t> with a wide spectrum.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390525" y="2108200"/>
            <a:ext cx="8543925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50000"/>
              </a:lnSpc>
              <a:defRPr/>
            </a:pPr>
            <a:r>
              <a:rPr lang="en-US" sz="2800" dirty="0" smtClean="0"/>
              <a:t>C</a:t>
            </a:r>
            <a:r>
              <a:rPr lang="ru-RU" sz="2800" dirty="0" err="1" smtClean="0"/>
              <a:t>hanneled</a:t>
            </a:r>
            <a:r>
              <a:rPr lang="ru-RU" sz="2800" dirty="0" smtClean="0"/>
              <a:t> </a:t>
            </a:r>
            <a:r>
              <a:rPr lang="ru-RU" sz="2800" dirty="0" err="1" smtClean="0"/>
              <a:t>electrons</a:t>
            </a:r>
            <a:r>
              <a:rPr lang="en-US" sz="2800" dirty="0" smtClean="0"/>
              <a:t> </a:t>
            </a:r>
            <a:r>
              <a:rPr lang="ru-RU" sz="2800" dirty="0" err="1" smtClean="0"/>
              <a:t>traveling</a:t>
            </a:r>
            <a:r>
              <a:rPr lang="ru-RU" sz="2800" dirty="0" smtClean="0"/>
              <a:t> </a:t>
            </a:r>
            <a:r>
              <a:rPr lang="ru-RU" sz="2800" u="sng" dirty="0" err="1"/>
              <a:t>along</a:t>
            </a:r>
            <a:r>
              <a:rPr lang="ru-RU" sz="2800" u="sng" dirty="0"/>
              <a:t> DNA </a:t>
            </a:r>
            <a:r>
              <a:rPr lang="ru-RU" sz="2800" u="sng" dirty="0" err="1"/>
              <a:t>chains</a:t>
            </a:r>
            <a:r>
              <a:rPr lang="ru-RU" sz="2800" u="sng" dirty="0"/>
              <a:t> </a:t>
            </a:r>
            <a:r>
              <a:rPr lang="en-US" sz="2800" u="sng" dirty="0" smtClean="0"/>
              <a:t>metal with metal </a:t>
            </a:r>
            <a:r>
              <a:rPr lang="ru-RU" sz="2800" u="sng" dirty="0" err="1" smtClean="0"/>
              <a:t>ions</a:t>
            </a:r>
            <a:r>
              <a:rPr lang="ru-RU" sz="2800" dirty="0" smtClean="0"/>
              <a:t> </a:t>
            </a:r>
            <a:r>
              <a:rPr lang="ru-RU" sz="2800" dirty="0" err="1"/>
              <a:t>can</a:t>
            </a:r>
            <a:r>
              <a:rPr lang="ru-RU" sz="2800" dirty="0"/>
              <a:t> </a:t>
            </a:r>
            <a:r>
              <a:rPr lang="ru-RU" sz="2800" dirty="0" err="1"/>
              <a:t>make</a:t>
            </a:r>
            <a:r>
              <a:rPr lang="ru-RU" sz="2800" dirty="0"/>
              <a:t> </a:t>
            </a:r>
            <a:r>
              <a:rPr lang="ru-RU" sz="2800" dirty="0" err="1"/>
              <a:t>periodic</a:t>
            </a:r>
            <a:r>
              <a:rPr lang="ru-RU" sz="2800" dirty="0"/>
              <a:t> </a:t>
            </a:r>
            <a:r>
              <a:rPr lang="ru-RU" sz="2800" dirty="0" err="1"/>
              <a:t>movements</a:t>
            </a:r>
            <a:r>
              <a:rPr lang="ru-RU" sz="2800" dirty="0"/>
              <a:t> </a:t>
            </a:r>
            <a:r>
              <a:rPr lang="ru-RU" sz="2800" dirty="0" err="1" smtClean="0"/>
              <a:t>and</a:t>
            </a:r>
            <a:r>
              <a:rPr lang="ru-RU" sz="2800" dirty="0" smtClean="0"/>
              <a:t> </a:t>
            </a:r>
            <a:r>
              <a:rPr lang="ru-RU" sz="2800" u="sng" dirty="0" err="1"/>
              <a:t>emit</a:t>
            </a:r>
            <a:r>
              <a:rPr lang="ru-RU" sz="2800" u="sng" dirty="0"/>
              <a:t> </a:t>
            </a:r>
            <a:r>
              <a:rPr lang="ru-RU" sz="2800" u="sng" dirty="0" err="1"/>
              <a:t>photons</a:t>
            </a:r>
            <a:r>
              <a:rPr lang="ru-RU" sz="2800" u="sng" dirty="0"/>
              <a:t> </a:t>
            </a:r>
            <a:r>
              <a:rPr lang="ru-RU" sz="2800" dirty="0" err="1"/>
              <a:t>in</a:t>
            </a:r>
            <a:r>
              <a:rPr lang="ru-RU" sz="2800" dirty="0"/>
              <a:t> a </a:t>
            </a:r>
            <a:r>
              <a:rPr lang="ru-RU" sz="2800" dirty="0" err="1"/>
              <a:t>narrow</a:t>
            </a:r>
            <a:r>
              <a:rPr lang="ru-RU" sz="2800" dirty="0"/>
              <a:t> </a:t>
            </a:r>
            <a:r>
              <a:rPr lang="ru-RU" sz="2800" dirty="0" err="1"/>
              <a:t>cone</a:t>
            </a:r>
            <a:r>
              <a:rPr lang="ru-RU" sz="2800" dirty="0"/>
              <a:t> </a:t>
            </a:r>
            <a:r>
              <a:rPr lang="ru-RU" sz="2800" dirty="0" err="1"/>
              <a:t>of</a:t>
            </a:r>
            <a:r>
              <a:rPr lang="ru-RU" sz="2800" dirty="0"/>
              <a:t> </a:t>
            </a:r>
            <a:r>
              <a:rPr lang="ru-RU" sz="2800" dirty="0" err="1"/>
              <a:t>angles</a:t>
            </a:r>
            <a:r>
              <a:rPr lang="ru-RU" sz="2800" dirty="0"/>
              <a:t> (≤ </a:t>
            </a:r>
            <a:r>
              <a:rPr lang="ru-RU" sz="2800" dirty="0" smtClean="0"/>
              <a:t>5</a:t>
            </a:r>
            <a:r>
              <a:rPr lang="ru-RU" sz="2800" dirty="0" smtClean="0">
                <a:sym typeface="Symbol" panose="05050102010706020507" pitchFamily="18" charset="2"/>
              </a:rPr>
              <a:t></a:t>
            </a:r>
            <a:r>
              <a:rPr lang="ru-RU" sz="2800" dirty="0" smtClean="0"/>
              <a:t>)</a:t>
            </a:r>
            <a:r>
              <a:rPr lang="en-US" sz="2800" dirty="0"/>
              <a:t>.</a:t>
            </a:r>
            <a:endParaRPr lang="en-US" sz="2800" kern="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0525" y="4370388"/>
            <a:ext cx="8543925" cy="199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50000"/>
              </a:lnSpc>
              <a:defRPr/>
            </a:pPr>
            <a:r>
              <a:rPr lang="ru-RU" sz="2800" dirty="0" err="1"/>
              <a:t>The</a:t>
            </a:r>
            <a:r>
              <a:rPr lang="ru-RU" sz="2800" dirty="0"/>
              <a:t> </a:t>
            </a:r>
            <a:r>
              <a:rPr lang="ru-RU" sz="2800" dirty="0" err="1" smtClean="0"/>
              <a:t>wavelength</a:t>
            </a:r>
            <a:r>
              <a:rPr lang="ru-RU" sz="2800" dirty="0" smtClean="0"/>
              <a:t> </a:t>
            </a:r>
            <a:r>
              <a:rPr lang="ru-RU" sz="2800" dirty="0" err="1"/>
              <a:t>of</a:t>
            </a:r>
            <a:r>
              <a:rPr lang="ru-RU" sz="2800" dirty="0"/>
              <a:t> </a:t>
            </a:r>
            <a:r>
              <a:rPr lang="ru-RU" sz="2800" u="sng" dirty="0" err="1"/>
              <a:t>monochromatic</a:t>
            </a:r>
            <a:r>
              <a:rPr lang="ru-RU" sz="2800" u="sng" dirty="0"/>
              <a:t> </a:t>
            </a:r>
            <a:r>
              <a:rPr lang="ru-RU" sz="2800" dirty="0"/>
              <a:t>X-</a:t>
            </a:r>
            <a:r>
              <a:rPr lang="ru-RU" sz="2800" dirty="0" err="1"/>
              <a:t>ray</a:t>
            </a:r>
            <a:r>
              <a:rPr lang="ru-RU" sz="2800" dirty="0"/>
              <a:t> </a:t>
            </a:r>
            <a:r>
              <a:rPr lang="ru-RU" sz="2800" dirty="0" err="1"/>
              <a:t>radiation</a:t>
            </a:r>
            <a:r>
              <a:rPr lang="ru-RU" sz="2800" dirty="0"/>
              <a:t> </a:t>
            </a:r>
            <a:r>
              <a:rPr lang="ru-RU" sz="2800" dirty="0" smtClean="0"/>
              <a:t>(</a:t>
            </a:r>
            <a:r>
              <a:rPr lang="ru-RU" sz="2800" i="1" dirty="0" smtClean="0">
                <a:sym typeface="Symbol" panose="05050102010706020507" pitchFamily="18" charset="2"/>
              </a:rPr>
              <a:t></a:t>
            </a:r>
            <a:r>
              <a:rPr lang="en-US" sz="2800" baseline="-25000" dirty="0">
                <a:sym typeface="Symbol" panose="05050102010706020507" pitchFamily="18" charset="2"/>
              </a:rPr>
              <a:t>m</a:t>
            </a:r>
            <a:r>
              <a:rPr lang="ru-RU" sz="2800" dirty="0" smtClean="0"/>
              <a:t>) </a:t>
            </a:r>
            <a:r>
              <a:rPr lang="ru-RU" sz="2800" dirty="0" err="1"/>
              <a:t>at</a:t>
            </a:r>
            <a:r>
              <a:rPr lang="ru-RU" sz="2800" dirty="0"/>
              <a:t> </a:t>
            </a:r>
            <a:r>
              <a:rPr lang="ru-RU" sz="2800" dirty="0" err="1"/>
              <a:t>zero</a:t>
            </a:r>
            <a:r>
              <a:rPr lang="ru-RU" sz="2800" dirty="0"/>
              <a:t> </a:t>
            </a:r>
            <a:r>
              <a:rPr lang="ru-RU" sz="2800" dirty="0" err="1"/>
              <a:t>angle</a:t>
            </a:r>
            <a:r>
              <a:rPr lang="ru-RU" sz="2800" dirty="0"/>
              <a:t> </a:t>
            </a:r>
            <a:r>
              <a:rPr lang="ru-RU" sz="2800" dirty="0" err="1"/>
              <a:t>is</a:t>
            </a:r>
            <a:r>
              <a:rPr lang="ru-RU" sz="2800" dirty="0"/>
              <a:t> </a:t>
            </a:r>
            <a:r>
              <a:rPr lang="ru-RU" sz="2800" dirty="0" err="1"/>
              <a:t>determined</a:t>
            </a:r>
            <a:r>
              <a:rPr lang="ru-RU" sz="2800" dirty="0"/>
              <a:t> </a:t>
            </a:r>
            <a:r>
              <a:rPr lang="ru-RU" sz="2800" dirty="0" err="1"/>
              <a:t>by</a:t>
            </a:r>
            <a:r>
              <a:rPr lang="ru-RU" sz="2800" dirty="0"/>
              <a:t> </a:t>
            </a:r>
            <a:r>
              <a:rPr lang="ru-RU" sz="2800" dirty="0" err="1"/>
              <a:t>the</a:t>
            </a:r>
            <a:r>
              <a:rPr lang="ru-RU" sz="2800" dirty="0"/>
              <a:t> </a:t>
            </a:r>
            <a:r>
              <a:rPr lang="en-US" sz="2800" dirty="0" smtClean="0"/>
              <a:t>c</a:t>
            </a:r>
            <a:r>
              <a:rPr lang="ru-RU" sz="2800" dirty="0" err="1" smtClean="0"/>
              <a:t>hannel</a:t>
            </a:r>
            <a:r>
              <a:rPr lang="en-US" sz="2800" dirty="0" smtClean="0"/>
              <a:t> radius</a:t>
            </a:r>
            <a:r>
              <a:rPr lang="ru-RU" sz="2800" dirty="0" smtClean="0"/>
              <a:t> (</a:t>
            </a:r>
            <a:r>
              <a:rPr lang="en-US" sz="2800" i="1" dirty="0" err="1" smtClean="0">
                <a:sym typeface="Symbol" panose="05050102010706020507" pitchFamily="18" charset="2"/>
              </a:rPr>
              <a:t>r</a:t>
            </a:r>
            <a:r>
              <a:rPr lang="en-US" sz="2800" baseline="-25000" dirty="0" err="1" smtClean="0">
                <a:sym typeface="Symbol" panose="05050102010706020507" pitchFamily="18" charset="2"/>
              </a:rPr>
              <a:t>c</a:t>
            </a:r>
            <a:r>
              <a:rPr lang="ru-RU" sz="2800" dirty="0" smtClean="0"/>
              <a:t>) </a:t>
            </a:r>
            <a:r>
              <a:rPr lang="ru-RU" sz="2800" dirty="0" err="1"/>
              <a:t>and</a:t>
            </a:r>
            <a:r>
              <a:rPr lang="ru-RU" sz="2800" dirty="0"/>
              <a:t> </a:t>
            </a:r>
            <a:r>
              <a:rPr lang="ru-RU" sz="2800" dirty="0" err="1"/>
              <a:t>the</a:t>
            </a:r>
            <a:r>
              <a:rPr lang="ru-RU" sz="2800" dirty="0"/>
              <a:t> </a:t>
            </a:r>
            <a:r>
              <a:rPr lang="ru-RU" sz="2800" dirty="0" err="1"/>
              <a:t>relativistic</a:t>
            </a:r>
            <a:r>
              <a:rPr lang="ru-RU" sz="2800" dirty="0"/>
              <a:t> </a:t>
            </a:r>
            <a:r>
              <a:rPr lang="ru-RU" sz="2800" dirty="0" err="1"/>
              <a:t>factor</a:t>
            </a:r>
            <a:r>
              <a:rPr lang="ru-RU" sz="2800" dirty="0"/>
              <a:t> </a:t>
            </a:r>
            <a:r>
              <a:rPr lang="ru-RU" sz="2800" dirty="0" smtClean="0"/>
              <a:t>(</a:t>
            </a:r>
            <a:r>
              <a:rPr lang="ru-RU" sz="2800" dirty="0" smtClean="0">
                <a:sym typeface="Symbol" panose="05050102010706020507" pitchFamily="18" charset="2"/>
              </a:rPr>
              <a:t></a:t>
            </a:r>
            <a:r>
              <a:rPr lang="ru-RU" sz="2800" dirty="0" smtClean="0"/>
              <a:t>): </a:t>
            </a:r>
            <a:r>
              <a:rPr lang="ru-RU" sz="2800" i="1" dirty="0">
                <a:sym typeface="Symbol" panose="05050102010706020507" pitchFamily="18" charset="2"/>
              </a:rPr>
              <a:t></a:t>
            </a:r>
            <a:r>
              <a:rPr lang="en-US" sz="2800" baseline="-25000" dirty="0">
                <a:sym typeface="Symbol" panose="05050102010706020507" pitchFamily="18" charset="2"/>
              </a:rPr>
              <a:t>m</a:t>
            </a:r>
            <a:r>
              <a:rPr lang="ru-RU" sz="2800" baseline="-25000" dirty="0" smtClean="0"/>
              <a:t>  </a:t>
            </a:r>
            <a:r>
              <a:rPr lang="ru-RU" sz="2800" dirty="0">
                <a:sym typeface="Symbol" panose="05050102010706020507" pitchFamily="18" charset="2"/>
              </a:rPr>
              <a:t></a:t>
            </a:r>
            <a:r>
              <a:rPr lang="ru-RU" sz="2800" dirty="0"/>
              <a:t> </a:t>
            </a:r>
            <a:r>
              <a:rPr lang="en-US" sz="2800" i="1" dirty="0" err="1">
                <a:sym typeface="Symbol" panose="05050102010706020507" pitchFamily="18" charset="2"/>
              </a:rPr>
              <a:t>r</a:t>
            </a:r>
            <a:r>
              <a:rPr lang="en-US" sz="2800" baseline="-25000" dirty="0" err="1">
                <a:sym typeface="Symbol" panose="05050102010706020507" pitchFamily="18" charset="2"/>
              </a:rPr>
              <a:t>c</a:t>
            </a:r>
            <a:r>
              <a:rPr lang="en-US" sz="2800" baseline="-25000" dirty="0">
                <a:sym typeface="Symbol" panose="05050102010706020507" pitchFamily="18" charset="2"/>
              </a:rPr>
              <a:t> </a:t>
            </a:r>
            <a:r>
              <a:rPr lang="ru-RU" sz="2800" dirty="0" smtClean="0"/>
              <a:t>/2</a:t>
            </a:r>
            <a:r>
              <a:rPr lang="ru-RU" sz="2800" dirty="0">
                <a:sym typeface="Symbol" panose="05050102010706020507" pitchFamily="18" charset="2"/>
              </a:rPr>
              <a:t></a:t>
            </a:r>
            <a:r>
              <a:rPr lang="ru-RU" sz="2800" baseline="30000" dirty="0"/>
              <a:t>3/2</a:t>
            </a:r>
            <a:r>
              <a:rPr lang="ru-RU" sz="2800" dirty="0"/>
              <a:t> </a:t>
            </a:r>
            <a:endParaRPr lang="ru-RU" altLang="ru-RU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81410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85738" y="287338"/>
            <a:ext cx="8629650" cy="634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en-US" altLang="ru-RU" sz="2800" u="sng" dirty="0" smtClean="0"/>
              <a:t>Conclusion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ru-RU" sz="2800" dirty="0" smtClean="0"/>
              <a:t>An increase of the cell irradiation dose is due to Auger electrons channeling effect in DNA-Gd.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ru-RU" sz="2800" dirty="0" smtClean="0"/>
              <a:t>In liquid-crystalline DNA-Au nanostructures </a:t>
            </a:r>
            <a:r>
              <a:rPr lang="en-US" altLang="ru-RU" sz="2800" dirty="0" smtClean="0">
                <a:ea typeface="Times New Roman" panose="02020603050405020304" pitchFamily="18" charset="0"/>
              </a:rPr>
              <a:t>conversion </a:t>
            </a:r>
            <a:r>
              <a:rPr lang="en-US" altLang="ru-RU" sz="2800" dirty="0" smtClean="0"/>
              <a:t>electrons can emit photons with a wavelength</a:t>
            </a:r>
            <a:r>
              <a:rPr lang="ru-RU" sz="2800" baseline="-25000" dirty="0" smtClean="0"/>
              <a:t>  </a:t>
            </a:r>
            <a:r>
              <a:rPr lang="ru-RU" sz="2800" dirty="0" smtClean="0">
                <a:sym typeface="Symbol" panose="05050102010706020507" pitchFamily="18" charset="2"/>
              </a:rPr>
              <a:t></a:t>
            </a:r>
            <a:r>
              <a:rPr lang="ru-RU" sz="2800" dirty="0" smtClean="0"/>
              <a:t> </a:t>
            </a:r>
            <a:r>
              <a:rPr lang="en-US" altLang="ru-RU" sz="2800" dirty="0" smtClean="0"/>
              <a:t>0.3 nm.</a:t>
            </a:r>
            <a:endParaRPr lang="ru-RU" altLang="ru-RU" sz="2800" dirty="0" smtClean="0"/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ru-RU" sz="2800" dirty="0" smtClean="0"/>
              <a:t>By changing the orientation of DNA-</a:t>
            </a:r>
            <a:r>
              <a:rPr lang="en-US" altLang="ru-RU" sz="2800" dirty="0" err="1" smtClean="0"/>
              <a:t>Gd</a:t>
            </a:r>
            <a:r>
              <a:rPr lang="en-US" altLang="ru-RU" sz="2800" dirty="0" smtClean="0"/>
              <a:t> using a magnetic field, one can increase the monitor the effectiveness of cancer therapy.</a:t>
            </a:r>
            <a:endParaRPr lang="ru-RU" altLang="ru-RU" sz="2800" dirty="0" smtClean="0"/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defRPr/>
            </a:pPr>
            <a:endParaRPr lang="ru-RU" alt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332359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696200" cy="315436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800" b="0" dirty="0">
                <a:latin typeface="+mn-lt"/>
              </a:rPr>
              <a:t>Normally, </a:t>
            </a:r>
            <a:r>
              <a:rPr lang="en-US" sz="2800" b="0" dirty="0" smtClean="0">
                <a:latin typeface="+mn-lt"/>
              </a:rPr>
              <a:t>increase </a:t>
            </a:r>
            <a:r>
              <a:rPr lang="en-US" sz="2800" b="0" dirty="0">
                <a:latin typeface="+mn-lt"/>
              </a:rPr>
              <a:t>dose absorbed by </a:t>
            </a:r>
            <a:r>
              <a:rPr lang="en-US" sz="2800" b="0" dirty="0" smtClean="0">
                <a:latin typeface="+mn-lt"/>
              </a:rPr>
              <a:t>dose-enhancing </a:t>
            </a:r>
            <a:r>
              <a:rPr lang="en-US" sz="2800" b="0" dirty="0">
                <a:latin typeface="+mn-lt"/>
              </a:rPr>
              <a:t>agent concentrations employ </a:t>
            </a:r>
            <a:r>
              <a:rPr lang="en-US" sz="2800" b="0" dirty="0" smtClean="0">
                <a:latin typeface="+mn-lt"/>
              </a:rPr>
              <a:t>up </a:t>
            </a:r>
            <a:r>
              <a:rPr lang="en-US" sz="2800" b="0" dirty="0">
                <a:latin typeface="+mn-lt"/>
              </a:rPr>
              <a:t>to 15 </a:t>
            </a:r>
            <a:r>
              <a:rPr lang="en-US" sz="2800" b="0" dirty="0" smtClean="0">
                <a:latin typeface="+mn-lt"/>
              </a:rPr>
              <a:t>mg/ml </a:t>
            </a:r>
            <a:r>
              <a:rPr lang="en-US" sz="2800" b="0" dirty="0">
                <a:latin typeface="+mn-lt"/>
              </a:rPr>
              <a:t>at using bremsstrahlung photons generated by the clinical linear electron accelerator </a:t>
            </a:r>
            <a:r>
              <a:rPr lang="en-US" sz="2800" b="0" dirty="0" smtClean="0">
                <a:latin typeface="+mn-lt"/>
              </a:rPr>
              <a:t>SL75-5MT.        .</a:t>
            </a:r>
            <a:br>
              <a:rPr lang="en-US" sz="2800" b="0" dirty="0" smtClean="0">
                <a:latin typeface="+mn-lt"/>
              </a:rPr>
            </a:br>
            <a:endParaRPr lang="ru-RU" sz="2800" b="0" dirty="0">
              <a:latin typeface="+mn-lt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685800" y="3714817"/>
            <a:ext cx="7899400" cy="259080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r>
              <a:rPr lang="en-US" sz="2800" dirty="0" smtClean="0"/>
              <a:t>Increase </a:t>
            </a:r>
            <a:r>
              <a:rPr lang="en-US" sz="2800" dirty="0"/>
              <a:t>dose absorbed </a:t>
            </a:r>
            <a:r>
              <a:rPr lang="en-US" sz="2800" dirty="0" smtClean="0"/>
              <a:t>(</a:t>
            </a:r>
            <a:r>
              <a:rPr lang="en-US" sz="2800" dirty="0" smtClean="0"/>
              <a:t>on </a:t>
            </a:r>
            <a:r>
              <a:rPr lang="en-US" sz="2800" dirty="0"/>
              <a:t>13</a:t>
            </a:r>
            <a:r>
              <a:rPr lang="en-US" sz="2800" dirty="0" smtClean="0"/>
              <a:t>%) </a:t>
            </a:r>
            <a:r>
              <a:rPr lang="en-US" sz="2800" dirty="0"/>
              <a:t>by </a:t>
            </a:r>
            <a:r>
              <a:rPr lang="en-US" sz="2800" dirty="0"/>
              <a:t>iodinated </a:t>
            </a:r>
            <a:r>
              <a:rPr lang="en-US" sz="2800" dirty="0" smtClean="0"/>
              <a:t>water (for 50 mg/ml iodine </a:t>
            </a:r>
            <a:r>
              <a:rPr lang="en-US" sz="2800" dirty="0" smtClean="0"/>
              <a:t>concentrations)</a:t>
            </a:r>
            <a:r>
              <a:rPr lang="en-US" sz="2800" dirty="0"/>
              <a:t> </a:t>
            </a:r>
            <a:r>
              <a:rPr lang="en-US" sz="2800" dirty="0" smtClean="0"/>
              <a:t>was </a:t>
            </a:r>
            <a:r>
              <a:rPr lang="en-US" sz="2800" dirty="0" smtClean="0"/>
              <a:t>obtained</a:t>
            </a:r>
            <a:r>
              <a:rPr lang="en-US" sz="2800" dirty="0"/>
              <a:t> </a:t>
            </a:r>
            <a:r>
              <a:rPr lang="en-US" sz="2800" dirty="0" smtClean="0"/>
              <a:t>in </a:t>
            </a:r>
            <a:r>
              <a:rPr lang="en-US" sz="2800" dirty="0" smtClean="0"/>
              <a:t>a work </a:t>
            </a:r>
            <a:r>
              <a:rPr lang="en-US" sz="2800" dirty="0"/>
              <a:t>(</a:t>
            </a:r>
            <a:r>
              <a:rPr lang="en-US" sz="2800" i="1" dirty="0" err="1"/>
              <a:t>Vorobyeva</a:t>
            </a:r>
            <a:r>
              <a:rPr lang="en-US" sz="2800" i="1" dirty="0"/>
              <a:t> E.S. at al, Bulletin of RSMU. 4, 57 (2017</a:t>
            </a:r>
            <a:r>
              <a:rPr lang="en-US" sz="2800" dirty="0" smtClean="0"/>
              <a:t>).  </a:t>
            </a:r>
            <a:endParaRPr lang="en-US" altLang="ru-RU" sz="2800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endParaRPr lang="en-US" altLang="ru-RU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75"/>
    </mc:Choice>
    <mc:Fallback xmlns="">
      <p:transition spd="slow" advTm="337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02657" y="533400"/>
            <a:ext cx="8077200" cy="20574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0" dirty="0">
                <a:latin typeface="+mn-lt"/>
              </a:rPr>
              <a:t>The study is aimed at studying the features of using metal-organic composites to increase the absorption of SL75-5MT bremsstrahlung </a:t>
            </a:r>
            <a:r>
              <a:rPr lang="ru-RU" sz="2800" b="0" dirty="0">
                <a:latin typeface="+mn-lt"/>
              </a:rPr>
              <a:t> </a:t>
            </a:r>
            <a:r>
              <a:rPr lang="en-US" sz="2800" b="0" dirty="0">
                <a:latin typeface="+mn-lt"/>
              </a:rPr>
              <a:t>photons.</a:t>
            </a:r>
            <a:endParaRPr lang="ru-RU" sz="2800" b="0" dirty="0">
              <a:latin typeface="+mn-lt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5908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In the work investigated the possibility of using dose increasing agents (</a:t>
            </a:r>
            <a:r>
              <a:rPr lang="en-US" sz="2800" dirty="0" err="1"/>
              <a:t>Gd</a:t>
            </a:r>
            <a:r>
              <a:rPr lang="en-US" sz="2800" dirty="0"/>
              <a:t>, Au, W, Bi, </a:t>
            </a:r>
            <a:r>
              <a:rPr lang="en-US" sz="2800" dirty="0" err="1" smtClean="0"/>
              <a:t>Pb</a:t>
            </a:r>
            <a:r>
              <a:rPr lang="ru-RU" sz="2800" dirty="0" smtClean="0"/>
              <a:t>, </a:t>
            </a:r>
            <a:r>
              <a:rPr lang="en-US" sz="2800" dirty="0" smtClean="0"/>
              <a:t>D2O</a:t>
            </a:r>
            <a:r>
              <a:rPr lang="en-US" sz="2800" dirty="0"/>
              <a:t>) </a:t>
            </a:r>
            <a:br>
              <a:rPr lang="en-US" sz="2800" dirty="0"/>
            </a:br>
            <a:r>
              <a:rPr lang="en-US" sz="2800" dirty="0"/>
              <a:t>to increase the absorption of </a:t>
            </a:r>
            <a:r>
              <a:rPr lang="en-US" sz="2800" dirty="0" smtClean="0"/>
              <a:t>SL75-5MT </a:t>
            </a:r>
            <a:r>
              <a:rPr lang="en-US" sz="2800" dirty="0"/>
              <a:t>accelerator </a:t>
            </a:r>
            <a:r>
              <a:rPr lang="en-US" sz="2800" dirty="0" smtClean="0"/>
              <a:t>radiation</a:t>
            </a:r>
            <a:r>
              <a:rPr lang="ru-RU" sz="2800" dirty="0" smtClean="0"/>
              <a:t>.                     </a:t>
            </a:r>
            <a:r>
              <a:rPr lang="en-US" sz="2800" dirty="0" smtClean="0"/>
              <a:t>.</a:t>
            </a:r>
            <a:r>
              <a:rPr lang="en-US" sz="2800" dirty="0"/>
              <a:t/>
            </a:r>
            <a:br>
              <a:rPr lang="en-US" sz="2800" dirty="0"/>
            </a:br>
            <a:endParaRPr lang="en-US" altLang="ru-RU" sz="2800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26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18"/>
    </mc:Choice>
    <mc:Fallback xmlns="">
      <p:transition spd="slow" advTm="306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31533" y="22459"/>
            <a:ext cx="8001000" cy="1219200"/>
          </a:xfrm>
        </p:spPr>
        <p:txBody>
          <a:bodyPr/>
          <a:lstStyle/>
          <a:p>
            <a:pPr algn="just" eaLnBrk="1" hangingPunct="1"/>
            <a:r>
              <a:rPr lang="en-US" sz="2800" b="0" dirty="0">
                <a:latin typeface="+mn-lt"/>
              </a:rPr>
              <a:t>The </a:t>
            </a:r>
            <a:r>
              <a:rPr lang="en-US" sz="2800" b="0" dirty="0" smtClean="0">
                <a:latin typeface="+mn-lt"/>
              </a:rPr>
              <a:t>SL75-5MT bremsstrahlung </a:t>
            </a:r>
            <a:r>
              <a:rPr lang="en-US" sz="2800" b="0" dirty="0">
                <a:latin typeface="+mn-lt"/>
              </a:rPr>
              <a:t>radiation </a:t>
            </a:r>
            <a:r>
              <a:rPr lang="en-US" sz="2800" b="0" dirty="0" smtClean="0">
                <a:latin typeface="+mn-lt"/>
              </a:rPr>
              <a:t>created </a:t>
            </a:r>
            <a:r>
              <a:rPr lang="en-US" sz="2800" b="0" dirty="0">
                <a:latin typeface="+mn-lt"/>
              </a:rPr>
              <a:t>2 Gray/min </a:t>
            </a:r>
            <a:r>
              <a:rPr lang="en-US" sz="2800" b="0" dirty="0"/>
              <a:t>absorbed</a:t>
            </a:r>
            <a:r>
              <a:rPr lang="en-US" sz="2800" dirty="0"/>
              <a:t> </a:t>
            </a:r>
            <a:r>
              <a:rPr lang="en-US" sz="2800" b="0" dirty="0" smtClean="0">
                <a:latin typeface="+mn-lt"/>
              </a:rPr>
              <a:t>dose </a:t>
            </a:r>
            <a:r>
              <a:rPr lang="en-US" sz="2800" b="0" dirty="0">
                <a:latin typeface="+mn-lt"/>
              </a:rPr>
              <a:t>at a distance of 1 </a:t>
            </a:r>
            <a:r>
              <a:rPr lang="en-US" sz="2800" b="0" dirty="0" smtClean="0">
                <a:latin typeface="+mn-lt"/>
              </a:rPr>
              <a:t>m.</a:t>
            </a:r>
            <a:endParaRPr lang="en-US" altLang="ru-RU" sz="2800" b="0" dirty="0" smtClean="0">
              <a:solidFill>
                <a:srgbClr val="0000FF"/>
              </a:solidFill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719191" y="5651928"/>
            <a:ext cx="8077200" cy="97094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80</a:t>
            </a:r>
            <a:r>
              <a:rPr lang="en-US" sz="2800" dirty="0"/>
              <a:t>% of flux </a:t>
            </a:r>
            <a:r>
              <a:rPr lang="en-US" sz="2800" dirty="0" smtClean="0"/>
              <a:t>photon of the accelerator have </a:t>
            </a:r>
            <a:r>
              <a:rPr lang="en-US" sz="2800" dirty="0"/>
              <a:t>0.5-4.5 MeV </a:t>
            </a:r>
            <a:r>
              <a:rPr lang="en-US" sz="2800" dirty="0" smtClean="0"/>
              <a:t>energy.</a:t>
            </a: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pic>
        <p:nvPicPr>
          <p:cNvPr id="7" name="Picture 8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540" y="1756681"/>
            <a:ext cx="4541260" cy="367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40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20"/>
    </mc:Choice>
    <mc:Fallback xmlns="">
      <p:transition spd="slow" advTm="287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01000" cy="1219200"/>
          </a:xfrm>
        </p:spPr>
        <p:txBody>
          <a:bodyPr/>
          <a:lstStyle/>
          <a:p>
            <a:pPr algn="just" eaLnBrk="1" hangingPunct="1"/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The energy </a:t>
            </a:r>
            <a:r>
              <a:rPr lang="en-US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fluence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 distribution from SL75 accelerator</a:t>
            </a:r>
            <a:endParaRPr lang="en-US" altLang="ru-RU" sz="2800" b="0" dirty="0" smtClean="0">
              <a:solidFill>
                <a:srgbClr val="0000FF"/>
              </a:solidFill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719191" y="5651928"/>
            <a:ext cx="8077200" cy="970946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pic>
        <p:nvPicPr>
          <p:cNvPr id="6" name="Picture 8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560" y="1524000"/>
            <a:ext cx="7020239" cy="472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89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20"/>
    </mc:Choice>
    <mc:Fallback xmlns="">
      <p:transition spd="slow" advTm="287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65049" y="304800"/>
            <a:ext cx="8077200" cy="1371600"/>
          </a:xfrm>
        </p:spPr>
        <p:txBody>
          <a:bodyPr/>
          <a:lstStyle/>
          <a:p>
            <a:pPr algn="just" eaLnBrk="1" hangingPunct="1"/>
            <a:r>
              <a:rPr lang="en-US" sz="2800" b="0" dirty="0">
                <a:latin typeface="+mn-lt"/>
              </a:rPr>
              <a:t>The photons of the linear electron accelerator create secondary X-ray and electrons in the dose-enhancing metallic </a:t>
            </a:r>
            <a:r>
              <a:rPr lang="en-US" sz="2800" b="0" dirty="0" smtClean="0">
                <a:latin typeface="+mn-lt"/>
              </a:rPr>
              <a:t>agents.  </a:t>
            </a:r>
            <a:endParaRPr lang="en-US" altLang="ru-RU" sz="2800" b="0" dirty="0" smtClean="0">
              <a:solidFill>
                <a:srgbClr val="0000FF"/>
              </a:solidFill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665049" y="5365817"/>
            <a:ext cx="7793152" cy="95452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This is enhanced the radiation dose absorbed by the tumor.</a:t>
            </a:r>
            <a:endParaRPr lang="ru-RU" sz="2800" dirty="0"/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8400" y="1968500"/>
            <a:ext cx="36576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20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33"/>
    </mc:Choice>
    <mc:Fallback xmlns="">
      <p:transition spd="slow" advTm="318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4988" y="409575"/>
            <a:ext cx="7791450" cy="88470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24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315" name="Rectangle 111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13316" name="Group 7"/>
          <p:cNvGrpSpPr>
            <a:grpSpLocks noChangeAspect="1"/>
          </p:cNvGrpSpPr>
          <p:nvPr/>
        </p:nvGrpSpPr>
        <p:grpSpPr bwMode="auto">
          <a:xfrm>
            <a:off x="1447800" y="1904999"/>
            <a:ext cx="6275268" cy="4268761"/>
            <a:chOff x="2339" y="-178"/>
            <a:chExt cx="11308" cy="7730"/>
          </a:xfrm>
        </p:grpSpPr>
        <p:sp>
          <p:nvSpPr>
            <p:cNvPr id="13320" name="AutoShape 110"/>
            <p:cNvSpPr>
              <a:spLocks noChangeAspect="1" noChangeArrowheads="1" noTextEdit="1"/>
            </p:cNvSpPr>
            <p:nvPr/>
          </p:nvSpPr>
          <p:spPr bwMode="auto">
            <a:xfrm>
              <a:off x="2339" y="-170"/>
              <a:ext cx="11308" cy="7722"/>
            </a:xfrm>
            <a:prstGeom prst="rect">
              <a:avLst/>
            </a:prstGeom>
            <a:noFill/>
            <a:ln w="952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1" name="AutoShape 109"/>
            <p:cNvSpPr>
              <a:spLocks noChangeArrowheads="1"/>
            </p:cNvSpPr>
            <p:nvPr/>
          </p:nvSpPr>
          <p:spPr bwMode="auto">
            <a:xfrm rot="-852708">
              <a:off x="6975" y="1483"/>
              <a:ext cx="2827" cy="2439"/>
            </a:xfrm>
            <a:prstGeom prst="flowChartDelay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22" name="Oval 108"/>
            <p:cNvSpPr>
              <a:spLocks noChangeArrowheads="1"/>
            </p:cNvSpPr>
            <p:nvPr/>
          </p:nvSpPr>
          <p:spPr bwMode="auto">
            <a:xfrm>
              <a:off x="5828" y="1837"/>
              <a:ext cx="2386" cy="244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23" name="Oval 107"/>
            <p:cNvSpPr>
              <a:spLocks noChangeArrowheads="1"/>
            </p:cNvSpPr>
            <p:nvPr/>
          </p:nvSpPr>
          <p:spPr bwMode="auto">
            <a:xfrm>
              <a:off x="6269" y="2106"/>
              <a:ext cx="176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24" name="Oval 106"/>
            <p:cNvSpPr>
              <a:spLocks noChangeArrowheads="1"/>
            </p:cNvSpPr>
            <p:nvPr/>
          </p:nvSpPr>
          <p:spPr bwMode="auto">
            <a:xfrm>
              <a:off x="6623" y="2106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25" name="Oval 105"/>
            <p:cNvSpPr>
              <a:spLocks noChangeArrowheads="1"/>
            </p:cNvSpPr>
            <p:nvPr/>
          </p:nvSpPr>
          <p:spPr bwMode="auto">
            <a:xfrm>
              <a:off x="6975" y="2106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26" name="Oval 104"/>
            <p:cNvSpPr>
              <a:spLocks noChangeArrowheads="1"/>
            </p:cNvSpPr>
            <p:nvPr/>
          </p:nvSpPr>
          <p:spPr bwMode="auto">
            <a:xfrm>
              <a:off x="7328" y="2106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27" name="Oval 103"/>
            <p:cNvSpPr>
              <a:spLocks noChangeArrowheads="1"/>
            </p:cNvSpPr>
            <p:nvPr/>
          </p:nvSpPr>
          <p:spPr bwMode="auto">
            <a:xfrm>
              <a:off x="6623" y="4059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28" name="Oval 102"/>
            <p:cNvSpPr>
              <a:spLocks noChangeArrowheads="1"/>
            </p:cNvSpPr>
            <p:nvPr/>
          </p:nvSpPr>
          <p:spPr bwMode="auto">
            <a:xfrm>
              <a:off x="6448" y="2372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29" name="Oval 101"/>
            <p:cNvSpPr>
              <a:spLocks noChangeArrowheads="1"/>
            </p:cNvSpPr>
            <p:nvPr/>
          </p:nvSpPr>
          <p:spPr bwMode="auto">
            <a:xfrm>
              <a:off x="6800" y="2372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30" name="Oval 100"/>
            <p:cNvSpPr>
              <a:spLocks noChangeArrowheads="1"/>
            </p:cNvSpPr>
            <p:nvPr/>
          </p:nvSpPr>
          <p:spPr bwMode="auto">
            <a:xfrm>
              <a:off x="7152" y="2372"/>
              <a:ext cx="178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31" name="Oval 99"/>
            <p:cNvSpPr>
              <a:spLocks noChangeArrowheads="1"/>
            </p:cNvSpPr>
            <p:nvPr/>
          </p:nvSpPr>
          <p:spPr bwMode="auto">
            <a:xfrm>
              <a:off x="7507" y="2372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32" name="Oval 98"/>
            <p:cNvSpPr>
              <a:spLocks noChangeArrowheads="1"/>
            </p:cNvSpPr>
            <p:nvPr/>
          </p:nvSpPr>
          <p:spPr bwMode="auto">
            <a:xfrm>
              <a:off x="7860" y="2372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33" name="Oval 97"/>
            <p:cNvSpPr>
              <a:spLocks noChangeArrowheads="1"/>
            </p:cNvSpPr>
            <p:nvPr/>
          </p:nvSpPr>
          <p:spPr bwMode="auto">
            <a:xfrm>
              <a:off x="7595" y="2106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34" name="Oval 96"/>
            <p:cNvSpPr>
              <a:spLocks noChangeArrowheads="1"/>
            </p:cNvSpPr>
            <p:nvPr/>
          </p:nvSpPr>
          <p:spPr bwMode="auto">
            <a:xfrm>
              <a:off x="6975" y="4059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35" name="Oval 95"/>
            <p:cNvSpPr>
              <a:spLocks noChangeArrowheads="1"/>
            </p:cNvSpPr>
            <p:nvPr/>
          </p:nvSpPr>
          <p:spPr bwMode="auto">
            <a:xfrm>
              <a:off x="7328" y="4059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36" name="Oval 94"/>
            <p:cNvSpPr>
              <a:spLocks noChangeArrowheads="1"/>
            </p:cNvSpPr>
            <p:nvPr/>
          </p:nvSpPr>
          <p:spPr bwMode="auto">
            <a:xfrm>
              <a:off x="7982" y="2710"/>
              <a:ext cx="178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37" name="Oval 93"/>
            <p:cNvSpPr>
              <a:spLocks noChangeArrowheads="1"/>
            </p:cNvSpPr>
            <p:nvPr/>
          </p:nvSpPr>
          <p:spPr bwMode="auto">
            <a:xfrm>
              <a:off x="6093" y="2372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38" name="Oval 92"/>
            <p:cNvSpPr>
              <a:spLocks noChangeArrowheads="1"/>
            </p:cNvSpPr>
            <p:nvPr/>
          </p:nvSpPr>
          <p:spPr bwMode="auto">
            <a:xfrm>
              <a:off x="6270" y="2727"/>
              <a:ext cx="178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39" name="Oval 91"/>
            <p:cNvSpPr>
              <a:spLocks noChangeArrowheads="1"/>
            </p:cNvSpPr>
            <p:nvPr/>
          </p:nvSpPr>
          <p:spPr bwMode="auto">
            <a:xfrm>
              <a:off x="6623" y="2727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40" name="Oval 90"/>
            <p:cNvSpPr>
              <a:spLocks noChangeArrowheads="1"/>
            </p:cNvSpPr>
            <p:nvPr/>
          </p:nvSpPr>
          <p:spPr bwMode="auto">
            <a:xfrm>
              <a:off x="6975" y="2727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41" name="Oval 89"/>
            <p:cNvSpPr>
              <a:spLocks noChangeArrowheads="1"/>
            </p:cNvSpPr>
            <p:nvPr/>
          </p:nvSpPr>
          <p:spPr bwMode="auto">
            <a:xfrm>
              <a:off x="7330" y="2727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42" name="Oval 88"/>
            <p:cNvSpPr>
              <a:spLocks noChangeArrowheads="1"/>
            </p:cNvSpPr>
            <p:nvPr/>
          </p:nvSpPr>
          <p:spPr bwMode="auto">
            <a:xfrm>
              <a:off x="7682" y="2727"/>
              <a:ext cx="178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43" name="Oval 87"/>
            <p:cNvSpPr>
              <a:spLocks noChangeArrowheads="1"/>
            </p:cNvSpPr>
            <p:nvPr/>
          </p:nvSpPr>
          <p:spPr bwMode="auto">
            <a:xfrm>
              <a:off x="5916" y="2727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44" name="Oval 86"/>
            <p:cNvSpPr>
              <a:spLocks noChangeArrowheads="1"/>
            </p:cNvSpPr>
            <p:nvPr/>
          </p:nvSpPr>
          <p:spPr bwMode="auto">
            <a:xfrm>
              <a:off x="6448" y="3080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45" name="Oval 85"/>
            <p:cNvSpPr>
              <a:spLocks noChangeArrowheads="1"/>
            </p:cNvSpPr>
            <p:nvPr/>
          </p:nvSpPr>
          <p:spPr bwMode="auto">
            <a:xfrm>
              <a:off x="6800" y="3080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46" name="Oval 84"/>
            <p:cNvSpPr>
              <a:spLocks noChangeArrowheads="1"/>
            </p:cNvSpPr>
            <p:nvPr/>
          </p:nvSpPr>
          <p:spPr bwMode="auto">
            <a:xfrm>
              <a:off x="7152" y="3080"/>
              <a:ext cx="178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47" name="Oval 83"/>
            <p:cNvSpPr>
              <a:spLocks noChangeArrowheads="1"/>
            </p:cNvSpPr>
            <p:nvPr/>
          </p:nvSpPr>
          <p:spPr bwMode="auto">
            <a:xfrm>
              <a:off x="7507" y="3080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48" name="Oval 82"/>
            <p:cNvSpPr>
              <a:spLocks noChangeArrowheads="1"/>
            </p:cNvSpPr>
            <p:nvPr/>
          </p:nvSpPr>
          <p:spPr bwMode="auto">
            <a:xfrm>
              <a:off x="7860" y="3080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49" name="Oval 81"/>
            <p:cNvSpPr>
              <a:spLocks noChangeArrowheads="1"/>
            </p:cNvSpPr>
            <p:nvPr/>
          </p:nvSpPr>
          <p:spPr bwMode="auto">
            <a:xfrm>
              <a:off x="6093" y="3080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50" name="Oval 80"/>
            <p:cNvSpPr>
              <a:spLocks noChangeArrowheads="1"/>
            </p:cNvSpPr>
            <p:nvPr/>
          </p:nvSpPr>
          <p:spPr bwMode="auto">
            <a:xfrm>
              <a:off x="6270" y="3436"/>
              <a:ext cx="178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51" name="Oval 79"/>
            <p:cNvSpPr>
              <a:spLocks noChangeArrowheads="1"/>
            </p:cNvSpPr>
            <p:nvPr/>
          </p:nvSpPr>
          <p:spPr bwMode="auto">
            <a:xfrm>
              <a:off x="6623" y="3436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52" name="Oval 78"/>
            <p:cNvSpPr>
              <a:spLocks noChangeArrowheads="1"/>
            </p:cNvSpPr>
            <p:nvPr/>
          </p:nvSpPr>
          <p:spPr bwMode="auto">
            <a:xfrm>
              <a:off x="6975" y="3436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53" name="Oval 77"/>
            <p:cNvSpPr>
              <a:spLocks noChangeArrowheads="1"/>
            </p:cNvSpPr>
            <p:nvPr/>
          </p:nvSpPr>
          <p:spPr bwMode="auto">
            <a:xfrm>
              <a:off x="7330" y="3436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54" name="Oval 76"/>
            <p:cNvSpPr>
              <a:spLocks noChangeArrowheads="1"/>
            </p:cNvSpPr>
            <p:nvPr/>
          </p:nvSpPr>
          <p:spPr bwMode="auto">
            <a:xfrm>
              <a:off x="7682" y="3436"/>
              <a:ext cx="178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55" name="Oval 75"/>
            <p:cNvSpPr>
              <a:spLocks noChangeArrowheads="1"/>
            </p:cNvSpPr>
            <p:nvPr/>
          </p:nvSpPr>
          <p:spPr bwMode="auto">
            <a:xfrm>
              <a:off x="5916" y="3436"/>
              <a:ext cx="177" cy="151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56" name="Oval 74"/>
            <p:cNvSpPr>
              <a:spLocks noChangeArrowheads="1"/>
            </p:cNvSpPr>
            <p:nvPr/>
          </p:nvSpPr>
          <p:spPr bwMode="auto">
            <a:xfrm>
              <a:off x="6534" y="3793"/>
              <a:ext cx="176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57" name="Oval 73"/>
            <p:cNvSpPr>
              <a:spLocks noChangeArrowheads="1"/>
            </p:cNvSpPr>
            <p:nvPr/>
          </p:nvSpPr>
          <p:spPr bwMode="auto">
            <a:xfrm>
              <a:off x="6886" y="3793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58" name="Oval 72"/>
            <p:cNvSpPr>
              <a:spLocks noChangeArrowheads="1"/>
            </p:cNvSpPr>
            <p:nvPr/>
          </p:nvSpPr>
          <p:spPr bwMode="auto">
            <a:xfrm>
              <a:off x="7239" y="3793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59" name="Oval 71"/>
            <p:cNvSpPr>
              <a:spLocks noChangeArrowheads="1"/>
            </p:cNvSpPr>
            <p:nvPr/>
          </p:nvSpPr>
          <p:spPr bwMode="auto">
            <a:xfrm>
              <a:off x="7592" y="3793"/>
              <a:ext cx="178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60" name="Oval 70"/>
            <p:cNvSpPr>
              <a:spLocks noChangeArrowheads="1"/>
            </p:cNvSpPr>
            <p:nvPr/>
          </p:nvSpPr>
          <p:spPr bwMode="auto">
            <a:xfrm>
              <a:off x="6179" y="3793"/>
              <a:ext cx="177" cy="15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61" name="AutoShape 69"/>
            <p:cNvSpPr>
              <a:spLocks noChangeArrowheads="1"/>
            </p:cNvSpPr>
            <p:nvPr/>
          </p:nvSpPr>
          <p:spPr bwMode="auto">
            <a:xfrm>
              <a:off x="7684" y="3665"/>
              <a:ext cx="176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62" name="AutoShape 68"/>
            <p:cNvSpPr>
              <a:spLocks noChangeArrowheads="1"/>
            </p:cNvSpPr>
            <p:nvPr/>
          </p:nvSpPr>
          <p:spPr bwMode="auto">
            <a:xfrm>
              <a:off x="6448" y="3647"/>
              <a:ext cx="175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63" name="Freeform 67"/>
            <p:cNvSpPr>
              <a:spLocks/>
            </p:cNvSpPr>
            <p:nvPr/>
          </p:nvSpPr>
          <p:spPr bwMode="auto">
            <a:xfrm rot="6726958">
              <a:off x="4955" y="4449"/>
              <a:ext cx="3053" cy="540"/>
            </a:xfrm>
            <a:custGeom>
              <a:avLst/>
              <a:gdLst>
                <a:gd name="T0" fmla="*/ 0 w 1905"/>
                <a:gd name="T1" fmla="*/ 850771795 h 340"/>
                <a:gd name="T2" fmla="*/ 1136540267 w 1905"/>
                <a:gd name="T3" fmla="*/ 0 h 340"/>
                <a:gd name="T4" fmla="*/ 2147483646 w 1905"/>
                <a:gd name="T5" fmla="*/ 850771795 h 340"/>
                <a:gd name="T6" fmla="*/ 2147483646 w 1905"/>
                <a:gd name="T7" fmla="*/ 0 h 340"/>
                <a:gd name="T8" fmla="*/ 2147483646 w 1905"/>
                <a:gd name="T9" fmla="*/ 850771795 h 340"/>
                <a:gd name="T10" fmla="*/ 2147483646 w 1905"/>
                <a:gd name="T11" fmla="*/ 365689407 h 340"/>
                <a:gd name="T12" fmla="*/ 2147483646 w 1905"/>
                <a:gd name="T13" fmla="*/ 365689407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05" h="340">
                  <a:moveTo>
                    <a:pt x="0" y="317"/>
                  </a:moveTo>
                  <a:cubicBezTo>
                    <a:pt x="105" y="158"/>
                    <a:pt x="211" y="0"/>
                    <a:pt x="317" y="0"/>
                  </a:cubicBezTo>
                  <a:cubicBezTo>
                    <a:pt x="423" y="0"/>
                    <a:pt x="522" y="317"/>
                    <a:pt x="635" y="317"/>
                  </a:cubicBezTo>
                  <a:cubicBezTo>
                    <a:pt x="748" y="317"/>
                    <a:pt x="877" y="0"/>
                    <a:pt x="998" y="0"/>
                  </a:cubicBezTo>
                  <a:cubicBezTo>
                    <a:pt x="1119" y="0"/>
                    <a:pt x="1233" y="294"/>
                    <a:pt x="1361" y="317"/>
                  </a:cubicBezTo>
                  <a:cubicBezTo>
                    <a:pt x="1489" y="340"/>
                    <a:pt x="1678" y="166"/>
                    <a:pt x="1769" y="136"/>
                  </a:cubicBezTo>
                  <a:cubicBezTo>
                    <a:pt x="1860" y="106"/>
                    <a:pt x="1882" y="136"/>
                    <a:pt x="1905" y="136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4" name="Line 66"/>
            <p:cNvSpPr>
              <a:spLocks noChangeShapeType="1"/>
            </p:cNvSpPr>
            <p:nvPr/>
          </p:nvSpPr>
          <p:spPr bwMode="auto">
            <a:xfrm flipH="1">
              <a:off x="5816" y="6181"/>
              <a:ext cx="88" cy="179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5" name="AutoShape 65"/>
            <p:cNvSpPr>
              <a:spLocks noChangeArrowheads="1"/>
            </p:cNvSpPr>
            <p:nvPr/>
          </p:nvSpPr>
          <p:spPr bwMode="auto">
            <a:xfrm>
              <a:off x="6713" y="3913"/>
              <a:ext cx="175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66" name="AutoShape 64"/>
            <p:cNvSpPr>
              <a:spLocks noChangeArrowheads="1"/>
            </p:cNvSpPr>
            <p:nvPr/>
          </p:nvSpPr>
          <p:spPr bwMode="auto">
            <a:xfrm>
              <a:off x="6977" y="4180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67" name="AutoShape 63"/>
            <p:cNvSpPr>
              <a:spLocks noChangeArrowheads="1"/>
            </p:cNvSpPr>
            <p:nvPr/>
          </p:nvSpPr>
          <p:spPr bwMode="auto">
            <a:xfrm>
              <a:off x="6360" y="2460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68" name="AutoShape 62"/>
            <p:cNvSpPr>
              <a:spLocks noChangeArrowheads="1"/>
            </p:cNvSpPr>
            <p:nvPr/>
          </p:nvSpPr>
          <p:spPr bwMode="auto">
            <a:xfrm>
              <a:off x="6800" y="2460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69" name="AutoShape 61"/>
            <p:cNvSpPr>
              <a:spLocks noChangeArrowheads="1"/>
            </p:cNvSpPr>
            <p:nvPr/>
          </p:nvSpPr>
          <p:spPr bwMode="auto">
            <a:xfrm>
              <a:off x="7155" y="2460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70" name="AutoShape 60"/>
            <p:cNvSpPr>
              <a:spLocks noChangeArrowheads="1"/>
            </p:cNvSpPr>
            <p:nvPr/>
          </p:nvSpPr>
          <p:spPr bwMode="auto">
            <a:xfrm>
              <a:off x="7507" y="2460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71" name="AutoShape 59"/>
            <p:cNvSpPr>
              <a:spLocks noChangeArrowheads="1"/>
            </p:cNvSpPr>
            <p:nvPr/>
          </p:nvSpPr>
          <p:spPr bwMode="auto">
            <a:xfrm>
              <a:off x="7772" y="2460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72" name="AutoShape 58"/>
            <p:cNvSpPr>
              <a:spLocks noChangeArrowheads="1"/>
            </p:cNvSpPr>
            <p:nvPr/>
          </p:nvSpPr>
          <p:spPr bwMode="auto">
            <a:xfrm>
              <a:off x="7596" y="2192"/>
              <a:ext cx="176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73" name="AutoShape 57"/>
            <p:cNvSpPr>
              <a:spLocks noChangeArrowheads="1"/>
            </p:cNvSpPr>
            <p:nvPr/>
          </p:nvSpPr>
          <p:spPr bwMode="auto">
            <a:xfrm>
              <a:off x="7330" y="2192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74" name="AutoShape 56"/>
            <p:cNvSpPr>
              <a:spLocks noChangeArrowheads="1"/>
            </p:cNvSpPr>
            <p:nvPr/>
          </p:nvSpPr>
          <p:spPr bwMode="auto">
            <a:xfrm>
              <a:off x="7065" y="2016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75" name="AutoShape 55"/>
            <p:cNvSpPr>
              <a:spLocks noChangeArrowheads="1"/>
            </p:cNvSpPr>
            <p:nvPr/>
          </p:nvSpPr>
          <p:spPr bwMode="auto">
            <a:xfrm>
              <a:off x="6713" y="2016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76" name="AutoShape 54"/>
            <p:cNvSpPr>
              <a:spLocks noChangeArrowheads="1"/>
            </p:cNvSpPr>
            <p:nvPr/>
          </p:nvSpPr>
          <p:spPr bwMode="auto">
            <a:xfrm>
              <a:off x="6360" y="2016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77" name="AutoShape 53"/>
            <p:cNvSpPr>
              <a:spLocks noChangeArrowheads="1"/>
            </p:cNvSpPr>
            <p:nvPr/>
          </p:nvSpPr>
          <p:spPr bwMode="auto">
            <a:xfrm>
              <a:off x="6093" y="3702"/>
              <a:ext cx="176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78" name="AutoShape 52"/>
            <p:cNvSpPr>
              <a:spLocks noChangeArrowheads="1"/>
            </p:cNvSpPr>
            <p:nvPr/>
          </p:nvSpPr>
          <p:spPr bwMode="auto">
            <a:xfrm>
              <a:off x="6448" y="3242"/>
              <a:ext cx="175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79" name="AutoShape 51"/>
            <p:cNvSpPr>
              <a:spLocks noChangeArrowheads="1"/>
            </p:cNvSpPr>
            <p:nvPr/>
          </p:nvSpPr>
          <p:spPr bwMode="auto">
            <a:xfrm>
              <a:off x="6625" y="2865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80" name="AutoShape 50"/>
            <p:cNvSpPr>
              <a:spLocks noChangeArrowheads="1"/>
            </p:cNvSpPr>
            <p:nvPr/>
          </p:nvSpPr>
          <p:spPr bwMode="auto">
            <a:xfrm>
              <a:off x="6977" y="2868"/>
              <a:ext cx="175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81" name="AutoShape 49"/>
            <p:cNvSpPr>
              <a:spLocks noChangeArrowheads="1"/>
            </p:cNvSpPr>
            <p:nvPr/>
          </p:nvSpPr>
          <p:spPr bwMode="auto">
            <a:xfrm>
              <a:off x="6093" y="3168"/>
              <a:ext cx="176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82" name="AutoShape 48"/>
            <p:cNvSpPr>
              <a:spLocks noChangeArrowheads="1"/>
            </p:cNvSpPr>
            <p:nvPr/>
          </p:nvSpPr>
          <p:spPr bwMode="auto">
            <a:xfrm>
              <a:off x="5939" y="2881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83" name="AutoShape 47"/>
            <p:cNvSpPr>
              <a:spLocks noChangeArrowheads="1"/>
            </p:cNvSpPr>
            <p:nvPr/>
          </p:nvSpPr>
          <p:spPr bwMode="auto">
            <a:xfrm>
              <a:off x="6288" y="2856"/>
              <a:ext cx="175" cy="152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84" name="AutoShape 46"/>
            <p:cNvSpPr>
              <a:spLocks noChangeArrowheads="1"/>
            </p:cNvSpPr>
            <p:nvPr/>
          </p:nvSpPr>
          <p:spPr bwMode="auto">
            <a:xfrm>
              <a:off x="7507" y="3168"/>
              <a:ext cx="175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85" name="AutoShape 45"/>
            <p:cNvSpPr>
              <a:spLocks noChangeArrowheads="1"/>
            </p:cNvSpPr>
            <p:nvPr/>
          </p:nvSpPr>
          <p:spPr bwMode="auto">
            <a:xfrm>
              <a:off x="7862" y="3168"/>
              <a:ext cx="175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86" name="AutoShape 44"/>
            <p:cNvSpPr>
              <a:spLocks noChangeArrowheads="1"/>
            </p:cNvSpPr>
            <p:nvPr/>
          </p:nvSpPr>
          <p:spPr bwMode="auto">
            <a:xfrm>
              <a:off x="7330" y="2814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87" name="AutoShape 43"/>
            <p:cNvSpPr>
              <a:spLocks noChangeArrowheads="1"/>
            </p:cNvSpPr>
            <p:nvPr/>
          </p:nvSpPr>
          <p:spPr bwMode="auto">
            <a:xfrm>
              <a:off x="7596" y="2814"/>
              <a:ext cx="176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88" name="AutoShape 42"/>
            <p:cNvSpPr>
              <a:spLocks noChangeArrowheads="1"/>
            </p:cNvSpPr>
            <p:nvPr/>
          </p:nvSpPr>
          <p:spPr bwMode="auto">
            <a:xfrm>
              <a:off x="7949" y="2814"/>
              <a:ext cx="176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89" name="AutoShape 41"/>
            <p:cNvSpPr>
              <a:spLocks noChangeArrowheads="1"/>
            </p:cNvSpPr>
            <p:nvPr/>
          </p:nvSpPr>
          <p:spPr bwMode="auto">
            <a:xfrm>
              <a:off x="7330" y="3969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90" name="AutoShape 40"/>
            <p:cNvSpPr>
              <a:spLocks noChangeArrowheads="1"/>
            </p:cNvSpPr>
            <p:nvPr/>
          </p:nvSpPr>
          <p:spPr bwMode="auto">
            <a:xfrm>
              <a:off x="6995" y="3575"/>
              <a:ext cx="175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91" name="AutoShape 39"/>
            <p:cNvSpPr>
              <a:spLocks noChangeArrowheads="1"/>
            </p:cNvSpPr>
            <p:nvPr/>
          </p:nvSpPr>
          <p:spPr bwMode="auto">
            <a:xfrm>
              <a:off x="7822" y="3458"/>
              <a:ext cx="176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92" name="AutoShape 38"/>
            <p:cNvSpPr>
              <a:spLocks noChangeArrowheads="1"/>
            </p:cNvSpPr>
            <p:nvPr/>
          </p:nvSpPr>
          <p:spPr bwMode="auto">
            <a:xfrm>
              <a:off x="7330" y="3612"/>
              <a:ext cx="175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93" name="AutoShape 37"/>
            <p:cNvSpPr>
              <a:spLocks noChangeArrowheads="1"/>
            </p:cNvSpPr>
            <p:nvPr/>
          </p:nvSpPr>
          <p:spPr bwMode="auto">
            <a:xfrm>
              <a:off x="6858" y="3205"/>
              <a:ext cx="176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94" name="AutoShape 36"/>
            <p:cNvSpPr>
              <a:spLocks noChangeArrowheads="1"/>
            </p:cNvSpPr>
            <p:nvPr/>
          </p:nvSpPr>
          <p:spPr bwMode="auto">
            <a:xfrm>
              <a:off x="7172" y="3231"/>
              <a:ext cx="175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95" name="AutoShape 35"/>
            <p:cNvSpPr>
              <a:spLocks noChangeArrowheads="1"/>
            </p:cNvSpPr>
            <p:nvPr/>
          </p:nvSpPr>
          <p:spPr bwMode="auto">
            <a:xfrm>
              <a:off x="7065" y="3790"/>
              <a:ext cx="175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96" name="AutoShape 34"/>
            <p:cNvSpPr>
              <a:spLocks noChangeArrowheads="1"/>
            </p:cNvSpPr>
            <p:nvPr/>
          </p:nvSpPr>
          <p:spPr bwMode="auto">
            <a:xfrm>
              <a:off x="6005" y="2460"/>
              <a:ext cx="176" cy="150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97" name="AutoShape 33"/>
            <p:cNvSpPr>
              <a:spLocks noChangeArrowheads="1"/>
            </p:cNvSpPr>
            <p:nvPr/>
          </p:nvSpPr>
          <p:spPr bwMode="auto">
            <a:xfrm>
              <a:off x="5828" y="3346"/>
              <a:ext cx="176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98" name="AutoShape 32"/>
            <p:cNvSpPr>
              <a:spLocks noChangeArrowheads="1"/>
            </p:cNvSpPr>
            <p:nvPr/>
          </p:nvSpPr>
          <p:spPr bwMode="auto">
            <a:xfrm>
              <a:off x="6183" y="3434"/>
              <a:ext cx="175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399" name="AutoShape 31"/>
            <p:cNvSpPr>
              <a:spLocks noChangeArrowheads="1"/>
            </p:cNvSpPr>
            <p:nvPr/>
          </p:nvSpPr>
          <p:spPr bwMode="auto">
            <a:xfrm>
              <a:off x="6713" y="3524"/>
              <a:ext cx="175" cy="151"/>
            </a:xfrm>
            <a:prstGeom prst="star8">
              <a:avLst>
                <a:gd name="adj" fmla="val 38250"/>
              </a:avLst>
            </a:prstGeom>
            <a:solidFill>
              <a:srgbClr val="00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400" name="Line 30"/>
            <p:cNvSpPr>
              <a:spLocks noChangeShapeType="1"/>
            </p:cNvSpPr>
            <p:nvPr/>
          </p:nvSpPr>
          <p:spPr bwMode="auto">
            <a:xfrm>
              <a:off x="4945" y="2814"/>
              <a:ext cx="97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401" name="Line 29"/>
            <p:cNvSpPr>
              <a:spLocks noChangeShapeType="1"/>
            </p:cNvSpPr>
            <p:nvPr/>
          </p:nvSpPr>
          <p:spPr bwMode="auto">
            <a:xfrm>
              <a:off x="4925" y="3434"/>
              <a:ext cx="90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402" name="Text Box 28"/>
            <p:cNvSpPr txBox="1">
              <a:spLocks noChangeArrowheads="1"/>
            </p:cNvSpPr>
            <p:nvPr/>
          </p:nvSpPr>
          <p:spPr bwMode="auto">
            <a:xfrm>
              <a:off x="3728" y="2568"/>
              <a:ext cx="1380" cy="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8522" tIns="29261" rIns="58522" bIns="29261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2000" dirty="0">
                  <a:cs typeface="Times New Roman" panose="02020603050405020304" pitchFamily="18" charset="0"/>
                </a:rPr>
                <a:t>DNA</a:t>
              </a:r>
            </a:p>
          </p:txBody>
        </p:sp>
        <p:sp>
          <p:nvSpPr>
            <p:cNvPr id="13403" name="Text Box 27"/>
            <p:cNvSpPr txBox="1">
              <a:spLocks noChangeArrowheads="1"/>
            </p:cNvSpPr>
            <p:nvPr/>
          </p:nvSpPr>
          <p:spPr bwMode="auto">
            <a:xfrm>
              <a:off x="3419" y="3181"/>
              <a:ext cx="1585" cy="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2000" dirty="0" err="1">
                  <a:cs typeface="Times New Roman" panose="02020603050405020304" pitchFamily="18" charset="0"/>
                </a:rPr>
                <a:t>Gd</a:t>
              </a:r>
              <a:r>
                <a:rPr lang="en-US" altLang="ru-RU" sz="2000" dirty="0">
                  <a:cs typeface="Times New Roman" panose="02020603050405020304" pitchFamily="18" charset="0"/>
                </a:rPr>
                <a:t> ion</a:t>
              </a:r>
            </a:p>
          </p:txBody>
        </p:sp>
        <p:sp>
          <p:nvSpPr>
            <p:cNvPr id="13404" name="Text Box 26"/>
            <p:cNvSpPr txBox="1">
              <a:spLocks noChangeArrowheads="1"/>
            </p:cNvSpPr>
            <p:nvPr/>
          </p:nvSpPr>
          <p:spPr bwMode="auto">
            <a:xfrm>
              <a:off x="10987" y="4791"/>
              <a:ext cx="158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8522" tIns="29261" rIns="58522" bIns="29261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405" name="Text Box 25"/>
            <p:cNvSpPr txBox="1">
              <a:spLocks noChangeArrowheads="1"/>
            </p:cNvSpPr>
            <p:nvPr/>
          </p:nvSpPr>
          <p:spPr bwMode="auto">
            <a:xfrm>
              <a:off x="9274" y="4588"/>
              <a:ext cx="158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8522" tIns="29261" rIns="58522" bIns="29261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406" name="Text Box 24"/>
            <p:cNvSpPr txBox="1">
              <a:spLocks noChangeArrowheads="1"/>
            </p:cNvSpPr>
            <p:nvPr/>
          </p:nvSpPr>
          <p:spPr bwMode="auto">
            <a:xfrm>
              <a:off x="4587" y="4383"/>
              <a:ext cx="526" cy="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2000"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ru-RU" altLang="ru-RU" sz="2000" b="1" i="1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13407" name="Text Box 23"/>
            <p:cNvSpPr txBox="1">
              <a:spLocks noChangeArrowheads="1"/>
            </p:cNvSpPr>
            <p:nvPr/>
          </p:nvSpPr>
          <p:spPr bwMode="auto">
            <a:xfrm>
              <a:off x="11235" y="3800"/>
              <a:ext cx="431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8522" tIns="29261" rIns="58522" bIns="29261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2000" dirty="0">
                  <a:solidFill>
                    <a:srgbClr val="00B0F0"/>
                  </a:solidFill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3408" name="Text Box 22"/>
            <p:cNvSpPr txBox="1">
              <a:spLocks noChangeArrowheads="1"/>
            </p:cNvSpPr>
            <p:nvPr/>
          </p:nvSpPr>
          <p:spPr bwMode="auto">
            <a:xfrm>
              <a:off x="8278" y="5730"/>
              <a:ext cx="158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8522" tIns="29261" rIns="58522" bIns="29261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409" name="Text Box 21"/>
            <p:cNvSpPr txBox="1">
              <a:spLocks noChangeArrowheads="1"/>
            </p:cNvSpPr>
            <p:nvPr/>
          </p:nvSpPr>
          <p:spPr bwMode="auto">
            <a:xfrm>
              <a:off x="9067" y="5693"/>
              <a:ext cx="431" cy="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8522" tIns="29261" rIns="58522" bIns="29261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2000" smtClean="0">
                  <a:solidFill>
                    <a:srgbClr val="00B0F0"/>
                  </a:solidFill>
                  <a:cs typeface="Times New Roman" panose="02020603050405020304" pitchFamily="18" charset="0"/>
                </a:rPr>
                <a:t>e</a:t>
              </a:r>
              <a:endParaRPr lang="en-US" altLang="ru-RU" sz="2000" dirty="0">
                <a:solidFill>
                  <a:srgbClr val="00B0F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3410" name="Text Box 20"/>
            <p:cNvSpPr txBox="1">
              <a:spLocks noChangeArrowheads="1"/>
            </p:cNvSpPr>
            <p:nvPr/>
          </p:nvSpPr>
          <p:spPr bwMode="auto">
            <a:xfrm>
              <a:off x="7706" y="413"/>
              <a:ext cx="422" cy="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8522" tIns="29261" rIns="58522" bIns="29261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/>
            </a:p>
          </p:txBody>
        </p:sp>
        <p:sp>
          <p:nvSpPr>
            <p:cNvPr id="13411" name="Freeform 19"/>
            <p:cNvSpPr>
              <a:spLocks/>
            </p:cNvSpPr>
            <p:nvPr/>
          </p:nvSpPr>
          <p:spPr bwMode="auto">
            <a:xfrm rot="-1325107">
              <a:off x="4017" y="3866"/>
              <a:ext cx="9427" cy="2041"/>
            </a:xfrm>
            <a:custGeom>
              <a:avLst/>
              <a:gdLst>
                <a:gd name="T0" fmla="*/ 0 w 3946"/>
                <a:gd name="T1" fmla="*/ 2147483646 h 967"/>
                <a:gd name="T2" fmla="*/ 2147483646 w 3946"/>
                <a:gd name="T3" fmla="*/ 2147483646 h 967"/>
                <a:gd name="T4" fmla="*/ 2147483646 w 3946"/>
                <a:gd name="T5" fmla="*/ 2147483646 h 967"/>
                <a:gd name="T6" fmla="*/ 2147483646 w 3946"/>
                <a:gd name="T7" fmla="*/ 2147483646 h 967"/>
                <a:gd name="T8" fmla="*/ 2147483646 w 3946"/>
                <a:gd name="T9" fmla="*/ 2147483646 h 967"/>
                <a:gd name="T10" fmla="*/ 2147483646 w 3946"/>
                <a:gd name="T11" fmla="*/ 2147483646 h 967"/>
                <a:gd name="T12" fmla="*/ 2147483646 w 3946"/>
                <a:gd name="T13" fmla="*/ 2147483646 h 967"/>
                <a:gd name="T14" fmla="*/ 2147483646 w 3946"/>
                <a:gd name="T15" fmla="*/ 2147483646 h 967"/>
                <a:gd name="T16" fmla="*/ 2147483646 w 3946"/>
                <a:gd name="T17" fmla="*/ 2147483646 h 967"/>
                <a:gd name="T18" fmla="*/ 2147483646 w 3946"/>
                <a:gd name="T19" fmla="*/ 2147483646 h 9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946" h="967">
                  <a:moveTo>
                    <a:pt x="0" y="786"/>
                  </a:moveTo>
                  <a:cubicBezTo>
                    <a:pt x="37" y="665"/>
                    <a:pt x="75" y="544"/>
                    <a:pt x="181" y="468"/>
                  </a:cubicBezTo>
                  <a:cubicBezTo>
                    <a:pt x="287" y="392"/>
                    <a:pt x="491" y="385"/>
                    <a:pt x="635" y="332"/>
                  </a:cubicBezTo>
                  <a:cubicBezTo>
                    <a:pt x="779" y="279"/>
                    <a:pt x="922" y="196"/>
                    <a:pt x="1043" y="151"/>
                  </a:cubicBezTo>
                  <a:cubicBezTo>
                    <a:pt x="1164" y="106"/>
                    <a:pt x="1248" y="83"/>
                    <a:pt x="1361" y="60"/>
                  </a:cubicBezTo>
                  <a:cubicBezTo>
                    <a:pt x="1474" y="37"/>
                    <a:pt x="1550" y="0"/>
                    <a:pt x="1724" y="15"/>
                  </a:cubicBezTo>
                  <a:cubicBezTo>
                    <a:pt x="1898" y="30"/>
                    <a:pt x="2124" y="83"/>
                    <a:pt x="2404" y="151"/>
                  </a:cubicBezTo>
                  <a:cubicBezTo>
                    <a:pt x="2684" y="219"/>
                    <a:pt x="3160" y="317"/>
                    <a:pt x="3402" y="423"/>
                  </a:cubicBezTo>
                  <a:cubicBezTo>
                    <a:pt x="3644" y="529"/>
                    <a:pt x="3764" y="695"/>
                    <a:pt x="3855" y="786"/>
                  </a:cubicBezTo>
                  <a:cubicBezTo>
                    <a:pt x="3946" y="877"/>
                    <a:pt x="3931" y="944"/>
                    <a:pt x="3946" y="967"/>
                  </a:cubicBezTo>
                </a:path>
              </a:pathLst>
            </a:custGeom>
            <a:noFill/>
            <a:ln w="22225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Text Box 18"/>
            <p:cNvSpPr txBox="1">
              <a:spLocks noChangeArrowheads="1"/>
            </p:cNvSpPr>
            <p:nvPr/>
          </p:nvSpPr>
          <p:spPr bwMode="auto">
            <a:xfrm>
              <a:off x="6710" y="-178"/>
              <a:ext cx="2824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>
                <a:defRPr/>
              </a:pPr>
              <a:r>
                <a:rPr lang="en-US" sz="2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ea typeface="Times New Roman" pitchFamily="18" charset="0"/>
                  <a:cs typeface="Arial" charset="0"/>
                </a:rPr>
                <a:t>Radiation</a:t>
              </a:r>
              <a:endParaRPr lang="en-US" sz="2000" dirty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3413" name="Line 17"/>
            <p:cNvSpPr>
              <a:spLocks noChangeShapeType="1"/>
            </p:cNvSpPr>
            <p:nvPr/>
          </p:nvSpPr>
          <p:spPr bwMode="auto">
            <a:xfrm>
              <a:off x="7833" y="449"/>
              <a:ext cx="19" cy="1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414" name="Text Box 16"/>
            <p:cNvSpPr txBox="1">
              <a:spLocks noChangeArrowheads="1"/>
            </p:cNvSpPr>
            <p:nvPr/>
          </p:nvSpPr>
          <p:spPr bwMode="auto">
            <a:xfrm>
              <a:off x="9877" y="4829"/>
              <a:ext cx="2383" cy="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8522" tIns="29261" rIns="58522" bIns="29261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2000" dirty="0" smtClean="0">
                  <a:solidFill>
                    <a:srgbClr val="00B0F0"/>
                  </a:solidFill>
                  <a:cs typeface="Times New Roman" panose="02020603050405020304" pitchFamily="18" charset="0"/>
                </a:rPr>
                <a:t>electrons</a:t>
              </a:r>
              <a:endParaRPr lang="en-US" altLang="ru-RU" sz="2000" dirty="0">
                <a:solidFill>
                  <a:srgbClr val="00B0F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3415" name="Text Box 15"/>
            <p:cNvSpPr txBox="1">
              <a:spLocks noChangeArrowheads="1"/>
            </p:cNvSpPr>
            <p:nvPr/>
          </p:nvSpPr>
          <p:spPr bwMode="auto">
            <a:xfrm>
              <a:off x="5401" y="6598"/>
              <a:ext cx="503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8522" tIns="29261" rIns="58522" bIns="29261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20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X</a:t>
              </a:r>
              <a:r>
                <a:rPr lang="en-US" altLang="ru-RU" sz="2000" b="1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ru-RU" sz="2000" dirty="0">
                  <a:cs typeface="Times New Roman" panose="02020603050405020304" pitchFamily="18" charset="0"/>
                </a:rPr>
                <a:t>ray</a:t>
              </a:r>
            </a:p>
          </p:txBody>
        </p:sp>
        <p:sp>
          <p:nvSpPr>
            <p:cNvPr id="13416" name="Freeform 14"/>
            <p:cNvSpPr>
              <a:spLocks/>
            </p:cNvSpPr>
            <p:nvPr/>
          </p:nvSpPr>
          <p:spPr bwMode="auto">
            <a:xfrm rot="-1325107">
              <a:off x="4164" y="3931"/>
              <a:ext cx="9429" cy="2330"/>
            </a:xfrm>
            <a:custGeom>
              <a:avLst/>
              <a:gdLst>
                <a:gd name="T0" fmla="*/ 0 w 3946"/>
                <a:gd name="T1" fmla="*/ 2147483646 h 967"/>
                <a:gd name="T2" fmla="*/ 2147483646 w 3946"/>
                <a:gd name="T3" fmla="*/ 2147483646 h 967"/>
                <a:gd name="T4" fmla="*/ 2147483646 w 3946"/>
                <a:gd name="T5" fmla="*/ 2147483646 h 967"/>
                <a:gd name="T6" fmla="*/ 2147483646 w 3946"/>
                <a:gd name="T7" fmla="*/ 2147483646 h 967"/>
                <a:gd name="T8" fmla="*/ 2147483646 w 3946"/>
                <a:gd name="T9" fmla="*/ 2147483646 h 967"/>
                <a:gd name="T10" fmla="*/ 2147483646 w 3946"/>
                <a:gd name="T11" fmla="*/ 2147483646 h 967"/>
                <a:gd name="T12" fmla="*/ 2147483646 w 3946"/>
                <a:gd name="T13" fmla="*/ 2147483646 h 967"/>
                <a:gd name="T14" fmla="*/ 2147483646 w 3946"/>
                <a:gd name="T15" fmla="*/ 2147483646 h 967"/>
                <a:gd name="T16" fmla="*/ 2147483646 w 3946"/>
                <a:gd name="T17" fmla="*/ 2147483646 h 967"/>
                <a:gd name="T18" fmla="*/ 2147483646 w 3946"/>
                <a:gd name="T19" fmla="*/ 2147483646 h 9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946" h="967">
                  <a:moveTo>
                    <a:pt x="0" y="786"/>
                  </a:moveTo>
                  <a:cubicBezTo>
                    <a:pt x="37" y="665"/>
                    <a:pt x="75" y="544"/>
                    <a:pt x="181" y="468"/>
                  </a:cubicBezTo>
                  <a:cubicBezTo>
                    <a:pt x="287" y="392"/>
                    <a:pt x="491" y="385"/>
                    <a:pt x="635" y="332"/>
                  </a:cubicBezTo>
                  <a:cubicBezTo>
                    <a:pt x="779" y="279"/>
                    <a:pt x="922" y="196"/>
                    <a:pt x="1043" y="151"/>
                  </a:cubicBezTo>
                  <a:cubicBezTo>
                    <a:pt x="1164" y="106"/>
                    <a:pt x="1248" y="83"/>
                    <a:pt x="1361" y="60"/>
                  </a:cubicBezTo>
                  <a:cubicBezTo>
                    <a:pt x="1474" y="37"/>
                    <a:pt x="1550" y="0"/>
                    <a:pt x="1724" y="15"/>
                  </a:cubicBezTo>
                  <a:cubicBezTo>
                    <a:pt x="1898" y="30"/>
                    <a:pt x="2124" y="83"/>
                    <a:pt x="2404" y="151"/>
                  </a:cubicBezTo>
                  <a:cubicBezTo>
                    <a:pt x="2684" y="219"/>
                    <a:pt x="3160" y="317"/>
                    <a:pt x="3402" y="423"/>
                  </a:cubicBezTo>
                  <a:cubicBezTo>
                    <a:pt x="3644" y="529"/>
                    <a:pt x="3764" y="695"/>
                    <a:pt x="3855" y="786"/>
                  </a:cubicBezTo>
                  <a:cubicBezTo>
                    <a:pt x="3946" y="877"/>
                    <a:pt x="3931" y="944"/>
                    <a:pt x="3946" y="967"/>
                  </a:cubicBezTo>
                </a:path>
              </a:pathLst>
            </a:custGeom>
            <a:noFill/>
            <a:ln w="22225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417" name="Text Box 13"/>
            <p:cNvSpPr txBox="1">
              <a:spLocks noChangeArrowheads="1"/>
            </p:cNvSpPr>
            <p:nvPr/>
          </p:nvSpPr>
          <p:spPr bwMode="auto">
            <a:xfrm>
              <a:off x="7251" y="5311"/>
              <a:ext cx="1590" cy="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2400" dirty="0" smtClean="0">
                  <a:solidFill>
                    <a:srgbClr val="00B050"/>
                  </a:solidFill>
                  <a:cs typeface="Times New Roman" panose="02020603050405020304" pitchFamily="18" charset="0"/>
                </a:rPr>
                <a:t>Cell</a:t>
              </a:r>
              <a:endParaRPr lang="en-US" altLang="ru-RU" sz="2400" dirty="0">
                <a:solidFill>
                  <a:srgbClr val="00B050"/>
                </a:solidFill>
              </a:endParaRPr>
            </a:p>
          </p:txBody>
        </p:sp>
        <p:sp>
          <p:nvSpPr>
            <p:cNvPr id="13418" name="Freeform 12"/>
            <p:cNvSpPr>
              <a:spLocks/>
            </p:cNvSpPr>
            <p:nvPr/>
          </p:nvSpPr>
          <p:spPr bwMode="auto">
            <a:xfrm>
              <a:off x="8576" y="6386"/>
              <a:ext cx="2756" cy="1166"/>
            </a:xfrm>
            <a:custGeom>
              <a:avLst/>
              <a:gdLst>
                <a:gd name="T0" fmla="*/ 0 w 2279"/>
                <a:gd name="T1" fmla="*/ 3634 h 1124"/>
                <a:gd name="T2" fmla="*/ 33267 w 2279"/>
                <a:gd name="T3" fmla="*/ 3031 h 1124"/>
                <a:gd name="T4" fmla="*/ 27509 w 2279"/>
                <a:gd name="T5" fmla="*/ 2146 h 1124"/>
                <a:gd name="T6" fmla="*/ 66232 w 2279"/>
                <a:gd name="T7" fmla="*/ 1772 h 1124"/>
                <a:gd name="T8" fmla="*/ 121019 w 2279"/>
                <a:gd name="T9" fmla="*/ 1163 h 1124"/>
                <a:gd name="T10" fmla="*/ 164418 w 2279"/>
                <a:gd name="T11" fmla="*/ 641 h 1124"/>
                <a:gd name="T12" fmla="*/ 197301 w 2279"/>
                <a:gd name="T13" fmla="*/ 516 h 1124"/>
                <a:gd name="T14" fmla="*/ 214022 w 2279"/>
                <a:gd name="T15" fmla="*/ 438 h 1124"/>
                <a:gd name="T16" fmla="*/ 444087 w 2279"/>
                <a:gd name="T17" fmla="*/ 275 h 1124"/>
                <a:gd name="T18" fmla="*/ 773097 w 2279"/>
                <a:gd name="T19" fmla="*/ 516 h 1124"/>
                <a:gd name="T20" fmla="*/ 789630 w 2279"/>
                <a:gd name="T21" fmla="*/ 598 h 1124"/>
                <a:gd name="T22" fmla="*/ 811143 w 2279"/>
                <a:gd name="T23" fmla="*/ 681 h 1124"/>
                <a:gd name="T24" fmla="*/ 882188 w 2279"/>
                <a:gd name="T25" fmla="*/ 1163 h 1124"/>
                <a:gd name="T26" fmla="*/ 898978 w 2279"/>
                <a:gd name="T27" fmla="*/ 1248 h 1124"/>
                <a:gd name="T28" fmla="*/ 942537 w 2279"/>
                <a:gd name="T29" fmla="*/ 1611 h 1124"/>
                <a:gd name="T30" fmla="*/ 959329 w 2279"/>
                <a:gd name="T31" fmla="*/ 2095 h 1124"/>
                <a:gd name="T32" fmla="*/ 997529 w 2279"/>
                <a:gd name="T33" fmla="*/ 2788 h 11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79" h="1124">
                  <a:moveTo>
                    <a:pt x="0" y="1124"/>
                  </a:moveTo>
                  <a:cubicBezTo>
                    <a:pt x="39" y="1067"/>
                    <a:pt x="53" y="1001"/>
                    <a:pt x="76" y="937"/>
                  </a:cubicBezTo>
                  <a:cubicBezTo>
                    <a:pt x="71" y="878"/>
                    <a:pt x="37" y="730"/>
                    <a:pt x="63" y="661"/>
                  </a:cubicBezTo>
                  <a:cubicBezTo>
                    <a:pt x="94" y="581"/>
                    <a:pt x="109" y="602"/>
                    <a:pt x="151" y="548"/>
                  </a:cubicBezTo>
                  <a:cubicBezTo>
                    <a:pt x="196" y="490"/>
                    <a:pt x="234" y="422"/>
                    <a:pt x="276" y="361"/>
                  </a:cubicBezTo>
                  <a:cubicBezTo>
                    <a:pt x="311" y="309"/>
                    <a:pt x="340" y="251"/>
                    <a:pt x="376" y="198"/>
                  </a:cubicBezTo>
                  <a:cubicBezTo>
                    <a:pt x="393" y="173"/>
                    <a:pt x="427" y="172"/>
                    <a:pt x="451" y="160"/>
                  </a:cubicBezTo>
                  <a:cubicBezTo>
                    <a:pt x="465" y="153"/>
                    <a:pt x="474" y="138"/>
                    <a:pt x="489" y="135"/>
                  </a:cubicBezTo>
                  <a:cubicBezTo>
                    <a:pt x="647" y="105"/>
                    <a:pt x="857" y="94"/>
                    <a:pt x="1015" y="85"/>
                  </a:cubicBezTo>
                  <a:cubicBezTo>
                    <a:pt x="1277" y="0"/>
                    <a:pt x="1524" y="83"/>
                    <a:pt x="1766" y="160"/>
                  </a:cubicBezTo>
                  <a:cubicBezTo>
                    <a:pt x="1779" y="168"/>
                    <a:pt x="1791" y="178"/>
                    <a:pt x="1804" y="185"/>
                  </a:cubicBezTo>
                  <a:cubicBezTo>
                    <a:pt x="1820" y="194"/>
                    <a:pt x="1838" y="200"/>
                    <a:pt x="1854" y="210"/>
                  </a:cubicBezTo>
                  <a:cubicBezTo>
                    <a:pt x="1917" y="250"/>
                    <a:pt x="1965" y="308"/>
                    <a:pt x="2016" y="361"/>
                  </a:cubicBezTo>
                  <a:cubicBezTo>
                    <a:pt x="2027" y="372"/>
                    <a:pt x="2043" y="376"/>
                    <a:pt x="2054" y="386"/>
                  </a:cubicBezTo>
                  <a:cubicBezTo>
                    <a:pt x="2123" y="447"/>
                    <a:pt x="2116" y="442"/>
                    <a:pt x="2154" y="498"/>
                  </a:cubicBezTo>
                  <a:cubicBezTo>
                    <a:pt x="2163" y="544"/>
                    <a:pt x="2168" y="607"/>
                    <a:pt x="2192" y="649"/>
                  </a:cubicBezTo>
                  <a:cubicBezTo>
                    <a:pt x="2235" y="727"/>
                    <a:pt x="2279" y="768"/>
                    <a:pt x="2279" y="861"/>
                  </a:cubicBezTo>
                </a:path>
              </a:pathLst>
            </a:custGeom>
            <a:noFill/>
            <a:ln w="9525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419" name="Text Box 11"/>
            <p:cNvSpPr txBox="1">
              <a:spLocks noChangeArrowheads="1"/>
            </p:cNvSpPr>
            <p:nvPr/>
          </p:nvSpPr>
          <p:spPr bwMode="auto">
            <a:xfrm>
              <a:off x="9157" y="6824"/>
              <a:ext cx="1887" cy="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8522" tIns="29261" rIns="58522" bIns="29261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2000" dirty="0">
                  <a:solidFill>
                    <a:srgbClr val="00B050"/>
                  </a:solidFill>
                  <a:cs typeface="Times New Roman" panose="02020603050405020304" pitchFamily="18" charset="0"/>
                </a:rPr>
                <a:t>nucleu</a:t>
              </a:r>
              <a:r>
                <a:rPr lang="en-US" altLang="ru-RU" sz="2000" dirty="0">
                  <a:solidFill>
                    <a:srgbClr val="339966"/>
                  </a:solidFill>
                  <a:cs typeface="Times New Roman" panose="02020603050405020304" pitchFamily="18" charset="0"/>
                </a:rPr>
                <a:t>s</a:t>
              </a:r>
              <a:endParaRPr lang="en-US" altLang="ru-RU" sz="2000" dirty="0">
                <a:cs typeface="Times New Roman" panose="02020603050405020304" pitchFamily="18" charset="0"/>
              </a:endParaRPr>
            </a:p>
          </p:txBody>
        </p:sp>
        <p:sp>
          <p:nvSpPr>
            <p:cNvPr id="13420" name="Line 10"/>
            <p:cNvSpPr>
              <a:spLocks noChangeShapeType="1"/>
            </p:cNvSpPr>
            <p:nvPr/>
          </p:nvSpPr>
          <p:spPr bwMode="auto">
            <a:xfrm>
              <a:off x="9304" y="2961"/>
              <a:ext cx="1867" cy="105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421" name="Line 9"/>
            <p:cNvSpPr>
              <a:spLocks noChangeShapeType="1"/>
            </p:cNvSpPr>
            <p:nvPr/>
          </p:nvSpPr>
          <p:spPr bwMode="auto">
            <a:xfrm flipV="1">
              <a:off x="7261" y="3294"/>
              <a:ext cx="0" cy="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422" name="Line 8"/>
            <p:cNvSpPr>
              <a:spLocks noChangeShapeType="1"/>
            </p:cNvSpPr>
            <p:nvPr/>
          </p:nvSpPr>
          <p:spPr bwMode="auto">
            <a:xfrm>
              <a:off x="7733" y="2912"/>
              <a:ext cx="2091" cy="368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17" name="Rectangle 126"/>
          <p:cNvSpPr>
            <a:spLocks noChangeArrowheads="1"/>
          </p:cNvSpPr>
          <p:nvPr/>
        </p:nvSpPr>
        <p:spPr bwMode="auto">
          <a:xfrm>
            <a:off x="0" y="5448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18" name="Rectangle 127"/>
          <p:cNvSpPr>
            <a:spLocks noChangeArrowheads="1"/>
          </p:cNvSpPr>
          <p:nvPr/>
        </p:nvSpPr>
        <p:spPr bwMode="auto">
          <a:xfrm>
            <a:off x="5654929" y="5584581"/>
            <a:ext cx="8270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ru-RU" sz="1400" dirty="0"/>
              <a:t>≥ </a:t>
            </a:r>
            <a:r>
              <a:rPr lang="en-US" altLang="ru-RU" sz="1400" dirty="0"/>
              <a:t>50 </a:t>
            </a:r>
            <a:r>
              <a:rPr lang="de-DE" altLang="ru-RU" sz="1400" dirty="0">
                <a:sym typeface="Symbol" panose="05050102010706020507" pitchFamily="18" charset="2"/>
              </a:rPr>
              <a:t></a:t>
            </a:r>
            <a:r>
              <a:rPr lang="en-US" altLang="ru-RU" sz="1400" dirty="0"/>
              <a:t>m</a:t>
            </a:r>
            <a:endParaRPr lang="ru-RU" altLang="ru-RU" sz="1400" dirty="0"/>
          </a:p>
        </p:txBody>
      </p:sp>
      <p:sp>
        <p:nvSpPr>
          <p:cNvPr id="13319" name="Прямоугольник 1"/>
          <p:cNvSpPr>
            <a:spLocks noChangeArrowheads="1"/>
          </p:cNvSpPr>
          <p:nvPr/>
        </p:nvSpPr>
        <p:spPr bwMode="auto">
          <a:xfrm>
            <a:off x="534988" y="186887"/>
            <a:ext cx="807561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en-US" sz="2800" dirty="0"/>
              <a:t>X-ray and </a:t>
            </a:r>
            <a:r>
              <a:rPr lang="en-US" sz="2800" dirty="0" smtClean="0"/>
              <a:t>electrons from dose-enhancing agents are </a:t>
            </a:r>
            <a:r>
              <a:rPr lang="en-US" sz="2800" dirty="0"/>
              <a:t>enhanced the radiation </a:t>
            </a:r>
            <a:r>
              <a:rPr lang="en-US" sz="2800" dirty="0" smtClean="0"/>
              <a:t>dose</a:t>
            </a:r>
            <a:r>
              <a:rPr lang="en-US" sz="2800" dirty="0"/>
              <a:t> </a:t>
            </a:r>
            <a:r>
              <a:rPr lang="en-US" sz="2800" dirty="0" smtClean="0"/>
              <a:t>absorbed </a:t>
            </a:r>
            <a:r>
              <a:rPr lang="en-US" sz="2800" dirty="0"/>
              <a:t>by the </a:t>
            </a:r>
            <a:r>
              <a:rPr lang="en-US" sz="2800" dirty="0" smtClean="0"/>
              <a:t>tumor cells. </a:t>
            </a:r>
            <a:endParaRPr lang="ru-RU" altLang="ru-RU" sz="2800" dirty="0"/>
          </a:p>
        </p:txBody>
      </p:sp>
      <p:sp>
        <p:nvSpPr>
          <p:cNvPr id="111" name="Freeform 67"/>
          <p:cNvSpPr>
            <a:spLocks/>
          </p:cNvSpPr>
          <p:nvPr/>
        </p:nvSpPr>
        <p:spPr bwMode="auto">
          <a:xfrm rot="6726958">
            <a:off x="3228883" y="5000866"/>
            <a:ext cx="1784279" cy="323171"/>
          </a:xfrm>
          <a:custGeom>
            <a:avLst/>
            <a:gdLst>
              <a:gd name="T0" fmla="*/ 0 w 1905"/>
              <a:gd name="T1" fmla="*/ 850771795 h 340"/>
              <a:gd name="T2" fmla="*/ 1136540267 w 1905"/>
              <a:gd name="T3" fmla="*/ 0 h 340"/>
              <a:gd name="T4" fmla="*/ 2147483646 w 1905"/>
              <a:gd name="T5" fmla="*/ 850771795 h 340"/>
              <a:gd name="T6" fmla="*/ 2147483646 w 1905"/>
              <a:gd name="T7" fmla="*/ 0 h 340"/>
              <a:gd name="T8" fmla="*/ 2147483646 w 1905"/>
              <a:gd name="T9" fmla="*/ 850771795 h 340"/>
              <a:gd name="T10" fmla="*/ 2147483646 w 1905"/>
              <a:gd name="T11" fmla="*/ 365689407 h 340"/>
              <a:gd name="T12" fmla="*/ 2147483646 w 1905"/>
              <a:gd name="T13" fmla="*/ 365689407 h 3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05" h="340">
                <a:moveTo>
                  <a:pt x="0" y="317"/>
                </a:moveTo>
                <a:cubicBezTo>
                  <a:pt x="105" y="158"/>
                  <a:pt x="211" y="0"/>
                  <a:pt x="317" y="0"/>
                </a:cubicBezTo>
                <a:cubicBezTo>
                  <a:pt x="423" y="0"/>
                  <a:pt x="522" y="317"/>
                  <a:pt x="635" y="317"/>
                </a:cubicBezTo>
                <a:cubicBezTo>
                  <a:pt x="748" y="317"/>
                  <a:pt x="877" y="0"/>
                  <a:pt x="998" y="0"/>
                </a:cubicBezTo>
                <a:cubicBezTo>
                  <a:pt x="1119" y="0"/>
                  <a:pt x="1233" y="294"/>
                  <a:pt x="1361" y="317"/>
                </a:cubicBezTo>
                <a:cubicBezTo>
                  <a:pt x="1489" y="340"/>
                  <a:pt x="1678" y="166"/>
                  <a:pt x="1769" y="136"/>
                </a:cubicBezTo>
                <a:cubicBezTo>
                  <a:pt x="1860" y="106"/>
                  <a:pt x="1882" y="136"/>
                  <a:pt x="1905" y="136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" name="Line 66"/>
          <p:cNvSpPr>
            <a:spLocks noChangeShapeType="1"/>
          </p:cNvSpPr>
          <p:nvPr/>
        </p:nvSpPr>
        <p:spPr bwMode="auto">
          <a:xfrm flipH="1">
            <a:off x="3769075" y="5976701"/>
            <a:ext cx="52431" cy="106129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99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14426" y="262329"/>
            <a:ext cx="8588432" cy="1066800"/>
          </a:xfrm>
        </p:spPr>
        <p:txBody>
          <a:bodyPr/>
          <a:lstStyle/>
          <a:p>
            <a:pPr eaLnBrk="1" hangingPunct="1"/>
            <a:r>
              <a:rPr lang="en-US" sz="2800" b="0" dirty="0" smtClean="0">
                <a:latin typeface="+mn-lt"/>
                <a:cs typeface="Times New Roman" panose="02020603050405020304" pitchFamily="18" charset="0"/>
              </a:rPr>
              <a:t>X-ray </a:t>
            </a:r>
            <a:r>
              <a:rPr lang="en-US" sz="2800" b="0" dirty="0">
                <a:latin typeface="+mn-lt"/>
                <a:cs typeface="Times New Roman" panose="02020603050405020304" pitchFamily="18" charset="0"/>
              </a:rPr>
              <a:t>characteristic radiation for the lead material </a:t>
            </a:r>
            <a:r>
              <a:rPr lang="en-US" sz="2800" b="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800" b="0" dirty="0">
                <a:latin typeface="+mn-lt"/>
                <a:cs typeface="Times New Roman" panose="02020603050405020304" pitchFamily="18" charset="0"/>
              </a:rPr>
              <a:t>lead </a:t>
            </a:r>
            <a:r>
              <a:rPr lang="en-US" sz="2800" b="0" dirty="0" smtClean="0">
                <a:latin typeface="+mn-lt"/>
                <a:cs typeface="Times New Roman" panose="02020603050405020304" pitchFamily="18" charset="0"/>
              </a:rPr>
              <a:t>composite material (</a:t>
            </a:r>
            <a:r>
              <a:rPr lang="en-US" sz="2400" b="0" dirty="0">
                <a:latin typeface="+mn-lt"/>
                <a:cs typeface="Times New Roman" panose="02020603050405020304" pitchFamily="18" charset="0"/>
              </a:rPr>
              <a:t>energies </a:t>
            </a:r>
            <a:r>
              <a:rPr lang="en-US" sz="2400" b="0" dirty="0" smtClean="0">
                <a:latin typeface="+mn-lt"/>
                <a:cs typeface="Times New Roman" panose="02020603050405020304" pitchFamily="18" charset="0"/>
              </a:rPr>
              <a:t>75 </a:t>
            </a:r>
            <a:r>
              <a:rPr lang="en-US" sz="2400" b="0" dirty="0" err="1" smtClean="0">
                <a:latin typeface="+mn-lt"/>
                <a:cs typeface="Times New Roman" panose="02020603050405020304" pitchFamily="18" charset="0"/>
              </a:rPr>
              <a:t>keV</a:t>
            </a:r>
            <a:r>
              <a:rPr lang="en-US" sz="2400" b="0" dirty="0" smtClean="0">
                <a:latin typeface="+mn-lt"/>
                <a:cs typeface="Times New Roman" panose="02020603050405020304" pitchFamily="18" charset="0"/>
              </a:rPr>
              <a:t>, </a:t>
            </a:r>
            <a:r>
              <a:rPr lang="en-US" sz="2400" b="0" dirty="0">
                <a:latin typeface="+mn-lt"/>
                <a:cs typeface="Times New Roman" panose="02020603050405020304" pitchFamily="18" charset="0"/>
              </a:rPr>
              <a:t>85 </a:t>
            </a:r>
            <a:r>
              <a:rPr lang="en-US" sz="2400" b="0" dirty="0" err="1" smtClean="0">
                <a:latin typeface="+mn-lt"/>
                <a:cs typeface="Times New Roman" panose="02020603050405020304" pitchFamily="18" charset="0"/>
              </a:rPr>
              <a:t>keV</a:t>
            </a:r>
            <a:r>
              <a:rPr lang="en-US" sz="2400" b="0" dirty="0" smtClean="0">
                <a:latin typeface="+mn-lt"/>
                <a:cs typeface="Times New Roman" panose="02020603050405020304" pitchFamily="18" charset="0"/>
              </a:rPr>
              <a:t>)</a:t>
            </a:r>
            <a:endParaRPr lang="en-US" altLang="ru-RU" sz="2400" b="0" dirty="0" smtClean="0">
              <a:solidFill>
                <a:srgbClr val="0000FF"/>
              </a:solidFill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77509" y="5181600"/>
            <a:ext cx="8107692" cy="15240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>
                <a:latin typeface="+mn-lt"/>
                <a:cs typeface="Times New Roman" panose="02020603050405020304" pitchFamily="18" charset="0"/>
              </a:rPr>
              <a:t>The intensity of the characteristic radiation for the </a:t>
            </a:r>
            <a:r>
              <a:rPr lang="en-US" sz="2800" dirty="0" err="1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r>
              <a:rPr lang="en-US" sz="28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composite, measured </a:t>
            </a:r>
            <a:r>
              <a:rPr lang="en-US" sz="2800" dirty="0">
                <a:latin typeface="+mn-lt"/>
                <a:cs typeface="Times New Roman" panose="02020603050405020304" pitchFamily="18" charset="0"/>
              </a:rPr>
              <a:t>by a Ge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detector  </a:t>
            </a:r>
            <a:r>
              <a:rPr lang="en-US" sz="2800" dirty="0">
                <a:latin typeface="+mn-lt"/>
                <a:cs typeface="Times New Roman" panose="02020603050405020304" pitchFamily="18" charset="0"/>
              </a:rPr>
              <a:t>was more than 15%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from a </a:t>
            </a:r>
            <a:r>
              <a:rPr lang="en-US" sz="2800" dirty="0">
                <a:latin typeface="+mn-lt"/>
                <a:cs typeface="Times New Roman" panose="02020603050405020304" pitchFamily="18" charset="0"/>
              </a:rPr>
              <a:t>attenuation </a:t>
            </a:r>
            <a:r>
              <a:rPr lang="en-US" sz="2800" dirty="0" smtClean="0">
                <a:latin typeface="+mn-lt"/>
                <a:cs typeface="Times New Roman" panose="02020603050405020304" pitchFamily="18" charset="0"/>
              </a:rPr>
              <a:t> radiation. </a:t>
            </a:r>
            <a:endParaRPr lang="en-US" altLang="ru-RU" dirty="0" smtClean="0">
              <a:latin typeface="+mn-lt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85200" y="6299200"/>
            <a:ext cx="406400" cy="406400"/>
          </a:xfrm>
          <a:prstGeom prst="rect">
            <a:avLst/>
          </a:prstGeom>
        </p:spPr>
      </p:pic>
      <p:pic>
        <p:nvPicPr>
          <p:cNvPr id="7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65213"/>
            <a:ext cx="4125051" cy="351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1174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04"/>
    </mc:Choice>
    <mc:Fallback xmlns="">
      <p:transition spd="slow" advTm="396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3383</TotalTime>
  <Words>1063</Words>
  <Application>Microsoft Office PowerPoint</Application>
  <PresentationFormat>Экран (4:3)</PresentationFormat>
  <Paragraphs>108</Paragraphs>
  <Slides>25</Slides>
  <Notes>18</Notes>
  <HiddenSlides>0</HiddenSlides>
  <MMClips>19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4" baseType="lpstr">
      <vt:lpstr>MS PGothic</vt:lpstr>
      <vt:lpstr>Arial</vt:lpstr>
      <vt:lpstr>Calibri</vt:lpstr>
      <vt:lpstr>Georgia</vt:lpstr>
      <vt:lpstr>Helvetica</vt:lpstr>
      <vt:lpstr>Symbol</vt:lpstr>
      <vt:lpstr>Times New Roman</vt:lpstr>
      <vt:lpstr>Office Theme</vt:lpstr>
      <vt:lpstr>Точечный рисунок</vt:lpstr>
      <vt:lpstr>Study of dose-enhancing agents on bremsstrahlung  photons from SL75-5MT medical accelerator</vt:lpstr>
      <vt:lpstr>Contrast-enhanced radiotherapy allows to enhance the radiation dose absorbed by the tumor when using the hard elements for a photon absorption.</vt:lpstr>
      <vt:lpstr>Normally, increase dose absorbed by dose-enhancing agent concentrations employ up to 15 mg/ml at using bremsstrahlung photons generated by the clinical linear electron accelerator SL75-5MT.        . </vt:lpstr>
      <vt:lpstr>The study is aimed at studying the features of using metal-organic composites to increase the absorption of SL75-5MT bremsstrahlung  photons.</vt:lpstr>
      <vt:lpstr>The SL75-5MT bremsstrahlung radiation created 2 Gray/min absorbed dose at a distance of 1 m.</vt:lpstr>
      <vt:lpstr>The energy fluence distribution from SL75 accelerator</vt:lpstr>
      <vt:lpstr>The photons of the linear electron accelerator create secondary X-ray and electrons in the dose-enhancing metallic agents.  </vt:lpstr>
      <vt:lpstr> </vt:lpstr>
      <vt:lpstr>X-ray characteristic radiation for the lead material from lead composite material (energies 75 keV, 85 keV)</vt:lpstr>
      <vt:lpstr>Spectrum of radiation from the bismuth material</vt:lpstr>
      <vt:lpstr>Bismuth dose-enhancing agent material</vt:lpstr>
      <vt:lpstr>Spectrum of radiation from the bismuth material</vt:lpstr>
      <vt:lpstr>The photon absorbed dose measured by clinical ionization chambers in tissue-equivalent phantom and PTW MULTIDOS dosimetry chambers. </vt:lpstr>
      <vt:lpstr>In addition, a gamma radiation from the phantom were measured using BDMG-08R gamma detectors. </vt:lpstr>
      <vt:lpstr>The proton irradiation of a metal and material creates γ –rays and radionucledes</vt:lpstr>
      <vt:lpstr>A dose load from gamma emitting isotopes in a metal shell  and organic material</vt:lpstr>
      <vt:lpstr>For Au, Bi, Pb dose-enhancing agents the absorbed dose increased by 10-20%.   The significant increase in the absorbed dose (&gt; 50%) was observed from d(γ,n)p reaction when using deuterated water instead of tissue-equivalent phantom.</vt:lpstr>
      <vt:lpstr>The irradiation facility consists of the heavy water target (30×30×30 cm), surrounded by a graphite reflector and lead absorber</vt:lpstr>
      <vt:lpstr>Diagram of the gamma radiation dose rate from photoneutron target</vt:lpstr>
      <vt:lpstr>Diagram of the neutron dose rate from photoneutron target</vt:lpstr>
      <vt:lpstr>The particles of the cholesteric double-stranded DNA  liquid-crystalline dispersions, containing Gd and Au ions have been obtained in Engelhardt Institute of Molecular Biology of the RAS.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CARB/UMBI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Nanotechnology  and Nanobiotechnolgy Research at UMBI</dc:title>
  <dc:creator>Ed Eisenstein</dc:creator>
  <cp:lastModifiedBy>Владимир</cp:lastModifiedBy>
  <cp:revision>462</cp:revision>
  <cp:lastPrinted>2008-03-27T21:24:51Z</cp:lastPrinted>
  <dcterms:created xsi:type="dcterms:W3CDTF">2008-03-27T18:56:16Z</dcterms:created>
  <dcterms:modified xsi:type="dcterms:W3CDTF">2021-09-19T16:52:29Z</dcterms:modified>
</cp:coreProperties>
</file>