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85" r:id="rId2"/>
    <p:sldId id="286" r:id="rId3"/>
    <p:sldId id="314" r:id="rId4"/>
    <p:sldId id="323" r:id="rId5"/>
    <p:sldId id="324" r:id="rId6"/>
    <p:sldId id="307" r:id="rId7"/>
    <p:sldId id="298" r:id="rId8"/>
    <p:sldId id="328" r:id="rId9"/>
    <p:sldId id="303" r:id="rId10"/>
    <p:sldId id="319" r:id="rId11"/>
    <p:sldId id="320" r:id="rId12"/>
    <p:sldId id="322" r:id="rId13"/>
    <p:sldId id="321" r:id="rId14"/>
    <p:sldId id="325" r:id="rId15"/>
    <p:sldId id="304" r:id="rId16"/>
    <p:sldId id="326" r:id="rId17"/>
    <p:sldId id="327" r:id="rId18"/>
    <p:sldId id="312" r:id="rId19"/>
    <p:sldId id="282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A4FF"/>
    <a:srgbClr val="E4002B"/>
    <a:srgbClr val="003DA5"/>
    <a:srgbClr val="00AB8E"/>
    <a:srgbClr val="7A99AC"/>
    <a:srgbClr val="00A9E0"/>
    <a:srgbClr val="D4ECE7"/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4660"/>
  </p:normalViewPr>
  <p:slideViewPr>
    <p:cSldViewPr>
      <p:cViewPr varScale="1">
        <p:scale>
          <a:sx n="60" d="100"/>
          <a:sy n="60" d="100"/>
        </p:scale>
        <p:origin x="1061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7B827-01B0-40C7-BA68-3ACC7CEACCE7}" type="datetimeFigureOut">
              <a:rPr lang="cs-CZ" smtClean="0"/>
              <a:t>22.09.2021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D250-9BF5-4AE8-86BD-080F3A2227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40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067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31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text 15"/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3933824"/>
            <a:ext cx="7127875" cy="12233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cs-CZ" smtClean="0"/>
              <a:t>additional information</a:t>
            </a:r>
            <a:endParaRPr lang="cs-CZ"/>
          </a:p>
        </p:txBody>
      </p:sp>
      <p:sp>
        <p:nvSpPr>
          <p:cNvPr id="18" name="Zástupný symbol pro text 17"/>
          <p:cNvSpPr>
            <a:spLocks noGrp="1"/>
          </p:cNvSpPr>
          <p:nvPr>
            <p:ph type="body" sz="quarter" idx="12" hasCustomPrompt="1"/>
          </p:nvPr>
        </p:nvSpPr>
        <p:spPr>
          <a:xfrm>
            <a:off x="896938" y="5661496"/>
            <a:ext cx="5043487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cs-CZ" smtClean="0"/>
              <a:t>Author: Name Surname</a:t>
            </a:r>
            <a:endParaRPr lang="cs-CZ"/>
          </a:p>
        </p:txBody>
      </p:sp>
      <p:sp>
        <p:nvSpPr>
          <p:cNvPr id="20" name="Zástupný symbol pro text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6325" y="5661496"/>
            <a:ext cx="1871663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cs-CZ" smtClean="0"/>
              <a:t>date</a:t>
            </a:r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 hasCustomPrompt="1"/>
          </p:nvPr>
        </p:nvSpPr>
        <p:spPr>
          <a:xfrm>
            <a:off x="899592" y="2852936"/>
            <a:ext cx="7128792" cy="93610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cs-CZ" smtClean="0"/>
              <a:t>MAIN TITLE</a:t>
            </a:r>
            <a:br>
              <a:rPr lang="cs-CZ" smtClean="0"/>
            </a:br>
            <a:r>
              <a:rPr lang="cs-CZ" smtClean="0"/>
              <a:t>OF THE PRESENTATION</a:t>
            </a:r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140" y="915981"/>
            <a:ext cx="5980238" cy="102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6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nadpis snímku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 baseline="0"/>
            </a:lvl1pPr>
            <a:lvl2pPr marL="742950" indent="-285750">
              <a:buFont typeface="Wingdings" panose="05000000000000000000" pitchFamily="2" charset="2"/>
              <a:buChar char="§"/>
              <a:defRPr sz="2400"/>
            </a:lvl2pPr>
            <a:lvl3pPr marL="1143000" indent="-228600">
              <a:buFont typeface="Wingdings" panose="05000000000000000000" pitchFamily="2" charset="2"/>
              <a:buChar char="§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§"/>
              <a:defRPr sz="2800"/>
            </a:lvl5pPr>
          </a:lstStyle>
          <a:p>
            <a:pPr lvl="0"/>
            <a:r>
              <a:rPr lang="cs-CZ" smtClean="0"/>
              <a:t>Kliknutím na některou z ikon můžete vložit libovolný objekt (obrázek, graf, tabulku atd.)</a:t>
            </a:r>
          </a:p>
        </p:txBody>
      </p:sp>
    </p:spTree>
    <p:extLst>
      <p:ext uri="{BB962C8B-B14F-4D97-AF65-F5344CB8AC3E}">
        <p14:creationId xmlns:p14="http://schemas.microsoft.com/office/powerpoint/2010/main" val="24125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nadpis snímku</a:t>
            </a:r>
            <a:endParaRPr lang="cs-CZ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468313" y="1628775"/>
            <a:ext cx="3959225" cy="467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  <p:sp>
        <p:nvSpPr>
          <p:cNvPr id="10" name="Zástupný symbol pro text 8"/>
          <p:cNvSpPr>
            <a:spLocks noGrp="1"/>
          </p:cNvSpPr>
          <p:nvPr>
            <p:ph type="body" sz="quarter" idx="11"/>
          </p:nvPr>
        </p:nvSpPr>
        <p:spPr>
          <a:xfrm>
            <a:off x="4716016" y="1628800"/>
            <a:ext cx="3959225" cy="467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60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nadpis snímku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17705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tič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6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10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440267" y="6453397"/>
            <a:ext cx="8703733" cy="404603"/>
          </a:xfrm>
          <a:prstGeom prst="rect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6453397"/>
            <a:ext cx="404664" cy="404664"/>
          </a:xfrm>
          <a:prstGeom prst="rect">
            <a:avLst/>
          </a:prstGeom>
        </p:spPr>
      </p:pic>
      <p:sp>
        <p:nvSpPr>
          <p:cNvPr id="8" name="TextovéPole 7"/>
          <p:cNvSpPr txBox="1"/>
          <p:nvPr userDrawn="1"/>
        </p:nvSpPr>
        <p:spPr>
          <a:xfrm>
            <a:off x="467544" y="6505599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smtClean="0">
                <a:solidFill>
                  <a:schemeClr val="bg1"/>
                </a:solidFill>
              </a:rPr>
              <a:t>Faculty of Electrical Engineering and Communication </a:t>
            </a:r>
            <a:r>
              <a:rPr lang="cs-CZ" sz="1400" b="1" smtClean="0">
                <a:solidFill>
                  <a:schemeClr val="bg1"/>
                </a:solidFill>
                <a:latin typeface="Calibri"/>
              </a:rPr>
              <a:t>• </a:t>
            </a:r>
            <a:r>
              <a:rPr lang="cs-CZ" sz="1400" b="1" smtClean="0">
                <a:solidFill>
                  <a:schemeClr val="bg1"/>
                </a:solidFill>
              </a:rPr>
              <a:t>Brno University of Technology</a:t>
            </a:r>
            <a:endParaRPr lang="cs-CZ" sz="1400" b="1" u="sng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2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969095" y="5626024"/>
            <a:ext cx="5187230" cy="935856"/>
          </a:xfrm>
        </p:spPr>
        <p:txBody>
          <a:bodyPr/>
          <a:lstStyle/>
          <a:p>
            <a:r>
              <a:rPr lang="en-US" dirty="0" smtClean="0"/>
              <a:t>Elmira </a:t>
            </a:r>
            <a:r>
              <a:rPr lang="en-US" dirty="0" err="1" smtClean="0"/>
              <a:t>Melyan</a:t>
            </a:r>
            <a:endParaRPr lang="en-US" dirty="0" smtClean="0"/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dirty="0"/>
              <a:t>3</a:t>
            </a:r>
            <a:r>
              <a:rPr lang="cs-CZ" baseline="30000" dirty="0" smtClean="0"/>
              <a:t>th</a:t>
            </a:r>
            <a:r>
              <a:rPr lang="cs-CZ" dirty="0" smtClean="0"/>
              <a:t> Ju</a:t>
            </a:r>
            <a:r>
              <a:rPr lang="en-US" dirty="0" smtClean="0"/>
              <a:t>n</a:t>
            </a:r>
            <a:r>
              <a:rPr lang="en-US" dirty="0"/>
              <a:t>e</a:t>
            </a:r>
            <a:r>
              <a:rPr lang="cs-CZ" dirty="0" smtClean="0"/>
              <a:t> 20</a:t>
            </a:r>
            <a:r>
              <a:rPr lang="en-GB" dirty="0" smtClean="0"/>
              <a:t>21</a:t>
            </a:r>
            <a:endParaRPr lang="cs-CZ" dirty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7704856" cy="2304256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>
                <a:latin typeface="+mn-lt"/>
                <a:ea typeface="+mn-ea"/>
                <a:cs typeface="+mn-cs"/>
              </a:rPr>
              <a:t>DETERMINATION OF PHOTONEUTRON PRODUCTION FROM DIFFERENT TARGETS IRRADIATED BY ELECTRON BEAM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8846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3" t="31350" r="77974" b="43784"/>
          <a:stretch/>
        </p:blipFill>
        <p:spPr>
          <a:xfrm>
            <a:off x="7459152" y="2852936"/>
            <a:ext cx="1233208" cy="21581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3" t="31030" r="77975" b="43162"/>
          <a:stretch/>
        </p:blipFill>
        <p:spPr>
          <a:xfrm>
            <a:off x="99532" y="1700808"/>
            <a:ext cx="1224136" cy="2223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1" t="12433" r="17404" b="7639"/>
          <a:stretch/>
        </p:blipFill>
        <p:spPr>
          <a:xfrm>
            <a:off x="1324252" y="1700807"/>
            <a:ext cx="3031724" cy="368723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2" t="12433" r="17405" b="7639"/>
          <a:stretch/>
        </p:blipFill>
        <p:spPr>
          <a:xfrm>
            <a:off x="4498823" y="2852936"/>
            <a:ext cx="2960329" cy="36004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2760" y="223142"/>
            <a:ext cx="8229600" cy="836712"/>
          </a:xfrm>
        </p:spPr>
        <p:txBody>
          <a:bodyPr/>
          <a:lstStyle/>
          <a:p>
            <a:r>
              <a:rPr lang="en-GB" sz="3600" dirty="0" smtClean="0"/>
              <a:t>Neutron Flux Visualisation</a:t>
            </a:r>
            <a:endParaRPr lang="en-GB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58103" y="1218598"/>
                <a:ext cx="8233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03" y="1218598"/>
                <a:ext cx="823302" cy="461665"/>
              </a:xfrm>
              <a:prstGeom prst="rect">
                <a:avLst/>
              </a:prstGeom>
              <a:blipFill>
                <a:blip r:embed="rId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740352" y="2342685"/>
                <a:ext cx="8397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2342685"/>
                <a:ext cx="839782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5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188" y="1081542"/>
            <a:ext cx="6696744" cy="512459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244830"/>
            <a:ext cx="8584856" cy="836712"/>
          </a:xfrm>
        </p:spPr>
        <p:txBody>
          <a:bodyPr/>
          <a:lstStyle/>
          <a:p>
            <a:r>
              <a:rPr lang="en-GB" sz="3600" dirty="0" err="1" smtClean="0"/>
              <a:t>Photoneutron</a:t>
            </a:r>
            <a:r>
              <a:rPr lang="en-GB" sz="3600" dirty="0" smtClean="0"/>
              <a:t> energy distribution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328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4674"/>
            <a:ext cx="5084064" cy="3890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577" y="1700744"/>
            <a:ext cx="6022423" cy="46085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35696" y="1299753"/>
            <a:ext cx="1285881" cy="340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07504" y="1556792"/>
            <a:ext cx="5256584" cy="4752528"/>
            <a:chOff x="107504" y="1556792"/>
            <a:chExt cx="5256584" cy="4752528"/>
          </a:xfrm>
        </p:grpSpPr>
        <p:sp>
          <p:nvSpPr>
            <p:cNvPr id="9" name="Rectangle 8"/>
            <p:cNvSpPr/>
            <p:nvPr/>
          </p:nvSpPr>
          <p:spPr>
            <a:xfrm>
              <a:off x="107504" y="1556792"/>
              <a:ext cx="1440160" cy="338437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547663" y="4941168"/>
              <a:ext cx="1573998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07504" y="1583104"/>
              <a:ext cx="3014157" cy="5857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07504" y="4941168"/>
              <a:ext cx="3014157" cy="1368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547664" y="1556792"/>
              <a:ext cx="3816424" cy="1439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1520" y="202332"/>
            <a:ext cx="8584856" cy="836712"/>
          </a:xfrm>
        </p:spPr>
        <p:txBody>
          <a:bodyPr/>
          <a:lstStyle/>
          <a:p>
            <a:r>
              <a:rPr lang="en-GB" sz="3600" dirty="0" smtClean="0"/>
              <a:t>Neutron energy distribution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71046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5081348" cy="38884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661" y="1700808"/>
            <a:ext cx="6022339" cy="460851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691679" y="1268760"/>
            <a:ext cx="142998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7504" y="1556792"/>
            <a:ext cx="5328592" cy="4752528"/>
            <a:chOff x="107504" y="1556792"/>
            <a:chExt cx="5328592" cy="4752528"/>
          </a:xfrm>
        </p:grpSpPr>
        <p:sp>
          <p:nvSpPr>
            <p:cNvPr id="3" name="Rectangle 2"/>
            <p:cNvSpPr/>
            <p:nvPr/>
          </p:nvSpPr>
          <p:spPr>
            <a:xfrm>
              <a:off x="107504" y="1556792"/>
              <a:ext cx="1440160" cy="338437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547663" y="4941168"/>
              <a:ext cx="1573998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7504" y="1583104"/>
              <a:ext cx="3014157" cy="5857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07504" y="4941168"/>
              <a:ext cx="3014157" cy="1368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547664" y="1556792"/>
              <a:ext cx="388843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251520" y="202332"/>
            <a:ext cx="8584856" cy="836712"/>
          </a:xfrm>
        </p:spPr>
        <p:txBody>
          <a:bodyPr/>
          <a:lstStyle/>
          <a:p>
            <a:r>
              <a:rPr lang="en-GB" sz="3600" dirty="0" smtClean="0"/>
              <a:t>Neutron energy distribution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6728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Reaction Rate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347" y="1613920"/>
            <a:ext cx="5009653" cy="383356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3182" r="13094" b="4540"/>
          <a:stretch/>
        </p:blipFill>
        <p:spPr>
          <a:xfrm>
            <a:off x="1" y="1613920"/>
            <a:ext cx="4428432" cy="3833568"/>
          </a:xfrm>
        </p:spPr>
      </p:pic>
    </p:spTree>
    <p:extLst>
      <p:ext uri="{BB962C8B-B14F-4D97-AF65-F5344CB8AC3E}">
        <p14:creationId xmlns:p14="http://schemas.microsoft.com/office/powerpoint/2010/main" val="4184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Comparison</a:t>
            </a:r>
            <a:br>
              <a:rPr lang="en-GB" dirty="0" smtClean="0"/>
            </a:br>
            <a:r>
              <a:rPr lang="en-GB" sz="2000" dirty="0" smtClean="0"/>
              <a:t>(n, 2n)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687" y="1412776"/>
            <a:ext cx="5974626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</a:t>
            </a:r>
            <a:br>
              <a:rPr lang="en-GB" dirty="0"/>
            </a:br>
            <a:r>
              <a:rPr lang="en-GB" sz="2000" dirty="0"/>
              <a:t>(n, </a:t>
            </a:r>
            <a:r>
              <a:rPr lang="en-GB" sz="2000" dirty="0" smtClean="0"/>
              <a:t>g)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687" y="1700808"/>
            <a:ext cx="5974625" cy="4572000"/>
          </a:xfrm>
        </p:spPr>
      </p:pic>
    </p:spTree>
    <p:extLst>
      <p:ext uri="{BB962C8B-B14F-4D97-AF65-F5344CB8AC3E}">
        <p14:creationId xmlns:p14="http://schemas.microsoft.com/office/powerpoint/2010/main" val="3002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</a:t>
            </a:r>
            <a:br>
              <a:rPr lang="en-GB" dirty="0"/>
            </a:br>
            <a:r>
              <a:rPr lang="en-GB" sz="2000" dirty="0"/>
              <a:t>(n, </a:t>
            </a:r>
            <a:r>
              <a:rPr lang="en-GB" sz="2000" dirty="0" smtClean="0"/>
              <a:t>a)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688" y="1628800"/>
            <a:ext cx="5974624" cy="4572000"/>
          </a:xfrm>
        </p:spPr>
      </p:pic>
    </p:spTree>
    <p:extLst>
      <p:ext uri="{BB962C8B-B14F-4D97-AF65-F5344CB8AC3E}">
        <p14:creationId xmlns:p14="http://schemas.microsoft.com/office/powerpoint/2010/main" val="19745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4320480"/>
          </a:xfrm>
        </p:spPr>
        <p:txBody>
          <a:bodyPr/>
          <a:lstStyle/>
          <a:p>
            <a:pPr algn="just"/>
            <a:r>
              <a:rPr lang="en-US" sz="2000" dirty="0" smtClean="0"/>
              <a:t> </a:t>
            </a:r>
          </a:p>
          <a:p>
            <a:pPr algn="just"/>
            <a:r>
              <a:rPr lang="en-US" sz="2000" dirty="0"/>
              <a:t>A set of </a:t>
            </a:r>
            <a:r>
              <a:rPr lang="en-US" sz="2000" dirty="0" smtClean="0"/>
              <a:t>targets </a:t>
            </a:r>
            <a:r>
              <a:rPr lang="en-US" sz="2000" dirty="0" smtClean="0"/>
              <a:t>were </a:t>
            </a:r>
            <a:r>
              <a:rPr lang="en-US" sz="2000" dirty="0"/>
              <a:t>irradiated by </a:t>
            </a:r>
            <a:r>
              <a:rPr lang="en-US" sz="2000" dirty="0" smtClean="0"/>
              <a:t>electron </a:t>
            </a:r>
            <a:r>
              <a:rPr lang="en-US" sz="2000" dirty="0"/>
              <a:t>beam using </a:t>
            </a:r>
            <a:r>
              <a:rPr lang="en-US" sz="2000" dirty="0" smtClean="0"/>
              <a:t>two </a:t>
            </a:r>
            <a:r>
              <a:rPr lang="en-US" sz="2000" dirty="0"/>
              <a:t>different neutron </a:t>
            </a:r>
            <a:r>
              <a:rPr lang="en-US" sz="2000" dirty="0" smtClean="0"/>
              <a:t>converters</a:t>
            </a:r>
          </a:p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Reaction Rates were calculated as a result of experiments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Simulations were </a:t>
            </a:r>
            <a:r>
              <a:rPr lang="en-US" sz="2000" dirty="0"/>
              <a:t>done by MCNP </a:t>
            </a:r>
            <a:r>
              <a:rPr lang="en-US" sz="2000" dirty="0" smtClean="0"/>
              <a:t>software, where neutron fluxes </a:t>
            </a:r>
            <a:r>
              <a:rPr lang="en-US" sz="2000" dirty="0" smtClean="0"/>
              <a:t>and reaction rates were calculated for each sample. Both cases results were similar, however neutron fluxes for </a:t>
            </a:r>
            <a:r>
              <a:rPr lang="en-US" sz="2000" dirty="0" err="1" smtClean="0"/>
              <a:t>BeO</a:t>
            </a:r>
            <a:r>
              <a:rPr lang="en-US" sz="2000" dirty="0" smtClean="0"/>
              <a:t>-converter case are slightly higher  </a:t>
            </a:r>
          </a:p>
          <a:p>
            <a:pPr algn="just"/>
            <a:endParaRPr lang="en-U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Reaction rates which are common for all cases were compared showing overall agreement between experimental and theoretical investigations</a:t>
            </a:r>
            <a:endParaRPr lang="en-US" sz="2000" dirty="0"/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130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052131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T</a:t>
            </a:r>
            <a:r>
              <a:rPr lang="cs-CZ" sz="4000" b="1" dirty="0" smtClean="0">
                <a:latin typeface="+mj-lt"/>
              </a:rPr>
              <a:t>hank </a:t>
            </a:r>
            <a:r>
              <a:rPr lang="en-US" sz="4000" b="1" dirty="0">
                <a:latin typeface="+mj-lt"/>
              </a:rPr>
              <a:t>Y</a:t>
            </a:r>
            <a:r>
              <a:rPr lang="cs-CZ" sz="4000" b="1" dirty="0" smtClean="0">
                <a:latin typeface="+mj-lt"/>
              </a:rPr>
              <a:t>ou</a:t>
            </a:r>
          </a:p>
          <a:p>
            <a:pPr algn="ctr"/>
            <a:r>
              <a:rPr lang="cs-CZ" sz="4000" b="1" dirty="0" smtClean="0">
                <a:latin typeface="+mj-lt"/>
              </a:rPr>
              <a:t>for </a:t>
            </a:r>
            <a:r>
              <a:rPr lang="en-US" sz="4000" b="1" dirty="0" smtClean="0">
                <a:latin typeface="+mj-lt"/>
              </a:rPr>
              <a:t>Y</a:t>
            </a:r>
            <a:r>
              <a:rPr lang="cs-CZ" sz="4000" b="1" dirty="0" smtClean="0">
                <a:latin typeface="+mj-lt"/>
              </a:rPr>
              <a:t>our </a:t>
            </a:r>
            <a:r>
              <a:rPr lang="en-US" sz="4000" b="1" dirty="0">
                <a:latin typeface="+mj-lt"/>
              </a:rPr>
              <a:t>A</a:t>
            </a:r>
            <a:r>
              <a:rPr lang="cs-CZ" sz="4000" b="1" dirty="0" smtClean="0">
                <a:latin typeface="+mj-lt"/>
              </a:rPr>
              <a:t>ttention</a:t>
            </a: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 smtClean="0">
              <a:latin typeface="+mj-lt"/>
            </a:endParaRPr>
          </a:p>
          <a:p>
            <a:pPr algn="ctr"/>
            <a:endParaRPr lang="cs-CZ" sz="4000" b="1" dirty="0" smtClean="0">
              <a:latin typeface="+mj-lt"/>
            </a:endParaRPr>
          </a:p>
          <a:p>
            <a:pPr algn="ctr"/>
            <a:endParaRPr lang="cs-CZ" sz="4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3200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35" y="1268760"/>
            <a:ext cx="8229600" cy="4525963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Introduction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Experiment</a:t>
            </a: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Methodology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Experimental results</a:t>
            </a: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Simulations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Results comparison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smtClean="0"/>
              <a:t>Conclusion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98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592" y="1437282"/>
            <a:ext cx="4392488" cy="1305272"/>
          </a:xfrm>
        </p:spPr>
        <p:txBody>
          <a:bodyPr/>
          <a:lstStyle/>
          <a:p>
            <a:pPr algn="just"/>
            <a:r>
              <a:rPr lang="en-US" sz="1800" dirty="0"/>
              <a:t>neutron </a:t>
            </a:r>
            <a:r>
              <a:rPr lang="en-US" sz="1800" dirty="0"/>
              <a:t>activation </a:t>
            </a:r>
            <a:r>
              <a:rPr lang="en-US" sz="1800" dirty="0" smtClean="0"/>
              <a:t>analysis</a:t>
            </a:r>
            <a:endParaRPr lang="en-US" sz="1000" dirty="0" smtClean="0"/>
          </a:p>
          <a:p>
            <a:pPr algn="just">
              <a:lnSpc>
                <a:spcPct val="200000"/>
              </a:lnSpc>
            </a:pPr>
            <a:endParaRPr lang="en-US" sz="1000" dirty="0" smtClean="0"/>
          </a:p>
          <a:p>
            <a:pPr algn="just">
              <a:lnSpc>
                <a:spcPct val="200000"/>
              </a:lnSpc>
            </a:pPr>
            <a:endParaRPr lang="en-US" sz="10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460856" y="1642559"/>
            <a:ext cx="1895120" cy="445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15616" y="1705198"/>
            <a:ext cx="13452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ADS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0" y="3501008"/>
            <a:ext cx="4572000" cy="22224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LINAC technology is attractive for </a:t>
            </a:r>
            <a:r>
              <a:rPr lang="en-US" dirty="0" smtClean="0"/>
              <a:t>ADS                                                                  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Commercially available                                                                              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Are </a:t>
            </a:r>
            <a:r>
              <a:rPr lang="en-US" dirty="0"/>
              <a:t>in common </a:t>
            </a:r>
            <a:r>
              <a:rPr lang="en-US" dirty="0" smtClean="0"/>
              <a:t>use                                                                              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Physically </a:t>
            </a:r>
            <a:r>
              <a:rPr lang="en-US" dirty="0"/>
              <a:t>small</a:t>
            </a:r>
          </a:p>
        </p:txBody>
      </p:sp>
      <p:sp>
        <p:nvSpPr>
          <p:cNvPr id="9" name="Rectangle 8"/>
          <p:cNvSpPr/>
          <p:nvPr/>
        </p:nvSpPr>
        <p:spPr>
          <a:xfrm>
            <a:off x="4312592" y="1873437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/>
              <a:t>radioisotope production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12592" y="2366013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/>
              <a:t>nuclear waste assay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6" idx="3"/>
            <a:endCxn id="9" idx="1"/>
          </p:cNvCxnSpPr>
          <p:nvPr/>
        </p:nvCxnSpPr>
        <p:spPr>
          <a:xfrm flipV="1">
            <a:off x="2460856" y="2058103"/>
            <a:ext cx="1851736" cy="31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10" idx="1"/>
          </p:cNvCxnSpPr>
          <p:nvPr/>
        </p:nvCxnSpPr>
        <p:spPr>
          <a:xfrm>
            <a:off x="2460856" y="2089919"/>
            <a:ext cx="1851736" cy="460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4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496" y="2348880"/>
            <a:ext cx="2736304" cy="1139348"/>
          </a:xfrm>
        </p:spPr>
      </p:pic>
      <p:sp>
        <p:nvSpPr>
          <p:cNvPr id="5" name="Rectangle 4"/>
          <p:cNvSpPr/>
          <p:nvPr/>
        </p:nvSpPr>
        <p:spPr>
          <a:xfrm>
            <a:off x="755576" y="1803644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02122"/>
                </a:solidFill>
                <a:latin typeface="Arial" panose="020B0604020202020204" pitchFamily="34" charset="0"/>
              </a:rPr>
              <a:t>A.I. </a:t>
            </a:r>
            <a:r>
              <a:rPr lang="en-US" b="1" dirty="0" err="1">
                <a:solidFill>
                  <a:srgbClr val="202122"/>
                </a:solidFill>
                <a:latin typeface="Arial" panose="020B0604020202020204" pitchFamily="34" charset="0"/>
              </a:rPr>
              <a:t>Alikhanyan</a:t>
            </a:r>
            <a:r>
              <a:rPr lang="en-US" b="1" dirty="0">
                <a:solidFill>
                  <a:srgbClr val="202122"/>
                </a:solidFill>
                <a:latin typeface="Arial" panose="020B0604020202020204" pitchFamily="34" charset="0"/>
              </a:rPr>
              <a:t> National </a:t>
            </a:r>
            <a:r>
              <a:rPr lang="en-US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Laboratory, </a:t>
            </a:r>
            <a:r>
              <a:rPr lang="en-US" b="1" dirty="0" err="1" smtClean="0">
                <a:solidFill>
                  <a:srgbClr val="202122"/>
                </a:solidFill>
                <a:latin typeface="Arial" panose="020B0604020202020204" pitchFamily="34" charset="0"/>
              </a:rPr>
              <a:t>YerPhi</a:t>
            </a:r>
            <a:r>
              <a:rPr lang="en-US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, Yerevan, Armenia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5576" y="3212976"/>
            <a:ext cx="5686172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LUE-75 Linear Accelerator </a:t>
            </a:r>
            <a:r>
              <a:rPr lang="en-US" dirty="0" smtClean="0"/>
              <a:t>Facility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Energy: 70 MeV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Photoneutron</a:t>
            </a:r>
            <a:r>
              <a:rPr lang="en-US" dirty="0" smtClean="0"/>
              <a:t> converters: </a:t>
            </a:r>
            <a:r>
              <a:rPr lang="en-US" dirty="0" err="1" smtClean="0"/>
              <a:t>BeO</a:t>
            </a:r>
            <a:r>
              <a:rPr lang="en-US" dirty="0" smtClean="0"/>
              <a:t>, D2O</a:t>
            </a:r>
          </a:p>
          <a:p>
            <a:pPr>
              <a:lnSpc>
                <a:spcPct val="200000"/>
              </a:lnSpc>
            </a:pPr>
            <a:r>
              <a:rPr lang="en-US" dirty="0"/>
              <a:t>Samples were irradiated </a:t>
            </a:r>
            <a:r>
              <a:rPr lang="en-US" dirty="0" smtClean="0"/>
              <a:t>3.8 </a:t>
            </a:r>
            <a:r>
              <a:rPr lang="en-US" dirty="0"/>
              <a:t>h and 3.05 </a:t>
            </a:r>
            <a:r>
              <a:rPr lang="en-US" dirty="0" smtClean="0"/>
              <a:t>h respectively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Irradiated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Thicknesses and weights of the sample</a:t>
            </a:r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066137"/>
              </p:ext>
            </p:extLst>
          </p:nvPr>
        </p:nvGraphicFramePr>
        <p:xfrm>
          <a:off x="457200" y="1600200"/>
          <a:ext cx="82296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60074129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86741407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72428625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944781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Molar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Thickness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</a:p>
                    <a:p>
                      <a:pPr algn="ctr"/>
                      <a:r>
                        <a:rPr lang="en-US" dirty="0" smtClean="0"/>
                        <a:t>(g)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11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090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567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569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0.7174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691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0.4019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27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0.7276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390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0.3069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945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93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695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584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0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943" y="1867415"/>
            <a:ext cx="5468113" cy="3991532"/>
          </a:xfrm>
        </p:spPr>
      </p:pic>
      <p:sp>
        <p:nvSpPr>
          <p:cNvPr id="8" name="TextBox 7"/>
          <p:cNvSpPr txBox="1"/>
          <p:nvPr/>
        </p:nvSpPr>
        <p:spPr>
          <a:xfrm>
            <a:off x="7959904" y="42518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1427" y="466135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Al-Cylinder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96744" y="502388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Al-Monitor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85549" y="570363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Converter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95936" y="598063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Foils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843808" y="2564904"/>
            <a:ext cx="606292" cy="1512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61280" y="29516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en-US" dirty="0" smtClean="0"/>
              <a:t>4.4 cm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60444" y="4067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31716" y="581517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15.4 cm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529869" y="4064099"/>
            <a:ext cx="4906888" cy="2232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73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1800" dirty="0"/>
              <a:t>Induced </a:t>
            </a:r>
            <a:r>
              <a:rPr lang="en-GB" sz="1800" dirty="0" smtClean="0"/>
              <a:t>activity method was used (</a:t>
            </a:r>
            <a:r>
              <a:rPr lang="en-GB" sz="1800" dirty="0"/>
              <a:t>Off-line </a:t>
            </a:r>
            <a:r>
              <a:rPr lang="en-GB" sz="1800" dirty="0" smtClean="0"/>
              <a:t>analysis).</a:t>
            </a:r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/>
              <a:t>Advantages: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Lower boundary of the element recording, involves the activation of the material by n, </a:t>
            </a:r>
            <a:r>
              <a:rPr lang="el-GR" sz="1800" dirty="0" smtClean="0"/>
              <a:t>γ</a:t>
            </a:r>
            <a:r>
              <a:rPr lang="en-GB" sz="1800" dirty="0" smtClean="0"/>
              <a:t> or charged particles.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Allows to investigate the production mechanism of the residual nuclei in a wide mass range.</a:t>
            </a:r>
            <a:br>
              <a:rPr lang="en-GB" sz="1800" dirty="0" smtClean="0"/>
            </a:br>
            <a:endParaRPr lang="en-GB" sz="1800" dirty="0" smtClean="0"/>
          </a:p>
          <a:p>
            <a:pPr algn="l"/>
            <a:r>
              <a:rPr lang="en-GB" sz="1800" dirty="0" smtClean="0"/>
              <a:t>Characteristic </a:t>
            </a:r>
            <a:r>
              <a:rPr lang="el-GR" sz="1800" dirty="0" smtClean="0"/>
              <a:t>γ</a:t>
            </a:r>
            <a:r>
              <a:rPr lang="en-GB" sz="1800" dirty="0" smtClean="0"/>
              <a:t> ray spectra of emitted residual nuclei in the target are measured by </a:t>
            </a:r>
            <a:r>
              <a:rPr lang="en-GB" sz="1800" dirty="0" err="1" smtClean="0"/>
              <a:t>HPGe</a:t>
            </a:r>
            <a:r>
              <a:rPr lang="en-GB" sz="1800" dirty="0" smtClean="0"/>
              <a:t> detectors.</a:t>
            </a:r>
          </a:p>
          <a:p>
            <a:pPr algn="l"/>
            <a:endParaRPr lang="en-GB" sz="1800" dirty="0" smtClean="0"/>
          </a:p>
          <a:p>
            <a:pPr algn="l"/>
            <a:r>
              <a:rPr lang="en-GB" sz="1800" dirty="0"/>
              <a:t>Obtained gamma ray spectra were </a:t>
            </a:r>
            <a:r>
              <a:rPr lang="en-GB" sz="1800" dirty="0" err="1"/>
              <a:t>analyzed</a:t>
            </a:r>
            <a:r>
              <a:rPr lang="en-GB" sz="1800" dirty="0"/>
              <a:t> by DEIMOS software</a:t>
            </a:r>
          </a:p>
          <a:p>
            <a:pPr algn="l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589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847325"/>
              </p:ext>
            </p:extLst>
          </p:nvPr>
        </p:nvGraphicFramePr>
        <p:xfrm>
          <a:off x="467544" y="1844824"/>
          <a:ext cx="3923952" cy="3421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917">
                  <a:extLst>
                    <a:ext uri="{9D8B030D-6E8A-4147-A177-3AD203B41FA5}">
                      <a16:colId xmlns:a16="http://schemas.microsoft.com/office/drawing/2014/main" val="804434852"/>
                    </a:ext>
                  </a:extLst>
                </a:gridCol>
                <a:gridCol w="979805">
                  <a:extLst>
                    <a:ext uri="{9D8B030D-6E8A-4147-A177-3AD203B41FA5}">
                      <a16:colId xmlns:a16="http://schemas.microsoft.com/office/drawing/2014/main" val="26431304"/>
                    </a:ext>
                  </a:extLst>
                </a:gridCol>
                <a:gridCol w="841693">
                  <a:extLst>
                    <a:ext uri="{9D8B030D-6E8A-4147-A177-3AD203B41FA5}">
                      <a16:colId xmlns:a16="http://schemas.microsoft.com/office/drawing/2014/main" val="10264336"/>
                    </a:ext>
                  </a:extLst>
                </a:gridCol>
                <a:gridCol w="1238537">
                  <a:extLst>
                    <a:ext uri="{9D8B030D-6E8A-4147-A177-3AD203B41FA5}">
                      <a16:colId xmlns:a16="http://schemas.microsoft.com/office/drawing/2014/main" val="2238099128"/>
                    </a:ext>
                  </a:extLst>
                </a:gridCol>
              </a:tblGrid>
              <a:tr h="260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Sample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BeO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D2O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192438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Nb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4.24E-28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2.12E-28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998546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9.77E-29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3.56E-30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892293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9.49E-28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7.52E-28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848503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1.12E-29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8.84E-30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787289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8.90E-28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7.05E-28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023217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(n,3n)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7.32E-29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5.80E-29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314864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1.11E-30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1.64E-30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77027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n,g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2.11E-30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1.67E-30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989492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(n,3n)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2.21E-29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6.24E-30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24208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Mn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n,g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6.01E-31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6.01E-31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78321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6.42E-31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1.35E-30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16544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617240"/>
              </p:ext>
            </p:extLst>
          </p:nvPr>
        </p:nvGraphicFramePr>
        <p:xfrm>
          <a:off x="4788024" y="1844824"/>
          <a:ext cx="3923952" cy="3421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917">
                  <a:extLst>
                    <a:ext uri="{9D8B030D-6E8A-4147-A177-3AD203B41FA5}">
                      <a16:colId xmlns:a16="http://schemas.microsoft.com/office/drawing/2014/main" val="1679520206"/>
                    </a:ext>
                  </a:extLst>
                </a:gridCol>
                <a:gridCol w="979805">
                  <a:extLst>
                    <a:ext uri="{9D8B030D-6E8A-4147-A177-3AD203B41FA5}">
                      <a16:colId xmlns:a16="http://schemas.microsoft.com/office/drawing/2014/main" val="3679504292"/>
                    </a:ext>
                  </a:extLst>
                </a:gridCol>
                <a:gridCol w="841693">
                  <a:extLst>
                    <a:ext uri="{9D8B030D-6E8A-4147-A177-3AD203B41FA5}">
                      <a16:colId xmlns:a16="http://schemas.microsoft.com/office/drawing/2014/main" val="1986136718"/>
                    </a:ext>
                  </a:extLst>
                </a:gridCol>
                <a:gridCol w="1238537">
                  <a:extLst>
                    <a:ext uri="{9D8B030D-6E8A-4147-A177-3AD203B41FA5}">
                      <a16:colId xmlns:a16="http://schemas.microsoft.com/office/drawing/2014/main" val="1822435459"/>
                    </a:ext>
                  </a:extLst>
                </a:gridCol>
              </a:tblGrid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Sample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BeO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D2O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453198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8.91E-31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9.39E-31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563018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2.91E-28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3.84E-28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320881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(n,3n)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5.93E-29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6.97E-29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179346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7.36E-29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6.65E-29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914960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1.95E-30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1.62E-30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808362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n,p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1.67E-30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1.32E-30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155988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n,g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1.64E-29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2.88E-29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108292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(n,3n)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1.53E-29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1.21E-29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004936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5.59E-29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6.63E-29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649881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n,g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1.97E-29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2.16E-29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21869"/>
                  </a:ext>
                </a:extLst>
              </a:tr>
              <a:tr h="28329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(n,2n)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2.27E-27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2.89E-27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765247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Experimental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32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MCNP </a:t>
            </a:r>
            <a:r>
              <a:rPr lang="en-GB" dirty="0" smtClean="0"/>
              <a:t>Simulation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1" y="1255516"/>
            <a:ext cx="6120680" cy="468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0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VUT">
      <a:dk1>
        <a:srgbClr val="000000"/>
      </a:dk1>
      <a:lt1>
        <a:srgbClr val="FFFFFF"/>
      </a:lt1>
      <a:dk2>
        <a:srgbClr val="595959"/>
      </a:dk2>
      <a:lt2>
        <a:srgbClr val="F1F5F5"/>
      </a:lt2>
      <a:accent1>
        <a:srgbClr val="C00000"/>
      </a:accent1>
      <a:accent2>
        <a:srgbClr val="FF0000"/>
      </a:accent2>
      <a:accent3>
        <a:srgbClr val="FFC000"/>
      </a:accent3>
      <a:accent4>
        <a:srgbClr val="FFFF00"/>
      </a:accent4>
      <a:accent5>
        <a:srgbClr val="B0F0C1"/>
      </a:accent5>
      <a:accent6>
        <a:srgbClr val="92CDDC"/>
      </a:accent6>
      <a:hlink>
        <a:srgbClr val="31859B"/>
      </a:hlink>
      <a:folHlink>
        <a:srgbClr val="205867"/>
      </a:folHlink>
    </a:clrScheme>
    <a:fontScheme name="VU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23289</TotalTime>
  <Words>407</Words>
  <Application>Microsoft Office PowerPoint</Application>
  <PresentationFormat>On-screen Show (4:3)</PresentationFormat>
  <Paragraphs>209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Cambria Math</vt:lpstr>
      <vt:lpstr>Wingdings</vt:lpstr>
      <vt:lpstr>Motiv systému Office</vt:lpstr>
      <vt:lpstr>  DETERMINATION OF PHOTONEUTRON PRODUCTION FROM DIFFERENT TARGETS IRRADIATED BY ELECTRON BEAM </vt:lpstr>
      <vt:lpstr>Contents</vt:lpstr>
      <vt:lpstr>Introduction</vt:lpstr>
      <vt:lpstr>Experiment</vt:lpstr>
      <vt:lpstr>Materials Irradiated Thicknesses and weights of the sample</vt:lpstr>
      <vt:lpstr>Experimental Setup</vt:lpstr>
      <vt:lpstr>Methodology</vt:lpstr>
      <vt:lpstr>Experimental Results</vt:lpstr>
      <vt:lpstr>MCNP Simulation</vt:lpstr>
      <vt:lpstr>Neutron Flux Visualisation</vt:lpstr>
      <vt:lpstr>Photoneutron energy distribution</vt:lpstr>
      <vt:lpstr>Neutron energy distribution</vt:lpstr>
      <vt:lpstr>Neutron energy distribution</vt:lpstr>
      <vt:lpstr>Reaction Rate</vt:lpstr>
      <vt:lpstr>Comparison (n, 2n)</vt:lpstr>
      <vt:lpstr>Comparison (n, g)</vt:lpstr>
      <vt:lpstr>Comparison (n, a)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Vaňková Marta</dc:creator>
  <cp:lastModifiedBy>Windows User</cp:lastModifiedBy>
  <cp:revision>269</cp:revision>
  <dcterms:created xsi:type="dcterms:W3CDTF">2016-01-14T08:43:43Z</dcterms:created>
  <dcterms:modified xsi:type="dcterms:W3CDTF">2021-09-22T22:52:05Z</dcterms:modified>
</cp:coreProperties>
</file>