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5" r:id="rId1"/>
  </p:sldMasterIdLst>
  <p:sldIdLst>
    <p:sldId id="256" r:id="rId2"/>
  </p:sldIdLst>
  <p:sldSz cx="38398450" cy="21599525"/>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803" userDrawn="1">
          <p15:clr>
            <a:srgbClr val="A4A3A4"/>
          </p15:clr>
        </p15:guide>
        <p15:guide id="2" pos="1209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BA6C0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90" autoAdjust="0"/>
    <p:restoredTop sz="94660"/>
  </p:normalViewPr>
  <p:slideViewPr>
    <p:cSldViewPr snapToGrid="0">
      <p:cViewPr varScale="1">
        <p:scale>
          <a:sx n="29" d="100"/>
          <a:sy n="29" d="100"/>
        </p:scale>
        <p:origin x="1938" y="114"/>
      </p:cViewPr>
      <p:guideLst>
        <p:guide orient="horz" pos="6803"/>
        <p:guide pos="1209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8398450" cy="21599525"/>
          </a:xfrm>
          <a:prstGeom prst="rect">
            <a:avLst/>
          </a:prstGeom>
        </p:spPr>
      </p:pic>
      <p:sp>
        <p:nvSpPr>
          <p:cNvPr id="2" name="Title 1"/>
          <p:cNvSpPr>
            <a:spLocks noGrp="1"/>
          </p:cNvSpPr>
          <p:nvPr>
            <p:ph type="ctrTitle"/>
          </p:nvPr>
        </p:nvSpPr>
        <p:spPr>
          <a:xfrm>
            <a:off x="2879884" y="3534924"/>
            <a:ext cx="32638683" cy="7519835"/>
          </a:xfrm>
        </p:spPr>
        <p:txBody>
          <a:bodyPr anchor="b"/>
          <a:lstStyle>
            <a:lvl1pPr algn="ctr">
              <a:defRPr sz="18897"/>
            </a:lvl1pPr>
          </a:lstStyle>
          <a:p>
            <a:r>
              <a:rPr lang="ru-RU"/>
              <a:t>Образец заголовка</a:t>
            </a:r>
            <a:endParaRPr lang="en-US" dirty="0"/>
          </a:p>
        </p:txBody>
      </p:sp>
      <p:sp>
        <p:nvSpPr>
          <p:cNvPr id="3" name="Subtitle 2"/>
          <p:cNvSpPr>
            <a:spLocks noGrp="1"/>
          </p:cNvSpPr>
          <p:nvPr>
            <p:ph type="subTitle" idx="1"/>
          </p:nvPr>
        </p:nvSpPr>
        <p:spPr>
          <a:xfrm>
            <a:off x="4799806" y="11344752"/>
            <a:ext cx="28798838" cy="5214884"/>
          </a:xfrm>
        </p:spPr>
        <p:txBody>
          <a:bodyPr/>
          <a:lstStyle>
            <a:lvl1pPr marL="0" indent="0" algn="ctr">
              <a:buNone/>
              <a:defRPr sz="7559"/>
            </a:lvl1pPr>
            <a:lvl2pPr marL="1439951" indent="0" algn="ctr">
              <a:buNone/>
              <a:defRPr sz="6299"/>
            </a:lvl2pPr>
            <a:lvl3pPr marL="2879903" indent="0" algn="ctr">
              <a:buNone/>
              <a:defRPr sz="5669"/>
            </a:lvl3pPr>
            <a:lvl4pPr marL="4319854" indent="0" algn="ctr">
              <a:buNone/>
              <a:defRPr sz="5039"/>
            </a:lvl4pPr>
            <a:lvl5pPr marL="5759806" indent="0" algn="ctr">
              <a:buNone/>
              <a:defRPr sz="5039"/>
            </a:lvl5pPr>
            <a:lvl6pPr marL="7199757" indent="0" algn="ctr">
              <a:buNone/>
              <a:defRPr sz="5039"/>
            </a:lvl6pPr>
            <a:lvl7pPr marL="8639708" indent="0" algn="ctr">
              <a:buNone/>
              <a:defRPr sz="5039"/>
            </a:lvl7pPr>
            <a:lvl8pPr marL="10079660" indent="0" algn="ctr">
              <a:buNone/>
              <a:defRPr sz="5039"/>
            </a:lvl8pPr>
            <a:lvl9pPr marL="11519611" indent="0" algn="ctr">
              <a:buNone/>
              <a:defRPr sz="5039"/>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A35DFB4-D6F3-4CF6-B65F-BDBD7B71822D}" type="datetimeFigureOut">
              <a:rPr lang="ru-RU" smtClean="0"/>
              <a:t>23.09.2021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C49B0C-6DF9-4ED1-8858-4267D344650C}" type="slidenum">
              <a:rPr lang="ru-RU" smtClean="0"/>
              <a:t>‹#›</a:t>
            </a:fld>
            <a:endParaRPr lang="ru-RU"/>
          </a:p>
        </p:txBody>
      </p:sp>
    </p:spTree>
    <p:extLst>
      <p:ext uri="{BB962C8B-B14F-4D97-AF65-F5344CB8AC3E}">
        <p14:creationId xmlns:p14="http://schemas.microsoft.com/office/powerpoint/2010/main" val="1734193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A35DFB4-D6F3-4CF6-B65F-BDBD7B71822D}" type="datetimeFigureOut">
              <a:rPr lang="ru-RU" smtClean="0"/>
              <a:t>23.09.2021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C49B0C-6DF9-4ED1-8858-4267D344650C}" type="slidenum">
              <a:rPr lang="ru-RU" smtClean="0"/>
              <a:t>‹#›</a:t>
            </a:fld>
            <a:endParaRPr lang="ru-RU"/>
          </a:p>
        </p:txBody>
      </p:sp>
    </p:spTree>
    <p:extLst>
      <p:ext uri="{BB962C8B-B14F-4D97-AF65-F5344CB8AC3E}">
        <p14:creationId xmlns:p14="http://schemas.microsoft.com/office/powerpoint/2010/main" val="3052509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478893" y="1149975"/>
            <a:ext cx="8279666" cy="18304599"/>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639895" y="1149975"/>
            <a:ext cx="24359017" cy="18304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A35DFB4-D6F3-4CF6-B65F-BDBD7B71822D}" type="datetimeFigureOut">
              <a:rPr lang="ru-RU" smtClean="0"/>
              <a:t>23.09.2021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C49B0C-6DF9-4ED1-8858-4267D344650C}" type="slidenum">
              <a:rPr lang="ru-RU" smtClean="0"/>
              <a:t>‹#›</a:t>
            </a:fld>
            <a:endParaRPr lang="ru-RU"/>
          </a:p>
        </p:txBody>
      </p:sp>
    </p:spTree>
    <p:extLst>
      <p:ext uri="{BB962C8B-B14F-4D97-AF65-F5344CB8AC3E}">
        <p14:creationId xmlns:p14="http://schemas.microsoft.com/office/powerpoint/2010/main" val="3849681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A35DFB4-D6F3-4CF6-B65F-BDBD7B71822D}" type="datetimeFigureOut">
              <a:rPr lang="ru-RU" smtClean="0"/>
              <a:t>23.09.2021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C49B0C-6DF9-4ED1-8858-4267D344650C}" type="slidenum">
              <a:rPr lang="ru-RU" smtClean="0"/>
              <a:t>‹#›</a:t>
            </a:fld>
            <a:endParaRPr lang="ru-RU"/>
          </a:p>
        </p:txBody>
      </p:sp>
    </p:spTree>
    <p:extLst>
      <p:ext uri="{BB962C8B-B14F-4D97-AF65-F5344CB8AC3E}">
        <p14:creationId xmlns:p14="http://schemas.microsoft.com/office/powerpoint/2010/main" val="44493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619896" y="5384888"/>
            <a:ext cx="33118663" cy="8984801"/>
          </a:xfrm>
        </p:spPr>
        <p:txBody>
          <a:bodyPr anchor="b"/>
          <a:lstStyle>
            <a:lvl1pPr>
              <a:defRPr sz="18897"/>
            </a:lvl1pPr>
          </a:lstStyle>
          <a:p>
            <a:r>
              <a:rPr lang="ru-RU"/>
              <a:t>Образец заголовка</a:t>
            </a:r>
            <a:endParaRPr lang="en-US" dirty="0"/>
          </a:p>
        </p:txBody>
      </p:sp>
      <p:sp>
        <p:nvSpPr>
          <p:cNvPr id="3" name="Text Placeholder 2"/>
          <p:cNvSpPr>
            <a:spLocks noGrp="1"/>
          </p:cNvSpPr>
          <p:nvPr>
            <p:ph type="body" idx="1"/>
          </p:nvPr>
        </p:nvSpPr>
        <p:spPr>
          <a:xfrm>
            <a:off x="2619896" y="14454688"/>
            <a:ext cx="33118663" cy="4724895"/>
          </a:xfrm>
        </p:spPr>
        <p:txBody>
          <a:bodyPr/>
          <a:lstStyle>
            <a:lvl1pPr marL="0" indent="0">
              <a:buNone/>
              <a:defRPr sz="7559">
                <a:solidFill>
                  <a:schemeClr val="tx1"/>
                </a:solidFill>
              </a:defRPr>
            </a:lvl1pPr>
            <a:lvl2pPr marL="1439951" indent="0">
              <a:buNone/>
              <a:defRPr sz="6299">
                <a:solidFill>
                  <a:schemeClr val="tx1">
                    <a:tint val="75000"/>
                  </a:schemeClr>
                </a:solidFill>
              </a:defRPr>
            </a:lvl2pPr>
            <a:lvl3pPr marL="2879903" indent="0">
              <a:buNone/>
              <a:defRPr sz="5669">
                <a:solidFill>
                  <a:schemeClr val="tx1">
                    <a:tint val="75000"/>
                  </a:schemeClr>
                </a:solidFill>
              </a:defRPr>
            </a:lvl3pPr>
            <a:lvl4pPr marL="4319854" indent="0">
              <a:buNone/>
              <a:defRPr sz="5039">
                <a:solidFill>
                  <a:schemeClr val="tx1">
                    <a:tint val="75000"/>
                  </a:schemeClr>
                </a:solidFill>
              </a:defRPr>
            </a:lvl4pPr>
            <a:lvl5pPr marL="5759806" indent="0">
              <a:buNone/>
              <a:defRPr sz="5039">
                <a:solidFill>
                  <a:schemeClr val="tx1">
                    <a:tint val="75000"/>
                  </a:schemeClr>
                </a:solidFill>
              </a:defRPr>
            </a:lvl5pPr>
            <a:lvl6pPr marL="7199757" indent="0">
              <a:buNone/>
              <a:defRPr sz="5039">
                <a:solidFill>
                  <a:schemeClr val="tx1">
                    <a:tint val="75000"/>
                  </a:schemeClr>
                </a:solidFill>
              </a:defRPr>
            </a:lvl6pPr>
            <a:lvl7pPr marL="8639708" indent="0">
              <a:buNone/>
              <a:defRPr sz="5039">
                <a:solidFill>
                  <a:schemeClr val="tx1">
                    <a:tint val="75000"/>
                  </a:schemeClr>
                </a:solidFill>
              </a:defRPr>
            </a:lvl7pPr>
            <a:lvl8pPr marL="10079660" indent="0">
              <a:buNone/>
              <a:defRPr sz="5039">
                <a:solidFill>
                  <a:schemeClr val="tx1">
                    <a:tint val="75000"/>
                  </a:schemeClr>
                </a:solidFill>
              </a:defRPr>
            </a:lvl8pPr>
            <a:lvl9pPr marL="11519611" indent="0">
              <a:buNone/>
              <a:defRPr sz="5039">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A35DFB4-D6F3-4CF6-B65F-BDBD7B71822D}" type="datetimeFigureOut">
              <a:rPr lang="ru-RU" smtClean="0"/>
              <a:t>23.09.2021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C49B0C-6DF9-4ED1-8858-4267D344650C}" type="slidenum">
              <a:rPr lang="ru-RU" smtClean="0"/>
              <a:t>‹#›</a:t>
            </a:fld>
            <a:endParaRPr lang="ru-RU"/>
          </a:p>
        </p:txBody>
      </p:sp>
    </p:spTree>
    <p:extLst>
      <p:ext uri="{BB962C8B-B14F-4D97-AF65-F5344CB8AC3E}">
        <p14:creationId xmlns:p14="http://schemas.microsoft.com/office/powerpoint/2010/main" val="2950200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639894" y="5749874"/>
            <a:ext cx="16319341" cy="137047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19439215" y="5749874"/>
            <a:ext cx="16319341" cy="137047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A35DFB4-D6F3-4CF6-B65F-BDBD7B71822D}" type="datetimeFigureOut">
              <a:rPr lang="ru-RU" smtClean="0"/>
              <a:t>23.09.2021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C49B0C-6DF9-4ED1-8858-4267D344650C}" type="slidenum">
              <a:rPr lang="ru-RU" smtClean="0"/>
              <a:t>‹#›</a:t>
            </a:fld>
            <a:endParaRPr lang="ru-RU"/>
          </a:p>
        </p:txBody>
      </p:sp>
    </p:spTree>
    <p:extLst>
      <p:ext uri="{BB962C8B-B14F-4D97-AF65-F5344CB8AC3E}">
        <p14:creationId xmlns:p14="http://schemas.microsoft.com/office/powerpoint/2010/main" val="806323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644895" y="1149979"/>
            <a:ext cx="33118663" cy="4174910"/>
          </a:xfrm>
        </p:spPr>
        <p:txBody>
          <a:bodyPr/>
          <a:lstStyle/>
          <a:p>
            <a:r>
              <a:rPr lang="ru-RU"/>
              <a:t>Образец заголовка</a:t>
            </a:r>
            <a:endParaRPr lang="en-US" dirty="0"/>
          </a:p>
        </p:txBody>
      </p:sp>
      <p:sp>
        <p:nvSpPr>
          <p:cNvPr id="3" name="Text Placeholder 2"/>
          <p:cNvSpPr>
            <a:spLocks noGrp="1"/>
          </p:cNvSpPr>
          <p:nvPr>
            <p:ph type="body" idx="1"/>
          </p:nvPr>
        </p:nvSpPr>
        <p:spPr>
          <a:xfrm>
            <a:off x="2644899" y="5294885"/>
            <a:ext cx="16244342" cy="2594941"/>
          </a:xfrm>
        </p:spPr>
        <p:txBody>
          <a:bodyPr anchor="b"/>
          <a:lstStyle>
            <a:lvl1pPr marL="0" indent="0">
              <a:buNone/>
              <a:defRPr sz="7559" b="1"/>
            </a:lvl1pPr>
            <a:lvl2pPr marL="1439951" indent="0">
              <a:buNone/>
              <a:defRPr sz="6299" b="1"/>
            </a:lvl2pPr>
            <a:lvl3pPr marL="2879903" indent="0">
              <a:buNone/>
              <a:defRPr sz="5669" b="1"/>
            </a:lvl3pPr>
            <a:lvl4pPr marL="4319854" indent="0">
              <a:buNone/>
              <a:defRPr sz="5039" b="1"/>
            </a:lvl4pPr>
            <a:lvl5pPr marL="5759806" indent="0">
              <a:buNone/>
              <a:defRPr sz="5039" b="1"/>
            </a:lvl5pPr>
            <a:lvl6pPr marL="7199757" indent="0">
              <a:buNone/>
              <a:defRPr sz="5039" b="1"/>
            </a:lvl6pPr>
            <a:lvl7pPr marL="8639708" indent="0">
              <a:buNone/>
              <a:defRPr sz="5039" b="1"/>
            </a:lvl7pPr>
            <a:lvl8pPr marL="10079660" indent="0">
              <a:buNone/>
              <a:defRPr sz="5039" b="1"/>
            </a:lvl8pPr>
            <a:lvl9pPr marL="11519611" indent="0">
              <a:buNone/>
              <a:defRPr sz="5039" b="1"/>
            </a:lvl9pPr>
          </a:lstStyle>
          <a:p>
            <a:pPr lvl="0"/>
            <a:r>
              <a:rPr lang="ru-RU"/>
              <a:t>Образец текста</a:t>
            </a:r>
          </a:p>
        </p:txBody>
      </p:sp>
      <p:sp>
        <p:nvSpPr>
          <p:cNvPr id="4" name="Content Placeholder 3"/>
          <p:cNvSpPr>
            <a:spLocks noGrp="1"/>
          </p:cNvSpPr>
          <p:nvPr>
            <p:ph sz="half" idx="2"/>
          </p:nvPr>
        </p:nvSpPr>
        <p:spPr>
          <a:xfrm>
            <a:off x="2644899" y="7889827"/>
            <a:ext cx="16244342" cy="1160474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19439217" y="5294885"/>
            <a:ext cx="16324343" cy="2594941"/>
          </a:xfrm>
        </p:spPr>
        <p:txBody>
          <a:bodyPr anchor="b"/>
          <a:lstStyle>
            <a:lvl1pPr marL="0" indent="0">
              <a:buNone/>
              <a:defRPr sz="7559" b="1"/>
            </a:lvl1pPr>
            <a:lvl2pPr marL="1439951" indent="0">
              <a:buNone/>
              <a:defRPr sz="6299" b="1"/>
            </a:lvl2pPr>
            <a:lvl3pPr marL="2879903" indent="0">
              <a:buNone/>
              <a:defRPr sz="5669" b="1"/>
            </a:lvl3pPr>
            <a:lvl4pPr marL="4319854" indent="0">
              <a:buNone/>
              <a:defRPr sz="5039" b="1"/>
            </a:lvl4pPr>
            <a:lvl5pPr marL="5759806" indent="0">
              <a:buNone/>
              <a:defRPr sz="5039" b="1"/>
            </a:lvl5pPr>
            <a:lvl6pPr marL="7199757" indent="0">
              <a:buNone/>
              <a:defRPr sz="5039" b="1"/>
            </a:lvl6pPr>
            <a:lvl7pPr marL="8639708" indent="0">
              <a:buNone/>
              <a:defRPr sz="5039" b="1"/>
            </a:lvl7pPr>
            <a:lvl8pPr marL="10079660" indent="0">
              <a:buNone/>
              <a:defRPr sz="5039" b="1"/>
            </a:lvl8pPr>
            <a:lvl9pPr marL="11519611" indent="0">
              <a:buNone/>
              <a:defRPr sz="5039" b="1"/>
            </a:lvl9pPr>
          </a:lstStyle>
          <a:p>
            <a:pPr lvl="0"/>
            <a:r>
              <a:rPr lang="ru-RU"/>
              <a:t>Образец текста</a:t>
            </a:r>
          </a:p>
        </p:txBody>
      </p:sp>
      <p:sp>
        <p:nvSpPr>
          <p:cNvPr id="6" name="Content Placeholder 5"/>
          <p:cNvSpPr>
            <a:spLocks noGrp="1"/>
          </p:cNvSpPr>
          <p:nvPr>
            <p:ph sz="quarter" idx="4"/>
          </p:nvPr>
        </p:nvSpPr>
        <p:spPr>
          <a:xfrm>
            <a:off x="19439217" y="7889827"/>
            <a:ext cx="16324343" cy="1160474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A35DFB4-D6F3-4CF6-B65F-BDBD7B71822D}" type="datetimeFigureOut">
              <a:rPr lang="ru-RU" smtClean="0"/>
              <a:t>23.09.2021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5C49B0C-6DF9-4ED1-8858-4267D344650C}" type="slidenum">
              <a:rPr lang="ru-RU" smtClean="0"/>
              <a:t>‹#›</a:t>
            </a:fld>
            <a:endParaRPr lang="ru-RU"/>
          </a:p>
        </p:txBody>
      </p:sp>
    </p:spTree>
    <p:extLst>
      <p:ext uri="{BB962C8B-B14F-4D97-AF65-F5344CB8AC3E}">
        <p14:creationId xmlns:p14="http://schemas.microsoft.com/office/powerpoint/2010/main" val="2638095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A35DFB4-D6F3-4CF6-B65F-BDBD7B71822D}" type="datetimeFigureOut">
              <a:rPr lang="ru-RU" smtClean="0"/>
              <a:t>23.09.2021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5C49B0C-6DF9-4ED1-8858-4267D344650C}" type="slidenum">
              <a:rPr lang="ru-RU" smtClean="0"/>
              <a:t>‹#›</a:t>
            </a:fld>
            <a:endParaRPr lang="ru-RU"/>
          </a:p>
        </p:txBody>
      </p:sp>
    </p:spTree>
    <p:extLst>
      <p:ext uri="{BB962C8B-B14F-4D97-AF65-F5344CB8AC3E}">
        <p14:creationId xmlns:p14="http://schemas.microsoft.com/office/powerpoint/2010/main" val="1083567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35DFB4-D6F3-4CF6-B65F-BDBD7B71822D}" type="datetimeFigureOut">
              <a:rPr lang="ru-RU" smtClean="0"/>
              <a:t>23.09.2021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5C49B0C-6DF9-4ED1-8858-4267D344650C}" type="slidenum">
              <a:rPr lang="ru-RU" smtClean="0"/>
              <a:t>‹#›</a:t>
            </a:fld>
            <a:endParaRPr lang="ru-RU"/>
          </a:p>
        </p:txBody>
      </p:sp>
    </p:spTree>
    <p:extLst>
      <p:ext uri="{BB962C8B-B14F-4D97-AF65-F5344CB8AC3E}">
        <p14:creationId xmlns:p14="http://schemas.microsoft.com/office/powerpoint/2010/main" val="823032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644895" y="1439968"/>
            <a:ext cx="12384500" cy="5039889"/>
          </a:xfrm>
        </p:spPr>
        <p:txBody>
          <a:bodyPr anchor="b"/>
          <a:lstStyle>
            <a:lvl1pPr>
              <a:defRPr sz="10078"/>
            </a:lvl1pPr>
          </a:lstStyle>
          <a:p>
            <a:r>
              <a:rPr lang="ru-RU"/>
              <a:t>Образец заголовка</a:t>
            </a:r>
            <a:endParaRPr lang="en-US" dirty="0"/>
          </a:p>
        </p:txBody>
      </p:sp>
      <p:sp>
        <p:nvSpPr>
          <p:cNvPr id="3" name="Content Placeholder 2"/>
          <p:cNvSpPr>
            <a:spLocks noGrp="1"/>
          </p:cNvSpPr>
          <p:nvPr>
            <p:ph idx="1"/>
          </p:nvPr>
        </p:nvSpPr>
        <p:spPr>
          <a:xfrm>
            <a:off x="16324343" y="3109937"/>
            <a:ext cx="19439215" cy="15349662"/>
          </a:xfrm>
        </p:spPr>
        <p:txBody>
          <a:bodyPr/>
          <a:lstStyle>
            <a:lvl1pPr>
              <a:defRPr sz="10078"/>
            </a:lvl1pPr>
            <a:lvl2pPr>
              <a:defRPr sz="8819"/>
            </a:lvl2pPr>
            <a:lvl3pPr>
              <a:defRPr sz="7559"/>
            </a:lvl3pPr>
            <a:lvl4pPr>
              <a:defRPr sz="6299"/>
            </a:lvl4pPr>
            <a:lvl5pPr>
              <a:defRPr sz="6299"/>
            </a:lvl5pPr>
            <a:lvl6pPr>
              <a:defRPr sz="6299"/>
            </a:lvl6pPr>
            <a:lvl7pPr>
              <a:defRPr sz="6299"/>
            </a:lvl7pPr>
            <a:lvl8pPr>
              <a:defRPr sz="6299"/>
            </a:lvl8pPr>
            <a:lvl9pPr>
              <a:defRPr sz="6299"/>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644895" y="6479857"/>
            <a:ext cx="12384500" cy="12004738"/>
          </a:xfrm>
        </p:spPr>
        <p:txBody>
          <a:bodyPr/>
          <a:lstStyle>
            <a:lvl1pPr marL="0" indent="0">
              <a:buNone/>
              <a:defRPr sz="5039"/>
            </a:lvl1pPr>
            <a:lvl2pPr marL="1439951" indent="0">
              <a:buNone/>
              <a:defRPr sz="4409"/>
            </a:lvl2pPr>
            <a:lvl3pPr marL="2879903" indent="0">
              <a:buNone/>
              <a:defRPr sz="3779"/>
            </a:lvl3pPr>
            <a:lvl4pPr marL="4319854" indent="0">
              <a:buNone/>
              <a:defRPr sz="3150"/>
            </a:lvl4pPr>
            <a:lvl5pPr marL="5759806" indent="0">
              <a:buNone/>
              <a:defRPr sz="3150"/>
            </a:lvl5pPr>
            <a:lvl6pPr marL="7199757" indent="0">
              <a:buNone/>
              <a:defRPr sz="3150"/>
            </a:lvl6pPr>
            <a:lvl7pPr marL="8639708" indent="0">
              <a:buNone/>
              <a:defRPr sz="3150"/>
            </a:lvl7pPr>
            <a:lvl8pPr marL="10079660" indent="0">
              <a:buNone/>
              <a:defRPr sz="3150"/>
            </a:lvl8pPr>
            <a:lvl9pPr marL="11519611" indent="0">
              <a:buNone/>
              <a:defRPr sz="3150"/>
            </a:lvl9pPr>
          </a:lstStyle>
          <a:p>
            <a:pPr lvl="0"/>
            <a:r>
              <a:rPr lang="ru-RU"/>
              <a:t>Образец текста</a:t>
            </a:r>
          </a:p>
        </p:txBody>
      </p:sp>
      <p:sp>
        <p:nvSpPr>
          <p:cNvPr id="5" name="Date Placeholder 4"/>
          <p:cNvSpPr>
            <a:spLocks noGrp="1"/>
          </p:cNvSpPr>
          <p:nvPr>
            <p:ph type="dt" sz="half" idx="10"/>
          </p:nvPr>
        </p:nvSpPr>
        <p:spPr/>
        <p:txBody>
          <a:bodyPr/>
          <a:lstStyle/>
          <a:p>
            <a:fld id="{5A35DFB4-D6F3-4CF6-B65F-BDBD7B71822D}" type="datetimeFigureOut">
              <a:rPr lang="ru-RU" smtClean="0"/>
              <a:t>23.09.2021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C49B0C-6DF9-4ED1-8858-4267D344650C}" type="slidenum">
              <a:rPr lang="ru-RU" smtClean="0"/>
              <a:t>‹#›</a:t>
            </a:fld>
            <a:endParaRPr lang="ru-RU"/>
          </a:p>
        </p:txBody>
      </p:sp>
    </p:spTree>
    <p:extLst>
      <p:ext uri="{BB962C8B-B14F-4D97-AF65-F5344CB8AC3E}">
        <p14:creationId xmlns:p14="http://schemas.microsoft.com/office/powerpoint/2010/main" val="1748579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644895" y="1439968"/>
            <a:ext cx="12384500" cy="5039889"/>
          </a:xfrm>
        </p:spPr>
        <p:txBody>
          <a:bodyPr anchor="b"/>
          <a:lstStyle>
            <a:lvl1pPr>
              <a:defRPr sz="10078"/>
            </a:lvl1pPr>
          </a:lstStyle>
          <a:p>
            <a:r>
              <a:rPr lang="ru-RU"/>
              <a:t>Образец заголовка</a:t>
            </a:r>
            <a:endParaRPr lang="en-US" dirty="0"/>
          </a:p>
        </p:txBody>
      </p:sp>
      <p:sp>
        <p:nvSpPr>
          <p:cNvPr id="3" name="Picture Placeholder 2"/>
          <p:cNvSpPr>
            <a:spLocks noGrp="1" noChangeAspect="1"/>
          </p:cNvSpPr>
          <p:nvPr>
            <p:ph type="pic" idx="1"/>
          </p:nvPr>
        </p:nvSpPr>
        <p:spPr>
          <a:xfrm>
            <a:off x="16324343" y="3109937"/>
            <a:ext cx="19439215" cy="15349662"/>
          </a:xfrm>
        </p:spPr>
        <p:txBody>
          <a:bodyPr anchor="t"/>
          <a:lstStyle>
            <a:lvl1pPr marL="0" indent="0">
              <a:buNone/>
              <a:defRPr sz="10078"/>
            </a:lvl1pPr>
            <a:lvl2pPr marL="1439951" indent="0">
              <a:buNone/>
              <a:defRPr sz="8819"/>
            </a:lvl2pPr>
            <a:lvl3pPr marL="2879903" indent="0">
              <a:buNone/>
              <a:defRPr sz="7559"/>
            </a:lvl3pPr>
            <a:lvl4pPr marL="4319854" indent="0">
              <a:buNone/>
              <a:defRPr sz="6299"/>
            </a:lvl4pPr>
            <a:lvl5pPr marL="5759806" indent="0">
              <a:buNone/>
              <a:defRPr sz="6299"/>
            </a:lvl5pPr>
            <a:lvl6pPr marL="7199757" indent="0">
              <a:buNone/>
              <a:defRPr sz="6299"/>
            </a:lvl6pPr>
            <a:lvl7pPr marL="8639708" indent="0">
              <a:buNone/>
              <a:defRPr sz="6299"/>
            </a:lvl7pPr>
            <a:lvl8pPr marL="10079660" indent="0">
              <a:buNone/>
              <a:defRPr sz="6299"/>
            </a:lvl8pPr>
            <a:lvl9pPr marL="11519611" indent="0">
              <a:buNone/>
              <a:defRPr sz="6299"/>
            </a:lvl9pPr>
          </a:lstStyle>
          <a:p>
            <a:r>
              <a:rPr lang="ru-RU"/>
              <a:t>Вставка рисунка</a:t>
            </a:r>
            <a:endParaRPr lang="en-US" dirty="0"/>
          </a:p>
        </p:txBody>
      </p:sp>
      <p:sp>
        <p:nvSpPr>
          <p:cNvPr id="4" name="Text Placeholder 3"/>
          <p:cNvSpPr>
            <a:spLocks noGrp="1"/>
          </p:cNvSpPr>
          <p:nvPr>
            <p:ph type="body" sz="half" idx="2"/>
          </p:nvPr>
        </p:nvSpPr>
        <p:spPr>
          <a:xfrm>
            <a:off x="2644895" y="6479857"/>
            <a:ext cx="12384500" cy="12004738"/>
          </a:xfrm>
        </p:spPr>
        <p:txBody>
          <a:bodyPr/>
          <a:lstStyle>
            <a:lvl1pPr marL="0" indent="0">
              <a:buNone/>
              <a:defRPr sz="5039"/>
            </a:lvl1pPr>
            <a:lvl2pPr marL="1439951" indent="0">
              <a:buNone/>
              <a:defRPr sz="4409"/>
            </a:lvl2pPr>
            <a:lvl3pPr marL="2879903" indent="0">
              <a:buNone/>
              <a:defRPr sz="3779"/>
            </a:lvl3pPr>
            <a:lvl4pPr marL="4319854" indent="0">
              <a:buNone/>
              <a:defRPr sz="3150"/>
            </a:lvl4pPr>
            <a:lvl5pPr marL="5759806" indent="0">
              <a:buNone/>
              <a:defRPr sz="3150"/>
            </a:lvl5pPr>
            <a:lvl6pPr marL="7199757" indent="0">
              <a:buNone/>
              <a:defRPr sz="3150"/>
            </a:lvl6pPr>
            <a:lvl7pPr marL="8639708" indent="0">
              <a:buNone/>
              <a:defRPr sz="3150"/>
            </a:lvl7pPr>
            <a:lvl8pPr marL="10079660" indent="0">
              <a:buNone/>
              <a:defRPr sz="3150"/>
            </a:lvl8pPr>
            <a:lvl9pPr marL="11519611" indent="0">
              <a:buNone/>
              <a:defRPr sz="3150"/>
            </a:lvl9pPr>
          </a:lstStyle>
          <a:p>
            <a:pPr lvl="0"/>
            <a:r>
              <a:rPr lang="ru-RU"/>
              <a:t>Образец текста</a:t>
            </a:r>
          </a:p>
        </p:txBody>
      </p:sp>
      <p:sp>
        <p:nvSpPr>
          <p:cNvPr id="5" name="Date Placeholder 4"/>
          <p:cNvSpPr>
            <a:spLocks noGrp="1"/>
          </p:cNvSpPr>
          <p:nvPr>
            <p:ph type="dt" sz="half" idx="10"/>
          </p:nvPr>
        </p:nvSpPr>
        <p:spPr/>
        <p:txBody>
          <a:bodyPr/>
          <a:lstStyle/>
          <a:p>
            <a:fld id="{5A35DFB4-D6F3-4CF6-B65F-BDBD7B71822D}" type="datetimeFigureOut">
              <a:rPr lang="ru-RU" smtClean="0"/>
              <a:t>23.09.2021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C49B0C-6DF9-4ED1-8858-4267D344650C}" type="slidenum">
              <a:rPr lang="ru-RU" smtClean="0"/>
              <a:t>‹#›</a:t>
            </a:fld>
            <a:endParaRPr lang="ru-RU"/>
          </a:p>
        </p:txBody>
      </p:sp>
    </p:spTree>
    <p:extLst>
      <p:ext uri="{BB962C8B-B14F-4D97-AF65-F5344CB8AC3E}">
        <p14:creationId xmlns:p14="http://schemas.microsoft.com/office/powerpoint/2010/main" val="4240858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38398450" cy="21599525"/>
          </a:xfrm>
          <a:prstGeom prst="rect">
            <a:avLst/>
          </a:prstGeom>
        </p:spPr>
      </p:pic>
      <p:sp>
        <p:nvSpPr>
          <p:cNvPr id="2" name="Title Placeholder 1"/>
          <p:cNvSpPr>
            <a:spLocks noGrp="1"/>
          </p:cNvSpPr>
          <p:nvPr>
            <p:ph type="title"/>
          </p:nvPr>
        </p:nvSpPr>
        <p:spPr>
          <a:xfrm>
            <a:off x="2639894" y="1149979"/>
            <a:ext cx="33118663" cy="417491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639894" y="5749874"/>
            <a:ext cx="33118663" cy="137047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2639894" y="20019564"/>
            <a:ext cx="8639651" cy="1149975"/>
          </a:xfrm>
          <a:prstGeom prst="rect">
            <a:avLst/>
          </a:prstGeom>
        </p:spPr>
        <p:txBody>
          <a:bodyPr vert="horz" lIns="91440" tIns="45720" rIns="91440" bIns="45720" rtlCol="0" anchor="ctr"/>
          <a:lstStyle>
            <a:lvl1pPr algn="l">
              <a:defRPr sz="3779">
                <a:solidFill>
                  <a:schemeClr val="tx1">
                    <a:tint val="75000"/>
                  </a:schemeClr>
                </a:solidFill>
              </a:defRPr>
            </a:lvl1pPr>
          </a:lstStyle>
          <a:p>
            <a:fld id="{5A35DFB4-D6F3-4CF6-B65F-BDBD7B71822D}" type="datetimeFigureOut">
              <a:rPr lang="ru-RU" smtClean="0"/>
              <a:t>23.09.2021</a:t>
            </a:fld>
            <a:endParaRPr lang="ru-RU"/>
          </a:p>
        </p:txBody>
      </p:sp>
      <p:sp>
        <p:nvSpPr>
          <p:cNvPr id="5" name="Footer Placeholder 4"/>
          <p:cNvSpPr>
            <a:spLocks noGrp="1"/>
          </p:cNvSpPr>
          <p:nvPr>
            <p:ph type="ftr" sz="quarter" idx="3"/>
          </p:nvPr>
        </p:nvSpPr>
        <p:spPr>
          <a:xfrm>
            <a:off x="12719487" y="20019564"/>
            <a:ext cx="12959477" cy="1149975"/>
          </a:xfrm>
          <a:prstGeom prst="rect">
            <a:avLst/>
          </a:prstGeom>
        </p:spPr>
        <p:txBody>
          <a:bodyPr vert="horz" lIns="91440" tIns="45720" rIns="91440" bIns="45720" rtlCol="0" anchor="ctr"/>
          <a:lstStyle>
            <a:lvl1pPr algn="ctr">
              <a:defRPr sz="3779">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27118905" y="20019564"/>
            <a:ext cx="8639651" cy="1149975"/>
          </a:xfrm>
          <a:prstGeom prst="rect">
            <a:avLst/>
          </a:prstGeom>
        </p:spPr>
        <p:txBody>
          <a:bodyPr vert="horz" lIns="91440" tIns="45720" rIns="91440" bIns="45720" rtlCol="0" anchor="ctr"/>
          <a:lstStyle>
            <a:lvl1pPr algn="r">
              <a:defRPr sz="3779">
                <a:solidFill>
                  <a:schemeClr val="tx1">
                    <a:tint val="75000"/>
                  </a:schemeClr>
                </a:solidFill>
              </a:defRPr>
            </a:lvl1pPr>
          </a:lstStyle>
          <a:p>
            <a:fld id="{15C49B0C-6DF9-4ED1-8858-4267D344650C}" type="slidenum">
              <a:rPr lang="ru-RU" smtClean="0"/>
              <a:t>‹#›</a:t>
            </a:fld>
            <a:endParaRPr lang="ru-RU"/>
          </a:p>
        </p:txBody>
      </p:sp>
    </p:spTree>
    <p:extLst>
      <p:ext uri="{BB962C8B-B14F-4D97-AF65-F5344CB8AC3E}">
        <p14:creationId xmlns:p14="http://schemas.microsoft.com/office/powerpoint/2010/main" val="2670882192"/>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Lst>
  <p:txStyles>
    <p:titleStyle>
      <a:lvl1pPr algn="l" defTabSz="2879903" rtl="0" eaLnBrk="1" latinLnBrk="0" hangingPunct="1">
        <a:lnSpc>
          <a:spcPct val="90000"/>
        </a:lnSpc>
        <a:spcBef>
          <a:spcPct val="0"/>
        </a:spcBef>
        <a:buNone/>
        <a:defRPr sz="13858" kern="1200">
          <a:solidFill>
            <a:schemeClr val="tx1"/>
          </a:solidFill>
          <a:latin typeface="+mj-lt"/>
          <a:ea typeface="+mj-ea"/>
          <a:cs typeface="+mj-cs"/>
        </a:defRPr>
      </a:lvl1pPr>
    </p:titleStyle>
    <p:bodyStyle>
      <a:lvl1pPr marL="719976" indent="-719976" algn="l" defTabSz="2879903" rtl="0" eaLnBrk="1" latinLnBrk="0" hangingPunct="1">
        <a:lnSpc>
          <a:spcPct val="90000"/>
        </a:lnSpc>
        <a:spcBef>
          <a:spcPts val="3150"/>
        </a:spcBef>
        <a:buFont typeface="Arial" panose="020B0604020202020204" pitchFamily="34" charset="0"/>
        <a:buChar char="•"/>
        <a:defRPr sz="8819" kern="1200">
          <a:solidFill>
            <a:schemeClr val="tx1"/>
          </a:solidFill>
          <a:latin typeface="+mn-lt"/>
          <a:ea typeface="+mn-ea"/>
          <a:cs typeface="+mn-cs"/>
        </a:defRPr>
      </a:lvl1pPr>
      <a:lvl2pPr marL="2159927" indent="-719976" algn="l" defTabSz="2879903"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599879" indent="-719976" algn="l" defTabSz="2879903"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39830" indent="-719976" algn="l" defTabSz="2879903"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79781" indent="-719976" algn="l" defTabSz="2879903"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19733" indent="-719976" algn="l" defTabSz="2879903"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59684" indent="-719976" algn="l" defTabSz="2879903"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799636" indent="-719976" algn="l" defTabSz="2879903"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39587" indent="-719976" algn="l" defTabSz="2879903"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p:bodyStyle>
    <p:otherStyle>
      <a:defPPr>
        <a:defRPr lang="en-US"/>
      </a:defPPr>
      <a:lvl1pPr marL="0" algn="l" defTabSz="2879903" rtl="0" eaLnBrk="1" latinLnBrk="0" hangingPunct="1">
        <a:defRPr sz="5669" kern="1200">
          <a:solidFill>
            <a:schemeClr val="tx1"/>
          </a:solidFill>
          <a:latin typeface="+mn-lt"/>
          <a:ea typeface="+mn-ea"/>
          <a:cs typeface="+mn-cs"/>
        </a:defRPr>
      </a:lvl1pPr>
      <a:lvl2pPr marL="1439951" algn="l" defTabSz="2879903" rtl="0" eaLnBrk="1" latinLnBrk="0" hangingPunct="1">
        <a:defRPr sz="5669" kern="1200">
          <a:solidFill>
            <a:schemeClr val="tx1"/>
          </a:solidFill>
          <a:latin typeface="+mn-lt"/>
          <a:ea typeface="+mn-ea"/>
          <a:cs typeface="+mn-cs"/>
        </a:defRPr>
      </a:lvl2pPr>
      <a:lvl3pPr marL="2879903" algn="l" defTabSz="2879903" rtl="0" eaLnBrk="1" latinLnBrk="0" hangingPunct="1">
        <a:defRPr sz="5669" kern="1200">
          <a:solidFill>
            <a:schemeClr val="tx1"/>
          </a:solidFill>
          <a:latin typeface="+mn-lt"/>
          <a:ea typeface="+mn-ea"/>
          <a:cs typeface="+mn-cs"/>
        </a:defRPr>
      </a:lvl3pPr>
      <a:lvl4pPr marL="4319854" algn="l" defTabSz="2879903" rtl="0" eaLnBrk="1" latinLnBrk="0" hangingPunct="1">
        <a:defRPr sz="5669" kern="1200">
          <a:solidFill>
            <a:schemeClr val="tx1"/>
          </a:solidFill>
          <a:latin typeface="+mn-lt"/>
          <a:ea typeface="+mn-ea"/>
          <a:cs typeface="+mn-cs"/>
        </a:defRPr>
      </a:lvl4pPr>
      <a:lvl5pPr marL="5759806" algn="l" defTabSz="2879903" rtl="0" eaLnBrk="1" latinLnBrk="0" hangingPunct="1">
        <a:defRPr sz="5669" kern="1200">
          <a:solidFill>
            <a:schemeClr val="tx1"/>
          </a:solidFill>
          <a:latin typeface="+mn-lt"/>
          <a:ea typeface="+mn-ea"/>
          <a:cs typeface="+mn-cs"/>
        </a:defRPr>
      </a:lvl5pPr>
      <a:lvl6pPr marL="7199757" algn="l" defTabSz="2879903" rtl="0" eaLnBrk="1" latinLnBrk="0" hangingPunct="1">
        <a:defRPr sz="5669" kern="1200">
          <a:solidFill>
            <a:schemeClr val="tx1"/>
          </a:solidFill>
          <a:latin typeface="+mn-lt"/>
          <a:ea typeface="+mn-ea"/>
          <a:cs typeface="+mn-cs"/>
        </a:defRPr>
      </a:lvl6pPr>
      <a:lvl7pPr marL="8639708" algn="l" defTabSz="2879903" rtl="0" eaLnBrk="1" latinLnBrk="0" hangingPunct="1">
        <a:defRPr sz="5669" kern="1200">
          <a:solidFill>
            <a:schemeClr val="tx1"/>
          </a:solidFill>
          <a:latin typeface="+mn-lt"/>
          <a:ea typeface="+mn-ea"/>
          <a:cs typeface="+mn-cs"/>
        </a:defRPr>
      </a:lvl7pPr>
      <a:lvl8pPr marL="10079660" algn="l" defTabSz="2879903" rtl="0" eaLnBrk="1" latinLnBrk="0" hangingPunct="1">
        <a:defRPr sz="5669" kern="1200">
          <a:solidFill>
            <a:schemeClr val="tx1"/>
          </a:solidFill>
          <a:latin typeface="+mn-lt"/>
          <a:ea typeface="+mn-ea"/>
          <a:cs typeface="+mn-cs"/>
        </a:defRPr>
      </a:lvl8pPr>
      <a:lvl9pPr marL="11519611" algn="l" defTabSz="2879903" rtl="0" eaLnBrk="1" latinLnBrk="0" hangingPunct="1">
        <a:defRPr sz="566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tif"/><Relationship Id="rId3" Type="http://schemas.openxmlformats.org/officeDocument/2006/relationships/image" Target="../media/image3.png"/><Relationship Id="rId7" Type="http://schemas.openxmlformats.org/officeDocument/2006/relationships/image" Target="../media/image7.tif"/><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tif"/><Relationship Id="rId5" Type="http://schemas.openxmlformats.org/officeDocument/2006/relationships/image" Target="../media/image5.tiff"/><Relationship Id="rId10" Type="http://schemas.openxmlformats.org/officeDocument/2006/relationships/image" Target="../media/image10.tif"/><Relationship Id="rId4" Type="http://schemas.openxmlformats.org/officeDocument/2006/relationships/image" Target="../media/image4.tif"/><Relationship Id="rId9" Type="http://schemas.openxmlformats.org/officeDocument/2006/relationships/image" Target="../media/image9.t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8" name="Прямоугольник 47">
            <a:extLst>
              <a:ext uri="{FF2B5EF4-FFF2-40B4-BE49-F238E27FC236}">
                <a16:creationId xmlns:a16="http://schemas.microsoft.com/office/drawing/2014/main" id="{EAE3239A-09AD-46F5-851E-54C3BF03999F}"/>
              </a:ext>
            </a:extLst>
          </p:cNvPr>
          <p:cNvSpPr/>
          <p:nvPr/>
        </p:nvSpPr>
        <p:spPr>
          <a:xfrm>
            <a:off x="578332" y="17685358"/>
            <a:ext cx="20529068" cy="2468510"/>
          </a:xfrm>
          <a:prstGeom prst="rect">
            <a:avLst/>
          </a:prstGeom>
          <a:solidFill>
            <a:schemeClr val="bg1">
              <a:alpha val="4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841"/>
              </a:spcBef>
            </a:pPr>
            <a:r>
              <a:rPr lang="ru-RU" sz="2521">
                <a:latin typeface="Times New Roman" panose="02020603050405020304" pitchFamily="18" charset="0"/>
                <a:ea typeface="Batang" panose="02030600000101010101" pitchFamily="18" charset="-127"/>
              </a:rPr>
              <a:t>Рис. 1 Структура </a:t>
            </a:r>
            <a:r>
              <a:rPr lang="en-US" sz="2521">
                <a:latin typeface="Times New Roman" panose="02020603050405020304" pitchFamily="18" charset="0"/>
                <a:ea typeface="Batang" panose="02030600000101010101" pitchFamily="18" charset="-127"/>
              </a:rPr>
              <a:t>SiC</a:t>
            </a:r>
            <a:r>
              <a:rPr lang="ru-RU" sz="2521">
                <a:latin typeface="Times New Roman" panose="02020603050405020304" pitchFamily="18" charset="0"/>
                <a:ea typeface="Batang" panose="02030600000101010101" pitchFamily="18" charset="-127"/>
              </a:rPr>
              <a:t>-детектора</a:t>
            </a:r>
          </a:p>
        </p:txBody>
      </p:sp>
      <p:sp>
        <p:nvSpPr>
          <p:cNvPr id="12" name="Прямоугольник 11">
            <a:extLst>
              <a:ext uri="{FF2B5EF4-FFF2-40B4-BE49-F238E27FC236}">
                <a16:creationId xmlns:a16="http://schemas.microsoft.com/office/drawing/2014/main" id="{3030F221-7C8B-4C8A-A673-377AA99EA692}"/>
              </a:ext>
            </a:extLst>
          </p:cNvPr>
          <p:cNvSpPr/>
          <p:nvPr/>
        </p:nvSpPr>
        <p:spPr>
          <a:xfrm>
            <a:off x="847529" y="284760"/>
            <a:ext cx="36833369" cy="2047849"/>
          </a:xfrm>
          <a:prstGeom prst="rect">
            <a:avLst/>
          </a:prstGeom>
          <a:solidFill>
            <a:schemeClr val="bg1">
              <a:alpha val="4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521" dirty="0"/>
          </a:p>
        </p:txBody>
      </p:sp>
      <p:sp>
        <p:nvSpPr>
          <p:cNvPr id="2" name="Заголовок 1">
            <a:extLst>
              <a:ext uri="{FF2B5EF4-FFF2-40B4-BE49-F238E27FC236}">
                <a16:creationId xmlns:a16="http://schemas.microsoft.com/office/drawing/2014/main" id="{D64FD49B-BFCE-417D-8AB5-1BCBEEDB0AD6}"/>
              </a:ext>
            </a:extLst>
          </p:cNvPr>
          <p:cNvSpPr>
            <a:spLocks noGrp="1"/>
          </p:cNvSpPr>
          <p:nvPr>
            <p:ph type="ctrTitle"/>
          </p:nvPr>
        </p:nvSpPr>
        <p:spPr>
          <a:xfrm>
            <a:off x="5321015" y="655696"/>
            <a:ext cx="28219075" cy="697232"/>
          </a:xfrm>
        </p:spPr>
        <p:txBody>
          <a:bodyPr>
            <a:normAutofit fontScale="90000"/>
          </a:bodyPr>
          <a:lstStyle/>
          <a:p>
            <a:pPr algn="ctr">
              <a:lnSpc>
                <a:spcPct val="107000"/>
              </a:lnSpc>
              <a:spcAft>
                <a:spcPts val="800"/>
              </a:spcAft>
            </a:pPr>
            <a:r>
              <a:rPr lang="en-US" sz="4000" b="1" dirty="0">
                <a:effectLst/>
                <a:latin typeface="Times New Roman" panose="02020603050405020304" pitchFamily="18" charset="0"/>
                <a:ea typeface="Calibri" panose="020F0502020204030204" pitchFamily="34" charset="0"/>
                <a:cs typeface="Times New Roman" panose="02020603050405020304" pitchFamily="18" charset="0"/>
              </a:rPr>
              <a:t>Method for Reconstruction the Spectra of Short-Range Charged Particles in Stopped </a:t>
            </a:r>
            <a:r>
              <a:rPr lang="en-US" sz="4000" b="1" dirty="0">
                <a:effectLst/>
                <a:latin typeface="Times New Roman" panose="02020603050405020304" pitchFamily="18" charset="0"/>
                <a:ea typeface="Calibri" panose="020F0502020204030204" pitchFamily="34" charset="0"/>
              </a:rPr>
              <a:t>π</a:t>
            </a:r>
            <a:r>
              <a:rPr lang="en-US" sz="4000" b="1" baseline="300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4000" b="1" dirty="0">
                <a:effectLst/>
                <a:latin typeface="Times New Roman" panose="02020603050405020304" pitchFamily="18" charset="0"/>
                <a:ea typeface="Calibri" panose="020F0502020204030204" pitchFamily="34" charset="0"/>
                <a:cs typeface="Times New Roman" panose="02020603050405020304" pitchFamily="18" charset="0"/>
              </a:rPr>
              <a:t>-Mesons Absorption by Nuclei</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одзаголовок 2">
            <a:extLst>
              <a:ext uri="{FF2B5EF4-FFF2-40B4-BE49-F238E27FC236}">
                <a16:creationId xmlns:a16="http://schemas.microsoft.com/office/drawing/2014/main" id="{B143E691-E628-433C-8389-621926B01E85}"/>
              </a:ext>
            </a:extLst>
          </p:cNvPr>
          <p:cNvSpPr>
            <a:spLocks noGrp="1"/>
          </p:cNvSpPr>
          <p:nvPr>
            <p:ph type="subTitle" idx="1"/>
          </p:nvPr>
        </p:nvSpPr>
        <p:spPr>
          <a:xfrm>
            <a:off x="7118954" y="1268032"/>
            <a:ext cx="23432600" cy="556305"/>
          </a:xfrm>
        </p:spPr>
        <p:txBody>
          <a:bodyPr>
            <a:normAutofit/>
          </a:bodyPr>
          <a:lstStyle/>
          <a:p>
            <a:r>
              <a:rPr lang="en-US" sz="3200" b="1" i="1" dirty="0">
                <a:solidFill>
                  <a:srgbClr val="000000"/>
                </a:solidFill>
                <a:effectLst/>
                <a:latin typeface="Times New Roman" panose="02020603050405020304" pitchFamily="18" charset="0"/>
                <a:ea typeface="Microsoft Sans Serif" panose="020B0604020202020204" pitchFamily="34" charset="0"/>
              </a:rPr>
              <a:t>Gurov Yu. B.</a:t>
            </a:r>
            <a:r>
              <a:rPr lang="en-US" sz="3200" baseline="30000" dirty="0">
                <a:solidFill>
                  <a:srgbClr val="000000"/>
                </a:solidFill>
                <a:effectLst/>
                <a:latin typeface="Times New Roman" panose="02020603050405020304" pitchFamily="18" charset="0"/>
                <a:ea typeface="Microsoft Sans Serif" panose="020B0604020202020204" pitchFamily="34" charset="0"/>
              </a:rPr>
              <a:t>1,2</a:t>
            </a:r>
            <a:r>
              <a:rPr lang="en-US" sz="3200" dirty="0">
                <a:solidFill>
                  <a:srgbClr val="000000"/>
                </a:solidFill>
                <a:effectLst/>
                <a:latin typeface="Times New Roman" panose="02020603050405020304" pitchFamily="18" charset="0"/>
                <a:ea typeface="Microsoft Sans Serif" panose="020B0604020202020204" pitchFamily="34" charset="0"/>
              </a:rPr>
              <a:t>,</a:t>
            </a:r>
            <a:r>
              <a:rPr lang="ru-RU" sz="3200" dirty="0">
                <a:solidFill>
                  <a:srgbClr val="000000"/>
                </a:solidFill>
                <a:effectLst/>
                <a:latin typeface="Times New Roman" panose="02020603050405020304" pitchFamily="18" charset="0"/>
                <a:ea typeface="Microsoft Sans Serif" panose="020B0604020202020204" pitchFamily="34" charset="0"/>
              </a:rPr>
              <a:t> </a:t>
            </a:r>
            <a:r>
              <a:rPr lang="en-US" sz="3200" dirty="0" err="1">
                <a:solidFill>
                  <a:srgbClr val="000000"/>
                </a:solidFill>
                <a:effectLst/>
                <a:latin typeface="Times New Roman" panose="02020603050405020304" pitchFamily="18" charset="0"/>
                <a:ea typeface="Microsoft Sans Serif" panose="020B0604020202020204" pitchFamily="34" charset="0"/>
              </a:rPr>
              <a:t>Evseev</a:t>
            </a:r>
            <a:r>
              <a:rPr lang="en-US" sz="3200" dirty="0">
                <a:solidFill>
                  <a:srgbClr val="000000"/>
                </a:solidFill>
                <a:effectLst/>
                <a:latin typeface="Times New Roman" panose="02020603050405020304" pitchFamily="18" charset="0"/>
                <a:ea typeface="Microsoft Sans Serif" panose="020B0604020202020204" pitchFamily="34" charset="0"/>
              </a:rPr>
              <a:t> S. </a:t>
            </a:r>
            <a:r>
              <a:rPr lang="ru-RU" sz="3200" dirty="0">
                <a:solidFill>
                  <a:srgbClr val="000000"/>
                </a:solidFill>
                <a:effectLst/>
                <a:latin typeface="Times New Roman" panose="02020603050405020304" pitchFamily="18" charset="0"/>
                <a:ea typeface="Microsoft Sans Serif" panose="020B0604020202020204" pitchFamily="34" charset="0"/>
              </a:rPr>
              <a:t>А</a:t>
            </a:r>
            <a:r>
              <a:rPr lang="en-US" sz="3200" dirty="0">
                <a:solidFill>
                  <a:srgbClr val="000000"/>
                </a:solidFill>
                <a:effectLst/>
                <a:latin typeface="Times New Roman" panose="02020603050405020304" pitchFamily="18" charset="0"/>
                <a:ea typeface="Microsoft Sans Serif" panose="020B0604020202020204" pitchFamily="34" charset="0"/>
              </a:rPr>
              <a:t>.</a:t>
            </a:r>
            <a:r>
              <a:rPr lang="en-US" sz="3200" baseline="30000" dirty="0">
                <a:solidFill>
                  <a:srgbClr val="000000"/>
                </a:solidFill>
                <a:effectLst/>
                <a:latin typeface="Times New Roman" panose="02020603050405020304" pitchFamily="18" charset="0"/>
                <a:ea typeface="Microsoft Sans Serif" panose="020B0604020202020204" pitchFamily="34" charset="0"/>
              </a:rPr>
              <a:t>1</a:t>
            </a:r>
            <a:r>
              <a:rPr lang="en-US" sz="3200" dirty="0">
                <a:solidFill>
                  <a:srgbClr val="000000"/>
                </a:solidFill>
                <a:effectLst/>
                <a:latin typeface="Times New Roman" panose="02020603050405020304" pitchFamily="18" charset="0"/>
                <a:ea typeface="Microsoft Sans Serif" panose="020B0604020202020204" pitchFamily="34" charset="0"/>
              </a:rPr>
              <a:t>, </a:t>
            </a:r>
            <a:r>
              <a:rPr lang="en-US" sz="3200" dirty="0" err="1">
                <a:solidFill>
                  <a:srgbClr val="000000"/>
                </a:solidFill>
                <a:effectLst/>
                <a:latin typeface="Times New Roman" panose="02020603050405020304" pitchFamily="18" charset="0"/>
                <a:ea typeface="Microsoft Sans Serif" panose="020B0604020202020204" pitchFamily="34" charset="0"/>
              </a:rPr>
              <a:t>Rozov</a:t>
            </a:r>
            <a:r>
              <a:rPr lang="en-US" sz="3200" dirty="0">
                <a:solidFill>
                  <a:srgbClr val="000000"/>
                </a:solidFill>
                <a:effectLst/>
                <a:latin typeface="Times New Roman" panose="02020603050405020304" pitchFamily="18" charset="0"/>
                <a:ea typeface="Microsoft Sans Serif" panose="020B0604020202020204" pitchFamily="34" charset="0"/>
              </a:rPr>
              <a:t> S. V.</a:t>
            </a:r>
            <a:r>
              <a:rPr lang="en-US" sz="3200" baseline="30000" dirty="0">
                <a:solidFill>
                  <a:srgbClr val="000000"/>
                </a:solidFill>
                <a:effectLst/>
                <a:latin typeface="Times New Roman" panose="02020603050405020304" pitchFamily="18" charset="0"/>
                <a:ea typeface="Microsoft Sans Serif" panose="020B0604020202020204" pitchFamily="34" charset="0"/>
              </a:rPr>
              <a:t>1</a:t>
            </a:r>
            <a:r>
              <a:rPr lang="en-US" sz="3200" dirty="0">
                <a:solidFill>
                  <a:srgbClr val="000000"/>
                </a:solidFill>
                <a:effectLst/>
                <a:latin typeface="Times New Roman" panose="02020603050405020304" pitchFamily="18" charset="0"/>
                <a:ea typeface="Microsoft Sans Serif" panose="020B0604020202020204" pitchFamily="34" charset="0"/>
              </a:rPr>
              <a:t>, </a:t>
            </a:r>
            <a:r>
              <a:rPr lang="en-US" sz="3200" dirty="0" err="1">
                <a:solidFill>
                  <a:srgbClr val="000000"/>
                </a:solidFill>
                <a:effectLst/>
                <a:latin typeface="Times New Roman" panose="02020603050405020304" pitchFamily="18" charset="0"/>
                <a:ea typeface="Microsoft Sans Serif" panose="020B0604020202020204" pitchFamily="34" charset="0"/>
              </a:rPr>
              <a:t>Rozova</a:t>
            </a:r>
            <a:r>
              <a:rPr lang="en-US" sz="3200" dirty="0">
                <a:solidFill>
                  <a:srgbClr val="000000"/>
                </a:solidFill>
                <a:effectLst/>
                <a:latin typeface="Times New Roman" panose="02020603050405020304" pitchFamily="18" charset="0"/>
                <a:ea typeface="Microsoft Sans Serif" panose="020B0604020202020204" pitchFamily="34" charset="0"/>
              </a:rPr>
              <a:t> I. E.</a:t>
            </a:r>
            <a:r>
              <a:rPr lang="en-US" sz="3200" baseline="30000" dirty="0">
                <a:solidFill>
                  <a:srgbClr val="000000"/>
                </a:solidFill>
                <a:effectLst/>
                <a:latin typeface="Times New Roman" panose="02020603050405020304" pitchFamily="18" charset="0"/>
                <a:ea typeface="Microsoft Sans Serif" panose="020B0604020202020204" pitchFamily="34" charset="0"/>
              </a:rPr>
              <a:t>1</a:t>
            </a:r>
            <a:r>
              <a:rPr lang="en-US" sz="3200" dirty="0">
                <a:solidFill>
                  <a:srgbClr val="000000"/>
                </a:solidFill>
                <a:effectLst/>
                <a:latin typeface="Times New Roman" panose="02020603050405020304" pitchFamily="18" charset="0"/>
                <a:ea typeface="Microsoft Sans Serif" panose="020B0604020202020204" pitchFamily="34" charset="0"/>
              </a:rPr>
              <a:t>, </a:t>
            </a:r>
            <a:r>
              <a:rPr lang="en-US" sz="3200" dirty="0" err="1">
                <a:solidFill>
                  <a:srgbClr val="000000"/>
                </a:solidFill>
                <a:effectLst/>
                <a:latin typeface="Times New Roman" panose="02020603050405020304" pitchFamily="18" charset="0"/>
                <a:ea typeface="Microsoft Sans Serif" panose="020B0604020202020204" pitchFamily="34" charset="0"/>
              </a:rPr>
              <a:t>Sandukovsky</a:t>
            </a:r>
            <a:r>
              <a:rPr lang="en-US" sz="3200" dirty="0">
                <a:solidFill>
                  <a:srgbClr val="000000"/>
                </a:solidFill>
                <a:effectLst/>
                <a:latin typeface="Times New Roman" panose="02020603050405020304" pitchFamily="18" charset="0"/>
                <a:ea typeface="Microsoft Sans Serif" panose="020B0604020202020204" pitchFamily="34" charset="0"/>
              </a:rPr>
              <a:t> V. G.</a:t>
            </a:r>
            <a:r>
              <a:rPr lang="en-US" sz="3200" baseline="30000" dirty="0">
                <a:solidFill>
                  <a:srgbClr val="000000"/>
                </a:solidFill>
                <a:effectLst/>
                <a:latin typeface="Times New Roman" panose="02020603050405020304" pitchFamily="18" charset="0"/>
                <a:ea typeface="Microsoft Sans Serif" panose="020B0604020202020204" pitchFamily="34" charset="0"/>
              </a:rPr>
              <a:t> 1</a:t>
            </a:r>
            <a:r>
              <a:rPr lang="en-US" sz="3200" dirty="0">
                <a:solidFill>
                  <a:srgbClr val="000000"/>
                </a:solidFill>
                <a:effectLst/>
                <a:latin typeface="Times New Roman" panose="02020603050405020304" pitchFamily="18" charset="0"/>
                <a:ea typeface="Microsoft Sans Serif" panose="020B0604020202020204" pitchFamily="34" charset="0"/>
              </a:rPr>
              <a:t>,</a:t>
            </a:r>
            <a:r>
              <a:rPr lang="en-US" sz="3200" baseline="30000" dirty="0">
                <a:solidFill>
                  <a:srgbClr val="000000"/>
                </a:solidFill>
                <a:effectLst/>
                <a:latin typeface="Times New Roman" panose="02020603050405020304" pitchFamily="18" charset="0"/>
                <a:ea typeface="Microsoft Sans Serif" panose="020B0604020202020204" pitchFamily="34" charset="0"/>
              </a:rPr>
              <a:t> </a:t>
            </a:r>
            <a:r>
              <a:rPr lang="en-US" sz="3200" dirty="0" err="1">
                <a:solidFill>
                  <a:srgbClr val="000000"/>
                </a:solidFill>
                <a:effectLst/>
                <a:latin typeface="Times New Roman" panose="02020603050405020304" pitchFamily="18" charset="0"/>
                <a:ea typeface="Microsoft Sans Serif" panose="020B0604020202020204" pitchFamily="34" charset="0"/>
                <a:cs typeface="Times New Roman" panose="02020603050405020304" pitchFamily="18" charset="0"/>
              </a:rPr>
              <a:t>Chernyshev</a:t>
            </a:r>
            <a:r>
              <a:rPr lang="en-US" sz="3200" dirty="0">
                <a:solidFill>
                  <a:srgbClr val="000000"/>
                </a:solidFill>
                <a:effectLst/>
                <a:latin typeface="Times New Roman" panose="02020603050405020304" pitchFamily="18" charset="0"/>
                <a:ea typeface="Microsoft Sans Serif" panose="020B0604020202020204" pitchFamily="34" charset="0"/>
                <a:cs typeface="Times New Roman" panose="02020603050405020304" pitchFamily="18" charset="0"/>
              </a:rPr>
              <a:t> B. A.</a:t>
            </a:r>
            <a:r>
              <a:rPr lang="en-US" sz="3200" baseline="30000" dirty="0">
                <a:solidFill>
                  <a:srgbClr val="000000"/>
                </a:solidFill>
                <a:effectLst/>
                <a:latin typeface="Times New Roman" panose="02020603050405020304" pitchFamily="18" charset="0"/>
                <a:ea typeface="Microsoft Sans Serif" panose="020B0604020202020204" pitchFamily="34" charset="0"/>
                <a:cs typeface="Times New Roman" panose="02020603050405020304" pitchFamily="18" charset="0"/>
              </a:rPr>
              <a:t>2</a:t>
            </a:r>
            <a:endParaRPr lang="ru-RU" sz="3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ru-RU" sz="72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E5C9B31B-1351-47B5-A723-718A7D3A675C}"/>
              </a:ext>
            </a:extLst>
          </p:cNvPr>
          <p:cNvSpPr txBox="1"/>
          <p:nvPr/>
        </p:nvSpPr>
        <p:spPr>
          <a:xfrm>
            <a:off x="8925870" y="1769160"/>
            <a:ext cx="19678635" cy="461665"/>
          </a:xfrm>
          <a:prstGeom prst="rect">
            <a:avLst/>
          </a:prstGeom>
          <a:noFill/>
        </p:spPr>
        <p:txBody>
          <a:bodyPr wrap="square">
            <a:spAutoFit/>
          </a:bodyPr>
          <a:lstStyle/>
          <a:p>
            <a:pPr algn="ctr">
              <a:spcBef>
                <a:spcPts val="841"/>
              </a:spcBef>
            </a:pPr>
            <a:r>
              <a:rPr lang="ru-RU" sz="2400" i="1" baseline="30000" dirty="0">
                <a:latin typeface="Times New Roman" panose="02020603050405020304" pitchFamily="18" charset="0"/>
                <a:ea typeface="Batang" panose="02030600000101010101" pitchFamily="18" charset="-127"/>
              </a:rPr>
              <a:t>1</a:t>
            </a:r>
            <a:r>
              <a:rPr lang="en-US" sz="2400" i="1" baseline="30000" dirty="0">
                <a:latin typeface="Times New Roman" panose="02020603050405020304" pitchFamily="18" charset="0"/>
                <a:ea typeface="Batang" panose="02030600000101010101" pitchFamily="18" charset="-127"/>
              </a:rPr>
              <a:t> </a:t>
            </a:r>
            <a:r>
              <a:rPr lang="en-US" sz="2400" i="1" dirty="0">
                <a:latin typeface="Times New Roman" panose="02020603050405020304" pitchFamily="18" charset="0"/>
                <a:ea typeface="Batang" panose="02030600000101010101" pitchFamily="18" charset="-127"/>
              </a:rPr>
              <a:t>JINR,    </a:t>
            </a:r>
            <a:r>
              <a:rPr lang="ru-RU" sz="2400" baseline="30000" dirty="0">
                <a:latin typeface="Times New Roman" panose="02020603050405020304" pitchFamily="18" charset="0"/>
                <a:ea typeface="Batang" panose="02030600000101010101" pitchFamily="18" charset="-127"/>
              </a:rPr>
              <a:t>2</a:t>
            </a:r>
            <a:r>
              <a:rPr lang="en-US" sz="2400" i="1" dirty="0">
                <a:latin typeface="Times New Roman" panose="02020603050405020304" pitchFamily="18" charset="0"/>
                <a:ea typeface="Batang" panose="02030600000101010101" pitchFamily="18" charset="-127"/>
              </a:rPr>
              <a:t>NRNU</a:t>
            </a:r>
            <a:r>
              <a:rPr lang="ru-RU" sz="2400" i="1" dirty="0">
                <a:latin typeface="Times New Roman" panose="02020603050405020304" pitchFamily="18" charset="0"/>
                <a:ea typeface="Batang" panose="02030600000101010101" pitchFamily="18" charset="-127"/>
              </a:rPr>
              <a:t>“</a:t>
            </a:r>
            <a:r>
              <a:rPr lang="en-US" sz="2400" i="1" dirty="0" err="1">
                <a:latin typeface="Times New Roman" panose="02020603050405020304" pitchFamily="18" charset="0"/>
                <a:ea typeface="Batang" panose="02030600000101010101" pitchFamily="18" charset="-127"/>
              </a:rPr>
              <a:t>MEPhI</a:t>
            </a:r>
            <a:r>
              <a:rPr lang="ru-RU" sz="2400" i="1" dirty="0">
                <a:latin typeface="Times New Roman" panose="02020603050405020304" pitchFamily="18" charset="0"/>
                <a:ea typeface="Batang" panose="02030600000101010101" pitchFamily="18" charset="-127"/>
              </a:rPr>
              <a:t>”</a:t>
            </a:r>
            <a:endParaRPr lang="ru-RU" sz="2000" dirty="0">
              <a:latin typeface="Times New Roman" panose="02020603050405020304" pitchFamily="18" charset="0"/>
              <a:ea typeface="Batang" panose="02030600000101010101" pitchFamily="18" charset="-127"/>
            </a:endParaRPr>
          </a:p>
        </p:txBody>
      </p:sp>
      <p:sp>
        <p:nvSpPr>
          <p:cNvPr id="9" name="Rectangle 527">
            <a:extLst>
              <a:ext uri="{FF2B5EF4-FFF2-40B4-BE49-F238E27FC236}">
                <a16:creationId xmlns:a16="http://schemas.microsoft.com/office/drawing/2014/main" id="{624B5302-4FA0-4D50-B049-942C9F3BD3AA}"/>
              </a:ext>
            </a:extLst>
          </p:cNvPr>
          <p:cNvSpPr>
            <a:spLocks noChangeArrowheads="1"/>
          </p:cNvSpPr>
          <p:nvPr/>
        </p:nvSpPr>
        <p:spPr bwMode="auto">
          <a:xfrm>
            <a:off x="31841809" y="1439883"/>
            <a:ext cx="7912092" cy="468354"/>
          </a:xfrm>
          <a:prstGeom prst="rect">
            <a:avLst/>
          </a:prstGeom>
          <a:noFill/>
          <a:ln w="9525">
            <a:noFill/>
            <a:miter lim="800000"/>
            <a:headEnd/>
            <a:tailEnd/>
          </a:ln>
        </p:spPr>
        <p:txBody>
          <a:bodyPr wrap="square" lIns="98065" tIns="49032" rIns="98065" bIns="49032" anchor="ctr">
            <a:spAutoFit/>
          </a:bodyPr>
          <a:lstStyle/>
          <a:p>
            <a:pPr algn="ctr" defTabSz="980319">
              <a:tabLst>
                <a:tab pos="385214" algn="l"/>
              </a:tabLst>
            </a:pPr>
            <a:r>
              <a:rPr lang="en-US" sz="2400" dirty="0">
                <a:solidFill>
                  <a:srgbClr val="0070C0"/>
                </a:solidFill>
              </a:rPr>
              <a:t>gurov54@mail.ru</a:t>
            </a:r>
            <a:endParaRPr lang="en-GB" sz="2400" dirty="0">
              <a:solidFill>
                <a:srgbClr val="0070C0"/>
              </a:solidFill>
            </a:endParaRPr>
          </a:p>
        </p:txBody>
      </p:sp>
      <p:sp>
        <p:nvSpPr>
          <p:cNvPr id="13" name="Прямоугольник 12">
            <a:extLst>
              <a:ext uri="{FF2B5EF4-FFF2-40B4-BE49-F238E27FC236}">
                <a16:creationId xmlns:a16="http://schemas.microsoft.com/office/drawing/2014/main" id="{3AD06499-ECF9-4B2E-9FB6-673A880F5332}"/>
              </a:ext>
            </a:extLst>
          </p:cNvPr>
          <p:cNvSpPr/>
          <p:nvPr/>
        </p:nvSpPr>
        <p:spPr>
          <a:xfrm>
            <a:off x="717550" y="20368668"/>
            <a:ext cx="36963350" cy="870021"/>
          </a:xfrm>
          <a:prstGeom prst="rect">
            <a:avLst/>
          </a:prstGeom>
          <a:solidFill>
            <a:schemeClr val="bg1">
              <a:alpha val="4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521" dirty="0"/>
          </a:p>
        </p:txBody>
      </p:sp>
      <p:pic>
        <p:nvPicPr>
          <p:cNvPr id="27" name="Рисунок 26">
            <a:extLst>
              <a:ext uri="{FF2B5EF4-FFF2-40B4-BE49-F238E27FC236}">
                <a16:creationId xmlns:a16="http://schemas.microsoft.com/office/drawing/2014/main" id="{D6A5D9D2-D194-43CD-BC9F-E0F5973B1D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33" y="20359133"/>
            <a:ext cx="4039178" cy="879557"/>
          </a:xfrm>
          <a:prstGeom prst="rect">
            <a:avLst/>
          </a:prstGeom>
        </p:spPr>
      </p:pic>
      <p:sp>
        <p:nvSpPr>
          <p:cNvPr id="31" name="TextBox 30">
            <a:extLst>
              <a:ext uri="{FF2B5EF4-FFF2-40B4-BE49-F238E27FC236}">
                <a16:creationId xmlns:a16="http://schemas.microsoft.com/office/drawing/2014/main" id="{A89651F1-AE33-45D8-BBAD-57F5FCAF3C22}"/>
              </a:ext>
            </a:extLst>
          </p:cNvPr>
          <p:cNvSpPr txBox="1"/>
          <p:nvPr/>
        </p:nvSpPr>
        <p:spPr>
          <a:xfrm>
            <a:off x="4539820" y="20634205"/>
            <a:ext cx="25104705" cy="480260"/>
          </a:xfrm>
          <a:prstGeom prst="rect">
            <a:avLst/>
          </a:prstGeom>
          <a:noFill/>
        </p:spPr>
        <p:txBody>
          <a:bodyPr wrap="square">
            <a:spAutoFit/>
          </a:bodyPr>
          <a:lstStyle/>
          <a:p>
            <a:r>
              <a:rPr lang="en-US" sz="2521" dirty="0">
                <a:solidFill>
                  <a:schemeClr val="tx1">
                    <a:lumMod val="65000"/>
                    <a:lumOff val="35000"/>
                  </a:schemeClr>
                </a:solidFill>
                <a:latin typeface="Roboto" panose="02000000000000000000" pitchFamily="2" charset="0"/>
              </a:rPr>
              <a:t>LXXI International conference "NUCLEUS – 2021. Nuclear physics and elementary particle physics. Nuclear physics technologies“</a:t>
            </a:r>
            <a:r>
              <a:rPr lang="ru-RU" sz="2521" dirty="0">
                <a:solidFill>
                  <a:schemeClr val="tx1">
                    <a:lumMod val="65000"/>
                    <a:lumOff val="35000"/>
                  </a:schemeClr>
                </a:solidFill>
                <a:latin typeface="Roboto" panose="02000000000000000000" pitchFamily="2" charset="0"/>
              </a:rPr>
              <a:t>, </a:t>
            </a:r>
            <a:r>
              <a:rPr lang="en-US" sz="2521" dirty="0">
                <a:solidFill>
                  <a:schemeClr val="tx1">
                    <a:lumMod val="65000"/>
                    <a:lumOff val="35000"/>
                  </a:schemeClr>
                </a:solidFill>
                <a:latin typeface="Roboto" panose="02000000000000000000" pitchFamily="2" charset="0"/>
              </a:rPr>
              <a:t> Russia, 20-25 September 2021</a:t>
            </a:r>
            <a:endParaRPr lang="ru-RU" sz="2521" dirty="0">
              <a:solidFill>
                <a:schemeClr val="tx1">
                  <a:lumMod val="65000"/>
                  <a:lumOff val="35000"/>
                </a:schemeClr>
              </a:solidFill>
            </a:endParaRPr>
          </a:p>
        </p:txBody>
      </p:sp>
      <p:sp>
        <p:nvSpPr>
          <p:cNvPr id="44" name="TextBox 43">
            <a:extLst>
              <a:ext uri="{FF2B5EF4-FFF2-40B4-BE49-F238E27FC236}">
                <a16:creationId xmlns:a16="http://schemas.microsoft.com/office/drawing/2014/main" id="{814ED7D5-FFC9-4E52-BFA9-DF54C3D067D8}"/>
              </a:ext>
            </a:extLst>
          </p:cNvPr>
          <p:cNvSpPr txBox="1"/>
          <p:nvPr/>
        </p:nvSpPr>
        <p:spPr>
          <a:xfrm>
            <a:off x="655470" y="17593971"/>
            <a:ext cx="3884903" cy="593304"/>
          </a:xfrm>
          <a:prstGeom prst="rect">
            <a:avLst/>
          </a:prstGeom>
          <a:noFill/>
        </p:spPr>
        <p:txBody>
          <a:bodyPr wrap="square">
            <a:spAutoFit/>
          </a:bodyPr>
          <a:lstStyle/>
          <a:p>
            <a:pPr indent="450215" algn="just">
              <a:lnSpc>
                <a:spcPct val="107000"/>
              </a:lnSpc>
              <a:spcAft>
                <a:spcPts val="800"/>
              </a:spcAft>
            </a:pPr>
            <a:r>
              <a:rPr lang="en-US" sz="3200" b="1" i="1" dirty="0">
                <a:effectLst/>
                <a:latin typeface="Times New Roman" panose="02020603050405020304" pitchFamily="18" charset="0"/>
                <a:ea typeface="Calibri" panose="020F0502020204030204" pitchFamily="34" charset="0"/>
                <a:cs typeface="Times New Roman" panose="02020603050405020304" pitchFamily="18" charset="0"/>
              </a:rPr>
              <a:t>Conclusion</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6" name="TextBox 45">
            <a:extLst>
              <a:ext uri="{FF2B5EF4-FFF2-40B4-BE49-F238E27FC236}">
                <a16:creationId xmlns:a16="http://schemas.microsoft.com/office/drawing/2014/main" id="{F506D27E-32E1-4BBC-AD3D-EA1C98B71461}"/>
              </a:ext>
            </a:extLst>
          </p:cNvPr>
          <p:cNvSpPr txBox="1"/>
          <p:nvPr/>
        </p:nvSpPr>
        <p:spPr>
          <a:xfrm>
            <a:off x="645515" y="18221261"/>
            <a:ext cx="20461886" cy="1815882"/>
          </a:xfrm>
          <a:prstGeom prst="rect">
            <a:avLst/>
          </a:prstGeom>
          <a:noFill/>
        </p:spPr>
        <p:txBody>
          <a:bodyPr wrap="square">
            <a:spAutoFit/>
          </a:bodyPr>
          <a:lstStyle/>
          <a:p>
            <a:pPr indent="361950" algn="just"/>
            <a:r>
              <a:rPr lang="en-US" sz="2800" dirty="0">
                <a:effectLst/>
                <a:latin typeface="Times New Roman" panose="02020603050405020304" pitchFamily="18" charset="0"/>
                <a:ea typeface="Calibri" panose="020F0502020204030204" pitchFamily="34" charset="0"/>
              </a:rPr>
              <a:t>A method for reconstructing the spectra of short-range charged particles in experiments to study the absorption processes of stopped </a:t>
            </a:r>
            <a:r>
              <a:rPr lang="ru-RU" sz="28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ru-RU" sz="2800" baseline="300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800" dirty="0">
                <a:effectLst/>
                <a:latin typeface="Times New Roman" panose="02020603050405020304" pitchFamily="18" charset="0"/>
                <a:ea typeface="Calibri" panose="020F0502020204030204" pitchFamily="34" charset="0"/>
              </a:rPr>
              <a:t>-mesons by nuclei is presented. The method is based on the possibility of measuring the depth of the pion stop in the target by the amount of energy loss in the detector of the monitor system. The use of this approach makes it possible to increase the efficiency of research by combining the requirement of maximum statistical security of measurement results with the advantages of experiments on thin targets.</a:t>
            </a:r>
            <a:endParaRPr lang="ru-RU" sz="2800" dirty="0">
              <a:ea typeface="Batang" panose="02030600000101010101" pitchFamily="18" charset="-127"/>
            </a:endParaRPr>
          </a:p>
        </p:txBody>
      </p:sp>
      <p:sp>
        <p:nvSpPr>
          <p:cNvPr id="52" name="TextBox 51">
            <a:extLst>
              <a:ext uri="{FF2B5EF4-FFF2-40B4-BE49-F238E27FC236}">
                <a16:creationId xmlns:a16="http://schemas.microsoft.com/office/drawing/2014/main" id="{2D199A9E-5F89-4B49-9042-06BC0FE29FB8}"/>
              </a:ext>
            </a:extLst>
          </p:cNvPr>
          <p:cNvSpPr txBox="1"/>
          <p:nvPr/>
        </p:nvSpPr>
        <p:spPr>
          <a:xfrm>
            <a:off x="717550" y="7800175"/>
            <a:ext cx="7667587" cy="4412618"/>
          </a:xfrm>
          <a:prstGeom prst="rect">
            <a:avLst/>
          </a:prstGeom>
          <a:noFill/>
        </p:spPr>
        <p:txBody>
          <a:bodyPr wrap="square">
            <a:spAutoFit/>
          </a:bodyPr>
          <a:lstStyle/>
          <a:p>
            <a:pPr indent="270510" algn="just">
              <a:lnSpc>
                <a:spcPct val="107000"/>
              </a:lnSpc>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 1.</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The scheme of the experimental setup.</a:t>
            </a:r>
            <a:endParaRPr lang="ru-RU" sz="2400" i="1"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gn="just">
              <a:lnSpc>
                <a:spcPct val="107000"/>
              </a:lnSpc>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 beam of </a:t>
            </a:r>
            <a:r>
              <a:rPr lang="en-US" sz="2400" dirty="0">
                <a:effectLst/>
                <a:latin typeface="Times New Roman" panose="02020603050405020304" pitchFamily="18" charset="0"/>
                <a:ea typeface="Calibri" panose="020F0502020204030204" pitchFamily="34" charset="0"/>
              </a:rPr>
              <a:t>π</a:t>
            </a:r>
            <a:r>
              <a:rPr lang="en-US" sz="2400" baseline="300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-mesons, passing through a moderator M and a monitor system consisting of two semiconductor detectors MD1, MD2 with a diameter of 32 mm and a thickness of 350, 250 </a:t>
            </a:r>
            <a:r>
              <a:rPr lang="en-US"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m</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stops at the target </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Tg</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The target is a plate of the material under study with a diameter of 32 mm and a thickness of about 0.1 g/cm</a:t>
            </a:r>
            <a:r>
              <a:rPr lang="en-US" sz="2400" baseline="30000" dirty="0">
                <a:effectLst/>
                <a:latin typeface="Times New Roman" panose="02020603050405020304" pitchFamily="18" charset="0"/>
                <a:ea typeface="Calibri" panose="020F0502020204030204" pitchFamily="34" charset="0"/>
                <a:cs typeface="Times New Roman" panose="02020603050405020304" pitchFamily="18" charset="0"/>
              </a:rPr>
              <a:t>2</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2400" dirty="0">
                <a:latin typeface="Times New Roman" panose="02020603050405020304" pitchFamily="18" charset="0"/>
                <a:ea typeface="Calibri" panose="020F0502020204030204" pitchFamily="34" charset="0"/>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Secondary charged particles formed during the absorption of </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pions</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by the target nuclei are recorded by the Tel.1 and Tel.2 semiconductor telescopes. </a:t>
            </a:r>
          </a:p>
          <a:p>
            <a:pPr indent="270510" algn="just">
              <a:lnSpc>
                <a:spcPct val="107000"/>
              </a:lnSpc>
            </a:pPr>
            <a:endParaRPr lang="ru-RU" sz="2400" dirty="0">
              <a:latin typeface="Times New Roman" panose="02020603050405020304" pitchFamily="18" charset="0"/>
              <a:ea typeface="Batang" panose="02030600000101010101" pitchFamily="18" charset="-127"/>
              <a:cs typeface="Times New Roman" panose="02020603050405020304" pitchFamily="18" charset="0"/>
            </a:endParaRPr>
          </a:p>
        </p:txBody>
      </p:sp>
      <p:sp>
        <p:nvSpPr>
          <p:cNvPr id="54" name="TextBox 53">
            <a:extLst>
              <a:ext uri="{FF2B5EF4-FFF2-40B4-BE49-F238E27FC236}">
                <a16:creationId xmlns:a16="http://schemas.microsoft.com/office/drawing/2014/main" id="{B9888A13-A406-4D62-A2FF-57D2EA2E5357}"/>
              </a:ext>
            </a:extLst>
          </p:cNvPr>
          <p:cNvSpPr txBox="1"/>
          <p:nvPr/>
        </p:nvSpPr>
        <p:spPr>
          <a:xfrm>
            <a:off x="8662526" y="16027619"/>
            <a:ext cx="4203410" cy="1200329"/>
          </a:xfrm>
          <a:prstGeom prst="rect">
            <a:avLst/>
          </a:prstGeom>
          <a:noFill/>
        </p:spPr>
        <p:txBody>
          <a:bodyPr wrap="square">
            <a:spAutoFit/>
          </a:bodyPr>
          <a:lstStyle/>
          <a:p>
            <a:pPr algn="just"/>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 2</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The distribution of pion stops over the variables depth  </a:t>
            </a:r>
            <a:r>
              <a:rPr lang="en-US" sz="2400" b="1" i="1" dirty="0">
                <a:effectLst/>
                <a:latin typeface="Times New Roman" panose="02020603050405020304" pitchFamily="18" charset="0"/>
                <a:ea typeface="Calibri" panose="020F0502020204030204" pitchFamily="34" charset="0"/>
                <a:cs typeface="Times New Roman" panose="02020603050405020304" pitchFamily="18" charset="0"/>
              </a:rPr>
              <a:t>h</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  in target and </a:t>
            </a:r>
            <a:r>
              <a:rPr lang="ru-RU" sz="2400" b="1" i="1"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 in MD2.</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 </a:t>
            </a:r>
            <a:endParaRPr lang="ru-RU" sz="2400" i="1" dirty="0">
              <a:ea typeface="Batang" panose="02030600000101010101" pitchFamily="18" charset="-127"/>
            </a:endParaRPr>
          </a:p>
        </p:txBody>
      </p:sp>
      <p:sp>
        <p:nvSpPr>
          <p:cNvPr id="57" name="TextBox 56">
            <a:extLst>
              <a:ext uri="{FF2B5EF4-FFF2-40B4-BE49-F238E27FC236}">
                <a16:creationId xmlns:a16="http://schemas.microsoft.com/office/drawing/2014/main" id="{3315468D-654E-412A-80A3-4C9511B8ED9F}"/>
              </a:ext>
            </a:extLst>
          </p:cNvPr>
          <p:cNvSpPr txBox="1"/>
          <p:nvPr/>
        </p:nvSpPr>
        <p:spPr>
          <a:xfrm>
            <a:off x="8705758" y="4769156"/>
            <a:ext cx="8664368" cy="5632311"/>
          </a:xfrm>
          <a:prstGeom prst="rect">
            <a:avLst/>
          </a:prstGeom>
          <a:noFill/>
        </p:spPr>
        <p:txBody>
          <a:bodyPr wrap="square">
            <a:spAutoFit/>
          </a:bodyPr>
          <a:lstStyle/>
          <a:p>
            <a:pPr indent="180340" algn="just"/>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measurement of the distribution of stops was performed using the decay reaction of the stopped positive </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pions</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baseline="30000" dirty="0">
                <a:effectLst/>
                <a:latin typeface="Times New Roman" panose="02020603050405020304" pitchFamily="18" charset="0"/>
                <a:ea typeface="Calibri" panose="020F0502020204030204" pitchFamily="34" charset="0"/>
                <a:cs typeface="Times New Roman" panose="02020603050405020304" pitchFamily="18" charset="0"/>
              </a:rPr>
              <a:t>+</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baseline="300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ru-RU" sz="2400" baseline="-250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The fixed energy of muons E</a:t>
            </a:r>
            <a:r>
              <a:rPr lang="ru-RU" sz="2400" baseline="-250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4.12 MeV is sufficient for their registration from any point of the target and allows us to determine the stopping depth of </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pions</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h from the residual anergy of the muon </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E</a:t>
            </a:r>
            <a:r>
              <a:rPr lang="en-US" sz="2400" baseline="-25000" dirty="0" err="1">
                <a:effectLst/>
                <a:latin typeface="Times New Roman" panose="02020603050405020304" pitchFamily="18" charset="0"/>
                <a:ea typeface="Calibri" panose="020F0502020204030204" pitchFamily="34" charset="0"/>
                <a:cs typeface="Times New Roman" panose="02020603050405020304" pitchFamily="18" charset="0"/>
              </a:rPr>
              <a:t>Tel</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in the telescope: h = R(E</a:t>
            </a:r>
            <a:r>
              <a:rPr lang="en-US" sz="2400" baseline="-250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R(E</a:t>
            </a:r>
            <a:r>
              <a:rPr lang="ru-RU" sz="2400" baseline="-25000" dirty="0">
                <a:effectLst/>
                <a:latin typeface="Times New Roman" panose="02020603050405020304" pitchFamily="18" charset="0"/>
                <a:ea typeface="Calibri" panose="020F0502020204030204" pitchFamily="34" charset="0"/>
                <a:cs typeface="Times New Roman" panose="02020603050405020304" pitchFamily="18" charset="0"/>
              </a:rPr>
              <a:t>Т</a:t>
            </a:r>
            <a:r>
              <a:rPr lang="en-US" sz="2400" baseline="-25000" dirty="0" err="1">
                <a:effectLst/>
                <a:latin typeface="Times New Roman" panose="02020603050405020304" pitchFamily="18" charset="0"/>
                <a:ea typeface="Calibri" panose="020F0502020204030204" pitchFamily="34" charset="0"/>
                <a:cs typeface="Times New Roman" panose="02020603050405020304" pitchFamily="18" charset="0"/>
              </a:rPr>
              <a:t>el</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where  R= R(E</a:t>
            </a:r>
            <a:r>
              <a:rPr lang="en-US" sz="2400" baseline="-250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is the run curve for the muon. </a:t>
            </a:r>
          </a:p>
          <a:p>
            <a:pPr indent="180340" algn="just"/>
            <a:r>
              <a:rPr lang="en-US" sz="2400" dirty="0">
                <a:latin typeface="Times New Roman" panose="02020603050405020304" pitchFamily="18" charset="0"/>
                <a:ea typeface="Calibri" panose="020F0502020204030204" pitchFamily="34" charset="0"/>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results of calibration measurements for the second MD2 monitor are shown in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Fig.2</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Here we show a two-dimensional distribution of pion stops over the variables h and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for a silicon target with a thickness W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440 </a:t>
            </a:r>
            <a:r>
              <a:rPr lang="en-US"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m. The depth h is plotted along the X axis, and the energy release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in the MD2 detector is plotted along the Y axis.</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180340" algn="just"/>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tone of the shaded sections of the graph is proportional to the density of stops</a:t>
            </a:r>
            <a:endParaRPr lang="ru-RU" sz="2400" dirty="0">
              <a:ea typeface="Batang" panose="02030600000101010101" pitchFamily="18" charset="-127"/>
            </a:endParaRPr>
          </a:p>
        </p:txBody>
      </p:sp>
      <p:sp>
        <p:nvSpPr>
          <p:cNvPr id="63" name="TextBox 62">
            <a:extLst>
              <a:ext uri="{FF2B5EF4-FFF2-40B4-BE49-F238E27FC236}">
                <a16:creationId xmlns:a16="http://schemas.microsoft.com/office/drawing/2014/main" id="{AC2455C2-BB78-4275-B688-EAF1AEF2FFCE}"/>
              </a:ext>
            </a:extLst>
          </p:cNvPr>
          <p:cNvSpPr txBox="1"/>
          <p:nvPr/>
        </p:nvSpPr>
        <p:spPr>
          <a:xfrm>
            <a:off x="12994315" y="10401467"/>
            <a:ext cx="4255239" cy="6001643"/>
          </a:xfrm>
          <a:prstGeom prst="rect">
            <a:avLst/>
          </a:prstGeom>
          <a:noFill/>
        </p:spPr>
        <p:txBody>
          <a:bodyPr wrap="square">
            <a:spAutoFit/>
          </a:bodyPr>
          <a:lstStyle/>
          <a:p>
            <a:pPr indent="270510" algn="just"/>
            <a:r>
              <a:rPr lang="en-US" sz="2400" dirty="0">
                <a:effectLst/>
                <a:latin typeface="Times New Roman" panose="02020603050405020304" pitchFamily="18" charset="0"/>
                <a:ea typeface="Calibri" panose="020F0502020204030204" pitchFamily="34" charset="0"/>
                <a:cs typeface="Times New Roman" panose="02020603050405020304" pitchFamily="18" charset="0"/>
              </a:rPr>
              <a:t>It can be seen from the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Fig.2</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that at high energy releases in the monitor, the stops of </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pions</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are concentrated near the surface layer of the target. With a decrease in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the distribution shifts to the region of greater depths. At the same time, the uncertainty of the place where the peony stops increases.</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r>
              <a:rPr lang="en-US" sz="2400" dirty="0">
                <a:effectLst/>
                <a:latin typeface="Times New Roman" panose="02020603050405020304" pitchFamily="18" charset="0"/>
                <a:ea typeface="Calibri" panose="020F0502020204030204" pitchFamily="34" charset="0"/>
                <a:cs typeface="Times New Roman" panose="02020603050405020304" pitchFamily="18" charset="0"/>
              </a:rPr>
              <a:t>If this distribution is normalized by the total number of events, then it can be used as an approximation to the true distribution of the probability density of stops W (h,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5" name="TextBox 64">
            <a:extLst>
              <a:ext uri="{FF2B5EF4-FFF2-40B4-BE49-F238E27FC236}">
                <a16:creationId xmlns:a16="http://schemas.microsoft.com/office/drawing/2014/main" id="{25BD2106-EF2C-43E3-A2E1-7C25682643DE}"/>
              </a:ext>
            </a:extLst>
          </p:cNvPr>
          <p:cNvSpPr txBox="1"/>
          <p:nvPr/>
        </p:nvSpPr>
        <p:spPr>
          <a:xfrm>
            <a:off x="21955591" y="8526595"/>
            <a:ext cx="6845503" cy="10064294"/>
          </a:xfrm>
          <a:prstGeom prst="rect">
            <a:avLst/>
          </a:prstGeom>
          <a:noFill/>
        </p:spPr>
        <p:txBody>
          <a:bodyPr wrap="square">
            <a:spAutoFit/>
          </a:bodyPr>
          <a:lstStyle/>
          <a:p>
            <a:pPr indent="270510" algn="just"/>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To study the accuracy characteristics of the technique, numerical calculations of the errors in the recovery of the spectra of monoenergetic particles </a:t>
            </a:r>
            <a:r>
              <a:rPr lang="en-US" sz="2400" b="1" i="1" dirty="0">
                <a:effectLst/>
                <a:latin typeface="Times New Roman" panose="02020603050405020304" pitchFamily="18" charset="0"/>
                <a:ea typeface="Calibri" panose="020F0502020204030204" pitchFamily="34" charset="0"/>
                <a:cs typeface="Times New Roman" panose="02020603050405020304" pitchFamily="18" charset="0"/>
              </a:rPr>
              <a:t>p, d, t, </a:t>
            </a:r>
            <a:r>
              <a:rPr lang="en-US" sz="2400" b="1" baseline="30000" dirty="0">
                <a:effectLst/>
                <a:latin typeface="Times New Roman" panose="02020603050405020304" pitchFamily="18" charset="0"/>
                <a:ea typeface="Calibri" panose="020F0502020204030204" pitchFamily="34" charset="0"/>
                <a:cs typeface="Times New Roman" panose="02020603050405020304" pitchFamily="18" charset="0"/>
              </a:rPr>
              <a:t>3,4</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He</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in the energy range up to 100 MeV were performed.</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gn="just"/>
            <a:r>
              <a:rPr lang="en-US" sz="2400" dirty="0">
                <a:effectLst/>
                <a:latin typeface="Times New Roman" panose="02020603050405020304" pitchFamily="18" charset="0"/>
                <a:ea typeface="Calibri" panose="020F0502020204030204" pitchFamily="34" charset="0"/>
                <a:cs typeface="Times New Roman" panose="02020603050405020304" pitchFamily="18" charset="0"/>
              </a:rPr>
              <a:t>In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 4a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and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4b</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show graphs of the dependences of the energy resolution and the efficiency coefficient </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K</a:t>
            </a:r>
            <a:r>
              <a:rPr lang="en-US" sz="2400" baseline="-25000" dirty="0" err="1">
                <a:effectLst/>
                <a:latin typeface="Times New Roman" panose="02020603050405020304" pitchFamily="18" charset="0"/>
                <a:ea typeface="Calibri" panose="020F0502020204030204" pitchFamily="34" charset="0"/>
                <a:cs typeface="Times New Roman" panose="02020603050405020304" pitchFamily="18" charset="0"/>
              </a:rPr>
              <a:t>f</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on the energy of particles obtained for one from the telescope.</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indent="270510" algn="just"/>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Two regions are clearly identified on both graphs, one of them corresponds to high energies when particles are recorded from the entire depth of the target, and the other corresponds to energies at which particles are recorded only from a part of the target. In the first area, the efficiency is close to unity. In the low-energy region, the efficiency drops sharply, and the error in determining the yield of such particles increases.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indent="270510" algn="just"/>
            <a:r>
              <a:rPr lang="en-US" sz="2400" dirty="0">
                <a:effectLst/>
                <a:latin typeface="Times New Roman" panose="02020603050405020304" pitchFamily="18" charset="0"/>
                <a:ea typeface="Calibri" panose="020F0502020204030204" pitchFamily="34" charset="0"/>
                <a:cs typeface="Times New Roman" panose="02020603050405020304" pitchFamily="18" charset="0"/>
              </a:rPr>
              <a:t>For energies of 5, 7, 8, 18, 20 MeV for </a:t>
            </a:r>
            <a:r>
              <a:rPr lang="en-US" sz="2400" b="1" i="1" dirty="0">
                <a:effectLst/>
                <a:latin typeface="Times New Roman" panose="02020603050405020304" pitchFamily="18" charset="0"/>
                <a:ea typeface="Calibri" panose="020F0502020204030204" pitchFamily="34" charset="0"/>
                <a:cs typeface="Times New Roman" panose="02020603050405020304" pitchFamily="18" charset="0"/>
              </a:rPr>
              <a:t>p, d, t, </a:t>
            </a:r>
            <a:r>
              <a:rPr lang="en-US" sz="2400" b="1" baseline="30000" dirty="0">
                <a:effectLst/>
                <a:latin typeface="Times New Roman" panose="02020603050405020304" pitchFamily="18" charset="0"/>
                <a:ea typeface="Calibri" panose="020F0502020204030204" pitchFamily="34" charset="0"/>
                <a:cs typeface="Times New Roman" panose="02020603050405020304" pitchFamily="18" charset="0"/>
              </a:rPr>
              <a:t>3,4</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He</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respectively, the maximum error in determining the reaction yield regardless of the type of particles is about 4%. The decrease in the energy resolution curve at low E is explained by the fact that short-range particles are recorded mainly with energy releases close to the upper grant of the monitor system readings, i.e. in the region of the best spatial resolution.</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0" name="TextBox 69">
            <a:extLst>
              <a:ext uri="{FF2B5EF4-FFF2-40B4-BE49-F238E27FC236}">
                <a16:creationId xmlns:a16="http://schemas.microsoft.com/office/drawing/2014/main" id="{FAA2B186-B7DE-45C6-834B-783A4E8D0495}"/>
              </a:ext>
            </a:extLst>
          </p:cNvPr>
          <p:cNvSpPr txBox="1"/>
          <p:nvPr/>
        </p:nvSpPr>
        <p:spPr>
          <a:xfrm>
            <a:off x="33259228" y="10126538"/>
            <a:ext cx="4545668" cy="5632311"/>
          </a:xfrm>
          <a:prstGeom prst="rect">
            <a:avLst/>
          </a:prstGeom>
          <a:noFill/>
        </p:spPr>
        <p:txBody>
          <a:bodyPr wrap="square">
            <a:spAutoFit/>
          </a:bodyPr>
          <a:lstStyle/>
          <a:p>
            <a:pPr indent="270510" algn="just"/>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 6a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compares the results of measuring the spectrum of </a:t>
            </a:r>
            <a:r>
              <a:rPr lang="ru-RU" sz="2400" b="1"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-particles</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formed during the absorption of </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pions</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by </a:t>
            </a:r>
            <a:r>
              <a:rPr lang="en-US" sz="2400" b="1" baseline="30000" dirty="0">
                <a:effectLst/>
                <a:latin typeface="Times New Roman" panose="02020603050405020304" pitchFamily="18" charset="0"/>
                <a:ea typeface="Calibri" panose="020F0502020204030204" pitchFamily="34" charset="0"/>
                <a:cs typeface="Times New Roman" panose="02020603050405020304" pitchFamily="18" charset="0"/>
              </a:rPr>
              <a:t>28</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Si</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nuclei in the case of thick (h</a:t>
            </a:r>
            <a:r>
              <a:rPr lang="en-US"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440</a:t>
            </a:r>
            <a:r>
              <a:rPr lang="en-US"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m, solid histogram) and thin (h </a:t>
            </a:r>
            <a:r>
              <a:rPr lang="en-US"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80 </a:t>
            </a:r>
            <a:r>
              <a:rPr lang="en-US"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m, dots) targets. The dotted line shows the distribution of the registered energies, which clearly demonstrates the area in which the effect of particle loss in the target substance is manifested. There is a good agreement of the measurement results in the low-energy part of the spectrum.</a:t>
            </a:r>
          </a:p>
        </p:txBody>
      </p:sp>
      <p:sp>
        <p:nvSpPr>
          <p:cNvPr id="72" name="TextBox 71">
            <a:extLst>
              <a:ext uri="{FF2B5EF4-FFF2-40B4-BE49-F238E27FC236}">
                <a16:creationId xmlns:a16="http://schemas.microsoft.com/office/drawing/2014/main" id="{9ED0ED71-A970-433D-A648-B14586908FFA}"/>
              </a:ext>
            </a:extLst>
          </p:cNvPr>
          <p:cNvSpPr txBox="1"/>
          <p:nvPr/>
        </p:nvSpPr>
        <p:spPr>
          <a:xfrm>
            <a:off x="29337000" y="7439347"/>
            <a:ext cx="8471790" cy="2677656"/>
          </a:xfrm>
          <a:prstGeom prst="rect">
            <a:avLst/>
          </a:prstGeom>
          <a:noFill/>
        </p:spPr>
        <p:txBody>
          <a:bodyPr wrap="square">
            <a:spAutoFit/>
          </a:bodyPr>
          <a:lstStyle/>
          <a:p>
            <a:pPr indent="270510" algn="just"/>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 5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shows the spectra of monoenergetic tritons from the reaction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ru-RU" sz="2400" baseline="300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baseline="30000" dirty="0">
                <a:effectLst/>
                <a:latin typeface="Times New Roman" panose="02020603050405020304" pitchFamily="18" charset="0"/>
                <a:ea typeface="Calibri" panose="020F0502020204030204" pitchFamily="34" charset="0"/>
                <a:cs typeface="Times New Roman" panose="02020603050405020304" pitchFamily="18" charset="0"/>
              </a:rPr>
              <a:t>6</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Li</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 + t, which demonstrate the correctness of calculations of the energy resolution. The energy distribution recorded by one of the telescopes is shown on the left, and on the right, obtained using the aiming system. </a:t>
            </a:r>
            <a:r>
              <a:rPr lang="en-US" sz="2400" dirty="0">
                <a:effectLst/>
                <a:latin typeface="Times New Roman" panose="02020603050405020304" pitchFamily="18" charset="0"/>
                <a:ea typeface="Calibri" panose="020F0502020204030204" pitchFamily="34" charset="0"/>
              </a:rPr>
              <a:t>We note a significant improvement in the energy resolution and a good agreement between the experimental and calculated values.</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7" name="TextBox 76">
            <a:extLst>
              <a:ext uri="{FF2B5EF4-FFF2-40B4-BE49-F238E27FC236}">
                <a16:creationId xmlns:a16="http://schemas.microsoft.com/office/drawing/2014/main" id="{9D5C67D6-653D-4CC6-85C9-62A28FCBE2FE}"/>
              </a:ext>
            </a:extLst>
          </p:cNvPr>
          <p:cNvSpPr txBox="1"/>
          <p:nvPr/>
        </p:nvSpPr>
        <p:spPr>
          <a:xfrm>
            <a:off x="1029770" y="2630684"/>
            <a:ext cx="36651128" cy="1815882"/>
          </a:xfrm>
          <a:prstGeom prst="rect">
            <a:avLst/>
          </a:prstGeom>
          <a:noFill/>
        </p:spPr>
        <p:txBody>
          <a:bodyPr wrap="square">
            <a:spAutoFit/>
          </a:bodyPr>
          <a:lstStyle/>
          <a:p>
            <a:pPr indent="270510" algn="just"/>
            <a:r>
              <a:rPr lang="en-US" sz="2800" dirty="0">
                <a:effectLst/>
                <a:latin typeface="Times New Roman" panose="02020603050405020304" pitchFamily="18" charset="0"/>
                <a:ea typeface="Calibri" panose="020F0502020204030204" pitchFamily="34" charset="0"/>
                <a:cs typeface="Times New Roman" panose="02020603050405020304" pitchFamily="18" charset="0"/>
              </a:rPr>
              <a:t>In studies of the interaction of stopped negative </a:t>
            </a:r>
            <a:r>
              <a:rPr lang="en-US" sz="2800" dirty="0" err="1">
                <a:effectLst/>
                <a:latin typeface="Times New Roman" panose="02020603050405020304" pitchFamily="18" charset="0"/>
                <a:ea typeface="Calibri" panose="020F0502020204030204" pitchFamily="34" charset="0"/>
                <a:cs typeface="Times New Roman" panose="02020603050405020304" pitchFamily="18" charset="0"/>
              </a:rPr>
              <a:t>pions</a:t>
            </a: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 with nuclei, attention is paid to the registration of short-range particles - helium isotopes, which are characterized by significant distortions of their energy spectra. The main source of distortion is the loss of energy of these particles in the thickness of the target, as well as incomplete registration of particles at low energies. Reducing the thickness of the target, as a way to reduce such errors, is not always justified, since it leads to a significant increase in the measurement time. Previously, we proposed a method for monitoring the beam using semiconductor detectors (SCD), based on the analysis of energy losses of </a:t>
            </a:r>
            <a:r>
              <a:rPr lang="en-US" sz="2800" dirty="0" err="1">
                <a:effectLst/>
                <a:latin typeface="Times New Roman" panose="02020603050405020304" pitchFamily="18" charset="0"/>
                <a:ea typeface="Calibri" panose="020F0502020204030204" pitchFamily="34" charset="0"/>
                <a:cs typeface="Times New Roman" panose="02020603050405020304" pitchFamily="18" charset="0"/>
              </a:rPr>
              <a:t>pions</a:t>
            </a: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 for selecting events corresponding to stops in the thickness of the target.</a:t>
            </a: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a:p>
            <a:pPr indent="270510" algn="just"/>
            <a:r>
              <a:rPr lang="en-US" sz="2800" dirty="0">
                <a:effectLst/>
                <a:latin typeface="Times New Roman" panose="02020603050405020304" pitchFamily="18" charset="0"/>
                <a:ea typeface="Calibri" panose="020F0502020204030204" pitchFamily="34" charset="0"/>
                <a:cs typeface="Times New Roman" panose="02020603050405020304" pitchFamily="18" charset="0"/>
              </a:rPr>
              <a:t>The paper considers the possibilities of a semiconductor monitor system in the changes in the spectra of secondary charged particles, whose runs are comparable or less than the thickness of the target.</a:t>
            </a:r>
            <a:endParaRPr lang="ru-RU" sz="2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2" name="TextBox 81">
            <a:extLst>
              <a:ext uri="{FF2B5EF4-FFF2-40B4-BE49-F238E27FC236}">
                <a16:creationId xmlns:a16="http://schemas.microsoft.com/office/drawing/2014/main" id="{1FA8EEFA-621F-40B8-AAD1-42F6B6B29C71}"/>
              </a:ext>
            </a:extLst>
          </p:cNvPr>
          <p:cNvSpPr txBox="1"/>
          <p:nvPr/>
        </p:nvSpPr>
        <p:spPr>
          <a:xfrm>
            <a:off x="21490979" y="4731408"/>
            <a:ext cx="7570018" cy="3785652"/>
          </a:xfrm>
          <a:prstGeom prst="rect">
            <a:avLst/>
          </a:prstGeom>
          <a:noFill/>
        </p:spPr>
        <p:txBody>
          <a:bodyPr wrap="square">
            <a:spAutoFit/>
          </a:bodyPr>
          <a:lstStyle/>
          <a:p>
            <a:pPr indent="270510" algn="just"/>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 3</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shows the dependence of the average stopping depth of the pion in the target h on the readings</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of the monitor MD2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curve </a:t>
            </a:r>
            <a:r>
              <a:rPr lang="en-US" sz="2400" b="1" i="1" dirty="0">
                <a:latin typeface="Times New Roman" panose="02020603050405020304" pitchFamily="18" charset="0"/>
                <a:ea typeface="Calibri" panose="020F0502020204030204" pitchFamily="34" charset="0"/>
                <a:cs typeface="Times New Roman" panose="02020603050405020304" pitchFamily="18" charset="0"/>
              </a:rPr>
              <a:t>1</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To reduce the influence of statistical measurement errors, the calibration dependence is averaged over the entire set of experimental points. The curves obtained during measurements with different telescopes are well crosslinked, which indicates the absence of systematic errors.</a:t>
            </a:r>
            <a:r>
              <a:rPr lang="en-US" sz="2400" dirty="0">
                <a:latin typeface="Times New Roman" panose="02020603050405020304" pitchFamily="18" charset="0"/>
                <a:ea typeface="Calibri" panose="020F0502020204030204" pitchFamily="34" charset="0"/>
                <a:cs typeface="Times New Roman" panose="02020603050405020304" pitchFamily="18" charset="0"/>
              </a:rPr>
              <a:t>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 3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also shows the dependence of the value of the standard deviation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h</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on the average stopping depth of the pion h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curve </a:t>
            </a:r>
            <a:r>
              <a:rPr lang="en-US" sz="2400" b="1" i="1" dirty="0">
                <a:latin typeface="Times New Roman" panose="02020603050405020304" pitchFamily="18" charset="0"/>
                <a:ea typeface="Calibri" panose="020F0502020204030204" pitchFamily="34" charset="0"/>
                <a:cs typeface="Times New Roman" panose="02020603050405020304" pitchFamily="18" charset="0"/>
              </a:rPr>
              <a:t>2</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ru-RU" sz="2400" dirty="0">
              <a:effectLst/>
              <a:latin typeface="Times New Roman" panose="02020603050405020304" pitchFamily="18" charset="0"/>
              <a:ea typeface="Batang" panose="02030600000101010101" pitchFamily="18" charset="-127"/>
              <a:cs typeface="Times New Roman" panose="02020603050405020304" pitchFamily="18" charset="0"/>
            </a:endParaRPr>
          </a:p>
        </p:txBody>
      </p:sp>
      <p:pic>
        <p:nvPicPr>
          <p:cNvPr id="8" name="Рисунок 7">
            <a:extLst>
              <a:ext uri="{FF2B5EF4-FFF2-40B4-BE49-F238E27FC236}">
                <a16:creationId xmlns:a16="http://schemas.microsoft.com/office/drawing/2014/main" id="{04220431-FD71-491F-BB78-B05D298FFD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58951" y="4734855"/>
            <a:ext cx="5128228" cy="2757964"/>
          </a:xfrm>
          <a:prstGeom prst="rect">
            <a:avLst/>
          </a:prstGeom>
        </p:spPr>
      </p:pic>
      <p:sp>
        <p:nvSpPr>
          <p:cNvPr id="39" name="TextBox 38">
            <a:extLst>
              <a:ext uri="{FF2B5EF4-FFF2-40B4-BE49-F238E27FC236}">
                <a16:creationId xmlns:a16="http://schemas.microsoft.com/office/drawing/2014/main" id="{1E7D4E39-EDA8-4E92-9B8C-5254AC9E4BA6}"/>
              </a:ext>
            </a:extLst>
          </p:cNvPr>
          <p:cNvSpPr txBox="1"/>
          <p:nvPr/>
        </p:nvSpPr>
        <p:spPr>
          <a:xfrm>
            <a:off x="655470" y="11777314"/>
            <a:ext cx="7744684" cy="5632311"/>
          </a:xfrm>
          <a:prstGeom prst="rect">
            <a:avLst/>
          </a:prstGeom>
          <a:noFill/>
        </p:spPr>
        <p:txBody>
          <a:bodyPr wrap="square">
            <a:spAutoFit/>
          </a:bodyPr>
          <a:lstStyle/>
          <a:p>
            <a:pPr indent="270510" algn="just"/>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analysis of the spectrometric information from each of the detectors of the monitoring system allows us to determine the depth of the pion stop in the target. The relationship between the energy release and the stopping depth most fully reflects the probability density distribution W (h,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of the pion stopping at the depth h with the energy release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in the second monitor in the MD2 detector.</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The type of distribution of the stop density W (h,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depends on the thickness and energy resolution of the detectors, the geometry of the installation, the characteristics of the beam, and the overlays of spectrometric signals.  Knowing the division distribution W (h,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it is possible to determine the remaining parameters of the system aiming and, in particular, get information about its spatial (coordinate) resolution.</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5" name="Рисунок 14">
            <a:extLst>
              <a:ext uri="{FF2B5EF4-FFF2-40B4-BE49-F238E27FC236}">
                <a16:creationId xmlns:a16="http://schemas.microsoft.com/office/drawing/2014/main" id="{92B3A1E7-4083-4D5D-9E06-C0235B5937CA}"/>
              </a:ext>
            </a:extLst>
          </p:cNvPr>
          <p:cNvPicPr>
            <a:picLocks noChangeAspect="1"/>
          </p:cNvPicPr>
          <p:nvPr/>
        </p:nvPicPr>
        <p:blipFill rotWithShape="1">
          <a:blip r:embed="rId5">
            <a:extLst>
              <a:ext uri="{28A0092B-C50C-407E-A947-70E740481C1C}">
                <a14:useLocalDpi xmlns:a14="http://schemas.microsoft.com/office/drawing/2010/main" val="0"/>
              </a:ext>
            </a:extLst>
          </a:blip>
          <a:srcRect l="3668" t="1889" r="7909" b="5057"/>
          <a:stretch/>
        </p:blipFill>
        <p:spPr>
          <a:xfrm>
            <a:off x="8807564" y="10698625"/>
            <a:ext cx="4001250" cy="5262979"/>
          </a:xfrm>
          <a:prstGeom prst="rect">
            <a:avLst/>
          </a:prstGeom>
        </p:spPr>
      </p:pic>
      <p:pic>
        <p:nvPicPr>
          <p:cNvPr id="19" name="Рисунок 18">
            <a:extLst>
              <a:ext uri="{FF2B5EF4-FFF2-40B4-BE49-F238E27FC236}">
                <a16:creationId xmlns:a16="http://schemas.microsoft.com/office/drawing/2014/main" id="{9A367409-DDDA-4893-8AD6-0A9DFFC2F26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488360" y="4992094"/>
            <a:ext cx="3884384" cy="3453856"/>
          </a:xfrm>
          <a:prstGeom prst="rect">
            <a:avLst/>
          </a:prstGeom>
        </p:spPr>
      </p:pic>
      <p:sp>
        <p:nvSpPr>
          <p:cNvPr id="53" name="TextBox 52">
            <a:extLst>
              <a:ext uri="{FF2B5EF4-FFF2-40B4-BE49-F238E27FC236}">
                <a16:creationId xmlns:a16="http://schemas.microsoft.com/office/drawing/2014/main" id="{B1E9573B-4689-4D1A-A9DE-BD5AA0EFCA4A}"/>
              </a:ext>
            </a:extLst>
          </p:cNvPr>
          <p:cNvSpPr txBox="1"/>
          <p:nvPr/>
        </p:nvSpPr>
        <p:spPr>
          <a:xfrm>
            <a:off x="19141627" y="8712656"/>
            <a:ext cx="1251945" cy="461665"/>
          </a:xfrm>
          <a:prstGeom prst="rect">
            <a:avLst/>
          </a:prstGeom>
          <a:noFill/>
        </p:spPr>
        <p:txBody>
          <a:bodyPr wrap="square">
            <a:spAutoFit/>
          </a:bodyPr>
          <a:lstStyle/>
          <a:p>
            <a:r>
              <a:rPr lang="en-US" sz="2400" b="1" dirty="0">
                <a:effectLst/>
                <a:latin typeface="Times New Roman" panose="02020603050405020304" pitchFamily="18" charset="0"/>
                <a:ea typeface="Calibri" panose="020F0502020204030204" pitchFamily="34" charset="0"/>
              </a:rPr>
              <a:t>Fig. 3</a:t>
            </a:r>
            <a:endParaRPr lang="ru-RU" sz="2400" b="1" dirty="0"/>
          </a:p>
        </p:txBody>
      </p:sp>
      <p:pic>
        <p:nvPicPr>
          <p:cNvPr id="23" name="Рисунок 22">
            <a:extLst>
              <a:ext uri="{FF2B5EF4-FFF2-40B4-BE49-F238E27FC236}">
                <a16:creationId xmlns:a16="http://schemas.microsoft.com/office/drawing/2014/main" id="{E15146E3-EA2C-439E-903A-66E754D1F90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488360" y="9309010"/>
            <a:ext cx="4429945" cy="3172948"/>
          </a:xfrm>
          <a:prstGeom prst="rect">
            <a:avLst/>
          </a:prstGeom>
        </p:spPr>
      </p:pic>
      <p:pic>
        <p:nvPicPr>
          <p:cNvPr id="25" name="Рисунок 24">
            <a:extLst>
              <a:ext uri="{FF2B5EF4-FFF2-40B4-BE49-F238E27FC236}">
                <a16:creationId xmlns:a16="http://schemas.microsoft.com/office/drawing/2014/main" id="{BE989875-227F-4D6B-8BC0-EFB88C95E2B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514470" y="12476608"/>
            <a:ext cx="4344092" cy="2690928"/>
          </a:xfrm>
          <a:prstGeom prst="rect">
            <a:avLst/>
          </a:prstGeom>
        </p:spPr>
      </p:pic>
      <p:sp>
        <p:nvSpPr>
          <p:cNvPr id="58" name="TextBox 57">
            <a:extLst>
              <a:ext uri="{FF2B5EF4-FFF2-40B4-BE49-F238E27FC236}">
                <a16:creationId xmlns:a16="http://schemas.microsoft.com/office/drawing/2014/main" id="{38696ADC-7A4B-4BD7-98A8-04CC925322A7}"/>
              </a:ext>
            </a:extLst>
          </p:cNvPr>
          <p:cNvSpPr txBox="1"/>
          <p:nvPr/>
        </p:nvSpPr>
        <p:spPr>
          <a:xfrm>
            <a:off x="17549257" y="15356973"/>
            <a:ext cx="4309305" cy="1646413"/>
          </a:xfrm>
          <a:prstGeom prst="rect">
            <a:avLst/>
          </a:prstGeom>
          <a:noFill/>
        </p:spPr>
        <p:txBody>
          <a:bodyPr wrap="square">
            <a:spAutoFit/>
          </a:bodyPr>
          <a:lstStyle/>
          <a:p>
            <a:pPr algn="just">
              <a:lnSpc>
                <a:spcPct val="107000"/>
              </a:lnSpc>
              <a:spcAft>
                <a:spcPts val="80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 4. </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The dependence of the energy resolution (</a:t>
            </a:r>
            <a:r>
              <a:rPr lang="en-US" sz="2400" b="1" i="1" dirty="0">
                <a:effectLst/>
                <a:latin typeface="Times New Roman" panose="02020603050405020304" pitchFamily="18" charset="0"/>
                <a:ea typeface="Calibri" panose="020F0502020204030204" pitchFamily="34" charset="0"/>
                <a:cs typeface="Times New Roman" panose="02020603050405020304" pitchFamily="18" charset="0"/>
              </a:rPr>
              <a:t>a</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 and the efficiency coefficient (</a:t>
            </a:r>
            <a:r>
              <a:rPr lang="en-US" sz="2400" b="1" i="1" dirty="0">
                <a:effectLst/>
                <a:latin typeface="Times New Roman" panose="02020603050405020304" pitchFamily="18" charset="0"/>
                <a:ea typeface="Calibri" panose="020F0502020204030204" pitchFamily="34" charset="0"/>
                <a:cs typeface="Times New Roman" panose="02020603050405020304" pitchFamily="18" charset="0"/>
              </a:rPr>
              <a:t>b</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 on the particle energy. </a:t>
            </a:r>
            <a:endParaRPr lang="ru-RU" sz="2400" i="1"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9" name="Рисунок 28">
            <a:extLst>
              <a:ext uri="{FF2B5EF4-FFF2-40B4-BE49-F238E27FC236}">
                <a16:creationId xmlns:a16="http://schemas.microsoft.com/office/drawing/2014/main" id="{AC3EBAA6-6570-4568-9D26-CC27DC0A4A82}"/>
              </a:ext>
            </a:extLst>
          </p:cNvPr>
          <p:cNvPicPr>
            <a:picLocks noChangeAspect="1"/>
          </p:cNvPicPr>
          <p:nvPr/>
        </p:nvPicPr>
        <p:blipFill rotWithShape="1">
          <a:blip r:embed="rId9">
            <a:extLst>
              <a:ext uri="{28A0092B-C50C-407E-A947-70E740481C1C}">
                <a14:useLocalDpi xmlns:a14="http://schemas.microsoft.com/office/drawing/2010/main" val="0"/>
              </a:ext>
            </a:extLst>
          </a:blip>
          <a:srcRect l="3039" t="1381" r="6339" b="2128"/>
          <a:stretch/>
        </p:blipFill>
        <p:spPr>
          <a:xfrm>
            <a:off x="30262430" y="4683452"/>
            <a:ext cx="4068199" cy="2677506"/>
          </a:xfrm>
          <a:prstGeom prst="rect">
            <a:avLst/>
          </a:prstGeom>
        </p:spPr>
      </p:pic>
      <p:sp>
        <p:nvSpPr>
          <p:cNvPr id="62" name="TextBox 61">
            <a:extLst>
              <a:ext uri="{FF2B5EF4-FFF2-40B4-BE49-F238E27FC236}">
                <a16:creationId xmlns:a16="http://schemas.microsoft.com/office/drawing/2014/main" id="{8E91F186-AAA7-438B-9DB1-4D16F55A7576}"/>
              </a:ext>
            </a:extLst>
          </p:cNvPr>
          <p:cNvSpPr txBox="1"/>
          <p:nvPr/>
        </p:nvSpPr>
        <p:spPr>
          <a:xfrm>
            <a:off x="34663601" y="5560540"/>
            <a:ext cx="1736922" cy="461665"/>
          </a:xfrm>
          <a:prstGeom prst="rect">
            <a:avLst/>
          </a:prstGeom>
          <a:noFill/>
        </p:spPr>
        <p:txBody>
          <a:bodyPr wrap="square">
            <a:sp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 5 </a:t>
            </a:r>
            <a:endParaRPr lang="ru-RU" sz="2400" dirty="0"/>
          </a:p>
        </p:txBody>
      </p:sp>
      <p:pic>
        <p:nvPicPr>
          <p:cNvPr id="34" name="Рисунок 33">
            <a:extLst>
              <a:ext uri="{FF2B5EF4-FFF2-40B4-BE49-F238E27FC236}">
                <a16:creationId xmlns:a16="http://schemas.microsoft.com/office/drawing/2014/main" id="{640F796A-5F67-45D4-AB00-DB8CEB09545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077336" y="10119326"/>
            <a:ext cx="4164914" cy="7008511"/>
          </a:xfrm>
          <a:prstGeom prst="rect">
            <a:avLst/>
          </a:prstGeom>
        </p:spPr>
      </p:pic>
      <p:sp>
        <p:nvSpPr>
          <p:cNvPr id="67" name="TextBox 66">
            <a:extLst>
              <a:ext uri="{FF2B5EF4-FFF2-40B4-BE49-F238E27FC236}">
                <a16:creationId xmlns:a16="http://schemas.microsoft.com/office/drawing/2014/main" id="{35907D34-C23D-47C3-B8A4-0C5112EFCD3D}"/>
              </a:ext>
            </a:extLst>
          </p:cNvPr>
          <p:cNvSpPr txBox="1"/>
          <p:nvPr/>
        </p:nvSpPr>
        <p:spPr>
          <a:xfrm>
            <a:off x="29008156" y="17252061"/>
            <a:ext cx="8811962" cy="2677656"/>
          </a:xfrm>
          <a:prstGeom prst="rect">
            <a:avLst/>
          </a:prstGeom>
          <a:noFill/>
        </p:spPr>
        <p:txBody>
          <a:bodyPr wrap="square">
            <a:spAutoFit/>
          </a:bodyPr>
          <a:lstStyle/>
          <a:p>
            <a:pPr indent="270510" algn="just"/>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 6b (1, 2)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show the inclusive spectra of </a:t>
            </a:r>
            <a:r>
              <a:rPr lang="ru-RU" sz="2400" b="1"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-particles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formed during the absorption of </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pions</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by </a:t>
            </a:r>
            <a:r>
              <a:rPr lang="en-US" sz="2400" b="1" baseline="30000" dirty="0">
                <a:effectLst/>
                <a:latin typeface="Times New Roman" panose="02020603050405020304" pitchFamily="18" charset="0"/>
                <a:ea typeface="Calibri" panose="020F0502020204030204" pitchFamily="34" charset="0"/>
                <a:cs typeface="Times New Roman" panose="02020603050405020304" pitchFamily="18" charset="0"/>
              </a:rPr>
              <a:t>6,7</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Li</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The points here represent the distribution of particles obtained as a result of numerical modeling, taking into account the distribution of stops W(h,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 good agreement of the results obtained by both recovery methods is visible. Small differences in the area of low energies can also be associated with the inaccuracy of the description of W(h, </a:t>
            </a:r>
            <a:r>
              <a:rPr lang="ru-RU" sz="2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1" name="TextBox 70">
            <a:extLst>
              <a:ext uri="{FF2B5EF4-FFF2-40B4-BE49-F238E27FC236}">
                <a16:creationId xmlns:a16="http://schemas.microsoft.com/office/drawing/2014/main" id="{870DFDA1-AE3B-4590-BBD3-3DB11D368C16}"/>
              </a:ext>
            </a:extLst>
          </p:cNvPr>
          <p:cNvSpPr txBox="1"/>
          <p:nvPr/>
        </p:nvSpPr>
        <p:spPr>
          <a:xfrm>
            <a:off x="33386559" y="16165884"/>
            <a:ext cx="1736922" cy="461665"/>
          </a:xfrm>
          <a:prstGeom prst="rect">
            <a:avLst/>
          </a:prstGeom>
          <a:noFill/>
        </p:spPr>
        <p:txBody>
          <a:bodyPr wrap="square">
            <a:sp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Fig. </a:t>
            </a:r>
            <a:r>
              <a:rPr lang="en-US" sz="2400" b="1" dirty="0">
                <a:latin typeface="Times New Roman" panose="02020603050405020304" pitchFamily="18" charset="0"/>
                <a:ea typeface="Calibri" panose="020F0502020204030204" pitchFamily="34" charset="0"/>
                <a:cs typeface="Times New Roman" panose="02020603050405020304" pitchFamily="18" charset="0"/>
              </a:rPr>
              <a:t>6</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ru-RU" sz="2400" dirty="0"/>
          </a:p>
        </p:txBody>
      </p:sp>
    </p:spTree>
    <p:extLst>
      <p:ext uri="{BB962C8B-B14F-4D97-AF65-F5344CB8AC3E}">
        <p14:creationId xmlns:p14="http://schemas.microsoft.com/office/powerpoint/2010/main" val="2732817759"/>
      </p:ext>
    </p:extLst>
  </p:cSld>
  <p:clrMapOvr>
    <a:masterClrMapping/>
  </p:clrMapOvr>
</p:sld>
</file>

<file path=ppt/theme/theme1.xml><?xml version="1.0" encoding="utf-8"?>
<a:theme xmlns:a="http://schemas.openxmlformats.org/drawingml/2006/main" name="powerpointbase.com-819">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powerpointbase.com-819</Template>
  <TotalTime>3379</TotalTime>
  <Words>1591</Words>
  <Application>Microsoft Office PowerPoint</Application>
  <PresentationFormat>Произвольный</PresentationFormat>
  <Paragraphs>32</Paragraphs>
  <Slides>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vt:i4>
      </vt:variant>
    </vt:vector>
  </HeadingPairs>
  <TitlesOfParts>
    <vt:vector size="7" baseType="lpstr">
      <vt:lpstr>Arial</vt:lpstr>
      <vt:lpstr>Calibri</vt:lpstr>
      <vt:lpstr>Calibri Light</vt:lpstr>
      <vt:lpstr>Roboto</vt:lpstr>
      <vt:lpstr>Times New Roman</vt:lpstr>
      <vt:lpstr>powerpointbase.com-819</vt:lpstr>
      <vt:lpstr>Method for Reconstruction the Spectra of Short-Range Charged Particles in Stopped π-Mesons Absorption by Nuclei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ХАРАКТЕРИСТИКИ SiC-ДЕТЕКТОРОВ ПОСЛЕ ОБЛУЧЕНИЯ НЕЙТРОНАМИ</dc:title>
  <dc:creator>User</dc:creator>
  <cp:lastModifiedBy>RHL5</cp:lastModifiedBy>
  <cp:revision>27</cp:revision>
  <dcterms:created xsi:type="dcterms:W3CDTF">2021-08-30T07:07:02Z</dcterms:created>
  <dcterms:modified xsi:type="dcterms:W3CDTF">2021-09-23T09:16:18Z</dcterms:modified>
</cp:coreProperties>
</file>