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49" r:id="rId1"/>
    <p:sldMasterId id="2147484575" r:id="rId2"/>
  </p:sldMasterIdLst>
  <p:notesMasterIdLst>
    <p:notesMasterId r:id="rId17"/>
  </p:notesMasterIdLst>
  <p:sldIdLst>
    <p:sldId id="712" r:id="rId3"/>
    <p:sldId id="730" r:id="rId4"/>
    <p:sldId id="718" r:id="rId5"/>
    <p:sldId id="719" r:id="rId6"/>
    <p:sldId id="710" r:id="rId7"/>
    <p:sldId id="723" r:id="rId8"/>
    <p:sldId id="715" r:id="rId9"/>
    <p:sldId id="729" r:id="rId10"/>
    <p:sldId id="727" r:id="rId11"/>
    <p:sldId id="728" r:id="rId12"/>
    <p:sldId id="731" r:id="rId13"/>
    <p:sldId id="732" r:id="rId14"/>
    <p:sldId id="711" r:id="rId15"/>
    <p:sldId id="733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800000"/>
    <a:srgbClr val="0066FF"/>
    <a:srgbClr val="0099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5394" autoAdjust="0"/>
  </p:normalViewPr>
  <p:slideViewPr>
    <p:cSldViewPr snapToGrid="0">
      <p:cViewPr varScale="1">
        <p:scale>
          <a:sx n="85" d="100"/>
          <a:sy n="85" d="100"/>
        </p:scale>
        <p:origin x="1478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8.emf"/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19BCD47-ED3B-4E52-872D-DE789D9A03C2}" type="datetimeFigureOut">
              <a:rPr lang="ru-RU"/>
              <a:pPr>
                <a:defRPr/>
              </a:pPr>
              <a:t>24.09.2021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7F6DBD9-C0A2-468B-811A-3AB47734A4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41591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experiments performed at FLNR JINR showed that some of the nuclei with Z=112 and 114 have long enough half-lives, e.g., 3.8 s for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283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Cn, 29 s for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285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Cn, and 2.6 s for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289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Fl.These elements are volatile. It means that the ISOL method  can be applied for investigation of these elements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special requirements for the hot catcher in studies of short-lived superheavy nuclei that have low production cross-sections. The necessary separation time should be about ~ 1 s and the necessary efficiency must be higher than 10 %.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6DBD9-C0A2-468B-811A-3AB47734A488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4943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Представлена твердотельная ИЗОЛ система, использующаяся на масс-сепараторе МАША для сепарации продуктов полного слияния под действием тяжелых ионов. В качестве горячего поглотителя продуктов реакций применяется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полиграфеновая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фольга.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use of porous graphite as the hot catcher improves the time characteristics and the efficiency of extraction. At ISOLDE a liquid lead target is used as the hot catcher  to provide a better diffusion of particles. At MASHA the extraction time was 1.8 s as compared with 30 s at ISOLDE. A separation time of 1.8 c of the MASHA setup seems to be a convenient value for the experiments on measuring the masses of superheavy elements. Since the production cross-sections of superheavy elements are of a few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picobarns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total efficiency of separation have to be more than 10 %.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6DBD9-C0A2-468B-811A-3AB47734A488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5705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Установка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MASHA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представляет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собой ..</a:t>
            </a:r>
            <a:endParaRPr lang="en-US" dirty="0" smtClean="0"/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качестве горячего поглотителя продуктов реакций применяется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полиграфеновая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фольга.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hot catcher is a very important component for the set-ups that use the ISOL method since the efficiencies of extraction of nuclides depend on its properties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analysis of different materials shows that a good choice for the hot catcher is porous graphite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 characteristics and the efficiency of extraction.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6DBD9-C0A2-468B-811A-3AB47734A488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6582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Выполнены измерения зависимости эффективности от времени облучения при интенсивностях пучков тяжелых ионов вплоть до 0,5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pmkA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Измерения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эффективности проводились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реакции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Ca+Nd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благодаря специальной конструкции мишени.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target of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242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 (0.49 mg/cm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had an admixture of Nd isotopes (~ 1 %). During the experiment the yields of mercury isotopes produced in the reaction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48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Ca+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 were measured. The yield of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185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Hg was tested each day.</a:t>
            </a:r>
            <a:endParaRPr lang="en-US" sz="1200" kern="1200" dirty="0" smtClean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Обнаружено, что снижение эффективности сепарации связано с изменением структуры горячего поглотителя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полиграфена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Предложена новая конструкция горячего поглотителя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D8E51-6D04-4BD4-925F-B0F66E8AF15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273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Была</a:t>
            </a:r>
            <a:r>
              <a:rPr lang="ru-RU" baseline="0" dirty="0" smtClean="0"/>
              <a:t> выполнена модернизация установки </a:t>
            </a:r>
            <a:r>
              <a:rPr lang="en-US" baseline="0" dirty="0" smtClean="0"/>
              <a:t>MASHA</a:t>
            </a:r>
            <a:r>
              <a:rPr lang="ru-RU" baseline="0" dirty="0" smtClean="0"/>
              <a:t> которая включает в себя 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6DBD9-C0A2-468B-811A-3AB47734A488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9938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new version of the hot catcher was designed. It includes now a poly-graphene heater and a thin catcher made of 2 mg/cm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ru-RU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graphene foil or carbon nanotube paper. This construction has to prevent the catcher from heating and radiation destruction.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ECR ion source with a special ceramic coating was developed and tested.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special construction of a rotating target wheel was developed. The target wheel consists of the 6 identical sectors: 3 of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144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 and 3 of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166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Er. This target construction allows us to measure simultaneously in the test experiment the reaction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Ar+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144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 at the intermediate plane F1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spectrometer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the reaction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Ar+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166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 at the focal plane F2.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6DBD9-C0A2-468B-811A-3AB47734A488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7426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additional strip detector was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placed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the intermediate focal plane F1 to control the separation efficiency during the experiment. It registers permanently the products of the complete fusion reaction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48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Ca+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 which takes place due to the admixture of Nd in the target, providing the Cn nuclei have to be detected in the focal plane detector.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test experiment we carried out simultaneously the reaction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Ar+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144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 at the intermediate plane F1 and the reaction 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Ar+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166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 at the focal plane F2.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6DBD9-C0A2-468B-811A-3AB47734A488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4357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the MASHA mass-spectrometer a series of improvements of setup parameters was performed…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6DBD9-C0A2-468B-811A-3AB47734A488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4904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56279CD-220D-4A64-9B8A-3F8D6490D32B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50DDA4A-1FBB-4459-B358-A86DB61A006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21405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438E67B-9D3F-4A9A-BB6A-7ACD227FC100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BC699-54B0-4E38-A537-845C010FB72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87952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97C4F41-4F2A-45E6-95D3-53E0721B5927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BCCD8A8-C75E-49B2-91E5-43A3F6A4F5C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5928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0D820B8-4B9C-4FD7-A3E5-AF9B5A52B3FF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CFAAEF-9C0D-4F0E-A2B8-ABD03734A74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83816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361AB31-8836-41BD-BCDF-2E00F7F58B13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07B9907-E026-49B9-A6DD-5E2F05D15F7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0929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266E89E-D5F2-498F-BC06-5E6CDF5D923E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F837F98-543C-4107-8748-E9659802405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364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0316F9-F5C1-441A-BFAA-AF03607E940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1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909CD-B6C0-46D7-9AB7-CA55B56AEDB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3673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3945FE-A1D2-444D-B5E2-C9A66EB11F1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046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92A957-CA73-469D-8A33-2FB5BED41FA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80620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ACB0E-73EF-4182-80CC-7D093B53B31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221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DB25FF9-1903-4F36-A4A2-CA1E68E59884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E7A549-E8A8-4FCC-9228-953265CFB47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438442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2078A-62EA-4BA4-8633-EA8DE4EC26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4270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710A0-58E1-4381-B758-E8B59BFB475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7192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0BB703A-1D60-4D8E-9CCC-482A853E123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4702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95578-99FC-4335-8C6F-FAE2871FE3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87187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F68EAD-3AEE-4AA0-B4A8-368C9966125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83267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205E7-0120-4DD0-8692-FA210B63812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55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5639ACA-4305-4884-A4D4-926FF56E8F96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882C3FB-69DE-4BDE-B440-2790B9AEB7D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86305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BA0B79E-FCB8-4DAB-8AC5-61D01F9B25A0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972D51-912C-4C4A-8AF2-956E5DFCA60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78942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B4BC01F-8A53-42A3-AF7E-767C993D46D3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9CF0F6B-6F2E-4E6E-B4E2-0EE8544E836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5279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CDCC19-D322-498C-85B6-D512E32A41A7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4B6EE0-35CE-4E9F-ACDE-807E637E790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2462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ED19A5-9CAE-4F71-BD60-BCD041C22638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5B2F863-4021-43D9-AAF8-71F764C04C8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45541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72DDAA4-7E31-480F-A5A9-B089726C9AF1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2E8AD98-1764-4EC7-BA7A-60852475AFF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43177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32518F2-D193-4257-8BA9-1861B74761FB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B5A7B66-0D69-40CF-A3B0-426582D834B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8282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E1E1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008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DA490842-210B-4D80-A892-6C4DABEC6658}" type="datetime1">
              <a:rPr lang="en-US"/>
              <a:pPr>
                <a:defRPr/>
              </a:pPr>
              <a:t>9/24/2021</a:t>
            </a:fld>
            <a:endParaRPr lang="en-US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400800"/>
            <a:ext cx="495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1">
                <a:solidFill>
                  <a:srgbClr val="3333CC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Dr. A.V. Yeremin                                                                                    Dr. Andrey G. Popeko, Hirschegg XXII, </a:t>
            </a:r>
            <a:r>
              <a:rPr lang="ru-RU"/>
              <a:t>January 12 - 18, 2003</a:t>
            </a:r>
            <a:endParaRPr lang="en-US"/>
          </a:p>
        </p:txBody>
      </p:sp>
      <p:sp>
        <p:nvSpPr>
          <p:cNvPr id="168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4008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fld id="{213A2374-E6CC-4409-937E-CC72E4F674D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13319" name="Rectangle 7"/>
          <p:cNvSpPr>
            <a:spLocks noChangeArrowheads="1"/>
          </p:cNvSpPr>
          <p:nvPr userDrawn="1"/>
        </p:nvSpPr>
        <p:spPr bwMode="auto">
          <a:xfrm>
            <a:off x="0" y="0"/>
            <a:ext cx="152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333399"/>
              </a:gs>
            </a:gsLst>
            <a:path path="rect">
              <a:fillToRect l="100000" t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3320" name="Rectangle 8"/>
          <p:cNvSpPr>
            <a:spLocks noChangeArrowheads="1"/>
          </p:cNvSpPr>
          <p:nvPr userDrawn="1"/>
        </p:nvSpPr>
        <p:spPr bwMode="auto">
          <a:xfrm>
            <a:off x="0" y="6705600"/>
            <a:ext cx="152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333399"/>
              </a:gs>
            </a:gsLst>
            <a:path path="rect">
              <a:fillToRect l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3321" name="Rectangle 9"/>
          <p:cNvSpPr>
            <a:spLocks noChangeArrowheads="1"/>
          </p:cNvSpPr>
          <p:nvPr userDrawn="1"/>
        </p:nvSpPr>
        <p:spPr bwMode="auto">
          <a:xfrm>
            <a:off x="8991600" y="0"/>
            <a:ext cx="152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333399"/>
              </a:gs>
            </a:gsLst>
            <a:path path="rect">
              <a:fillToRect t="100000" r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3322" name="Rectangle 10"/>
          <p:cNvSpPr>
            <a:spLocks noChangeArrowheads="1"/>
          </p:cNvSpPr>
          <p:nvPr userDrawn="1"/>
        </p:nvSpPr>
        <p:spPr bwMode="auto">
          <a:xfrm>
            <a:off x="8991600" y="6705600"/>
            <a:ext cx="152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333399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3323" name="Rectangle 11"/>
          <p:cNvSpPr>
            <a:spLocks noChangeArrowheads="1"/>
          </p:cNvSpPr>
          <p:nvPr userDrawn="1"/>
        </p:nvSpPr>
        <p:spPr bwMode="auto">
          <a:xfrm>
            <a:off x="152400" y="0"/>
            <a:ext cx="8839200" cy="152400"/>
          </a:xfrm>
          <a:prstGeom prst="rect">
            <a:avLst/>
          </a:prstGeom>
          <a:gradFill rotWithShape="0">
            <a:gsLst>
              <a:gs pos="0">
                <a:srgbClr val="333399"/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3324" name="Rectangle 12"/>
          <p:cNvSpPr>
            <a:spLocks noChangeArrowheads="1"/>
          </p:cNvSpPr>
          <p:nvPr userDrawn="1"/>
        </p:nvSpPr>
        <p:spPr bwMode="auto">
          <a:xfrm>
            <a:off x="152400" y="6705600"/>
            <a:ext cx="88392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3333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3325" name="Rectangle 13"/>
          <p:cNvSpPr>
            <a:spLocks noChangeArrowheads="1"/>
          </p:cNvSpPr>
          <p:nvPr userDrawn="1"/>
        </p:nvSpPr>
        <p:spPr bwMode="auto">
          <a:xfrm>
            <a:off x="0" y="152400"/>
            <a:ext cx="152400" cy="6553200"/>
          </a:xfrm>
          <a:prstGeom prst="rect">
            <a:avLst/>
          </a:prstGeom>
          <a:gradFill rotWithShape="0">
            <a:gsLst>
              <a:gs pos="0">
                <a:srgbClr val="333399"/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3326" name="Rectangle 14"/>
          <p:cNvSpPr>
            <a:spLocks noChangeArrowheads="1"/>
          </p:cNvSpPr>
          <p:nvPr userDrawn="1"/>
        </p:nvSpPr>
        <p:spPr bwMode="auto">
          <a:xfrm>
            <a:off x="8991600" y="152400"/>
            <a:ext cx="152400" cy="65532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33339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24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  <p:sldLayoutId id="2147484572" r:id="rId12"/>
    <p:sldLayoutId id="2147484573" r:id="rId13"/>
    <p:sldLayoutId id="2147484574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1760AB6-3576-424F-A60E-133CFCDE4F1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00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6" r:id="rId1"/>
    <p:sldLayoutId id="2147484577" r:id="rId2"/>
    <p:sldLayoutId id="2147484578" r:id="rId3"/>
    <p:sldLayoutId id="2147484579" r:id="rId4"/>
    <p:sldLayoutId id="2147484580" r:id="rId5"/>
    <p:sldLayoutId id="2147484581" r:id="rId6"/>
    <p:sldLayoutId id="2147484582" r:id="rId7"/>
    <p:sldLayoutId id="2147484583" r:id="rId8"/>
    <p:sldLayoutId id="2147484584" r:id="rId9"/>
    <p:sldLayoutId id="2147484585" r:id="rId10"/>
    <p:sldLayoutId id="2147484586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oleObject" Target="../embeddings/oleObject6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2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jpe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885" y="79650"/>
            <a:ext cx="727919" cy="589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657475" y="6386999"/>
            <a:ext cx="4538422" cy="33855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smtClean="0"/>
              <a:t>LXXI </a:t>
            </a:r>
            <a:r>
              <a:rPr lang="en-US" sz="1600" dirty="0"/>
              <a:t>International Conference </a:t>
            </a:r>
            <a:r>
              <a:rPr lang="en-US" sz="1600"/>
              <a:t>«</a:t>
            </a:r>
            <a:r>
              <a:rPr lang="en-US" sz="1600" smtClean="0"/>
              <a:t>Nucleus-20</a:t>
            </a:r>
            <a:r>
              <a:rPr lang="ru-RU" sz="1600" smtClean="0"/>
              <a:t>21</a:t>
            </a:r>
            <a:r>
              <a:rPr lang="en-US" sz="1600" smtClean="0"/>
              <a:t>» </a:t>
            </a:r>
            <a:endParaRPr lang="ru-RU" sz="1600" dirty="0">
              <a:solidFill>
                <a:schemeClr val="accent2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21" b="-171"/>
          <a:stretch/>
        </p:blipFill>
        <p:spPr>
          <a:xfrm>
            <a:off x="1320293" y="3201119"/>
            <a:ext cx="7022592" cy="31089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9682" y="341139"/>
            <a:ext cx="80371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" panose="040409050D0802020404" pitchFamily="82" charset="0"/>
                <a:cs typeface="Times New Roman" panose="02020603050405020304" pitchFamily="18" charset="0"/>
              </a:rPr>
              <a:t>CARBON NANOMATERIALS APPLICATION FOR ISOL-METHOD OF HEAVY ION FUSION REACTION PRODUCTS</a:t>
            </a:r>
            <a:endParaRPr lang="ru-RU" sz="32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5722" y="1769893"/>
            <a:ext cx="79028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larendon Blk BT" panose="02040905050505020204" pitchFamily="18" charset="0"/>
              </a:rPr>
              <a:t>Joint Institute for </a:t>
            </a:r>
            <a:r>
              <a:rPr lang="en-US" sz="2400" dirty="0">
                <a:latin typeface="Clarendon Blk BT" panose="02040905050505020204" pitchFamily="18" charset="0"/>
              </a:rPr>
              <a:t>N</a:t>
            </a:r>
            <a:r>
              <a:rPr lang="en-US" sz="2400" dirty="0" smtClean="0">
                <a:latin typeface="Clarendon Blk BT" panose="02040905050505020204" pitchFamily="18" charset="0"/>
              </a:rPr>
              <a:t>uclear Research</a:t>
            </a:r>
          </a:p>
          <a:p>
            <a:r>
              <a:rPr lang="en-US" sz="2400" dirty="0" smtClean="0">
                <a:latin typeface="Clarendon Blk BT" panose="02040905050505020204" pitchFamily="18" charset="0"/>
              </a:rPr>
              <a:t>Flerov Laboratory of Nuclear Reactions</a:t>
            </a:r>
          </a:p>
          <a:p>
            <a:endParaRPr lang="en-US" sz="2000" dirty="0"/>
          </a:p>
          <a:p>
            <a:r>
              <a:rPr lang="en-US" sz="2000" dirty="0" smtClean="0">
                <a:latin typeface="Bahnschrift SemiLight" panose="020B0502040204020203" pitchFamily="34" charset="0"/>
              </a:rPr>
              <a:t>Presenter: Viacheslav Vedeneev</a:t>
            </a:r>
            <a:endParaRPr lang="ru-RU" sz="2000" dirty="0">
              <a:latin typeface="Bahnschrift Semi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03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60517"/>
              </p:ext>
            </p:extLst>
          </p:nvPr>
        </p:nvGraphicFramePr>
        <p:xfrm>
          <a:off x="3155955" y="3859702"/>
          <a:ext cx="3231076" cy="2472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99"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5955" y="3859702"/>
                        <a:ext cx="3231076" cy="247246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8725977"/>
              </p:ext>
            </p:extLst>
          </p:nvPr>
        </p:nvGraphicFramePr>
        <p:xfrm>
          <a:off x="1192514" y="767338"/>
          <a:ext cx="6043065" cy="3038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00" name="CorelDRAW" r:id="rId6" imgW="8767440" imgH="4409640" progId="CorelDraw.Graphic.19">
                  <p:embed/>
                </p:oleObj>
              </mc:Choice>
              <mc:Fallback>
                <p:oleObj name="CorelDRAW" r:id="rId6" imgW="8767440" imgH="4409640" progId="CorelDraw.Graphic.19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514" y="767338"/>
                        <a:ext cx="6043065" cy="30380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289043" y="949480"/>
            <a:ext cx="2017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 + </a:t>
            </a:r>
            <a:r>
              <a:rPr lang="en-US" sz="16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144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Sm</a:t>
            </a:r>
            <a:r>
              <a:rPr lang="en-US" sz="16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184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47705" y="2726728"/>
            <a:ext cx="19597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US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 + </a:t>
            </a:r>
            <a:r>
              <a:rPr lang="en-US" sz="1600" b="1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166</a:t>
            </a:r>
            <a:r>
              <a:rPr lang="en-US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Er </a:t>
            </a:r>
            <a:r>
              <a:rPr lang="en-US" sz="16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1600" b="1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206</a:t>
            </a:r>
            <a:r>
              <a:rPr lang="en-US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Rn</a:t>
            </a:r>
            <a:endParaRPr lang="ru-RU" sz="1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-4586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Strip </a:t>
            </a:r>
            <a:r>
              <a:rPr lang="en-US" sz="28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detector at the intermediate focal plane F1 </a:t>
            </a: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control </a:t>
            </a:r>
            <a:r>
              <a:rPr lang="en-US" sz="28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the separation </a:t>
            </a: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endParaRPr lang="en-US" sz="2800" b="1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1326777" y="1247028"/>
            <a:ext cx="4870650" cy="2200133"/>
          </a:xfrm>
          <a:custGeom>
            <a:avLst/>
            <a:gdLst>
              <a:gd name="connsiteX0" fmla="*/ 4789170 w 4789170"/>
              <a:gd name="connsiteY0" fmla="*/ 1212344 h 2332484"/>
              <a:gd name="connsiteX1" fmla="*/ 4499610 w 4789170"/>
              <a:gd name="connsiteY1" fmla="*/ 1166624 h 2332484"/>
              <a:gd name="connsiteX2" fmla="*/ 4053840 w 4789170"/>
              <a:gd name="connsiteY2" fmla="*/ 1090424 h 2332484"/>
              <a:gd name="connsiteX3" fmla="*/ 3547110 w 4789170"/>
              <a:gd name="connsiteY3" fmla="*/ 1002794 h 2332484"/>
              <a:gd name="connsiteX4" fmla="*/ 3147060 w 4789170"/>
              <a:gd name="connsiteY4" fmla="*/ 762764 h 2332484"/>
              <a:gd name="connsiteX5" fmla="*/ 2735580 w 4789170"/>
              <a:gd name="connsiteY5" fmla="*/ 454154 h 2332484"/>
              <a:gd name="connsiteX6" fmla="*/ 2465070 w 4789170"/>
              <a:gd name="connsiteY6" fmla="*/ 290324 h 2332484"/>
              <a:gd name="connsiteX7" fmla="*/ 2087880 w 4789170"/>
              <a:gd name="connsiteY7" fmla="*/ 12194 h 2332484"/>
              <a:gd name="connsiteX8" fmla="*/ 1798320 w 4789170"/>
              <a:gd name="connsiteY8" fmla="*/ 65534 h 2332484"/>
              <a:gd name="connsiteX9" fmla="*/ 1249680 w 4789170"/>
              <a:gd name="connsiteY9" fmla="*/ 210314 h 2332484"/>
              <a:gd name="connsiteX10" fmla="*/ 1047750 w 4789170"/>
              <a:gd name="connsiteY10" fmla="*/ 244604 h 2332484"/>
              <a:gd name="connsiteX11" fmla="*/ 925830 w 4789170"/>
              <a:gd name="connsiteY11" fmla="*/ 488444 h 2332484"/>
              <a:gd name="connsiteX12" fmla="*/ 590550 w 4789170"/>
              <a:gd name="connsiteY12" fmla="*/ 1185674 h 2332484"/>
              <a:gd name="connsiteX13" fmla="*/ 167640 w 4789170"/>
              <a:gd name="connsiteY13" fmla="*/ 2119124 h 2332484"/>
              <a:gd name="connsiteX14" fmla="*/ 0 w 4789170"/>
              <a:gd name="connsiteY14" fmla="*/ 2332484 h 2332484"/>
              <a:gd name="connsiteX15" fmla="*/ 0 w 4789170"/>
              <a:gd name="connsiteY15" fmla="*/ 2332484 h 2332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789170" h="2332484">
                <a:moveTo>
                  <a:pt x="4789170" y="1212344"/>
                </a:moveTo>
                <a:lnTo>
                  <a:pt x="4499610" y="1166624"/>
                </a:lnTo>
                <a:lnTo>
                  <a:pt x="4053840" y="1090424"/>
                </a:lnTo>
                <a:cubicBezTo>
                  <a:pt x="3895090" y="1063119"/>
                  <a:pt x="3698240" y="1057404"/>
                  <a:pt x="3547110" y="1002794"/>
                </a:cubicBezTo>
                <a:cubicBezTo>
                  <a:pt x="3395980" y="948184"/>
                  <a:pt x="3282315" y="854204"/>
                  <a:pt x="3147060" y="762764"/>
                </a:cubicBezTo>
                <a:cubicBezTo>
                  <a:pt x="3011805" y="671324"/>
                  <a:pt x="2849245" y="532894"/>
                  <a:pt x="2735580" y="454154"/>
                </a:cubicBezTo>
                <a:cubicBezTo>
                  <a:pt x="2621915" y="375414"/>
                  <a:pt x="2573020" y="363984"/>
                  <a:pt x="2465070" y="290324"/>
                </a:cubicBezTo>
                <a:cubicBezTo>
                  <a:pt x="2357120" y="216664"/>
                  <a:pt x="2199005" y="49659"/>
                  <a:pt x="2087880" y="12194"/>
                </a:cubicBezTo>
                <a:cubicBezTo>
                  <a:pt x="1976755" y="-25271"/>
                  <a:pt x="1938020" y="32514"/>
                  <a:pt x="1798320" y="65534"/>
                </a:cubicBezTo>
                <a:cubicBezTo>
                  <a:pt x="1658620" y="98554"/>
                  <a:pt x="1374775" y="180469"/>
                  <a:pt x="1249680" y="210314"/>
                </a:cubicBezTo>
                <a:cubicBezTo>
                  <a:pt x="1124585" y="240159"/>
                  <a:pt x="1101725" y="198249"/>
                  <a:pt x="1047750" y="244604"/>
                </a:cubicBezTo>
                <a:cubicBezTo>
                  <a:pt x="993775" y="290959"/>
                  <a:pt x="1002030" y="331599"/>
                  <a:pt x="925830" y="488444"/>
                </a:cubicBezTo>
                <a:cubicBezTo>
                  <a:pt x="849630" y="645289"/>
                  <a:pt x="716915" y="913894"/>
                  <a:pt x="590550" y="1185674"/>
                </a:cubicBezTo>
                <a:cubicBezTo>
                  <a:pt x="464185" y="1457454"/>
                  <a:pt x="266065" y="1927989"/>
                  <a:pt x="167640" y="2119124"/>
                </a:cubicBezTo>
                <a:cubicBezTo>
                  <a:pt x="69215" y="2310259"/>
                  <a:pt x="0" y="2332484"/>
                  <a:pt x="0" y="2332484"/>
                </a:cubicBezTo>
                <a:lnTo>
                  <a:pt x="0" y="2332484"/>
                </a:lnTo>
              </a:path>
            </a:pathLst>
          </a:cu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4474029" y="1877342"/>
            <a:ext cx="1723398" cy="463088"/>
          </a:xfrm>
          <a:custGeom>
            <a:avLst/>
            <a:gdLst>
              <a:gd name="connsiteX0" fmla="*/ 1602281 w 1602281"/>
              <a:gd name="connsiteY0" fmla="*/ 487680 h 499136"/>
              <a:gd name="connsiteX1" fmla="*/ 1491791 w 1602281"/>
              <a:gd name="connsiteY1" fmla="*/ 495300 h 499136"/>
              <a:gd name="connsiteX2" fmla="*/ 1148891 w 1602281"/>
              <a:gd name="connsiteY2" fmla="*/ 434340 h 499136"/>
              <a:gd name="connsiteX3" fmla="*/ 779321 w 1602281"/>
              <a:gd name="connsiteY3" fmla="*/ 381000 h 499136"/>
              <a:gd name="connsiteX4" fmla="*/ 268781 w 1602281"/>
              <a:gd name="connsiteY4" fmla="*/ 270510 h 499136"/>
              <a:gd name="connsiteX5" fmla="*/ 32561 w 1602281"/>
              <a:gd name="connsiteY5" fmla="*/ 125730 h 499136"/>
              <a:gd name="connsiteX6" fmla="*/ 2081 w 1602281"/>
              <a:gd name="connsiteY6" fmla="*/ 0 h 499136"/>
              <a:gd name="connsiteX7" fmla="*/ 2081 w 1602281"/>
              <a:gd name="connsiteY7" fmla="*/ 0 h 499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2281" h="499136">
                <a:moveTo>
                  <a:pt x="1602281" y="487680"/>
                </a:moveTo>
                <a:cubicBezTo>
                  <a:pt x="1584818" y="495935"/>
                  <a:pt x="1567356" y="504190"/>
                  <a:pt x="1491791" y="495300"/>
                </a:cubicBezTo>
                <a:cubicBezTo>
                  <a:pt x="1416226" y="486410"/>
                  <a:pt x="1267636" y="453390"/>
                  <a:pt x="1148891" y="434340"/>
                </a:cubicBezTo>
                <a:cubicBezTo>
                  <a:pt x="1030146" y="415290"/>
                  <a:pt x="926006" y="408305"/>
                  <a:pt x="779321" y="381000"/>
                </a:cubicBezTo>
                <a:cubicBezTo>
                  <a:pt x="632636" y="353695"/>
                  <a:pt x="393241" y="313055"/>
                  <a:pt x="268781" y="270510"/>
                </a:cubicBezTo>
                <a:cubicBezTo>
                  <a:pt x="144321" y="227965"/>
                  <a:pt x="77011" y="170815"/>
                  <a:pt x="32561" y="125730"/>
                </a:cubicBezTo>
                <a:cubicBezTo>
                  <a:pt x="-11889" y="80645"/>
                  <a:pt x="2081" y="0"/>
                  <a:pt x="2081" y="0"/>
                </a:cubicBezTo>
                <a:lnTo>
                  <a:pt x="2081" y="0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914678" y="4023843"/>
            <a:ext cx="3229322" cy="230832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Test experiment: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F1: 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Ar+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144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Sm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184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Hg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F2: 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Ar+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166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206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Rn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Experiment with superheavy elements: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F1: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48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Ca+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142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184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Hg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F2: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48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Ca+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242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290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Fl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</p:txBody>
      </p:sp>
      <p:sp>
        <p:nvSpPr>
          <p:cNvPr id="6" name="Стрелка вправо 5"/>
          <p:cNvSpPr/>
          <p:nvPr/>
        </p:nvSpPr>
        <p:spPr>
          <a:xfrm rot="7588217">
            <a:off x="930126" y="3635227"/>
            <a:ext cx="524777" cy="457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4844368">
            <a:off x="3657794" y="2852843"/>
            <a:ext cx="1778987" cy="10323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99"/>
          <p:cNvSpPr>
            <a:spLocks noChangeArrowheads="1"/>
          </p:cNvSpPr>
          <p:nvPr/>
        </p:nvSpPr>
        <p:spPr bwMode="auto">
          <a:xfrm flipV="1">
            <a:off x="18103" y="3848097"/>
            <a:ext cx="514699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6879917"/>
              </p:ext>
            </p:extLst>
          </p:nvPr>
        </p:nvGraphicFramePr>
        <p:xfrm>
          <a:off x="-92193" y="3848097"/>
          <a:ext cx="3447732" cy="2623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01" name="Graph" r:id="rId8" imgW="3920760" imgH="3000960" progId="Origin50.Graph">
                  <p:embed/>
                </p:oleObj>
              </mc:Choice>
              <mc:Fallback>
                <p:oleObj name="Graph" r:id="rId8" imgW="3920760" imgH="3000960" progId="Origin50.Graph">
                  <p:embed/>
                  <p:pic>
                    <p:nvPicPr>
                      <p:cNvPr id="0" name="Object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2193" y="3848097"/>
                        <a:ext cx="3447732" cy="26239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723118" y="2514188"/>
            <a:ext cx="71740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Middle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7828" y="3660079"/>
            <a:ext cx="1741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Eras Demi ITC" panose="020B0805030504020804" pitchFamily="34" charset="0"/>
              </a:rPr>
              <a:t>M/</a:t>
            </a:r>
            <a:r>
              <a:rPr lang="el-GR" sz="1400" dirty="0" smtClean="0"/>
              <a:t>Δ</a:t>
            </a:r>
            <a:r>
              <a:rPr lang="en-US" sz="1400" dirty="0" smtClean="0">
                <a:latin typeface="Eras Demi ITC" panose="020B0805030504020804" pitchFamily="34" charset="0"/>
              </a:rPr>
              <a:t>M=1600-3000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862418" y="3632059"/>
            <a:ext cx="1741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Eras Demi ITC" panose="020B0805030504020804" pitchFamily="34" charset="0"/>
              </a:rPr>
              <a:t>M/</a:t>
            </a:r>
            <a:r>
              <a:rPr lang="el-GR" sz="1400" dirty="0" smtClean="0"/>
              <a:t>Δ</a:t>
            </a:r>
            <a:r>
              <a:rPr lang="en-US" sz="1400" dirty="0" smtClean="0">
                <a:latin typeface="Eras Demi ITC" panose="020B0805030504020804" pitchFamily="34" charset="0"/>
              </a:rPr>
              <a:t>M=40-70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1179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710A0-58E1-4381-B758-E8B59BFB4753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726232"/>
              </p:ext>
            </p:extLst>
          </p:nvPr>
        </p:nvGraphicFramePr>
        <p:xfrm>
          <a:off x="-295261" y="341659"/>
          <a:ext cx="5295871" cy="4052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00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95261" y="341659"/>
                        <a:ext cx="5295871" cy="4052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460877"/>
              </p:ext>
            </p:extLst>
          </p:nvPr>
        </p:nvGraphicFramePr>
        <p:xfrm>
          <a:off x="3954617" y="341659"/>
          <a:ext cx="5327751" cy="407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01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4617" y="341659"/>
                        <a:ext cx="5327751" cy="407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0" y="4171950"/>
            <a:ext cx="4705350" cy="2084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just"/>
            <a:r>
              <a:rPr lang="en-US" sz="18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Separation efficiency </a:t>
            </a:r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isotope </a:t>
            </a:r>
            <a:r>
              <a:rPr lang="en-US" sz="1800" kern="0" baseline="300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185</a:t>
            </a:r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Hg </a:t>
            </a:r>
            <a:r>
              <a:rPr lang="en-US" sz="18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a function of time measured </a:t>
            </a:r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polygraphene catcher in two different reactions. </a:t>
            </a:r>
            <a:r>
              <a:rPr lang="en-US" sz="1800" kern="0" baseline="300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185</a:t>
            </a:r>
            <a:r>
              <a:rPr lang="en-US" sz="18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Hg </a:t>
            </a:r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measured at the middle plane of MASHA separator in the reaction </a:t>
            </a:r>
            <a:r>
              <a:rPr lang="en-US" sz="1800" kern="0" baseline="300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with</a:t>
            </a:r>
            <a:r>
              <a:rPr lang="en-US" sz="1800" kern="0" baseline="300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</a:t>
            </a:r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 admixture in both targets.</a:t>
            </a:r>
            <a:endParaRPr lang="ru-RU" sz="1800" kern="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kern="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kern="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4843777" y="4171950"/>
            <a:ext cx="4266772" cy="2084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just"/>
            <a:r>
              <a:rPr lang="en-US" sz="18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Separation efficiency of </a:t>
            </a:r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Rn and Hg isotopes </a:t>
            </a:r>
            <a:r>
              <a:rPr lang="en-US" sz="18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a function of </a:t>
            </a:r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measured simultaneously with graphite nanotube catcher for beam energy in the middle of the target 218 MeV. Rn isotopes – at the focal plane (F2</a:t>
            </a:r>
            <a:r>
              <a:rPr lang="en-US" sz="18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Hg </a:t>
            </a:r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isotopes – at the middle </a:t>
            </a:r>
            <a:r>
              <a:rPr lang="en-US" sz="18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plane (</a:t>
            </a:r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F1) of </a:t>
            </a:r>
            <a:r>
              <a:rPr lang="en-US" sz="18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MASHA separator</a:t>
            </a:r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kern="0" dirty="0" smtClean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kern="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-198388" y="22572"/>
            <a:ext cx="9480756" cy="638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 stability of the hot catcher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carbon nanotubes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0883" y="1572258"/>
            <a:ext cx="1257300" cy="1183813"/>
          </a:xfrm>
          <a:prstGeom prst="rect">
            <a:avLst/>
          </a:prstGeom>
        </p:spPr>
      </p:pic>
      <p:pic>
        <p:nvPicPr>
          <p:cNvPr id="10" name="Picture 120" descr="многослойные углеродные нанотрубки 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414" y="2594706"/>
            <a:ext cx="1428713" cy="80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674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710A0-58E1-4381-B758-E8B59BFB4753}" type="slidenum">
              <a:rPr lang="ru-RU" altLang="ru-RU" smtClean="0"/>
              <a:pPr>
                <a:defRPr/>
              </a:pPr>
              <a:t>12</a:t>
            </a:fld>
            <a:endParaRPr lang="ru-RU" alt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269" y="238125"/>
            <a:ext cx="7568287" cy="5296237"/>
          </a:xfrm>
          <a:prstGeom prst="rect">
            <a:avLst/>
          </a:prstGeom>
        </p:spPr>
      </p:pic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417125" y="5604152"/>
            <a:ext cx="8070573" cy="785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response of MASHA separator for two different solid hot catcher designs. Blue line – new design with nanotube paper. Green line – old design with polygraphene.</a:t>
            </a:r>
            <a:endParaRPr lang="ru-RU" kern="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kern="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855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53415" y="1856235"/>
            <a:ext cx="7787640" cy="4524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42900" indent="-342900" algn="l">
              <a:buFont typeface="Wingdings" pitchFamily="2" charset="2"/>
              <a:buChar char="Ø"/>
            </a:pPr>
            <a:r>
              <a:rPr lang="en-US" sz="2400" kern="0" dirty="0" smtClean="0">
                <a:solidFill>
                  <a:srgbClr val="800000"/>
                </a:solidFill>
              </a:rPr>
              <a:t>New design of the hot catcher: test on the ion beam shows the perspective of the new materials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US" sz="2400" kern="0" dirty="0" smtClean="0">
              <a:solidFill>
                <a:srgbClr val="80000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kern="0" dirty="0" smtClean="0">
                <a:solidFill>
                  <a:srgbClr val="800000"/>
                </a:solidFill>
              </a:rPr>
              <a:t>Installation of the strip </a:t>
            </a:r>
            <a:r>
              <a:rPr lang="en-US" sz="2400" kern="0" dirty="0">
                <a:solidFill>
                  <a:srgbClr val="800000"/>
                </a:solidFill>
              </a:rPr>
              <a:t>detector at the </a:t>
            </a:r>
            <a:r>
              <a:rPr lang="en-US" sz="2400" kern="0" dirty="0" smtClean="0">
                <a:solidFill>
                  <a:srgbClr val="800000"/>
                </a:solidFill>
              </a:rPr>
              <a:t>middle plane </a:t>
            </a:r>
            <a:r>
              <a:rPr lang="en-US" sz="2400" kern="0" dirty="0">
                <a:solidFill>
                  <a:srgbClr val="800000"/>
                </a:solidFill>
              </a:rPr>
              <a:t>F1 </a:t>
            </a:r>
            <a:r>
              <a:rPr lang="en-US" sz="2400" kern="0" dirty="0" smtClean="0">
                <a:solidFill>
                  <a:srgbClr val="800000"/>
                </a:solidFill>
              </a:rPr>
              <a:t>gives the permanent control </a:t>
            </a:r>
          </a:p>
          <a:p>
            <a:pPr algn="l"/>
            <a:endParaRPr lang="en-US" sz="2400" kern="0" dirty="0">
              <a:solidFill>
                <a:srgbClr val="80000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kern="0" dirty="0" smtClean="0">
                <a:solidFill>
                  <a:srgbClr val="800000"/>
                </a:solidFill>
              </a:rPr>
              <a:t>New design ECR ion source and the vacuum chambers for ECR ion source, catcher and transport line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US" sz="2400" kern="0" dirty="0">
              <a:solidFill>
                <a:srgbClr val="800000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kern="0" dirty="0" smtClean="0">
                <a:solidFill>
                  <a:srgbClr val="800000"/>
                </a:solidFill>
              </a:rPr>
              <a:t>Chemical </a:t>
            </a:r>
            <a:r>
              <a:rPr lang="en-US" sz="2400" kern="0" dirty="0">
                <a:solidFill>
                  <a:srgbClr val="800000"/>
                </a:solidFill>
              </a:rPr>
              <a:t>inert </a:t>
            </a:r>
            <a:r>
              <a:rPr lang="en-US" sz="2400" kern="0" dirty="0" smtClean="0">
                <a:solidFill>
                  <a:srgbClr val="800000"/>
                </a:solidFill>
              </a:rPr>
              <a:t>covering</a:t>
            </a:r>
            <a:r>
              <a:rPr lang="ru-RU" sz="2400" kern="0" dirty="0" smtClean="0">
                <a:solidFill>
                  <a:srgbClr val="800000"/>
                </a:solidFill>
              </a:rPr>
              <a:t> </a:t>
            </a:r>
            <a:r>
              <a:rPr lang="en-US" sz="2400" kern="0" dirty="0" smtClean="0">
                <a:solidFill>
                  <a:srgbClr val="800000"/>
                </a:solidFill>
              </a:rPr>
              <a:t>of the inner part of the </a:t>
            </a:r>
            <a:r>
              <a:rPr lang="en-US" sz="2400" kern="0" dirty="0">
                <a:solidFill>
                  <a:srgbClr val="800000"/>
                </a:solidFill>
              </a:rPr>
              <a:t>vacuum </a:t>
            </a:r>
            <a:r>
              <a:rPr lang="en-US" sz="2400" kern="0" dirty="0" smtClean="0">
                <a:solidFill>
                  <a:srgbClr val="800000"/>
                </a:solidFill>
              </a:rPr>
              <a:t>chambers – test experiment started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US" sz="2000" kern="0" dirty="0" smtClean="0">
              <a:solidFill>
                <a:srgbClr val="800000"/>
              </a:solidFill>
            </a:endParaRPr>
          </a:p>
          <a:p>
            <a:pPr algn="l"/>
            <a:r>
              <a:rPr lang="en-US" sz="2400" kern="0" dirty="0" smtClean="0">
                <a:solidFill>
                  <a:srgbClr val="800000"/>
                </a:solidFill>
              </a:rPr>
              <a:t/>
            </a:r>
            <a:br>
              <a:rPr lang="en-US" sz="2400" kern="0" dirty="0" smtClean="0">
                <a:solidFill>
                  <a:srgbClr val="800000"/>
                </a:solidFill>
              </a:rPr>
            </a:br>
            <a:endParaRPr lang="en-US" sz="2400" kern="0" dirty="0" smtClean="0">
              <a:solidFill>
                <a:srgbClr val="8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7696" y="122506"/>
            <a:ext cx="8732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Conclusion: current status of modification of MASHA spectrometer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33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710A0-58E1-4381-B758-E8B59BFB4753}" type="slidenum">
              <a:rPr lang="ru-RU" altLang="ru-RU" smtClean="0"/>
              <a:pPr>
                <a:defRPr/>
              </a:pPr>
              <a:t>14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1480" y="0"/>
            <a:ext cx="8732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Staff and the acknowledgements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404267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A.M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Rodin,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L.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Krupa,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E.V.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Chernysheva,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A.V.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Gulyaev,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A.V.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Gulyaeva,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M. </a:t>
            </a:r>
            <a:r>
              <a:rPr lang="en-US" sz="2400" dirty="0" err="1" smtClean="0">
                <a:latin typeface="Schadow BT" panose="02060504050505030204" pitchFamily="18" charset="0"/>
                <a:cs typeface="Arial" panose="020B0604020202020204" pitchFamily="34" charset="0"/>
              </a:rPr>
              <a:t>Holik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J.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Kliman,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P.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Kohout, A. </a:t>
            </a:r>
            <a:r>
              <a:rPr lang="en-US" sz="2400" dirty="0" err="1" smtClean="0">
                <a:latin typeface="Schadow BT" panose="02060504050505030204" pitchFamily="18" charset="0"/>
                <a:cs typeface="Arial" panose="020B0604020202020204" pitchFamily="34" charset="0"/>
              </a:rPr>
              <a:t>Kohoutova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, A.B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Komarov, </a:t>
            </a:r>
          </a:p>
          <a:p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A.S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Novoselov,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A.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Opichal,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J.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Pechousek,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A.V.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Podshibyakin,</a:t>
            </a:r>
          </a:p>
          <a:p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V.S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Salamatin,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S.V.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Stepantsov,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V.Yu.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Vedeneev, </a:t>
            </a:r>
            <a:r>
              <a:rPr lang="en-US" sz="2400" dirty="0">
                <a:latin typeface="Schadow BT" panose="02060504050505030204" pitchFamily="18" charset="0"/>
                <a:cs typeface="Arial" panose="020B0604020202020204" pitchFamily="34" charset="0"/>
              </a:rPr>
              <a:t>S.A. </a:t>
            </a:r>
            <a:r>
              <a:rPr lang="en-US" sz="2400" dirty="0" smtClean="0">
                <a:latin typeface="Schadow BT" panose="02060504050505030204" pitchFamily="18" charset="0"/>
                <a:cs typeface="Arial" panose="020B0604020202020204" pitchFamily="34" charset="0"/>
              </a:rPr>
              <a:t>Yukhimchuk.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689797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ahnschrift SemiLight" panose="020B0502040204020203" pitchFamily="34" charset="0"/>
              </a:rPr>
              <a:t>Sincere gratitude to: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ahnschrift SemiLight" panose="020B0502040204020203" pitchFamily="34" charset="0"/>
              </a:rPr>
              <a:t>FLNR U-400M acceleration complex for a qualitative ion beam;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ahnschrift SemiLight" panose="020B0502040204020203" pitchFamily="34" charset="0"/>
              </a:rPr>
              <a:t>FLNR engineering staff for the experiment support;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ahnschrift SemiLight" panose="020B0502040204020203" pitchFamily="34" charset="0"/>
              </a:rPr>
              <a:t>Saint-Petersburg University and NUCLEUS-2021 for organizing the online conference;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Bahnschrift SemiLight" panose="020B0502040204020203" pitchFamily="34" charset="0"/>
              </a:rPr>
              <a:t>listeners – for your attention!</a:t>
            </a:r>
          </a:p>
          <a:p>
            <a:endParaRPr lang="ru-RU" sz="2400" dirty="0">
              <a:latin typeface="Bahnschrift SemiLigh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0661" y="6434036"/>
            <a:ext cx="4596130" cy="33855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dirty="0" smtClean="0"/>
              <a:t>LXXI </a:t>
            </a:r>
            <a:r>
              <a:rPr lang="en-US" sz="1600" dirty="0"/>
              <a:t>International Conference «</a:t>
            </a:r>
            <a:r>
              <a:rPr lang="en-US" sz="1600" dirty="0" smtClean="0"/>
              <a:t>Nucleus-20</a:t>
            </a:r>
            <a:r>
              <a:rPr lang="ru-RU" sz="1600" dirty="0" smtClean="0"/>
              <a:t>2</a:t>
            </a:r>
            <a:r>
              <a:rPr lang="en-US" sz="1600" dirty="0" smtClean="0"/>
              <a:t>1». </a:t>
            </a:r>
            <a:endParaRPr lang="ru-RU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28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86" y="150000"/>
            <a:ext cx="9034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800" b="1" dirty="0" smtClean="0">
                <a:solidFill>
                  <a:srgbClr val="C00000"/>
                </a:solidFill>
                <a:latin typeface="Dutch801 XBd BT" panose="02020903060505020304" pitchFamily="18" charset="0"/>
                <a:ea typeface="Times New Roman" panose="02020603050405020304" pitchFamily="18" charset="0"/>
              </a:rPr>
              <a:t>Separation of heavy ion fusion reaction products</a:t>
            </a:r>
            <a:endParaRPr lang="ru-RU" sz="2800" b="1" dirty="0">
              <a:solidFill>
                <a:srgbClr val="C00000"/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8921" y="611665"/>
            <a:ext cx="79758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  <a:cs typeface="Arial" panose="020B0604020202020204" pitchFamily="34" charset="0"/>
              </a:rPr>
              <a:t>Catchers: 	Solid		Liquid		Gas</a:t>
            </a:r>
          </a:p>
          <a:p>
            <a:r>
              <a:rPr lang="en-US" sz="2400" dirty="0" smtClean="0">
                <a:cs typeface="Arial" panose="020B0604020202020204" pitchFamily="34" charset="0"/>
              </a:rPr>
              <a:t>Main requirements: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66FF"/>
                </a:solidFill>
                <a:cs typeface="Arial" panose="020B0604020202020204" pitchFamily="34" charset="0"/>
              </a:rPr>
              <a:t>Enough separation efficiency;</a:t>
            </a:r>
            <a:r>
              <a:rPr lang="ru-RU" sz="2400" dirty="0" smtClean="0">
                <a:solidFill>
                  <a:srgbClr val="0066FF"/>
                </a:solidFill>
                <a:cs typeface="Arial" panose="020B0604020202020204" pitchFamily="34" charset="0"/>
              </a:rPr>
              <a:t>  </a:t>
            </a:r>
            <a:endParaRPr lang="en-US" sz="2400" dirty="0" smtClean="0">
              <a:solidFill>
                <a:srgbClr val="0066FF"/>
              </a:solidFill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66FF"/>
                </a:solidFill>
                <a:cs typeface="Arial" panose="020B0604020202020204" pitchFamily="34" charset="0"/>
              </a:rPr>
              <a:t>Separation time </a:t>
            </a:r>
            <a:r>
              <a:rPr lang="en-US" sz="2400" dirty="0" smtClean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– in order of SHE isotopes lifetime.</a:t>
            </a:r>
          </a:p>
          <a:p>
            <a:r>
              <a:rPr lang="en-US" sz="2400" dirty="0">
                <a:cs typeface="Arial" panose="020B0604020202020204" pitchFamily="34" charset="0"/>
              </a:rPr>
              <a:t>Catcher material characteristics:</a:t>
            </a:r>
          </a:p>
          <a:p>
            <a:r>
              <a:rPr lang="en-US" sz="2400" dirty="0">
                <a:solidFill>
                  <a:srgbClr val="0066FF"/>
                </a:solidFill>
                <a:cs typeface="Arial" panose="020B0604020202020204" pitchFamily="34" charset="0"/>
              </a:rPr>
              <a:t>1. High temperature stability (</a:t>
            </a:r>
            <a:r>
              <a:rPr lang="en-US" sz="2400" i="1" dirty="0">
                <a:solidFill>
                  <a:srgbClr val="0066FF"/>
                </a:solidFill>
                <a:cs typeface="Arial" panose="020B0604020202020204" pitchFamily="34" charset="0"/>
              </a:rPr>
              <a:t>D=D</a:t>
            </a:r>
            <a:r>
              <a:rPr lang="en-US" sz="2400" i="1" baseline="-25000" dirty="0">
                <a:solidFill>
                  <a:srgbClr val="0066FF"/>
                </a:solidFill>
                <a:cs typeface="Arial" panose="020B0604020202020204" pitchFamily="34" charset="0"/>
              </a:rPr>
              <a:t>0</a:t>
            </a:r>
            <a:r>
              <a:rPr lang="en-US" sz="2400" i="1" dirty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exp(-Q/RT</a:t>
            </a:r>
            <a:r>
              <a:rPr lang="en-US" sz="2400" dirty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ru-RU" sz="2400" dirty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sz="2400" dirty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.</a:t>
            </a:r>
            <a:r>
              <a:rPr lang="en-US" sz="2400" i="1" dirty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2400" dirty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sz="2400" dirty="0" smtClean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sz="2400" i="1" dirty="0" smtClean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US" sz="2400" i="1" baseline="-25000" dirty="0" smtClean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0</a:t>
            </a:r>
            <a:r>
              <a:rPr lang="en-US" sz="2400" dirty="0" smtClean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2400" dirty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– diffusion factor, </a:t>
            </a:r>
            <a:r>
              <a:rPr lang="en-US" sz="2400" i="1" dirty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Q</a:t>
            </a:r>
            <a:r>
              <a:rPr lang="en-US" sz="2400" dirty="0">
                <a:solidFill>
                  <a:srgbClr val="0066FF"/>
                </a:solidFill>
                <a:cs typeface="Arial" panose="020B0604020202020204" pitchFamily="34" charset="0"/>
                <a:sym typeface="Symbol" panose="05050102010706020507" pitchFamily="18" charset="2"/>
              </a:rPr>
              <a:t> – activation energy.</a:t>
            </a:r>
            <a:endParaRPr lang="en-US" sz="2400" dirty="0">
              <a:solidFill>
                <a:srgbClr val="0066FF"/>
              </a:solidFill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rgbClr val="0066FF"/>
                </a:solidFill>
                <a:cs typeface="Arial" panose="020B0604020202020204" pitchFamily="34" charset="0"/>
              </a:rPr>
              <a:t>2. High porosity</a:t>
            </a:r>
            <a:r>
              <a:rPr lang="ru-RU" sz="2400" dirty="0">
                <a:solidFill>
                  <a:srgbClr val="0066FF"/>
                </a:solidFill>
                <a:cs typeface="Arial" panose="020B0604020202020204" pitchFamily="34" charset="0"/>
              </a:rPr>
              <a:t>.</a:t>
            </a:r>
            <a:endParaRPr lang="en-US" sz="2400" dirty="0">
              <a:solidFill>
                <a:srgbClr val="0066FF"/>
              </a:solidFill>
              <a:cs typeface="Arial" panose="020B0604020202020204" pitchFamily="34" charset="0"/>
            </a:endParaRPr>
          </a:p>
          <a:p>
            <a:endParaRPr lang="en-US" sz="2400" dirty="0">
              <a:solidFill>
                <a:srgbClr val="0066FF"/>
              </a:solidFill>
              <a:cs typeface="Arial" panose="020B0604020202020204" pitchFamily="34" charset="0"/>
            </a:endParaRPr>
          </a:p>
          <a:p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90281" y="3566320"/>
            <a:ext cx="77544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Arial" panose="020B0604020202020204" pitchFamily="34" charset="0"/>
              </a:rPr>
              <a:t>Porous graphite – polygraphene</a:t>
            </a:r>
            <a:endParaRPr lang="en-US" sz="2400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Arial" panose="020B0604020202020204" pitchFamily="34" charset="0"/>
            </a:endParaRPr>
          </a:p>
          <a:p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829" y="4044416"/>
            <a:ext cx="3105374" cy="232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94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6030" y="938599"/>
            <a:ext cx="88379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Aft>
                <a:spcPts val="0"/>
              </a:spcAft>
              <a:buAutoNum type="arabicPeriod"/>
            </a:pPr>
            <a:r>
              <a:rPr lang="en-US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Two well-known volatile superheavy elements</a:t>
            </a:r>
            <a:r>
              <a:rPr lang="ru-RU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US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Cn (Z=112) and Fl (Z=114).</a:t>
            </a:r>
          </a:p>
          <a:p>
            <a:pPr marL="514350" indent="-514350">
              <a:spcAft>
                <a:spcPts val="0"/>
              </a:spcAft>
              <a:buAutoNum type="arabicPeriod" startAt="2"/>
            </a:pPr>
            <a:r>
              <a:rPr lang="en-US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Some isotopes </a:t>
            </a:r>
            <a:r>
              <a:rPr lang="en-US" sz="2000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have long </a:t>
            </a:r>
            <a:r>
              <a:rPr lang="en-US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enough</a:t>
            </a:r>
            <a:r>
              <a:rPr lang="ru-RU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decay time: 	</a:t>
            </a:r>
            <a:endParaRPr lang="ru-RU" sz="2000" dirty="0" smtClean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aseline="30000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baseline="30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283</a:t>
            </a:r>
            <a:r>
              <a:rPr lang="en-US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Cn – 3.8 s, </a:t>
            </a:r>
            <a:r>
              <a:rPr lang="en-US" sz="2000" baseline="30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285</a:t>
            </a:r>
            <a:r>
              <a:rPr lang="en-US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Cn </a:t>
            </a:r>
            <a:r>
              <a:rPr lang="en-US" sz="2000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en-US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29 s, </a:t>
            </a:r>
            <a:r>
              <a:rPr lang="en-US" sz="2000" baseline="30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289</a:t>
            </a:r>
            <a:r>
              <a:rPr lang="en-US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Fl </a:t>
            </a:r>
            <a:r>
              <a:rPr lang="en-US" sz="2000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en-US" sz="20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2.6 s.</a:t>
            </a:r>
          </a:p>
          <a:p>
            <a:pPr>
              <a:spcAft>
                <a:spcPts val="0"/>
              </a:spcAft>
            </a:pPr>
            <a:r>
              <a:rPr lang="en-US" sz="2400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Favorable reactions: </a:t>
            </a:r>
            <a:r>
              <a:rPr lang="en-US" sz="2200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242, 244</a:t>
            </a:r>
            <a:r>
              <a:rPr lang="en-US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Pu+</a:t>
            </a:r>
            <a:r>
              <a:rPr lang="en-US" sz="2200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48</a:t>
            </a:r>
            <a:r>
              <a:rPr lang="en-US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</a:t>
            </a:r>
          </a:p>
          <a:p>
            <a:pPr>
              <a:spcAft>
                <a:spcPts val="0"/>
              </a:spcAft>
            </a:pPr>
            <a:endParaRPr lang="en-US" sz="2400" dirty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Dutch801 XBd BT" panose="02020903060505020304" pitchFamily="18" charset="0"/>
                <a:cs typeface="Times New Roman" panose="02020603050405020304" pitchFamily="18" charset="0"/>
              </a:rPr>
              <a:t>Solid ISOL method application for Superheavy </a:t>
            </a:r>
            <a:r>
              <a:rPr lang="en-US" sz="2800" b="1" dirty="0">
                <a:solidFill>
                  <a:schemeClr val="accent2"/>
                </a:solidFill>
                <a:latin typeface="Dutch801 XBd BT" panose="020209030605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b="1" dirty="0" smtClean="0">
                <a:solidFill>
                  <a:schemeClr val="accent2"/>
                </a:solidFill>
                <a:latin typeface="Dutch801 XBd BT" panose="02020903060505020304" pitchFamily="18" charset="0"/>
                <a:cs typeface="Times New Roman" panose="02020603050405020304" pitchFamily="18" charset="0"/>
              </a:rPr>
              <a:t>uclei </a:t>
            </a:r>
          </a:p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Dutch801 XBd BT" panose="02020903060505020304" pitchFamily="18" charset="0"/>
                <a:cs typeface="Times New Roman" panose="02020603050405020304" pitchFamily="18" charset="0"/>
              </a:rPr>
              <a:t>mass measurements </a:t>
            </a:r>
            <a:endParaRPr lang="ru-RU" sz="2800" b="1" dirty="0">
              <a:solidFill>
                <a:schemeClr val="accent2"/>
              </a:solidFill>
              <a:latin typeface="Franklin Gothic Demi" panose="020B07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1" name="Picture 4" descr="z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1143" y="2401040"/>
            <a:ext cx="5902857" cy="39262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59023" y="3540613"/>
            <a:ext cx="36652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Separation time – </a:t>
            </a:r>
          </a:p>
          <a:p>
            <a:r>
              <a:rPr lang="en-US" sz="2400" dirty="0" smtClean="0">
                <a:latin typeface="Arial Rounded MT Bold" panose="020F0704030504030204" pitchFamily="34" charset="0"/>
              </a:rPr>
              <a:t>order of seconds</a:t>
            </a:r>
          </a:p>
          <a:p>
            <a:endParaRPr lang="en-US" sz="2400" dirty="0" smtClean="0">
              <a:latin typeface="Arial Rounded MT Bold" panose="020F0704030504030204" pitchFamily="34" charset="0"/>
            </a:endParaRPr>
          </a:p>
          <a:p>
            <a:r>
              <a:rPr lang="en-US" sz="2400" dirty="0" smtClean="0">
                <a:latin typeface="Arial Rounded MT Bold" panose="020F0704030504030204" pitchFamily="34" charset="0"/>
              </a:rPr>
              <a:t>Separation efficiency – quite enough</a:t>
            </a:r>
            <a:endParaRPr lang="ru-RU" sz="2400" dirty="0"/>
          </a:p>
        </p:txBody>
      </p:sp>
      <p:sp>
        <p:nvSpPr>
          <p:cNvPr id="4" name="Выгнутая влево стрелка 3"/>
          <p:cNvSpPr/>
          <p:nvPr/>
        </p:nvSpPr>
        <p:spPr>
          <a:xfrm>
            <a:off x="586740" y="1815762"/>
            <a:ext cx="518160" cy="18799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43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nuclphys.sinp.msu.ru/mirrors/images/ma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39" y="4012572"/>
            <a:ext cx="3264963" cy="236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335" y="4031194"/>
            <a:ext cx="3567088" cy="2323561"/>
          </a:xfrm>
          <a:prstGeom prst="rect">
            <a:avLst/>
          </a:prstGeom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425282"/>
              </p:ext>
            </p:extLst>
          </p:nvPr>
        </p:nvGraphicFramePr>
        <p:xfrm>
          <a:off x="528839" y="2043372"/>
          <a:ext cx="8021052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3113"/>
                <a:gridCol w="1691640"/>
                <a:gridCol w="1143000"/>
                <a:gridCol w="1252728"/>
                <a:gridCol w="1234440"/>
                <a:gridCol w="1326131"/>
              </a:tblGrid>
              <a:tr h="4972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Setup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Catcher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WenQuanYi Zen Hei"/>
                          <a:cs typeface="Times New Roman" panose="02020603050405020304" pitchFamily="18" charset="0"/>
                        </a:rPr>
                        <a:t>thickness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Transport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WenQuanYi Zen Hei"/>
                          <a:cs typeface="Times New Roman" panose="02020603050405020304" pitchFamily="18" charset="0"/>
                        </a:rPr>
                        <a:t>temperature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Separation time</a:t>
                      </a:r>
                      <a:r>
                        <a:rPr lang="ru-RU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ru-RU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Separation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efficiency</a:t>
                      </a:r>
                      <a:r>
                        <a:rPr lang="ru-RU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ISOLDE-SC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Liquid lead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 </a:t>
                      </a: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ru-RU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ru-RU" sz="1600" kern="50" baseline="300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≤ </a:t>
                      </a:r>
                      <a:r>
                        <a:rPr lang="ru-RU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 </a:t>
                      </a: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MASHA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Polygraphene paper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 </a:t>
                      </a: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ru-RU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ru-RU" sz="1600" kern="50" baseline="300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 </a:t>
                      </a: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5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ru-RU" sz="1600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WenQuanYi Zen He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37721" y="1707635"/>
            <a:ext cx="78656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/>
            <a:r>
              <a:rPr lang="en-US" altLang="ru-RU" sz="2000" b="1" dirty="0" smtClean="0">
                <a:solidFill>
                  <a:srgbClr val="800000"/>
                </a:solidFill>
                <a:latin typeface="+mj-lt"/>
                <a:ea typeface="WenQuanYi Zen Hei"/>
                <a:cs typeface="Times New Roman" panose="02020603050405020304" pitchFamily="18" charset="0"/>
              </a:rPr>
              <a:t>Comparison of ISOL systems at ISOLDE</a:t>
            </a:r>
            <a:r>
              <a:rPr lang="ru-RU" altLang="ru-RU" sz="2000" b="1" dirty="0">
                <a:solidFill>
                  <a:srgbClr val="800000"/>
                </a:solidFill>
                <a:latin typeface="+mj-lt"/>
                <a:ea typeface="WenQuanYi Zen Hei"/>
                <a:cs typeface="Times New Roman" panose="02020603050405020304" pitchFamily="18" charset="0"/>
              </a:rPr>
              <a:t>-</a:t>
            </a:r>
            <a:r>
              <a:rPr lang="en-US" altLang="ru-RU" sz="2000" b="1" dirty="0">
                <a:solidFill>
                  <a:srgbClr val="800000"/>
                </a:solidFill>
                <a:latin typeface="+mj-lt"/>
                <a:ea typeface="WenQuanYi Zen Hei"/>
                <a:cs typeface="Times New Roman" panose="02020603050405020304" pitchFamily="18" charset="0"/>
              </a:rPr>
              <a:t>SC</a:t>
            </a:r>
            <a:r>
              <a:rPr lang="ru-RU" altLang="ru-RU" sz="2000" b="1" dirty="0">
                <a:solidFill>
                  <a:srgbClr val="800000"/>
                </a:solidFill>
                <a:latin typeface="+mj-lt"/>
                <a:ea typeface="WenQuanYi Zen Hei"/>
                <a:cs typeface="Times New Roman" panose="02020603050405020304" pitchFamily="18" charset="0"/>
              </a:rPr>
              <a:t> </a:t>
            </a:r>
            <a:r>
              <a:rPr lang="en-US" altLang="ru-RU" sz="2000" b="1" dirty="0" smtClean="0">
                <a:solidFill>
                  <a:srgbClr val="800000"/>
                </a:solidFill>
                <a:latin typeface="+mj-lt"/>
                <a:ea typeface="WenQuanYi Zen Hei"/>
                <a:cs typeface="Times New Roman" panose="02020603050405020304" pitchFamily="18" charset="0"/>
              </a:rPr>
              <a:t>and</a:t>
            </a:r>
            <a:r>
              <a:rPr lang="ru-RU" altLang="ru-RU" sz="2000" b="1" dirty="0" smtClean="0">
                <a:solidFill>
                  <a:srgbClr val="800000"/>
                </a:solidFill>
                <a:latin typeface="+mj-lt"/>
                <a:ea typeface="WenQuanYi Zen Hei"/>
                <a:cs typeface="Times New Roman" panose="02020603050405020304" pitchFamily="18" charset="0"/>
              </a:rPr>
              <a:t> </a:t>
            </a:r>
            <a:r>
              <a:rPr lang="en-US" altLang="ru-RU" sz="2000" b="1" dirty="0" smtClean="0">
                <a:solidFill>
                  <a:srgbClr val="800000"/>
                </a:solidFill>
                <a:latin typeface="+mj-lt"/>
                <a:ea typeface="WenQuanYi Zen Hei"/>
                <a:cs typeface="Times New Roman" panose="02020603050405020304" pitchFamily="18" charset="0"/>
              </a:rPr>
              <a:t>MASHA</a:t>
            </a:r>
            <a:endParaRPr lang="ru-RU" altLang="ru-RU" sz="3600" b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33394" y="3697293"/>
            <a:ext cx="2945353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b="1" kern="5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ISOLDE-SC</a:t>
            </a:r>
            <a:r>
              <a:rPr lang="ru-RU" b="1" kern="5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b="1" kern="5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en-US" b="1" kern="50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b="1" kern="5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b="1" kern="50" baseline="30000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</a:t>
            </a:r>
            <a:r>
              <a:rPr lang="en-US" b="1" kern="50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r>
              <a:rPr lang="en-US" b="1" kern="5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kern="50" dirty="0">
              <a:solidFill>
                <a:schemeClr val="accent2"/>
              </a:solidFill>
              <a:latin typeface="Times New Roman" panose="02020603050405020304" pitchFamily="18" charset="0"/>
              <a:ea typeface="WenQuanYi Zen Hei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5979" y="3697293"/>
            <a:ext cx="315072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b="1" kern="5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MASHA</a:t>
            </a:r>
            <a:r>
              <a:rPr lang="ru-RU" b="1" kern="5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b="1" kern="5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reaction </a:t>
            </a:r>
            <a:r>
              <a:rPr lang="en-US" b="1" kern="50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b="1" kern="5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Ar+</a:t>
            </a:r>
            <a:r>
              <a:rPr lang="en-US" b="1" kern="50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b="1" kern="5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endParaRPr lang="ru-RU" b="1" kern="50" dirty="0">
              <a:solidFill>
                <a:schemeClr val="accent2"/>
              </a:solidFill>
              <a:latin typeface="Times New Roman" panose="02020603050405020304" pitchFamily="18" charset="0"/>
              <a:ea typeface="WenQuanYi Zen Hei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86" y="150000"/>
            <a:ext cx="9034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dirty="0">
                <a:solidFill>
                  <a:srgbClr val="C00000"/>
                </a:solidFill>
                <a:latin typeface="Dutch801 XBd BT" panose="02020903060505020304" pitchFamily="18" charset="0"/>
                <a:ea typeface="Times New Roman" panose="02020603050405020304" pitchFamily="18" charset="0"/>
              </a:rPr>
              <a:t>Application of ISOL method for heavy ion induced reaction</a:t>
            </a:r>
            <a:endParaRPr lang="ru-RU" sz="2400" b="1" dirty="0">
              <a:solidFill>
                <a:srgbClr val="C00000"/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8922" y="611665"/>
            <a:ext cx="580386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anose="020B0604020202020204" pitchFamily="34" charset="0"/>
              </a:rPr>
              <a:t>Main characteristics of ISOL systems are:</a:t>
            </a:r>
          </a:p>
          <a:p>
            <a:r>
              <a:rPr lang="en-US" sz="2400" dirty="0" smtClean="0">
                <a:solidFill>
                  <a:srgbClr val="0066FF"/>
                </a:solidFill>
                <a:cs typeface="Arial" panose="020B0604020202020204" pitchFamily="34" charset="0"/>
              </a:rPr>
              <a:t>1. Separation efficiency;</a:t>
            </a:r>
          </a:p>
          <a:p>
            <a:r>
              <a:rPr lang="en-US" sz="2400" dirty="0" smtClean="0">
                <a:solidFill>
                  <a:srgbClr val="0066FF"/>
                </a:solidFill>
                <a:cs typeface="Arial" panose="020B0604020202020204" pitchFamily="34" charset="0"/>
              </a:rPr>
              <a:t>2. Separation time.</a:t>
            </a:r>
            <a:endParaRPr lang="en-US" sz="2400" dirty="0">
              <a:solidFill>
                <a:srgbClr val="0066FF"/>
              </a:solidFill>
              <a:cs typeface="Arial" panose="020B0604020202020204" pitchFamily="34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6965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572000" y="3052806"/>
            <a:ext cx="4478396" cy="34771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3063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MASHA</a:t>
            </a: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US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ass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nalyser of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n-US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uper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eavy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3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toms)</a:t>
            </a:r>
            <a:endParaRPr lang="ru-RU" sz="3200" dirty="0">
              <a:solidFill>
                <a:srgbClr val="80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2190000"/>
              </p:ext>
            </p:extLst>
          </p:nvPr>
        </p:nvGraphicFramePr>
        <p:xfrm>
          <a:off x="125412" y="705658"/>
          <a:ext cx="5919445" cy="2975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62" name="CorelDRAW" r:id="rId4" imgW="7460401" imgH="3750163" progId="CorelDraw.Graphic.19">
                  <p:embed/>
                </p:oleObj>
              </mc:Choice>
              <mc:Fallback>
                <p:oleObj name="CorelDRAW" r:id="rId4" imgW="7460401" imgH="3750163" progId="CorelDraw.Graphic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5412" y="705658"/>
                        <a:ext cx="5919445" cy="29754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5983346" y="630293"/>
            <a:ext cx="302895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MASHA </a:t>
            </a:r>
            <a:r>
              <a:rPr 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setup is a combination of </a:t>
            </a:r>
            <a:r>
              <a:rPr lang="ru-RU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ISOL</a:t>
            </a:r>
            <a:r>
              <a:rPr lang="en-US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method of synthesis and separation of radioactive</a:t>
            </a:r>
            <a:r>
              <a:rPr lang="en-US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nuclei with the classical method of </a:t>
            </a:r>
            <a:r>
              <a:rPr lang="en-US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magnetic </a:t>
            </a:r>
            <a:r>
              <a:rPr lang="ru-RU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mass </a:t>
            </a:r>
            <a:r>
              <a:rPr 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analysis,</a:t>
            </a:r>
            <a:r>
              <a:rPr lang="en-US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allowing </a:t>
            </a:r>
            <a:r>
              <a:rPr lang="en-US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identification</a:t>
            </a:r>
            <a:r>
              <a:rPr lang="ru-RU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of the synthesized</a:t>
            </a:r>
            <a:r>
              <a:rPr lang="en-US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nuclides in the wide mass </a:t>
            </a:r>
            <a:r>
              <a:rPr lang="ru-RU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range</a:t>
            </a:r>
            <a:r>
              <a:rPr lang="en-US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(A = 1 – 450 a.m.u.)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2306" y="3379950"/>
            <a:ext cx="1607909" cy="21483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76799" y="5569533"/>
            <a:ext cx="38664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Poly-graphene paper,</a:t>
            </a:r>
            <a:r>
              <a:rPr lang="sk-SK" sz="1600" dirty="0">
                <a:solidFill>
                  <a:srgbClr val="800000"/>
                </a:solidFill>
              </a:rPr>
              <a:t> </a:t>
            </a:r>
            <a:r>
              <a:rPr lang="sk-SK" sz="16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r>
              <a:rPr lang="en-US" sz="16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0.5 g/cm</a:t>
            </a:r>
            <a:r>
              <a:rPr lang="en-US" sz="1600" baseline="300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600" baseline="300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porosity</a:t>
            </a:r>
            <a:r>
              <a:rPr lang="ru-RU" sz="16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75%)</a:t>
            </a:r>
            <a:r>
              <a:rPr lang="en-US" sz="16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</a:t>
            </a:r>
            <a:r>
              <a:rPr lang="en-US" sz="16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possible to produce as a paperboard</a:t>
            </a:r>
            <a:r>
              <a:rPr lang="ru-RU" sz="16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thickness 0.6 mm</a:t>
            </a:r>
            <a:endParaRPr lang="ru-RU" sz="1600" dirty="0"/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/>
          <a:srcRect l="-4" r="24304"/>
          <a:stretch/>
        </p:blipFill>
        <p:spPr>
          <a:xfrm>
            <a:off x="6337156" y="3373254"/>
            <a:ext cx="2583810" cy="2161773"/>
          </a:xfrm>
          <a:prstGeom prst="rect">
            <a:avLst/>
          </a:prstGeom>
        </p:spPr>
      </p:pic>
      <p:sp>
        <p:nvSpPr>
          <p:cNvPr id="12" name="Rectangle 43"/>
          <p:cNvSpPr>
            <a:spLocks noChangeArrowheads="1"/>
          </p:cNvSpPr>
          <p:nvPr/>
        </p:nvSpPr>
        <p:spPr bwMode="auto">
          <a:xfrm>
            <a:off x="0" y="4283166"/>
            <a:ext cx="45339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Operating temperature of hot catcher </a:t>
            </a: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– 1</a:t>
            </a: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baseline="30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Delivery </a:t>
            </a: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time of nuclides to the ECR ion source </a:t>
            </a:r>
            <a:r>
              <a:rPr lang="ru-RU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~</a:t>
            </a:r>
            <a:r>
              <a:rPr lang="ru-RU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1.8</a:t>
            </a: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s.</a:t>
            </a:r>
          </a:p>
          <a:p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ECR ion source: ionization efficiency – up to 90% for noble gas. </a:t>
            </a:r>
          </a:p>
          <a:p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Operation pressure – 10</a:t>
            </a:r>
            <a:r>
              <a:rPr lang="en-US" baseline="30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mbar</a:t>
            </a:r>
          </a:p>
          <a:p>
            <a:endParaRPr lang="en-US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21115" y="2415397"/>
            <a:ext cx="71740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Middle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38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574803"/>
              </p:ext>
            </p:extLst>
          </p:nvPr>
        </p:nvGraphicFramePr>
        <p:xfrm>
          <a:off x="146007" y="2220994"/>
          <a:ext cx="4028296" cy="298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146" name="Graph" r:id="rId4" imgW="4145040" imgH="2890440" progId="Origin50.Graph">
                  <p:embed/>
                </p:oleObj>
              </mc:Choice>
              <mc:Fallback>
                <p:oleObj name="Graph" r:id="rId4" imgW="4145040" imgH="289044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07" y="2220994"/>
                        <a:ext cx="4028296" cy="2982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48908" y="1777212"/>
            <a:ext cx="749989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MS Mincho" panose="02020609040205080304" pitchFamily="49" charset="-128"/>
                <a:cs typeface="Times New Roman" panose="02020603050405020304" pitchFamily="18" charset="0"/>
              </a:rPr>
              <a:t>Separation efficiency of MASHA setup as a function of measurement time.</a:t>
            </a:r>
            <a:endParaRPr kumimoji="0" lang="en-US" alt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5317208"/>
            <a:ext cx="90913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During the experiment, a detailed study of efficiency and reliability of all systems was </a:t>
            </a:r>
            <a:r>
              <a:rPr lang="en-US" sz="1400" dirty="0" smtClean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carried </a:t>
            </a:r>
            <a:r>
              <a:rPr lang="en-US" sz="1400" dirty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out. It </a:t>
            </a:r>
            <a:r>
              <a:rPr lang="en-US" sz="1400" dirty="0" smtClean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was observed that </a:t>
            </a:r>
            <a:r>
              <a:rPr lang="en-US" sz="1400" dirty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the separation efficiency of MASHA setup is not stable during the experiment in the case of high beam intensity (typically 10 mA of </a:t>
            </a:r>
            <a:r>
              <a:rPr lang="en-US" sz="1400" baseline="30000" dirty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48</a:t>
            </a:r>
            <a:r>
              <a:rPr lang="en-US" sz="1400" dirty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Ca). </a:t>
            </a:r>
            <a:r>
              <a:rPr lang="en-US" sz="1400" dirty="0" smtClean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US" sz="1400" dirty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high beam intensity corrupts </a:t>
            </a:r>
            <a:r>
              <a:rPr lang="en-US" sz="1400" dirty="0" smtClean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the Hot Catcher </a:t>
            </a:r>
            <a:r>
              <a:rPr lang="en-US" sz="1400" dirty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and the separation efficiency of </a:t>
            </a:r>
            <a:r>
              <a:rPr lang="en-US" sz="1400" dirty="0" smtClean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the Hot Catcher </a:t>
            </a:r>
            <a:r>
              <a:rPr lang="en-US" sz="1400" dirty="0">
                <a:solidFill>
                  <a:srgbClr val="8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decreases by almost ten times during a few days. </a:t>
            </a:r>
            <a:endParaRPr lang="ru-RU" sz="1400" dirty="0">
              <a:solidFill>
                <a:srgbClr val="800000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054" y="50533"/>
            <a:ext cx="924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3300"/>
                </a:solidFill>
                <a:latin typeface="Dutch801 XBd BT" panose="02020903060505020304" pitchFamily="18" charset="0"/>
              </a:rPr>
              <a:t>Limitations of the method for experiments </a:t>
            </a:r>
            <a:r>
              <a:rPr lang="en-US" sz="2400" b="1" dirty="0" smtClean="0">
                <a:solidFill>
                  <a:srgbClr val="FF3300"/>
                </a:solidFill>
                <a:latin typeface="Dutch801 XBd BT" panose="02020903060505020304" pitchFamily="18" charset="0"/>
              </a:rPr>
              <a:t>with </a:t>
            </a:r>
            <a:r>
              <a:rPr lang="en-US" sz="2400" b="1" dirty="0">
                <a:solidFill>
                  <a:srgbClr val="FF3300"/>
                </a:solidFill>
                <a:latin typeface="Dutch801 XBd BT" panose="02020903060505020304" pitchFamily="18" charset="0"/>
              </a:rPr>
              <a:t>heavy ion </a:t>
            </a:r>
            <a:r>
              <a:rPr lang="en-US" sz="2400" b="1" dirty="0" smtClean="0">
                <a:solidFill>
                  <a:srgbClr val="FF3300"/>
                </a:solidFill>
                <a:latin typeface="Dutch801 XBd BT" panose="02020903060505020304" pitchFamily="18" charset="0"/>
              </a:rPr>
              <a:t>beams</a:t>
            </a:r>
            <a:r>
              <a:rPr lang="ru-RU" sz="2400" b="1" dirty="0" smtClean="0">
                <a:solidFill>
                  <a:srgbClr val="FF3300"/>
                </a:solidFill>
              </a:rPr>
              <a:t> </a:t>
            </a:r>
            <a:endParaRPr lang="ru-RU" sz="2400" b="1" dirty="0">
              <a:solidFill>
                <a:srgbClr val="FF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" y="522327"/>
            <a:ext cx="8646598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attempt of determination of mass of 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Cn and Fl elements 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daughter 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products 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b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reaction </a:t>
            </a:r>
            <a:r>
              <a:rPr lang="en-US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Ca+</a:t>
            </a:r>
            <a:r>
              <a:rPr lang="en-US" b="1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242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  (2015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Target: 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 (0.49 mg/cm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with an admixture 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Nd isotopes (~ 1%).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" name="Picture 4" descr="C:\Users\sashar\Rodin\Спектрометр МАША\Экперимент\В 2015 году\Про мишень\Fotous\IMG_003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707" y="2426718"/>
            <a:ext cx="2827827" cy="2269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987634" y="4741529"/>
            <a:ext cx="3208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Poly-graphene paper after irradiation (300 h).</a:t>
            </a:r>
          </a:p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Beam current (</a:t>
            </a:r>
            <a:r>
              <a:rPr lang="en-US" sz="1200" b="1" baseline="30000" dirty="0">
                <a:latin typeface="Times New Roman" pitchFamily="18" charset="0"/>
                <a:cs typeface="Times New Roman" pitchFamily="18" charset="0"/>
              </a:rPr>
              <a:t>48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Ca) </a:t>
            </a:r>
            <a:r>
              <a:rPr lang="en-US" sz="1200" dirty="0"/>
              <a:t>~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0.5 p</a:t>
            </a:r>
            <a:r>
              <a:rPr lang="en-US" sz="1200" b="1" dirty="0">
                <a:latin typeface="Symbol" panose="05050102010706020507" pitchFamily="18" charset="2"/>
                <a:cs typeface="Times New Roman" pitchFamily="18" charset="0"/>
              </a:rPr>
              <a:t>m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009792" y="2399764"/>
            <a:ext cx="2045015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volume power density – 2 kW/cm</a:t>
            </a:r>
            <a:r>
              <a:rPr lang="en-US" sz="1300" kern="0" baseline="300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endParaRPr lang="en-US" sz="1300" kern="0" baseline="3000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3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 irradiation power density – 8 kW/cm</a:t>
            </a:r>
            <a:r>
              <a:rPr lang="en-US" sz="1300" kern="0" baseline="300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sz="1300" kern="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3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(ion beam intensity 0.5 p</a:t>
            </a:r>
            <a:r>
              <a:rPr lang="en-US" sz="1300" kern="0" dirty="0">
                <a:solidFill>
                  <a:srgbClr val="80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300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</a:p>
        </p:txBody>
      </p:sp>
    </p:spTree>
    <p:extLst>
      <p:ext uri="{BB962C8B-B14F-4D97-AF65-F5344CB8AC3E}">
        <p14:creationId xmlns:p14="http://schemas.microsoft.com/office/powerpoint/2010/main" val="192468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457200" y="1608667"/>
            <a:ext cx="85344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2400" kern="0" dirty="0" smtClean="0">
                <a:solidFill>
                  <a:srgbClr val="FF0000"/>
                </a:solidFill>
              </a:rPr>
              <a:t>New design of the hot catcher</a:t>
            </a:r>
            <a:r>
              <a:rPr lang="en-US" sz="2400" kern="0" dirty="0" smtClean="0">
                <a:solidFill>
                  <a:srgbClr val="800000"/>
                </a:solidFill>
              </a:rPr>
              <a:t>: “Separated” graphite heater + catcher made of </a:t>
            </a:r>
            <a:r>
              <a:rPr lang="ru-RU" sz="2400" kern="0" dirty="0" smtClean="0">
                <a:solidFill>
                  <a:srgbClr val="800000"/>
                </a:solidFill>
              </a:rPr>
              <a:t>1,1</a:t>
            </a:r>
            <a:r>
              <a:rPr lang="en-US" sz="2400" kern="0" dirty="0" smtClean="0">
                <a:solidFill>
                  <a:srgbClr val="800000"/>
                </a:solidFill>
              </a:rPr>
              <a:t> mg/cm</a:t>
            </a:r>
            <a:r>
              <a:rPr lang="en-US" sz="2400" kern="0" baseline="30000" dirty="0" smtClean="0">
                <a:solidFill>
                  <a:srgbClr val="800000"/>
                </a:solidFill>
              </a:rPr>
              <a:t>2  </a:t>
            </a:r>
            <a:r>
              <a:rPr lang="en-US" sz="2400" kern="0" dirty="0">
                <a:solidFill>
                  <a:srgbClr val="800000"/>
                </a:solidFill>
              </a:rPr>
              <a:t>g</a:t>
            </a:r>
            <a:r>
              <a:rPr lang="en-US" sz="2400" kern="0" dirty="0" smtClean="0">
                <a:solidFill>
                  <a:srgbClr val="800000"/>
                </a:solidFill>
              </a:rPr>
              <a:t>raphene foil or carbon nanotube paper</a:t>
            </a:r>
            <a:r>
              <a:rPr lang="ru-RU" sz="2400" kern="0" dirty="0">
                <a:solidFill>
                  <a:srgbClr val="800000"/>
                </a:solidFill>
              </a:rPr>
              <a:t> </a:t>
            </a:r>
            <a:r>
              <a:rPr lang="ru-RU" sz="2400" kern="0" dirty="0" smtClean="0">
                <a:solidFill>
                  <a:srgbClr val="800000"/>
                </a:solidFill>
              </a:rPr>
              <a:t>6,4</a:t>
            </a:r>
            <a:r>
              <a:rPr lang="en-US" sz="2400" kern="0" dirty="0" smtClean="0">
                <a:solidFill>
                  <a:srgbClr val="800000"/>
                </a:solidFill>
              </a:rPr>
              <a:t> mg/cm</a:t>
            </a:r>
            <a:r>
              <a:rPr lang="en-US" sz="2400" kern="0" baseline="30000" dirty="0" smtClean="0">
                <a:solidFill>
                  <a:srgbClr val="800000"/>
                </a:solidFill>
              </a:rPr>
              <a:t>2 </a:t>
            </a:r>
            <a:r>
              <a:rPr lang="en-US" sz="2400" kern="0" dirty="0" smtClean="0">
                <a:solidFill>
                  <a:srgbClr val="800000"/>
                </a:solidFill>
              </a:rPr>
              <a:t>thicknesses.</a:t>
            </a:r>
          </a:p>
          <a:p>
            <a:pPr algn="l"/>
            <a:endParaRPr lang="en-US" sz="2400" kern="0" dirty="0" smtClean="0">
              <a:solidFill>
                <a:srgbClr val="800000"/>
              </a:solidFill>
            </a:endParaRPr>
          </a:p>
          <a:p>
            <a:pPr algn="l"/>
            <a:r>
              <a:rPr lang="en-US" sz="2400" kern="0" dirty="0" smtClean="0">
                <a:solidFill>
                  <a:srgbClr val="FF0000"/>
                </a:solidFill>
              </a:rPr>
              <a:t>Installation of </a:t>
            </a:r>
            <a:r>
              <a:rPr lang="ru-RU" sz="2400" kern="0" dirty="0" smtClean="0">
                <a:solidFill>
                  <a:srgbClr val="FF0000"/>
                </a:solidFill>
              </a:rPr>
              <a:t>16-</a:t>
            </a:r>
            <a:r>
              <a:rPr lang="en-US" sz="2400" kern="0" dirty="0" smtClean="0">
                <a:solidFill>
                  <a:srgbClr val="FF0000"/>
                </a:solidFill>
              </a:rPr>
              <a:t>strip silicon detector </a:t>
            </a:r>
            <a:r>
              <a:rPr lang="en-US" sz="2400" kern="0" dirty="0">
                <a:solidFill>
                  <a:srgbClr val="FF0000"/>
                </a:solidFill>
              </a:rPr>
              <a:t>at the </a:t>
            </a:r>
            <a:r>
              <a:rPr lang="en-US" sz="2400" kern="0" dirty="0" smtClean="0">
                <a:solidFill>
                  <a:srgbClr val="FF0000"/>
                </a:solidFill>
              </a:rPr>
              <a:t>middle plane </a:t>
            </a:r>
            <a:r>
              <a:rPr lang="en-US" sz="2400" kern="0" dirty="0">
                <a:solidFill>
                  <a:srgbClr val="FF0000"/>
                </a:solidFill>
              </a:rPr>
              <a:t>F1 </a:t>
            </a:r>
            <a:r>
              <a:rPr lang="en-US" sz="2400" kern="0" dirty="0" smtClean="0">
                <a:solidFill>
                  <a:srgbClr val="FF0000"/>
                </a:solidFill>
              </a:rPr>
              <a:t> </a:t>
            </a:r>
            <a:r>
              <a:rPr lang="en-US" sz="2400" kern="0" dirty="0">
                <a:solidFill>
                  <a:srgbClr val="800000"/>
                </a:solidFill>
              </a:rPr>
              <a:t>(permanent</a:t>
            </a:r>
            <a:r>
              <a:rPr lang="ru-RU" sz="2400" kern="0" dirty="0">
                <a:solidFill>
                  <a:srgbClr val="800000"/>
                </a:solidFill>
              </a:rPr>
              <a:t> </a:t>
            </a:r>
            <a:r>
              <a:rPr lang="en-US" sz="2400" kern="0" dirty="0">
                <a:solidFill>
                  <a:srgbClr val="800000"/>
                </a:solidFill>
              </a:rPr>
              <a:t>control of the separation system by measurement </a:t>
            </a:r>
            <a:r>
              <a:rPr lang="en-US" sz="2400" kern="0" dirty="0" smtClean="0">
                <a:solidFill>
                  <a:srgbClr val="800000"/>
                </a:solidFill>
              </a:rPr>
              <a:t>of Hg </a:t>
            </a:r>
            <a:r>
              <a:rPr lang="en-US" sz="2400" kern="0" dirty="0">
                <a:solidFill>
                  <a:srgbClr val="800000"/>
                </a:solidFill>
              </a:rPr>
              <a:t>yield).</a:t>
            </a:r>
          </a:p>
          <a:p>
            <a:pPr algn="l"/>
            <a:r>
              <a:rPr lang="en-US" sz="2400" kern="0" dirty="0" smtClean="0">
                <a:solidFill>
                  <a:srgbClr val="800000"/>
                </a:solidFill>
              </a:rPr>
              <a:t/>
            </a:r>
            <a:br>
              <a:rPr lang="en-US" sz="2400" kern="0" dirty="0" smtClean="0">
                <a:solidFill>
                  <a:srgbClr val="800000"/>
                </a:solidFill>
              </a:rPr>
            </a:br>
            <a:r>
              <a:rPr lang="en-US" sz="2400" kern="0" dirty="0" smtClean="0">
                <a:solidFill>
                  <a:srgbClr val="FF0000"/>
                </a:solidFill>
              </a:rPr>
              <a:t>New design ECR ion source and the vacuum chambers for ECR ion source, catcher and transport line</a:t>
            </a:r>
            <a:r>
              <a:rPr lang="en-US" sz="2400" kern="0" dirty="0">
                <a:solidFill>
                  <a:srgbClr val="800000"/>
                </a:solidFill>
              </a:rPr>
              <a:t>: chemical inert </a:t>
            </a:r>
            <a:r>
              <a:rPr lang="en-US" sz="2400" kern="0" dirty="0" smtClean="0">
                <a:solidFill>
                  <a:srgbClr val="800000"/>
                </a:solidFill>
              </a:rPr>
              <a:t>covering</a:t>
            </a:r>
            <a:r>
              <a:rPr lang="ru-RU" sz="2400" kern="0" dirty="0" smtClean="0">
                <a:solidFill>
                  <a:srgbClr val="800000"/>
                </a:solidFill>
              </a:rPr>
              <a:t> </a:t>
            </a:r>
            <a:r>
              <a:rPr lang="en-US" sz="2400" kern="0" dirty="0" smtClean="0">
                <a:solidFill>
                  <a:srgbClr val="800000"/>
                </a:solidFill>
              </a:rPr>
              <a:t>of the inner part of the </a:t>
            </a:r>
            <a:r>
              <a:rPr lang="en-US" sz="2400" kern="0" dirty="0">
                <a:solidFill>
                  <a:srgbClr val="800000"/>
                </a:solidFill>
              </a:rPr>
              <a:t>vacuum chambers; </a:t>
            </a:r>
            <a:r>
              <a:rPr lang="en-US" sz="2400" kern="0" dirty="0" smtClean="0">
                <a:solidFill>
                  <a:srgbClr val="800000"/>
                </a:solidFill>
              </a:rPr>
              <a:t>heating</a:t>
            </a:r>
            <a:r>
              <a:rPr lang="ru-RU" sz="2400" kern="0" dirty="0" smtClean="0">
                <a:solidFill>
                  <a:srgbClr val="800000"/>
                </a:solidFill>
              </a:rPr>
              <a:t> </a:t>
            </a:r>
            <a:r>
              <a:rPr lang="en-US" sz="2400" kern="0" dirty="0" smtClean="0">
                <a:solidFill>
                  <a:srgbClr val="800000"/>
                </a:solidFill>
              </a:rPr>
              <a:t>of the vacuum chamber at the temperature 300</a:t>
            </a:r>
            <a:r>
              <a:rPr lang="en-US" sz="2400" kern="0" dirty="0" smtClean="0">
                <a:solidFill>
                  <a:srgbClr val="800000"/>
                </a:solidFill>
                <a:sym typeface="Symbol" panose="05050102010706020507" pitchFamily="18" charset="2"/>
              </a:rPr>
              <a:t>C.</a:t>
            </a:r>
            <a:r>
              <a:rPr lang="en-US" sz="2400" kern="0" dirty="0" smtClean="0">
                <a:solidFill>
                  <a:srgbClr val="800000"/>
                </a:solidFill>
              </a:rPr>
              <a:t/>
            </a:r>
            <a:br>
              <a:rPr lang="en-US" sz="2400" kern="0" dirty="0" smtClean="0">
                <a:solidFill>
                  <a:srgbClr val="800000"/>
                </a:solidFill>
              </a:rPr>
            </a:br>
            <a:endParaRPr lang="en-US" sz="2400" kern="0" dirty="0" smtClean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1400" y="211667"/>
            <a:ext cx="736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Modernization of the MASHA setup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9820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909CD-B6C0-46D7-9AB7-CA55B56AEDBC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9" y="753102"/>
            <a:ext cx="2517417" cy="23755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278" y="907085"/>
            <a:ext cx="3111268" cy="20459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0" y="3296137"/>
            <a:ext cx="2646842" cy="26324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332" y="3368101"/>
            <a:ext cx="2710724" cy="256732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69131" y="118460"/>
            <a:ext cx="6875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3300"/>
                </a:solidFill>
                <a:latin typeface="Dutch801 XBd BT" panose="02020903060505020304" pitchFamily="18" charset="0"/>
              </a:rPr>
              <a:t>New materials: graphene and carbon nanotubes</a:t>
            </a:r>
            <a:endParaRPr lang="ru-RU" sz="2400" b="1" dirty="0">
              <a:solidFill>
                <a:srgbClr val="FF33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607733" y="580125"/>
            <a:ext cx="1159934" cy="3004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253596" y="551190"/>
            <a:ext cx="0" cy="3293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862" y="1790060"/>
            <a:ext cx="3211455" cy="2902206"/>
          </a:xfrm>
          <a:prstGeom prst="rect">
            <a:avLst/>
          </a:prstGeom>
        </p:spPr>
      </p:pic>
      <p:cxnSp>
        <p:nvCxnSpPr>
          <p:cNvPr id="14" name="Прямая со стрелкой 13"/>
          <p:cNvCxnSpPr>
            <a:stCxn id="18" idx="2"/>
          </p:cNvCxnSpPr>
          <p:nvPr/>
        </p:nvCxnSpPr>
        <p:spPr>
          <a:xfrm>
            <a:off x="2982549" y="2228316"/>
            <a:ext cx="1258319" cy="4405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9" idx="0"/>
          </p:cNvCxnSpPr>
          <p:nvPr/>
        </p:nvCxnSpPr>
        <p:spPr>
          <a:xfrm flipH="1" flipV="1">
            <a:off x="5140546" y="2979634"/>
            <a:ext cx="716644" cy="586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0" idx="0"/>
          </p:cNvCxnSpPr>
          <p:nvPr/>
        </p:nvCxnSpPr>
        <p:spPr>
          <a:xfrm flipH="1" flipV="1">
            <a:off x="4408714" y="3320143"/>
            <a:ext cx="24873" cy="1238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59898" y="1489652"/>
            <a:ext cx="10453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Graphene/nanotube paper foil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185128" y="3565766"/>
            <a:ext cx="1344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Polygraphene heater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067785" y="4558506"/>
            <a:ext cx="731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Shield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67185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551" y="941662"/>
            <a:ext cx="4334165" cy="3683032"/>
          </a:xfrm>
          <a:prstGeom prst="rect">
            <a:avLst/>
          </a:prstGeom>
        </p:spPr>
      </p:pic>
      <p:pic>
        <p:nvPicPr>
          <p:cNvPr id="23" name="Рисунок 22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60" t="20777" r="23818" b="20441"/>
          <a:stretch/>
        </p:blipFill>
        <p:spPr>
          <a:xfrm>
            <a:off x="138835" y="508417"/>
            <a:ext cx="3642137" cy="328778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3638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arrangement of rotating target and separation system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5274" y="5286782"/>
            <a:ext cx="85862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kern="0" dirty="0"/>
              <a:t>Target for test experiment: irradiation stability of the new design hot catcher and synchronous</a:t>
            </a:r>
            <a:r>
              <a:rPr lang="ru-RU" sz="2000" kern="0" dirty="0"/>
              <a:t> </a:t>
            </a:r>
            <a:r>
              <a:rPr lang="en-US" sz="2000" kern="0" dirty="0"/>
              <a:t>measurement of products of the reactions </a:t>
            </a:r>
            <a:r>
              <a:rPr lang="en-US" sz="2000" kern="0" baseline="30000" dirty="0"/>
              <a:t>40</a:t>
            </a:r>
            <a:r>
              <a:rPr lang="en-US" sz="2000" kern="0" dirty="0"/>
              <a:t>Ar+</a:t>
            </a:r>
            <a:r>
              <a:rPr lang="en-US" sz="2000" kern="0" baseline="30000" dirty="0"/>
              <a:t>144</a:t>
            </a:r>
            <a:r>
              <a:rPr lang="en-US" sz="2000" kern="0" dirty="0"/>
              <a:t>Sm and </a:t>
            </a:r>
            <a:r>
              <a:rPr lang="en-US" sz="2000" kern="0" baseline="30000" dirty="0"/>
              <a:t>40</a:t>
            </a:r>
            <a:r>
              <a:rPr lang="en-US" sz="2000" kern="0" dirty="0"/>
              <a:t>Ar+</a:t>
            </a:r>
            <a:r>
              <a:rPr lang="en-US" sz="2000" kern="0" baseline="30000" dirty="0"/>
              <a:t>166</a:t>
            </a:r>
            <a:r>
              <a:rPr lang="en-US" sz="2000" kern="0" dirty="0"/>
              <a:t>Er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0875" y="4429654"/>
            <a:ext cx="3502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Rotating target wheel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5060" y="3805336"/>
            <a:ext cx="14199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baseline="300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itchFamily="18" charset="0"/>
              </a:rPr>
              <a:t>144</a:t>
            </a:r>
            <a:r>
              <a:rPr lang="en-US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itchFamily="18" charset="0"/>
              </a:rPr>
              <a:t>Sm </a:t>
            </a:r>
          </a:p>
          <a:p>
            <a:pPr algn="ctr"/>
            <a:r>
              <a:rPr lang="en-US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itchFamily="18" charset="0"/>
              </a:rPr>
              <a:t>(6 sectors)</a:t>
            </a:r>
            <a:endParaRPr lang="ru-RU" sz="2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2897011" y="2808414"/>
            <a:ext cx="327088" cy="980464"/>
          </a:xfrm>
          <a:prstGeom prst="straightConnector1">
            <a:avLst/>
          </a:prstGeom>
          <a:ln w="38100">
            <a:solidFill>
              <a:srgbClr val="FF33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13291" y="3682225"/>
            <a:ext cx="15789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baseline="300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ahnschrift SemiBold SemiConden" panose="020B0502040204020203" pitchFamily="34" charset="0"/>
                <a:cs typeface="Times New Roman" pitchFamily="18" charset="0"/>
              </a:rPr>
              <a:t>166</a:t>
            </a:r>
            <a:r>
              <a:rPr lang="en-US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ahnschrift SemiBold SemiConden" panose="020B0502040204020203" pitchFamily="34" charset="0"/>
                <a:cs typeface="Times New Roman" pitchFamily="18" charset="0"/>
              </a:rPr>
              <a:t>Er</a:t>
            </a:r>
            <a:r>
              <a:rPr lang="en-US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ahnschrift SemiBold SemiConden" panose="020B0502040204020203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ahnschrift SemiBold SemiConden" panose="020B0502040204020203" pitchFamily="34" charset="0"/>
                <a:cs typeface="Times New Roman" pitchFamily="18" charset="0"/>
              </a:rPr>
              <a:t>(6 sectors)</a:t>
            </a:r>
            <a:endParaRPr lang="ru-RU" sz="2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ahnschrift SemiBold SemiConden" panose="020B0502040204020203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2897012" y="1504068"/>
            <a:ext cx="274031" cy="22848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1993177" y="3497877"/>
            <a:ext cx="903835" cy="2910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1236273" y="860478"/>
            <a:ext cx="783597" cy="2928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704301" y="2787161"/>
            <a:ext cx="529478" cy="10017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860754" y="1504068"/>
            <a:ext cx="391607" cy="2296066"/>
          </a:xfrm>
          <a:prstGeom prst="straightConnector1">
            <a:avLst/>
          </a:prstGeom>
          <a:ln w="38100">
            <a:solidFill>
              <a:srgbClr val="FF33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6048362" y="2697480"/>
            <a:ext cx="1389270" cy="291466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6048362" y="3234870"/>
            <a:ext cx="1389272" cy="19413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7296667" y="2050184"/>
            <a:ext cx="240555" cy="93876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6048362" y="1698615"/>
            <a:ext cx="632796" cy="115478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820275" y="1698615"/>
            <a:ext cx="1090949" cy="129033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908884" y="993342"/>
            <a:ext cx="176981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Polygraphene Heater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5659295" y="993342"/>
            <a:ext cx="234219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Graphene/Carbon nanotube catcher foil</a:t>
            </a:r>
            <a:endParaRPr lang="ru-RU" dirty="0"/>
          </a:p>
        </p:txBody>
      </p:sp>
      <p:cxnSp>
        <p:nvCxnSpPr>
          <p:cNvPr id="48" name="Прямая со стрелкой 47"/>
          <p:cNvCxnSpPr/>
          <p:nvPr/>
        </p:nvCxnSpPr>
        <p:spPr>
          <a:xfrm flipH="1">
            <a:off x="8625839" y="3077313"/>
            <a:ext cx="537634" cy="0"/>
          </a:xfrm>
          <a:prstGeom prst="straightConnector1">
            <a:avLst/>
          </a:prstGeom>
          <a:ln w="57150">
            <a:solidFill>
              <a:srgbClr val="8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298480" y="2343780"/>
            <a:ext cx="85000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Ion </a:t>
            </a:r>
          </a:p>
          <a:p>
            <a:r>
              <a:rPr lang="en-US" dirty="0" smtClean="0"/>
              <a:t>beam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3780972" y="2467430"/>
            <a:ext cx="12366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To ECRIS</a:t>
            </a:r>
            <a:endParaRPr lang="ru-RU" dirty="0"/>
          </a:p>
        </p:txBody>
      </p:sp>
      <p:cxnSp>
        <p:nvCxnSpPr>
          <p:cNvPr id="51" name="Прямая со стрелкой 50"/>
          <p:cNvCxnSpPr/>
          <p:nvPr/>
        </p:nvCxnSpPr>
        <p:spPr>
          <a:xfrm flipH="1">
            <a:off x="3780972" y="3083027"/>
            <a:ext cx="537634" cy="0"/>
          </a:xfrm>
          <a:prstGeom prst="straightConnector1">
            <a:avLst/>
          </a:prstGeom>
          <a:ln w="57150">
            <a:solidFill>
              <a:srgbClr val="8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728731" y="1698568"/>
            <a:ext cx="82057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Target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399282" y="787400"/>
            <a:ext cx="841585" cy="2600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830392" y="754540"/>
            <a:ext cx="841585" cy="2600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14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17958</TotalTime>
  <Words>1366</Words>
  <Application>Microsoft Office PowerPoint</Application>
  <PresentationFormat>Экран (4:3)</PresentationFormat>
  <Paragraphs>164</Paragraphs>
  <Slides>14</Slides>
  <Notes>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18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36" baseType="lpstr">
      <vt:lpstr>Arial</vt:lpstr>
      <vt:lpstr>Arial Rounded MT Bold</vt:lpstr>
      <vt:lpstr>Bahnschrift SemiBold SemiConden</vt:lpstr>
      <vt:lpstr>Bahnschrift SemiLight</vt:lpstr>
      <vt:lpstr>Bodoni MT Black</vt:lpstr>
      <vt:lpstr>Calibri</vt:lpstr>
      <vt:lpstr>Calibri Light</vt:lpstr>
      <vt:lpstr>Clarendon Blk BT</vt:lpstr>
      <vt:lpstr>Dutch801 XBd BT</vt:lpstr>
      <vt:lpstr>Eras Demi ITC</vt:lpstr>
      <vt:lpstr>Franklin Gothic Demi</vt:lpstr>
      <vt:lpstr>MS Mincho</vt:lpstr>
      <vt:lpstr>Schadow BT</vt:lpstr>
      <vt:lpstr>Stencil</vt:lpstr>
      <vt:lpstr>Symbol</vt:lpstr>
      <vt:lpstr>Times New Roman</vt:lpstr>
      <vt:lpstr>WenQuanYi Zen Hei</vt:lpstr>
      <vt:lpstr>Wingdings</vt:lpstr>
      <vt:lpstr>1_Default Design</vt:lpstr>
      <vt:lpstr>Ретро</vt:lpstr>
      <vt:lpstr>CorelDRAW</vt:lpstr>
      <vt:lpstr>Graph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FLNR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нас ждёт?</dc:title>
  <dc:creator>Dr. Andrey G. Popeko</dc:creator>
  <cp:lastModifiedBy>Vyacheslav Vedeneyev</cp:lastModifiedBy>
  <cp:revision>483</cp:revision>
  <dcterms:created xsi:type="dcterms:W3CDTF">2007-09-05T15:00:29Z</dcterms:created>
  <dcterms:modified xsi:type="dcterms:W3CDTF">2021-09-24T08:22:28Z</dcterms:modified>
</cp:coreProperties>
</file>