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s/comment3.xml" ContentType="application/vnd.openxmlformats-officedocument.presentationml.comment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анил Ершов" initials="ДЕ" lastIdx="4" clrIdx="0">
    <p:extLst>
      <p:ext uri="{19B8F6BF-5375-455C-9EA6-DF929625EA0E}">
        <p15:presenceInfo xmlns:p15="http://schemas.microsoft.com/office/powerpoint/2012/main" xmlns="" userId="d215e4a928974f7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3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9-24T18:01:19.708" idx="1">
    <p:pos x="1384" y="624"/>
    <p:text>Michael</p:text>
    <p:extLst>
      <p:ext uri="{C676402C-5697-4E1C-873F-D02D1690AC5C}">
        <p15:threadingInfo xmlns:p15="http://schemas.microsoft.com/office/powerpoint/2012/main" xmlns="" timeZoneBias="-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9-24T18:03:54.158" idx="2">
    <p:pos x="5144" y="1176"/>
    <p:text>??? beam? bunch? если пучок протонов- лучше beam</p:text>
    <p:extLst>
      <p:ext uri="{C676402C-5697-4E1C-873F-D02D1690AC5C}">
        <p15:threadingInfo xmlns:p15="http://schemas.microsoft.com/office/powerpoint/2012/main" xmlns="" timeZoneBias="-1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9-24T18:12:57.625" idx="4">
    <p:pos x="7416" y="2712"/>
    <p:text>target?</p:text>
    <p:extLst>
      <p:ext uri="{C676402C-5697-4E1C-873F-D02D1690AC5C}">
        <p15:threadingInfo xmlns:p15="http://schemas.microsoft.com/office/powerpoint/2012/main" xmlns="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00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378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0629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3648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085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0159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463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5895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495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8849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843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96B66-62C3-45A4-80A1-0777B3C35842}" type="datetimeFigureOut">
              <a:rPr lang="ru-RU" smtClean="0"/>
              <a:pPr/>
              <a:t>24.09.2021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716E0-F744-4094-BE49-2657CF5795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884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7071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Black" panose="020B0A04020102020204" pitchFamily="34" charset="0"/>
              </a:rPr>
              <a:t>NEUTRON FLUX ESTIMATION IN THE SPALATION EXPERIMENT AT THE PNPI SYNCHROTRON</a:t>
            </a:r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a-DK" dirty="0"/>
              <a:t>Authors: Alekseev I. E., Belov S. E., Ershov K. V.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7493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lux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791" y="643939"/>
            <a:ext cx="8788548" cy="32390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 Black" pitchFamily="34" charset="0"/>
              </a:rPr>
              <a:t>Fluence</a:t>
            </a:r>
            <a:r>
              <a:rPr lang="en-US" dirty="0">
                <a:latin typeface="Arial Black" pitchFamily="34" charset="0"/>
              </a:rPr>
              <a:t> calculation by experimental data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6214" y="4262907"/>
            <a:ext cx="11668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 is the partial activity of the isotope in the monitor, M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is the mass of the nucleus of the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taget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in atomic mass units, T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– the half-life of the product,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i="0" baseline="-25000" dirty="0" err="1">
                <a:latin typeface="+mj-lt"/>
                <a:cs typeface="Times New Roman" pitchFamily="18" charset="0"/>
              </a:rPr>
              <a:t>lag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– the measurement delay time after the synchrotron stops, 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exp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– the time of irradiation of the sample in the neutron flux, m—the mass of the sample, k – the product of the content of the corresponding element and the percentage of the parent isotope in it, σ – the cross section of the reaction, N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– the Avogadro number.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M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1142" y="3352800"/>
            <a:ext cx="7566015" cy="33105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53"/>
            <a:ext cx="10515600" cy="1325563"/>
          </a:xfrm>
        </p:spPr>
        <p:txBody>
          <a:bodyPr/>
          <a:lstStyle/>
          <a:p>
            <a:r>
              <a:rPr lang="en-US" dirty="0">
                <a:latin typeface="Arial Black" pitchFamily="34" charset="0"/>
              </a:rPr>
              <a:t>Foil content and reaction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25979" y="944161"/>
            <a:ext cx="5076551" cy="247452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err="1"/>
              <a:t>Anealed</a:t>
            </a:r>
            <a:r>
              <a:rPr lang="en-US" b="1" dirty="0"/>
              <a:t> Stainless steel  25</a:t>
            </a:r>
            <a:r>
              <a:rPr lang="en-US" b="1" dirty="0">
                <a:sym typeface="Symbol"/>
              </a:rPr>
              <a:t>m</a:t>
            </a:r>
            <a:endParaRPr lang="en-US" b="1" dirty="0"/>
          </a:p>
          <a:p>
            <a:r>
              <a:rPr lang="en-US" dirty="0"/>
              <a:t>Fe — 61%;</a:t>
            </a:r>
          </a:p>
          <a:p>
            <a:r>
              <a:rPr lang="en-US" dirty="0"/>
              <a:t>Cr — 26%;</a:t>
            </a:r>
          </a:p>
          <a:p>
            <a:r>
              <a:rPr lang="en-US" dirty="0"/>
              <a:t>Ni — 7%; </a:t>
            </a:r>
          </a:p>
          <a:p>
            <a:r>
              <a:rPr lang="en-US" dirty="0"/>
              <a:t>Mo — 6%. </a:t>
            </a:r>
          </a:p>
          <a:p>
            <a:endParaRPr lang="ru-RU" dirty="0"/>
          </a:p>
        </p:txBody>
      </p:sp>
      <p:pic>
        <p:nvPicPr>
          <p:cNvPr id="4" name="Рисунок 3" descr="C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841" y="1153960"/>
            <a:ext cx="5890054" cy="3937069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>
            <a:off x="1087393" y="3888260"/>
            <a:ext cx="642552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125365" y="3929450"/>
            <a:ext cx="453079" cy="31303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9197544" y="5366953"/>
            <a:ext cx="642552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9152241" y="4217774"/>
            <a:ext cx="568410" cy="37070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437" y="1507525"/>
            <a:ext cx="9306924" cy="52351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8031"/>
            <a:ext cx="10515600" cy="1325563"/>
          </a:xfrm>
        </p:spPr>
        <p:txBody>
          <a:bodyPr/>
          <a:lstStyle/>
          <a:p>
            <a:r>
              <a:rPr lang="en-US" dirty="0">
                <a:latin typeface="Arial Black" pitchFamily="34" charset="0"/>
                <a:cs typeface="Times New Roman" pitchFamily="18" charset="0"/>
                <a:sym typeface="Symbol"/>
              </a:rPr>
              <a:t>Example </a:t>
            </a:r>
            <a:r>
              <a:rPr lang="en-US" dirty="0">
                <a:latin typeface="Arial Black" pitchFamily="34" charset="0"/>
                <a:cs typeface="Times New Roman" pitchFamily="18" charset="0"/>
              </a:rPr>
              <a:t>-spectrum of sample</a:t>
            </a:r>
            <a:endParaRPr lang="ru-RU" dirty="0">
              <a:latin typeface="Arial Black" pitchFamily="34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642551" y="5593491"/>
            <a:ext cx="2059460" cy="29656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2685535" y="5807675"/>
            <a:ext cx="420129" cy="4777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80087" y="5222789"/>
            <a:ext cx="863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Tc-99m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505200" y="2376616"/>
            <a:ext cx="420129" cy="4777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Black" pitchFamily="34" charset="0"/>
              </a:rPr>
              <a:t>Results and conclusion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Since both reactions have a resonant fashion with an energy of several </a:t>
            </a:r>
            <a:r>
              <a:rPr lang="en-US" dirty="0" err="1"/>
              <a:t>keV</a:t>
            </a:r>
            <a:r>
              <a:rPr lang="en-US" dirty="0"/>
              <a:t>, we can only estimate qualitatively the ratio between high-energy and thermal neutrons (in this particular case) ;</a:t>
            </a:r>
          </a:p>
          <a:p>
            <a:r>
              <a:rPr lang="en-US" dirty="0"/>
              <a:t>For the last (fourth) sample, the value of the thermal neutron flux can be estimated ~10</a:t>
            </a:r>
            <a:r>
              <a:rPr lang="en-US" baseline="30000" dirty="0"/>
              <a:t>8</a:t>
            </a:r>
            <a:r>
              <a:rPr lang="en-US" dirty="0"/>
              <a:t> n/sec/sm</a:t>
            </a:r>
            <a:r>
              <a:rPr lang="en-US" baseline="30000" dirty="0"/>
              <a:t>2</a:t>
            </a:r>
            <a:r>
              <a:rPr lang="en-US" dirty="0"/>
              <a:t>.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Black" pitchFamily="34" charset="0"/>
              </a:rPr>
              <a:t>Further research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experiments with threshold nuclear reaction</a:t>
            </a:r>
            <a:r>
              <a:rPr lang="ru-RU" dirty="0"/>
              <a:t>;</a:t>
            </a:r>
            <a:endParaRPr lang="en-US" dirty="0"/>
          </a:p>
          <a:p>
            <a:r>
              <a:rPr lang="en-US" dirty="0"/>
              <a:t>Transmutation of fission products and </a:t>
            </a:r>
            <a:r>
              <a:rPr lang="en-US" dirty="0" err="1"/>
              <a:t>transuranic</a:t>
            </a:r>
            <a:r>
              <a:rPr lang="en-US" dirty="0"/>
              <a:t> elements</a:t>
            </a:r>
            <a:r>
              <a:rPr lang="ru-RU" dirty="0"/>
              <a:t>;</a:t>
            </a:r>
            <a:endParaRPr lang="en-US" dirty="0"/>
          </a:p>
          <a:p>
            <a:r>
              <a:rPr lang="en-US" dirty="0"/>
              <a:t>New reactions data search.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 Black" pitchFamily="34" charset="0"/>
              </a:rPr>
              <a:t>Thank you for attention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60120" y="2884805"/>
            <a:ext cx="4130040" cy="1616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" y="9525"/>
            <a:ext cx="6685280" cy="3780155"/>
          </a:xfrm>
        </p:spPr>
        <p:txBody>
          <a:bodyPr/>
          <a:lstStyle/>
          <a:p>
            <a:pPr algn="ctr"/>
            <a:r>
              <a:rPr lang="en-US" dirty="0">
                <a:latin typeface="Arial Black" panose="020B0A04020102020204" pitchFamily="34" charset="0"/>
                <a:cs typeface="Times New Roman" panose="02020603050405020304" pitchFamily="18" charset="0"/>
              </a:rPr>
              <a:t>Michal</a:t>
            </a:r>
            <a:r>
              <a:rPr lang="ru-RU" dirty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Arial Black" panose="020B0A04020102020204" pitchFamily="34" charset="0"/>
                <a:cs typeface="Times New Roman" panose="02020603050405020304" pitchFamily="18" charset="0"/>
              </a:rPr>
              <a:t>Listengarten</a:t>
            </a:r>
            <a:r>
              <a:rPr lang="ru-RU" dirty="0">
                <a:latin typeface="Arial Black" panose="020B0A04020102020204" pitchFamily="34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en-US" dirty="0">
                <a:latin typeface="Arial Black" panose="020B0A04020102020204" pitchFamily="34" charset="0"/>
                <a:cs typeface="Times New Roman" panose="02020603050405020304" pitchFamily="18" charset="0"/>
              </a:rPr>
              <a:t>100 years since the birth.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20053" y="167640"/>
            <a:ext cx="5049876" cy="655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1364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Рисунок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6872" y="1245418"/>
            <a:ext cx="8604967" cy="561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" y="40005"/>
            <a:ext cx="4632960" cy="3292475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 Black" panose="020B0A04020102020204" pitchFamily="34" charset="0"/>
              </a:rPr>
              <a:t>Figure from Russian journal Devices and Technic of the Experiment A</a:t>
            </a:r>
            <a:r>
              <a:rPr lang="ru-RU" sz="3600" dirty="0">
                <a:latin typeface="Arial Black" panose="020B0A04020102020204" pitchFamily="34" charset="0"/>
              </a:rPr>
              <a:t>, 2010, № 4, </a:t>
            </a:r>
            <a:r>
              <a:rPr lang="en-US" sz="3600" dirty="0">
                <a:latin typeface="Arial Black" panose="020B0A04020102020204" pitchFamily="34" charset="0"/>
              </a:rPr>
              <a:t>p</a:t>
            </a:r>
            <a:r>
              <a:rPr lang="ru-RU" sz="3600" dirty="0">
                <a:latin typeface="Arial Black" panose="020B0A04020102020204" pitchFamily="34" charset="0"/>
              </a:rPr>
              <a:t>. 5–12</a:t>
            </a:r>
            <a:r>
              <a:rPr lang="en-US" sz="3600" dirty="0">
                <a:latin typeface="Arial Black" panose="020B0A04020102020204" pitchFamily="34" charset="0"/>
              </a:rPr>
              <a:t/>
            </a:r>
            <a:br>
              <a:rPr lang="en-US" sz="3600" dirty="0">
                <a:latin typeface="Arial Black" panose="020B0A04020102020204" pitchFamily="34" charset="0"/>
              </a:rPr>
            </a:br>
            <a:endParaRPr lang="ru-RU" sz="36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140378"/>
            <a:ext cx="3688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N.K. </a:t>
            </a:r>
            <a:r>
              <a:rPr lang="en-US" dirty="0" err="1"/>
              <a:t>Abrosimov</a:t>
            </a:r>
            <a:r>
              <a:rPr lang="en-US" dirty="0"/>
              <a:t>,  O. A. </a:t>
            </a:r>
            <a:r>
              <a:rPr lang="en-US" dirty="0" err="1"/>
              <a:t>Shcherbakov</a:t>
            </a:r>
            <a:r>
              <a:rPr lang="en-US" dirty="0"/>
              <a:t>, A. S. </a:t>
            </a:r>
            <a:r>
              <a:rPr lang="en-US" dirty="0" err="1"/>
              <a:t>Vorobyev</a:t>
            </a:r>
            <a:r>
              <a:rPr lang="en-US" dirty="0"/>
              <a:t>, A. M. </a:t>
            </a:r>
            <a:r>
              <a:rPr lang="en-US" dirty="0" err="1"/>
              <a:t>Gagarski</a:t>
            </a:r>
            <a:r>
              <a:rPr lang="en-US" dirty="0"/>
              <a:t>, end etc</a:t>
            </a:r>
            <a:r>
              <a:rPr lang="en-US" sz="2400" dirty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51120" y="261526"/>
            <a:ext cx="6145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NEUTRON TIME-OF-FLIGHT SPECTROMETER GNEIS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6929120" y="640080"/>
            <a:ext cx="950236" cy="50467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5313680" y="1144756"/>
            <a:ext cx="2123440" cy="1141244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438400" y="5017642"/>
            <a:ext cx="2495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place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this</a:t>
            </a:r>
            <a:r>
              <a:rPr lang="ru-RU" b="1" dirty="0"/>
              <a:t> </a:t>
            </a:r>
            <a:r>
              <a:rPr lang="ru-RU" b="1" dirty="0" err="1"/>
              <a:t>experiment</a:t>
            </a:r>
            <a:endParaRPr lang="ru-RU" b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871444" y="3546616"/>
            <a:ext cx="3460308" cy="165569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65912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60" y="1483360"/>
            <a:ext cx="3406264" cy="217424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P</a:t>
            </a:r>
            <a:r>
              <a:rPr lang="ru-RU" b="1" dirty="0" err="1">
                <a:latin typeface="Arial Black" panose="020B0A04020102020204" pitchFamily="34" charset="0"/>
                <a:cs typeface="Times New Roman" panose="02020603050405020304" pitchFamily="18" charset="0"/>
              </a:rPr>
              <a:t>lace</a:t>
            </a:r>
            <a:r>
              <a:rPr lang="ru-RU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Arial Black" panose="020B0A04020102020204" pitchFamily="34" charset="0"/>
                <a:cs typeface="Times New Roman" panose="02020603050405020304" pitchFamily="18" charset="0"/>
              </a:rPr>
              <a:t>of</a:t>
            </a:r>
            <a:r>
              <a:rPr lang="ru-RU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b="1" dirty="0" err="1">
                <a:latin typeface="Arial Black" panose="020B0A04020102020204" pitchFamily="34" charset="0"/>
                <a:cs typeface="Times New Roman" panose="02020603050405020304" pitchFamily="18" charset="0"/>
              </a:rPr>
              <a:t>this</a:t>
            </a:r>
            <a:r>
              <a:rPr lang="ru-RU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Arial Black" panose="020B0A04020102020204" pitchFamily="34" charset="0"/>
                <a:cs typeface="Times New Roman" panose="02020603050405020304" pitchFamily="18" charset="0"/>
              </a:rPr>
              <a:t/>
            </a:r>
            <a:br>
              <a:rPr lang="en-US" b="1" dirty="0">
                <a:latin typeface="Arial Black" panose="020B0A04020102020204" pitchFamily="34" charset="0"/>
                <a:cs typeface="Times New Roman" panose="02020603050405020304" pitchFamily="18" charset="0"/>
              </a:rPr>
            </a:br>
            <a:r>
              <a:rPr lang="ru-RU" b="1" dirty="0" err="1">
                <a:latin typeface="Arial Black" panose="020B0A04020102020204" pitchFamily="34" charset="0"/>
                <a:cs typeface="Times New Roman" panose="02020603050405020304" pitchFamily="18" charset="0"/>
              </a:rPr>
              <a:t>experiment</a:t>
            </a:r>
            <a:endParaRPr lang="ru-RU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443793" y="-890209"/>
            <a:ext cx="6858000" cy="8638417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6908800" y="2255520"/>
            <a:ext cx="1310640" cy="1402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464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Spallation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5530" y="2270811"/>
            <a:ext cx="8829488" cy="403612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49637" y="122902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Nuclear</a:t>
            </a:r>
            <a:r>
              <a:rPr lang="ru-RU" dirty="0"/>
              <a:t> </a:t>
            </a:r>
            <a:r>
              <a:rPr lang="ru-RU" dirty="0" err="1"/>
              <a:t>Instruments</a:t>
            </a:r>
            <a:r>
              <a:rPr lang="ru-RU" dirty="0"/>
              <a:t> </a:t>
            </a:r>
            <a:r>
              <a:rPr lang="ru-RU" dirty="0" err="1"/>
              <a:t>and</a:t>
            </a:r>
            <a:r>
              <a:rPr lang="ru-RU" dirty="0"/>
              <a:t> </a:t>
            </a:r>
            <a:r>
              <a:rPr lang="ru-RU" dirty="0" err="1"/>
              <a:t>Methods</a:t>
            </a:r>
            <a:r>
              <a:rPr lang="ru-RU" dirty="0"/>
              <a:t> </a:t>
            </a:r>
            <a:r>
              <a:rPr lang="ru-RU" dirty="0" err="1"/>
              <a:t>in</a:t>
            </a:r>
            <a:r>
              <a:rPr lang="ru-RU" dirty="0"/>
              <a:t> </a:t>
            </a:r>
            <a:r>
              <a:rPr lang="ru-RU" dirty="0" err="1"/>
              <a:t>Physics</a:t>
            </a:r>
            <a:r>
              <a:rPr lang="ru-RU" dirty="0"/>
              <a:t> </a:t>
            </a:r>
            <a:r>
              <a:rPr lang="ru-RU" dirty="0" err="1"/>
              <a:t>Research</a:t>
            </a:r>
            <a:r>
              <a:rPr lang="ru-RU" dirty="0"/>
              <a:t> A242 (1985) 121-133</a:t>
            </a:r>
            <a:endParaRPr lang="en-US" dirty="0"/>
          </a:p>
          <a:p>
            <a:r>
              <a:rPr lang="en-US" dirty="0"/>
              <a:t> N.K. ABROSIMOV, etc.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45705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Proton beam parameters and neutron flux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837815"/>
          </a:xfrm>
        </p:spPr>
        <p:txBody>
          <a:bodyPr/>
          <a:lstStyle/>
          <a:p>
            <a:r>
              <a:rPr lang="en-US" dirty="0"/>
              <a:t>The duration of the entire deflected proton </a:t>
            </a:r>
            <a:r>
              <a:rPr lang="en-US" dirty="0" err="1"/>
              <a:t>buch</a:t>
            </a:r>
            <a:r>
              <a:rPr lang="en-US" dirty="0"/>
              <a:t> is – 10 ns at a repetition rate of ≤50 Hz.</a:t>
            </a:r>
          </a:p>
          <a:p>
            <a:r>
              <a:rPr lang="en-US" dirty="0"/>
              <a:t>The internal current – 2.3 </a:t>
            </a:r>
            <a:r>
              <a:rPr lang="en-US" dirty="0">
                <a:sym typeface="Symbol" panose="05050102010706020507" pitchFamily="18" charset="2"/>
              </a:rPr>
              <a:t></a:t>
            </a:r>
            <a:r>
              <a:rPr lang="en-US" dirty="0"/>
              <a:t>A (a maximum value - 3 .3 </a:t>
            </a:r>
            <a:r>
              <a:rPr lang="en-US" dirty="0" err="1"/>
              <a:t>pA</a:t>
            </a:r>
            <a:r>
              <a:rPr lang="en-US" dirty="0"/>
              <a:t> has been reached) and the number of accelerated protons is – 3 x 10</a:t>
            </a:r>
            <a:r>
              <a:rPr lang="en-US" baseline="30000" dirty="0"/>
              <a:t>11</a:t>
            </a:r>
            <a:r>
              <a:rPr lang="en-US" dirty="0"/>
              <a:t> protons per pulse (1.5x10</a:t>
            </a:r>
            <a:r>
              <a:rPr lang="en-US" baseline="30000" dirty="0"/>
              <a:t>13</a:t>
            </a:r>
            <a:r>
              <a:rPr lang="en-US" dirty="0"/>
              <a:t> per second).</a:t>
            </a:r>
          </a:p>
          <a:p>
            <a:r>
              <a:rPr lang="en-US" dirty="0"/>
              <a:t>Neutron multiplicity ~20. Neutron flux ~3x10</a:t>
            </a:r>
            <a:r>
              <a:rPr lang="en-US" baseline="30000" dirty="0"/>
              <a:t>14 </a:t>
            </a:r>
            <a:r>
              <a:rPr lang="en-US" dirty="0"/>
              <a:t>in 4</a:t>
            </a:r>
            <a:r>
              <a:rPr lang="en-US" dirty="0">
                <a:sym typeface="Symbol" panose="05050102010706020507" pitchFamily="18" charset="2"/>
              </a:rPr>
              <a:t>.</a:t>
            </a:r>
            <a:endParaRPr lang="en-US" baseline="30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97829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 Black" panose="020B0A04020102020204" pitchFamily="34" charset="0"/>
              </a:rPr>
              <a:t>Calculation</a:t>
            </a:r>
            <a:endParaRPr lang="ru-RU" b="1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1757" y="2073983"/>
            <a:ext cx="6611685" cy="4173074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7233920" y="1808480"/>
            <a:ext cx="1432560" cy="13817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595360" y="1381760"/>
            <a:ext cx="1107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lead brick</a:t>
            </a:r>
            <a:endParaRPr lang="ru-RU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2794000" y="4571835"/>
            <a:ext cx="1706880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1133" y="4387169"/>
            <a:ext cx="251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 l canisters with water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538657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Black" panose="020B0A04020102020204" pitchFamily="34" charset="0"/>
              </a:rPr>
              <a:t>Goals of experiment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46189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main goal of experiment</a:t>
            </a:r>
            <a:r>
              <a:rPr lang="ru-RU" dirty="0"/>
              <a:t> </a:t>
            </a:r>
            <a:r>
              <a:rPr lang="en-US" dirty="0" smtClean="0"/>
              <a:t>is to </a:t>
            </a:r>
            <a:r>
              <a:rPr lang="en-US" dirty="0"/>
              <a:t>determine fluxes for different energies for each moderator thickness.</a:t>
            </a:r>
          </a:p>
          <a:p>
            <a:pPr marL="0" indent="0">
              <a:buNone/>
            </a:pPr>
            <a:r>
              <a:rPr lang="en-US" dirty="0" smtClean="0"/>
              <a:t>Why is </a:t>
            </a:r>
            <a:r>
              <a:rPr lang="en-US" dirty="0"/>
              <a:t>it important and interesting?</a:t>
            </a:r>
          </a:p>
          <a:p>
            <a:r>
              <a:rPr lang="en-US" dirty="0"/>
              <a:t>Time-dependent neutron experiment;</a:t>
            </a:r>
          </a:p>
          <a:p>
            <a:r>
              <a:rPr lang="en-US" dirty="0"/>
              <a:t>Neutron experiment with </a:t>
            </a:r>
            <a:r>
              <a:rPr lang="en-US" dirty="0" smtClean="0"/>
              <a:t>high </a:t>
            </a:r>
            <a:r>
              <a:rPr lang="en-US" dirty="0"/>
              <a:t>energy.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92600" y="4612640"/>
            <a:ext cx="4243149" cy="1646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/>
              <a:t>Potential application:</a:t>
            </a: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Simulation of nuclear reactor;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Transmutation;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Exotic nuclear.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016752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Black" pitchFamily="34" charset="0"/>
              </a:rPr>
              <a:t>Methodology of experiment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Directly under the target is a set of rectangular 24-l canisters with light water;</a:t>
            </a:r>
          </a:p>
          <a:p>
            <a:r>
              <a:rPr lang="en-US" dirty="0"/>
              <a:t>Thin foils (monitors) are placed between them at the same height and on the same axis;</a:t>
            </a:r>
          </a:p>
          <a:p>
            <a:r>
              <a:rPr lang="en-US" dirty="0"/>
              <a:t>After irradiation, the foils are examined using a gamma spectrometer with a HPGE detector.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412</Words>
  <Application>Microsoft Office PowerPoint</Application>
  <PresentationFormat>Произвольный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NEUTRON FLUX ESTIMATION IN THE SPALATION EXPERIMENT AT THE PNPI SYNCHROTRON</vt:lpstr>
      <vt:lpstr>Michal Listengarten.  100 years since the birth.</vt:lpstr>
      <vt:lpstr>Figure from Russian journal Devices and Technic of the Experiment A, 2010, № 4, p. 5–12 </vt:lpstr>
      <vt:lpstr>Place of  this  experiment</vt:lpstr>
      <vt:lpstr>Spallation</vt:lpstr>
      <vt:lpstr>Proton beam parameters and neutron flux</vt:lpstr>
      <vt:lpstr>Calculation</vt:lpstr>
      <vt:lpstr>Goals of experiment</vt:lpstr>
      <vt:lpstr>Methodology of experiment</vt:lpstr>
      <vt:lpstr>Fluence calculation by experimental data</vt:lpstr>
      <vt:lpstr>Foil content and reaction</vt:lpstr>
      <vt:lpstr>Example -spectrum of sample</vt:lpstr>
      <vt:lpstr>Results and conclusion</vt:lpstr>
      <vt:lpstr>Further research</vt:lpstr>
      <vt:lpstr>Thank you for attention</vt:lpstr>
    </vt:vector>
  </TitlesOfParts>
  <Company>HP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NEUTRON FLUX ESTIMATION IN THE SPALATION EXPERIMENT AT THE PNPI SYNCHROTRON</dc:title>
  <dc:creator>Alpha-Ensemble</dc:creator>
  <cp:lastModifiedBy>aviv</cp:lastModifiedBy>
  <cp:revision>83</cp:revision>
  <dcterms:created xsi:type="dcterms:W3CDTF">2021-09-23T07:35:26Z</dcterms:created>
  <dcterms:modified xsi:type="dcterms:W3CDTF">2021-09-24T16:06:36Z</dcterms:modified>
</cp:coreProperties>
</file>