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2"/>
  </p:notesMasterIdLst>
  <p:sldIdLst>
    <p:sldId id="257" r:id="rId3"/>
    <p:sldId id="337" r:id="rId4"/>
    <p:sldId id="338" r:id="rId5"/>
    <p:sldId id="264" r:id="rId6"/>
    <p:sldId id="388" r:id="rId7"/>
    <p:sldId id="266" r:id="rId8"/>
    <p:sldId id="304" r:id="rId9"/>
    <p:sldId id="272" r:id="rId10"/>
    <p:sldId id="299" r:id="rId11"/>
    <p:sldId id="386" r:id="rId12"/>
    <p:sldId id="343" r:id="rId13"/>
    <p:sldId id="385" r:id="rId14"/>
    <p:sldId id="363" r:id="rId15"/>
    <p:sldId id="303" r:id="rId16"/>
    <p:sldId id="348" r:id="rId17"/>
    <p:sldId id="356" r:id="rId18"/>
    <p:sldId id="357" r:id="rId19"/>
    <p:sldId id="364" r:id="rId20"/>
    <p:sldId id="367" r:id="rId21"/>
    <p:sldId id="368" r:id="rId22"/>
    <p:sldId id="369" r:id="rId23"/>
    <p:sldId id="378" r:id="rId24"/>
    <p:sldId id="379" r:id="rId25"/>
    <p:sldId id="381" r:id="rId26"/>
    <p:sldId id="382" r:id="rId27"/>
    <p:sldId id="370" r:id="rId28"/>
    <p:sldId id="383" r:id="rId29"/>
    <p:sldId id="384" r:id="rId30"/>
    <p:sldId id="377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5B6"/>
    <a:srgbClr val="7D96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2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5286C-0926-4287-9339-7F59BBDD294C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D39DB-911A-4573-8AE5-3B6B7C6BE7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680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fld id="{F9D24921-5933-4811-83DB-6289E9764042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  <a:cs typeface="DejaVu Sans Condensed" panose="020B0606030804020204" pitchFamily="34" charset="0"/>
              </a:rPr>
              <a:pPr/>
              <a:t>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  <a:cs typeface="DejaVu Sans Condensed" panose="020B0606030804020204" pitchFamily="34" charset="0"/>
            </a:endParaRPr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4021138" y="9721850"/>
            <a:ext cx="3071812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0520" tIns="57600" rIns="110520" bIns="576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r" eaLnBrk="1" hangingPunct="1">
              <a:buSzPct val="100000"/>
            </a:pPr>
            <a:fld id="{0A22EDE2-0E6A-449E-B06E-215B5562FC07}" type="slidenum">
              <a:rPr lang="ru-RU" altLang="ru-RU" sz="1400">
                <a:solidFill>
                  <a:srgbClr val="000000"/>
                </a:solidFill>
                <a:latin typeface="Times New Roman" panose="02020603050405020304" pitchFamily="18" charset="0"/>
                <a:cs typeface="DejaVu Sans Condensed" panose="020B0606030804020204" pitchFamily="34" charset="0"/>
              </a:rPr>
              <a:pPr algn="r" eaLnBrk="1" hangingPunct="1">
                <a:buSzPct val="100000"/>
              </a:pPr>
              <a:t>1</a:t>
            </a:fld>
            <a:endParaRPr lang="ru-RU" altLang="ru-RU" sz="1400">
              <a:solidFill>
                <a:srgbClr val="000000"/>
              </a:solidFill>
              <a:latin typeface="Times New Roman" panose="02020603050405020304" pitchFamily="18" charset="0"/>
              <a:cs typeface="DejaVu Sans Condensed" panose="020B0606030804020204" pitchFamily="34" charset="0"/>
            </a:endParaRPr>
          </a:p>
        </p:txBody>
      </p:sp>
      <p:sp>
        <p:nvSpPr>
          <p:cNvPr id="65540" name="Text Box 2"/>
          <p:cNvSpPr txBox="1">
            <a:spLocks noChangeArrowheads="1"/>
          </p:cNvSpPr>
          <p:nvPr/>
        </p:nvSpPr>
        <p:spPr bwMode="auto">
          <a:xfrm>
            <a:off x="4021138" y="9721850"/>
            <a:ext cx="30734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10520" tIns="57600" rIns="110520" bIns="576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r" eaLnBrk="1" hangingPunct="1">
              <a:buSzPct val="100000"/>
            </a:pPr>
            <a:fld id="{14BD1E76-7BF0-41B0-A2D5-1F3DE42B760B}" type="slidenum">
              <a:rPr lang="ru-RU" altLang="ru-RU" sz="1400">
                <a:solidFill>
                  <a:srgbClr val="000000"/>
                </a:solidFill>
                <a:latin typeface="Times New Roman" panose="02020603050405020304" pitchFamily="18" charset="0"/>
                <a:cs typeface="DejaVu Sans Condensed" panose="020B0606030804020204" pitchFamily="34" charset="0"/>
              </a:rPr>
              <a:pPr algn="r" eaLnBrk="1" hangingPunct="1">
                <a:buSzPct val="100000"/>
              </a:pPr>
              <a:t>1</a:t>
            </a:fld>
            <a:endParaRPr lang="ru-RU" altLang="ru-RU" sz="1400">
              <a:solidFill>
                <a:srgbClr val="000000"/>
              </a:solidFill>
              <a:latin typeface="Times New Roman" panose="02020603050405020304" pitchFamily="18" charset="0"/>
              <a:cs typeface="DejaVu Sans Condensed" panose="020B0606030804020204" pitchFamily="34" charset="0"/>
            </a:endParaRPr>
          </a:p>
        </p:txBody>
      </p:sp>
      <p:sp>
        <p:nvSpPr>
          <p:cNvPr id="6554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1288" y="766763"/>
            <a:ext cx="6811962" cy="38322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73725" cy="4597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133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EEF30-E229-4746-A5A2-5DB7DA7B186A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94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07200" cy="3830637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Times New Roman" panose="02020603050405020304" pitchFamily="18" charset="0"/>
            </a:endParaRPr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91251CA-6529-4571-BF9E-0E3EDEB4384B}" type="slidenum">
              <a:rPr lang="ru-RU" altLang="ru-RU" sz="1400" smtClean="0">
                <a:solidFill>
                  <a:schemeClr val="tx1"/>
                </a:solidFill>
                <a:latin typeface="Calibri" panose="020F050202020403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ru-RU" altLang="ru-RU" sz="14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3680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D39DB-911A-4573-8AE5-3B6B7C6BE7C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024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D39DB-911A-4573-8AE5-3B6B7C6BE7C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24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D39DB-911A-4573-8AE5-3B6B7C6BE7C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1652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07200" cy="3830637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86D8BF7-68A4-4376-A8A0-31A89F0D274D}" type="slidenum">
              <a:rPr lang="ru-RU" altLang="en-US" sz="1400" smtClean="0">
                <a:latin typeface="Calibri" panose="020F050202020403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ru-RU" altLang="en-US" sz="14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845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1269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/>
            <a:fld id="{C2DFA38C-BEE5-4EFF-AEDC-6DEE3597A50F}" type="slidenum">
              <a:rPr lang="ru-RU" altLang="ru-RU">
                <a:solidFill>
                  <a:srgbClr val="000000"/>
                </a:solidFill>
              </a:rPr>
              <a:pPr defTabSz="914400" eaLnBrk="1" hangingPunct="1"/>
              <a:t>26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4044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42875" y="766763"/>
            <a:ext cx="6807200" cy="3830637"/>
          </a:xfrm>
        </p:spPr>
      </p:sp>
      <p:sp>
        <p:nvSpPr>
          <p:cNvPr id="9728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>
              <a:latin typeface="Times New Roman" panose="02020603050405020304" pitchFamily="18" charset="0"/>
            </a:endParaRPr>
          </a:p>
        </p:txBody>
      </p:sp>
      <p:sp>
        <p:nvSpPr>
          <p:cNvPr id="97284" name="Номер слайда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fld id="{00A6C656-45AA-4C4C-A657-0BA934A9C26E}" type="slidenum">
              <a:rPr lang="ru-RU" altLang="ru-RU" smtClean="0">
                <a:solidFill>
                  <a:srgbClr val="000000"/>
                </a:solidFill>
                <a:latin typeface="Times New Roman" panose="02020603050405020304" pitchFamily="18" charset="0"/>
                <a:cs typeface="DejaVu Sans Condensed" panose="020B0606030804020204" pitchFamily="34" charset="0"/>
              </a:rPr>
              <a:pPr/>
              <a:t>29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  <a:cs typeface="DejaVu Sans Condensed" panose="020B06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636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9672-5F97-48E7-B28C-04A4F8D91AF8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826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6340D-E1A3-4393-B178-62579CA3ADDF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716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1A3A3-0D2C-43D3-A6F3-FA2426F2B7E6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427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476250"/>
            <a:ext cx="10564284" cy="137318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3BBF5-009F-4860-B59F-0EDC425CFB48}" type="datetime1">
              <a:rPr lang="en-US" smtClean="0"/>
              <a:t>9/19/2021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53BAB-2DBE-4BA5-8C07-3B65037547B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/>
              <a:t>Nucleus - 2021, SPb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3286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6632BA-EA2D-4ADF-9A39-F44CEDC78055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AA42C-6101-4C4A-BAFB-9BAF467A1FC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6813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z="1200" baseline="0" smtClean="0"/>
            </a:lvl1pPr>
          </a:lstStyle>
          <a:p>
            <a:pPr>
              <a:defRPr/>
            </a:pPr>
            <a:fld id="{64C7FD70-1EB5-4C76-93F6-E322865C6C78}" type="datetime1">
              <a:rPr lang="en-US" smtClean="0"/>
              <a:t>9/19/2021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 sz="1200" baseline="0"/>
            </a:lvl1pPr>
          </a:lstStyle>
          <a:p>
            <a:pPr>
              <a:defRPr/>
            </a:pPr>
            <a:fld id="{51D0C920-43C7-4027-BA8C-B8E6B68C366E}" type="slidenum">
              <a:rPr lang="en-US" altLang="ru-RU"/>
              <a:pPr>
                <a:defRPr/>
              </a:pPr>
              <a:t>‹#›</a:t>
            </a:fld>
            <a:endParaRPr lang="en-US" altLang="ru-RU" dirty="0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14800" y="6370639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z="1400" baseline="0" smtClean="0">
                <a:solidFill>
                  <a:schemeClr val="tx1"/>
                </a:solidFill>
              </a:defRPr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000000"/>
                </a:solidFill>
              </a:rPr>
              <a:t>Nucleus - 2021, SPb</a:t>
            </a: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935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E3A8CA-8A70-48EF-AD46-DC2262869689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65039-FBE4-4BC8-9326-0972F6545B7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247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8451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1251" y="1600200"/>
            <a:ext cx="5380567" cy="3975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93ABEF-DD6E-45CB-8F89-394E96D78968}" type="datetime1">
              <a:rPr lang="en-US" smtClean="0"/>
              <a:t>9/19/2021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00A50-0E43-4E82-A9B2-D325BC7F0A1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422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B9606B8-6142-484F-B691-F0C0AB5419CB}" type="datetime1">
              <a:rPr lang="en-US" smtClean="0"/>
              <a:t>9/19/2021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5731E-3694-498A-A92B-4C83AD16636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3296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C087BD-6390-419A-96B8-AEF8BD321673}" type="datetime1">
              <a:rPr lang="en-US" smtClean="0"/>
              <a:t>9/19/2021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03446-D788-4B49-952F-2CEB116A4B6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4748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6FD632D-CFBA-4E74-BF3D-6E03C9ADCE97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BD4EF-9620-4DB0-AE75-3F9C0054F5F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417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AC8C2-F6C5-4721-847C-1CDA95ED73D7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9262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AA1C5F-A6DE-434F-BE84-5F9C2F1C638D}" type="datetime1">
              <a:rPr lang="en-US" smtClean="0"/>
              <a:t>9/19/2021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11D05-C655-45F7-9126-CDB42468CC0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830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71B63-ABCA-4984-A233-C5EC50E0D70A}" type="datetime1">
              <a:rPr lang="en-US" smtClean="0"/>
              <a:t>9/19/2021</a:t>
            </a:fld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CA730-D0BF-42DC-9AF5-169C35242E5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0870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CCD3F4-02F9-48EF-AA0C-F4E627DCCCAF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B1256-3044-40C2-998F-C5E1CF156F2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29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2851" y="476250"/>
            <a:ext cx="2738967" cy="50990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476250"/>
            <a:ext cx="8020051" cy="50990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591E87-6876-4CBF-847F-29D18C5C7CE8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41708-FD23-4324-AD8D-1BEAC36D0D4B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6179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476250"/>
            <a:ext cx="10564284" cy="137318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7B68943-8716-4A5D-A3A5-D05D0AB2B2E3}" type="datetime1">
              <a:rPr lang="en-US" smtClean="0"/>
              <a:t>9/19/2021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68B7F-CA4F-43A4-BDDE-0E4A7233519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idx="12"/>
          </p:nvPr>
        </p:nvSpPr>
        <p:spPr>
          <a:xfrm>
            <a:off x="4169834" y="6246814"/>
            <a:ext cx="3862917" cy="471487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>
                <a:solidFill>
                  <a:srgbClr val="FFFFFF"/>
                </a:solidFill>
              </a:rPr>
              <a:t>Nucleus - 2021, SPb</a:t>
            </a:r>
            <a:endParaRPr lang="ru-RU" alt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125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0B6B5-0110-4FF0-B903-855F85A3285D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762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84E4A-CD38-4802-B380-457051B50DA9}" type="datetime1">
              <a:rPr lang="en-US" smtClean="0"/>
              <a:t>9/19/2021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4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EB5535-2BEF-406D-9267-AEF26A9FEDF0}" type="datetime1">
              <a:rPr lang="en-US" smtClean="0"/>
              <a:t>9/19/2021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74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02333-CCA5-496F-8542-35EA7276944F}" type="datetime1">
              <a:rPr lang="en-US" smtClean="0"/>
              <a:t>9/19/2021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698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86BBE-E88D-4742-9295-EA97D1BE69EE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88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503E0-90FE-4F49-B448-037CE84C8594}" type="datetime1">
              <a:rPr lang="en-US" smtClean="0"/>
              <a:t>9/19/2021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879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0A6F-5983-4470-AD32-0CB3DC75BDBD}" type="datetime1">
              <a:rPr lang="en-US" smtClean="0"/>
              <a:t>9/19/2021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00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63D0D-A344-4766-B276-62C4DF9C79FA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Nucleus - 2021, SPb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36277-03A4-4D38-8DFE-6A80B8247383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81657" cy="768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logo">
            <a:extLst>
              <a:ext uri="{FF2B5EF4-FFF2-40B4-BE49-F238E27FC236}">
                <a16:creationId xmlns:a16="http://schemas.microsoft.com/office/drawing/2014/main" id="{E38E02D7-A874-4107-98C7-A2706217891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85377" y="10632"/>
            <a:ext cx="1006623" cy="56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15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09601" y="476250"/>
            <a:ext cx="10564284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0"/>
            <a:ext cx="10962217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09601" y="6326188"/>
            <a:ext cx="2834217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Arial" charset="0"/>
                <a:ea typeface="+mn-ea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fld id="{FF8D2296-3277-413C-8688-7C5EDBFF8AFE}" type="datetime1">
              <a:rPr lang="en-US" smtClean="0"/>
              <a:t>9/19/2021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37601" y="6326188"/>
            <a:ext cx="2834217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defRPr sz="1400">
                <a:solidFill>
                  <a:srgbClr val="000000"/>
                </a:solidFill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fld id="{BEB5BAA7-520A-4D0B-8F17-277F7B043C3C}" type="slidenum">
              <a:rPr lang="en-US" altLang="ru-RU" smtClean="0"/>
              <a:pPr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ru-RU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624418" y="404814"/>
            <a:ext cx="10560049" cy="433387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  <a:gd name="T9" fmla="*/ 0 w 1000"/>
              <a:gd name="T10" fmla="*/ 0 h 1000"/>
              <a:gd name="T11" fmla="*/ 1000 w 1000"/>
              <a:gd name="T12" fmla="*/ 1000 h 1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8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800">
              <a:solidFill>
                <a:srgbClr val="FFFFFF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624417" y="6381750"/>
            <a:ext cx="10972800" cy="1588"/>
          </a:xfrm>
          <a:prstGeom prst="line">
            <a:avLst/>
          </a:prstGeom>
          <a:noFill/>
          <a:ln w="1908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800">
              <a:solidFill>
                <a:srgbClr val="FFFFFF"/>
              </a:solidFill>
            </a:endParaRPr>
          </a:p>
        </p:txBody>
      </p:sp>
      <p:pic>
        <p:nvPicPr>
          <p:cNvPr id="1032" name="Picture 20" descr="http://www.pnpi.spb.ru/gif/logograd.gif"/>
          <p:cNvPicPr>
            <a:picLocks noChangeAspect="1" noChangeArrowheads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3401" y="23813"/>
            <a:ext cx="455084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3" name="Прямоугольник 5"/>
          <p:cNvSpPr>
            <a:spLocks noChangeArrowheads="1"/>
          </p:cNvSpPr>
          <p:nvPr userDrawn="1"/>
        </p:nvSpPr>
        <p:spPr bwMode="auto">
          <a:xfrm>
            <a:off x="527051" y="4764"/>
            <a:ext cx="6337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sz="1800" b="1">
                <a:solidFill>
                  <a:srgbClr val="215C98"/>
                </a:solidFill>
                <a:latin typeface="Comic Sans MS" panose="030F0702030302020204" pitchFamily="66" charset="0"/>
              </a:rPr>
              <a:t>NRC</a:t>
            </a:r>
            <a:r>
              <a:rPr lang="ru-RU" altLang="ru-RU" sz="1800" b="1">
                <a:solidFill>
                  <a:srgbClr val="215C98"/>
                </a:solidFill>
                <a:latin typeface="Comic Sans MS" panose="030F0702030302020204" pitchFamily="66" charset="0"/>
              </a:rPr>
              <a:t> “</a:t>
            </a:r>
            <a:r>
              <a:rPr lang="en-US" altLang="ru-RU" sz="1800" b="1">
                <a:solidFill>
                  <a:srgbClr val="215C98"/>
                </a:solidFill>
                <a:latin typeface="Comic Sans MS" panose="030F0702030302020204" pitchFamily="66" charset="0"/>
              </a:rPr>
              <a:t>Kurchatov institute</a:t>
            </a:r>
            <a:r>
              <a:rPr lang="ru-RU" altLang="ru-RU" sz="1800" b="1">
                <a:solidFill>
                  <a:srgbClr val="215C98"/>
                </a:solidFill>
                <a:latin typeface="Comic Sans MS" panose="030F0702030302020204" pitchFamily="66" charset="0"/>
              </a:rPr>
              <a:t>"-</a:t>
            </a:r>
            <a:r>
              <a:rPr lang="en-US" altLang="ru-RU" sz="1800" b="1">
                <a:solidFill>
                  <a:srgbClr val="215C98"/>
                </a:solidFill>
                <a:latin typeface="Comic Sans MS" panose="030F0702030302020204" pitchFamily="66" charset="0"/>
              </a:rPr>
              <a:t>PNPI</a:t>
            </a:r>
            <a:endParaRPr lang="ru-RU" altLang="ru-RU" sz="1800">
              <a:solidFill>
                <a:srgbClr val="FFFF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34" name="Picture 22" descr="http://www.nrcki.ru/dyn_images/img6089.jpg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34" y="60325"/>
            <a:ext cx="33231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021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215C98"/>
          </a:solidFill>
          <a:latin typeface="+mj-lt"/>
          <a:ea typeface="Droid Sans Fallback" charset="0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215C98"/>
          </a:solidFill>
          <a:latin typeface="Comic Sans MS" pitchFamily="64" charset="0"/>
          <a:ea typeface="Droid Sans Fallback" charset="0"/>
          <a:cs typeface="Droid Sans Fallback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215C98"/>
          </a:solidFill>
          <a:latin typeface="Comic Sans MS" pitchFamily="64" charset="0"/>
          <a:ea typeface="Droid Sans Fallback" charset="0"/>
          <a:cs typeface="Droid Sans Fallback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215C98"/>
          </a:solidFill>
          <a:latin typeface="Comic Sans MS" pitchFamily="64" charset="0"/>
          <a:ea typeface="Droid Sans Fallback" charset="0"/>
          <a:cs typeface="Droid Sans Fallback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200">
          <a:solidFill>
            <a:srgbClr val="215C98"/>
          </a:solidFill>
          <a:latin typeface="Comic Sans MS" pitchFamily="64" charset="0"/>
          <a:ea typeface="Droid Sans Fallback" charset="0"/>
          <a:cs typeface="Droid Sans Fallback" charset="0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Comic Sans MS" pitchFamily="64" charset="0"/>
          <a:cs typeface="Droid Sans Fallback" charset="0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Comic Sans MS" pitchFamily="64" charset="0"/>
          <a:cs typeface="Droid Sans Fallback" charset="0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Comic Sans MS" pitchFamily="64" charset="0"/>
          <a:cs typeface="Droid Sans Fallback" charset="0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200">
          <a:solidFill>
            <a:srgbClr val="006633"/>
          </a:solidFill>
          <a:latin typeface="Comic Sans MS" pitchFamily="64" charset="0"/>
          <a:cs typeface="Droid Sans Fallback" charset="0"/>
        </a:defRPr>
      </a:lvl9pPr>
    </p:titleStyle>
    <p:bodyStyle>
      <a:lvl1pPr marL="342900" indent="-342900" algn="l" defTabSz="449263" rtl="0" eaLnBrk="0" fontAlgn="base" hangingPunct="0">
        <a:spcBef>
          <a:spcPts val="7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000">
          <a:solidFill>
            <a:srgbClr val="000000"/>
          </a:solidFill>
          <a:latin typeface="+mn-lt"/>
          <a:ea typeface="Droid Sans Fallback" charset="0"/>
          <a:cs typeface="+mn-cs"/>
        </a:defRPr>
      </a:lvl1pPr>
      <a:lvl2pPr marL="742950" indent="-285750" algn="l" defTabSz="449263" rtl="0" eaLnBrk="0" fontAlgn="base" hangingPunct="0">
        <a:spcBef>
          <a:spcPts val="6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600">
          <a:solidFill>
            <a:srgbClr val="000000"/>
          </a:solidFill>
          <a:latin typeface="+mn-lt"/>
          <a:ea typeface="Droid Sans Fallback" charset="0"/>
          <a:cs typeface="+mn-cs"/>
        </a:defRPr>
      </a:lvl2pPr>
      <a:lvl3pPr marL="1143000" indent="-228600" algn="l" defTabSz="449263" rtl="0" eaLnBrk="0" fontAlgn="base" hangingPunct="0">
        <a:spcBef>
          <a:spcPts val="5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200">
          <a:solidFill>
            <a:srgbClr val="000000"/>
          </a:solidFill>
          <a:latin typeface="+mn-lt"/>
          <a:ea typeface="Droid Sans Fallback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Droid Sans Fallback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Droid Sans Fallback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e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png"/><Relationship Id="rId3" Type="http://schemas.openxmlformats.org/officeDocument/2006/relationships/tags" Target="../tags/tag3.xml"/><Relationship Id="rId7" Type="http://schemas.openxmlformats.org/officeDocument/2006/relationships/image" Target="../media/image31.png"/><Relationship Id="rId12" Type="http://schemas.openxmlformats.org/officeDocument/2006/relationships/image" Target="../media/image36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35.jpeg"/><Relationship Id="rId5" Type="http://schemas.openxmlformats.org/officeDocument/2006/relationships/tags" Target="../tags/tag5.xml"/><Relationship Id="rId15" Type="http://schemas.openxmlformats.org/officeDocument/2006/relationships/image" Target="../media/image39.png"/><Relationship Id="rId10" Type="http://schemas.openxmlformats.org/officeDocument/2006/relationships/image" Target="../media/image34.png"/><Relationship Id="rId4" Type="http://schemas.openxmlformats.org/officeDocument/2006/relationships/tags" Target="../tags/tag4.xml"/><Relationship Id="rId9" Type="http://schemas.openxmlformats.org/officeDocument/2006/relationships/image" Target="../media/image33.jpeg"/><Relationship Id="rId1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7" Type="http://schemas.openxmlformats.org/officeDocument/2006/relationships/image" Target="../media/image73.wm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4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1"/>
          <p:cNvSpPr txBox="1">
            <a:spLocks noChangeArrowheads="1"/>
          </p:cNvSpPr>
          <p:nvPr/>
        </p:nvSpPr>
        <p:spPr bwMode="auto">
          <a:xfrm>
            <a:off x="838200" y="1105165"/>
            <a:ext cx="10100733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buSzPct val="100000"/>
            </a:pPr>
            <a:r>
              <a:rPr lang="en-US" altLang="ru-RU" sz="4800" b="1" dirty="0">
                <a:solidFill>
                  <a:srgbClr val="006633"/>
                </a:solidFill>
                <a:latin typeface="Comic Sans MS" panose="030F0702030302020204" pitchFamily="66" charset="0"/>
              </a:rPr>
              <a:t>Reactor PIK status and</a:t>
            </a:r>
          </a:p>
          <a:p>
            <a:pPr algn="ctr">
              <a:buSzPct val="100000"/>
            </a:pPr>
            <a:r>
              <a:rPr lang="en-US" altLang="ru-RU" sz="4800" b="1" dirty="0">
                <a:solidFill>
                  <a:srgbClr val="006633"/>
                </a:solidFill>
                <a:latin typeface="Comic Sans MS" panose="030F0702030302020204" pitchFamily="66" charset="0"/>
              </a:rPr>
              <a:t>scientific program for elementary particle and nuclear physics</a:t>
            </a:r>
            <a:br>
              <a:rPr lang="ru-RU" altLang="ru-RU" sz="4800" b="1" dirty="0">
                <a:solidFill>
                  <a:srgbClr val="006633"/>
                </a:solidFill>
                <a:latin typeface="Comic Sans MS" panose="030F0702030302020204" pitchFamily="66" charset="0"/>
              </a:rPr>
            </a:br>
            <a:endParaRPr lang="ru-RU" altLang="ru-RU" sz="4800" b="1" dirty="0">
              <a:solidFill>
                <a:srgbClr val="006633"/>
              </a:solidFill>
              <a:latin typeface="Comic Sans MS" panose="030F0702030302020204" pitchFamily="66" charset="0"/>
            </a:endParaRP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219850" y="3787511"/>
            <a:ext cx="655320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spcBef>
                <a:spcPts val="700"/>
              </a:spcBef>
              <a:buSzPct val="100000"/>
              <a:defRPr/>
            </a:pPr>
            <a:r>
              <a:rPr lang="en-US" altLang="ru-RU" sz="2800" i="1" dirty="0">
                <a:solidFill>
                  <a:srgbClr val="000000"/>
                </a:solidFill>
                <a:latin typeface="+mj-lt"/>
              </a:rPr>
              <a:t>Vladimir </a:t>
            </a:r>
            <a:r>
              <a:rPr lang="en-US" altLang="ru-RU" sz="2800" i="1" dirty="0" err="1">
                <a:solidFill>
                  <a:srgbClr val="000000"/>
                </a:solidFill>
                <a:latin typeface="+mj-lt"/>
              </a:rPr>
              <a:t>Voronin</a:t>
            </a:r>
            <a:endParaRPr lang="en-US" altLang="ru-RU" sz="2800" i="1" dirty="0">
              <a:solidFill>
                <a:srgbClr val="000000"/>
              </a:solidFill>
              <a:latin typeface="+mj-lt"/>
            </a:endParaRPr>
          </a:p>
          <a:p>
            <a:pPr eaLnBrk="1" hangingPunct="1">
              <a:spcBef>
                <a:spcPts val="700"/>
              </a:spcBef>
              <a:buSzPct val="100000"/>
              <a:defRPr/>
            </a:pPr>
            <a:r>
              <a:rPr lang="en-US" altLang="ru-RU" sz="2800" i="1" dirty="0">
                <a:solidFill>
                  <a:srgbClr val="000000"/>
                </a:solidFill>
                <a:latin typeface="+mj-lt"/>
              </a:rPr>
              <a:t>NRC “</a:t>
            </a:r>
            <a:r>
              <a:rPr lang="en-US" altLang="ru-RU" sz="2800" i="1" dirty="0" err="1">
                <a:solidFill>
                  <a:srgbClr val="000000"/>
                </a:solidFill>
                <a:latin typeface="+mj-lt"/>
              </a:rPr>
              <a:t>Kurchstov</a:t>
            </a:r>
            <a:r>
              <a:rPr lang="en-US" altLang="ru-RU" sz="2800" i="1" dirty="0">
                <a:solidFill>
                  <a:srgbClr val="000000"/>
                </a:solidFill>
                <a:latin typeface="+mj-lt"/>
              </a:rPr>
              <a:t> institute”-PNPI</a:t>
            </a:r>
            <a:r>
              <a:rPr lang="ru-RU" altLang="ru-RU" sz="2800" i="1" dirty="0">
                <a:solidFill>
                  <a:srgbClr val="000000"/>
                </a:solidFill>
                <a:latin typeface="+mj-lt"/>
              </a:rPr>
              <a:t> </a:t>
            </a:r>
            <a:endParaRPr lang="en-US" altLang="ru-RU" sz="2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328613-9C88-4088-8E60-9E867716B207}" type="datetime1">
              <a:rPr lang="en-US" smtClean="0"/>
              <a:t>9/19/2021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1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2050" y="3504936"/>
            <a:ext cx="417671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57903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18" name="Object 6"/>
          <p:cNvGraphicFramePr>
            <a:graphicFrameLocks noChangeAspect="1"/>
          </p:cNvGraphicFramePr>
          <p:nvPr/>
        </p:nvGraphicFramePr>
        <p:xfrm>
          <a:off x="1978025" y="544513"/>
          <a:ext cx="8885238" cy="647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3" imgW="4032360" imgH="2938320" progId="Origin50.Graph">
                  <p:embed/>
                </p:oleObj>
              </mc:Choice>
              <mc:Fallback>
                <p:oleObj name="Graph" r:id="rId3" imgW="4032360" imgH="293832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8025" y="544513"/>
                        <a:ext cx="8885238" cy="6475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Title 1"/>
          <p:cNvSpPr txBox="1">
            <a:spLocks/>
          </p:cNvSpPr>
          <p:nvPr/>
        </p:nvSpPr>
        <p:spPr bwMode="auto">
          <a:xfrm>
            <a:off x="628650" y="572295"/>
            <a:ext cx="9144001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 anchor="ctr"/>
          <a:lstStyle>
            <a:lvl1pPr>
              <a:spcBef>
                <a:spcPts val="7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6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6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5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2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altLang="en-US" sz="28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Roadmap of PIK commissioning</a:t>
            </a:r>
            <a:endParaRPr lang="en-GB" altLang="en-US" sz="28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6449219" y="2604294"/>
            <a:ext cx="215900" cy="647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9" tIns="45715" rIns="91429" bIns="45715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6021" name="TextBox 5"/>
          <p:cNvSpPr txBox="1">
            <a:spLocks noChangeArrowheads="1"/>
          </p:cNvSpPr>
          <p:nvPr/>
        </p:nvSpPr>
        <p:spPr bwMode="auto">
          <a:xfrm>
            <a:off x="5154613" y="2761719"/>
            <a:ext cx="14493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/>
          <a:p>
            <a:r>
              <a:rPr lang="en-US" altLang="ru-RU" dirty="0">
                <a:solidFill>
                  <a:srgbClr val="2F2FF1"/>
                </a:solidFill>
              </a:rPr>
              <a:t>We are here</a:t>
            </a:r>
            <a:endParaRPr lang="ru-RU" altLang="ru-RU" dirty="0">
              <a:solidFill>
                <a:srgbClr val="2F2FF1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3002E1-A23D-49D3-85C0-E499C06A8BC9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 rot="16200000">
            <a:off x="3275014" y="1825626"/>
            <a:ext cx="2185987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First neutron beam </a:t>
            </a:r>
          </a:p>
          <a:p>
            <a:pPr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experiment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6024" name="Стрелка вниз 3"/>
          <p:cNvSpPr>
            <a:spLocks noChangeArrowheads="1"/>
          </p:cNvSpPr>
          <p:nvPr/>
        </p:nvSpPr>
        <p:spPr bwMode="auto">
          <a:xfrm>
            <a:off x="4276725" y="3236913"/>
            <a:ext cx="184150" cy="330200"/>
          </a:xfrm>
          <a:prstGeom prst="downArrow">
            <a:avLst>
              <a:gd name="adj1" fmla="val 50000"/>
              <a:gd name="adj2" fmla="val 49925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9" name="TextBox 8"/>
          <p:cNvSpPr txBox="1"/>
          <p:nvPr/>
        </p:nvSpPr>
        <p:spPr>
          <a:xfrm rot="16200000">
            <a:off x="5479257" y="1346994"/>
            <a:ext cx="1236662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5 stations </a:t>
            </a:r>
          </a:p>
          <a:p>
            <a:pPr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for CM</a:t>
            </a:r>
          </a:p>
        </p:txBody>
      </p:sp>
      <p:sp>
        <p:nvSpPr>
          <p:cNvPr id="86026" name="Стрелка вниз 9"/>
          <p:cNvSpPr>
            <a:spLocks noChangeArrowheads="1"/>
          </p:cNvSpPr>
          <p:nvPr/>
        </p:nvSpPr>
        <p:spPr bwMode="auto">
          <a:xfrm>
            <a:off x="5995988" y="2272507"/>
            <a:ext cx="185738" cy="331787"/>
          </a:xfrm>
          <a:prstGeom prst="downArrow">
            <a:avLst>
              <a:gd name="adj1" fmla="val 50000"/>
              <a:gd name="adj2" fmla="val 4973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8774113" y="1358901"/>
            <a:ext cx="162718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5+20 stations </a:t>
            </a:r>
          </a:p>
        </p:txBody>
      </p:sp>
      <p:sp>
        <p:nvSpPr>
          <p:cNvPr id="86028" name="Стрелка вниз 11"/>
          <p:cNvSpPr>
            <a:spLocks noChangeArrowheads="1"/>
          </p:cNvSpPr>
          <p:nvPr/>
        </p:nvSpPr>
        <p:spPr bwMode="auto">
          <a:xfrm>
            <a:off x="9494839" y="2357439"/>
            <a:ext cx="185737" cy="331787"/>
          </a:xfrm>
          <a:prstGeom prst="downArrow">
            <a:avLst>
              <a:gd name="adj1" fmla="val 50000"/>
              <a:gd name="adj2" fmla="val 49736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SPbSU - 2021, Gatchina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070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61" y="1195152"/>
            <a:ext cx="3950912" cy="263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3436" y="837537"/>
            <a:ext cx="3884721" cy="258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60" y="3904473"/>
            <a:ext cx="3950913" cy="263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3860" y="3778329"/>
            <a:ext cx="3906857" cy="260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Box 8"/>
          <p:cNvSpPr txBox="1">
            <a:spLocks noChangeArrowheads="1"/>
          </p:cNvSpPr>
          <p:nvPr/>
        </p:nvSpPr>
        <p:spPr bwMode="auto">
          <a:xfrm>
            <a:off x="3013076" y="1113785"/>
            <a:ext cx="716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ru-RU" dirty="0">
                <a:solidFill>
                  <a:schemeClr val="bg1"/>
                </a:solidFill>
              </a:rPr>
              <a:t>TEX-3</a:t>
            </a:r>
            <a:endParaRPr lang="ru-RU" altLang="ru-RU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62393" y="3808660"/>
            <a:ext cx="327044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Test neutron reflectometer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515" name="TextBox 12"/>
          <p:cNvSpPr txBox="1">
            <a:spLocks noChangeArrowheads="1"/>
          </p:cNvSpPr>
          <p:nvPr/>
        </p:nvSpPr>
        <p:spPr bwMode="auto">
          <a:xfrm>
            <a:off x="159856" y="4055233"/>
            <a:ext cx="5950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ru-RU" dirty="0">
                <a:solidFill>
                  <a:schemeClr val="bg1"/>
                </a:solidFill>
              </a:rPr>
              <a:t>DPN</a:t>
            </a:r>
            <a:endParaRPr lang="ru-RU" altLang="ru-RU" dirty="0">
              <a:solidFill>
                <a:schemeClr val="bg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-199065" y="348217"/>
            <a:ext cx="9338074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>
              <a:defRPr/>
            </a:pPr>
            <a:r>
              <a:rPr lang="en-US" altLang="ru-RU" sz="2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5 “first day”</a:t>
            </a:r>
            <a:r>
              <a:rPr lang="ru-RU" altLang="ru-RU" sz="2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altLang="ru-RU" sz="2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stations</a:t>
            </a:r>
            <a:endParaRPr lang="ru-RU" altLang="ru-RU" sz="2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D95C13E8-52EE-4B4E-BD4E-A6C0925A7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54364" y="970001"/>
            <a:ext cx="9085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ru-RU" dirty="0">
                <a:solidFill>
                  <a:schemeClr val="bg1"/>
                </a:solidFill>
              </a:rPr>
              <a:t>NERO-2</a:t>
            </a:r>
            <a:endParaRPr lang="ru-RU" alt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742BA4C-F8E4-453D-B6BF-CC81A9FD9CC4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774" y="4306481"/>
            <a:ext cx="3600451" cy="229250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8">
            <a:extLst>
              <a:ext uri="{FF2B5EF4-FFF2-40B4-BE49-F238E27FC236}">
                <a16:creationId xmlns:a16="http://schemas.microsoft.com/office/drawing/2014/main" id="{4AE8AF66-9637-45BE-809A-DA4503F553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9972" y="4306481"/>
            <a:ext cx="116769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ru-RU" dirty="0" err="1">
                <a:solidFill>
                  <a:schemeClr val="bg1"/>
                </a:solidFill>
              </a:rPr>
              <a:t>Tspectrum</a:t>
            </a:r>
            <a:endParaRPr lang="ru-RU" altLang="ru-RU" dirty="0">
              <a:solidFill>
                <a:schemeClr val="bg1"/>
              </a:solidFill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5774" y="1195152"/>
            <a:ext cx="3364611" cy="3060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910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Рисунок 60" descr="C:\Users\Vlad\Desktop\Рис2.png">
            <a:extLst>
              <a:ext uri="{FF2B5EF4-FFF2-40B4-BE49-F238E27FC236}">
                <a16:creationId xmlns:a16="http://schemas.microsoft.com/office/drawing/2014/main" id="{DA0958C2-E791-47A6-BD2B-369DEFB3DA43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197" y="5276452"/>
            <a:ext cx="1988552" cy="1543840"/>
          </a:xfrm>
          <a:prstGeom prst="rect">
            <a:avLst/>
          </a:prstGeom>
          <a:noFill/>
          <a:ln>
            <a:noFill/>
          </a:ln>
        </p:spPr>
      </p:pic>
      <p:sp>
        <p:nvSpPr>
          <p:cNvPr id="89090" name="Заголовок 1"/>
          <p:cNvSpPr txBox="1">
            <a:spLocks/>
          </p:cNvSpPr>
          <p:nvPr/>
        </p:nvSpPr>
        <p:spPr bwMode="auto">
          <a:xfrm>
            <a:off x="3380086" y="304707"/>
            <a:ext cx="7935614" cy="764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 anchor="ctr"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r>
              <a:rPr lang="en-US" altLang="ru-RU" sz="2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Status of the “first day” stations</a:t>
            </a:r>
            <a:endParaRPr lang="ru-RU" altLang="ru-RU" sz="28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89091" name="Группа 127"/>
          <p:cNvGrpSpPr>
            <a:grpSpLocks/>
          </p:cNvGrpSpPr>
          <p:nvPr/>
        </p:nvGrpSpPr>
        <p:grpSpPr bwMode="auto">
          <a:xfrm>
            <a:off x="197382" y="3905430"/>
            <a:ext cx="2636837" cy="671512"/>
            <a:chOff x="-36512" y="3557218"/>
            <a:chExt cx="8507955" cy="2475550"/>
          </a:xfrm>
        </p:grpSpPr>
        <p:sp>
          <p:nvSpPr>
            <p:cNvPr id="129" name="Прямоугольник 128"/>
            <p:cNvSpPr/>
            <p:nvPr/>
          </p:nvSpPr>
          <p:spPr>
            <a:xfrm rot="20693113">
              <a:off x="8158991" y="3557218"/>
              <a:ext cx="312452" cy="29846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0" name="Овал 129"/>
            <p:cNvSpPr/>
            <p:nvPr/>
          </p:nvSpPr>
          <p:spPr>
            <a:xfrm rot="19592522">
              <a:off x="4987569" y="4309607"/>
              <a:ext cx="288000" cy="288000"/>
            </a:xfrm>
            <a:prstGeom prst="ellipse">
              <a:avLst/>
            </a:prstGeom>
            <a:gradFill flip="none" rotWithShape="1">
              <a:gsLst>
                <a:gs pos="18000">
                  <a:srgbClr val="6DACFF">
                    <a:lumMod val="69000"/>
                  </a:srgbClr>
                </a:gs>
                <a:gs pos="10000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1" name="Овал 130"/>
            <p:cNvSpPr/>
            <p:nvPr/>
          </p:nvSpPr>
          <p:spPr>
            <a:xfrm>
              <a:off x="5469840" y="3925915"/>
              <a:ext cx="865652" cy="86615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2" name="Овал 131"/>
            <p:cNvSpPr/>
            <p:nvPr/>
          </p:nvSpPr>
          <p:spPr>
            <a:xfrm>
              <a:off x="1238912" y="4792066"/>
              <a:ext cx="558320" cy="53256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3" name="Трапеция 132"/>
            <p:cNvSpPr/>
            <p:nvPr/>
          </p:nvSpPr>
          <p:spPr>
            <a:xfrm rot="15236590">
              <a:off x="5598308" y="4142748"/>
              <a:ext cx="362847" cy="537832"/>
            </a:xfrm>
            <a:prstGeom prst="trapezoi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4" name="Прямоугольник 133"/>
            <p:cNvSpPr/>
            <p:nvPr/>
          </p:nvSpPr>
          <p:spPr>
            <a:xfrm rot="4860000">
              <a:off x="1467595" y="4888216"/>
              <a:ext cx="111197" cy="363677"/>
            </a:xfrm>
            <a:prstGeom prst="rect">
              <a:avLst/>
            </a:prstGeom>
            <a:pattFill prst="dkHorz">
              <a:fgClr>
                <a:schemeClr val="tx2">
                  <a:lumMod val="75000"/>
                </a:schemeClr>
              </a:fgClr>
              <a:bgClr>
                <a:schemeClr val="bg1"/>
              </a:bgClr>
            </a:patt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5" name="Трапеция 134"/>
            <p:cNvSpPr/>
            <p:nvPr/>
          </p:nvSpPr>
          <p:spPr>
            <a:xfrm>
              <a:off x="2194825" y="4606213"/>
              <a:ext cx="195969" cy="572414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>
                <a:rot lat="21438294" lon="20382348" rev="16061049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6" name="Прямоугольник 135"/>
            <p:cNvSpPr/>
            <p:nvPr/>
          </p:nvSpPr>
          <p:spPr>
            <a:xfrm>
              <a:off x="1023780" y="4429219"/>
              <a:ext cx="932238" cy="22239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7" name="Прямоугольник 136"/>
            <p:cNvSpPr/>
            <p:nvPr/>
          </p:nvSpPr>
          <p:spPr>
            <a:xfrm rot="20954647">
              <a:off x="2688493" y="4692577"/>
              <a:ext cx="650516" cy="216536"/>
            </a:xfrm>
            <a:prstGeom prst="rect">
              <a:avLst/>
            </a:prstGeom>
            <a:pattFill prst="dkHorz">
              <a:fgClr>
                <a:schemeClr val="tx1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8" name="Прямоугольник 137"/>
            <p:cNvSpPr/>
            <p:nvPr/>
          </p:nvSpPr>
          <p:spPr>
            <a:xfrm rot="21045724">
              <a:off x="2545071" y="4206829"/>
              <a:ext cx="2868426" cy="959788"/>
            </a:xfrm>
            <a:prstGeom prst="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9" name="Прямоугольник 138"/>
            <p:cNvSpPr/>
            <p:nvPr/>
          </p:nvSpPr>
          <p:spPr>
            <a:xfrm rot="20862495">
              <a:off x="3897329" y="4440924"/>
              <a:ext cx="722227" cy="31602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0" name="Овал 139"/>
            <p:cNvSpPr/>
            <p:nvPr/>
          </p:nvSpPr>
          <p:spPr>
            <a:xfrm rot="20955203">
              <a:off x="3861473" y="4370695"/>
              <a:ext cx="865652" cy="427225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1" name="Трапеция 140"/>
            <p:cNvSpPr/>
            <p:nvPr/>
          </p:nvSpPr>
          <p:spPr>
            <a:xfrm rot="4507993">
              <a:off x="6856173" y="2849856"/>
              <a:ext cx="356996" cy="2392064"/>
            </a:xfrm>
            <a:prstGeom prst="trapezoid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2" name="Овал 141"/>
            <p:cNvSpPr/>
            <p:nvPr/>
          </p:nvSpPr>
          <p:spPr>
            <a:xfrm>
              <a:off x="5792540" y="4107341"/>
              <a:ext cx="471241" cy="46818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3" name="Прямоугольник 142"/>
            <p:cNvSpPr/>
            <p:nvPr/>
          </p:nvSpPr>
          <p:spPr>
            <a:xfrm rot="20915081">
              <a:off x="5900104" y="4294616"/>
              <a:ext cx="291966" cy="7022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4" name="Овал 143"/>
            <p:cNvSpPr/>
            <p:nvPr/>
          </p:nvSpPr>
          <p:spPr>
            <a:xfrm rot="20677420">
              <a:off x="3470915" y="4542149"/>
              <a:ext cx="288000" cy="288000"/>
            </a:xfrm>
            <a:prstGeom prst="ellipse">
              <a:avLst/>
            </a:prstGeom>
            <a:gradFill flip="none" rotWithShape="1">
              <a:gsLst>
                <a:gs pos="18000">
                  <a:srgbClr val="6DACFF">
                    <a:lumMod val="69000"/>
                  </a:srgbClr>
                </a:gs>
                <a:gs pos="10000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0">
                  <a:srgbClr val="FFEBFA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45" name="Прямая соединительная линия 144"/>
            <p:cNvCxnSpPr/>
            <p:nvPr/>
          </p:nvCxnSpPr>
          <p:spPr>
            <a:xfrm rot="20677420">
              <a:off x="3554141" y="4435073"/>
              <a:ext cx="0" cy="21653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Прямая соединительная линия 145"/>
            <p:cNvCxnSpPr/>
            <p:nvPr/>
          </p:nvCxnSpPr>
          <p:spPr>
            <a:xfrm rot="20677420">
              <a:off x="3641220" y="4721837"/>
              <a:ext cx="0" cy="21653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единительная линия 146"/>
            <p:cNvCxnSpPr/>
            <p:nvPr/>
          </p:nvCxnSpPr>
          <p:spPr>
            <a:xfrm flipH="1" flipV="1">
              <a:off x="5157388" y="4458483"/>
              <a:ext cx="61466" cy="19312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единительная линия 147"/>
            <p:cNvCxnSpPr>
              <a:cxnSpLocks/>
              <a:stCxn id="143" idx="0"/>
            </p:cNvCxnSpPr>
            <p:nvPr/>
          </p:nvCxnSpPr>
          <p:spPr>
            <a:xfrm flipV="1">
              <a:off x="6038405" y="3680116"/>
              <a:ext cx="2233275" cy="614501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Прямоугольник 148"/>
            <p:cNvSpPr/>
            <p:nvPr/>
          </p:nvSpPr>
          <p:spPr>
            <a:xfrm>
              <a:off x="1961142" y="4435073"/>
              <a:ext cx="153666" cy="114706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0" name="Трапеция 149"/>
            <p:cNvSpPr/>
            <p:nvPr/>
          </p:nvSpPr>
          <p:spPr>
            <a:xfrm rot="5400000">
              <a:off x="1995554" y="4795689"/>
              <a:ext cx="146311" cy="256109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1" name="Прямоугольник 150"/>
            <p:cNvSpPr/>
            <p:nvPr/>
          </p:nvSpPr>
          <p:spPr>
            <a:xfrm>
              <a:off x="1039148" y="5359747"/>
              <a:ext cx="973216" cy="22239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2" name="Овал 151"/>
            <p:cNvSpPr/>
            <p:nvPr/>
          </p:nvSpPr>
          <p:spPr>
            <a:xfrm>
              <a:off x="8199969" y="3639151"/>
              <a:ext cx="143421" cy="146307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53" name="Прямая соединительная линия 152"/>
            <p:cNvCxnSpPr/>
            <p:nvPr/>
          </p:nvCxnSpPr>
          <p:spPr>
            <a:xfrm>
              <a:off x="-36512" y="5014456"/>
              <a:ext cx="1500800" cy="0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Прямоугольник 153"/>
            <p:cNvSpPr/>
            <p:nvPr/>
          </p:nvSpPr>
          <p:spPr>
            <a:xfrm>
              <a:off x="35199" y="3978589"/>
              <a:ext cx="988581" cy="673021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5" name="Прямоугольник 154"/>
            <p:cNvSpPr/>
            <p:nvPr/>
          </p:nvSpPr>
          <p:spPr>
            <a:xfrm>
              <a:off x="35199" y="5365598"/>
              <a:ext cx="988581" cy="66717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6" name="Прямоугольник 155"/>
            <p:cNvSpPr/>
            <p:nvPr/>
          </p:nvSpPr>
          <p:spPr>
            <a:xfrm>
              <a:off x="701083" y="4651609"/>
              <a:ext cx="455873" cy="321882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57" name="Прямоугольник 156"/>
            <p:cNvSpPr/>
            <p:nvPr/>
          </p:nvSpPr>
          <p:spPr>
            <a:xfrm>
              <a:off x="690839" y="5043720"/>
              <a:ext cx="466118" cy="327733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58" name="Прямая соединительная линия 157"/>
            <p:cNvCxnSpPr/>
            <p:nvPr/>
          </p:nvCxnSpPr>
          <p:spPr>
            <a:xfrm flipH="1" flipV="1">
              <a:off x="5080554" y="4218534"/>
              <a:ext cx="66590" cy="198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Прямоугольник 158"/>
            <p:cNvSpPr/>
            <p:nvPr/>
          </p:nvSpPr>
          <p:spPr>
            <a:xfrm>
              <a:off x="2155785" y="4985196"/>
              <a:ext cx="97320" cy="27505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0" name="Цилиндр 159"/>
            <p:cNvSpPr/>
            <p:nvPr/>
          </p:nvSpPr>
          <p:spPr>
            <a:xfrm rot="-660000">
              <a:off x="4762978" y="4236093"/>
              <a:ext cx="128056" cy="468189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61" name="Прямая соединительная линия 160"/>
            <p:cNvCxnSpPr>
              <a:cxnSpLocks/>
              <a:endCxn id="143" idx="0"/>
            </p:cNvCxnSpPr>
            <p:nvPr/>
          </p:nvCxnSpPr>
          <p:spPr>
            <a:xfrm flipV="1">
              <a:off x="1530878" y="4294616"/>
              <a:ext cx="4507527" cy="713989"/>
            </a:xfrm>
            <a:prstGeom prst="lin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2" name="Прямоугольник 161"/>
            <p:cNvSpPr/>
            <p:nvPr/>
          </p:nvSpPr>
          <p:spPr>
            <a:xfrm rot="20862495">
              <a:off x="6704289" y="3855687"/>
              <a:ext cx="722227" cy="32188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3" name="Овал 162"/>
            <p:cNvSpPr/>
            <p:nvPr/>
          </p:nvSpPr>
          <p:spPr>
            <a:xfrm rot="20955203">
              <a:off x="6668432" y="3791313"/>
              <a:ext cx="865652" cy="427221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89092" name="Рисунок 163" descr="D:\ЦКП НИКС\Канал-6\G06-4-numbers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1930" y="4277614"/>
            <a:ext cx="2011363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3" name="Прямоугольник 171"/>
          <p:cNvSpPr>
            <a:spLocks noChangeArrowheads="1"/>
          </p:cNvSpPr>
          <p:nvPr/>
        </p:nvSpPr>
        <p:spPr bwMode="auto">
          <a:xfrm>
            <a:off x="4507009" y="1130980"/>
            <a:ext cx="4549941" cy="1169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 marL="341313" indent="-341313"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buFont typeface="Comic Sans MS" panose="030F0702030302020204" pitchFamily="66" charset="0"/>
              <a:buAutoNum type="arabicPeriod"/>
            </a:pPr>
            <a:r>
              <a:rPr lang="en-US" altLang="ru-RU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TNR test neutron reflectometer </a:t>
            </a:r>
          </a:p>
          <a:p>
            <a:pPr>
              <a:buFont typeface="Comic Sans MS" panose="030F0702030302020204" pitchFamily="66" charset="0"/>
              <a:buAutoNum type="arabicPeriod"/>
            </a:pPr>
            <a:r>
              <a:rPr lang="en-US" altLang="ru-RU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NERO Polarized Neutron Reflectometer (GKSS)</a:t>
            </a:r>
          </a:p>
          <a:p>
            <a:pPr>
              <a:buFont typeface="Comic Sans MS" panose="030F0702030302020204" pitchFamily="66" charset="0"/>
              <a:buAutoNum type="arabicPeriod"/>
            </a:pPr>
            <a:r>
              <a:rPr lang="en-US" altLang="ru-RU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DPN polarized neutron diffractometer </a:t>
            </a:r>
          </a:p>
          <a:p>
            <a:pPr>
              <a:buFont typeface="Comic Sans MS" panose="030F0702030302020204" pitchFamily="66" charset="0"/>
              <a:buAutoNum type="arabicPeriod"/>
            </a:pPr>
            <a:r>
              <a:rPr lang="en-US" altLang="ru-RU" sz="1400" dirty="0">
                <a:solidFill>
                  <a:srgbClr val="FF0000"/>
                </a:solidFill>
                <a:latin typeface="Comic Sans MS" panose="030F0702030302020204" pitchFamily="66" charset="0"/>
              </a:rPr>
              <a:t>Texture Diffractometer TEX-2 (GKSS)</a:t>
            </a:r>
          </a:p>
          <a:p>
            <a:pPr>
              <a:buFont typeface="Comic Sans MS" panose="030F0702030302020204" pitchFamily="66" charset="0"/>
              <a:buAutoNum type="arabicPeriod"/>
            </a:pPr>
            <a:r>
              <a:rPr lang="en-US" altLang="ru-RU" sz="1400" dirty="0">
                <a:solidFill>
                  <a:schemeClr val="tx1"/>
                </a:solidFill>
                <a:latin typeface="Comic Sans MS" panose="030F0702030302020204" pitchFamily="66" charset="0"/>
              </a:rPr>
              <a:t>Test neutron spectrometer </a:t>
            </a:r>
            <a:endParaRPr lang="ru-RU" altLang="ru-RU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73" name="Oval 17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87625" y="3643313"/>
            <a:ext cx="382588" cy="360362"/>
          </a:xfrm>
          <a:prstGeom prst="ellipse">
            <a:avLst/>
          </a:prstGeom>
          <a:solidFill>
            <a:srgbClr val="C7E0FB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kern="0" dirty="0">
                <a:solidFill>
                  <a:srgbClr val="000000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174" name="Oval 170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076920" y="4413077"/>
            <a:ext cx="382587" cy="360363"/>
          </a:xfrm>
          <a:prstGeom prst="ellipse">
            <a:avLst/>
          </a:prstGeom>
          <a:solidFill>
            <a:srgbClr val="C7E0FB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kern="0" dirty="0">
                <a:solidFill>
                  <a:srgbClr val="000000"/>
                </a:solidFill>
                <a:cs typeface="Arial" pitchFamily="34" charset="0"/>
              </a:rPr>
              <a:t>3</a:t>
            </a:r>
          </a:p>
        </p:txBody>
      </p:sp>
      <p:pic>
        <p:nvPicPr>
          <p:cNvPr id="89097" name="Рисунок 4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581" y="483789"/>
            <a:ext cx="2786063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8" name="Picture 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01" y="4829351"/>
            <a:ext cx="2876550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9" name="Рисунок 5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41343" y="936472"/>
            <a:ext cx="2700337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" name="Oval 17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9287137" y="910800"/>
            <a:ext cx="382588" cy="358775"/>
          </a:xfrm>
          <a:prstGeom prst="ellipse">
            <a:avLst/>
          </a:prstGeom>
          <a:solidFill>
            <a:srgbClr val="C7E0FB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kern="0" dirty="0">
                <a:solidFill>
                  <a:srgbClr val="000000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176" name="Oval 17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352675" y="4906963"/>
            <a:ext cx="381000" cy="360362"/>
          </a:xfrm>
          <a:prstGeom prst="ellipse">
            <a:avLst/>
          </a:prstGeom>
          <a:solidFill>
            <a:srgbClr val="C7E0FB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kern="0" dirty="0">
                <a:solidFill>
                  <a:srgbClr val="000000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167" name="Oval 17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530475" y="588895"/>
            <a:ext cx="382587" cy="360362"/>
          </a:xfrm>
          <a:prstGeom prst="ellipse">
            <a:avLst/>
          </a:prstGeom>
          <a:solidFill>
            <a:srgbClr val="C7E0FB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9" tIns="45715" rIns="91429" bIns="45715" anchor="ctr"/>
          <a:lstStyle>
            <a:lvl1pPr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400" kern="0" dirty="0">
                <a:solidFill>
                  <a:srgbClr val="000000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7A4854-0A8A-4791-8559-4BF3E867908C}" type="datetime1">
              <a:rPr lang="en-US" smtClean="0"/>
              <a:t>9/19/2021</a:t>
            </a:fld>
            <a:endParaRPr lang="ru-RU" dirty="0"/>
          </a:p>
        </p:txBody>
      </p:sp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68914AA0-E627-41EE-88A3-614B528F1BE1}"/>
              </a:ext>
            </a:extLst>
          </p:cNvPr>
          <p:cNvPicPr/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8683" y="1855587"/>
            <a:ext cx="2541877" cy="1622301"/>
          </a:xfrm>
          <a:prstGeom prst="rect">
            <a:avLst/>
          </a:prstGeom>
        </p:spPr>
      </p:pic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42480675-C1C2-4ECE-B00A-62D794B80A45}"/>
              </a:ext>
            </a:extLst>
          </p:cNvPr>
          <p:cNvPicPr/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7557" y="2446812"/>
            <a:ext cx="1974123" cy="1243596"/>
          </a:xfrm>
          <a:prstGeom prst="rect">
            <a:avLst/>
          </a:prstGeom>
        </p:spPr>
      </p:pic>
      <p:pic>
        <p:nvPicPr>
          <p:cNvPr id="63" name="Рисунок 62" descr="C:\Users\home2018\AppData\Local\Microsoft\Windows\INetCache\Content.Word\Monochromator test.jpg">
            <a:extLst>
              <a:ext uri="{FF2B5EF4-FFF2-40B4-BE49-F238E27FC236}">
                <a16:creationId xmlns:a16="http://schemas.microsoft.com/office/drawing/2014/main" id="{E63D6A9E-BC73-42CC-9957-EF75236DB56E}"/>
              </a:ext>
            </a:extLst>
          </p:cNvPr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9507" y="5398247"/>
            <a:ext cx="1734730" cy="1495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Рисунок 63" descr="G:\ОЭНС\Строительство 5 станций 2019-2020\доклады статус работ и графики\Аннотационный отчет декабрь 2020\NERO-2\Fig2b.png">
            <a:extLst>
              <a:ext uri="{FF2B5EF4-FFF2-40B4-BE49-F238E27FC236}">
                <a16:creationId xmlns:a16="http://schemas.microsoft.com/office/drawing/2014/main" id="{17C59C82-2EDE-420D-9A7D-A4BDF69C389A}"/>
              </a:ext>
            </a:extLst>
          </p:cNvPr>
          <p:cNvPicPr/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98" y="2903417"/>
            <a:ext cx="1422737" cy="100298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TextBox 66"/>
          <p:cNvSpPr txBox="1"/>
          <p:nvPr/>
        </p:nvSpPr>
        <p:spPr>
          <a:xfrm>
            <a:off x="4387200" y="2660194"/>
            <a:ext cx="50912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Commissioned at the December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First “demonstration” experiments at 100kW power were carried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omic Sans MS" panose="030F0702030302020204" pitchFamily="66" charset="0"/>
              </a:rPr>
              <a:t>All results coincide with the theoretical predictions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Program for updates of these stations to the power of 100 MW is developed</a:t>
            </a:r>
          </a:p>
        </p:txBody>
      </p:sp>
    </p:spTree>
    <p:extLst>
      <p:ext uri="{BB962C8B-B14F-4D97-AF65-F5344CB8AC3E}">
        <p14:creationId xmlns:p14="http://schemas.microsoft.com/office/powerpoint/2010/main" val="304331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16" y="370568"/>
            <a:ext cx="10225980" cy="1373188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Instrumental program status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2751" y="1743756"/>
            <a:ext cx="4208775" cy="35390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9849" y="1296932"/>
            <a:ext cx="7419970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The </a:t>
            </a:r>
            <a:r>
              <a:rPr lang="en-US" sz="2400" b="1" dirty="0">
                <a:solidFill>
                  <a:schemeClr val="tx2"/>
                </a:solidFill>
              </a:rPr>
              <a:t>design of the project </a:t>
            </a:r>
            <a:r>
              <a:rPr lang="en-US" sz="2400" dirty="0">
                <a:solidFill>
                  <a:schemeClr val="tx2"/>
                </a:solidFill>
              </a:rPr>
              <a:t>obtained a positive state expertise decision in </a:t>
            </a:r>
            <a:r>
              <a:rPr lang="en-US" sz="2400" b="1" dirty="0">
                <a:solidFill>
                  <a:schemeClr val="tx2"/>
                </a:solidFill>
              </a:rPr>
              <a:t>September 2020 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Construction of the </a:t>
            </a:r>
            <a:r>
              <a:rPr lang="en-US" sz="2400" b="1" dirty="0">
                <a:solidFill>
                  <a:schemeClr val="tx2"/>
                </a:solidFill>
              </a:rPr>
              <a:t>first phase </a:t>
            </a:r>
            <a:r>
              <a:rPr lang="en-US" sz="2400" dirty="0">
                <a:solidFill>
                  <a:schemeClr val="tx2"/>
                </a:solidFill>
              </a:rPr>
              <a:t>instruments started </a:t>
            </a:r>
            <a:r>
              <a:rPr lang="en-US" sz="2400" b="1" dirty="0">
                <a:solidFill>
                  <a:schemeClr val="tx2"/>
                </a:solidFill>
              </a:rPr>
              <a:t>January 2021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Second phase </a:t>
            </a:r>
            <a:r>
              <a:rPr lang="en-US" sz="2400" dirty="0">
                <a:solidFill>
                  <a:schemeClr val="tx2"/>
                </a:solidFill>
              </a:rPr>
              <a:t>instruments started </a:t>
            </a:r>
            <a:r>
              <a:rPr lang="en-US" sz="2400" b="1" dirty="0">
                <a:solidFill>
                  <a:schemeClr val="tx2"/>
                </a:solidFill>
              </a:rPr>
              <a:t>June 2021</a:t>
            </a:r>
            <a:endParaRPr lang="en-US" sz="2400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The </a:t>
            </a:r>
            <a:r>
              <a:rPr lang="en-US" sz="2400" b="1" dirty="0">
                <a:solidFill>
                  <a:schemeClr val="tx2"/>
                </a:solidFill>
              </a:rPr>
              <a:t>third phase </a:t>
            </a:r>
            <a:r>
              <a:rPr lang="en-US" sz="2400" dirty="0">
                <a:solidFill>
                  <a:schemeClr val="tx2"/>
                </a:solidFill>
              </a:rPr>
              <a:t>will start at the </a:t>
            </a:r>
            <a:r>
              <a:rPr lang="en-US" sz="2400" b="1" dirty="0">
                <a:solidFill>
                  <a:schemeClr val="tx2"/>
                </a:solidFill>
              </a:rPr>
              <a:t>beginning of 2022 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766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Заголовок 1"/>
          <p:cNvSpPr>
            <a:spLocks noGrp="1"/>
          </p:cNvSpPr>
          <p:nvPr>
            <p:ph type="title"/>
          </p:nvPr>
        </p:nvSpPr>
        <p:spPr>
          <a:xfrm>
            <a:off x="3167664" y="592460"/>
            <a:ext cx="7000803" cy="548217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Road map of instrumental program</a:t>
            </a:r>
            <a:endParaRPr lang="ru-RU" altLang="ru-RU" sz="32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7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7551420"/>
              </p:ext>
            </p:extLst>
          </p:nvPr>
        </p:nvGraphicFramePr>
        <p:xfrm>
          <a:off x="499532" y="1140677"/>
          <a:ext cx="11192935" cy="5525783"/>
        </p:xfrm>
        <a:graphic>
          <a:graphicData uri="http://schemas.openxmlformats.org/drawingml/2006/table">
            <a:tbl>
              <a:tblPr/>
              <a:tblGrid>
                <a:gridCol w="273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2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73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8748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8547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8748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4733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8547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7945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73432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65401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95517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47333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49340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</a:tblGrid>
              <a:tr h="144463">
                <a:tc rowSpan="2"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#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2019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2020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2021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2022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2023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2024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463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IV 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IV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IV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IV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IV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III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IV</a:t>
                      </a:r>
                    </a:p>
                  </a:txBody>
                  <a:tcPr marL="4653" marR="4653" marT="4653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463"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Reactor PIK commissioning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100 kW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10MW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10-100MW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~100MW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463"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Project</a:t>
                      </a: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 </a:t>
                      </a:r>
                      <a:r>
                        <a:rPr kumimoji="0" lang="en-US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of instruments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 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4463"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2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Experimental channel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258"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3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HNC HEC-8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4463"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4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UCNS HEC-4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4463"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5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CNS HEC-2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1369"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CNS HEC-3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4463"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Neutronguide system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D96B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4463">
                <a:tc gridSpan="2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3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Neutron stations</a:t>
                      </a: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F2F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SESANS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0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omic Sans MS" panose="030F0702030302020204" pitchFamily="66" charset="0"/>
                          <a:ea typeface="Droid Sans Fallback" charset="0"/>
                          <a:cs typeface="Droid Sans Fallback" charset="0"/>
                        </a:rPr>
                        <a:t>Commissioning</a:t>
                      </a:r>
                      <a:endParaRPr kumimoji="0" lang="ru-RU" alt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omic Sans MS" panose="030F0702030302020204" pitchFamily="66" charset="0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vert="vert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4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INAA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  <a:r>
                        <a:rPr kumimoji="0" lang="en-US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Phase </a:t>
                      </a:r>
                      <a:r>
                        <a:rPr kumimoji="0" lang="ru-RU" alt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1 </a:t>
                      </a: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5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«Нейтрино»</a:t>
                      </a: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 (Neutrino)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6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D1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8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DC-1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9388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D3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IN-1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9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IN-2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Phase 2</a:t>
                      </a: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10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ИРИНА</a:t>
                      </a: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 (IRINA)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86147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11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DEDM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79771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12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FF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FISCO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13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F2F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Tenzor</a:t>
                      </a:r>
                      <a:endParaRPr kumimoji="0" lang="en-US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7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CC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Мембрана – 2 (</a:t>
                      </a: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Membrane – 2</a:t>
                      </a: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)</a:t>
                      </a:r>
                      <a:endParaRPr kumimoji="0" lang="en-US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14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IN-3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15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IN-4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16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SONATA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17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SEM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gridSpan="5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Phase 3</a:t>
                      </a:r>
                      <a:r>
                        <a:rPr kumimoji="0" lang="ru-RU" altLang="ru-RU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18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F2FF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Harmony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19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PROGRAS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44463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20</a:t>
                      </a: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FF33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«Бета-распад нейтрона»</a:t>
                      </a: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(neutron beta decay)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Droid Sans Fallback" charset="0"/>
                          <a:cs typeface="Droid Sans Fallback" charset="0"/>
                        </a:rPr>
                        <a:t> </a:t>
                      </a: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tc vMerge="1"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4653" marR="4653" marT="4653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66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</a:tbl>
          </a:graphicData>
        </a:graphic>
      </p:graphicFrame>
      <p:pic>
        <p:nvPicPr>
          <p:cNvPr id="8" name="Picture 2">
            <a:extLst>
              <a:ext uri="{FF2B5EF4-FFF2-40B4-BE49-F238E27FC236}">
                <a16:creationId xmlns:a16="http://schemas.microsoft.com/office/drawing/2014/main" id="{7DE59C2D-A1A5-41EE-B988-F88C9367C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3133" y="5831580"/>
            <a:ext cx="2327945" cy="680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14</a:t>
            </a:fld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F0124-B11D-4F07-8EFA-CFED775FBA07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489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buFontTx/>
              <a:buNone/>
            </a:pPr>
            <a:fld id="{C5615B0B-F5FF-4BA9-AACD-84AB4D58DC4F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>
                <a:buFontTx/>
                <a:buNone/>
              </a:pPr>
              <a:t>15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72707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089" y="1284289"/>
            <a:ext cx="2878137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158" y="2026922"/>
            <a:ext cx="3249604" cy="4831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9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9264" y="2740025"/>
            <a:ext cx="2795587" cy="379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0"/>
          <p:cNvSpPr>
            <a:spLocks/>
          </p:cNvSpPr>
          <p:nvPr/>
        </p:nvSpPr>
        <p:spPr bwMode="auto">
          <a:xfrm>
            <a:off x="1809720" y="928670"/>
            <a:ext cx="5786478" cy="105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5" rIns="91429" bIns="45715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500" dirty="0">
                <a:solidFill>
                  <a:srgbClr val="FF0000"/>
                </a:solidFill>
                <a:latin typeface="Comic Sans MS" panose="030F0702030302020204" pitchFamily="66" charset="0"/>
              </a:rPr>
              <a:t>The scientific case was published in 2015. (v.3 and v.4) </a:t>
            </a:r>
            <a:r>
              <a:rPr lang="en-US" altLang="en-US" sz="2500" dirty="0">
                <a:latin typeface="Comic Sans MS" panose="030F0702030302020204" pitchFamily="66" charset="0"/>
              </a:rPr>
              <a:t>There are not serious changes for 2021.</a:t>
            </a:r>
            <a:endParaRPr lang="ru-RU" altLang="en-US" sz="2500" dirty="0">
              <a:latin typeface="Comic Sans MS" panose="030F0702030302020204" pitchFamily="66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18B59-DA6C-46D9-89E7-FB90A473D5BA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16320" y="6481404"/>
            <a:ext cx="4114800" cy="365125"/>
          </a:xfrm>
        </p:spPr>
        <p:txBody>
          <a:bodyPr/>
          <a:lstStyle/>
          <a:p>
            <a:r>
              <a:rPr lang="en-US" dirty="0"/>
              <a:t>Nucleus - 2021, </a:t>
            </a:r>
            <a:r>
              <a:rPr lang="en-US" dirty="0" err="1"/>
              <a:t>SPb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374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/>
          </p:nvPr>
        </p:nvSpPr>
        <p:spPr>
          <a:xfrm>
            <a:off x="1621230" y="2171170"/>
            <a:ext cx="9175904" cy="255323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altLang="ru-RU" sz="60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What do we get for particle and nuclear physics?</a:t>
            </a:r>
            <a:endParaRPr lang="ru-RU" altLang="ru-RU" sz="60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66563" name="Дата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58BE9D-78F4-442C-A9AF-F0259C3A046D}" type="datetime1">
              <a:rPr lang="en-US" altLang="ru-RU" smtClean="0">
                <a:solidFill>
                  <a:srgbClr val="898989"/>
                </a:solidFill>
              </a:rPr>
              <a:t>9/19/2021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2358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1"/>
          <p:cNvSpPr>
            <a:spLocks/>
          </p:cNvSpPr>
          <p:nvPr/>
        </p:nvSpPr>
        <p:spPr bwMode="auto">
          <a:xfrm>
            <a:off x="713848" y="1333764"/>
            <a:ext cx="8781520" cy="528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5 “first day” stations</a:t>
            </a:r>
            <a:r>
              <a:rPr lang="en-US" altLang="en-US" sz="1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(2020)</a:t>
            </a:r>
            <a:endParaRPr lang="en-US" altLang="en-US" sz="18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b="1" dirty="0">
                <a:solidFill>
                  <a:schemeClr val="accent1">
                    <a:lumMod val="75000"/>
                  </a:schemeClr>
                </a:solidFill>
                <a:latin typeface="Comic Sans MS" panose="030F0702030302020204" pitchFamily="66" charset="0"/>
              </a:rPr>
              <a:t>Main program </a:t>
            </a:r>
            <a:r>
              <a:rPr lang="en-US" altLang="en-US" sz="1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(2020-2024)  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b="1" dirty="0">
                <a:latin typeface="Comic Sans MS" panose="030F0702030302020204" pitchFamily="66" charset="0"/>
              </a:rPr>
              <a:t>	Neutron sources –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	Two cold neutron source (HEC 2 and HEC 3)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	Hot neutron source – HEC 8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dirty="0">
                <a:solidFill>
                  <a:srgbClr val="00B050"/>
                </a:solidFill>
                <a:latin typeface="Comic Sans MS" panose="030F0702030302020204" pitchFamily="66" charset="0"/>
              </a:rPr>
              <a:t>	Ultra cold neutron source – HEC 4	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b="1" dirty="0">
                <a:latin typeface="Comic Sans MS" panose="030F0702030302020204" pitchFamily="66" charset="0"/>
              </a:rPr>
              <a:t>	Instrumentation base </a:t>
            </a:r>
            <a:r>
              <a:rPr lang="ru-RU" altLang="en-US" sz="1800" dirty="0">
                <a:latin typeface="Comic Sans MS" panose="030F0702030302020204" pitchFamily="66" charset="0"/>
              </a:rPr>
              <a:t>(</a:t>
            </a:r>
            <a:r>
              <a:rPr lang="en-US" altLang="en-US" sz="1800" dirty="0">
                <a:latin typeface="Comic Sans MS" panose="030F0702030302020204" pitchFamily="66" charset="0"/>
              </a:rPr>
              <a:t>20 stations</a:t>
            </a:r>
            <a:r>
              <a:rPr lang="ru-RU" altLang="en-US" sz="1800" dirty="0">
                <a:latin typeface="Comic Sans MS" panose="030F0702030302020204" pitchFamily="66" charset="0"/>
              </a:rPr>
              <a:t>)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b="1" dirty="0">
                <a:latin typeface="Comic Sans MS" panose="030F0702030302020204" pitchFamily="66" charset="0"/>
              </a:rPr>
              <a:t>		Experimental stations for condensed matter (</a:t>
            </a:r>
            <a:r>
              <a:rPr lang="ru-RU" altLang="en-US" sz="1800" b="1" dirty="0">
                <a:latin typeface="Comic Sans MS" panose="030F0702030302020204" pitchFamily="66" charset="0"/>
              </a:rPr>
              <a:t>13)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dirty="0">
                <a:latin typeface="Comic Sans MS" panose="030F0702030302020204" pitchFamily="66" charset="0"/>
              </a:rPr>
              <a:t>		</a:t>
            </a:r>
            <a:r>
              <a:rPr lang="ru-RU" altLang="en-US" sz="1800" dirty="0">
                <a:latin typeface="Comic Sans MS" panose="030F0702030302020204" pitchFamily="66" charset="0"/>
              </a:rPr>
              <a:t>• </a:t>
            </a:r>
            <a:r>
              <a:rPr lang="en-US" altLang="en-US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Diffractometers</a:t>
            </a:r>
            <a:r>
              <a:rPr lang="ru-RU" altLang="en-US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(</a:t>
            </a:r>
            <a:r>
              <a:rPr lang="ru-RU" altLang="en-US" sz="1800" dirty="0">
                <a:solidFill>
                  <a:srgbClr val="FF0000"/>
                </a:solidFill>
                <a:latin typeface="Comic Sans MS" panose="030F0702030302020204" pitchFamily="66" charset="0"/>
              </a:rPr>
              <a:t>3)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dirty="0">
                <a:latin typeface="Comic Sans MS" panose="030F0702030302020204" pitchFamily="66" charset="0"/>
              </a:rPr>
              <a:t>		</a:t>
            </a:r>
            <a:r>
              <a:rPr lang="ru-RU" altLang="en-US" sz="1800" dirty="0">
                <a:latin typeface="Comic Sans MS" panose="030F0702030302020204" pitchFamily="66" charset="0"/>
              </a:rPr>
              <a:t>• </a:t>
            </a:r>
            <a:r>
              <a:rPr lang="en-US" altLang="en-US" sz="1800" dirty="0">
                <a:solidFill>
                  <a:srgbClr val="FFC000"/>
                </a:solidFill>
                <a:latin typeface="Comic Sans MS" panose="030F0702030302020204" pitchFamily="66" charset="0"/>
              </a:rPr>
              <a:t>Spectrometers of inelastic scattering</a:t>
            </a:r>
            <a:r>
              <a:rPr lang="ru-RU" altLang="en-US" sz="1800" dirty="0">
                <a:solidFill>
                  <a:srgbClr val="FFC000"/>
                </a:solidFill>
                <a:latin typeface="Comic Sans MS" panose="030F0702030302020204" pitchFamily="66" charset="0"/>
              </a:rPr>
              <a:t> (5)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dirty="0">
                <a:latin typeface="Comic Sans MS" panose="030F0702030302020204" pitchFamily="66" charset="0"/>
              </a:rPr>
              <a:t>		</a:t>
            </a:r>
            <a:r>
              <a:rPr lang="ru-RU" altLang="en-US" sz="1800" dirty="0">
                <a:latin typeface="Comic Sans MS" panose="030F0702030302020204" pitchFamily="66" charset="0"/>
              </a:rPr>
              <a:t>• </a:t>
            </a:r>
            <a:r>
              <a:rPr lang="en-US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SANS</a:t>
            </a:r>
            <a:r>
              <a:rPr lang="ru-RU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machines </a:t>
            </a:r>
            <a:r>
              <a:rPr lang="en-US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(</a:t>
            </a:r>
            <a:r>
              <a:rPr lang="ru-RU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3)</a:t>
            </a: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		</a:t>
            </a:r>
            <a:r>
              <a:rPr lang="ru-RU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• </a:t>
            </a:r>
            <a:r>
              <a:rPr lang="en-US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Reflectometers</a:t>
            </a:r>
            <a:r>
              <a:rPr lang="ru-RU" altLang="en-US" sz="1800" dirty="0">
                <a:solidFill>
                  <a:srgbClr val="0033CC"/>
                </a:solidFill>
                <a:latin typeface="Comic Sans MS" panose="030F0702030302020204" pitchFamily="66" charset="0"/>
              </a:rPr>
              <a:t> (2)</a:t>
            </a:r>
            <a:endParaRPr lang="en-US" altLang="en-US" sz="1800" dirty="0">
              <a:solidFill>
                <a:srgbClr val="0033CC"/>
              </a:solidFill>
              <a:latin typeface="Comic Sans MS" panose="030F0702030302020204" pitchFamily="66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  <a:buNone/>
              <a:defRPr/>
            </a:pPr>
            <a:r>
              <a:rPr lang="en-US" altLang="en-US" sz="1800" b="1" dirty="0">
                <a:latin typeface="Comic Sans MS" panose="030F0702030302020204" pitchFamily="66" charset="0"/>
              </a:rPr>
              <a:t>		Experimental stations for nuclear and particle physics </a:t>
            </a:r>
            <a:r>
              <a:rPr lang="ru-RU" altLang="en-US" sz="1800" b="1" dirty="0">
                <a:latin typeface="Comic Sans MS" panose="030F0702030302020204" pitchFamily="66" charset="0"/>
              </a:rPr>
              <a:t>(7)</a:t>
            </a:r>
          </a:p>
          <a:p>
            <a:pPr marL="1074738" lvl="1" indent="-17780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altLang="en-US" sz="1800" dirty="0">
                <a:solidFill>
                  <a:srgbClr val="00B050"/>
                </a:solidFill>
                <a:latin typeface="Comic Sans MS" panose="030F0702030302020204" pitchFamily="66" charset="0"/>
              </a:rPr>
              <a:t>Stations with CN</a:t>
            </a:r>
            <a:r>
              <a:rPr lang="ru-RU" altLang="en-US" sz="1800" dirty="0">
                <a:solidFill>
                  <a:srgbClr val="00B050"/>
                </a:solidFill>
                <a:latin typeface="Comic Sans MS" panose="030F0702030302020204" pitchFamily="66" charset="0"/>
              </a:rPr>
              <a:t> (2)</a:t>
            </a:r>
            <a:endParaRPr lang="en-US" altLang="en-US" sz="18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1074738" lvl="1" indent="-17780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altLang="en-US" sz="1800" dirty="0">
                <a:solidFill>
                  <a:srgbClr val="00B050"/>
                </a:solidFill>
                <a:latin typeface="Comic Sans MS" panose="030F0702030302020204" pitchFamily="66" charset="0"/>
              </a:rPr>
              <a:t>Neutrino physics facility (1)</a:t>
            </a:r>
          </a:p>
          <a:p>
            <a:pPr marL="1074738" lvl="1" indent="-17780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altLang="en-US" sz="1800" dirty="0">
                <a:solidFill>
                  <a:srgbClr val="00B050"/>
                </a:solidFill>
                <a:latin typeface="Comic Sans MS" panose="030F0702030302020204" pitchFamily="66" charset="0"/>
              </a:rPr>
              <a:t>Stations for nuclear spectroscopy </a:t>
            </a:r>
            <a:r>
              <a:rPr lang="ru-RU" altLang="en-US" sz="1800" dirty="0">
                <a:solidFill>
                  <a:srgbClr val="00B050"/>
                </a:solidFill>
                <a:latin typeface="Comic Sans MS" panose="030F0702030302020204" pitchFamily="66" charset="0"/>
              </a:rPr>
              <a:t>(3)</a:t>
            </a:r>
            <a:endParaRPr lang="en-US" altLang="en-US" sz="1800" dirty="0">
              <a:solidFill>
                <a:srgbClr val="00B050"/>
              </a:solidFill>
              <a:latin typeface="Comic Sans MS" panose="030F0702030302020204" pitchFamily="66" charset="0"/>
            </a:endParaRPr>
          </a:p>
          <a:p>
            <a:pPr marL="1074738" lvl="1" indent="-177800">
              <a:lnSpc>
                <a:spcPct val="100000"/>
              </a:lnSpc>
              <a:spcBef>
                <a:spcPts val="600"/>
              </a:spcBef>
              <a:defRPr/>
            </a:pPr>
            <a:r>
              <a:rPr lang="en-US" altLang="en-US" sz="1800" dirty="0">
                <a:solidFill>
                  <a:srgbClr val="00B050"/>
                </a:solidFill>
                <a:latin typeface="Comic Sans MS" panose="030F0702030302020204" pitchFamily="66" charset="0"/>
              </a:rPr>
              <a:t>Fission physics (1)</a:t>
            </a:r>
          </a:p>
          <a:p>
            <a:pPr>
              <a:lnSpc>
                <a:spcPct val="100000"/>
              </a:lnSpc>
              <a:buFont typeface="Arial" panose="020B0604020202020204" pitchFamily="34" charset="0"/>
              <a:buNone/>
              <a:defRPr/>
            </a:pPr>
            <a:endParaRPr lang="ru-RU" altLang="en-US" sz="1800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3869" y="541072"/>
            <a:ext cx="11576303" cy="1373188"/>
          </a:xfrm>
          <a:prstGeom prst="rect">
            <a:avLst/>
          </a:prstGeom>
        </p:spPr>
        <p:txBody>
          <a:bodyPr/>
          <a:lstStyle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200">
                <a:solidFill>
                  <a:srgbClr val="215C98"/>
                </a:solidFill>
                <a:latin typeface="+mj-lt"/>
                <a:ea typeface="Droid Sans Fallback" charset="0"/>
                <a:cs typeface="+mj-cs"/>
              </a:defRPr>
            </a:lvl1pPr>
            <a:lvl2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200">
                <a:solidFill>
                  <a:srgbClr val="215C98"/>
                </a:solidFill>
                <a:latin typeface="Comic Sans MS" pitchFamily="64" charset="0"/>
                <a:ea typeface="Droid Sans Fallback" charset="0"/>
                <a:cs typeface="Droid Sans Fallback" charset="0"/>
              </a:defRPr>
            </a:lvl2pPr>
            <a:lvl3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200">
                <a:solidFill>
                  <a:srgbClr val="215C98"/>
                </a:solidFill>
                <a:latin typeface="Comic Sans MS" pitchFamily="64" charset="0"/>
                <a:ea typeface="Droid Sans Fallback" charset="0"/>
                <a:cs typeface="Droid Sans Fallback" charset="0"/>
              </a:defRPr>
            </a:lvl3pPr>
            <a:lvl4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200">
                <a:solidFill>
                  <a:srgbClr val="215C98"/>
                </a:solidFill>
                <a:latin typeface="Comic Sans MS" pitchFamily="64" charset="0"/>
                <a:ea typeface="Droid Sans Fallback" charset="0"/>
                <a:cs typeface="Droid Sans Fallback" charset="0"/>
              </a:defRPr>
            </a:lvl4pPr>
            <a:lvl5pPr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4200">
                <a:solidFill>
                  <a:srgbClr val="215C98"/>
                </a:solidFill>
                <a:latin typeface="Comic Sans MS" pitchFamily="64" charset="0"/>
                <a:ea typeface="Droid Sans Fallback" charset="0"/>
                <a:cs typeface="Droid Sans Fallback" charset="0"/>
              </a:defRPr>
            </a:lvl5pPr>
            <a:lvl6pPr marL="25146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200">
                <a:solidFill>
                  <a:srgbClr val="006633"/>
                </a:solidFill>
                <a:latin typeface="Comic Sans MS" pitchFamily="64" charset="0"/>
                <a:cs typeface="Droid Sans Fallback" charset="0"/>
              </a:defRPr>
            </a:lvl6pPr>
            <a:lvl7pPr marL="29718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200">
                <a:solidFill>
                  <a:srgbClr val="006633"/>
                </a:solidFill>
                <a:latin typeface="Comic Sans MS" pitchFamily="64" charset="0"/>
                <a:cs typeface="Droid Sans Fallback" charset="0"/>
              </a:defRPr>
            </a:lvl7pPr>
            <a:lvl8pPr marL="3429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200">
                <a:solidFill>
                  <a:srgbClr val="006633"/>
                </a:solidFill>
                <a:latin typeface="Comic Sans MS" pitchFamily="64" charset="0"/>
                <a:cs typeface="Droid Sans Fallback" charset="0"/>
              </a:defRPr>
            </a:lvl8pPr>
            <a:lvl9pPr marL="3886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sz="4200">
                <a:solidFill>
                  <a:srgbClr val="006633"/>
                </a:solidFill>
                <a:latin typeface="Comic Sans MS" pitchFamily="64" charset="0"/>
                <a:cs typeface="Droid Sans Fallback" charset="0"/>
              </a:defRPr>
            </a:lvl9pPr>
          </a:lstStyle>
          <a:p>
            <a:pPr>
              <a:defRPr/>
            </a:pPr>
            <a:r>
              <a:rPr lang="en-US" kern="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National Instrument Program</a:t>
            </a:r>
            <a:endParaRPr lang="ru-RU" sz="2800" kern="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49535C-F008-4BA3-B5A8-63EBBFF479E6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49048" y="1570762"/>
            <a:ext cx="3864864" cy="17543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kern="0" dirty="0">
                <a:latin typeface="Comic Sans MS" panose="030F0702030302020204" pitchFamily="66" charset="0"/>
              </a:rPr>
              <a:t>Realized </a:t>
            </a:r>
            <a:r>
              <a:rPr lang="ru-RU" kern="0" dirty="0">
                <a:latin typeface="Comic Sans MS" panose="030F0702030302020204" pitchFamily="66" charset="0"/>
              </a:rPr>
              <a:t> </a:t>
            </a:r>
            <a:r>
              <a:rPr lang="en-US" kern="0" dirty="0">
                <a:latin typeface="Comic Sans MS" panose="030F0702030302020204" pitchFamily="66" charset="0"/>
              </a:rPr>
              <a:t>at the the framework of </a:t>
            </a:r>
            <a:r>
              <a:rPr lang="en-US" kern="0" dirty="0">
                <a:solidFill>
                  <a:srgbClr val="FF0000"/>
                </a:solidFill>
                <a:latin typeface="Comic Sans MS" panose="030F0702030302020204" pitchFamily="66" charset="0"/>
              </a:rPr>
              <a:t>national program of the development of neutron and synchrotron research in Russia (2020-2027) </a:t>
            </a:r>
            <a:endParaRPr lang="ru-RU" kern="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157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Box 4"/>
          <p:cNvSpPr txBox="1">
            <a:spLocks noChangeArrowheads="1"/>
          </p:cNvSpPr>
          <p:nvPr/>
        </p:nvSpPr>
        <p:spPr bwMode="auto">
          <a:xfrm>
            <a:off x="6447895" y="161632"/>
            <a:ext cx="46349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000" b="1" dirty="0">
                <a:solidFill>
                  <a:srgbClr val="4472C4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ULTRACOLD NEUTRON SOURCE</a:t>
            </a:r>
            <a:endParaRPr lang="ru-RU" altLang="ru-RU" sz="2000" b="1" dirty="0">
              <a:solidFill>
                <a:srgbClr val="4472C4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93188" name="TextBox 9"/>
          <p:cNvSpPr txBox="1">
            <a:spLocks noChangeArrowheads="1"/>
          </p:cNvSpPr>
          <p:nvPr/>
        </p:nvSpPr>
        <p:spPr bwMode="auto">
          <a:xfrm>
            <a:off x="7925990" y="725458"/>
            <a:ext cx="351869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dirty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UCN </a:t>
            </a:r>
            <a:r>
              <a:rPr lang="ru-RU" altLang="ru-RU" sz="2000" dirty="0" err="1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source</a:t>
            </a:r>
            <a:r>
              <a:rPr lang="ru-RU" altLang="ru-RU" sz="2000" dirty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parameters</a:t>
            </a:r>
            <a:r>
              <a:rPr lang="en-US" altLang="ru-RU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:</a:t>
            </a:r>
            <a:endParaRPr lang="ru-RU" altLang="ru-RU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946684"/>
              </p:ext>
            </p:extLst>
          </p:nvPr>
        </p:nvGraphicFramePr>
        <p:xfrm>
          <a:off x="7289091" y="1143560"/>
          <a:ext cx="4902909" cy="5339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470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58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4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ru-RU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ru-RU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1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UCN converter temperature, K</a:t>
                      </a:r>
                      <a:endParaRPr lang="ru-RU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1,15</a:t>
                      </a:r>
                      <a:endParaRPr lang="ru-RU" sz="20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1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Thermal neutron flux, cm</a:t>
                      </a:r>
                      <a:r>
                        <a:rPr lang="en-US" sz="160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60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-1</a:t>
                      </a:r>
                      <a:endParaRPr lang="ru-RU" sz="1600" baseline="300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2,8∙10</a:t>
                      </a:r>
                      <a:r>
                        <a:rPr lang="ru-RU" sz="2000" b="1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0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1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9Å flux density, cm</a:t>
                      </a:r>
                      <a:r>
                        <a:rPr lang="en-US" sz="160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60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Å</a:t>
                      </a:r>
                      <a:r>
                        <a:rPr lang="en-US" sz="160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-1</a:t>
                      </a:r>
                      <a:endParaRPr lang="ru-RU" sz="1600" baseline="300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5∙10</a:t>
                      </a:r>
                      <a:r>
                        <a:rPr lang="ru-RU" sz="2000" b="1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95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Times New Roman" panose="02020603050405020304" pitchFamily="18" charset="0"/>
                        </a:rPr>
                        <a:t>UCN density in UCN source, cm</a:t>
                      </a:r>
                      <a:r>
                        <a:rPr kumimoji="0" lang="en-US" sz="16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Times New Roman" panose="02020603050405020304" pitchFamily="18" charset="0"/>
                        </a:rPr>
                        <a:t>-3</a:t>
                      </a:r>
                      <a:endParaRPr kumimoji="0" lang="ru-RU" sz="1600" b="1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baseline="3000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kumimoji="0" lang="ru-RU" sz="2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Times New Roman" panose="02020603050405020304" pitchFamily="18" charset="0"/>
                        </a:rPr>
                        <a:t>3∙10</a:t>
                      </a:r>
                      <a:r>
                        <a:rPr kumimoji="0" lang="en-US" sz="2000" b="1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omic Sans MS" panose="030F0702030302020204" pitchFamily="66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sz="1600" b="1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1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UCN density in the EDM trap, cm</a:t>
                      </a:r>
                      <a:r>
                        <a:rPr lang="en-US" sz="1600" b="1" baseline="30000" dirty="0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-3</a:t>
                      </a:r>
                      <a:endParaRPr lang="ru-RU" sz="1600" b="1" baseline="3000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3,5∙10</a:t>
                      </a:r>
                      <a:r>
                        <a:rPr lang="ru-RU" sz="2000" b="1" baseline="30000" dirty="0">
                          <a:solidFill>
                            <a:srgbClr val="FF0000"/>
                          </a:solidFill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15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Energy release in the helium chamber, W</a:t>
                      </a:r>
                      <a:endParaRPr lang="ru-RU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3,85</a:t>
                      </a:r>
                      <a:endParaRPr lang="ru-RU" sz="20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151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Energy release in the pre-moderator chamber, W</a:t>
                      </a:r>
                      <a:endParaRPr lang="ru-RU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10,</a:t>
                      </a: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1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Energy release in the lead shield, W</a:t>
                      </a:r>
                      <a:endParaRPr lang="ru-RU" sz="16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lang="ru-RU" sz="20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4" marR="46644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93221" name="Рисунок 3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9563" y="1175013"/>
            <a:ext cx="3032125" cy="53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87" y="986631"/>
            <a:ext cx="3828173" cy="2865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565770" y="4491984"/>
            <a:ext cx="2566896" cy="163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5" rIns="91429" bIns="45715">
            <a:spAutoFit/>
          </a:bodyPr>
          <a:lstStyle/>
          <a:p>
            <a:r>
              <a:rPr lang="en-US" altLang="ru-RU" sz="2000" b="1" dirty="0">
                <a:solidFill>
                  <a:srgbClr val="009973"/>
                </a:solidFill>
                <a:latin typeface="Comic Sans MS" panose="030F0702030302020204" pitchFamily="66" charset="0"/>
              </a:rPr>
              <a:t>Superfluid </a:t>
            </a:r>
            <a:r>
              <a:rPr lang="ru-RU" altLang="ru-RU" sz="2000" b="1" baseline="30000" dirty="0">
                <a:solidFill>
                  <a:srgbClr val="009973"/>
                </a:solidFill>
                <a:latin typeface="Comic Sans MS" panose="030F0702030302020204" pitchFamily="66" charset="0"/>
              </a:rPr>
              <a:t>4</a:t>
            </a:r>
            <a:r>
              <a:rPr lang="ru-RU" altLang="ru-RU" sz="2000" b="1" dirty="0">
                <a:solidFill>
                  <a:srgbClr val="009973"/>
                </a:solidFill>
                <a:latin typeface="Comic Sans MS" panose="030F0702030302020204" pitchFamily="66" charset="0"/>
              </a:rPr>
              <a:t>Не</a:t>
            </a:r>
            <a:r>
              <a:rPr lang="en-US" altLang="ru-RU" sz="2000" b="1" dirty="0">
                <a:solidFill>
                  <a:srgbClr val="009973"/>
                </a:solidFill>
                <a:latin typeface="Comic Sans MS" panose="030F0702030302020204" pitchFamily="66" charset="0"/>
              </a:rPr>
              <a:t> convertor at  </a:t>
            </a:r>
            <a:r>
              <a:rPr lang="ru-RU" altLang="ru-RU" sz="2000" b="1" dirty="0">
                <a:solidFill>
                  <a:srgbClr val="009973"/>
                </a:solidFill>
                <a:latin typeface="Comic Sans MS" panose="030F0702030302020204" pitchFamily="66" charset="0"/>
              </a:rPr>
              <a:t> </a:t>
            </a:r>
            <a:r>
              <a:rPr lang="en-US" altLang="ru-RU" sz="2000" b="1" dirty="0">
                <a:solidFill>
                  <a:srgbClr val="009973"/>
                </a:solidFill>
                <a:latin typeface="Comic Sans MS" panose="030F0702030302020204" pitchFamily="66" charset="0"/>
              </a:rPr>
              <a:t>HEC-4</a:t>
            </a:r>
            <a:endParaRPr lang="ru-RU" altLang="ru-RU" sz="2000" b="1" baseline="30000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ru-RU" altLang="ru-RU" sz="2000" b="1" dirty="0">
                <a:solidFill>
                  <a:srgbClr val="009973"/>
                </a:solidFill>
                <a:latin typeface="Comic Sans MS" panose="030F0702030302020204" pitchFamily="66" charset="0"/>
              </a:rPr>
              <a:t>Т</a:t>
            </a:r>
            <a:r>
              <a:rPr lang="en-US" altLang="ru-RU" sz="2000" b="1" dirty="0">
                <a:solidFill>
                  <a:srgbClr val="009973"/>
                </a:solidFill>
                <a:latin typeface="Comic Sans MS" panose="030F0702030302020204" pitchFamily="66" charset="0"/>
              </a:rPr>
              <a:t>-</a:t>
            </a:r>
            <a:r>
              <a:rPr lang="en-US" alt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1.15</a:t>
            </a:r>
            <a:r>
              <a:rPr lang="ru-RU" alt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К</a:t>
            </a:r>
          </a:p>
          <a:p>
            <a:r>
              <a:rPr lang="en-US" altLang="ru-RU" sz="2000" b="1" dirty="0">
                <a:solidFill>
                  <a:srgbClr val="009973"/>
                </a:solidFill>
                <a:latin typeface="Comic Sans MS" panose="030F0702030302020204" pitchFamily="66" charset="0"/>
              </a:rPr>
              <a:t>V~</a:t>
            </a:r>
            <a:r>
              <a:rPr lang="ru-RU" alt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35</a:t>
            </a:r>
            <a:r>
              <a:rPr lang="en-US" altLang="ru-RU" sz="2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ru-RU" sz="20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litre</a:t>
            </a:r>
            <a:endParaRPr lang="ru-RU" altLang="ru-RU" sz="2000" b="1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11112-0035-4C53-B731-393D739F0C08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8600" y="6434917"/>
            <a:ext cx="4114800" cy="365125"/>
          </a:xfrm>
        </p:spPr>
        <p:txBody>
          <a:bodyPr/>
          <a:lstStyle/>
          <a:p>
            <a:r>
              <a:rPr lang="en-US" dirty="0"/>
              <a:t>Nucleus - 2021, </a:t>
            </a:r>
            <a:r>
              <a:rPr lang="en-US" dirty="0" err="1"/>
              <a:t>SPb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6431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925" y="517347"/>
            <a:ext cx="4713436" cy="629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60" name="Прямоугольник 2"/>
          <p:cNvSpPr>
            <a:spLocks noChangeArrowheads="1"/>
          </p:cNvSpPr>
          <p:nvPr/>
        </p:nvSpPr>
        <p:spPr bwMode="auto">
          <a:xfrm>
            <a:off x="151252" y="654050"/>
            <a:ext cx="628438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UCN source on PIK reactor and the program of research of fundamental interactions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89343" y="2717982"/>
            <a:ext cx="1681163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n-n’ oscillations</a:t>
            </a:r>
            <a:endParaRPr lang="ru-RU" altLang="ru-RU" b="1" kern="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853464" y="4014608"/>
            <a:ext cx="1989137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EDM spectrometer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853464" y="5045139"/>
            <a:ext cx="2317750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asymmetry of </a:t>
            </a:r>
            <a:r>
              <a:rPr lang="el-GR" altLang="ru-RU" b="1" kern="0" dirty="0">
                <a:solidFill>
                  <a:srgbClr val="FF0000"/>
                </a:solidFill>
              </a:rPr>
              <a:t>β-</a:t>
            </a:r>
            <a:r>
              <a:rPr lang="en-US" altLang="ru-RU" b="1" kern="0" dirty="0">
                <a:solidFill>
                  <a:srgbClr val="FF0000"/>
                </a:solidFill>
              </a:rPr>
              <a:t>decay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028464" y="3603587"/>
            <a:ext cx="1454150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UCN</a:t>
            </a:r>
          </a:p>
          <a:p>
            <a:pPr algn="ctr"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 gravitational</a:t>
            </a:r>
          </a:p>
          <a:p>
            <a:pPr algn="ctr"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 trap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618898" y="2000074"/>
            <a:ext cx="151765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UCN</a:t>
            </a:r>
          </a:p>
          <a:p>
            <a:pPr algn="ctr"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magnetic trap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6266" name="Прямоугольник 10"/>
          <p:cNvSpPr>
            <a:spLocks noChangeArrowheads="1"/>
          </p:cNvSpPr>
          <p:nvPr/>
        </p:nvSpPr>
        <p:spPr bwMode="auto">
          <a:xfrm>
            <a:off x="7891949" y="723722"/>
            <a:ext cx="14366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UCN source </a:t>
            </a:r>
            <a:endParaRPr lang="ru-RU" altLang="ru-RU" sz="1800" dirty="0">
              <a:solidFill>
                <a:srgbClr val="FF0000"/>
              </a:solidFill>
            </a:endParaRPr>
          </a:p>
        </p:txBody>
      </p:sp>
      <p:pic>
        <p:nvPicPr>
          <p:cNvPr id="11" name="Объект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31" b="-238"/>
          <a:stretch>
            <a:fillRect/>
          </a:stretch>
        </p:blipFill>
        <p:spPr bwMode="auto">
          <a:xfrm>
            <a:off x="97852" y="1483316"/>
            <a:ext cx="2305050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" descr="F:\DCIM\100MSDCF\DSC0276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4602" y="1827213"/>
            <a:ext cx="2392363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2" descr="DSCN0366-1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607" y="3778205"/>
            <a:ext cx="2067912" cy="3079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IMGP951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7778" y="4368800"/>
            <a:ext cx="2511425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04217" y="3230882"/>
            <a:ext cx="1989138" cy="3698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EDM spectrometer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912002" y="6371004"/>
            <a:ext cx="2031121" cy="3683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UCN magnetic trap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00373" y="6389508"/>
            <a:ext cx="1681163" cy="3698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b="1" kern="0" dirty="0">
                <a:solidFill>
                  <a:srgbClr val="FF0000"/>
                </a:solidFill>
              </a:rPr>
              <a:t>n-n’ oscillations</a:t>
            </a:r>
            <a:endParaRPr lang="ru-RU" altLang="ru-RU" b="1" kern="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64602" y="1854697"/>
            <a:ext cx="1581382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1400" b="1" kern="0" dirty="0">
                <a:solidFill>
                  <a:srgbClr val="FF0000"/>
                </a:solidFill>
              </a:rPr>
              <a:t>UCN gravitational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1400" b="1" kern="0" dirty="0">
                <a:solidFill>
                  <a:srgbClr val="FF0000"/>
                </a:solidFill>
              </a:rPr>
              <a:t> trap</a:t>
            </a:r>
          </a:p>
        </p:txBody>
      </p:sp>
      <p:sp>
        <p:nvSpPr>
          <p:cNvPr id="20" name="Стрелка вправо 19"/>
          <p:cNvSpPr/>
          <p:nvPr/>
        </p:nvSpPr>
        <p:spPr>
          <a:xfrm>
            <a:off x="5494338" y="5516563"/>
            <a:ext cx="844550" cy="249237"/>
          </a:xfrm>
          <a:prstGeom prst="rightArrow">
            <a:avLst>
              <a:gd name="adj1" fmla="val 30285"/>
              <a:gd name="adj2" fmla="val 50000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85676-D2AA-4862-B373-86D014B05584}" type="datetime1">
              <a:rPr lang="en-US" smtClean="0"/>
              <a:t>9/19/2021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95852" y="6523106"/>
            <a:ext cx="4114800" cy="365125"/>
          </a:xfrm>
        </p:spPr>
        <p:txBody>
          <a:bodyPr/>
          <a:lstStyle/>
          <a:p>
            <a:r>
              <a:rPr lang="en-US" dirty="0"/>
              <a:t>Nucleus - 2021, </a:t>
            </a:r>
            <a:r>
              <a:rPr lang="en-US" dirty="0" err="1"/>
              <a:t>SPb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178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60979" y="945302"/>
            <a:ext cx="4248472" cy="5444411"/>
            <a:chOff x="2846546" y="514662"/>
            <a:chExt cx="4091227" cy="5694562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846546" y="514662"/>
              <a:ext cx="4091227" cy="5694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Прямоугольник 5"/>
            <p:cNvSpPr/>
            <p:nvPr/>
          </p:nvSpPr>
          <p:spPr>
            <a:xfrm>
              <a:off x="3005826" y="3431937"/>
              <a:ext cx="3780420" cy="1023178"/>
            </a:xfrm>
            <a:prstGeom prst="rect">
              <a:avLst/>
            </a:prstGeom>
            <a:noFill/>
            <a:ln w="38100" cap="flat" cmpd="sng" algn="ctr">
              <a:solidFill>
                <a:srgbClr val="FF33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350" kern="0">
                <a:solidFill>
                  <a:prstClr val="white"/>
                </a:solidFill>
                <a:latin typeface="Constantia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7653949" y="813150"/>
            <a:ext cx="4104456" cy="5398761"/>
            <a:chOff x="2627784" y="534561"/>
            <a:chExt cx="4059746" cy="5879259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2631000" y="534561"/>
              <a:ext cx="4056530" cy="5879259"/>
              <a:chOff x="394055" y="258809"/>
              <a:chExt cx="5843258" cy="8274004"/>
            </a:xfrm>
          </p:grpSpPr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394055" y="258809"/>
                <a:ext cx="5779478" cy="8119003"/>
              </a:xfrm>
              <a:prstGeom prst="rect">
                <a:avLst/>
              </a:prstGeom>
              <a:noFill/>
              <a:ln w="38100">
                <a:solidFill>
                  <a:sysClr val="window" lastClr="FFFFFF"/>
                </a:solidFill>
                <a:miter lim="800000"/>
                <a:headEnd/>
                <a:tailEnd/>
              </a:ln>
              <a:effectLst/>
            </p:spPr>
          </p:pic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476251" y="6804025"/>
                <a:ext cx="5761062" cy="1728788"/>
              </a:xfrm>
              <a:prstGeom prst="rect">
                <a:avLst/>
              </a:prstGeom>
              <a:noFill/>
              <a:ln w="38100">
                <a:solidFill>
                  <a:srgbClr val="FF330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1350" kern="0">
                  <a:solidFill>
                    <a:prstClr val="white"/>
                  </a:solidFill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2627784" y="2456892"/>
              <a:ext cx="3888432" cy="864096"/>
            </a:xfrm>
            <a:prstGeom prst="rect">
              <a:avLst/>
            </a:prstGeom>
            <a:noFill/>
            <a:ln w="38100" cap="flat" cmpd="sng" algn="ctr">
              <a:solidFill>
                <a:srgbClr val="FF33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350" kern="0">
                <a:solidFill>
                  <a:prstClr val="white"/>
                </a:solidFill>
                <a:latin typeface="Constantia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4804833" y="1456580"/>
            <a:ext cx="2353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2021 – 50 years of PNPI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210733" y="2480733"/>
            <a:ext cx="1143000" cy="347134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>
            <a:stCxn id="4" idx="1"/>
            <a:endCxn id="8" idx="7"/>
          </p:cNvCxnSpPr>
          <p:nvPr/>
        </p:nvCxnSpPr>
        <p:spPr>
          <a:xfrm flipH="1">
            <a:off x="2186345" y="1933634"/>
            <a:ext cx="2618488" cy="5979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3"/>
          </p:cNvCxnSpPr>
          <p:nvPr/>
        </p:nvCxnSpPr>
        <p:spPr>
          <a:xfrm>
            <a:off x="7158567" y="1933634"/>
            <a:ext cx="495382" cy="6447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2D908-4181-4F18-BC6C-AF4319B9D481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8289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40" y="49977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Neutron beta-decay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F053A-F97B-4715-9B3D-117CA4202369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20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650015">
            <a:off x="8818698" y="3143885"/>
            <a:ext cx="876300" cy="28368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8" name="Рисунок 19" descr="C:\Users\Vitaliy\Downloads\Document-page-0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8398" y="692785"/>
            <a:ext cx="4238625" cy="575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8540886" y="432435"/>
            <a:ext cx="1163637" cy="522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Supermirror Polarizer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8604386" y="1172210"/>
            <a:ext cx="77946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Shutter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11" name="TextBox 29"/>
          <p:cNvSpPr txBox="1">
            <a:spLocks noChangeArrowheads="1"/>
          </p:cNvSpPr>
          <p:nvPr/>
        </p:nvSpPr>
        <p:spPr bwMode="auto">
          <a:xfrm>
            <a:off x="8977448" y="1624648"/>
            <a:ext cx="145415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Monochromator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12" name="TextBox 30"/>
          <p:cNvSpPr txBox="1">
            <a:spLocks noChangeArrowheads="1"/>
          </p:cNvSpPr>
          <p:nvPr/>
        </p:nvSpPr>
        <p:spPr bwMode="auto">
          <a:xfrm>
            <a:off x="9312411" y="1910398"/>
            <a:ext cx="102711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Breaker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13" name="TextBox 31"/>
          <p:cNvSpPr txBox="1">
            <a:spLocks noChangeArrowheads="1"/>
          </p:cNvSpPr>
          <p:nvPr/>
        </p:nvSpPr>
        <p:spPr bwMode="auto">
          <a:xfrm>
            <a:off x="9312411" y="2138998"/>
            <a:ext cx="1557337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 Flipper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14" name="TextBox 33"/>
          <p:cNvSpPr txBox="1">
            <a:spLocks noChangeArrowheads="1"/>
          </p:cNvSpPr>
          <p:nvPr/>
        </p:nvSpPr>
        <p:spPr bwMode="auto">
          <a:xfrm>
            <a:off x="10268086" y="3640773"/>
            <a:ext cx="153670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solenoid</a:t>
            </a:r>
            <a:endParaRPr lang="ru-RU" altLang="ru-RU" sz="1400" b="1">
              <a:solidFill>
                <a:srgbClr val="FF0000"/>
              </a:solidFill>
            </a:endParaRPr>
          </a:p>
        </p:txBody>
      </p:sp>
      <p:sp>
        <p:nvSpPr>
          <p:cNvPr id="15" name="TextBox 34"/>
          <p:cNvSpPr txBox="1">
            <a:spLocks noChangeArrowheads="1"/>
          </p:cNvSpPr>
          <p:nvPr/>
        </p:nvSpPr>
        <p:spPr bwMode="auto">
          <a:xfrm>
            <a:off x="10469698" y="4164648"/>
            <a:ext cx="1639888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polarization measuring device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16" name="TextBox 35"/>
          <p:cNvSpPr txBox="1">
            <a:spLocks noChangeArrowheads="1"/>
          </p:cNvSpPr>
          <p:nvPr/>
        </p:nvSpPr>
        <p:spPr bwMode="auto">
          <a:xfrm>
            <a:off x="9980748" y="3196273"/>
            <a:ext cx="1230313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Helium refrigerator 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17" name="TextBox 36"/>
          <p:cNvSpPr txBox="1">
            <a:spLocks noChangeArrowheads="1"/>
          </p:cNvSpPr>
          <p:nvPr/>
        </p:nvSpPr>
        <p:spPr bwMode="auto">
          <a:xfrm>
            <a:off x="7516948" y="4010660"/>
            <a:ext cx="866775" cy="5222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Helium Dewar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18" name="TextBox 37"/>
          <p:cNvSpPr txBox="1">
            <a:spLocks noChangeArrowheads="1"/>
          </p:cNvSpPr>
          <p:nvPr/>
        </p:nvSpPr>
        <p:spPr bwMode="auto">
          <a:xfrm>
            <a:off x="7840798" y="5240973"/>
            <a:ext cx="1427163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pump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19" name="TextBox 38"/>
          <p:cNvSpPr txBox="1">
            <a:spLocks noChangeArrowheads="1"/>
          </p:cNvSpPr>
          <p:nvPr/>
        </p:nvSpPr>
        <p:spPr bwMode="auto">
          <a:xfrm>
            <a:off x="8048761" y="5548948"/>
            <a:ext cx="110966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stop</a:t>
            </a:r>
            <a:endParaRPr lang="ru-RU" altLang="ru-RU" sz="1400" b="1">
              <a:solidFill>
                <a:srgbClr val="0000FF"/>
              </a:solidFill>
            </a:endParaRPr>
          </a:p>
        </p:txBody>
      </p:sp>
      <p:sp>
        <p:nvSpPr>
          <p:cNvPr id="20" name="TextBox 43"/>
          <p:cNvSpPr txBox="1">
            <a:spLocks noChangeArrowheads="1"/>
          </p:cNvSpPr>
          <p:nvPr/>
        </p:nvSpPr>
        <p:spPr bwMode="auto">
          <a:xfrm>
            <a:off x="8553586" y="5898198"/>
            <a:ext cx="2074862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NEUTROM BETA DECAY</a:t>
            </a:r>
            <a:endParaRPr lang="ru-RU" altLang="ru-RU" sz="1400" b="1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89998" y="3258185"/>
            <a:ext cx="914400" cy="33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5991" y="2621051"/>
            <a:ext cx="555625" cy="865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Рисунок 23" descr="D:\work1\pnpi_2020a\pik3\beta\var4\fig2.t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240" y="1830513"/>
            <a:ext cx="4068762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140" y="4947852"/>
            <a:ext cx="7313334" cy="151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Объект 5" descr="DetGrRight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7542" y="2157546"/>
            <a:ext cx="2811231" cy="2947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TextBox 27"/>
          <p:cNvSpPr txBox="1"/>
          <p:nvPr/>
        </p:nvSpPr>
        <p:spPr>
          <a:xfrm>
            <a:off x="211911" y="3886617"/>
            <a:ext cx="4426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Study the correlation in neutron decay with </a:t>
            </a: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</a:rPr>
              <a:t>accuracy about </a:t>
            </a:r>
            <a:r>
              <a:rPr lang="en-US" b="1" dirty="0">
                <a:solidFill>
                  <a:srgbClr val="C00000"/>
                </a:solidFill>
                <a:latin typeface="Comic Sans MS" panose="030F0702030302020204" pitchFamily="66" charset="0"/>
              </a:rPr>
              <a:t>10</a:t>
            </a:r>
            <a:r>
              <a:rPr lang="en-US" b="1" baseline="30000" dirty="0">
                <a:solidFill>
                  <a:srgbClr val="C00000"/>
                </a:solidFill>
                <a:latin typeface="Comic Sans MS" panose="030F0702030302020204" pitchFamily="66" charset="0"/>
              </a:rPr>
              <a:t>-3</a:t>
            </a:r>
            <a:endParaRPr lang="ru-RU" b="1" baseline="30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098" name="Picture 2" descr="https://dic.academic.ru/pictures/wiki/files/50/280px-Beta_Negative_Decay.svg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2638" y="90007"/>
            <a:ext cx="1899741" cy="189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493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TextBox 4"/>
          <p:cNvSpPr txBox="1">
            <a:spLocks noChangeArrowheads="1"/>
          </p:cNvSpPr>
          <p:nvPr/>
        </p:nvSpPr>
        <p:spPr bwMode="auto">
          <a:xfrm>
            <a:off x="6884194" y="126885"/>
            <a:ext cx="21751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NEUTRINO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62812"/>
              </p:ext>
            </p:extLst>
          </p:nvPr>
        </p:nvGraphicFramePr>
        <p:xfrm>
          <a:off x="4923366" y="3236976"/>
          <a:ext cx="7243233" cy="36210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80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27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349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ru-RU" sz="18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5" marR="466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ru-RU" sz="1800" b="1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5" marR="4664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95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Detector section size, cm</a:t>
                      </a:r>
                      <a:endParaRPr lang="ru-RU" sz="1800" b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5" marR="466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22х22</a:t>
                      </a:r>
                      <a:endParaRPr lang="ru-RU" sz="1800" b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49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Energy resolution</a:t>
                      </a:r>
                      <a:endParaRPr lang="ru-RU" sz="1800" b="0" baseline="300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5" marR="466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20% </a:t>
                      </a: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ru-RU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 1 </a:t>
                      </a: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MeV</a:t>
                      </a:r>
                      <a:endParaRPr lang="ru-RU" sz="1800" b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9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Fast neutron background inside the detector shielding</a:t>
                      </a:r>
                      <a:endParaRPr lang="ru-RU" sz="1800" b="0" baseline="300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5" marR="466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less then</a:t>
                      </a:r>
                      <a:r>
                        <a:rPr lang="ru-RU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 6·10</a:t>
                      </a:r>
                      <a:r>
                        <a:rPr lang="ru-RU" sz="1800" b="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ru-RU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1800" b="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ru-RU" sz="1800" b="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-2</a:t>
                      </a:r>
                      <a:endParaRPr lang="ru-RU" sz="1800" b="0" baseline="300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9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chemeClr val="bg1"/>
                          </a:solidFill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Thermal neutron background inside the detector shielding</a:t>
                      </a:r>
                      <a:endParaRPr lang="ru-RU" sz="1800" b="0" baseline="30000" dirty="0">
                        <a:solidFill>
                          <a:schemeClr val="bg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5" marR="4664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less then</a:t>
                      </a:r>
                      <a:r>
                        <a:rPr lang="ru-RU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 4·10</a:t>
                      </a:r>
                      <a:r>
                        <a:rPr lang="ru-RU" sz="1800" b="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ru-RU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ru-RU" sz="1800" b="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ru-RU" sz="1800" b="0" baseline="3000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-2</a:t>
                      </a:r>
                      <a:endParaRPr lang="ru-RU" sz="1800" b="0" baseline="3000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69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The ratio of the neutrino level signal to the correlated background</a:t>
                      </a:r>
                      <a:endParaRPr lang="ru-RU" sz="1800" b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5" marR="46645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baseline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more then </a:t>
                      </a:r>
                      <a:r>
                        <a:rPr lang="ru-RU" sz="1800" b="0" baseline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b="0" baseline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8698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The ratio of the neutrino level signal to the background of random coincidences</a:t>
                      </a:r>
                      <a:endParaRPr lang="ru-RU" sz="1800" b="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45" marR="4664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0" baseline="0" dirty="0">
                          <a:effectLst/>
                          <a:latin typeface="Comic Sans MS" panose="030F0702030302020204" pitchFamily="66" charset="0"/>
                          <a:cs typeface="Times New Roman" panose="02020603050405020304" pitchFamily="18" charset="0"/>
                        </a:rPr>
                        <a:t>more then</a:t>
                      </a:r>
                      <a:r>
                        <a:rPr lang="ru-RU" sz="1800" b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0,6</a:t>
                      </a:r>
                    </a:p>
                  </a:txBody>
                  <a:tcPr marL="68566" marR="68566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107551" name="Рисунок 19" descr="C:\Users\Anatolii Serebrov\AppData\Local\Microsoft\Windows\INetCache\Content.Outlook\RGBU9VK8\Neutrin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772" y="1098022"/>
            <a:ext cx="3611562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2" descr="Изображение выглядит как устройство&#10;&#10;Описание создано с высокой степенью достовернос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862" y="571564"/>
            <a:ext cx="6199187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TextBox 9"/>
          <p:cNvSpPr txBox="1">
            <a:spLocks noChangeArrowheads="1"/>
          </p:cNvSpPr>
          <p:nvPr/>
        </p:nvSpPr>
        <p:spPr bwMode="auto">
          <a:xfrm>
            <a:off x="7316522" y="2853852"/>
            <a:ext cx="34856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2000" dirty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NEUTRINO</a:t>
            </a:r>
            <a:r>
              <a:rPr lang="ru-RU" altLang="ru-RU" sz="2000" dirty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altLang="ru-RU" sz="2000" dirty="0">
                <a:solidFill>
                  <a:srgbClr val="0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parameters</a:t>
            </a:r>
            <a:r>
              <a:rPr lang="en-US" altLang="ru-RU" sz="2000" dirty="0">
                <a:solidFill>
                  <a:srgbClr val="000000"/>
                </a:solidFill>
                <a:latin typeface="Comic Sans MS" panose="030F0702030302020204" pitchFamily="66" charset="0"/>
              </a:rPr>
              <a:t>:</a:t>
            </a:r>
            <a:endParaRPr lang="ru-RU" altLang="ru-RU" sz="20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3072" y="482214"/>
            <a:ext cx="551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Study the short range neutrino oscillations </a:t>
            </a:r>
            <a:endParaRPr lang="ru-RU" b="1" baseline="30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4DE4-B978-41A4-BF0B-32F8E1DE22A2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046553" y="6481777"/>
            <a:ext cx="4114800" cy="365125"/>
          </a:xfrm>
        </p:spPr>
        <p:txBody>
          <a:bodyPr/>
          <a:lstStyle/>
          <a:p>
            <a:r>
              <a:rPr lang="en-US" dirty="0"/>
              <a:t>Nucleus - 2021, </a:t>
            </a:r>
            <a:r>
              <a:rPr lang="en-US" dirty="0" err="1"/>
              <a:t>SPb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2748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">
            <a:extLst>
              <a:ext uri="{FF2B5EF4-FFF2-40B4-BE49-F238E27FC236}">
                <a16:creationId xmlns:a16="http://schemas.microsoft.com/office/drawing/2014/main" id="{4F5ED121-8482-4C1C-ABA9-3C656869D8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383" y="1280628"/>
            <a:ext cx="5981250" cy="217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id="{7DD73A54-BF51-43A3-B5E7-40DD9CCB7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2561" y="1182530"/>
            <a:ext cx="2754688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6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1</a:t>
            </a: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.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 Beam shutter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2.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 Velocity selector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3.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 Double-crystal monochromator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4.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 Neutron guide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5.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 SM polarizer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6.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 Spin-flipper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7.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 CRYOPAD (3D polarization analyze)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8.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 Working crystal (sample)</a:t>
            </a:r>
          </a:p>
        </p:txBody>
      </p:sp>
      <p:sp>
        <p:nvSpPr>
          <p:cNvPr id="9" name="Прямоугольник 10">
            <a:extLst>
              <a:ext uri="{FF2B5EF4-FFF2-40B4-BE49-F238E27FC236}">
                <a16:creationId xmlns:a16="http://schemas.microsoft.com/office/drawing/2014/main" id="{0EF6041D-977F-46EB-BB73-5FB8F6085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647" y="3558175"/>
            <a:ext cx="408362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800" b="1" dirty="0">
                <a:solidFill>
                  <a:srgbClr val="000000"/>
                </a:solidFill>
              </a:rPr>
              <a:t>• Working mode:  </a:t>
            </a:r>
            <a:r>
              <a:rPr lang="en-US" altLang="ru-RU" sz="1800" dirty="0">
                <a:solidFill>
                  <a:srgbClr val="000000"/>
                </a:solidFill>
              </a:rPr>
              <a:t>wavelength 3-5 Å or white spectrum, polarized/non-polarized beam.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800" b="1" dirty="0">
                <a:solidFill>
                  <a:srgbClr val="000000"/>
                </a:solidFill>
              </a:rPr>
              <a:t>• Polarizer/analyzer:</a:t>
            </a:r>
            <a:r>
              <a:rPr lang="en-US" altLang="ru-RU" sz="1800" dirty="0">
                <a:solidFill>
                  <a:srgbClr val="000000"/>
                </a:solidFill>
              </a:rPr>
              <a:t>  super-mirror multi-slit, P ~ 98-</a:t>
            </a:r>
            <a:r>
              <a:rPr lang="ru-RU" altLang="ru-RU" sz="1800" dirty="0">
                <a:solidFill>
                  <a:srgbClr val="000000"/>
                </a:solidFill>
              </a:rPr>
              <a:t>99%</a:t>
            </a:r>
            <a:r>
              <a:rPr lang="en-US" altLang="ru-RU" sz="1800" dirty="0">
                <a:solidFill>
                  <a:srgbClr val="000000"/>
                </a:solidFill>
              </a:rPr>
              <a:t>.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800" b="1" dirty="0">
                <a:solidFill>
                  <a:srgbClr val="000000"/>
                </a:solidFill>
              </a:rPr>
              <a:t>• CRYOPAD:</a:t>
            </a:r>
            <a:r>
              <a:rPr lang="en-US" altLang="ru-RU" sz="1800" dirty="0">
                <a:solidFill>
                  <a:srgbClr val="000000"/>
                </a:solidFill>
              </a:rPr>
              <a:t> system with a double superconducting magnetic shield and rotating coils for 3D polarization analysis. Max sample size is 100 × 100 × 500 mm</a:t>
            </a:r>
            <a:r>
              <a:rPr lang="en-US" altLang="ru-RU" sz="1800" baseline="30000" dirty="0">
                <a:solidFill>
                  <a:srgbClr val="000000"/>
                </a:solidFill>
              </a:rPr>
              <a:t>3</a:t>
            </a:r>
            <a:r>
              <a:rPr lang="en-US" altLang="ru-RU" sz="18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10" name="Прямоугольник 11">
            <a:extLst>
              <a:ext uri="{FF2B5EF4-FFF2-40B4-BE49-F238E27FC236}">
                <a16:creationId xmlns:a16="http://schemas.microsoft.com/office/drawing/2014/main" id="{A3AA79F8-BD39-4379-B368-4E51EFB33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7249" y="1327977"/>
            <a:ext cx="2650952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9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. Non magnetic hexapod positioner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10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. Monochromator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11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. Transparent SM analyzer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12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. Spin-rotating coil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13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. Crystal-reflector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14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. PSD detector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15.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 Granite plate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400" i="1" dirty="0">
                <a:solidFill>
                  <a:srgbClr val="000000"/>
                </a:solidFill>
                <a:latin typeface="Liberation Sans" panose="020B0604020202020204" pitchFamily="34" charset="0"/>
              </a:rPr>
              <a:t>16</a:t>
            </a:r>
            <a:r>
              <a:rPr lang="en-US" altLang="ru-RU" sz="1400" dirty="0">
                <a:solidFill>
                  <a:srgbClr val="000000"/>
                </a:solidFill>
                <a:latin typeface="Liberation Sans" panose="020B0604020202020204" pitchFamily="34" charset="0"/>
              </a:rPr>
              <a:t>. Beam stop</a:t>
            </a:r>
            <a:endParaRPr lang="en-US" altLang="ru-RU" sz="1400" dirty="0">
              <a:solidFill>
                <a:srgbClr val="000000"/>
              </a:solidFill>
              <a:latin typeface="Mangal" panose="020B0502040204020203" pitchFamily="18" charset="0"/>
            </a:endParaRPr>
          </a:p>
        </p:txBody>
      </p:sp>
      <p:sp>
        <p:nvSpPr>
          <p:cNvPr id="11" name="Прямоугольник 21">
            <a:extLst>
              <a:ext uri="{FF2B5EF4-FFF2-40B4-BE49-F238E27FC236}">
                <a16:creationId xmlns:a16="http://schemas.microsoft.com/office/drawing/2014/main" id="{EA255948-1FF5-432A-A786-A3303D8CF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0287" y="3404215"/>
            <a:ext cx="751171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600" b="1" dirty="0">
                <a:solidFill>
                  <a:srgbClr val="000000"/>
                </a:solidFill>
              </a:rPr>
              <a:t>• Velocity selector:</a:t>
            </a:r>
            <a:r>
              <a:rPr lang="en-US" altLang="ru-RU" sz="1600" dirty="0">
                <a:solidFill>
                  <a:srgbClr val="000000"/>
                </a:solidFill>
              </a:rPr>
              <a:t> transmission ~ 95%, </a:t>
            </a:r>
            <a:r>
              <a:rPr lang="en-US" altLang="ru-RU" sz="1600" dirty="0" err="1">
                <a:solidFill>
                  <a:srgbClr val="000000"/>
                </a:solidFill>
              </a:rPr>
              <a:t>Δλ</a:t>
            </a:r>
            <a:r>
              <a:rPr lang="en-US" altLang="ru-RU" sz="1600" dirty="0">
                <a:solidFill>
                  <a:srgbClr val="000000"/>
                </a:solidFill>
              </a:rPr>
              <a:t>/λ ~ 10%.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600" b="1" dirty="0">
                <a:solidFill>
                  <a:srgbClr val="000000"/>
                </a:solidFill>
              </a:rPr>
              <a:t>• Monochromator: </a:t>
            </a:r>
            <a:r>
              <a:rPr lang="en-US" altLang="ru-RU" sz="1600" dirty="0">
                <a:solidFill>
                  <a:srgbClr val="000000"/>
                </a:solidFill>
              </a:rPr>
              <a:t>Dual pyrolytic graphite (PG), size 100 × 100 mm</a:t>
            </a:r>
            <a:r>
              <a:rPr lang="en-US" altLang="ru-RU" sz="1600" baseline="30000" dirty="0">
                <a:solidFill>
                  <a:srgbClr val="000000"/>
                </a:solidFill>
              </a:rPr>
              <a:t>2</a:t>
            </a:r>
            <a:r>
              <a:rPr lang="en-US" altLang="ru-RU" sz="1600" dirty="0">
                <a:solidFill>
                  <a:srgbClr val="000000"/>
                </a:solidFill>
              </a:rPr>
              <a:t>, </a:t>
            </a:r>
            <a:r>
              <a:rPr lang="en-US" altLang="ru-RU" sz="1600" dirty="0" err="1">
                <a:solidFill>
                  <a:srgbClr val="000000"/>
                </a:solidFill>
              </a:rPr>
              <a:t>mosaicity</a:t>
            </a:r>
            <a:r>
              <a:rPr lang="en-US" altLang="ru-RU" sz="1600" dirty="0">
                <a:solidFill>
                  <a:srgbClr val="000000"/>
                </a:solidFill>
              </a:rPr>
              <a:t> ~1°.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600" b="1" dirty="0">
                <a:solidFill>
                  <a:srgbClr val="000000"/>
                </a:solidFill>
              </a:rPr>
              <a:t>• Detector: </a:t>
            </a:r>
            <a:r>
              <a:rPr lang="en-US" altLang="ru-RU" sz="1600" dirty="0">
                <a:solidFill>
                  <a:srgbClr val="000000"/>
                </a:solidFill>
              </a:rPr>
              <a:t>2D position-sensitive, 250 × 250 mm</a:t>
            </a:r>
            <a:r>
              <a:rPr lang="en-US" altLang="ru-RU" sz="1600" baseline="30000" dirty="0">
                <a:solidFill>
                  <a:srgbClr val="000000"/>
                </a:solidFill>
              </a:rPr>
              <a:t>2</a:t>
            </a:r>
            <a:r>
              <a:rPr lang="en-US" altLang="ru-RU" sz="1600" dirty="0">
                <a:solidFill>
                  <a:srgbClr val="000000"/>
                </a:solidFill>
              </a:rPr>
              <a:t>, resolution ~ 1-2 mm, efficiency &gt; 90%.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600" b="1" dirty="0">
                <a:solidFill>
                  <a:srgbClr val="000000"/>
                </a:solidFill>
              </a:rPr>
              <a:t>• Hexapod Positioner:</a:t>
            </a:r>
            <a:r>
              <a:rPr lang="en-US" altLang="ru-RU" sz="1600" dirty="0">
                <a:solidFill>
                  <a:srgbClr val="000000"/>
                </a:solidFill>
              </a:rPr>
              <a:t> non magnetic, not heat.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ru-RU" sz="1600" b="1" dirty="0">
                <a:solidFill>
                  <a:srgbClr val="000000"/>
                </a:solidFill>
              </a:rPr>
              <a:t>• Spin-flipper: </a:t>
            </a:r>
            <a:r>
              <a:rPr lang="en-US" altLang="ru-RU" sz="1600" dirty="0">
                <a:solidFill>
                  <a:srgbClr val="000000"/>
                </a:solidFill>
              </a:rPr>
              <a:t>radio frequency, f ~ 99.9%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255640" y="720865"/>
            <a:ext cx="119166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DEDM Setup for Crystal Diffraction Experiments at PIK Reactor Complex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402" y="4727654"/>
            <a:ext cx="6739481" cy="2049498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9550604" y="5752403"/>
            <a:ext cx="1092121" cy="556808"/>
          </a:xfrm>
          <a:prstGeom prst="ellipse">
            <a:avLst/>
          </a:prstGeom>
          <a:solidFill>
            <a:srgbClr val="C00000">
              <a:alpha val="3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0329696" y="4626879"/>
            <a:ext cx="313029" cy="1136996"/>
          </a:xfrm>
          <a:prstGeom prst="straightConnector1">
            <a:avLst/>
          </a:prstGeom>
          <a:ln w="25400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0329696" y="4299354"/>
            <a:ext cx="865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DEDM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0C5-9162-473E-8C94-8CE4ED05DC8B}" type="datetime1">
              <a:rPr lang="en-US" smtClean="0"/>
              <a:t>9/19/2021</a:t>
            </a:fld>
            <a:endParaRPr lang="ru-RU"/>
          </a:p>
        </p:txBody>
      </p:sp>
      <p:sp>
        <p:nvSpPr>
          <p:cNvPr id="15" name="Нижний колонтитул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9083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Y:\Our_Press\PROJECTS\EDM_Proj\Dedm_V\2012\Photo setup 2012\100MSDCF\DSC07831.JPG">
            <a:extLst>
              <a:ext uri="{FF2B5EF4-FFF2-40B4-BE49-F238E27FC236}">
                <a16:creationId xmlns:a16="http://schemas.microsoft.com/office/drawing/2014/main" id="{14A6359F-043D-4D3C-A8CC-1DCFCA132C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497" y="1167331"/>
            <a:ext cx="1902936" cy="141196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C3D5B53-4633-473E-A07F-F77C309DE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684" y="1489742"/>
            <a:ext cx="1923098" cy="127071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9" name="Группа 17">
            <a:extLst>
              <a:ext uri="{FF2B5EF4-FFF2-40B4-BE49-F238E27FC236}">
                <a16:creationId xmlns:a16="http://schemas.microsoft.com/office/drawing/2014/main" id="{2677C6DE-F50C-4D47-97B1-4DE572413DBF}"/>
              </a:ext>
            </a:extLst>
          </p:cNvPr>
          <p:cNvGrpSpPr>
            <a:grpSpLocks/>
          </p:cNvGrpSpPr>
          <p:nvPr/>
        </p:nvGrpSpPr>
        <p:grpSpPr bwMode="auto">
          <a:xfrm>
            <a:off x="8279082" y="1387532"/>
            <a:ext cx="3912918" cy="4142496"/>
            <a:chOff x="257048" y="3539642"/>
            <a:chExt cx="2573695" cy="2481480"/>
          </a:xfrm>
        </p:grpSpPr>
        <p:pic>
          <p:nvPicPr>
            <p:cNvPr id="10" name="Рисунок 16">
              <a:extLst>
                <a:ext uri="{FF2B5EF4-FFF2-40B4-BE49-F238E27FC236}">
                  <a16:creationId xmlns:a16="http://schemas.microsoft.com/office/drawing/2014/main" id="{327DA693-D2EB-4BF4-A0F3-07E416B35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119" y="3539642"/>
              <a:ext cx="2381346" cy="1999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5D5FCBA-4930-42F4-B966-36253F4691A4}"/>
                </a:ext>
              </a:extLst>
            </p:cNvPr>
            <p:cNvSpPr txBox="1"/>
            <p:nvPr/>
          </p:nvSpPr>
          <p:spPr>
            <a:xfrm>
              <a:off x="257048" y="5578640"/>
              <a:ext cx="2573695" cy="44248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i="1" dirty="0">
                  <a:solidFill>
                    <a:prstClr val="black"/>
                  </a:solidFill>
                </a:rPr>
                <a:t>Project of DEDM-CRYOPAD </a:t>
              </a:r>
            </a:p>
            <a:p>
              <a:pPr algn="ctr">
                <a:defRPr/>
              </a:pPr>
              <a:r>
                <a:rPr lang="en-US" sz="1400" i="1" dirty="0">
                  <a:solidFill>
                    <a:prstClr val="black"/>
                  </a:solidFill>
                </a:rPr>
                <a:t>(3D polarization analysis)collaboration with ILL (Grenoble, France) for large composite crystal.</a:t>
              </a:r>
              <a:endParaRPr lang="ru-RU" sz="1400" i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21D7084A-7555-4AA6-A564-60BB6809A715}"/>
              </a:ext>
            </a:extLst>
          </p:cNvPr>
          <p:cNvSpPr txBox="1"/>
          <p:nvPr/>
        </p:nvSpPr>
        <p:spPr bwMode="auto">
          <a:xfrm>
            <a:off x="4421805" y="1387532"/>
            <a:ext cx="3554069" cy="11079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ru-RU" sz="1600" i="1" dirty="0">
                <a:solidFill>
                  <a:srgbClr val="000000"/>
                </a:solidFill>
              </a:rPr>
              <a:t>Large tested composite working crystal </a:t>
            </a:r>
            <a:r>
              <a:rPr lang="ru-RU" altLang="ru-RU" sz="1600" i="1" dirty="0">
                <a:solidFill>
                  <a:srgbClr val="C00000"/>
                </a:solidFill>
              </a:rPr>
              <a:t>(15 </a:t>
            </a:r>
            <a:r>
              <a:rPr lang="en-US" altLang="ru-RU" sz="1600" i="1" dirty="0">
                <a:solidFill>
                  <a:srgbClr val="C00000"/>
                </a:solidFill>
              </a:rPr>
              <a:t>items</a:t>
            </a:r>
            <a:r>
              <a:rPr lang="ru-RU" altLang="ru-RU" sz="1600" i="1" dirty="0">
                <a:solidFill>
                  <a:srgbClr val="C00000"/>
                </a:solidFill>
              </a:rPr>
              <a:t> </a:t>
            </a:r>
            <a:r>
              <a:rPr lang="en-US" altLang="ru-RU" sz="1600" i="1" dirty="0">
                <a:solidFill>
                  <a:srgbClr val="C00000"/>
                </a:solidFill>
              </a:rPr>
              <a:t>with </a:t>
            </a:r>
            <a:r>
              <a:rPr lang="ru-RU" altLang="ru-RU" sz="1600" i="1" dirty="0">
                <a:solidFill>
                  <a:srgbClr val="C00000"/>
                </a:solidFill>
              </a:rPr>
              <a:t>35×100×100 </a:t>
            </a:r>
            <a:r>
              <a:rPr lang="en-US" altLang="ru-RU" sz="1600" i="1" dirty="0">
                <a:solidFill>
                  <a:srgbClr val="C00000"/>
                </a:solidFill>
              </a:rPr>
              <a:t>mm</a:t>
            </a:r>
            <a:r>
              <a:rPr lang="ru-RU" altLang="ru-RU" sz="1600" i="1" baseline="30000" dirty="0">
                <a:solidFill>
                  <a:srgbClr val="C00000"/>
                </a:solidFill>
              </a:rPr>
              <a:t>3</a:t>
            </a:r>
            <a:r>
              <a:rPr lang="ru-RU" altLang="ru-RU" sz="1600" i="1" dirty="0">
                <a:solidFill>
                  <a:srgbClr val="C00000"/>
                </a:solidFill>
              </a:rPr>
              <a:t>)</a:t>
            </a:r>
            <a:r>
              <a:rPr lang="en-US" altLang="ru-RU" sz="1600" i="1" dirty="0">
                <a:solidFill>
                  <a:srgbClr val="FF0000"/>
                </a:solidFill>
              </a:rPr>
              <a:t>. </a:t>
            </a:r>
          </a:p>
          <a:p>
            <a:pPr algn="ctr">
              <a:spcBef>
                <a:spcPct val="0"/>
              </a:spcBef>
            </a:pPr>
            <a:r>
              <a:rPr lang="en-US" altLang="ru-RU" sz="1600" i="1" dirty="0">
                <a:solidFill>
                  <a:srgbClr val="000000"/>
                </a:solidFill>
              </a:rPr>
              <a:t>Interplanar space dispersion is </a:t>
            </a:r>
          </a:p>
          <a:p>
            <a:pPr algn="ctr">
              <a:spcBef>
                <a:spcPct val="0"/>
              </a:spcBef>
            </a:pPr>
            <a:r>
              <a:rPr lang="ru-RU" altLang="ru-RU" sz="1600" i="1" dirty="0">
                <a:solidFill>
                  <a:srgbClr val="C00000"/>
                </a:solidFill>
                <a:latin typeface="Symbol" panose="05050102010706020507" pitchFamily="18" charset="2"/>
              </a:rPr>
              <a:t> </a:t>
            </a:r>
            <a:r>
              <a:rPr lang="en-US" altLang="ru-RU" sz="1600" i="1" dirty="0">
                <a:solidFill>
                  <a:srgbClr val="C00000"/>
                </a:solidFill>
              </a:rPr>
              <a:t>d/d</a:t>
            </a:r>
            <a:r>
              <a:rPr lang="ru-RU" altLang="ru-RU" sz="1600" i="1" dirty="0">
                <a:solidFill>
                  <a:srgbClr val="C00000"/>
                </a:solidFill>
              </a:rPr>
              <a:t>= </a:t>
            </a:r>
            <a:r>
              <a:rPr lang="ru-RU" altLang="ru-RU" sz="1600" i="1" dirty="0">
                <a:solidFill>
                  <a:srgbClr val="C00000"/>
                </a:solidFill>
                <a:latin typeface="Symbol" panose="05050102010706020507" pitchFamily="18" charset="2"/>
              </a:rPr>
              <a:t></a:t>
            </a:r>
            <a:r>
              <a:rPr lang="en-US" altLang="ru-RU" sz="1600" i="1" dirty="0">
                <a:solidFill>
                  <a:srgbClr val="C00000"/>
                </a:solidFill>
              </a:rPr>
              <a:t> </a:t>
            </a:r>
            <a:r>
              <a:rPr lang="ru-RU" altLang="ru-RU" sz="1600" i="1" dirty="0">
                <a:solidFill>
                  <a:srgbClr val="C00000"/>
                </a:solidFill>
              </a:rPr>
              <a:t>2</a:t>
            </a:r>
            <a:r>
              <a:rPr lang="ru-RU" altLang="ru-RU" sz="1600" i="1" dirty="0">
                <a:solidFill>
                  <a:srgbClr val="C00000"/>
                </a:solidFill>
                <a:latin typeface="Symbol" panose="05050102010706020507" pitchFamily="18" charset="2"/>
              </a:rPr>
              <a:t>  </a:t>
            </a:r>
            <a:r>
              <a:rPr lang="en-US" altLang="ru-RU" sz="1600" i="1" dirty="0">
                <a:solidFill>
                  <a:srgbClr val="C00000"/>
                </a:solidFill>
              </a:rPr>
              <a:t>10</a:t>
            </a:r>
            <a:r>
              <a:rPr lang="en-US" altLang="ru-RU" sz="1600" i="1" baseline="30000" dirty="0">
                <a:solidFill>
                  <a:srgbClr val="C00000"/>
                </a:solidFill>
              </a:rPr>
              <a:t>-6 </a:t>
            </a:r>
            <a:r>
              <a:rPr lang="en-US" altLang="ru-RU" sz="1600" i="1" dirty="0">
                <a:solidFill>
                  <a:srgbClr val="C00000"/>
                </a:solidFill>
              </a:rPr>
              <a:t> </a:t>
            </a:r>
            <a:r>
              <a:rPr lang="en-US" altLang="ru-RU" sz="1600" i="1" dirty="0">
                <a:solidFill>
                  <a:srgbClr val="000000"/>
                </a:solidFill>
              </a:rPr>
              <a:t>over the all </a:t>
            </a:r>
            <a:r>
              <a:rPr lang="en-US" altLang="ru-RU" i="1" dirty="0">
                <a:solidFill>
                  <a:srgbClr val="000000"/>
                </a:solidFill>
              </a:rPr>
              <a:t>crystal</a:t>
            </a:r>
            <a:r>
              <a:rPr lang="en-US" altLang="ru-RU" sz="1600" i="1" dirty="0">
                <a:solidFill>
                  <a:srgbClr val="000000"/>
                </a:solidFill>
              </a:rPr>
              <a:t>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DAB17CF-4904-4730-A049-5F92A2D1A3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30" y="3339155"/>
            <a:ext cx="6486076" cy="236504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1A59061-A88A-4656-832D-D5DC4FB7BAFD}"/>
              </a:ext>
            </a:extLst>
          </p:cNvPr>
          <p:cNvSpPr txBox="1"/>
          <p:nvPr/>
        </p:nvSpPr>
        <p:spPr bwMode="auto">
          <a:xfrm>
            <a:off x="3779868" y="3181756"/>
            <a:ext cx="3554069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ru-RU" sz="1600" i="1" dirty="0">
                <a:solidFill>
                  <a:srgbClr val="000000"/>
                </a:solidFill>
              </a:rPr>
              <a:t>3D model of the DEDM setup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A35C1E-8703-4774-A28A-834AA6DDDC45}"/>
              </a:ext>
            </a:extLst>
          </p:cNvPr>
          <p:cNvSpPr txBox="1"/>
          <p:nvPr/>
        </p:nvSpPr>
        <p:spPr>
          <a:xfrm>
            <a:off x="467349" y="6000762"/>
            <a:ext cx="11370445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>
                <a:solidFill>
                  <a:srgbClr val="C00000"/>
                </a:solidFill>
                <a:latin typeface="Calibri" panose="020F0502020204030204"/>
              </a:rPr>
              <a:t>A high-priority task</a:t>
            </a:r>
            <a:r>
              <a:rPr lang="en-US" sz="1600" i="1" dirty="0">
                <a:solidFill>
                  <a:srgbClr val="C00000"/>
                </a:solidFill>
                <a:latin typeface="Calibri" panose="020F0502020204030204"/>
              </a:rPr>
              <a:t> </a:t>
            </a:r>
            <a:r>
              <a:rPr lang="en-US" sz="1600" i="1" dirty="0">
                <a:solidFill>
                  <a:prstClr val="black"/>
                </a:solidFill>
                <a:latin typeface="Calibri" panose="020F0502020204030204"/>
              </a:rPr>
              <a:t>is to conduct an experiment on the </a:t>
            </a:r>
            <a:r>
              <a:rPr lang="en-US" sz="1600" b="1" i="1" dirty="0">
                <a:solidFill>
                  <a:prstClr val="black"/>
                </a:solidFill>
                <a:latin typeface="Calibri" panose="020F0502020204030204"/>
              </a:rPr>
              <a:t>neutron</a:t>
            </a:r>
            <a:r>
              <a:rPr lang="en-US" sz="1600" i="1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1600" b="1" i="1" dirty="0">
                <a:solidFill>
                  <a:prstClr val="black"/>
                </a:solidFill>
                <a:latin typeface="Calibri" panose="020F0502020204030204"/>
              </a:rPr>
              <a:t>EDM</a:t>
            </a:r>
            <a:r>
              <a:rPr lang="en-US" sz="1600" i="1" dirty="0">
                <a:solidFill>
                  <a:prstClr val="black"/>
                </a:solidFill>
                <a:latin typeface="Calibri" panose="020F0502020204030204"/>
              </a:rPr>
              <a:t> search using the diffraction in a </a:t>
            </a:r>
            <a:r>
              <a:rPr lang="en-US" sz="1600" i="1" dirty="0" err="1">
                <a:solidFill>
                  <a:prstClr val="black"/>
                </a:solidFill>
                <a:latin typeface="Calibri" panose="020F0502020204030204"/>
              </a:rPr>
              <a:t>noncentrosymmetric</a:t>
            </a:r>
            <a:r>
              <a:rPr lang="en-US" sz="1600" i="1" dirty="0">
                <a:solidFill>
                  <a:prstClr val="black"/>
                </a:solidFill>
                <a:latin typeface="Calibri" panose="020F0502020204030204"/>
              </a:rPr>
              <a:t> quartz crystal. </a:t>
            </a:r>
            <a:r>
              <a:rPr lang="en-US" altLang="ru-RU" sz="1600" i="1" dirty="0">
                <a:solidFill>
                  <a:prstClr val="black"/>
                </a:solidFill>
              </a:rPr>
              <a:t>The sensitivity can reach about </a:t>
            </a:r>
            <a:r>
              <a:rPr lang="en-US" altLang="ru-RU" sz="1600" b="1" i="1" dirty="0">
                <a:solidFill>
                  <a:srgbClr val="C00000"/>
                </a:solidFill>
              </a:rPr>
              <a:t>2.5×10</a:t>
            </a:r>
            <a:r>
              <a:rPr lang="en-US" altLang="ru-RU" sz="1600" b="1" i="1" baseline="30000" dirty="0">
                <a:solidFill>
                  <a:srgbClr val="C00000"/>
                </a:solidFill>
              </a:rPr>
              <a:t>-25</a:t>
            </a:r>
            <a:r>
              <a:rPr lang="en-US" altLang="ru-RU" sz="1600" b="1" i="1" dirty="0">
                <a:solidFill>
                  <a:srgbClr val="C00000"/>
                </a:solidFill>
              </a:rPr>
              <a:t> </a:t>
            </a:r>
            <a:r>
              <a:rPr lang="en-US" altLang="ru-RU" sz="1600" b="1" i="1" dirty="0" err="1">
                <a:solidFill>
                  <a:srgbClr val="C00000"/>
                </a:solidFill>
              </a:rPr>
              <a:t>e∙cm</a:t>
            </a:r>
            <a:r>
              <a:rPr lang="en-US" altLang="ru-RU" sz="1600" b="1" i="1" dirty="0">
                <a:solidFill>
                  <a:srgbClr val="C00000"/>
                </a:solidFill>
              </a:rPr>
              <a:t>/day for the full scale experiment.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9733" y="680207"/>
            <a:ext cx="1131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DEDM Setup for Crystal Diffraction Experiments at PIK Reactor Complex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61220" y="6538912"/>
            <a:ext cx="2743200" cy="365125"/>
          </a:xfrm>
        </p:spPr>
        <p:txBody>
          <a:bodyPr/>
          <a:lstStyle/>
          <a:p>
            <a:fld id="{81FD8548-06B6-40FE-B00B-6581CC043057}" type="datetime1">
              <a:rPr lang="en-US" smtClean="0"/>
              <a:t>9/19/2021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11806" y="6561696"/>
            <a:ext cx="4114800" cy="365125"/>
          </a:xfrm>
        </p:spPr>
        <p:txBody>
          <a:bodyPr/>
          <a:lstStyle/>
          <a:p>
            <a:r>
              <a:rPr lang="en-US" dirty="0"/>
              <a:t>Nucleus - 2021, </a:t>
            </a:r>
            <a:r>
              <a:rPr lang="en-US" dirty="0" err="1"/>
              <a:t>SPb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701549" y="6546712"/>
            <a:ext cx="2743200" cy="365125"/>
          </a:xfrm>
        </p:spPr>
        <p:txBody>
          <a:bodyPr/>
          <a:lstStyle/>
          <a:p>
            <a:fld id="{0A036277-03A4-4D38-8DFE-6A80B8247383}" type="slidenum">
              <a:rPr lang="ru-RU" smtClean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8675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TextBox 2"/>
          <p:cNvSpPr txBox="1">
            <a:spLocks noChangeArrowheads="1"/>
          </p:cNvSpPr>
          <p:nvPr/>
        </p:nvSpPr>
        <p:spPr bwMode="auto">
          <a:xfrm>
            <a:off x="2782888" y="53292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solidFill>
                <a:schemeClr val="tx1"/>
              </a:solidFill>
              <a:latin typeface="Copperplate Gothic Bold" pitchFamily="34" charset="0"/>
              <a:cs typeface="Arial" panose="020B0604020202020204" pitchFamily="34" charset="0"/>
            </a:endParaRPr>
          </a:p>
        </p:txBody>
      </p:sp>
      <p:sp>
        <p:nvSpPr>
          <p:cNvPr id="35851" name="Rectangle 13"/>
          <p:cNvSpPr>
            <a:spLocks noChangeArrowheads="1"/>
          </p:cNvSpPr>
          <p:nvPr/>
        </p:nvSpPr>
        <p:spPr bwMode="auto">
          <a:xfrm>
            <a:off x="8759825" y="597155"/>
            <a:ext cx="352870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Calculated yields of isotopes expected</a:t>
            </a:r>
            <a:r>
              <a:rPr lang="ru-RU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at </a:t>
            </a:r>
            <a:r>
              <a:rPr lang="ru-RU" altLang="ru-RU" sz="1400" b="1" dirty="0">
                <a:solidFill>
                  <a:schemeClr val="tx1"/>
                </a:solidFill>
              </a:rPr>
              <a:t>t</a:t>
            </a:r>
            <a:r>
              <a:rPr lang="en-US" altLang="ru-RU" sz="1400" b="1" dirty="0">
                <a:solidFill>
                  <a:schemeClr val="tx1"/>
                </a:solidFill>
              </a:rPr>
              <a:t>he </a:t>
            </a:r>
            <a:r>
              <a:rPr lang="ru-RU" altLang="ru-RU" sz="1400" b="1" dirty="0">
                <a:solidFill>
                  <a:schemeClr val="tx1"/>
                </a:solidFill>
              </a:rPr>
              <a:t>I</a:t>
            </a:r>
            <a:r>
              <a:rPr lang="en-US" altLang="ru-RU" sz="1400" b="1" dirty="0">
                <a:solidFill>
                  <a:schemeClr val="tx1"/>
                </a:solidFill>
              </a:rPr>
              <a:t>RINA facility</a:t>
            </a:r>
            <a:endParaRPr lang="en-US" altLang="ru-RU" sz="1400" b="1" dirty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algn="ctr" eaLnBrk="1" hangingPunct="1"/>
            <a:endParaRPr lang="ru-RU" altLang="ru-RU" sz="1200" b="1" dirty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pic>
        <p:nvPicPr>
          <p:cNvPr id="35852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0475" y="1034949"/>
            <a:ext cx="3311525" cy="232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56" name="Рисунок 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019" y="1473557"/>
            <a:ext cx="3527425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7" name="Picture 1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9967" y="3427029"/>
            <a:ext cx="3502632" cy="173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6810043" y="5512594"/>
            <a:ext cx="5440913" cy="153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US" altLang="ru-RU" sz="1200" dirty="0">
                <a:latin typeface="Comic Sans MS" panose="030F0702030302020204" pitchFamily="66" charset="0"/>
                <a:cs typeface="Arial" panose="020B0604020202020204" pitchFamily="34" charset="0"/>
              </a:rPr>
              <a:t>1–heat shield; 2-insulator; 3-niobium support disk; 4-niobium frame;</a:t>
            </a:r>
          </a:p>
          <a:p>
            <a:pPr>
              <a:buClrTx/>
              <a:buSzTx/>
              <a:buFontTx/>
              <a:buNone/>
            </a:pPr>
            <a:r>
              <a:rPr lang="en-US" altLang="ru-RU" sz="1200" dirty="0">
                <a:latin typeface="Comic Sans MS" panose="030F0702030302020204" pitchFamily="66" charset="0"/>
                <a:cs typeface="Arial" panose="020B0604020202020204" pitchFamily="34" charset="0"/>
              </a:rPr>
              <a:t>5-tantalum target body; 6-UC target inside graphite container; </a:t>
            </a:r>
          </a:p>
          <a:p>
            <a:pPr>
              <a:buClrTx/>
              <a:buSzTx/>
              <a:buFontTx/>
              <a:buNone/>
            </a:pPr>
            <a:r>
              <a:rPr lang="en-US" altLang="ru-RU" sz="1200" dirty="0">
                <a:latin typeface="Comic Sans MS" panose="030F0702030302020204" pitchFamily="66" charset="0"/>
                <a:cs typeface="Arial" panose="020B0604020202020204" pitchFamily="34" charset="0"/>
              </a:rPr>
              <a:t>7,8-pyrolytic graphite plugs; 9-tantalum target shield;10-tantalum</a:t>
            </a:r>
          </a:p>
          <a:p>
            <a:pPr>
              <a:buClrTx/>
              <a:buSzTx/>
              <a:buFontTx/>
              <a:buNone/>
            </a:pPr>
            <a:r>
              <a:rPr lang="en-US" altLang="ru-RU" sz="1200" dirty="0">
                <a:latin typeface="Comic Sans MS" panose="030F0702030302020204" pitchFamily="66" charset="0"/>
                <a:cs typeface="Arial" panose="020B0604020202020204" pitchFamily="34" charset="0"/>
              </a:rPr>
              <a:t> target holder; 11-plate from pyrolytic graphite; 12-extraction electrode;</a:t>
            </a:r>
          </a:p>
          <a:p>
            <a:pPr>
              <a:buClrTx/>
              <a:buSzTx/>
              <a:buFontTx/>
              <a:buNone/>
            </a:pPr>
            <a:r>
              <a:rPr lang="en-US" altLang="ru-RU" sz="1200" dirty="0">
                <a:latin typeface="Comic Sans MS" panose="030F0702030302020204" pitchFamily="66" charset="0"/>
                <a:cs typeface="Arial" panose="020B0604020202020204" pitchFamily="34" charset="0"/>
              </a:rPr>
              <a:t>13,14,15- focusing lens electrodes; 16,17-insulators;18-flange of lens</a:t>
            </a:r>
          </a:p>
          <a:p>
            <a:pPr>
              <a:buClrTx/>
              <a:buSzTx/>
              <a:buFontTx/>
              <a:buNone/>
            </a:pPr>
            <a:r>
              <a:rPr lang="en-US" altLang="ru-RU" sz="1200" dirty="0">
                <a:latin typeface="Comic Sans MS" panose="030F0702030302020204" pitchFamily="66" charset="0"/>
                <a:cs typeface="Arial" panose="020B0604020202020204" pitchFamily="34" charset="0"/>
              </a:rPr>
              <a:t> electrode; 19- the rod-holder.  </a:t>
            </a:r>
          </a:p>
          <a:p>
            <a:pPr>
              <a:buClrTx/>
              <a:buSzTx/>
              <a:buFontTx/>
              <a:buNone/>
            </a:pPr>
            <a:endParaRPr lang="ru-RU" altLang="ru-RU" sz="1000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>
              <a:buClrTx/>
              <a:buSzTx/>
              <a:buFontTx/>
              <a:buNone/>
            </a:pPr>
            <a:endParaRPr lang="ru-RU" altLang="ru-RU" sz="1200" dirty="0"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9302750" y="5137138"/>
            <a:ext cx="24272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Tx/>
              <a:buSzTx/>
              <a:buFontTx/>
              <a:buNone/>
            </a:pPr>
            <a:r>
              <a:rPr lang="en-US" altLang="ru-RU" sz="1400" b="1" dirty="0">
                <a:latin typeface="Comic Sans MS" panose="030F0702030302020204" pitchFamily="66" charset="0"/>
                <a:cs typeface="Arial" panose="020B0604020202020204" pitchFamily="34" charset="0"/>
              </a:rPr>
              <a:t>Target – ion optic system</a:t>
            </a:r>
          </a:p>
          <a:p>
            <a:pPr>
              <a:buClrTx/>
              <a:buSzTx/>
              <a:buFontTx/>
              <a:buNone/>
            </a:pPr>
            <a:endParaRPr lang="ru-RU" altLang="ru-RU" dirty="0">
              <a:latin typeface="Copperplate Gothic Bold" pitchFamily="34" charset="0"/>
              <a:cs typeface="Arial" panose="020B0604020202020204" pitchFamily="34" charset="0"/>
            </a:endParaRPr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136656" y="4373820"/>
            <a:ext cx="8075510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The IRIN goal: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400" dirty="0">
                <a:latin typeface="Comic Sans MS" panose="030F0702030302020204" pitchFamily="66" charset="0"/>
              </a:rPr>
              <a:t>t</a:t>
            </a:r>
            <a:r>
              <a:rPr lang="en-US" altLang="ru-RU" sz="1400" dirty="0">
                <a:latin typeface="Comic Sans MS" panose="030F0702030302020204" pitchFamily="66" charset="0"/>
              </a:rPr>
              <a:t>o investigate neutron-rich </a:t>
            </a:r>
            <a:r>
              <a:rPr lang="ru-RU" altLang="ru-RU" sz="1400" dirty="0">
                <a:latin typeface="Comic Sans MS" panose="030F0702030302020204" pitchFamily="66" charset="0"/>
              </a:rPr>
              <a:t>i</a:t>
            </a:r>
            <a:r>
              <a:rPr lang="en-US" altLang="ru-RU" sz="1400" dirty="0" err="1">
                <a:latin typeface="Comic Sans MS" panose="030F0702030302020204" pitchFamily="66" charset="0"/>
              </a:rPr>
              <a:t>sotopes</a:t>
            </a:r>
            <a:r>
              <a:rPr lang="ru-RU" altLang="ru-RU" sz="1400" dirty="0">
                <a:latin typeface="Comic Sans MS" panose="030F0702030302020204" pitchFamily="66" charset="0"/>
              </a:rPr>
              <a:t> </a:t>
            </a:r>
            <a:r>
              <a:rPr lang="en-US" altLang="ru-RU" sz="1400" dirty="0">
                <a:latin typeface="Comic Sans MS" panose="030F0702030302020204" pitchFamily="66" charset="0"/>
              </a:rPr>
              <a:t>with neutron number</a:t>
            </a:r>
            <a:r>
              <a:rPr lang="ru-RU" altLang="ru-RU" sz="1400" dirty="0">
                <a:latin typeface="Comic Sans MS" panose="030F0702030302020204" pitchFamily="66" charset="0"/>
              </a:rPr>
              <a:t> </a:t>
            </a:r>
            <a:r>
              <a:rPr lang="en-US" altLang="ru-RU" sz="1400" dirty="0">
                <a:latin typeface="Comic Sans MS" panose="030F0702030302020204" pitchFamily="66" charset="0"/>
              </a:rPr>
              <a:t>close to the magic number</a:t>
            </a:r>
            <a:r>
              <a:rPr lang="ru-RU" altLang="ru-RU" sz="1400" dirty="0">
                <a:latin typeface="Comic Sans MS" panose="030F0702030302020204" pitchFamily="66" charset="0"/>
              </a:rPr>
              <a:t> </a:t>
            </a:r>
            <a:r>
              <a:rPr lang="en-US" altLang="ru-RU" sz="1400" dirty="0">
                <a:latin typeface="Comic Sans MS" panose="030F0702030302020204" pitchFamily="66" charset="0"/>
              </a:rPr>
              <a:t>N</a:t>
            </a:r>
            <a:r>
              <a:rPr lang="ru-RU" altLang="ru-RU" sz="1400" dirty="0">
                <a:latin typeface="Comic Sans MS" panose="030F0702030302020204" pitchFamily="66" charset="0"/>
              </a:rPr>
              <a:t>=82</a:t>
            </a:r>
            <a:r>
              <a:rPr lang="en-US" altLang="ru-RU" sz="1400" dirty="0">
                <a:latin typeface="Comic Sans MS" panose="030F0702030302020204" pitchFamily="66" charset="0"/>
              </a:rPr>
              <a:t> in the region of</a:t>
            </a:r>
            <a:r>
              <a:rPr lang="ru-RU" altLang="ru-RU" sz="1400" dirty="0">
                <a:latin typeface="Comic Sans MS" panose="030F0702030302020204" pitchFamily="66" charset="0"/>
              </a:rPr>
              <a:t> </a:t>
            </a:r>
            <a:r>
              <a:rPr lang="en-US" altLang="ru-RU" sz="1400" dirty="0">
                <a:latin typeface="Comic Sans MS" panose="030F0702030302020204" pitchFamily="66" charset="0"/>
              </a:rPr>
              <a:t>border of neutron stability</a:t>
            </a:r>
            <a:r>
              <a:rPr lang="ru-RU" altLang="ru-RU" sz="1400" dirty="0">
                <a:latin typeface="Comic Sans MS" panose="030F0702030302020204" pitchFamily="66" charset="0"/>
              </a:rPr>
              <a:t>;</a:t>
            </a:r>
            <a:endParaRPr lang="en-US" altLang="ru-RU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1400" dirty="0">
                <a:latin typeface="Comic Sans MS" panose="030F0702030302020204" pitchFamily="66" charset="0"/>
              </a:rPr>
              <a:t>isotopes in the valley of nuclei with the proton magic number</a:t>
            </a:r>
            <a:r>
              <a:rPr lang="ru-RU" altLang="ru-RU" sz="1400" dirty="0">
                <a:latin typeface="Comic Sans MS" panose="030F0702030302020204" pitchFamily="66" charset="0"/>
              </a:rPr>
              <a:t> </a:t>
            </a:r>
            <a:r>
              <a:rPr lang="en-US" altLang="ru-RU" sz="1400" dirty="0">
                <a:latin typeface="Comic Sans MS" panose="030F0702030302020204" pitchFamily="66" charset="0"/>
              </a:rPr>
              <a:t>Z</a:t>
            </a:r>
            <a:r>
              <a:rPr lang="ru-RU" altLang="ru-RU" sz="1400" dirty="0">
                <a:latin typeface="Comic Sans MS" panose="030F0702030302020204" pitchFamily="66" charset="0"/>
              </a:rPr>
              <a:t>=28</a:t>
            </a:r>
            <a:r>
              <a:rPr lang="en-US" altLang="ru-RU" sz="1400" dirty="0">
                <a:latin typeface="Comic Sans MS" panose="030F0702030302020204" pitchFamily="66" charset="0"/>
              </a:rPr>
              <a:t> and neutron magic number</a:t>
            </a:r>
            <a:r>
              <a:rPr lang="ru-RU" altLang="ru-RU" sz="1400" dirty="0">
                <a:latin typeface="Comic Sans MS" panose="030F0702030302020204" pitchFamily="66" charset="0"/>
              </a:rPr>
              <a:t> </a:t>
            </a:r>
            <a:r>
              <a:rPr lang="en-US" altLang="ru-RU" sz="1400" dirty="0">
                <a:latin typeface="Comic Sans MS" panose="030F0702030302020204" pitchFamily="66" charset="0"/>
              </a:rPr>
              <a:t>N</a:t>
            </a:r>
            <a:r>
              <a:rPr lang="ru-RU" altLang="ru-RU" sz="1400" dirty="0">
                <a:latin typeface="Comic Sans MS" panose="030F0702030302020204" pitchFamily="66" charset="0"/>
              </a:rPr>
              <a:t>=50</a:t>
            </a:r>
            <a:r>
              <a:rPr lang="en-US" altLang="ru-RU" sz="1400" dirty="0">
                <a:latin typeface="Comic Sans MS" panose="030F0702030302020204" pitchFamily="66" charset="0"/>
              </a:rPr>
              <a:t> to establish the influence the shell effect on the nucleus form;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ru-RU" sz="1400" dirty="0">
                <a:latin typeface="Comic Sans MS" panose="030F0702030302020204" pitchFamily="66" charset="0"/>
              </a:rPr>
              <a:t>to develop </a:t>
            </a:r>
            <a:r>
              <a:rPr lang="ru-RU" altLang="ru-RU" sz="1400" dirty="0">
                <a:latin typeface="Comic Sans MS" panose="030F0702030302020204" pitchFamily="66" charset="0"/>
              </a:rPr>
              <a:t> n</a:t>
            </a:r>
            <a:r>
              <a:rPr lang="en-US" altLang="ru-RU" sz="1400" dirty="0" err="1">
                <a:latin typeface="Comic Sans MS" panose="030F0702030302020204" pitchFamily="66" charset="0"/>
              </a:rPr>
              <a:t>ew</a:t>
            </a:r>
            <a:r>
              <a:rPr lang="en-US" altLang="ru-RU" sz="1400" dirty="0">
                <a:latin typeface="Comic Sans MS" panose="030F0702030302020204" pitchFamily="66" charset="0"/>
              </a:rPr>
              <a:t> methods of radioisotopes</a:t>
            </a:r>
            <a:r>
              <a:rPr lang="ru-RU" altLang="ru-RU" sz="1400" dirty="0">
                <a:latin typeface="Comic Sans MS" panose="030F0702030302020204" pitchFamily="66" charset="0"/>
              </a:rPr>
              <a:t> </a:t>
            </a:r>
            <a:r>
              <a:rPr lang="en-US" altLang="ru-RU" sz="1400" dirty="0">
                <a:latin typeface="Comic Sans MS" panose="030F0702030302020204" pitchFamily="66" charset="0"/>
              </a:rPr>
              <a:t>production for medicine;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ru-RU" sz="1400" dirty="0">
                <a:latin typeface="Comic Sans MS" panose="030F0702030302020204" pitchFamily="66" charset="0"/>
              </a:rPr>
              <a:t>p</a:t>
            </a:r>
            <a:r>
              <a:rPr lang="en-US" altLang="ru-RU" sz="1400" dirty="0" err="1">
                <a:latin typeface="Comic Sans MS" panose="030F0702030302020204" pitchFamily="66" charset="0"/>
              </a:rPr>
              <a:t>roduction</a:t>
            </a:r>
            <a:r>
              <a:rPr lang="en-US" altLang="ru-RU" sz="1400" dirty="0">
                <a:latin typeface="Comic Sans MS" panose="030F0702030302020204" pitchFamily="66" charset="0"/>
              </a:rPr>
              <a:t> </a:t>
            </a:r>
            <a:r>
              <a:rPr lang="ru-RU" altLang="ru-RU" sz="1400" dirty="0">
                <a:latin typeface="Comic Sans MS" panose="030F0702030302020204" pitchFamily="66" charset="0"/>
              </a:rPr>
              <a:t>r</a:t>
            </a:r>
            <a:r>
              <a:rPr lang="en-US" altLang="ru-RU" sz="1400" dirty="0" err="1">
                <a:latin typeface="Comic Sans MS" panose="030F0702030302020204" pitchFamily="66" charset="0"/>
              </a:rPr>
              <a:t>adiois</a:t>
            </a:r>
            <a:r>
              <a:rPr lang="ru-RU" altLang="ru-RU" sz="1400" dirty="0">
                <a:latin typeface="Comic Sans MS" panose="030F0702030302020204" pitchFamily="66" charset="0"/>
              </a:rPr>
              <a:t>o</a:t>
            </a:r>
            <a:r>
              <a:rPr lang="en-US" altLang="ru-RU" sz="1400" dirty="0">
                <a:latin typeface="Comic Sans MS" panose="030F0702030302020204" pitchFamily="66" charset="0"/>
              </a:rPr>
              <a:t>tope for research</a:t>
            </a:r>
            <a:r>
              <a:rPr lang="ru-RU" altLang="ru-RU" sz="1400" dirty="0">
                <a:latin typeface="Comic Sans MS" panose="030F0702030302020204" pitchFamily="66" charset="0"/>
              </a:rPr>
              <a:t> </a:t>
            </a:r>
            <a:r>
              <a:rPr lang="en-US" altLang="ru-RU" sz="1400" dirty="0">
                <a:latin typeface="Comic Sans MS" panose="030F0702030302020204" pitchFamily="66" charset="0"/>
              </a:rPr>
              <a:t>in solid state physics</a:t>
            </a:r>
            <a:endParaRPr lang="ru-RU" altLang="ru-RU" sz="1400" dirty="0">
              <a:latin typeface="Comic Sans MS" panose="030F0702030302020204" pitchFamily="66" charset="0"/>
            </a:endParaRPr>
          </a:p>
          <a:p>
            <a:endParaRPr lang="ru-RU" altLang="ru-RU" sz="1000" b="1" i="1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endParaRPr lang="ru-RU" altLang="ru-RU" sz="1000" b="1" dirty="0">
              <a:latin typeface="Comic Sans MS" panose="030F0702030302020204" pitchFamily="66" charset="0"/>
            </a:endParaRPr>
          </a:p>
        </p:txBody>
      </p:sp>
      <p:sp>
        <p:nvSpPr>
          <p:cNvPr id="35847" name="TextBox 8"/>
          <p:cNvSpPr txBox="1">
            <a:spLocks noChangeArrowheads="1"/>
          </p:cNvSpPr>
          <p:nvPr/>
        </p:nvSpPr>
        <p:spPr bwMode="auto">
          <a:xfrm>
            <a:off x="2181939" y="723026"/>
            <a:ext cx="645802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И</a:t>
            </a: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сследование </a:t>
            </a:r>
            <a:r>
              <a:rPr lang="ru-RU" altLang="ru-RU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Р</a:t>
            </a: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адиоактивных </a:t>
            </a:r>
            <a:r>
              <a:rPr lang="ru-RU" altLang="ru-RU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И</a:t>
            </a: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зотопов на </a:t>
            </a:r>
            <a:r>
              <a:rPr lang="ru-RU" altLang="ru-RU" b="1" dirty="0" err="1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Н</a:t>
            </a:r>
            <a:r>
              <a:rPr lang="ru-RU" altLang="ru-RU" b="1" dirty="0" err="1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ейтрон</a:t>
            </a:r>
            <a:r>
              <a:rPr lang="ru-RU" altLang="ru-RU" b="1" dirty="0" err="1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А</a:t>
            </a:r>
            <a:r>
              <a:rPr lang="ru-RU" altLang="ru-RU" b="1" dirty="0" err="1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х</a:t>
            </a:r>
            <a:r>
              <a:rPr lang="ru-RU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(ИРИНА)</a:t>
            </a:r>
          </a:p>
          <a:p>
            <a:pPr eaLnBrk="1" hangingPunct="1"/>
            <a:r>
              <a:rPr lang="en-US" altLang="ru-RU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I</a:t>
            </a:r>
            <a:r>
              <a:rPr lang="en-US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nvestigation </a:t>
            </a:r>
            <a:r>
              <a:rPr lang="en-US" altLang="ru-RU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R</a:t>
            </a:r>
            <a:r>
              <a:rPr lang="en-US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adioactive </a:t>
            </a:r>
            <a:r>
              <a:rPr lang="en-US" altLang="ru-RU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I</a:t>
            </a:r>
            <a:r>
              <a:rPr lang="en-US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sotopes with </a:t>
            </a:r>
            <a:r>
              <a:rPr lang="en-US" altLang="ru-RU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N</a:t>
            </a:r>
            <a:r>
              <a:rPr lang="en-US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eutron  (IRINA) </a:t>
            </a:r>
            <a:r>
              <a:rPr lang="en-US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facility</a:t>
            </a:r>
            <a:r>
              <a:rPr lang="en-US" altLang="ru-RU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en-US" altLang="ru-RU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project at the PIK reactor</a:t>
            </a:r>
            <a:endParaRPr lang="ru-RU" alt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35849" name="Rectangle 13"/>
          <p:cNvSpPr>
            <a:spLocks noChangeArrowheads="1"/>
          </p:cNvSpPr>
          <p:nvPr/>
        </p:nvSpPr>
        <p:spPr bwMode="auto">
          <a:xfrm>
            <a:off x="3711206" y="1895694"/>
            <a:ext cx="5316561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Target is a </a:t>
            </a:r>
            <a:r>
              <a:rPr lang="ru-RU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h</a:t>
            </a:r>
            <a:r>
              <a:rPr lang="en-US" altLang="ru-RU" sz="1400" b="1" dirty="0" err="1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igh</a:t>
            </a:r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density uranium carbide of highly enriched </a:t>
            </a:r>
            <a:r>
              <a:rPr lang="en-US" altLang="ru-RU" sz="1400" b="1" baseline="300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235</a:t>
            </a:r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U</a:t>
            </a:r>
            <a:r>
              <a:rPr lang="ru-RU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endParaRPr lang="en-US" altLang="ru-RU" sz="1400" b="1" dirty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The </a:t>
            </a:r>
            <a:r>
              <a:rPr lang="ru-RU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n</a:t>
            </a:r>
            <a:r>
              <a:rPr lang="en-US" altLang="ru-RU" sz="1400" b="1" dirty="0" err="1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eutron</a:t>
            </a:r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flux through the target is </a:t>
            </a:r>
            <a:r>
              <a:rPr lang="ru-RU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(3-5)х10</a:t>
            </a:r>
            <a:r>
              <a:rPr lang="ru-RU" altLang="ru-RU" sz="1400" b="1" baseline="300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13</a:t>
            </a:r>
            <a:r>
              <a:rPr lang="ru-RU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n/</a:t>
            </a:r>
            <a:r>
              <a:rPr lang="ru-RU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с</a:t>
            </a:r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m</a:t>
            </a:r>
            <a:r>
              <a:rPr lang="ru-RU" altLang="ru-RU" sz="1400" b="1" baseline="300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2</a:t>
            </a:r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s</a:t>
            </a:r>
            <a:r>
              <a:rPr lang="ru-RU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  <a:endParaRPr lang="ru-RU" altLang="ru-RU" sz="1400" b="1" baseline="30000" dirty="0">
              <a:solidFill>
                <a:srgbClr val="C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eaLnBrk="1" hangingPunct="1"/>
            <a:endParaRPr lang="en-US" altLang="ru-RU" sz="1400" b="1" dirty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Power dissipated on the target about </a:t>
            </a:r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2</a:t>
            </a:r>
            <a:r>
              <a:rPr lang="ru-RU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,</a:t>
            </a:r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5 </a:t>
            </a:r>
            <a:r>
              <a:rPr lang="ru-RU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к</a:t>
            </a:r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W</a:t>
            </a:r>
            <a:r>
              <a:rPr lang="ru-RU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, </a:t>
            </a:r>
            <a:endParaRPr lang="en-US" altLang="ru-RU" sz="1400" b="1" dirty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eaLnBrk="1" hangingPunct="1"/>
            <a:endParaRPr lang="en-US" altLang="ru-RU" sz="1400" b="1" dirty="0">
              <a:solidFill>
                <a:schemeClr val="tx1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The target temperature</a:t>
            </a:r>
            <a:r>
              <a:rPr lang="ru-RU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up t</a:t>
            </a:r>
            <a:r>
              <a:rPr lang="ru-RU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o</a:t>
            </a:r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ru-RU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2200 </a:t>
            </a:r>
            <a:r>
              <a:rPr lang="en-US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°</a:t>
            </a:r>
            <a:r>
              <a:rPr lang="ru-RU" altLang="ru-RU" sz="1400" b="1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С</a:t>
            </a:r>
            <a:r>
              <a:rPr lang="en-US" altLang="ru-RU" sz="1400" b="1" dirty="0">
                <a:solidFill>
                  <a:schemeClr val="tx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1D46A-F746-480C-AEA1-B85FCF6B71CE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7103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9" descr="HD_pic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635" y="2021634"/>
            <a:ext cx="2344737" cy="16303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10" descr="UCstructur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9389" y="2379797"/>
            <a:ext cx="2020888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4" y="1293957"/>
            <a:ext cx="3173233" cy="3971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1269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087518"/>
              </p:ext>
            </p:extLst>
          </p:nvPr>
        </p:nvGraphicFramePr>
        <p:xfrm>
          <a:off x="7294918" y="3794900"/>
          <a:ext cx="4283075" cy="315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aph" r:id="rId5" imgW="4064813" imgH="2999232" progId="Origin50.Graph">
                  <p:embed/>
                </p:oleObj>
              </mc:Choice>
              <mc:Fallback>
                <p:oleObj name="Graph" r:id="rId5" imgW="4064813" imgH="2999232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4918" y="3794900"/>
                        <a:ext cx="4283075" cy="3159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16"/>
          <p:cNvSpPr txBox="1">
            <a:spLocks noChangeArrowheads="1"/>
          </p:cNvSpPr>
          <p:nvPr/>
        </p:nvSpPr>
        <p:spPr bwMode="auto">
          <a:xfrm>
            <a:off x="360364" y="717681"/>
            <a:ext cx="72580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1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Laser ion source and </a:t>
            </a:r>
            <a:r>
              <a:rPr lang="en-US" altLang="ru-RU" sz="1600" b="1" baseline="300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23</a:t>
            </a:r>
            <a:r>
              <a:rPr lang="ru-RU" altLang="ru-RU" sz="1600" b="1" baseline="300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8</a:t>
            </a:r>
            <a:r>
              <a:rPr lang="en-US" altLang="ru-RU" sz="1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UC target material tested at the IRIS facility</a:t>
            </a:r>
            <a:endParaRPr lang="ru-RU" altLang="ru-RU" sz="1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271" name="Text Box 17"/>
          <p:cNvSpPr txBox="1">
            <a:spLocks noChangeArrowheads="1"/>
          </p:cNvSpPr>
          <p:nvPr/>
        </p:nvSpPr>
        <p:spPr bwMode="auto">
          <a:xfrm>
            <a:off x="5386733" y="1293957"/>
            <a:ext cx="250100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1600" b="1" dirty="0">
                <a:latin typeface="Comic Sans MS" panose="030F0702030302020204" pitchFamily="66" charset="0"/>
              </a:rPr>
              <a:t>The target of </a:t>
            </a:r>
            <a:r>
              <a:rPr lang="en-US" altLang="ru-RU" sz="1600" b="1" baseline="30000" dirty="0">
                <a:latin typeface="Comic Sans MS" panose="030F0702030302020204" pitchFamily="66" charset="0"/>
              </a:rPr>
              <a:t>238</a:t>
            </a:r>
            <a:r>
              <a:rPr lang="en-US" altLang="ru-RU" sz="1600" b="1" dirty="0">
                <a:latin typeface="Comic Sans MS" panose="030F0702030302020204" pitchFamily="66" charset="0"/>
              </a:rPr>
              <a:t>UC of</a:t>
            </a:r>
            <a:endParaRPr lang="ru-RU" altLang="ru-RU" sz="1600" b="1" dirty="0">
              <a:latin typeface="Comic Sans MS" panose="030F0702030302020204" pitchFamily="66" charset="0"/>
            </a:endParaRPr>
          </a:p>
          <a:p>
            <a:r>
              <a:rPr lang="en-US" altLang="ru-RU" sz="1600" b="1" dirty="0">
                <a:latin typeface="Comic Sans MS" panose="030F0702030302020204" pitchFamily="66" charset="0"/>
              </a:rPr>
              <a:t>of a high density</a:t>
            </a:r>
            <a:endParaRPr lang="ru-RU" altLang="ru-RU" sz="1600" b="1" dirty="0">
              <a:latin typeface="Comic Sans MS" panose="030F0702030302020204" pitchFamily="66" charset="0"/>
            </a:endParaRPr>
          </a:p>
        </p:txBody>
      </p:sp>
      <p:pic>
        <p:nvPicPr>
          <p:cNvPr id="11272" name="Picture 1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2014" y="584973"/>
            <a:ext cx="3099986" cy="3209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2"/>
          <p:cNvSpPr>
            <a:spLocks noChangeArrowheads="1"/>
          </p:cNvSpPr>
          <p:nvPr/>
        </p:nvSpPr>
        <p:spPr bwMode="auto">
          <a:xfrm>
            <a:off x="464475" y="5660884"/>
            <a:ext cx="58811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bg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chemeClr val="bg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Method of laser resonance spectroscopy in the laser ion </a:t>
            </a:r>
            <a:r>
              <a:rPr lang="en-US" altLang="ru-RU" sz="1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source </a:t>
            </a:r>
            <a:r>
              <a:rPr lang="en-US" altLang="ru-RU" sz="1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firstly developed and used at IRIS facility in PNPI will be used. </a:t>
            </a:r>
            <a:endParaRPr lang="ru-RU" altLang="ru-RU" sz="1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B6A24-7E56-4A19-915C-1E6AA194E194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7591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Box 25"/>
          <p:cNvSpPr txBox="1">
            <a:spLocks noChangeArrowheads="1"/>
          </p:cNvSpPr>
          <p:nvPr/>
        </p:nvSpPr>
        <p:spPr bwMode="auto">
          <a:xfrm>
            <a:off x="3202782" y="-57570"/>
            <a:ext cx="9128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FISCO </a:t>
            </a:r>
            <a:r>
              <a:rPr lang="en-US" alt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facility</a:t>
            </a: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 (</a:t>
            </a:r>
            <a:r>
              <a:rPr lang="ru-RU" altLang="ru-RU" sz="2000" b="1" dirty="0" err="1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FISsion</a:t>
            </a: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ru-RU" altLang="ru-RU" sz="2000" b="1" dirty="0" err="1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COrrelations</a:t>
            </a: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) – </a:t>
            </a:r>
            <a:r>
              <a:rPr lang="en-US" alt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Detectors</a:t>
            </a:r>
            <a:r>
              <a:rPr lang="ru-RU" altLang="ru-RU" sz="20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4691" name="Rectangle 4"/>
          <p:cNvSpPr>
            <a:spLocks noChangeArrowheads="1"/>
          </p:cNvSpPr>
          <p:nvPr/>
        </p:nvSpPr>
        <p:spPr bwMode="auto">
          <a:xfrm>
            <a:off x="3404421" y="-116168"/>
            <a:ext cx="184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endParaRPr lang="ru-RU" altLang="ru-RU" sz="18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pic>
        <p:nvPicPr>
          <p:cNvPr id="114692" name="Рисунок 13" descr="Поворот Сканировать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9144" y="1378346"/>
            <a:ext cx="36353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693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6565" y="993320"/>
            <a:ext cx="3054350" cy="372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4" name="TextBox 9"/>
          <p:cNvSpPr txBox="1">
            <a:spLocks noChangeArrowheads="1"/>
          </p:cNvSpPr>
          <p:nvPr/>
        </p:nvSpPr>
        <p:spPr bwMode="auto">
          <a:xfrm>
            <a:off x="4531339" y="860232"/>
            <a:ext cx="3907102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alt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alt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13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Detector of the fission neutrons multiplicity</a:t>
            </a:r>
            <a:r>
              <a:rPr lang="ru-RU" altLang="ru-RU" sz="13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4695" name="TextBox 9"/>
          <p:cNvSpPr txBox="1">
            <a:spLocks noChangeArrowheads="1"/>
          </p:cNvSpPr>
          <p:nvPr/>
        </p:nvSpPr>
        <p:spPr bwMode="auto">
          <a:xfrm>
            <a:off x="8585201" y="544511"/>
            <a:ext cx="3888516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600"/>
              </a:spcBef>
              <a:buNone/>
            </a:pPr>
            <a:r>
              <a:rPr lang="en-US" alt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(B) The multi-section detector of fission neutron and </a:t>
            </a:r>
            <a:r>
              <a:rPr lang="el-GR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quanta</a:t>
            </a:r>
            <a:endParaRPr lang="ru-RU" altLang="ru-RU" sz="13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4699" name="Группа 7"/>
          <p:cNvGrpSpPr>
            <a:grpSpLocks/>
          </p:cNvGrpSpPr>
          <p:nvPr/>
        </p:nvGrpSpPr>
        <p:grpSpPr bwMode="auto">
          <a:xfrm>
            <a:off x="8047426" y="4768850"/>
            <a:ext cx="3051175" cy="2089150"/>
            <a:chOff x="2771800" y="4509120"/>
            <a:chExt cx="3052372" cy="2088838"/>
          </a:xfrm>
        </p:grpSpPr>
        <p:pic>
          <p:nvPicPr>
            <p:cNvPr id="114707" name="Grafik 4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5157798"/>
              <a:ext cx="1728192" cy="144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708" name="Grafik 43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7940" y="5013176"/>
              <a:ext cx="1398196" cy="1440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709" name="Рисунок 43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4509120"/>
              <a:ext cx="1396188" cy="109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4" name="Прямая со стрелкой 33"/>
          <p:cNvCxnSpPr/>
          <p:nvPr/>
        </p:nvCxnSpPr>
        <p:spPr>
          <a:xfrm flipV="1">
            <a:off x="9216140" y="5303467"/>
            <a:ext cx="1117600" cy="89058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9232016" y="5109791"/>
            <a:ext cx="1101725" cy="67151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597400" y="759492"/>
            <a:ext cx="3877119" cy="352874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958667" y="4664657"/>
            <a:ext cx="3986478" cy="219334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9" name="Полилиния 28"/>
          <p:cNvSpPr/>
          <p:nvPr/>
        </p:nvSpPr>
        <p:spPr>
          <a:xfrm>
            <a:off x="6993467" y="2751667"/>
            <a:ext cx="2781473" cy="2093374"/>
          </a:xfrm>
          <a:custGeom>
            <a:avLst/>
            <a:gdLst>
              <a:gd name="connsiteX0" fmla="*/ 2457450 w 2457450"/>
              <a:gd name="connsiteY0" fmla="*/ 1123950 h 1123950"/>
              <a:gd name="connsiteX1" fmla="*/ 0 w 2457450"/>
              <a:gd name="connsiteY1" fmla="*/ 561975 h 1123950"/>
              <a:gd name="connsiteX2" fmla="*/ 0 w 2457450"/>
              <a:gd name="connsiteY2" fmla="*/ 0 h 1123950"/>
              <a:gd name="connsiteX0" fmla="*/ 2457450 w 2457450"/>
              <a:gd name="connsiteY0" fmla="*/ 1123950 h 1123950"/>
              <a:gd name="connsiteX1" fmla="*/ 0 w 2457450"/>
              <a:gd name="connsiteY1" fmla="*/ 0 h 1123950"/>
              <a:gd name="connsiteX0" fmla="*/ 2726391 w 2726391"/>
              <a:gd name="connsiteY0" fmla="*/ 1307061 h 1307061"/>
              <a:gd name="connsiteX1" fmla="*/ 0 w 2726391"/>
              <a:gd name="connsiteY1" fmla="*/ 0 h 130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26391" h="1307061">
                <a:moveTo>
                  <a:pt x="2726391" y="1307061"/>
                </a:moveTo>
                <a:lnTo>
                  <a:pt x="0" y="0"/>
                </a:lnTo>
              </a:path>
            </a:pathLst>
          </a:cu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30" name="Полилиния 29"/>
          <p:cNvSpPr/>
          <p:nvPr/>
        </p:nvSpPr>
        <p:spPr>
          <a:xfrm>
            <a:off x="9848540" y="3477206"/>
            <a:ext cx="778032" cy="1368557"/>
          </a:xfrm>
          <a:custGeom>
            <a:avLst/>
            <a:gdLst>
              <a:gd name="connsiteX0" fmla="*/ 0 w 2933700"/>
              <a:gd name="connsiteY0" fmla="*/ 1400175 h 1400175"/>
              <a:gd name="connsiteX1" fmla="*/ 2933700 w 2933700"/>
              <a:gd name="connsiteY1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33700" h="1400175">
                <a:moveTo>
                  <a:pt x="0" y="1400175"/>
                </a:moveTo>
                <a:lnTo>
                  <a:pt x="2933700" y="0"/>
                </a:lnTo>
              </a:path>
            </a:pathLst>
          </a:cu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585201" y="544511"/>
            <a:ext cx="3422474" cy="420916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3240" y="798426"/>
            <a:ext cx="4273869" cy="4370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Studies of the </a:t>
            </a:r>
            <a:r>
              <a:rPr lang="en-US" altLang="ru-RU" sz="16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angular correlations of light charged particles </a:t>
            </a: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in ternary fission induced by cold polarized neutrons </a:t>
            </a:r>
            <a:r>
              <a:rPr lang="en-US" altLang="ru-RU" sz="16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(ROT, TRI and PNC effects). </a:t>
            </a:r>
            <a:endParaRPr lang="en-US" altLang="ru-RU" sz="1600" b="1" dirty="0">
              <a:solidFill>
                <a:srgbClr val="C00000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Studies of the </a:t>
            </a:r>
            <a:r>
              <a:rPr lang="en-US" altLang="ru-RU" sz="16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angular correlations in </a:t>
            </a:r>
            <a:r>
              <a:rPr lang="el-GR" altLang="ru-RU" sz="1600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γ </a:t>
            </a:r>
            <a:r>
              <a:rPr lang="en-US" altLang="ru-RU" sz="16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-quanta and neutrons emission </a:t>
            </a: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in fission induced by  polarized neutrons with resonance energies </a:t>
            </a:r>
            <a:r>
              <a:rPr lang="en-US" altLang="ru-RU" sz="16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(ROT effect).</a:t>
            </a:r>
          </a:p>
          <a:p>
            <a:pPr marL="285750" indent="-285750" algn="just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Study of the </a:t>
            </a:r>
            <a:r>
              <a:rPr lang="en-US" altLang="ru-RU" sz="16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angular correlations in the prompt neutron emission </a:t>
            </a: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in the spontaneous fission of </a:t>
            </a:r>
            <a:r>
              <a:rPr lang="en-US" altLang="ru-RU" sz="1600" baseline="300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252</a:t>
            </a: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Cf. </a:t>
            </a:r>
            <a:endParaRPr lang="en-US" altLang="ru-RU" sz="1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Measurements of the </a:t>
            </a:r>
            <a:r>
              <a:rPr lang="en-US" altLang="ru-RU" sz="1600" dirty="0">
                <a:solidFill>
                  <a:srgbClr val="C00000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Fission Neutron Multiplicity </a:t>
            </a: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Distribution in Spontaneous Fission and in Fission by Thermal and Low Energy Neutrons</a:t>
            </a:r>
            <a:r>
              <a:rPr lang="en-US" altLang="ru-RU" sz="16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4698" name="TextBox 9"/>
          <p:cNvSpPr txBox="1">
            <a:spLocks noChangeArrowheads="1"/>
          </p:cNvSpPr>
          <p:nvPr/>
        </p:nvSpPr>
        <p:spPr bwMode="auto">
          <a:xfrm>
            <a:off x="8474293" y="4759028"/>
            <a:ext cx="266382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600"/>
              </a:spcBef>
              <a:buNone/>
            </a:pPr>
            <a:r>
              <a:rPr lang="en-US" altLang="ru-RU" sz="13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fission </a:t>
            </a:r>
            <a:r>
              <a:rPr lang="en-US" altLang="ru-RU" sz="1300" b="1" dirty="0">
                <a:latin typeface="Arial" panose="020B0604020202020204" pitchFamily="34" charset="0"/>
                <a:cs typeface="Arial" panose="020B0604020202020204" pitchFamily="34" charset="0"/>
              </a:rPr>
              <a:t>fra</a:t>
            </a:r>
            <a:r>
              <a:rPr lang="en-US" altLang="ru-RU" sz="13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gment detector</a:t>
            </a:r>
            <a:endParaRPr lang="ru-RU" altLang="ru-RU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818" y="5097833"/>
            <a:ext cx="6756871" cy="1714961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6566062" y="5748760"/>
            <a:ext cx="1092121" cy="556808"/>
          </a:xfrm>
          <a:prstGeom prst="ellipse">
            <a:avLst/>
          </a:prstGeom>
          <a:solidFill>
            <a:srgbClr val="C00000">
              <a:alpha val="3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47740"/>
      </p:ext>
    </p:extLst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Прямоугольник 1"/>
          <p:cNvSpPr>
            <a:spLocks noChangeArrowheads="1"/>
          </p:cNvSpPr>
          <p:nvPr/>
        </p:nvSpPr>
        <p:spPr bwMode="auto">
          <a:xfrm>
            <a:off x="835743" y="705148"/>
            <a:ext cx="10203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v-SE" alt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IN</a:t>
            </a:r>
            <a:r>
              <a:rPr lang="en-US" alt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A</a:t>
            </a:r>
            <a:r>
              <a:rPr lang="sv-SE" alt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A setup (Instrumental Neutron Activation Analysis)</a:t>
            </a:r>
          </a:p>
        </p:txBody>
      </p:sp>
      <p:sp>
        <p:nvSpPr>
          <p:cNvPr id="119811" name="Прямоугольник 2"/>
          <p:cNvSpPr>
            <a:spLocks noChangeArrowheads="1"/>
          </p:cNvSpPr>
          <p:nvPr/>
        </p:nvSpPr>
        <p:spPr bwMode="auto">
          <a:xfrm>
            <a:off x="5057365" y="1340720"/>
            <a:ext cx="6611003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800" b="1" dirty="0">
                <a:solidFill>
                  <a:srgbClr val="0000FF"/>
                </a:solidFill>
              </a:rPr>
              <a:t>Automation of instrumental neutron activation analysis using a pneumatic transport unit. The reduced transport time of the sample and to avoid contact of personnel with radioactive samples.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 b="1" dirty="0">
                <a:solidFill>
                  <a:srgbClr val="FF0000"/>
                </a:solidFill>
              </a:rPr>
              <a:t>The installation will allow determining the content of Li, B, N, O, F, Ne, Al, V, and Pb in samples by their short-lived isotopes</a:t>
            </a:r>
            <a:r>
              <a:rPr lang="ru-RU" altLang="ru-RU" sz="1800" b="1" dirty="0">
                <a:solidFill>
                  <a:srgbClr val="FF0000"/>
                </a:solidFill>
              </a:rPr>
              <a:t> </a:t>
            </a:r>
            <a:r>
              <a:rPr lang="en-US" altLang="ru-RU" sz="1800" b="1" dirty="0">
                <a:solidFill>
                  <a:srgbClr val="FF0000"/>
                </a:solidFill>
              </a:rPr>
              <a:t>and will increase the number of elements determined by neutron activation analysis.</a:t>
            </a:r>
            <a:r>
              <a:rPr lang="en-US" altLang="ru-RU" sz="1800" b="1" dirty="0">
                <a:solidFill>
                  <a:srgbClr val="0000FF"/>
                </a:solidFill>
              </a:rPr>
              <a:t> This opens up a unique opportunity to determine these elements in </a:t>
            </a:r>
            <a:r>
              <a:rPr lang="en-US" altLang="ru-RU" sz="1800" b="1" dirty="0" err="1">
                <a:solidFill>
                  <a:srgbClr val="0000FF"/>
                </a:solidFill>
              </a:rPr>
              <a:t>superhard</a:t>
            </a:r>
            <a:r>
              <a:rPr lang="en-US" altLang="ru-RU" sz="1800" b="1" dirty="0">
                <a:solidFill>
                  <a:srgbClr val="0000FF"/>
                </a:solidFill>
              </a:rPr>
              <a:t> and heat-resistant alloys on the content of which their properties depend, to study geological samples and biological objects.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ru-RU" sz="1800" b="1" dirty="0">
                <a:solidFill>
                  <a:srgbClr val="0000FF"/>
                </a:solidFill>
              </a:rPr>
              <a:t>Nuclear spectroscopic studies are supplemented by x-ray fluorescence analysis of the elemental composition of samples.</a:t>
            </a:r>
            <a:r>
              <a:rPr lang="ru-RU" altLang="ru-RU" sz="1800" b="1" dirty="0">
                <a:solidFill>
                  <a:srgbClr val="0000FF"/>
                </a:solidFill>
              </a:rPr>
              <a:t> </a:t>
            </a:r>
            <a:r>
              <a:rPr lang="en-US" altLang="ru-RU" sz="1800" b="1" dirty="0">
                <a:solidFill>
                  <a:srgbClr val="0000FF"/>
                </a:solidFill>
              </a:rPr>
              <a:t>Development of technology for the production of isotopes </a:t>
            </a:r>
            <a:r>
              <a:rPr lang="en-US" altLang="ru-RU" sz="1800" b="1" baseline="30000" dirty="0">
                <a:solidFill>
                  <a:srgbClr val="0000FF"/>
                </a:solidFill>
              </a:rPr>
              <a:t>75</a:t>
            </a:r>
            <a:r>
              <a:rPr lang="en-US" altLang="ru-RU" sz="1800" b="1" dirty="0">
                <a:solidFill>
                  <a:srgbClr val="0000FF"/>
                </a:solidFill>
              </a:rPr>
              <a:t>Se and </a:t>
            </a:r>
            <a:r>
              <a:rPr lang="en-US" altLang="ru-RU" sz="1800" b="1" baseline="30000" dirty="0">
                <a:solidFill>
                  <a:srgbClr val="0000FF"/>
                </a:solidFill>
              </a:rPr>
              <a:t>192</a:t>
            </a:r>
            <a:r>
              <a:rPr lang="en-US" altLang="ru-RU" sz="1800" b="1" dirty="0">
                <a:solidFill>
                  <a:srgbClr val="0000FF"/>
                </a:solidFill>
              </a:rPr>
              <a:t>Ir, which are used in the production of non-destructive gamma-ray flaw detectors.</a:t>
            </a:r>
            <a:r>
              <a:rPr lang="ru-RU" altLang="ru-RU" sz="1800" b="1" dirty="0">
                <a:solidFill>
                  <a:srgbClr val="0000FF"/>
                </a:solidFill>
              </a:rPr>
              <a:t> </a:t>
            </a:r>
            <a:r>
              <a:rPr lang="en-US" altLang="ru-RU" sz="1800" b="1" dirty="0">
                <a:solidFill>
                  <a:srgbClr val="0000FF"/>
                </a:solidFill>
              </a:rPr>
              <a:t>Development of technology for the production of radiopharmaceuticals </a:t>
            </a:r>
            <a:r>
              <a:rPr lang="en-US" altLang="ru-RU" sz="1800" b="1" baseline="30000" dirty="0">
                <a:solidFill>
                  <a:srgbClr val="0000FF"/>
                </a:solidFill>
              </a:rPr>
              <a:t>32</a:t>
            </a:r>
            <a:r>
              <a:rPr lang="en-US" altLang="ru-RU" sz="1800" b="1" dirty="0">
                <a:solidFill>
                  <a:srgbClr val="0000FF"/>
                </a:solidFill>
              </a:rPr>
              <a:t>P, </a:t>
            </a:r>
            <a:r>
              <a:rPr lang="en-US" altLang="ru-RU" sz="1800" b="1" baseline="30000" dirty="0">
                <a:solidFill>
                  <a:srgbClr val="0000FF"/>
                </a:solidFill>
              </a:rPr>
              <a:t>64</a:t>
            </a:r>
            <a:r>
              <a:rPr lang="en-US" altLang="ru-RU" sz="1800" b="1" dirty="0">
                <a:solidFill>
                  <a:srgbClr val="0000FF"/>
                </a:solidFill>
              </a:rPr>
              <a:t>Cu, </a:t>
            </a:r>
            <a:r>
              <a:rPr lang="en-US" altLang="ru-RU" sz="1800" b="1" baseline="30000" dirty="0">
                <a:solidFill>
                  <a:srgbClr val="0000FF"/>
                </a:solidFill>
              </a:rPr>
              <a:t>66.67</a:t>
            </a:r>
            <a:r>
              <a:rPr lang="en-US" altLang="ru-RU" sz="1800" b="1" dirty="0">
                <a:solidFill>
                  <a:srgbClr val="0000FF"/>
                </a:solidFill>
              </a:rPr>
              <a:t>Ga, </a:t>
            </a:r>
            <a:r>
              <a:rPr lang="en-US" altLang="ru-RU" sz="1800" b="1" baseline="30000" dirty="0">
                <a:solidFill>
                  <a:srgbClr val="0000FF"/>
                </a:solidFill>
              </a:rPr>
              <a:t>90</a:t>
            </a:r>
            <a:r>
              <a:rPr lang="en-US" altLang="ru-RU" sz="1800" b="1" dirty="0">
                <a:solidFill>
                  <a:srgbClr val="0000FF"/>
                </a:solidFill>
              </a:rPr>
              <a:t>Y.</a:t>
            </a:r>
            <a:endParaRPr lang="ru-RU" altLang="ru-RU" sz="1800" b="1" dirty="0">
              <a:solidFill>
                <a:srgbClr val="0000FF"/>
              </a:solidFill>
            </a:endParaRPr>
          </a:p>
        </p:txBody>
      </p:sp>
      <p:pic>
        <p:nvPicPr>
          <p:cNvPr id="1198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66" y="1944023"/>
            <a:ext cx="4384469" cy="3149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8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797" y="5211866"/>
            <a:ext cx="2921000" cy="173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9814" name="Прямоугольник 6"/>
          <p:cNvSpPr>
            <a:spLocks noChangeArrowheads="1"/>
          </p:cNvSpPr>
          <p:nvPr/>
        </p:nvSpPr>
        <p:spPr bwMode="auto">
          <a:xfrm>
            <a:off x="328766" y="1069975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1800">
                <a:solidFill>
                  <a:srgbClr val="000000"/>
                </a:solidFill>
              </a:rPr>
              <a:t>General view of the pneumatic transport installation and container for irradiation.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E9ED2-1D4E-4033-90A7-E6819AAEC003}" type="datetime1">
              <a:rPr lang="en-US" smtClean="0"/>
              <a:t>9/19/2021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713235" y="6858000"/>
            <a:ext cx="4114800" cy="365125"/>
          </a:xfrm>
        </p:spPr>
        <p:txBody>
          <a:bodyPr/>
          <a:lstStyle/>
          <a:p>
            <a:r>
              <a:rPr lang="en-US" dirty="0"/>
              <a:t>Nucleus - 2021, </a:t>
            </a:r>
            <a:r>
              <a:rPr lang="en-US" dirty="0" err="1"/>
              <a:t>SPb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955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Прямоугольник 1"/>
          <p:cNvSpPr>
            <a:spLocks noChangeArrowheads="1"/>
          </p:cNvSpPr>
          <p:nvPr/>
        </p:nvSpPr>
        <p:spPr bwMode="auto">
          <a:xfrm>
            <a:off x="6800339" y="181274"/>
            <a:ext cx="16353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PROGRAS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18789" name="Прямоугольник 4"/>
          <p:cNvSpPr>
            <a:spLocks noChangeArrowheads="1"/>
          </p:cNvSpPr>
          <p:nvPr/>
        </p:nvSpPr>
        <p:spPr bwMode="auto">
          <a:xfrm>
            <a:off x="126206" y="3376615"/>
            <a:ext cx="6865379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ru-RU" sz="1600" b="1" dirty="0">
                <a:solidFill>
                  <a:srgbClr val="000000"/>
                </a:solidFill>
                <a:latin typeface="Comic Sans MS" panose="030F0702030302020204" pitchFamily="66" charset="0"/>
                <a:ea typeface="Microsoft YaHei UI" panose="020B0503020204020204" pitchFamily="34" charset="-122"/>
              </a:rPr>
              <a:t>General layout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ru-RU" sz="1600" dirty="0">
                <a:solidFill>
                  <a:srgbClr val="000000"/>
                </a:solidFill>
                <a:latin typeface="Comic Sans MS" panose="030F0702030302020204" pitchFamily="66" charset="0"/>
                <a:ea typeface="Microsoft YaHei UI" panose="020B0503020204020204" pitchFamily="34" charset="-122"/>
              </a:rPr>
              <a:t>of semiconductor gamma-ray spectrometers on the inclined channel of the PIK (b) reactor and experimental equipment: 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ru-RU" sz="1600" dirty="0">
                <a:solidFill>
                  <a:srgbClr val="000000"/>
                </a:solidFill>
                <a:latin typeface="Comic Sans MS" panose="030F0702030302020204" pitchFamily="66" charset="0"/>
                <a:ea typeface="Microsoft YaHei UI" panose="020B0503020204020204" pitchFamily="34" charset="-122"/>
              </a:rPr>
              <a:t>1-neutron polarizer, 2-flipper, 3- collimator, 4 – trap, 5, 6 –radiation detectors</a:t>
            </a:r>
            <a:r>
              <a:rPr lang="ru-RU" altLang="ru-RU" sz="1600" dirty="0">
                <a:solidFill>
                  <a:srgbClr val="000000"/>
                </a:solidFill>
                <a:latin typeface="Comic Sans MS" panose="030F0702030302020204" pitchFamily="66" charset="0"/>
                <a:ea typeface="Microsoft YaHei UI" panose="020B0503020204020204" pitchFamily="34" charset="-122"/>
              </a:rPr>
              <a:t>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ru-RU" sz="1600" dirty="0">
                <a:solidFill>
                  <a:srgbClr val="000000"/>
                </a:solidFill>
                <a:latin typeface="Comic Sans MS" panose="030F0702030302020204" pitchFamily="66" charset="0"/>
                <a:ea typeface="Microsoft YaHei UI" panose="020B0503020204020204" pitchFamily="34" charset="-122"/>
              </a:rPr>
              <a:t>A unique opportunity to identify and quantify light elements in (</a:t>
            </a:r>
            <a:r>
              <a:rPr lang="en-US" altLang="ru-RU" sz="1600" dirty="0" err="1">
                <a:solidFill>
                  <a:srgbClr val="000000"/>
                </a:solidFill>
                <a:latin typeface="Comic Sans MS" panose="030F0702030302020204" pitchFamily="66" charset="0"/>
                <a:ea typeface="Microsoft YaHei UI" panose="020B0503020204020204" pitchFamily="34" charset="-122"/>
              </a:rPr>
              <a:t>n,g</a:t>
            </a:r>
            <a:r>
              <a:rPr lang="en-US" altLang="ru-RU" sz="1600">
                <a:solidFill>
                  <a:srgbClr val="000000"/>
                </a:solidFill>
                <a:latin typeface="Comic Sans MS" panose="030F0702030302020204" pitchFamily="66" charset="0"/>
                <a:ea typeface="Microsoft YaHei UI" panose="020B0503020204020204" pitchFamily="34" charset="-122"/>
              </a:rPr>
              <a:t>) reactions, prompt gamma analysis, studies of nuclear reactions in gamma-gamma coincidences.</a:t>
            </a:r>
            <a:endParaRPr lang="en-US" altLang="ru-RU" sz="1600" dirty="0">
              <a:solidFill>
                <a:srgbClr val="000000"/>
              </a:solidFill>
              <a:latin typeface="Comic Sans MS" panose="030F0702030302020204" pitchFamily="66" charset="0"/>
              <a:ea typeface="Microsoft YaHei UI" panose="020B0503020204020204" pitchFamily="34" charset="-122"/>
            </a:endParaRPr>
          </a:p>
        </p:txBody>
      </p:sp>
      <p:pic>
        <p:nvPicPr>
          <p:cNvPr id="1187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9204" y="914403"/>
            <a:ext cx="2693988" cy="246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Стрелка вправо 7"/>
          <p:cNvSpPr/>
          <p:nvPr/>
        </p:nvSpPr>
        <p:spPr>
          <a:xfrm>
            <a:off x="2278832" y="852489"/>
            <a:ext cx="1555749" cy="53787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Hall of IEC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37191" y="852489"/>
            <a:ext cx="2133600" cy="2409824"/>
            <a:chOff x="2300288" y="2651126"/>
            <a:chExt cx="2133600" cy="2409824"/>
          </a:xfrm>
        </p:grpSpPr>
        <p:pic>
          <p:nvPicPr>
            <p:cNvPr id="118790" name="Рисунок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4042"/>
            <a:stretch>
              <a:fillRect/>
            </a:stretch>
          </p:blipFill>
          <p:spPr bwMode="auto">
            <a:xfrm>
              <a:off x="2300288" y="2686050"/>
              <a:ext cx="2133600" cy="2374900"/>
            </a:xfrm>
            <a:prstGeom prst="rect">
              <a:avLst/>
            </a:prstGeom>
            <a:noFill/>
            <a:ln w="952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8794" name="Прямоугольник 1"/>
            <p:cNvSpPr>
              <a:spLocks noChangeArrowheads="1"/>
            </p:cNvSpPr>
            <p:nvPr/>
          </p:nvSpPr>
          <p:spPr bwMode="auto">
            <a:xfrm>
              <a:off x="3497264" y="4549775"/>
              <a:ext cx="28892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600" b="1"/>
                <a:t>1</a:t>
              </a:r>
              <a:endParaRPr lang="ru-RU" altLang="ru-RU" sz="1600"/>
            </a:p>
          </p:txBody>
        </p:sp>
        <p:sp>
          <p:nvSpPr>
            <p:cNvPr id="118795" name="Прямоугольник 2"/>
            <p:cNvSpPr>
              <a:spLocks noChangeArrowheads="1"/>
            </p:cNvSpPr>
            <p:nvPr/>
          </p:nvSpPr>
          <p:spPr bwMode="auto">
            <a:xfrm>
              <a:off x="4122738" y="3835401"/>
              <a:ext cx="2841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400">
                  <a:solidFill>
                    <a:srgbClr val="000000"/>
                  </a:solidFill>
                  <a:latin typeface="Newton-Regular"/>
                </a:rPr>
                <a:t>2</a:t>
              </a:r>
              <a:endParaRPr lang="ru-RU" altLang="ru-RU" sz="1800"/>
            </a:p>
          </p:txBody>
        </p:sp>
        <p:sp>
          <p:nvSpPr>
            <p:cNvPr id="118796" name="Прямоугольник 3"/>
            <p:cNvSpPr>
              <a:spLocks noChangeArrowheads="1"/>
            </p:cNvSpPr>
            <p:nvPr/>
          </p:nvSpPr>
          <p:spPr bwMode="auto">
            <a:xfrm>
              <a:off x="3225801" y="4054476"/>
              <a:ext cx="2825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400">
                  <a:solidFill>
                    <a:srgbClr val="000000"/>
                  </a:solidFill>
                  <a:latin typeface="Newton-Regular"/>
                </a:rPr>
                <a:t>3</a:t>
              </a:r>
              <a:endParaRPr lang="ru-RU" altLang="ru-RU" sz="1800"/>
            </a:p>
          </p:txBody>
        </p:sp>
        <p:sp>
          <p:nvSpPr>
            <p:cNvPr id="118797" name="Прямоугольник 4"/>
            <p:cNvSpPr>
              <a:spLocks noChangeArrowheads="1"/>
            </p:cNvSpPr>
            <p:nvPr/>
          </p:nvSpPr>
          <p:spPr bwMode="auto">
            <a:xfrm>
              <a:off x="3082926" y="3500439"/>
              <a:ext cx="284163" cy="306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400">
                  <a:solidFill>
                    <a:srgbClr val="000000"/>
                  </a:solidFill>
                  <a:latin typeface="Newton-Regular"/>
                </a:rPr>
                <a:t>4</a:t>
              </a:r>
              <a:endParaRPr lang="ru-RU" altLang="ru-RU" sz="1800"/>
            </a:p>
          </p:txBody>
        </p:sp>
        <p:sp>
          <p:nvSpPr>
            <p:cNvPr id="118798" name="Прямоугольник 5"/>
            <p:cNvSpPr>
              <a:spLocks noChangeArrowheads="1"/>
            </p:cNvSpPr>
            <p:nvPr/>
          </p:nvSpPr>
          <p:spPr bwMode="auto">
            <a:xfrm>
              <a:off x="2959101" y="2651126"/>
              <a:ext cx="53181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ru-RU" sz="1400">
                  <a:solidFill>
                    <a:srgbClr val="000000"/>
                  </a:solidFill>
                  <a:latin typeface="Newton-Regular"/>
                </a:rPr>
                <a:t>5, 6 </a:t>
              </a:r>
              <a:endParaRPr lang="ru-RU" altLang="ru-RU" sz="1800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6243484" y="88741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omic Sans MS" panose="030F0702030302020204" pitchFamily="66" charset="0"/>
                <a:ea typeface="Times New Roman" panose="02020603050405020304" pitchFamily="18" charset="0"/>
              </a:rPr>
              <a:t>Study the nucleus structure with </a:t>
            </a: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(n,</a:t>
            </a: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ru-RU" dirty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)-</a:t>
            </a:r>
            <a:r>
              <a:rPr lang="en-US" dirty="0">
                <a:solidFill>
                  <a:srgbClr val="C00000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reaction by thermal neutron</a:t>
            </a:r>
            <a:r>
              <a:rPr lang="en-US" dirty="0">
                <a:latin typeface="Comic Sans MS" panose="030F0702030302020204" pitchFamily="66" charset="0"/>
                <a:ea typeface="Times New Roman" panose="02020603050405020304" pitchFamily="18" charset="0"/>
              </a:rPr>
              <a:t> in </a:t>
            </a:r>
            <a:r>
              <a:rPr lang="ru-RU" dirty="0">
                <a:latin typeface="Comic Sans MS" panose="030F0702030302020204" pitchFamily="66" charset="0"/>
                <a:ea typeface="Times New Roman" panose="02020603050405020304" pitchFamily="18" charset="0"/>
              </a:rPr>
              <a:t>(</a:t>
            </a:r>
            <a:r>
              <a:rPr lang="ru-RU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ru-RU" dirty="0">
                <a:latin typeface="Comic Sans MS" panose="030F0702030302020204" pitchFamily="66" charset="0"/>
                <a:ea typeface="Times New Roman" panose="02020603050405020304" pitchFamily="18" charset="0"/>
              </a:rPr>
              <a:t>-</a:t>
            </a:r>
            <a:r>
              <a:rPr lang="ru-RU" dirty="0"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</a:t>
            </a:r>
            <a:r>
              <a:rPr lang="ru-RU" dirty="0">
                <a:latin typeface="Comic Sans MS" panose="030F0702030302020204" pitchFamily="66" charset="0"/>
                <a:ea typeface="Times New Roman" panose="02020603050405020304" pitchFamily="18" charset="0"/>
              </a:rPr>
              <a:t>) </a:t>
            </a:r>
            <a:r>
              <a:rPr lang="en-US" dirty="0">
                <a:latin typeface="Comic Sans MS" panose="030F0702030302020204" pitchFamily="66" charset="0"/>
                <a:ea typeface="Times New Roman" panose="02020603050405020304" pitchFamily="18" charset="0"/>
              </a:rPr>
              <a:t>coincidence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98"/>
          <a:stretch/>
        </p:blipFill>
        <p:spPr>
          <a:xfrm>
            <a:off x="7084718" y="1818968"/>
            <a:ext cx="4753240" cy="5039032"/>
          </a:xfrm>
          <a:prstGeom prst="rect">
            <a:avLst/>
          </a:prstGeom>
        </p:spPr>
      </p:pic>
      <p:sp>
        <p:nvSpPr>
          <p:cNvPr id="19" name="Овал 18"/>
          <p:cNvSpPr/>
          <p:nvPr/>
        </p:nvSpPr>
        <p:spPr>
          <a:xfrm>
            <a:off x="9461338" y="4338484"/>
            <a:ext cx="1092121" cy="556808"/>
          </a:xfrm>
          <a:prstGeom prst="ellipse">
            <a:avLst/>
          </a:prstGeom>
          <a:solidFill>
            <a:srgbClr val="C00000">
              <a:alpha val="3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rot="19223244">
            <a:off x="9343601" y="3660850"/>
            <a:ext cx="1092121" cy="556808"/>
          </a:xfrm>
          <a:prstGeom prst="ellipse">
            <a:avLst/>
          </a:prstGeom>
          <a:solidFill>
            <a:srgbClr val="C00000">
              <a:alpha val="30000"/>
            </a:srgbClr>
          </a:soli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1"/>
          <p:cNvSpPr>
            <a:spLocks noChangeArrowheads="1"/>
          </p:cNvSpPr>
          <p:nvPr/>
        </p:nvSpPr>
        <p:spPr bwMode="auto">
          <a:xfrm>
            <a:off x="10572182" y="6252683"/>
            <a:ext cx="16353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PROGRAS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Прямоугольник 1"/>
          <p:cNvSpPr>
            <a:spLocks noChangeArrowheads="1"/>
          </p:cNvSpPr>
          <p:nvPr/>
        </p:nvSpPr>
        <p:spPr bwMode="auto">
          <a:xfrm>
            <a:off x="10337983" y="1818968"/>
            <a:ext cx="10518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4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INAA</a:t>
            </a:r>
            <a:endParaRPr lang="ru-RU" altLang="ru-RU" sz="24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10245213" y="4700054"/>
            <a:ext cx="1144661" cy="1494269"/>
          </a:xfrm>
          <a:prstGeom prst="straightConnector1">
            <a:avLst/>
          </a:prstGeom>
          <a:ln w="25400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10152080" y="2190751"/>
            <a:ext cx="506088" cy="1604501"/>
          </a:xfrm>
          <a:prstGeom prst="straightConnector1">
            <a:avLst/>
          </a:prstGeom>
          <a:ln w="25400"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Дата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B552-A7B5-435C-8A8F-AF7C1273F78F}" type="datetime1">
              <a:rPr lang="en-US" smtClean="0"/>
              <a:t>9/19/2021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01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Заголовок 1"/>
          <p:cNvSpPr>
            <a:spLocks noGrp="1"/>
          </p:cNvSpPr>
          <p:nvPr>
            <p:ph type="title"/>
          </p:nvPr>
        </p:nvSpPr>
        <p:spPr>
          <a:xfrm>
            <a:off x="5384458" y="1769238"/>
            <a:ext cx="1626766" cy="647700"/>
          </a:xfrm>
        </p:spPr>
        <p:txBody>
          <a:bodyPr>
            <a:normAutofit/>
          </a:bodyPr>
          <a:lstStyle/>
          <a:p>
            <a:r>
              <a:rPr lang="en-US" altLang="ru-RU" sz="32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Thanks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526D27C-B93A-43AB-A027-3866109DE628}" type="datetime1">
              <a:rPr lang="en-US" smtClean="0"/>
              <a:t>9/19/2021</a:t>
            </a:fld>
            <a:endParaRPr lang="ru-RU"/>
          </a:p>
        </p:txBody>
      </p:sp>
      <p:pic>
        <p:nvPicPr>
          <p:cNvPr id="96260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68" y="1080601"/>
            <a:ext cx="4434192" cy="2912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1" name="Picture 2" descr="Гатчинский дворец: история, архитектура и обзор интерьера залов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3091" y="929450"/>
            <a:ext cx="4246563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2" name="Picture 4" descr="Приоратский дворец — Википедия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2460" y="3371622"/>
            <a:ext cx="4154907" cy="3073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3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743" y="4050891"/>
            <a:ext cx="4089036" cy="239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64" name="Picture 6" descr="УКЦ &quot;Профессиональный рост&quot; | Работа и практика для студентов, вакансии для  молодых специалистов и выпускников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730" y="3105574"/>
            <a:ext cx="2926648" cy="1951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idx="12"/>
          </p:nvPr>
        </p:nvSpPr>
        <p:spPr>
          <a:xfrm>
            <a:off x="4054646" y="6445371"/>
            <a:ext cx="4286391" cy="471487"/>
          </a:xfrm>
        </p:spPr>
        <p:txBody>
          <a:bodyPr/>
          <a:lstStyle/>
          <a:p>
            <a:pPr>
              <a:defRPr/>
            </a:pPr>
            <a:r>
              <a:rPr lang="en-US" altLang="ru-RU"/>
              <a:t>Nucleus - 2021, SPb</a:t>
            </a:r>
            <a:endParaRPr lang="ru-RU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C1453BAB-2DBE-4BA5-8C07-3B65037547BC}" type="slidenum">
              <a:rPr lang="en-US" altLang="ru-RU" smtClean="0"/>
              <a:pPr>
                <a:defRPr/>
              </a:pPr>
              <a:t>29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92814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The image “file:///C:/Documents%20and%20Settings/samsonov/Local%20Settings/Temporary%20Internet%20Files/Content.IE5/0ZXJUMNX/C__DOCUME~1_samsonov_MYDOCU~1_LENOBL~1_PNPI_F~1_1PNPI%5B1%5D.JPG” cannot be displayed, because it contains errors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8088"/>
            <a:ext cx="2771801" cy="178187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7769400" y="-19770"/>
            <a:ext cx="2808312" cy="1200329"/>
          </a:xfrm>
          <a:prstGeom prst="rect">
            <a:avLst/>
          </a:prstGeom>
          <a:solidFill>
            <a:srgbClr val="BBE0E3"/>
          </a:solidFill>
          <a:ln w="9525">
            <a:solidFill>
              <a:srgbClr val="99CC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Член-корр. РАН - </a:t>
            </a:r>
            <a:r>
              <a:rPr lang="en-US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2</a:t>
            </a:r>
            <a:endParaRPr lang="ru-RU" altLang="ru-RU" sz="1200" b="1" kern="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Доктора наук – </a:t>
            </a:r>
            <a:r>
              <a:rPr lang="en-US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7</a:t>
            </a:r>
            <a:r>
              <a:rPr lang="ru-RU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5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Кандидаты наук – 260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Научные сотрудники - 530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Инженеры  – </a:t>
            </a:r>
            <a:r>
              <a:rPr lang="en-US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&gt;</a:t>
            </a:r>
            <a:r>
              <a:rPr lang="ru-RU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6</a:t>
            </a:r>
            <a:r>
              <a:rPr lang="en-US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00</a:t>
            </a:r>
            <a:endParaRPr lang="ru-RU" altLang="ru-RU" sz="1200" b="1" kern="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ru-RU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Всего в ПИЯФ – 21</a:t>
            </a:r>
            <a:r>
              <a:rPr lang="en-US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0</a:t>
            </a:r>
            <a:r>
              <a:rPr lang="ru-RU" altLang="ru-RU" sz="1200" b="1" kern="0" dirty="0">
                <a:solidFill>
                  <a:srgbClr val="000000"/>
                </a:solidFill>
                <a:cs typeface="Arial" panose="020B0604020202020204" pitchFamily="34" charset="0"/>
              </a:rPr>
              <a:t>0 (+ 100 совм.)</a:t>
            </a:r>
            <a:endParaRPr lang="en-US" altLang="ru-RU" sz="1200" b="1" kern="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pic>
        <p:nvPicPr>
          <p:cNvPr id="16" name="Picture 5" descr="Wwr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79960"/>
            <a:ext cx="2195736" cy="2321044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Kp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43450"/>
            <a:ext cx="28194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PIKPage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5000" y="2354608"/>
            <a:ext cx="2667000" cy="24892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0240" y="609684"/>
            <a:ext cx="2411760" cy="1715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95779" y="4796375"/>
            <a:ext cx="3163867" cy="2109244"/>
          </a:xfrm>
          <a:prstGeom prst="rect">
            <a:avLst/>
          </a:prstGeom>
        </p:spPr>
      </p:pic>
      <p:graphicFrame>
        <p:nvGraphicFramePr>
          <p:cNvPr id="20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005543"/>
              </p:ext>
            </p:extLst>
          </p:nvPr>
        </p:nvGraphicFramePr>
        <p:xfrm>
          <a:off x="3421590" y="847486"/>
          <a:ext cx="4876800" cy="5943602"/>
        </p:xfrm>
        <a:graphic>
          <a:graphicData uri="http://schemas.openxmlformats.org/drawingml/2006/table">
            <a:tbl>
              <a:tblPr/>
              <a:tblGrid>
                <a:gridCol w="487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7213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defRPr sz="2800" kern="1200">
                          <a:solidFill>
                            <a:schemeClr val="tx1"/>
                          </a:solidFill>
                          <a:latin typeface="Arial" pitchFamily="34" charset="0"/>
                          <a:ea typeface=""/>
                          <a:cs typeface="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defRPr sz="2400" kern="1200">
                          <a:solidFill>
                            <a:schemeClr val="tx1"/>
                          </a:solidFill>
                          <a:latin typeface="Arial" pitchFamily="34" charset="0"/>
                          <a:ea typeface=""/>
                          <a:cs typeface="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defRPr sz="2000" kern="1200">
                          <a:solidFill>
                            <a:schemeClr val="tx1"/>
                          </a:solidFill>
                          <a:latin typeface="Arial" pitchFamily="34" charset="0"/>
                          <a:ea typeface=""/>
                          <a:cs typeface="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itchFamily="34" charset="0"/>
                          <a:ea typeface=""/>
                          <a:cs typeface="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defRPr sz="1800" kern="1200">
                          <a:solidFill>
                            <a:schemeClr val="tx1"/>
                          </a:solidFill>
                          <a:latin typeface="Arial" pitchFamily="34" charset="0"/>
                          <a:ea typeface=""/>
                          <a:cs typeface="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itchFamily="34" charset="0"/>
                          <a:ea typeface=""/>
                          <a:cs typeface="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itchFamily="34" charset="0"/>
                          <a:ea typeface=""/>
                          <a:cs typeface="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itchFamily="34" charset="0"/>
                          <a:ea typeface=""/>
                          <a:cs typeface="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800" kern="1200">
                          <a:solidFill>
                            <a:schemeClr val="tx1"/>
                          </a:solidFill>
                          <a:latin typeface="Arial" pitchFamily="34" charset="0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E75B6"/>
                          </a:solidFill>
                          <a:effectLst/>
                          <a:latin typeface="Comic Sans MS" panose="030F0702030302020204" pitchFamily="66" charset="0"/>
                        </a:rPr>
                        <a:t>Instrumental facilities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2E75B6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Research nuclear reactor for 18 MW;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Research nuclear reactor for 100 MW (commissioning stage);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Proton accelerator at 1 GeV;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Cyclotron 80 MeV.</a:t>
                      </a: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 </a:t>
                      </a:r>
                      <a:endParaRPr kumimoji="0" lang="en-US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omic Sans MS" panose="030F0702030302020204" pitchFamily="6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E75B6"/>
                          </a:solidFill>
                          <a:effectLst/>
                          <a:latin typeface="Comic Sans MS" panose="030F0702030302020204" pitchFamily="66" charset="0"/>
                        </a:rPr>
                        <a:t>Main research direction: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physics of elementary particles and fundamental interactions;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physics of the atomic nucleus and nuclear reactions;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neutron physics;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physics of the condensed state of matter;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molecular and radiation biophysics;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theoretical physics;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physics and technology of reactors and accelerators;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radiation medicine;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applied developments and instrumentation.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alt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2E75B6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mic Sans MS" panose="030F0702030302020204" pitchFamily="66" charset="0"/>
                        </a:rPr>
                        <a:t>Staff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Total – 2100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Engineers - 600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</a:rPr>
                        <a:t>Scientists - 530</a:t>
                      </a:r>
                      <a:endParaRPr kumimoji="0" lang="en-US" alt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B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Овал 1"/>
          <p:cNvSpPr/>
          <p:nvPr/>
        </p:nvSpPr>
        <p:spPr>
          <a:xfrm>
            <a:off x="2868562" y="1371600"/>
            <a:ext cx="5742038" cy="541867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33D82-CB6D-4EA3-8E2D-15163679F01F}" type="datetime1">
              <a:rPr lang="en-US" smtClean="0"/>
              <a:t>9/19/2021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721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>
          <a:xfrm>
            <a:off x="347492" y="909473"/>
            <a:ext cx="7886700" cy="1325562"/>
          </a:xfrm>
        </p:spPr>
        <p:txBody>
          <a:bodyPr>
            <a:noAutofit/>
          </a:bodyPr>
          <a:lstStyle/>
          <a:p>
            <a:pPr algn="ctr"/>
            <a:r>
              <a:rPr lang="en-US" altLang="ru-RU" sz="5400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Reactor PIK as a neutron source</a:t>
            </a:r>
            <a:endParaRPr lang="ru-RU" altLang="ru-RU" sz="5400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72707" name="Дата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76A6CF-6765-4EE7-A2C1-7A1FFF8E4B61}" type="datetime1">
              <a:rPr lang="en-US" altLang="ru-RU" smtClean="0">
                <a:solidFill>
                  <a:srgbClr val="898989"/>
                </a:solidFill>
              </a:rPr>
              <a:t>9/19/2021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204193"/>
              </p:ext>
            </p:extLst>
          </p:nvPr>
        </p:nvGraphicFramePr>
        <p:xfrm>
          <a:off x="8610600" y="623888"/>
          <a:ext cx="3206750" cy="5732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Точечный рисунок" r:id="rId2" imgW="5353797" imgH="10228571" progId="Paint.Picture">
                  <p:embed/>
                </p:oleObj>
              </mc:Choice>
              <mc:Fallback>
                <p:oleObj name="Точечный рисунок" r:id="rId2" imgW="5353797" imgH="10228571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10600" y="623888"/>
                        <a:ext cx="3206750" cy="5732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944" y="2761503"/>
            <a:ext cx="5454896" cy="306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88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280824" y="744868"/>
            <a:ext cx="8415338" cy="7207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altLang="ru-RU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High flux research reactor PIK </a:t>
            </a:r>
            <a:endParaRPr lang="ru-RU" altLang="ru-RU" b="1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43D02358-E6C5-4980-A240-885164BDCE3B}" type="datetime1">
              <a:rPr lang="en-US" smtClean="0"/>
              <a:t>9/19/2021</a:t>
            </a:fld>
            <a:endParaRPr lang="ru-RU" dirty="0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8"/>
          <a:stretch>
            <a:fillRect/>
          </a:stretch>
        </p:blipFill>
        <p:spPr bwMode="auto">
          <a:xfrm>
            <a:off x="6718438" y="1383789"/>
            <a:ext cx="4967288" cy="3863975"/>
          </a:xfrm>
          <a:prstGeom prst="rect">
            <a:avLst/>
          </a:prstGeom>
          <a:noFill/>
          <a:ln w="28575" algn="ctr">
            <a:solidFill>
              <a:srgbClr val="1818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0895152" y="3015738"/>
            <a:ext cx="1150937" cy="706438"/>
          </a:xfrm>
          <a:prstGeom prst="wedgeRoundRectCallout">
            <a:avLst>
              <a:gd name="adj1" fmla="val -164451"/>
              <a:gd name="adj2" fmla="val -22149"/>
              <a:gd name="adj3" fmla="val 16667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kern="0" dirty="0">
                <a:solidFill>
                  <a:prstClr val="white"/>
                </a:solidFill>
                <a:latin typeface="Comic Sans MS" panose="030F0702030302020204" pitchFamily="66" charset="0"/>
              </a:rPr>
              <a:t>Reactor core</a:t>
            </a:r>
            <a:endParaRPr lang="ru-RU" kern="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10461764" y="4023802"/>
            <a:ext cx="1584325" cy="706437"/>
          </a:xfrm>
          <a:prstGeom prst="wedgeRoundRectCallout">
            <a:avLst>
              <a:gd name="adj1" fmla="val -88475"/>
              <a:gd name="adj2" fmla="val -90738"/>
              <a:gd name="adj3" fmla="val 16667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kern="0" dirty="0">
                <a:solidFill>
                  <a:prstClr val="white"/>
                </a:solidFill>
                <a:latin typeface="Comic Sans MS" panose="030F0702030302020204" pitchFamily="66" charset="0"/>
              </a:rPr>
              <a:t>Heavy water moderator</a:t>
            </a:r>
            <a:endParaRPr lang="ru-RU" kern="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0525264" y="2042602"/>
            <a:ext cx="1584325" cy="706437"/>
          </a:xfrm>
          <a:prstGeom prst="wedgeRoundRectCallout">
            <a:avLst>
              <a:gd name="adj1" fmla="val -115027"/>
              <a:gd name="adj2" fmla="val 15381"/>
              <a:gd name="adj3" fmla="val 16667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kern="0" dirty="0">
                <a:solidFill>
                  <a:prstClr val="white"/>
                </a:solidFill>
                <a:latin typeface="Comic Sans MS" panose="030F0702030302020204" pitchFamily="66" charset="0"/>
              </a:rPr>
              <a:t>Light water coolant</a:t>
            </a:r>
            <a:endParaRPr lang="ru-RU" kern="0" dirty="0">
              <a:solidFill>
                <a:prstClr val="white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4" name="Стрелка вправо 10"/>
          <p:cNvSpPr>
            <a:spLocks noChangeArrowheads="1"/>
          </p:cNvSpPr>
          <p:nvPr/>
        </p:nvSpPr>
        <p:spPr bwMode="auto">
          <a:xfrm rot="9137661">
            <a:off x="8188463" y="3338001"/>
            <a:ext cx="503238" cy="252412"/>
          </a:xfrm>
          <a:prstGeom prst="rightArrow">
            <a:avLst>
              <a:gd name="adj1" fmla="val 50000"/>
              <a:gd name="adj2" fmla="val 49778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>
              <a:latin typeface="Comic Sans MS" panose="030F0702030302020204" pitchFamily="66" charset="0"/>
            </a:endParaRPr>
          </a:p>
        </p:txBody>
      </p:sp>
      <p:sp>
        <p:nvSpPr>
          <p:cNvPr id="29705" name="TextBox 11"/>
          <p:cNvSpPr txBox="1">
            <a:spLocks noChangeArrowheads="1"/>
          </p:cNvSpPr>
          <p:nvPr/>
        </p:nvSpPr>
        <p:spPr bwMode="auto">
          <a:xfrm rot="-1586870">
            <a:off x="6935926" y="3131626"/>
            <a:ext cx="23050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>
                <a:solidFill>
                  <a:srgbClr val="C00000"/>
                </a:solidFill>
                <a:latin typeface="Comic Sans MS" panose="030F0702030302020204" pitchFamily="66" charset="0"/>
              </a:rPr>
              <a:t>Neutron beam</a:t>
            </a:r>
            <a:endParaRPr lang="ru-RU" altLang="ru-RU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6" name="TextBox 12"/>
          <p:cNvSpPr txBox="1">
            <a:spLocks noChangeArrowheads="1"/>
          </p:cNvSpPr>
          <p:nvPr/>
        </p:nvSpPr>
        <p:spPr bwMode="auto">
          <a:xfrm>
            <a:off x="478171" y="1450802"/>
            <a:ext cx="32512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dirty="0">
                <a:solidFill>
                  <a:srgbClr val="215C98"/>
                </a:solidFill>
                <a:latin typeface="Comic Sans MS" panose="030F0702030302020204" pitchFamily="66" charset="0"/>
              </a:rPr>
              <a:t>PIK is aimed for production of neutron beams with the maximal possible fluxes.</a:t>
            </a:r>
          </a:p>
        </p:txBody>
      </p:sp>
      <p:sp>
        <p:nvSpPr>
          <p:cNvPr id="29707" name="Стрелка вниз 13"/>
          <p:cNvSpPr>
            <a:spLocks noChangeArrowheads="1"/>
          </p:cNvSpPr>
          <p:nvPr/>
        </p:nvSpPr>
        <p:spPr bwMode="auto">
          <a:xfrm>
            <a:off x="1671971" y="2475402"/>
            <a:ext cx="863600" cy="43656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2612" y="3012639"/>
            <a:ext cx="3506788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215C98"/>
                </a:solidFill>
                <a:latin typeface="Comic Sans MS" panose="030F0702030302020204" pitchFamily="66" charset="0"/>
              </a:rPr>
              <a:t>We need: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>
                <a:solidFill>
                  <a:srgbClr val="215C98"/>
                </a:solidFill>
                <a:latin typeface="Comic Sans MS" panose="030F0702030302020204" pitchFamily="66" charset="0"/>
              </a:rPr>
              <a:t>High neutron fluxes inside the reactor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>
                <a:solidFill>
                  <a:srgbClr val="215C98"/>
                </a:solidFill>
                <a:latin typeface="Comic Sans MS" panose="030F0702030302020204" pitchFamily="66" charset="0"/>
              </a:rPr>
              <a:t>Neutron </a:t>
            </a:r>
            <a:r>
              <a:rPr lang="en-US" dirty="0" err="1">
                <a:solidFill>
                  <a:srgbClr val="215C98"/>
                </a:solidFill>
                <a:latin typeface="Comic Sans MS" panose="030F0702030302020204" pitchFamily="66" charset="0"/>
              </a:rPr>
              <a:t>thermalization</a:t>
            </a:r>
            <a:r>
              <a:rPr lang="ru-RU" dirty="0">
                <a:solidFill>
                  <a:srgbClr val="215C98"/>
                </a:solidFill>
                <a:latin typeface="Comic Sans MS" panose="030F0702030302020204" pitchFamily="66" charset="0"/>
              </a:rPr>
              <a:t> </a:t>
            </a:r>
            <a:r>
              <a:rPr lang="en-US" dirty="0">
                <a:solidFill>
                  <a:srgbClr val="215C98"/>
                </a:solidFill>
                <a:latin typeface="Comic Sans MS" panose="030F0702030302020204" pitchFamily="66" charset="0"/>
              </a:rPr>
              <a:t>system to provide required energy </a:t>
            </a:r>
            <a:endParaRPr lang="ru-RU" dirty="0">
              <a:solidFill>
                <a:srgbClr val="215C98"/>
              </a:solidFill>
              <a:latin typeface="Comic Sans MS" panose="030F0702030302020204" pitchFamily="66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>
                <a:solidFill>
                  <a:srgbClr val="215C98"/>
                </a:solidFill>
                <a:latin typeface="Comic Sans MS" panose="030F0702030302020204" pitchFamily="66" charset="0"/>
              </a:rPr>
              <a:t>Neutron transportation system 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n-US" dirty="0">
                <a:solidFill>
                  <a:srgbClr val="215C98"/>
                </a:solidFill>
                <a:latin typeface="Comic Sans MS" panose="030F0702030302020204" pitchFamily="66" charset="0"/>
              </a:rPr>
              <a:t>Neutron scattering station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5</a:t>
            </a:fld>
            <a:endParaRPr lang="ru-RU"/>
          </a:p>
        </p:txBody>
      </p:sp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248" y="4322195"/>
            <a:ext cx="3546379" cy="2034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427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-902832" y="548931"/>
            <a:ext cx="8185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3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spcBef>
                <a:spcPts val="6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6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spcBef>
                <a:spcPts val="5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•"/>
              <a:defRPr sz="22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Times New Roman" panose="02020603050405020304" pitchFamily="18" charset="0"/>
              <a:buNone/>
              <a:defRPr/>
            </a:pPr>
            <a:r>
              <a:rPr lang="en-US" altLang="ru-RU" sz="36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Reactor PIK parameters</a:t>
            </a:r>
            <a:endParaRPr lang="ru-RU" altLang="ru-RU" sz="36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2B087F-BC1F-489D-A7AC-682015216997}" type="datetime1">
              <a:rPr lang="en-US" smtClean="0"/>
              <a:t>9/19/2021</a:t>
            </a:fld>
            <a:endParaRPr lang="ru-RU"/>
          </a:p>
        </p:txBody>
      </p:sp>
      <p:pic>
        <p:nvPicPr>
          <p:cNvPr id="74792" name="Рисунок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8817" y="1133702"/>
            <a:ext cx="3436760" cy="2555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6</a:t>
            </a:fld>
            <a:endParaRPr lang="ru-RU"/>
          </a:p>
        </p:txBody>
      </p:sp>
      <p:pic>
        <p:nvPicPr>
          <p:cNvPr id="74754" name="Рисунок 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8508" y="3561538"/>
            <a:ext cx="3694383" cy="298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799981"/>
              </p:ext>
            </p:extLst>
          </p:nvPr>
        </p:nvGraphicFramePr>
        <p:xfrm>
          <a:off x="264149" y="1605701"/>
          <a:ext cx="2559514" cy="4575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Точечный рисунок" r:id="rId5" imgW="5353797" imgH="10228571" progId="Paint.Picture">
                  <p:embed/>
                </p:oleObj>
              </mc:Choice>
              <mc:Fallback>
                <p:oleObj name="Точечный рисунок" r:id="rId5" imgW="5353797" imgH="10228571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149" y="1605701"/>
                        <a:ext cx="2559514" cy="45754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91594"/>
              </p:ext>
            </p:extLst>
          </p:nvPr>
        </p:nvGraphicFramePr>
        <p:xfrm>
          <a:off x="6404233" y="989295"/>
          <a:ext cx="5787767" cy="5400676"/>
        </p:xfrm>
        <a:graphic>
          <a:graphicData uri="http://schemas.openxmlformats.org/drawingml/2006/table">
            <a:tbl>
              <a:tblPr/>
              <a:tblGrid>
                <a:gridCol w="3358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88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9213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Value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69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Power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100 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MW</a:t>
                      </a:r>
                      <a:endParaRPr lang="ru-RU" sz="1800" dirty="0">
                        <a:solidFill>
                          <a:srgbClr val="0000FF"/>
                        </a:solidFill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001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Reactor</a:t>
                      </a:r>
                      <a:r>
                        <a:rPr lang="en-US" sz="1800" baseline="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core volume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50 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l</a:t>
                      </a:r>
                      <a:endParaRPr lang="ru-RU" sz="1800" dirty="0">
                        <a:solidFill>
                          <a:srgbClr val="0000FF"/>
                        </a:solidFill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213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Core</a:t>
                      </a:r>
                      <a:r>
                        <a:rPr lang="en-US" sz="1800" baseline="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height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500 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mm</a:t>
                      </a:r>
                      <a:endParaRPr lang="ru-RU" sz="1800" dirty="0">
                        <a:solidFill>
                          <a:srgbClr val="0000FF"/>
                        </a:solidFill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213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Coolant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1800" baseline="-250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О </a:t>
                      </a: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213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Reflector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baseline="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D</a:t>
                      </a:r>
                      <a:r>
                        <a:rPr lang="ru-RU" sz="1800" baseline="-250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О </a:t>
                      </a: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8426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Maximal neutron flux in</a:t>
                      </a:r>
                      <a:r>
                        <a:rPr lang="en-US" sz="1800" baseline="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moderator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1.3х10</a:t>
                      </a:r>
                      <a:r>
                        <a:rPr lang="ru-RU" sz="1800" b="1" baseline="300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b="1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ru-RU" sz="1800" b="1" baseline="300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800" b="1" baseline="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c</a:t>
                      </a:r>
                      <a:endParaRPr lang="ru-RU" sz="1800" b="1" baseline="0" dirty="0">
                        <a:solidFill>
                          <a:srgbClr val="C00000"/>
                        </a:solidFill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58426"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Maximal neutron flux in central trap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5х10</a:t>
                      </a:r>
                      <a:r>
                        <a:rPr lang="ru-RU" sz="1800" b="1" baseline="300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kern="12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n</a:t>
                      </a:r>
                      <a:r>
                        <a:rPr lang="ru-RU" sz="1800" b="1" kern="12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800" b="1" kern="12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ru-RU" sz="1800" b="1" kern="1200" baseline="300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800" b="1" kern="1200" baseline="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c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213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Operation</a:t>
                      </a:r>
                      <a:r>
                        <a:rPr lang="en-US" sz="1800" baseline="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cycle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  <a:sym typeface="Symbol"/>
                        </a:rPr>
                        <a:t>~</a:t>
                      </a:r>
                      <a:r>
                        <a:rPr lang="ru-RU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30 </a:t>
                      </a:r>
                      <a:r>
                        <a:rPr lang="en-US" sz="1800" dirty="0">
                          <a:solidFill>
                            <a:srgbClr val="0000FF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day</a:t>
                      </a:r>
                      <a:endParaRPr lang="ru-RU" sz="1800" dirty="0">
                        <a:solidFill>
                          <a:srgbClr val="0000FF"/>
                        </a:solidFill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46064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Experimental channels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  Horizontal </a:t>
                      </a:r>
                      <a:r>
                        <a:rPr lang="ru-RU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HEC</a:t>
                      </a:r>
                      <a:r>
                        <a:rPr lang="ru-RU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  Vertical</a:t>
                      </a:r>
                      <a:r>
                        <a:rPr lang="en-US" sz="1800" baseline="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VEC</a:t>
                      </a:r>
                      <a:r>
                        <a:rPr lang="ru-RU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 marL="285750" indent="-28575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Inclined</a:t>
                      </a:r>
                      <a:r>
                        <a:rPr lang="ru-RU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IEC</a:t>
                      </a:r>
                      <a:r>
                        <a:rPr lang="ru-RU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)</a:t>
                      </a:r>
                    </a:p>
                    <a:p>
                      <a:pPr marL="285750" indent="-28575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180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Central</a:t>
                      </a:r>
                      <a:r>
                        <a:rPr lang="en-US" sz="1800" baseline="0" dirty="0"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(CEC)</a:t>
                      </a:r>
                      <a:endParaRPr lang="ru-RU" sz="1800" dirty="0"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FF"/>
                        </a:solidFill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10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solidFill>
                          <a:srgbClr val="C00000"/>
                        </a:solidFill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en-US" sz="18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latin typeface="Comic Sans MS" panose="030F0702030302020204" pitchFamily="66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1800" dirty="0">
                        <a:solidFill>
                          <a:srgbClr val="C00000"/>
                        </a:solidFill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32548" marR="32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317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906" y="1803400"/>
            <a:ext cx="5112422" cy="4624947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7727" y="681420"/>
            <a:ext cx="6646606" cy="5762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Comparison of PIK with the best reactors</a:t>
            </a:r>
            <a:endParaRPr lang="ru-RU" sz="2400" kern="0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3" name="Group 1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493061"/>
              </p:ext>
            </p:extLst>
          </p:nvPr>
        </p:nvGraphicFramePr>
        <p:xfrm>
          <a:off x="166689" y="1118631"/>
          <a:ext cx="6987644" cy="5309716"/>
        </p:xfrm>
        <a:graphic>
          <a:graphicData uri="http://schemas.openxmlformats.org/drawingml/2006/table">
            <a:tbl>
              <a:tblPr/>
              <a:tblGrid>
                <a:gridCol w="1622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9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4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31838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Facility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/ </a:t>
                      </a: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Location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Commissioning Date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Power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Maximum Flux Density 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Number of Instruments on Beams 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0388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PIK</a:t>
                      </a:r>
                      <a:endParaRPr kumimoji="0" lang="en-US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Gatchina, Russia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20</a:t>
                      </a: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</a:t>
                      </a: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 (under commissioning)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100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MW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5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10</a:t>
                      </a:r>
                      <a:r>
                        <a:rPr kumimoji="0" lang="ru-RU" altLang="ru-RU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15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n/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с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m</a:t>
                      </a:r>
                      <a:r>
                        <a:rPr kumimoji="0" lang="ru-RU" altLang="ru-RU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s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  <a:sym typeface="Symbol" panose="05050102010706020507" pitchFamily="18" charset="2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Up to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50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025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HFR</a:t>
                      </a:r>
                      <a:endParaRPr kumimoji="0" lang="en-US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Grenoble, France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1971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58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MW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1.5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10</a:t>
                      </a:r>
                      <a:r>
                        <a:rPr kumimoji="0" lang="ru-RU" altLang="ru-RU" sz="1400" b="1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15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n/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с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m</a:t>
                      </a:r>
                      <a:r>
                        <a:rPr kumimoji="0" lang="ru-RU" altLang="ru-RU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s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  <a:sym typeface="Symbol" panose="05050102010706020507" pitchFamily="18" charset="2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40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388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HFIR</a:t>
                      </a:r>
                      <a:endParaRPr kumimoji="0" lang="en-US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Oak Ridge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,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USA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1965 </a:t>
                      </a:r>
                      <a:endParaRPr kumimoji="0" lang="en-US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(</a:t>
                      </a: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updated </a:t>
                      </a: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2007</a:t>
                      </a:r>
                      <a:r>
                        <a:rPr kumimoji="0" lang="en-US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85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MW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2.5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10</a:t>
                      </a:r>
                      <a:r>
                        <a:rPr kumimoji="0" lang="ru-RU" altLang="ru-RU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15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n/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с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m</a:t>
                      </a:r>
                      <a:r>
                        <a:rPr kumimoji="0" lang="ru-RU" altLang="ru-RU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s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  <a:sym typeface="Symbol" panose="05050102010706020507" pitchFamily="18" charset="2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0388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FRM2</a:t>
                      </a:r>
                      <a:endParaRPr kumimoji="0" lang="en-US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Munich, Germany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2005 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20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MW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0.8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10</a:t>
                      </a:r>
                      <a:r>
                        <a:rPr kumimoji="0" lang="ru-RU" altLang="ru-RU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15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n/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с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m</a:t>
                      </a:r>
                      <a:r>
                        <a:rPr kumimoji="0" lang="ru-RU" altLang="ru-RU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s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  <a:sym typeface="Symbol" panose="05050102010706020507" pitchFamily="18" charset="2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27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0388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BER2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Berlin, Germany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1973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10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MW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0</a:t>
                      </a: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.086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10</a:t>
                      </a:r>
                      <a:r>
                        <a:rPr kumimoji="0" lang="ru-RU" altLang="ru-RU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15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n/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с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m</a:t>
                      </a:r>
                      <a:r>
                        <a:rPr kumimoji="0" lang="ru-RU" altLang="ru-RU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s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  <a:sym typeface="Symbol" panose="05050102010706020507" pitchFamily="18" charset="2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25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0388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OPAL</a:t>
                      </a:r>
                      <a:endParaRPr kumimoji="0" lang="en-US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Sydney, Australia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2006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20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MW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0</a:t>
                      </a: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.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4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10</a:t>
                      </a:r>
                      <a:r>
                        <a:rPr kumimoji="0" lang="ru-RU" altLang="ru-RU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15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n/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с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m</a:t>
                      </a:r>
                      <a:r>
                        <a:rPr kumimoji="0" lang="ru-RU" altLang="ru-RU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s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  <a:sym typeface="Symbol" panose="05050102010706020507" pitchFamily="18" charset="2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7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0388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CARR</a:t>
                      </a:r>
                      <a:endParaRPr kumimoji="0" lang="en-US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Beijing, China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2010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60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MW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0</a:t>
                      </a: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.8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10</a:t>
                      </a:r>
                      <a:r>
                        <a:rPr kumimoji="0" lang="ru-RU" altLang="ru-RU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15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n/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с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m</a:t>
                      </a:r>
                      <a:r>
                        <a:rPr kumimoji="0" lang="ru-RU" altLang="ru-RU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s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  <a:sym typeface="Symbol" panose="05050102010706020507" pitchFamily="18" charset="2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6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1825"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WWR-M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Gatchina. Russia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1959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18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MW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0.45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10</a:t>
                      </a:r>
                      <a:r>
                        <a:rPr kumimoji="0" lang="ru-RU" altLang="ru-RU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15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 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n/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с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m</a:t>
                      </a:r>
                      <a:r>
                        <a:rPr kumimoji="0" lang="ru-RU" altLang="ru-RU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2</a:t>
                      </a:r>
                      <a:r>
                        <a:rPr kumimoji="0" lang="en-US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  <a:sym typeface="Symbol" panose="05050102010706020507" pitchFamily="18" charset="2"/>
                        </a:rPr>
                        <a:t>s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Droid Sans Fallback" charset="0"/>
                        <a:cs typeface="Droid Sans Fallback" charset="0"/>
                        <a:sym typeface="Symbol" panose="05050102010706020507" pitchFamily="18" charset="2"/>
                      </a:endParaRP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7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6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1pPr>
                      <a:lvl2pPr marL="457200">
                        <a:spcBef>
                          <a:spcPts val="6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2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2pPr>
                      <a:lvl3pPr marL="914400">
                        <a:spcBef>
                          <a:spcPts val="55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3pPr>
                      <a:lvl4pPr marL="13716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4pPr>
                      <a:lvl5pPr marL="1828800"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5pPr>
                      <a:lvl6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6pPr>
                      <a:lvl7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7pPr>
                      <a:lvl8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8pPr>
                      <a:lvl9pPr indent="-228600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roid Sans Fallback" charset="0"/>
                          <a:cs typeface="Droid Sans Fallback" charset="0"/>
                        </a:rPr>
                        <a:t>14</a:t>
                      </a:r>
                    </a:p>
                  </a:txBody>
                  <a:tcPr marL="91444" marR="91444" marT="45723" marB="45723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E5A74E5B-1FB1-42F5-ACF5-B0BF60236F6F}" type="datetime1">
              <a:rPr lang="en-US" smtClean="0"/>
              <a:t>9/19/2021</a:t>
            </a:fld>
            <a:endParaRPr lang="ru-RU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7814733" y="830499"/>
            <a:ext cx="4064001" cy="85436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2400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Europe without PIK</a:t>
            </a:r>
            <a:endParaRPr lang="ru-RU" sz="2400" kern="0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eaLnBrk="1" hangingPunct="1">
              <a:defRPr/>
            </a:pPr>
            <a:r>
              <a:rPr lang="ru-RU" sz="1600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(</a:t>
            </a:r>
            <a:r>
              <a:rPr lang="en-US" sz="1600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from </a:t>
            </a:r>
            <a:r>
              <a:rPr lang="en-US" sz="1600" kern="0" dirty="0" err="1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C.Carlile</a:t>
            </a:r>
            <a:r>
              <a:rPr lang="en-US" sz="1600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, NOP-2017, Nara, Japan</a:t>
            </a:r>
            <a:r>
              <a:rPr lang="ru-RU" sz="1600" kern="0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)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020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Заголовок 1"/>
          <p:cNvSpPr>
            <a:spLocks noGrp="1"/>
          </p:cNvSpPr>
          <p:nvPr>
            <p:ph type="title"/>
          </p:nvPr>
        </p:nvSpPr>
        <p:spPr>
          <a:xfrm>
            <a:off x="974572" y="661374"/>
            <a:ext cx="10667095" cy="1325562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ru-RU" dirty="0">
                <a:solidFill>
                  <a:schemeClr val="tx2"/>
                </a:solidFill>
                <a:latin typeface="Comic Sans MS" panose="030F0702030302020204" pitchFamily="66" charset="0"/>
              </a:rPr>
              <a:t>Current status of PIK commissioning</a:t>
            </a:r>
            <a:endParaRPr lang="ru-RU" altLang="ru-RU" dirty="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81923" name="Дата 3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8E4D11-54F2-4671-A260-D118C57A2406}" type="datetime1">
              <a:rPr lang="en-US" altLang="ru-RU" smtClean="0">
                <a:solidFill>
                  <a:srgbClr val="898989"/>
                </a:solidFill>
              </a:rPr>
              <a:t>9/19/2021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8</a:t>
            </a:fld>
            <a:endParaRPr lang="ru-RU"/>
          </a:p>
        </p:txBody>
      </p:sp>
      <p:pic>
        <p:nvPicPr>
          <p:cNvPr id="7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597" y="2202426"/>
            <a:ext cx="4712216" cy="3535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23758" y="2202426"/>
            <a:ext cx="6700858" cy="3768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5795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6B3ED-3C59-40E5-A6FA-C9B4A9CB92C9}" type="datetime1">
              <a:rPr lang="en-US" smtClean="0"/>
              <a:t>9/19/2021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Nucleus - 2021, SPb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36277-03A4-4D38-8DFE-6A80B8247383}" type="slidenum">
              <a:rPr lang="ru-RU" smtClean="0"/>
              <a:t>9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78600" y="890739"/>
            <a:ext cx="10517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8 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February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2021.</a:t>
            </a:r>
          </a:p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The energetic regime was started by Russia president Vladimir Putin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Picture 4" descr="https://vmeste-rf.tv/upload/iblock/b84/b8452fdf2882a7259f22307b5d72d2e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846840" cy="441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8775699" y="2832062"/>
            <a:ext cx="32083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ru-RU" b="1" dirty="0">
                <a:solidFill>
                  <a:schemeClr val="accent1">
                    <a:lumMod val="50000"/>
                  </a:schemeClr>
                </a:solidFill>
              </a:rPr>
              <a:t>2019 – 100 kW</a:t>
            </a:r>
          </a:p>
          <a:p>
            <a:r>
              <a:rPr lang="ru-RU" altLang="ru-RU" b="1" dirty="0">
                <a:solidFill>
                  <a:srgbClr val="FF0000"/>
                </a:solidFill>
              </a:rPr>
              <a:t>2021 – </a:t>
            </a:r>
            <a:r>
              <a:rPr lang="en-US" altLang="ru-RU" b="1" dirty="0">
                <a:solidFill>
                  <a:srgbClr val="FF0000"/>
                </a:solidFill>
              </a:rPr>
              <a:t>10 MW</a:t>
            </a:r>
            <a:r>
              <a:rPr lang="ru-RU" altLang="ru-RU" b="1" dirty="0">
                <a:solidFill>
                  <a:srgbClr val="FF0000"/>
                </a:solidFill>
              </a:rPr>
              <a:t> </a:t>
            </a:r>
          </a:p>
          <a:p>
            <a:r>
              <a:rPr lang="ru-RU" altLang="ru-RU" b="1" dirty="0">
                <a:solidFill>
                  <a:schemeClr val="accent1">
                    <a:lumMod val="50000"/>
                  </a:schemeClr>
                </a:solidFill>
              </a:rPr>
              <a:t>2023 – 100 </a:t>
            </a:r>
            <a:r>
              <a:rPr lang="en-US" altLang="ru-RU" b="1" dirty="0">
                <a:solidFill>
                  <a:schemeClr val="accent1">
                    <a:lumMod val="50000"/>
                  </a:schemeClr>
                </a:solidFill>
              </a:rPr>
              <a:t>MW</a:t>
            </a:r>
          </a:p>
        </p:txBody>
      </p:sp>
    </p:spTree>
    <p:extLst>
      <p:ext uri="{BB962C8B-B14F-4D97-AF65-F5344CB8AC3E}">
        <p14:creationId xmlns:p14="http://schemas.microsoft.com/office/powerpoint/2010/main" val="14176625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omic Sans MS"/>
        <a:ea typeface=""/>
        <a:cs typeface="Droid Sans Fallback"/>
      </a:majorFont>
      <a:minorFont>
        <a:latin typeface="Arial"/>
        <a:ea typeface=""/>
        <a:cs typeface="Droid Sans Fallback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roid Sans Fallback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roid Sans Fallback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1569</TotalTime>
  <Words>2861</Words>
  <Application>Microsoft Office PowerPoint</Application>
  <PresentationFormat>Широкоэкранный</PresentationFormat>
  <Paragraphs>947</Paragraphs>
  <Slides>29</Slides>
  <Notes>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45" baseType="lpstr">
      <vt:lpstr>Arial</vt:lpstr>
      <vt:lpstr>Calibri</vt:lpstr>
      <vt:lpstr>Calibri Light</vt:lpstr>
      <vt:lpstr>Comic Sans MS</vt:lpstr>
      <vt:lpstr>Constantia</vt:lpstr>
      <vt:lpstr>Copperplate Gothic Bold</vt:lpstr>
      <vt:lpstr>Liberation Sans</vt:lpstr>
      <vt:lpstr>Mangal</vt:lpstr>
      <vt:lpstr>Newton-Regular</vt:lpstr>
      <vt:lpstr>Symbol</vt:lpstr>
      <vt:lpstr>Times New Roman</vt:lpstr>
      <vt:lpstr>Wingdings</vt:lpstr>
      <vt:lpstr>Тема Office</vt:lpstr>
      <vt:lpstr>1_Тема Office</vt:lpstr>
      <vt:lpstr>Точечный рисунок</vt:lpstr>
      <vt:lpstr>Graph</vt:lpstr>
      <vt:lpstr>Презентация PowerPoint</vt:lpstr>
      <vt:lpstr>Презентация PowerPoint</vt:lpstr>
      <vt:lpstr>Презентация PowerPoint</vt:lpstr>
      <vt:lpstr>Reactor PIK as a neutron source</vt:lpstr>
      <vt:lpstr>High flux research reactor PIK </vt:lpstr>
      <vt:lpstr>Презентация PowerPoint</vt:lpstr>
      <vt:lpstr>Презентация PowerPoint</vt:lpstr>
      <vt:lpstr>Current status of PIK commissioning</vt:lpstr>
      <vt:lpstr>Презентация PowerPoint</vt:lpstr>
      <vt:lpstr>Презентация PowerPoint</vt:lpstr>
      <vt:lpstr>Презентация PowerPoint</vt:lpstr>
      <vt:lpstr>Презентация PowerPoint</vt:lpstr>
      <vt:lpstr>Instrumental program status</vt:lpstr>
      <vt:lpstr>Road map of instrumental program</vt:lpstr>
      <vt:lpstr>Презентация PowerPoint</vt:lpstr>
      <vt:lpstr>What do we get for particle and nuclear physics?</vt:lpstr>
      <vt:lpstr>Презентация PowerPoint</vt:lpstr>
      <vt:lpstr>Презентация PowerPoint</vt:lpstr>
      <vt:lpstr>Презентация PowerPoint</vt:lpstr>
      <vt:lpstr>Neutron beta-decay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voronin1965@gmail.com</dc:creator>
  <cp:lastModifiedBy>Vladimir Voronin</cp:lastModifiedBy>
  <cp:revision>131</cp:revision>
  <dcterms:created xsi:type="dcterms:W3CDTF">2020-10-19T10:06:48Z</dcterms:created>
  <dcterms:modified xsi:type="dcterms:W3CDTF">2021-09-19T17:45:26Z</dcterms:modified>
</cp:coreProperties>
</file>