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7"/>
  </p:notesMasterIdLst>
  <p:handoutMasterIdLst>
    <p:handoutMasterId r:id="rId18"/>
  </p:handoutMasterIdLst>
  <p:sldIdLst>
    <p:sldId id="484" r:id="rId2"/>
    <p:sldId id="495" r:id="rId3"/>
    <p:sldId id="498" r:id="rId4"/>
    <p:sldId id="508" r:id="rId5"/>
    <p:sldId id="499" r:id="rId6"/>
    <p:sldId id="500" r:id="rId7"/>
    <p:sldId id="504" r:id="rId8"/>
    <p:sldId id="505" r:id="rId9"/>
    <p:sldId id="506" r:id="rId10"/>
    <p:sldId id="507" r:id="rId11"/>
    <p:sldId id="492" r:id="rId12"/>
    <p:sldId id="493" r:id="rId13"/>
    <p:sldId id="485" r:id="rId14"/>
    <p:sldId id="503" r:id="rId15"/>
    <p:sldId id="501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262A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528"/>
    </p:cViewPr>
  </p:sorterViewPr>
  <p:notesViewPr>
    <p:cSldViewPr snapToGrid="0">
      <p:cViewPr varScale="1">
        <p:scale>
          <a:sx n="53" d="100"/>
          <a:sy n="53" d="100"/>
        </p:scale>
        <p:origin x="2412" y="2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B73DD-5CA1-45C8-BAAD-DBCA70084F49}" type="datetimeFigureOut">
              <a:rPr lang="en-US" smtClean="0"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1D2B0-4BB3-4ECD-A41D-13F7BE2E6C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08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4BFEE-0593-43D9-AC77-597539CBA1E8}" type="datetimeFigureOut">
              <a:rPr lang="nl-NL" smtClean="0"/>
              <a:t>14-4-2021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5ACDF-32F3-4803-ABCA-EC4F61E392B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7990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7950" y="739775"/>
            <a:ext cx="6581775" cy="37036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E1421C-7287-440F-A5A4-38C31C1A94F4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9791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7135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3A263A-64C5-4B20-9D9E-8B711ED11AC4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0723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1688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76718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7835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6006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267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4083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9097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670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3307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5203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8050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F5ACDF-32F3-4803-ABCA-EC4F61E392B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3035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2133600"/>
            <a:ext cx="10295467" cy="1143000"/>
          </a:xfrm>
        </p:spPr>
        <p:txBody>
          <a:bodyPr/>
          <a:lstStyle>
            <a:lvl1pPr>
              <a:defRPr sz="3200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4038600"/>
            <a:ext cx="8534400" cy="17716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 i="1"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580188"/>
            <a:ext cx="2743200" cy="277812"/>
          </a:xfrm>
        </p:spPr>
        <p:txBody>
          <a:bodyPr/>
          <a:lstStyle/>
          <a:p>
            <a:pPr>
              <a:defRPr/>
            </a:pPr>
            <a:fld id="{D630F37E-89AD-4270-B2D1-D155B9E4706A}" type="slidenum">
              <a:rPr lang="en-US" altLang="en-US" smtClean="0"/>
              <a:pPr>
                <a:defRPr/>
              </a:pPr>
              <a:t>‹#›</a:t>
            </a:fld>
            <a:endParaRPr lang="en-US" alt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15971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86" y="346075"/>
            <a:ext cx="7880686" cy="533400"/>
          </a:xfrm>
        </p:spPr>
        <p:txBody>
          <a:bodyPr/>
          <a:lstStyle>
            <a:lvl1pPr>
              <a:defRPr sz="3600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7C790B0-F183-403A-97D9-A897D053D91D}" type="slidenum">
              <a:rPr lang="en-US"/>
              <a:pPr/>
              <a:t>‹#›</a:t>
            </a:fld>
            <a:endParaRPr lang="en-US" sz="1400" i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9099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DA04DC-A482-4BA2-9411-F3775FE82229}" type="slidenum">
              <a:rPr lang="en-US"/>
              <a:pPr/>
              <a:t>‹#›</a:t>
            </a:fld>
            <a:endParaRPr lang="en-US" sz="1400" i="0">
              <a:solidFill>
                <a:schemeClr val="bg2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9186" y="346075"/>
            <a:ext cx="7935550" cy="533400"/>
          </a:xfrm>
        </p:spPr>
        <p:txBody>
          <a:bodyPr/>
          <a:lstStyle>
            <a:lvl1pPr>
              <a:defRPr sz="3600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942555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9185" y="234951"/>
            <a:ext cx="10102679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185" y="1060450"/>
            <a:ext cx="11713633" cy="553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52000" y="6597650"/>
            <a:ext cx="2540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200" i="1">
                <a:solidFill>
                  <a:srgbClr val="0E06A6"/>
                </a:solidFill>
              </a:defRPr>
            </a:lvl1pPr>
          </a:lstStyle>
          <a:p>
            <a:fld id="{4B90CBEA-DEFE-4393-B326-92959102D7D3}" type="slidenum">
              <a:rPr lang="en-US"/>
              <a:pPr/>
              <a:t>‹#›</a:t>
            </a:fld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0" y="914400"/>
            <a:ext cx="12192000" cy="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240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5" b="8366"/>
          <a:stretch/>
        </p:blipFill>
        <p:spPr>
          <a:xfrm>
            <a:off x="10541366" y="141732"/>
            <a:ext cx="1530236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31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 i="0">
          <a:solidFill>
            <a:srgbClr val="FF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anose="020F0502020204030204" pitchFamily="34" charset="0"/>
          <a:ea typeface="+mj-ea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FF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FF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FF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FF0000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FF0000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FF0000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FF0000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2800" b="1" i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62AFF"/>
        </a:buClr>
        <a:buSzPct val="120000"/>
        <a:buFont typeface="Arial" panose="020B0604020202020204" pitchFamily="34" charset="0"/>
        <a:buChar char="•"/>
        <a:defRPr kumimoji="1" sz="24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62AFF"/>
        </a:buClr>
        <a:buSzPct val="120000"/>
        <a:buFont typeface="Arial" panose="020B0604020202020204" pitchFamily="34" charset="0"/>
        <a:buChar char="•"/>
        <a:defRPr kumimoji="1" sz="20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62AFF"/>
        </a:buClr>
        <a:buSzPct val="120000"/>
        <a:buFont typeface="Arial" panose="020B0604020202020204" pitchFamily="34" charset="0"/>
        <a:buChar char="•"/>
        <a:defRPr kumimoji="1" sz="20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62AFF"/>
        </a:buClr>
        <a:buSzPct val="120000"/>
        <a:buFont typeface="Arial" panose="020B0604020202020204" pitchFamily="34" charset="0"/>
        <a:buChar char="•"/>
        <a:defRPr kumimoji="1" sz="20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62AFF"/>
        </a:buClr>
        <a:buSzPct val="120000"/>
        <a:buFont typeface="Arial" panose="020B0604020202020204" pitchFamily="34" charset="0"/>
        <a:buChar char="•"/>
        <a:defRPr kumimoji="1" sz="2000">
          <a:solidFill>
            <a:schemeClr val="tx1"/>
          </a:solidFill>
          <a:latin typeface="Calibri" panose="020F0502020204030204" pitchFamily="34" charset="0"/>
          <a:cs typeface="Calibri" panose="020F050202020403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262AFF"/>
        </a:buClr>
        <a:buSzPct val="12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262AFF"/>
        </a:buClr>
        <a:buSzPct val="12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262AFF"/>
        </a:buClr>
        <a:buSzPct val="12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262AFF"/>
        </a:buClr>
        <a:buSzPct val="120000"/>
        <a:buFont typeface="Wingdings" pitchFamily="2" charset="2"/>
        <a:buChar char="§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41.emf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microsoft.com/office/2007/relationships/hdphoto" Target="../media/hdphoto1.wdp"/><Relationship Id="rId4" Type="http://schemas.openxmlformats.org/officeDocument/2006/relationships/image" Target="../media/image5.wmf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 noChangeArrowheads="1"/>
          </p:cNvSpPr>
          <p:nvPr>
            <p:ph type="ctrTitle"/>
          </p:nvPr>
        </p:nvSpPr>
        <p:spPr>
          <a:xfrm>
            <a:off x="0" y="1737361"/>
            <a:ext cx="12192000" cy="145126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altLang="zh-CN" sz="4800" i="1" dirty="0"/>
              <a:t>Nb</a:t>
            </a:r>
            <a:r>
              <a:rPr lang="en-US" altLang="zh-CN" sz="4800" i="1" baseline="-25000" dirty="0"/>
              <a:t>3</a:t>
            </a:r>
            <a:r>
              <a:rPr lang="en-US" altLang="zh-CN" sz="4800" i="1" dirty="0"/>
              <a:t>Sn </a:t>
            </a:r>
            <a:r>
              <a:rPr lang="en-US" altLang="zh-CN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Conductor Characterization</a:t>
            </a:r>
            <a:br>
              <a:rPr lang="en-US" altLang="zh-CN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2800" i="1" dirty="0">
                <a:solidFill>
                  <a:srgbClr val="0070C0"/>
                </a:solidFill>
              </a:rPr>
              <a:t>- a selection of critical issues -</a:t>
            </a:r>
            <a:r>
              <a:rPr lang="en-US" altLang="zh-CN" sz="4800" i="1" dirty="0">
                <a:solidFill>
                  <a:srgbClr val="0070C0"/>
                </a:solidFill>
              </a:rPr>
              <a:t> </a:t>
            </a:r>
            <a:endParaRPr lang="en-US" altLang="zh-CN" sz="1600" i="1" dirty="0">
              <a:solidFill>
                <a:srgbClr val="0070C0"/>
              </a:solidFill>
            </a:endParaRPr>
          </a:p>
        </p:txBody>
      </p:sp>
      <p:sp>
        <p:nvSpPr>
          <p:cNvPr id="15365" name="Subtitle 1"/>
          <p:cNvSpPr>
            <a:spLocks noGrp="1"/>
          </p:cNvSpPr>
          <p:nvPr>
            <p:ph type="subTitle" idx="1"/>
          </p:nvPr>
        </p:nvSpPr>
        <p:spPr>
          <a:xfrm>
            <a:off x="0" y="3402553"/>
            <a:ext cx="12049432" cy="519193"/>
          </a:xfrm>
        </p:spPr>
        <p:txBody>
          <a:bodyPr>
            <a:normAutofit fontScale="70000" lnSpcReduction="20000"/>
          </a:bodyPr>
          <a:lstStyle/>
          <a:p>
            <a:r>
              <a:rPr lang="en-GB" altLang="en-US" sz="2200" b="0" i="1" u="sng" dirty="0">
                <a:cs typeface="Arial" panose="020B0604020202020204" pitchFamily="34" charset="0"/>
              </a:rPr>
              <a:t>Marc Dhalle</a:t>
            </a:r>
            <a:r>
              <a:rPr lang="en-GB" altLang="en-US" sz="2200" b="0" dirty="0">
                <a:cs typeface="Arial" panose="020B0604020202020204" pitchFamily="34" charset="0"/>
              </a:rPr>
              <a:t> &amp; </a:t>
            </a:r>
            <a:r>
              <a:rPr lang="en-GB" altLang="en-US" sz="2200" b="0" i="1" dirty="0">
                <a:cs typeface="Arial" panose="020B0604020202020204" pitchFamily="34" charset="0"/>
              </a:rPr>
              <a:t>Herman ten Kate,</a:t>
            </a:r>
          </a:p>
          <a:p>
            <a:r>
              <a:rPr lang="en-GB" altLang="en-US" sz="2200" b="0" dirty="0">
                <a:cs typeface="Arial" panose="020B0604020202020204" pitchFamily="34" charset="0"/>
              </a:rPr>
              <a:t>University of Twente</a:t>
            </a:r>
            <a:endParaRPr lang="en-GB" altLang="en-US" sz="2200" b="0" i="1" dirty="0"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448800" y="6580188"/>
            <a:ext cx="2743200" cy="277812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F167E5-87A1-4B9C-A447-A01E22E71C29}" type="slidenum">
              <a:rPr kumimoji="0" lang="en-US" alt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0E06A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3057" y="4455624"/>
            <a:ext cx="531165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Focus on most critical issues…..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Critical current density, filaments, AC Loss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Strain effects on wires and cables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Stability, degradation, training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52477" y="138933"/>
            <a:ext cx="4153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1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Workshop State-of-the-Art in High Field Accelerator</a:t>
            </a:r>
            <a:r>
              <a:rPr kumimoji="0" lang="en-US" b="0" i="1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Magnets, April 14-16, 2021</a:t>
            </a:r>
            <a:endParaRPr kumimoji="0" lang="en-US" b="0" i="1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72" y="81888"/>
            <a:ext cx="1450109" cy="7604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9512" y="4589694"/>
            <a:ext cx="5819920" cy="1516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6481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12481E8E-E9F7-4817-9422-DBC93DECC6E1}"/>
              </a:ext>
            </a:extLst>
          </p:cNvPr>
          <p:cNvSpPr txBox="1"/>
          <p:nvPr/>
        </p:nvSpPr>
        <p:spPr>
          <a:xfrm>
            <a:off x="8928914" y="6368879"/>
            <a:ext cx="2628529" cy="307777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0000"/>
                </a:solidFill>
                <a:latin typeface="Arial"/>
              </a:rPr>
              <a:t>Benchmarking I</a:t>
            </a:r>
            <a:r>
              <a:rPr lang="en-US" sz="1400" i="1" baseline="-2500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US" sz="1400" i="1" dirty="0">
                <a:solidFill>
                  <a:srgbClr val="000000"/>
                </a:solidFill>
                <a:latin typeface="Arial"/>
              </a:rPr>
              <a:t> response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E16CDF-A5F9-4808-8A55-524B5F174841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0E06A6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305306" y="879475"/>
            <a:ext cx="7474128" cy="333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Critical current affected by pressure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Reversible reduction</a:t>
            </a:r>
            <a:r>
              <a:rPr kumimoji="1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due to lattice deflection, some 10-20% at 150 MPa!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Irreversible reduction</a:t>
            </a:r>
            <a:r>
              <a:rPr kumimoji="1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due to copper yielding, changing Nb</a:t>
            </a:r>
            <a:r>
              <a:rPr kumimoji="1" lang="en-US" sz="22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3</a:t>
            </a:r>
            <a:r>
              <a:rPr kumimoji="1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Sn pre-stress state, significant &gt; 100 MPa</a:t>
            </a:r>
            <a:endParaRPr kumimoji="1" lang="en-US" sz="2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Irreversible damage</a:t>
            </a:r>
            <a:r>
              <a:rPr kumimoji="1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filament cracking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Starts at some 150-200 MPa.</a:t>
            </a:r>
          </a:p>
          <a:p>
            <a:pPr marL="717550" marR="0" lvl="0" indent="-7175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None/>
              <a:tabLst/>
              <a:defRPr/>
            </a:pPr>
            <a:r>
              <a:rPr kumimoji="1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Note: </a:t>
            </a:r>
            <a:r>
              <a:rPr kumimoji="1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measured with pressure uniformly applied, in real coil not the case, thus worse to expect.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4798" y="4404511"/>
            <a:ext cx="7692969" cy="22775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Transverse pressure of some 150 MPa OK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 perfectly impregnated cables, but </a:t>
            </a:r>
            <a:r>
              <a:rPr kumimoji="0" 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</a:t>
            </a:r>
            <a:r>
              <a:rPr kumimoji="0" lang="en-US" sz="2200" b="0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then some 20% less, eating from the margin, thus reduced stability!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Strand and cable mechanical optimization possible to some extend, not more, hitting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principle limit for non-reinforced Rutherford cables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ED1F81-1D2A-4C45-B519-248E508A27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8102" y="954320"/>
            <a:ext cx="3650154" cy="2474680"/>
          </a:xfrm>
          <a:prstGeom prst="rect">
            <a:avLst/>
          </a:prstGeom>
        </p:spPr>
      </p:pic>
      <p:pic>
        <p:nvPicPr>
          <p:cNvPr id="15" name="Picture 1">
            <a:extLst>
              <a:ext uri="{FF2B5EF4-FFF2-40B4-BE49-F238E27FC236}">
                <a16:creationId xmlns:a16="http://schemas.microsoft.com/office/drawing/2014/main" id="{6C0D9E9D-FD17-4C19-9491-08123635B3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520" y="3613246"/>
            <a:ext cx="3526409" cy="2782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D6752AF-3E65-4BD7-807B-F138784B4486}"/>
              </a:ext>
            </a:extLst>
          </p:cNvPr>
          <p:cNvSpPr txBox="1"/>
          <p:nvPr/>
        </p:nvSpPr>
        <p:spPr>
          <a:xfrm>
            <a:off x="10726901" y="6140108"/>
            <a:ext cx="1474243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Duvauchelle 2018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15D29CB-BF8A-46E0-9EA3-AD9F07DA4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99" y="346075"/>
            <a:ext cx="11534385" cy="533400"/>
          </a:xfrm>
        </p:spPr>
        <p:txBody>
          <a:bodyPr/>
          <a:lstStyle/>
          <a:p>
            <a:r>
              <a:rPr lang="en-GB" sz="3600" dirty="0"/>
              <a:t>3.2 Transverse pressure </a:t>
            </a:r>
            <a:r>
              <a:rPr lang="en-GB" sz="3600" dirty="0">
                <a:solidFill>
                  <a:srgbClr val="0070C0"/>
                </a:solidFill>
              </a:rPr>
              <a:t>- Rutherford cables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B512F8-385E-4B19-B2F3-28041550BA33}"/>
              </a:ext>
            </a:extLst>
          </p:cNvPr>
          <p:cNvSpPr txBox="1"/>
          <p:nvPr/>
        </p:nvSpPr>
        <p:spPr>
          <a:xfrm>
            <a:off x="8694790" y="3433445"/>
            <a:ext cx="2628529" cy="307777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0000"/>
                </a:solidFill>
                <a:latin typeface="Arial"/>
              </a:rPr>
              <a:t>Benchmarking I</a:t>
            </a:r>
            <a:r>
              <a:rPr lang="en-US" sz="1400" i="1" baseline="-2500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US" sz="1400" i="1" dirty="0">
                <a:solidFill>
                  <a:srgbClr val="000000"/>
                </a:solidFill>
                <a:latin typeface="Arial"/>
              </a:rPr>
              <a:t> response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8C83F1-2742-469A-AFE3-59926A179C3F}"/>
              </a:ext>
            </a:extLst>
          </p:cNvPr>
          <p:cNvSpPr txBox="1"/>
          <p:nvPr/>
        </p:nvSpPr>
        <p:spPr>
          <a:xfrm>
            <a:off x="11089410" y="3369308"/>
            <a:ext cx="934200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Gao 2020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57706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 hidden="1">
            <a:extLst>
              <a:ext uri="{FF2B5EF4-FFF2-40B4-BE49-F238E27FC236}">
                <a16:creationId xmlns:a16="http://schemas.microsoft.com/office/drawing/2014/main" id="{6FF5F564-0C08-4A3C-8BAC-1FADF4594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resources slide 4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DED683-B182-41AE-949A-E006E0903E7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9423129" y="6565392"/>
            <a:ext cx="2743200" cy="272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DED683-B182-41AE-949A-E006E0903E7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257" y="1107749"/>
            <a:ext cx="767627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prstClr val="black"/>
                </a:solidFill>
                <a:latin typeface="Calibri" panose="020F0502020204030204"/>
              </a:rPr>
              <a:t>Operate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cable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at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operating point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I/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not too high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 err="1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US" sz="2000" baseline="-25000" dirty="0" err="1">
                <a:solidFill>
                  <a:prstClr val="black"/>
                </a:solidFill>
                <a:latin typeface="Calibri" panose="020F0502020204030204"/>
              </a:rPr>
              <a:t>c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 is of the cable after manufacturing (cabling degradation, may be -5%) and fully loaded at 150-200 MPa (-10 to 20%); so effectively at some 75 to 80% of the wire </a:t>
            </a:r>
            <a:r>
              <a:rPr lang="en-US" sz="2000" dirty="0" err="1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US" sz="2000" baseline="-25000" dirty="0" err="1">
                <a:solidFill>
                  <a:prstClr val="black"/>
                </a:solidFill>
                <a:latin typeface="Calibri" panose="020F0502020204030204"/>
              </a:rPr>
              <a:t>c</a:t>
            </a:r>
            <a:r>
              <a:rPr lang="en-US" sz="2000" baseline="-250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(only).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>
                <a:solidFill>
                  <a:prstClr val="black"/>
                </a:solidFill>
                <a:latin typeface="Calibri" panose="020F0502020204030204"/>
              </a:rPr>
              <a:t>To profit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from collective strand stability, be on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left side of the kink,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to get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robustness and be less susceptible to wire motion and resin cracking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The transition is characterized mainly by single strand level (heat capacity) and the “kink value”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of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I/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Systematically all </a:t>
            </a:r>
            <a:r>
              <a:rPr lang="en-US" sz="2000" b="1" dirty="0">
                <a:solidFill>
                  <a:prstClr val="black"/>
                </a:solidFill>
                <a:latin typeface="Calibri" panose="020F0502020204030204"/>
              </a:rPr>
              <a:t>factors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determining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i</a:t>
            </a:r>
            <a:r>
              <a:rPr kumimoji="0" lang="en-US" sz="2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kink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were investigated experimentally and verified by </a:t>
            </a:r>
            <a:r>
              <a:rPr lang="en-US" sz="2000" b="1" dirty="0">
                <a:solidFill>
                  <a:prstClr val="black"/>
                </a:solidFill>
                <a:latin typeface="Calibri" panose="020F0502020204030204"/>
              </a:rPr>
              <a:t>simulation 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CUDI).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Key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factors are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</a:rPr>
              <a:t>C</a:t>
            </a:r>
            <a:r>
              <a:rPr kumimoji="0" lang="en-US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</a:rPr>
              <a:t>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(added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high </a:t>
            </a:r>
            <a:r>
              <a:rPr kumimoji="0" lang="en-US" sz="2000" b="0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</a:t>
            </a:r>
            <a:r>
              <a:rPr kumimoji="0" lang="en-US" sz="20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material or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sf He in cable)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;</a:t>
            </a:r>
            <a:r>
              <a:rPr kumimoji="0" lang="en-US" sz="20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</a:rPr>
              <a:t>cooling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with sf He and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</a:rPr>
              <a:t>inter-strand contact resistances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!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6794" y="3784774"/>
            <a:ext cx="3843183" cy="2871393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295869" y="345184"/>
            <a:ext cx="1160250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GB" sz="3600" i="0" kern="0" dirty="0"/>
              <a:t>4.1 Stability versus I/I</a:t>
            </a:r>
            <a:r>
              <a:rPr lang="en-GB" sz="3600" i="0" kern="0" baseline="-25000" dirty="0"/>
              <a:t>c</a:t>
            </a:r>
            <a:r>
              <a:rPr lang="en-GB" sz="3600" i="0" kern="0" dirty="0"/>
              <a:t> </a:t>
            </a:r>
            <a:r>
              <a:rPr lang="en-GB" sz="3600" i="0" kern="0" dirty="0">
                <a:solidFill>
                  <a:srgbClr val="0070C0"/>
                </a:solidFill>
              </a:rPr>
              <a:t>- Nb</a:t>
            </a:r>
            <a:r>
              <a:rPr lang="en-GB" sz="3600" i="0" kern="0" baseline="-25000" dirty="0">
                <a:solidFill>
                  <a:srgbClr val="0070C0"/>
                </a:solidFill>
              </a:rPr>
              <a:t>3</a:t>
            </a:r>
            <a:r>
              <a:rPr lang="en-GB" sz="3600" i="0" kern="0" dirty="0">
                <a:solidFill>
                  <a:srgbClr val="0070C0"/>
                </a:solidFill>
              </a:rPr>
              <a:t>Sn Rutherford</a:t>
            </a:r>
            <a:endParaRPr lang="en-GB" sz="3600" i="0" kern="0" baseline="-25000" dirty="0">
              <a:solidFill>
                <a:srgbClr val="0070C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104472" y="1032447"/>
            <a:ext cx="3895504" cy="2681783"/>
            <a:chOff x="8029855" y="792623"/>
            <a:chExt cx="4346082" cy="3981742"/>
          </a:xfrm>
        </p:grpSpPr>
        <p:grpSp>
          <p:nvGrpSpPr>
            <p:cNvPr id="10" name="Group 9"/>
            <p:cNvGrpSpPr/>
            <p:nvPr/>
          </p:nvGrpSpPr>
          <p:grpSpPr>
            <a:xfrm>
              <a:off x="8376746" y="1386681"/>
              <a:ext cx="3373820" cy="3106419"/>
              <a:chOff x="6253655" y="1698989"/>
              <a:chExt cx="3268717" cy="3009646"/>
            </a:xfrm>
          </p:grpSpPr>
          <p:sp>
            <p:nvSpPr>
              <p:cNvPr id="18" name="Freeform 17"/>
              <p:cNvSpPr/>
              <p:nvPr/>
            </p:nvSpPr>
            <p:spPr bwMode="auto">
              <a:xfrm>
                <a:off x="7441324" y="1698989"/>
                <a:ext cx="2081048" cy="2502439"/>
              </a:xfrm>
              <a:custGeom>
                <a:avLst/>
                <a:gdLst>
                  <a:gd name="connsiteX0" fmla="*/ 0 w 3689131"/>
                  <a:gd name="connsiteY0" fmla="*/ 0 h 2123089"/>
                  <a:gd name="connsiteX1" fmla="*/ 483476 w 3689131"/>
                  <a:gd name="connsiteY1" fmla="*/ 693683 h 2123089"/>
                  <a:gd name="connsiteX2" fmla="*/ 1156138 w 3689131"/>
                  <a:gd name="connsiteY2" fmla="*/ 1240221 h 2123089"/>
                  <a:gd name="connsiteX3" fmla="*/ 2165131 w 3689131"/>
                  <a:gd name="connsiteY3" fmla="*/ 1702676 h 2123089"/>
                  <a:gd name="connsiteX4" fmla="*/ 3689131 w 3689131"/>
                  <a:gd name="connsiteY4" fmla="*/ 2123089 h 2123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89131" h="2123089">
                    <a:moveTo>
                      <a:pt x="0" y="0"/>
                    </a:moveTo>
                    <a:cubicBezTo>
                      <a:pt x="145393" y="243490"/>
                      <a:pt x="290786" y="486980"/>
                      <a:pt x="483476" y="693683"/>
                    </a:cubicBezTo>
                    <a:cubicBezTo>
                      <a:pt x="676166" y="900387"/>
                      <a:pt x="875862" y="1072055"/>
                      <a:pt x="1156138" y="1240221"/>
                    </a:cubicBezTo>
                    <a:cubicBezTo>
                      <a:pt x="1436414" y="1408387"/>
                      <a:pt x="1742966" y="1555531"/>
                      <a:pt x="2165131" y="1702676"/>
                    </a:cubicBezTo>
                    <a:cubicBezTo>
                      <a:pt x="2587297" y="1849821"/>
                      <a:pt x="3393090" y="2047765"/>
                      <a:pt x="3689131" y="2123089"/>
                    </a:cubicBezTo>
                  </a:path>
                </a:pathLst>
              </a:cu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6253655" y="2010460"/>
                <a:ext cx="3132083" cy="2698175"/>
                <a:chOff x="6159062" y="1926377"/>
                <a:chExt cx="3132083" cy="2698175"/>
              </a:xfrm>
            </p:grpSpPr>
            <p:cxnSp>
              <p:nvCxnSpPr>
                <p:cNvPr id="21" name="Straight Connector 20"/>
                <p:cNvCxnSpPr/>
                <p:nvPr/>
              </p:nvCxnSpPr>
              <p:spPr bwMode="auto">
                <a:xfrm>
                  <a:off x="6159062" y="1926377"/>
                  <a:ext cx="10509" cy="2698175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 bwMode="auto">
                <a:xfrm>
                  <a:off x="6159062" y="4624552"/>
                  <a:ext cx="3132083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" name="Straight Connector 22"/>
                <p:cNvCxnSpPr/>
                <p:nvPr/>
              </p:nvCxnSpPr>
              <p:spPr bwMode="auto">
                <a:xfrm flipV="1">
                  <a:off x="6169572" y="3384331"/>
                  <a:ext cx="2091559" cy="1240221"/>
                </a:xfrm>
                <a:prstGeom prst="line">
                  <a:avLst/>
                </a:prstGeom>
                <a:solidFill>
                  <a:schemeClr val="accent1"/>
                </a:solidFill>
                <a:ln w="28575" cap="flat" cmpd="sng" algn="ctr">
                  <a:solidFill>
                    <a:srgbClr val="0070C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25" name="Oval 24"/>
                <p:cNvSpPr/>
                <p:nvPr/>
              </p:nvSpPr>
              <p:spPr bwMode="auto">
                <a:xfrm>
                  <a:off x="7746124" y="3594537"/>
                  <a:ext cx="147146" cy="147145"/>
                </a:xfrm>
                <a:prstGeom prst="ellips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6" name="Left Brace 25"/>
                <p:cNvSpPr/>
                <p:nvPr/>
              </p:nvSpPr>
              <p:spPr bwMode="auto">
                <a:xfrm>
                  <a:off x="7588471" y="2792358"/>
                  <a:ext cx="231226" cy="812363"/>
                </a:xfrm>
                <a:prstGeom prst="leftBrace">
                  <a:avLst>
                    <a:gd name="adj1" fmla="val 75862"/>
                    <a:gd name="adj2" fmla="val 50000"/>
                  </a:avLst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000" i="0" u="none" strike="noStrike" normalizeH="0" baseline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 bwMode="auto">
                <a:xfrm>
                  <a:off x="7819697" y="2480441"/>
                  <a:ext cx="0" cy="2144111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sp>
          <p:nvSpPr>
            <p:cNvPr id="12" name="TextBox 11"/>
            <p:cNvSpPr txBox="1"/>
            <p:nvPr/>
          </p:nvSpPr>
          <p:spPr>
            <a:xfrm>
              <a:off x="9286802" y="792623"/>
              <a:ext cx="3089134" cy="594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sz="2000" baseline="-25000" dirty="0" err="1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r>
                <a:rPr lang="en-US" sz="20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(B,T,Ɛ</a:t>
              </a:r>
              <a:r>
                <a: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) </a:t>
              </a:r>
              <a:r>
                <a:rPr lang="en-US" u="sng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cable under load !</a:t>
              </a:r>
              <a:endParaRPr lang="en-US" sz="2000" u="sng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266559" y="3845943"/>
              <a:ext cx="1242588" cy="5274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 </a:t>
              </a:r>
              <a:r>
                <a:rPr lang="el-GR" sz="1600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α</a:t>
              </a:r>
              <a:r>
                <a:rPr lang="en-US" sz="1600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I</a:t>
              </a:r>
              <a:r>
                <a:rPr lang="en-US" sz="1600" baseline="-25000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29855" y="1051086"/>
              <a:ext cx="693781" cy="548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latin typeface="Calibri" panose="020F0502020204030204" pitchFamily="34" charset="0"/>
                  <a:cs typeface="Calibri" panose="020F0502020204030204" pitchFamily="34" charset="0"/>
                </a:rPr>
                <a:t>I</a:t>
              </a:r>
              <a:r>
                <a:rPr lang="en-US" baseline="-250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(A)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574280" y="4226004"/>
              <a:ext cx="801657" cy="5483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B(T)</a:t>
              </a:r>
            </a:p>
          </p:txBody>
        </p:sp>
      </p:grpSp>
      <p:sp>
        <p:nvSpPr>
          <p:cNvPr id="2" name="6-Point Star 1"/>
          <p:cNvSpPr/>
          <p:nvPr/>
        </p:nvSpPr>
        <p:spPr bwMode="auto">
          <a:xfrm>
            <a:off x="9844771" y="2722959"/>
            <a:ext cx="192505" cy="250257"/>
          </a:xfrm>
          <a:prstGeom prst="star6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8" name="6-Point Star 27"/>
          <p:cNvSpPr/>
          <p:nvPr/>
        </p:nvSpPr>
        <p:spPr bwMode="auto">
          <a:xfrm>
            <a:off x="10393744" y="5702555"/>
            <a:ext cx="192505" cy="250257"/>
          </a:xfrm>
          <a:prstGeom prst="star6">
            <a:avLst/>
          </a:prstGeom>
          <a:solidFill>
            <a:srgbClr val="00B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9" name="Freeform 28"/>
          <p:cNvSpPr/>
          <p:nvPr/>
        </p:nvSpPr>
        <p:spPr bwMode="auto">
          <a:xfrm>
            <a:off x="9815371" y="1467890"/>
            <a:ext cx="1715108" cy="1617027"/>
          </a:xfrm>
          <a:custGeom>
            <a:avLst/>
            <a:gdLst>
              <a:gd name="connsiteX0" fmla="*/ 0 w 3689131"/>
              <a:gd name="connsiteY0" fmla="*/ 0 h 2123089"/>
              <a:gd name="connsiteX1" fmla="*/ 483476 w 3689131"/>
              <a:gd name="connsiteY1" fmla="*/ 693683 h 2123089"/>
              <a:gd name="connsiteX2" fmla="*/ 1156138 w 3689131"/>
              <a:gd name="connsiteY2" fmla="*/ 1240221 h 2123089"/>
              <a:gd name="connsiteX3" fmla="*/ 2165131 w 3689131"/>
              <a:gd name="connsiteY3" fmla="*/ 1702676 h 2123089"/>
              <a:gd name="connsiteX4" fmla="*/ 3689131 w 3689131"/>
              <a:gd name="connsiteY4" fmla="*/ 2123089 h 212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89131" h="2123089">
                <a:moveTo>
                  <a:pt x="0" y="0"/>
                </a:moveTo>
                <a:cubicBezTo>
                  <a:pt x="145393" y="243490"/>
                  <a:pt x="290786" y="486980"/>
                  <a:pt x="483476" y="693683"/>
                </a:cubicBezTo>
                <a:cubicBezTo>
                  <a:pt x="676166" y="900387"/>
                  <a:pt x="875862" y="1072055"/>
                  <a:pt x="1156138" y="1240221"/>
                </a:cubicBezTo>
                <a:cubicBezTo>
                  <a:pt x="1436414" y="1408387"/>
                  <a:pt x="1742966" y="1555531"/>
                  <a:pt x="2165131" y="1702676"/>
                </a:cubicBezTo>
                <a:cubicBezTo>
                  <a:pt x="2587297" y="1849821"/>
                  <a:pt x="3393090" y="2047765"/>
                  <a:pt x="3689131" y="2123089"/>
                </a:cubicBezTo>
              </a:path>
            </a:pathLst>
          </a:cu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019797" y="1617032"/>
            <a:ext cx="20589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baseline="-25000" dirty="0" err="1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000" baseline="-25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(B,T</a:t>
            </a:r>
            <a:r>
              <a:rPr lang="en-US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virgin wire</a:t>
            </a:r>
            <a:endParaRPr lang="en-US" sz="20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869" y="6055459"/>
            <a:ext cx="786092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We probably can’t base a large series production of long magnets on a design relying on single strand stability… have to accept the consequences.</a:t>
            </a:r>
          </a:p>
        </p:txBody>
      </p:sp>
    </p:spTree>
    <p:extLst>
      <p:ext uri="{BB962C8B-B14F-4D97-AF65-F5344CB8AC3E}">
        <p14:creationId xmlns:p14="http://schemas.microsoft.com/office/powerpoint/2010/main" val="234936017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9482" y="1044409"/>
            <a:ext cx="6239962" cy="32908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Using collective cable stability yields a factor 10 to 50 in MQE!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For NbTi@1.9 K, sf-He inside, </a:t>
            </a:r>
            <a:r>
              <a:rPr lang="en-US" sz="2000" b="1" i="1" dirty="0">
                <a:solidFill>
                  <a:srgbClr val="FF0000"/>
                </a:solidFill>
              </a:rPr>
              <a:t>needs margin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to profit from collective strand stability, ---&gt; I/</a:t>
            </a:r>
            <a:r>
              <a:rPr lang="en-US" sz="2000" dirty="0" err="1"/>
              <a:t>I</a:t>
            </a:r>
            <a:r>
              <a:rPr lang="en-US" sz="2000" baseline="-25000" dirty="0" err="1"/>
              <a:t>c</a:t>
            </a:r>
            <a:r>
              <a:rPr lang="en-US" sz="2000" dirty="0"/>
              <a:t>&lt;0.75.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1" dirty="0">
                <a:solidFill>
                  <a:srgbClr val="FF0000"/>
                </a:solidFill>
              </a:rPr>
              <a:t>Impregnated Nb</a:t>
            </a:r>
            <a:r>
              <a:rPr lang="en-US" sz="2000" b="1" baseline="-25000" dirty="0">
                <a:solidFill>
                  <a:srgbClr val="FF0000"/>
                </a:solidFill>
              </a:rPr>
              <a:t>3</a:t>
            </a:r>
            <a:r>
              <a:rPr lang="en-US" sz="2000" b="1" dirty="0">
                <a:solidFill>
                  <a:srgbClr val="FF0000"/>
                </a:solidFill>
              </a:rPr>
              <a:t>Sn is in “single strand regime” when at some &gt; 75% on load line</a:t>
            </a:r>
            <a:r>
              <a:rPr lang="en-US" sz="2000" dirty="0">
                <a:solidFill>
                  <a:srgbClr val="FF0000"/>
                </a:solidFill>
              </a:rPr>
              <a:t>! </a:t>
            </a:r>
            <a:r>
              <a:rPr lang="en-US" sz="2000" dirty="0"/>
              <a:t>Need to reduce I/</a:t>
            </a:r>
            <a:r>
              <a:rPr lang="en-US" sz="2000" dirty="0" err="1"/>
              <a:t>Ic</a:t>
            </a:r>
            <a:r>
              <a:rPr lang="en-US" sz="2000" dirty="0"/>
              <a:t> down to &lt; 0.45 to profit again, and this cost €€€€.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Convincingly, we see the same in impregnated NbTi 1.9 K, “lost” stability, need I/</a:t>
            </a:r>
            <a:r>
              <a:rPr lang="en-US" sz="2000" dirty="0" err="1"/>
              <a:t>I</a:t>
            </a:r>
            <a:r>
              <a:rPr lang="en-US" sz="2000" baseline="-25000" dirty="0" err="1"/>
              <a:t>c</a:t>
            </a:r>
            <a:r>
              <a:rPr lang="en-US" sz="2000" dirty="0"/>
              <a:t> less than some 0.45!</a:t>
            </a:r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F9762-9CD5-4081-9054-70190EC22FD7}" type="slidenum">
              <a:rPr lang="nl-NL" smtClean="0"/>
              <a:t>12</a:t>
            </a:fld>
            <a:endParaRPr lang="nl-NL"/>
          </a:p>
        </p:txBody>
      </p:sp>
      <p:sp>
        <p:nvSpPr>
          <p:cNvPr id="25" name="Content Placeholder 1"/>
          <p:cNvSpPr txBox="1">
            <a:spLocks/>
          </p:cNvSpPr>
          <p:nvPr/>
        </p:nvSpPr>
        <p:spPr bwMode="auto">
          <a:xfrm>
            <a:off x="229482" y="4216661"/>
            <a:ext cx="11668894" cy="253161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2200" b="1" kern="0" dirty="0">
                <a:solidFill>
                  <a:srgbClr val="FF0000"/>
                </a:solidFill>
              </a:rPr>
              <a:t>Cure? what to do!</a:t>
            </a:r>
          </a:p>
          <a:p>
            <a:pPr marL="457200" indent="-457200">
              <a:spcBef>
                <a:spcPts val="0"/>
              </a:spcBef>
              <a:spcAft>
                <a:spcPts val="400"/>
              </a:spcAft>
              <a:buSzPct val="100000"/>
              <a:buFont typeface="+mj-lt"/>
              <a:buAutoNum type="arabicPeriod"/>
            </a:pPr>
            <a:r>
              <a:rPr lang="en-US" sz="2000" kern="0" dirty="0"/>
              <a:t>Keep impregnated cables, but reduce I/</a:t>
            </a:r>
            <a:r>
              <a:rPr lang="en-US" sz="2000" kern="0" dirty="0" err="1"/>
              <a:t>I</a:t>
            </a:r>
            <a:r>
              <a:rPr lang="en-US" sz="2000" kern="0" baseline="-15000" dirty="0" err="1"/>
              <a:t>c</a:t>
            </a:r>
            <a:r>
              <a:rPr lang="en-US" sz="2000" kern="0" dirty="0"/>
              <a:t> to some 0.45; cost a lot to buy this robustness, but what else?</a:t>
            </a:r>
          </a:p>
          <a:p>
            <a:pPr marL="457200" indent="-457200">
              <a:spcBef>
                <a:spcPts val="0"/>
              </a:spcBef>
              <a:spcAft>
                <a:spcPts val="400"/>
              </a:spcAft>
              <a:buSzPct val="100000"/>
              <a:buFont typeface="+mj-lt"/>
              <a:buAutoNum type="arabicPeriod"/>
            </a:pPr>
            <a:r>
              <a:rPr lang="en-US" sz="2000" kern="0" dirty="0"/>
              <a:t>Increase heat capacity of the conductor by adding high </a:t>
            </a:r>
            <a:r>
              <a:rPr lang="en-US" sz="2000" kern="0" dirty="0" err="1"/>
              <a:t>C</a:t>
            </a:r>
            <a:r>
              <a:rPr lang="en-US" sz="2000" kern="0" baseline="-25000" dirty="0" err="1"/>
              <a:t>p</a:t>
            </a:r>
            <a:r>
              <a:rPr lang="en-US" sz="2000" kern="0" dirty="0"/>
              <a:t> material (brings something, but not enough).</a:t>
            </a:r>
            <a:endParaRPr lang="en-US" sz="2000" kern="0" baseline="-25000" dirty="0"/>
          </a:p>
          <a:p>
            <a:pPr marL="457200" indent="-457200">
              <a:spcBef>
                <a:spcPts val="0"/>
              </a:spcBef>
              <a:spcAft>
                <a:spcPts val="400"/>
              </a:spcAft>
              <a:buSzPct val="100000"/>
              <a:buFont typeface="+mj-lt"/>
              <a:buAutoNum type="arabicPeriod"/>
            </a:pPr>
            <a:r>
              <a:rPr lang="en-US" sz="2000" kern="0" dirty="0"/>
              <a:t>Bring sf He heat sink and cooling back in the conductor, make a porous cable or use a Cable-in-Conduit.</a:t>
            </a:r>
          </a:p>
          <a:p>
            <a:pPr marL="457200" indent="-457200">
              <a:spcBef>
                <a:spcPts val="0"/>
              </a:spcBef>
              <a:spcAft>
                <a:spcPts val="400"/>
              </a:spcAft>
              <a:buSzPct val="100000"/>
              <a:buFont typeface="+mj-lt"/>
              <a:buAutoNum type="arabicPeriod"/>
            </a:pPr>
            <a:r>
              <a:rPr lang="en-US" sz="2000" kern="0" dirty="0"/>
              <a:t>Drastically reduce inter-strand contact resistance, strand coating, porous metal filler, solder.</a:t>
            </a:r>
          </a:p>
          <a:p>
            <a:pPr marL="457200" indent="-457200">
              <a:spcBef>
                <a:spcPts val="0"/>
              </a:spcBef>
              <a:spcAft>
                <a:spcPts val="400"/>
              </a:spcAft>
              <a:buSzPct val="100000"/>
              <a:buFont typeface="+mj-lt"/>
              <a:buAutoNum type="arabicPeriod"/>
            </a:pPr>
            <a:r>
              <a:rPr lang="en-US" sz="2000" b="1" kern="0" dirty="0">
                <a:solidFill>
                  <a:srgbClr val="FF0000"/>
                </a:solidFill>
              </a:rPr>
              <a:t>A well-balanced combination of 1 to 4! </a:t>
            </a:r>
          </a:p>
          <a:p>
            <a:pPr marL="457200" indent="-457200">
              <a:spcBef>
                <a:spcPts val="0"/>
              </a:spcBef>
              <a:spcAft>
                <a:spcPts val="400"/>
              </a:spcAft>
              <a:buSzPct val="100000"/>
              <a:buFont typeface="+mj-lt"/>
              <a:buAutoNum type="arabicPeriod"/>
            </a:pPr>
            <a:r>
              <a:rPr lang="en-US" sz="2000" b="1" kern="0" dirty="0">
                <a:solidFill>
                  <a:srgbClr val="00B050"/>
                </a:solidFill>
              </a:rPr>
              <a:t>Much more cable stability tests and simulations needed to master this key problem.		      </a:t>
            </a:r>
            <a:endParaRPr lang="en-US" b="1" kern="0" dirty="0">
              <a:solidFill>
                <a:srgbClr val="0070C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967728" y="979704"/>
            <a:ext cx="5111976" cy="3647160"/>
            <a:chOff x="6381549" y="979703"/>
            <a:chExt cx="5704946" cy="3990611"/>
          </a:xfrm>
        </p:grpSpPr>
        <p:grpSp>
          <p:nvGrpSpPr>
            <p:cNvPr id="7" name="Group 6"/>
            <p:cNvGrpSpPr/>
            <p:nvPr/>
          </p:nvGrpSpPr>
          <p:grpSpPr>
            <a:xfrm>
              <a:off x="6381549" y="1105507"/>
              <a:ext cx="5704946" cy="3864807"/>
              <a:chOff x="4918841" y="1236208"/>
              <a:chExt cx="6910970" cy="4049186"/>
            </a:xfrm>
          </p:grpSpPr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78" t="1427" r="9169" b="26649"/>
              <a:stretch/>
            </p:blipFill>
            <p:spPr bwMode="auto">
              <a:xfrm>
                <a:off x="4918841" y="1413182"/>
                <a:ext cx="5992191" cy="3872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" name="Group 5"/>
              <p:cNvGrpSpPr/>
              <p:nvPr/>
            </p:nvGrpSpPr>
            <p:grpSpPr>
              <a:xfrm>
                <a:off x="7553280" y="1236208"/>
                <a:ext cx="4276531" cy="3236596"/>
                <a:chOff x="7541443" y="990989"/>
                <a:chExt cx="4155589" cy="3169804"/>
              </a:xfrm>
            </p:grpSpPr>
            <p:cxnSp>
              <p:nvCxnSpPr>
                <p:cNvPr id="5" name="Straight Arrow Connector 4"/>
                <p:cNvCxnSpPr>
                  <a:stCxn id="17" idx="1"/>
                </p:cNvCxnSpPr>
                <p:nvPr/>
              </p:nvCxnSpPr>
              <p:spPr>
                <a:xfrm flipH="1">
                  <a:off x="7550873" y="2092922"/>
                  <a:ext cx="2186780" cy="612036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/>
                <p:cNvCxnSpPr/>
                <p:nvPr/>
              </p:nvCxnSpPr>
              <p:spPr>
                <a:xfrm flipH="1">
                  <a:off x="7553484" y="1270977"/>
                  <a:ext cx="2890941" cy="1228521"/>
                </a:xfrm>
                <a:prstGeom prst="straightConnector1">
                  <a:avLst/>
                </a:prstGeom>
                <a:ln w="28575">
                  <a:solidFill>
                    <a:srgbClr val="7030A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9737650" y="990989"/>
                  <a:ext cx="1959382" cy="693959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Nb</a:t>
                  </a:r>
                  <a:r>
                    <a:rPr kumimoji="0" lang="en-US" sz="1800" b="1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3</a:t>
                  </a: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Sn, no He, impregnated</a:t>
                  </a: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9737653" y="1745942"/>
                  <a:ext cx="1959379" cy="693959"/>
                </a:xfrm>
                <a:prstGeom prst="rect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NbTi impregnated 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9699946" y="2519098"/>
                  <a:ext cx="1997086" cy="693959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B0F0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NbTi with He in cable </a:t>
                  </a:r>
                </a:p>
              </p:txBody>
            </p:sp>
            <p:cxnSp>
              <p:nvCxnSpPr>
                <p:cNvPr id="16" name="Straight Arrow Connector 15"/>
                <p:cNvCxnSpPr>
                  <a:stCxn id="15" idx="1"/>
                </p:cNvCxnSpPr>
                <p:nvPr/>
              </p:nvCxnSpPr>
              <p:spPr>
                <a:xfrm flipH="1">
                  <a:off x="8977103" y="2866078"/>
                  <a:ext cx="722842" cy="359531"/>
                </a:xfrm>
                <a:prstGeom prst="straightConnector1">
                  <a:avLst/>
                </a:prstGeom>
                <a:ln w="28575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8977095" y="3265506"/>
                  <a:ext cx="0" cy="825727"/>
                </a:xfrm>
                <a:prstGeom prst="straightConnector1">
                  <a:avLst/>
                </a:prstGeom>
                <a:ln w="28575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7541443" y="2714920"/>
                  <a:ext cx="9427" cy="1445873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" name="TextBox 3"/>
            <p:cNvSpPr txBox="1"/>
            <p:nvPr/>
          </p:nvSpPr>
          <p:spPr>
            <a:xfrm>
              <a:off x="7041491" y="979703"/>
              <a:ext cx="3029527" cy="379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/>
                <a:t>Willering, PhD thesis 2009</a:t>
              </a:r>
              <a:r>
                <a:rPr lang="en-US" dirty="0"/>
                <a:t> </a:t>
              </a:r>
            </a:p>
          </p:txBody>
        </p: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8D9BE4A9-980A-4124-9C5A-87AF972C54E5}"/>
              </a:ext>
            </a:extLst>
          </p:cNvPr>
          <p:cNvSpPr txBox="1">
            <a:spLocks/>
          </p:cNvSpPr>
          <p:nvPr/>
        </p:nvSpPr>
        <p:spPr bwMode="auto">
          <a:xfrm>
            <a:off x="295869" y="345184"/>
            <a:ext cx="1160250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 i="1">
                <a:solidFill>
                  <a:srgbClr val="FF0000"/>
                </a:solidFill>
                <a:latin typeface="Arial" charset="0"/>
              </a:defRPr>
            </a:lvl9pPr>
          </a:lstStyle>
          <a:p>
            <a:r>
              <a:rPr lang="en-GB" sz="3600" i="0" kern="0" dirty="0"/>
              <a:t>4.1 Stability versus I/I</a:t>
            </a:r>
            <a:r>
              <a:rPr lang="en-GB" sz="3600" i="0" kern="0" baseline="-25000" dirty="0"/>
              <a:t>c</a:t>
            </a:r>
            <a:r>
              <a:rPr lang="en-GB" sz="3600" i="0" kern="0" dirty="0"/>
              <a:t> </a:t>
            </a:r>
            <a:r>
              <a:rPr lang="en-GB" sz="3600" i="0" kern="0" dirty="0">
                <a:solidFill>
                  <a:srgbClr val="0070C0"/>
                </a:solidFill>
              </a:rPr>
              <a:t>– The ‘stability cliff’</a:t>
            </a:r>
            <a:endParaRPr lang="en-GB" sz="3600" i="0" kern="0" baseline="-25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53681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86" y="346075"/>
            <a:ext cx="10002094" cy="533400"/>
          </a:xfrm>
        </p:spPr>
        <p:txBody>
          <a:bodyPr/>
          <a:lstStyle/>
          <a:p>
            <a:r>
              <a:rPr lang="en-GB" dirty="0"/>
              <a:t>4</a:t>
            </a:r>
            <a:r>
              <a:rPr lang="en-GB" sz="3600" dirty="0"/>
              <a:t>.2 Example of enhancing stability </a:t>
            </a:r>
            <a:r>
              <a:rPr lang="en-GB" sz="3600" dirty="0">
                <a:solidFill>
                  <a:srgbClr val="0070C0"/>
                </a:solidFill>
              </a:rPr>
              <a:t>– boosting C</a:t>
            </a:r>
            <a:r>
              <a:rPr lang="en-GB" sz="3600" baseline="-14000" dirty="0">
                <a:solidFill>
                  <a:srgbClr val="0070C0"/>
                </a:solidFill>
              </a:rPr>
              <a:t>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167" y="1038527"/>
            <a:ext cx="7026442" cy="1978993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>
                <a:solidFill>
                  <a:srgbClr val="000000"/>
                </a:solidFill>
              </a:rPr>
              <a:t>High </a:t>
            </a:r>
            <a:r>
              <a:rPr lang="en-GB" sz="2200" dirty="0" err="1">
                <a:solidFill>
                  <a:srgbClr val="000000"/>
                </a:solidFill>
              </a:rPr>
              <a:t>C</a:t>
            </a:r>
            <a:r>
              <a:rPr lang="en-GB" sz="2200" baseline="-15000" dirty="0" err="1">
                <a:solidFill>
                  <a:srgbClr val="000000"/>
                </a:solidFill>
              </a:rPr>
              <a:t>p</a:t>
            </a:r>
            <a:r>
              <a:rPr lang="en-GB" sz="2200" dirty="0">
                <a:solidFill>
                  <a:srgbClr val="000000"/>
                </a:solidFill>
              </a:rPr>
              <a:t> material (e.g. Gd</a:t>
            </a:r>
            <a:r>
              <a:rPr lang="en-GB" sz="2200" baseline="-15000" dirty="0">
                <a:solidFill>
                  <a:srgbClr val="000000"/>
                </a:solidFill>
              </a:rPr>
              <a:t>2</a:t>
            </a:r>
            <a:r>
              <a:rPr lang="en-GB" sz="2200" dirty="0">
                <a:solidFill>
                  <a:srgbClr val="000000"/>
                </a:solidFill>
              </a:rPr>
              <a:t>O</a:t>
            </a:r>
            <a:r>
              <a:rPr lang="en-GB" sz="2200" baseline="-15000" dirty="0">
                <a:solidFill>
                  <a:srgbClr val="000000"/>
                </a:solidFill>
              </a:rPr>
              <a:t>3 </a:t>
            </a:r>
            <a:r>
              <a:rPr lang="en-GB" sz="2200" dirty="0">
                <a:solidFill>
                  <a:srgbClr val="000000"/>
                </a:solidFill>
              </a:rPr>
              <a:t>or Gd</a:t>
            </a:r>
            <a:r>
              <a:rPr lang="en-GB" sz="2200" baseline="-15000" dirty="0">
                <a:solidFill>
                  <a:srgbClr val="000000"/>
                </a:solidFill>
              </a:rPr>
              <a:t>2</a:t>
            </a:r>
            <a:r>
              <a:rPr lang="en-GB" sz="2200" dirty="0">
                <a:solidFill>
                  <a:srgbClr val="000000"/>
                </a:solidFill>
              </a:rPr>
              <a:t>O</a:t>
            </a:r>
            <a:r>
              <a:rPr lang="en-GB" sz="2200" baseline="-15000" dirty="0">
                <a:solidFill>
                  <a:srgbClr val="000000"/>
                </a:solidFill>
              </a:rPr>
              <a:t>2</a:t>
            </a:r>
            <a:r>
              <a:rPr lang="en-GB" sz="2200" dirty="0">
                <a:solidFill>
                  <a:srgbClr val="000000"/>
                </a:solidFill>
              </a:rPr>
              <a:t>S) can be added to: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900" dirty="0">
                <a:solidFill>
                  <a:srgbClr val="000000"/>
                </a:solidFill>
              </a:rPr>
              <a:t>strand (replacing filaments) or as a coating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900" dirty="0">
                <a:solidFill>
                  <a:srgbClr val="000000"/>
                </a:solidFill>
              </a:rPr>
              <a:t>in the cable (core strip, wrap, replacing strands)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900" dirty="0">
                <a:solidFill>
                  <a:srgbClr val="000000"/>
                </a:solidFill>
              </a:rPr>
              <a:t>in winding blocks (wedges)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900" dirty="0">
                <a:solidFill>
                  <a:srgbClr val="000000"/>
                </a:solidFill>
              </a:rPr>
              <a:t>as interface to coil structure (cover sheets)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sz="1900" dirty="0">
                <a:solidFill>
                  <a:srgbClr val="000000"/>
                </a:solidFill>
              </a:rPr>
              <a:t>as nm-powder filler in resins for impregnation.</a:t>
            </a:r>
            <a:endParaRPr lang="en-GB" sz="2300" b="1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E16CDF-A5F9-4808-8A55-524B5F174841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3902" y="1059418"/>
            <a:ext cx="3797630" cy="27000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8342" y="3770643"/>
            <a:ext cx="2746953" cy="17958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882300" y="5714416"/>
            <a:ext cx="2677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Xu and Barzi, FNAL, 2020-21</a:t>
            </a:r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auto">
          <a:xfrm>
            <a:off x="9636938" y="6597650"/>
            <a:ext cx="2540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marL="0" algn="r" defTabSz="914400" rtl="0" eaLnBrk="1" latinLnBrk="0" hangingPunct="1">
              <a:spcBef>
                <a:spcPct val="50000"/>
              </a:spcBef>
              <a:defRPr sz="1200" i="1" kern="1200">
                <a:solidFill>
                  <a:srgbClr val="0E06A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9F9762-9CD5-4081-9054-70190EC22FD7}" type="slidenum">
              <a:rPr lang="nl-NL" smtClean="0"/>
              <a:pPr/>
              <a:t>13</a:t>
            </a:fld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5739" y="3176572"/>
            <a:ext cx="3056308" cy="251102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0" y="3170730"/>
            <a:ext cx="4660957" cy="2851681"/>
            <a:chOff x="-1" y="3902252"/>
            <a:chExt cx="4660957" cy="285168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6"/>
            <a:srcRect t="1" r="65629" b="4016"/>
            <a:stretch/>
          </p:blipFill>
          <p:spPr>
            <a:xfrm>
              <a:off x="2037947" y="3902252"/>
              <a:ext cx="2511253" cy="162245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1483" y="3918454"/>
              <a:ext cx="1681584" cy="159004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9185" y="5753942"/>
              <a:ext cx="4023361" cy="28541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1" y="6028172"/>
              <a:ext cx="4660957" cy="725761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5007108" y="5721944"/>
            <a:ext cx="3320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MQE gain with loaded wire, FNAL.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6167" y="6234530"/>
            <a:ext cx="116789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>
                <a:solidFill>
                  <a:srgbClr val="0070C0"/>
                </a:solidFill>
              </a:rPr>
              <a:t>Proof of principle delivered, worth to develop and do extensive MQE stability tests on range of cables.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396" y="4728857"/>
            <a:ext cx="4650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Wire with 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</a:rPr>
              <a:t>GdO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 filaments, cable with wrap, </a:t>
            </a:r>
            <a:r>
              <a:rPr lang="en-US" sz="1600" i="1" dirty="0" err="1">
                <a:latin typeface="Calibri" panose="020F0502020204030204" pitchFamily="34" charset="0"/>
                <a:cs typeface="Calibri" panose="020F0502020204030204" pitchFamily="34" charset="0"/>
              </a:rPr>
              <a:t>GdO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 tape</a:t>
            </a:r>
          </a:p>
        </p:txBody>
      </p:sp>
    </p:spTree>
    <p:extLst>
      <p:ext uri="{BB962C8B-B14F-4D97-AF65-F5344CB8AC3E}">
        <p14:creationId xmlns:p14="http://schemas.microsoft.com/office/powerpoint/2010/main" val="402949223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86" y="346075"/>
            <a:ext cx="9855790" cy="533400"/>
          </a:xfrm>
        </p:spPr>
        <p:txBody>
          <a:bodyPr/>
          <a:lstStyle/>
          <a:p>
            <a:r>
              <a:rPr lang="en-GB" dirty="0"/>
              <a:t>4.3 R</a:t>
            </a:r>
            <a:r>
              <a:rPr lang="en-GB" sz="3600" dirty="0"/>
              <a:t>educing training </a:t>
            </a:r>
            <a:r>
              <a:rPr lang="en-GB" sz="3600" dirty="0">
                <a:solidFill>
                  <a:srgbClr val="0070C0"/>
                </a:solidFill>
              </a:rPr>
              <a:t>– BOX, a new benchmark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939" y="1134871"/>
            <a:ext cx="11678801" cy="219782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0000"/>
                </a:solidFill>
              </a:rPr>
              <a:t>Extensive studies required to understand training vs bonding (surfaces - resin - insulation - cable)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0000"/>
                </a:solidFill>
              </a:rPr>
              <a:t>Building small R&amp;D magnets too expensive and time consuming, looking for a smarter way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0000"/>
                </a:solidFill>
              </a:rPr>
              <a:t>PSI developed with </a:t>
            </a:r>
            <a:r>
              <a:rPr lang="en-GB" sz="2000" dirty="0" err="1">
                <a:solidFill>
                  <a:srgbClr val="000000"/>
                </a:solidFill>
              </a:rPr>
              <a:t>UTwente</a:t>
            </a:r>
            <a:r>
              <a:rPr lang="en-GB" sz="2000" dirty="0">
                <a:solidFill>
                  <a:srgbClr val="000000"/>
                </a:solidFill>
              </a:rPr>
              <a:t> a facility called BOX for fast turn-around testing of samples at representative stress and strain conditions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0000"/>
                </a:solidFill>
              </a:rPr>
              <a:t>Serpentine with 7 straight section in high field (B x Ic)</a:t>
            </a:r>
            <a:r>
              <a:rPr lang="en-GB" sz="2000" baseline="-25000" dirty="0">
                <a:solidFill>
                  <a:srgbClr val="000000"/>
                </a:solidFill>
              </a:rPr>
              <a:t>max</a:t>
            </a:r>
            <a:r>
              <a:rPr lang="en-GB" sz="2000" dirty="0">
                <a:solidFill>
                  <a:srgbClr val="000000"/>
                </a:solidFill>
              </a:rPr>
              <a:t>, pulling/pushing on cable, VI taps, acoustic sensors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>
                <a:solidFill>
                  <a:srgbClr val="000000"/>
                </a:solidFill>
              </a:rPr>
              <a:t>First 3 Boxes recently done, “magnet-like” training curves seen, improvements visible, promising technique!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E16CDF-A5F9-4808-8A55-524B5F174841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ED018B-1B98-8548-9948-CD62CF7AF5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356" y="3588087"/>
            <a:ext cx="3642923" cy="188794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4F968295-9A62-0F4B-B18B-FF852C227769}"/>
              </a:ext>
            </a:extLst>
          </p:cNvPr>
          <p:cNvGrpSpPr/>
          <p:nvPr/>
        </p:nvGrpSpPr>
        <p:grpSpPr>
          <a:xfrm>
            <a:off x="4467666" y="3549845"/>
            <a:ext cx="1690435" cy="2361330"/>
            <a:chOff x="6300192" y="3555061"/>
            <a:chExt cx="2470085" cy="298722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82A8AC7-03B3-D94B-8646-1539A2BEBB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6041623" y="3813630"/>
              <a:ext cx="2987223" cy="247008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4883F6D-320C-B342-A659-87CE307BE1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03905" y="4944804"/>
              <a:ext cx="290278" cy="1240037"/>
            </a:xfrm>
            <a:prstGeom prst="rect">
              <a:avLst/>
            </a:prstGeom>
          </p:spPr>
        </p:pic>
      </p:grpSp>
      <p:pic>
        <p:nvPicPr>
          <p:cNvPr id="1026" name="Picture 2" descr="https://lh4.googleusercontent.com/FyAFahvY7vJ7qgJ-uFuSn63K1bfqWM5dhjI-oUC1ZzouXfei3IV0XOBde-LDAdMDCRbVU0h4jYoq57RwckChLJyMRPBJ2QsHlJcUH0IC0Tl-NYRl_dm785ms7kx6P3Q_o9qgpa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329" y="3509168"/>
            <a:ext cx="5273411" cy="319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2167" y="5448028"/>
            <a:ext cx="5930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BOX serpentine sample in 11 T solenoid, 50 kA max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9186" y="5978968"/>
            <a:ext cx="5930207" cy="7232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Seems to work very nicely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Some 20 BOX samples with variations waiting…… </a:t>
            </a:r>
          </a:p>
        </p:txBody>
      </p:sp>
      <p:sp>
        <p:nvSpPr>
          <p:cNvPr id="13" name="Slide Number Placeholder 4"/>
          <p:cNvSpPr txBox="1">
            <a:spLocks/>
          </p:cNvSpPr>
          <p:nvPr/>
        </p:nvSpPr>
        <p:spPr bwMode="auto">
          <a:xfrm>
            <a:off x="9636938" y="6597650"/>
            <a:ext cx="2540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marL="0" algn="r" defTabSz="914400" rtl="0" eaLnBrk="1" latinLnBrk="0" hangingPunct="1">
              <a:spcBef>
                <a:spcPct val="50000"/>
              </a:spcBef>
              <a:defRPr sz="1200" i="1" kern="1200">
                <a:solidFill>
                  <a:srgbClr val="0E06A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9F9762-9CD5-4081-9054-70190EC22FD7}" type="slidenum">
              <a:rPr lang="nl-NL" smtClean="0"/>
              <a:pPr/>
              <a:t>14</a:t>
            </a:fld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A0F22D-34CA-4C49-A8D6-6853C256D8C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9741" b="26115"/>
          <a:stretch/>
        </p:blipFill>
        <p:spPr>
          <a:xfrm>
            <a:off x="8388497" y="5681401"/>
            <a:ext cx="1041018" cy="4595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23EF908-E958-4E01-8C98-D4638D4ABA0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5" b="8366"/>
          <a:stretch/>
        </p:blipFill>
        <p:spPr>
          <a:xfrm>
            <a:off x="9501265" y="5723129"/>
            <a:ext cx="786372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33763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</a:t>
            </a:r>
            <a:r>
              <a:rPr lang="en-GB" sz="3600" dirty="0"/>
              <a:t>. 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472" y="1224915"/>
            <a:ext cx="11029991" cy="365353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>
                <a:solidFill>
                  <a:srgbClr val="000000"/>
                </a:solidFill>
              </a:rPr>
              <a:t>Key issues for Nb</a:t>
            </a:r>
            <a:r>
              <a:rPr lang="en-GB" sz="2200" baseline="-15000" dirty="0">
                <a:solidFill>
                  <a:srgbClr val="000000"/>
                </a:solidFill>
              </a:rPr>
              <a:t>3</a:t>
            </a:r>
            <a:r>
              <a:rPr lang="en-GB" sz="2200" dirty="0">
                <a:solidFill>
                  <a:srgbClr val="000000"/>
                </a:solidFill>
              </a:rPr>
              <a:t>Sn in high-field accelerator magnets are proper J</a:t>
            </a:r>
            <a:r>
              <a:rPr lang="en-GB" sz="2200" baseline="-15000" dirty="0">
                <a:solidFill>
                  <a:srgbClr val="000000"/>
                </a:solidFill>
              </a:rPr>
              <a:t>c</a:t>
            </a:r>
            <a:r>
              <a:rPr lang="en-GB" sz="2200" dirty="0">
                <a:solidFill>
                  <a:srgbClr val="000000"/>
                </a:solidFill>
              </a:rPr>
              <a:t>, robust stability and no/little training.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2200" dirty="0">
                <a:solidFill>
                  <a:srgbClr val="000000"/>
                </a:solidFill>
              </a:rPr>
              <a:t>For allowing series of full-size magnets, the stability &amp; training issue must be solved to get robustness, allowing practical production tolerances and sufficient yield. </a:t>
            </a:r>
          </a:p>
          <a:p>
            <a:pPr marL="365125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200" dirty="0">
                <a:solidFill>
                  <a:srgbClr val="000000"/>
                </a:solidFill>
              </a:rPr>
              <a:t>Accepting comfortable margin seems hard, but is an investment.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>
                <a:solidFill>
                  <a:srgbClr val="000000"/>
                </a:solidFill>
              </a:rPr>
              <a:t>Critical current reduction by transverse stress is understood in terms of lattice deformation (reversible), changing pre-strain state (not reversible), and filament cracking (degradation), determined by wire layout and composition.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>
                <a:solidFill>
                  <a:srgbClr val="000000"/>
                </a:solidFill>
              </a:rPr>
              <a:t>When assessing magnet performance, the </a:t>
            </a:r>
            <a:r>
              <a:rPr lang="en-GB" sz="2200" i="1" dirty="0">
                <a:solidFill>
                  <a:srgbClr val="000000"/>
                </a:solidFill>
              </a:rPr>
              <a:t>loaded</a:t>
            </a:r>
            <a:r>
              <a:rPr lang="en-GB" sz="2200" dirty="0">
                <a:solidFill>
                  <a:srgbClr val="000000"/>
                </a:solidFill>
              </a:rPr>
              <a:t> strand I</a:t>
            </a:r>
            <a:r>
              <a:rPr lang="en-GB" sz="2200" baseline="-15000" dirty="0">
                <a:solidFill>
                  <a:srgbClr val="000000"/>
                </a:solidFill>
              </a:rPr>
              <a:t>c</a:t>
            </a:r>
            <a:r>
              <a:rPr lang="en-GB" sz="2200" dirty="0">
                <a:solidFill>
                  <a:srgbClr val="000000"/>
                </a:solidFill>
              </a:rPr>
              <a:t> must be taken into account (some 70-85% of virgin wire I</a:t>
            </a:r>
            <a:r>
              <a:rPr lang="en-GB" sz="2200" baseline="-15000" dirty="0">
                <a:solidFill>
                  <a:srgbClr val="000000"/>
                </a:solidFill>
              </a:rPr>
              <a:t>c</a:t>
            </a:r>
            <a:r>
              <a:rPr lang="en-GB" sz="2200" dirty="0">
                <a:solidFill>
                  <a:srgbClr val="000000"/>
                </a:solidFill>
              </a:rPr>
              <a:t> at 150-200 MPa).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E16CDF-A5F9-4808-8A55-524B5F174841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 bwMode="auto">
          <a:xfrm>
            <a:off x="9636938" y="6597650"/>
            <a:ext cx="25400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nl-NL"/>
            </a:defPPr>
            <a:lvl1pPr marL="0" algn="r" defTabSz="914400" rtl="0" eaLnBrk="1" latinLnBrk="0" hangingPunct="1">
              <a:spcBef>
                <a:spcPct val="50000"/>
              </a:spcBef>
              <a:defRPr sz="1200" i="1" kern="1200">
                <a:solidFill>
                  <a:srgbClr val="0E06A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9F9762-9CD5-4081-9054-70190EC22FD7}" type="slidenum">
              <a:rPr lang="nl-NL" smtClean="0"/>
              <a:pPr/>
              <a:t>15</a:t>
            </a:fld>
            <a:endParaRPr lang="nl-NL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4DFF76-1FEE-4FF8-936B-AC62587C2A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2877" y="5104511"/>
            <a:ext cx="6227934" cy="162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28558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239185" y="346075"/>
            <a:ext cx="10003941" cy="533400"/>
          </a:xfrm>
        </p:spPr>
        <p:txBody>
          <a:bodyPr/>
          <a:lstStyle/>
          <a:p>
            <a:pPr lvl="0"/>
            <a:r>
              <a:rPr lang="en-GB" sz="3600" dirty="0"/>
              <a:t>1.  From material to a successful magnet</a:t>
            </a:r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239185" y="1067256"/>
            <a:ext cx="11713633" cy="43334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b="1" dirty="0"/>
              <a:t>How to make cables that guarantee the accelerator magnet not to quench or degrade </a:t>
            </a:r>
            <a:r>
              <a:rPr lang="en-GB" dirty="0"/>
              <a:t>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0C57E75-45BB-42A1-9575-FDDAC58B2A7E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4600" y="5689085"/>
            <a:ext cx="12192000" cy="540950"/>
            <a:chOff x="228600" y="3352799"/>
            <a:chExt cx="8686800" cy="481841"/>
          </a:xfrm>
        </p:grpSpPr>
        <p:pic>
          <p:nvPicPr>
            <p:cNvPr id="26" name="Picture 8" descr="Steel Chain"/>
            <p:cNvPicPr>
              <a:picLocks noChangeAspect="1" noChangeArrowheads="1"/>
            </p:cNvPicPr>
            <p:nvPr/>
          </p:nvPicPr>
          <p:blipFill>
            <a:blip r:embed="rId3" cstate="print"/>
            <a:srcRect l="656" t="27968" r="7874" b="34422"/>
            <a:stretch>
              <a:fillRect/>
            </a:stretch>
          </p:blipFill>
          <p:spPr bwMode="auto">
            <a:xfrm>
              <a:off x="228600" y="3352799"/>
              <a:ext cx="8686800" cy="481841"/>
            </a:xfrm>
            <a:prstGeom prst="rect">
              <a:avLst/>
            </a:prstGeom>
            <a:noFill/>
          </p:spPr>
        </p:pic>
        <p:sp>
          <p:nvSpPr>
            <p:cNvPr id="27" name="Donut 26"/>
            <p:cNvSpPr/>
            <p:nvPr/>
          </p:nvSpPr>
          <p:spPr bwMode="auto">
            <a:xfrm>
              <a:off x="4874347" y="3463022"/>
              <a:ext cx="1065836" cy="261396"/>
            </a:xfrm>
            <a:prstGeom prst="donu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</p:grpSp>
      <p:sp>
        <p:nvSpPr>
          <p:cNvPr id="33" name="Slide Number Placeholder 3"/>
          <p:cNvSpPr txBox="1">
            <a:spLocks/>
          </p:cNvSpPr>
          <p:nvPr/>
        </p:nvSpPr>
        <p:spPr bwMode="auto">
          <a:xfrm>
            <a:off x="9448800" y="6580188"/>
            <a:ext cx="27432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457200" rtl="0" eaLnBrk="1" latinLnBrk="0" hangingPunct="1">
              <a:spcBef>
                <a:spcPct val="50000"/>
              </a:spcBef>
              <a:defRPr sz="1200" i="1" kern="1200">
                <a:solidFill>
                  <a:srgbClr val="0E06A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30F37E-89AD-4270-B2D1-D155B9E4706A}" type="slidenum">
              <a:rPr kumimoji="0" lang="en-US" alt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0E06A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190625" y="2544442"/>
            <a:ext cx="7821549" cy="1958963"/>
            <a:chOff x="1066800" y="1050750"/>
            <a:chExt cx="10015535" cy="2735002"/>
          </a:xfrm>
        </p:grpSpPr>
        <p:grpSp>
          <p:nvGrpSpPr>
            <p:cNvPr id="19" name="Group 18"/>
            <p:cNvGrpSpPr/>
            <p:nvPr/>
          </p:nvGrpSpPr>
          <p:grpSpPr>
            <a:xfrm>
              <a:off x="1066800" y="1050750"/>
              <a:ext cx="10015535" cy="2735002"/>
              <a:chOff x="1764658" y="954152"/>
              <a:chExt cx="8726523" cy="2369525"/>
            </a:xfrm>
          </p:grpSpPr>
          <p:sp>
            <p:nvSpPr>
              <p:cNvPr id="10" name="Text Box 10"/>
              <p:cNvSpPr txBox="1">
                <a:spLocks noChangeArrowheads="1"/>
              </p:cNvSpPr>
              <p:nvPr/>
            </p:nvSpPr>
            <p:spPr bwMode="auto">
              <a:xfrm>
                <a:off x="2046018" y="990331"/>
                <a:ext cx="1008063" cy="4155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Lattice</a:t>
                </a:r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1764658" y="954152"/>
                <a:ext cx="8726523" cy="2369525"/>
                <a:chOff x="1764658" y="954152"/>
                <a:chExt cx="8726523" cy="2369525"/>
              </a:xfrm>
            </p:grpSpPr>
            <p:pic>
              <p:nvPicPr>
                <p:cNvPr id="4" name="Picture 3" descr="Nb3Sn_Lattice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764658" y="1333024"/>
                  <a:ext cx="1465986" cy="14101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5" name="Picture 5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5397553" y="1335912"/>
                  <a:ext cx="1421459" cy="14130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6" name="Picture 6" descr="PIT_filament_cropped_scale_5_txt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526137" y="1349263"/>
                  <a:ext cx="1478408" cy="14120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7" name="Line 7"/>
                <p:cNvSpPr>
                  <a:spLocks noChangeShapeType="1"/>
                </p:cNvSpPr>
                <p:nvPr/>
              </p:nvSpPr>
              <p:spPr bwMode="auto">
                <a:xfrm>
                  <a:off x="5410201" y="2895600"/>
                  <a:ext cx="1345557" cy="9646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911082" y="2880167"/>
                  <a:ext cx="1079500" cy="4155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i="1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5</a:t>
                  </a: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Calibri" panose="020F0502020204030204" pitchFamily="34" charset="0"/>
                    </a:rPr>
                    <a:t>0 µm</a:t>
                  </a:r>
                </a:p>
              </p:txBody>
            </p:sp>
            <p:sp>
              <p:nvSpPr>
                <p:cNvPr id="9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769669" y="988412"/>
                  <a:ext cx="1157288" cy="4155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Calibri" panose="020F0502020204030204" pitchFamily="34" charset="0"/>
                    </a:rPr>
                    <a:t>Filament</a:t>
                  </a:r>
                </a:p>
              </p:txBody>
            </p:sp>
            <p:sp>
              <p:nvSpPr>
                <p:cNvPr id="11" name="Line 11"/>
                <p:cNvSpPr>
                  <a:spLocks noChangeShapeType="1"/>
                </p:cNvSpPr>
                <p:nvPr/>
              </p:nvSpPr>
              <p:spPr bwMode="auto">
                <a:xfrm>
                  <a:off x="9165221" y="2885023"/>
                  <a:ext cx="1250066" cy="1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1987951" y="2908139"/>
                  <a:ext cx="1141036" cy="4155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Calibri" panose="020F0502020204030204" pitchFamily="34" charset="0"/>
                    </a:rPr>
                    <a:t>50 nm</a:t>
                  </a:r>
                </a:p>
              </p:txBody>
            </p:sp>
            <p:sp>
              <p:nvSpPr>
                <p:cNvPr id="13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5647021" y="978828"/>
                  <a:ext cx="1084263" cy="4155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Calibri" panose="020F0502020204030204" pitchFamily="34" charset="0"/>
                    </a:rPr>
                    <a:t>Wire</a:t>
                  </a:r>
                </a:p>
              </p:txBody>
            </p:sp>
            <p:sp>
              <p:nvSpPr>
                <p:cNvPr id="14" name="Line 14"/>
                <p:cNvSpPr>
                  <a:spLocks noChangeShapeType="1"/>
                </p:cNvSpPr>
                <p:nvPr/>
              </p:nvSpPr>
              <p:spPr bwMode="auto">
                <a:xfrm>
                  <a:off x="3480423" y="2865760"/>
                  <a:ext cx="1446534" cy="4762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5613722" y="2873416"/>
                  <a:ext cx="1079500" cy="4155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Calibri" panose="020F0502020204030204" pitchFamily="34" charset="0"/>
                    </a:rPr>
                    <a:t>1 mm</a:t>
                  </a:r>
                </a:p>
              </p:txBody>
            </p:sp>
            <p:sp>
              <p:nvSpPr>
                <p:cNvPr id="16" name="Line 17"/>
                <p:cNvSpPr>
                  <a:spLocks noChangeShapeType="1"/>
                </p:cNvSpPr>
                <p:nvPr/>
              </p:nvSpPr>
              <p:spPr bwMode="auto">
                <a:xfrm>
                  <a:off x="1764658" y="2879846"/>
                  <a:ext cx="1391373" cy="2250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9267218" y="2864098"/>
                  <a:ext cx="1223963" cy="4155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i="1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1</a:t>
                  </a: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Calibri" panose="020F0502020204030204" pitchFamily="34" charset="0"/>
                    </a:rPr>
                    <a:t>5 meter</a:t>
                  </a:r>
                </a:p>
              </p:txBody>
            </p:sp>
            <p:sp>
              <p:nvSpPr>
                <p:cNvPr id="20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9247988" y="954152"/>
                  <a:ext cx="1084263" cy="4155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Calibri" panose="020F0502020204030204" pitchFamily="34" charset="0"/>
                    </a:rPr>
                    <a:t>Magnet</a:t>
                  </a:r>
                </a:p>
              </p:txBody>
            </p:sp>
            <p:sp>
              <p:nvSpPr>
                <p:cNvPr id="22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7475317" y="2893671"/>
                  <a:ext cx="1223963" cy="4155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i="1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15</a:t>
                  </a: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Calibri" panose="020F0502020204030204" pitchFamily="34" charset="0"/>
                    </a:rPr>
                    <a:t> mm</a:t>
                  </a:r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auto">
                <a:xfrm>
                  <a:off x="7265044" y="2893672"/>
                  <a:ext cx="1307939" cy="11575"/>
                </a:xfrm>
                <a:prstGeom prst="lin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6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4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7475316" y="981980"/>
                  <a:ext cx="886814" cy="4155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cs typeface="Calibri" panose="020F0502020204030204" pitchFamily="34" charset="0"/>
                    </a:rPr>
                    <a:t>Cable</a:t>
                  </a:r>
                </a:p>
              </p:txBody>
            </p:sp>
          </p:grpSp>
        </p:grpSp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97" t="21295" r="46991"/>
            <a:stretch/>
          </p:blipFill>
          <p:spPr>
            <a:xfrm>
              <a:off x="9524365" y="1488060"/>
              <a:ext cx="1507015" cy="1655424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16" b="3541"/>
            <a:stretch/>
          </p:blipFill>
          <p:spPr>
            <a:xfrm>
              <a:off x="7166438" y="1506803"/>
              <a:ext cx="1906868" cy="1622802"/>
            </a:xfrm>
            <a:prstGeom prst="rect">
              <a:avLst/>
            </a:prstGeom>
          </p:spPr>
        </p:pic>
        <p:pic>
          <p:nvPicPr>
            <p:cNvPr id="36" name="Picture 6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8929" b="89286" l="925" r="98943">
                          <a14:foregroundMark x1="9379" y1="77679" x2="9379" y2="77679"/>
                          <a14:foregroundMark x1="7662" y1="77679" x2="7662" y2="77679"/>
                          <a14:foregroundMark x1="8322" y1="78571" x2="8322" y2="78571"/>
                          <a14:foregroundMark x1="9908" y1="77679" x2="9908" y2="77679"/>
                          <a14:foregroundMark x1="10304" y1="75000" x2="10304" y2="75000"/>
                          <a14:foregroundMark x1="3170" y1="74107" x2="3170" y2="74107"/>
                          <a14:foregroundMark x1="3567" y1="75000" x2="3567" y2="75000"/>
                          <a14:foregroundMark x1="12417" y1="76786" x2="12417" y2="76786"/>
                          <a14:foregroundMark x1="13210" y1="77679" x2="13210" y2="77679"/>
                          <a14:foregroundMark x1="14135" y1="77679" x2="14135" y2="77679"/>
                          <a14:foregroundMark x1="18230" y1="75893" x2="18230" y2="75893"/>
                          <a14:foregroundMark x1="19419" y1="76786" x2="19419" y2="76786"/>
                          <a14:foregroundMark x1="6737" y1="76786" x2="6737" y2="7678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7652" y="2863900"/>
              <a:ext cx="1835654" cy="301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7" name="TextBox 36"/>
          <p:cNvSpPr txBox="1"/>
          <p:nvPr/>
        </p:nvSpPr>
        <p:spPr>
          <a:xfrm>
            <a:off x="1609510" y="4853581"/>
            <a:ext cx="10497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J</a:t>
            </a:r>
            <a:r>
              <a:rPr lang="en-US" baseline="-25000" dirty="0" err="1">
                <a:solidFill>
                  <a:srgbClr val="0070C0"/>
                </a:solidFill>
              </a:rPr>
              <a:t>c</a:t>
            </a:r>
            <a:r>
              <a:rPr lang="en-US" dirty="0">
                <a:solidFill>
                  <a:srgbClr val="0070C0"/>
                </a:solidFill>
              </a:rPr>
              <a:t> - </a:t>
            </a:r>
            <a:r>
              <a:rPr lang="en-US" dirty="0" err="1">
                <a:solidFill>
                  <a:srgbClr val="0070C0"/>
                </a:solidFill>
              </a:rPr>
              <a:t>D</a:t>
            </a:r>
            <a:r>
              <a:rPr lang="en-US" baseline="-25000" dirty="0" err="1">
                <a:solidFill>
                  <a:srgbClr val="0070C0"/>
                </a:solidFill>
              </a:rPr>
              <a:t>eff</a:t>
            </a:r>
            <a:r>
              <a:rPr lang="en-US" dirty="0">
                <a:solidFill>
                  <a:srgbClr val="0070C0"/>
                </a:solidFill>
              </a:rPr>
              <a:t> - </a:t>
            </a:r>
            <a:r>
              <a:rPr lang="en-US" dirty="0" err="1">
                <a:solidFill>
                  <a:srgbClr val="0070C0"/>
                </a:solidFill>
              </a:rPr>
              <a:t>Interfilament</a:t>
            </a:r>
            <a:r>
              <a:rPr lang="en-US" dirty="0">
                <a:solidFill>
                  <a:srgbClr val="0070C0"/>
                </a:solidFill>
              </a:rPr>
              <a:t> resistance - </a:t>
            </a:r>
            <a:r>
              <a:rPr lang="en-US" dirty="0" err="1">
                <a:solidFill>
                  <a:srgbClr val="0070C0"/>
                </a:solidFill>
              </a:rPr>
              <a:t>Interstrand</a:t>
            </a:r>
            <a:r>
              <a:rPr lang="en-US" dirty="0">
                <a:solidFill>
                  <a:srgbClr val="0070C0"/>
                </a:solidFill>
              </a:rPr>
              <a:t> resistance - Wire architecture - Cooling - Specific Heat </a:t>
            </a:r>
          </a:p>
        </p:txBody>
      </p:sp>
      <p:sp>
        <p:nvSpPr>
          <p:cNvPr id="41" name="Content Placeholder 28"/>
          <p:cNvSpPr txBox="1">
            <a:spLocks/>
          </p:cNvSpPr>
          <p:nvPr/>
        </p:nvSpPr>
        <p:spPr bwMode="auto">
          <a:xfrm>
            <a:off x="239185" y="6367068"/>
            <a:ext cx="11713633" cy="376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Arial" panose="020B0604020202020204" pitchFamily="34" charset="0"/>
              <a:buChar char="•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262AFF"/>
              </a:buClr>
              <a:buSzPct val="12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kern="0" dirty="0"/>
              <a:t>We need to understand and control the entire chain, but emphasis is on cable level….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47204" y="1684772"/>
            <a:ext cx="157265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Key physics </a:t>
            </a:r>
          </a:p>
          <a:p>
            <a:r>
              <a:rPr lang="en-US" dirty="0"/>
              <a:t>phenomena: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37373" y="1842040"/>
            <a:ext cx="10363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Critical current density – Magnetization &amp; Ramp loss – Stress &amp; Strain – Stability &amp; Training   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0529" y="4692578"/>
            <a:ext cx="1528981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Few key parameters: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838792" y="2426782"/>
            <a:ext cx="2209800" cy="21390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Performance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Manufacturability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Robustness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Reliability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Availability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Cost </a:t>
            </a:r>
          </a:p>
        </p:txBody>
      </p:sp>
      <p:sp>
        <p:nvSpPr>
          <p:cNvPr id="45" name="Rounded Rectangle 44"/>
          <p:cNvSpPr/>
          <p:nvPr/>
        </p:nvSpPr>
        <p:spPr bwMode="auto">
          <a:xfrm>
            <a:off x="996431" y="2506188"/>
            <a:ext cx="8174736" cy="198812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60952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18" y="346075"/>
            <a:ext cx="10617929" cy="533400"/>
          </a:xfrm>
        </p:spPr>
        <p:txBody>
          <a:bodyPr/>
          <a:lstStyle/>
          <a:p>
            <a:r>
              <a:rPr lang="en-GB" dirty="0"/>
              <a:t>2.  </a:t>
            </a:r>
            <a:r>
              <a:rPr lang="en-GB" dirty="0" err="1"/>
              <a:t>J</a:t>
            </a:r>
            <a:r>
              <a:rPr lang="en-GB" baseline="-25000" dirty="0" err="1"/>
              <a:t>c</a:t>
            </a:r>
            <a:r>
              <a:rPr lang="en-GB" baseline="-25000" dirty="0"/>
              <a:t> </a:t>
            </a:r>
            <a:r>
              <a:rPr lang="en-GB" dirty="0"/>
              <a:t>- </a:t>
            </a:r>
            <a:r>
              <a:rPr lang="en-GB" dirty="0" err="1"/>
              <a:t>D</a:t>
            </a:r>
            <a:r>
              <a:rPr lang="en-GB" baseline="-25000" dirty="0" err="1"/>
              <a:t>eff</a:t>
            </a:r>
            <a:r>
              <a:rPr lang="en-GB" dirty="0"/>
              <a:t> - AC loss </a:t>
            </a:r>
            <a:r>
              <a:rPr lang="en-GB" sz="3300" dirty="0">
                <a:solidFill>
                  <a:srgbClr val="0070C0"/>
                </a:solidFill>
              </a:rPr>
              <a:t>- status in Nb</a:t>
            </a:r>
            <a:r>
              <a:rPr lang="en-GB" sz="3300" baseline="-25000" dirty="0">
                <a:solidFill>
                  <a:srgbClr val="0070C0"/>
                </a:solidFill>
              </a:rPr>
              <a:t>3</a:t>
            </a:r>
            <a:r>
              <a:rPr lang="en-GB" sz="3300" dirty="0">
                <a:solidFill>
                  <a:srgbClr val="0070C0"/>
                </a:solidFill>
              </a:rPr>
              <a:t>Sn Rutherford cables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6561" y="1119587"/>
            <a:ext cx="10025189" cy="4087680"/>
          </a:xfrm>
        </p:spPr>
        <p:txBody>
          <a:bodyPr/>
          <a:lstStyle/>
          <a:p>
            <a:pPr marL="0" indent="0">
              <a:buNone/>
            </a:pPr>
            <a:r>
              <a:rPr lang="en-US" sz="2200" b="1" dirty="0" err="1"/>
              <a:t>J</a:t>
            </a:r>
            <a:r>
              <a:rPr lang="en-US" sz="2200" b="1" baseline="-25000" dirty="0" err="1"/>
              <a:t>c</a:t>
            </a:r>
            <a:r>
              <a:rPr lang="en-US" sz="2200" b="1" dirty="0"/>
              <a:t> &amp; </a:t>
            </a:r>
            <a:r>
              <a:rPr lang="en-US" sz="2200" b="1" dirty="0" err="1"/>
              <a:t>D</a:t>
            </a:r>
            <a:r>
              <a:rPr lang="en-US" sz="2200" b="1" baseline="-25000" dirty="0" err="1"/>
              <a:t>eff</a:t>
            </a:r>
            <a:r>
              <a:rPr lang="en-US" sz="2200" b="1" dirty="0"/>
              <a:t>: </a:t>
            </a:r>
            <a:r>
              <a:rPr lang="en-US" sz="2200" dirty="0"/>
              <a:t>for efficiency-cost-volume reasons the engineering current density in accelerator windings have to be at least some 400 A/mm</a:t>
            </a:r>
            <a:r>
              <a:rPr lang="en-US" sz="2200" baseline="30000" dirty="0"/>
              <a:t>2</a:t>
            </a:r>
            <a:r>
              <a:rPr lang="en-US" sz="2200" dirty="0"/>
              <a:t> at the requested field:</a:t>
            </a:r>
          </a:p>
          <a:p>
            <a:pPr marL="0" indent="0">
              <a:buNone/>
            </a:pPr>
            <a:endParaRPr lang="en-US" sz="600" dirty="0"/>
          </a:p>
          <a:p>
            <a:pPr lvl="1"/>
            <a:r>
              <a:rPr lang="en-US" dirty="0"/>
              <a:t>8 T at LHC, </a:t>
            </a:r>
            <a:r>
              <a:rPr lang="en-US" dirty="0">
                <a:solidFill>
                  <a:srgbClr val="0070C0"/>
                </a:solidFill>
              </a:rPr>
              <a:t>11-12 T for HL-LHC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15-16 T for FCC</a:t>
            </a:r>
            <a:r>
              <a:rPr lang="en-US" dirty="0"/>
              <a:t>, </a:t>
            </a:r>
            <a:r>
              <a:rPr lang="en-US" dirty="0">
                <a:solidFill>
                  <a:srgbClr val="00B050"/>
                </a:solidFill>
              </a:rPr>
              <a:t>20+T for FCC+</a:t>
            </a:r>
          </a:p>
          <a:p>
            <a:pPr lvl="1"/>
            <a:r>
              <a:rPr lang="en-US" dirty="0"/>
              <a:t>Non-Cu </a:t>
            </a:r>
            <a:r>
              <a:rPr lang="en-US" dirty="0" err="1"/>
              <a:t>Jc</a:t>
            </a:r>
            <a:r>
              <a:rPr lang="en-US" dirty="0"/>
              <a:t> increase well underway for achieving 1500 A/mm</a:t>
            </a:r>
            <a:r>
              <a:rPr lang="en-US" baseline="30000" dirty="0"/>
              <a:t>2</a:t>
            </a:r>
            <a:r>
              <a:rPr lang="en-US" dirty="0"/>
              <a:t> in ˂20 µm filaments at 16T@4.2K, reached in km long wires (see previous talks)</a:t>
            </a:r>
          </a:p>
          <a:p>
            <a:pPr lvl="1"/>
            <a:r>
              <a:rPr lang="en-US" dirty="0"/>
              <a:t>Next: further increase to some 1800 A/mm</a:t>
            </a:r>
            <a:r>
              <a:rPr lang="en-US" baseline="30000" dirty="0"/>
              <a:t>2</a:t>
            </a:r>
            <a:r>
              <a:rPr lang="en-US" dirty="0"/>
              <a:t>, for achieving margin and robustness, reduction of </a:t>
            </a:r>
            <a:r>
              <a:rPr lang="en-US" dirty="0" err="1"/>
              <a:t>D</a:t>
            </a:r>
            <a:r>
              <a:rPr lang="en-US" baseline="-25000" dirty="0" err="1"/>
              <a:t>eff</a:t>
            </a:r>
            <a:r>
              <a:rPr lang="en-US" dirty="0"/>
              <a:t> to 20 µm, and making long lengths</a:t>
            </a:r>
          </a:p>
          <a:p>
            <a:pPr lvl="1"/>
            <a:r>
              <a:rPr lang="en-US" dirty="0"/>
              <a:t>A great success made possible by CERN’s drive towards affordable 15-16 T.</a:t>
            </a:r>
          </a:p>
          <a:p>
            <a:endParaRPr lang="en-US" sz="600" dirty="0"/>
          </a:p>
          <a:p>
            <a:pPr marL="0" indent="0">
              <a:buNone/>
            </a:pPr>
            <a:r>
              <a:rPr lang="en-US" sz="2200" b="1" dirty="0"/>
              <a:t>Ramp Losses: </a:t>
            </a:r>
            <a:r>
              <a:rPr lang="en-US" sz="2200" dirty="0"/>
              <a:t>in strands and cables sufficiently predictable provided inter-filament and inter-strand resistances are under control and filament shape is known.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E16CDF-A5F9-4808-8A55-524B5F174841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0E06A6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58912" y="6023901"/>
            <a:ext cx="1410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Three 16T FCC designs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0154" y="5207267"/>
            <a:ext cx="9858001" cy="13849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Hottest issues for cables, and thus for magnet performances are: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Sustaining Transverse Pressure on cable wide face,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Achieving no (or little) training and stable long term performance.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So, </a:t>
            </a:r>
            <a:r>
              <a:rPr lang="en-US" sz="22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will focus on this in the next slides….</a:t>
            </a:r>
          </a:p>
        </p:txBody>
      </p:sp>
      <p:pic>
        <p:nvPicPr>
          <p:cNvPr id="10" name="Picture 324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08215" y="1119587"/>
            <a:ext cx="1690077" cy="1571082"/>
          </a:xfrm>
          <a:prstGeom prst="rect">
            <a:avLst/>
          </a:prstGeom>
          <a:noFill/>
        </p:spPr>
      </p:pic>
      <p:pic>
        <p:nvPicPr>
          <p:cNvPr id="11" name="Picture 324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51750" y="2824147"/>
            <a:ext cx="1633205" cy="1521340"/>
          </a:xfrm>
          <a:prstGeom prst="rect">
            <a:avLst/>
          </a:prstGeom>
          <a:noFill/>
        </p:spPr>
      </p:pic>
      <p:pic>
        <p:nvPicPr>
          <p:cNvPr id="12" name="Picture 325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62881" y="4460988"/>
            <a:ext cx="1603007" cy="15079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326307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18" y="346075"/>
            <a:ext cx="10617929" cy="533400"/>
          </a:xfrm>
        </p:spPr>
        <p:txBody>
          <a:bodyPr/>
          <a:lstStyle/>
          <a:p>
            <a:r>
              <a:rPr lang="en-GB" dirty="0"/>
              <a:t>2.  </a:t>
            </a:r>
            <a:r>
              <a:rPr lang="en-GB" dirty="0" err="1"/>
              <a:t>J</a:t>
            </a:r>
            <a:r>
              <a:rPr lang="en-GB" baseline="-25000" dirty="0" err="1"/>
              <a:t>c</a:t>
            </a:r>
            <a:r>
              <a:rPr lang="en-GB" baseline="-25000" dirty="0"/>
              <a:t> </a:t>
            </a:r>
            <a:r>
              <a:rPr lang="en-GB" dirty="0"/>
              <a:t>- </a:t>
            </a:r>
            <a:r>
              <a:rPr lang="en-GB" dirty="0" err="1"/>
              <a:t>D</a:t>
            </a:r>
            <a:r>
              <a:rPr lang="en-GB" baseline="-25000" dirty="0" err="1"/>
              <a:t>eff</a:t>
            </a:r>
            <a:r>
              <a:rPr lang="en-GB" dirty="0"/>
              <a:t> - AC loss </a:t>
            </a:r>
            <a:r>
              <a:rPr lang="en-GB" sz="3300" dirty="0">
                <a:solidFill>
                  <a:srgbClr val="0070C0"/>
                </a:solidFill>
              </a:rPr>
              <a:t>- status in Nb</a:t>
            </a:r>
            <a:r>
              <a:rPr lang="en-GB" sz="3300" baseline="-25000" dirty="0">
                <a:solidFill>
                  <a:srgbClr val="0070C0"/>
                </a:solidFill>
              </a:rPr>
              <a:t>3</a:t>
            </a:r>
            <a:r>
              <a:rPr lang="en-GB" sz="3300" dirty="0">
                <a:solidFill>
                  <a:srgbClr val="0070C0"/>
                </a:solidFill>
              </a:rPr>
              <a:t>Sn Rutherford cables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E16CDF-A5F9-4808-8A55-524B5F174841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0E06A6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3561" y="5534948"/>
            <a:ext cx="11382950" cy="738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Magnetization and ramp losses well-understood when strand magnetization, R</a:t>
            </a:r>
            <a:r>
              <a:rPr kumimoji="0" lang="en-US" sz="2200" b="1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&amp; </a:t>
            </a:r>
            <a:r>
              <a:rPr kumimoji="0" lang="en-US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r>
              <a:rPr kumimoji="0" lang="en-US" sz="22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</a:t>
            </a:r>
            <a:r>
              <a:rPr kumimoji="0" lang="en-US" sz="2200" b="1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are known</a:t>
            </a:r>
            <a:endParaRPr kumimoji="0" lang="en-US" sz="2200" b="1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 Nb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Sn no major research issue last ~ 5 years.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70C5C0-AE4D-4520-A881-D871160C7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3655" y="1598066"/>
            <a:ext cx="3158836" cy="2997290"/>
          </a:xfrm>
          <a:prstGeom prst="rect">
            <a:avLst/>
          </a:prstGeom>
        </p:spPr>
      </p:pic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F1B57DC8-F8F6-4D48-9CE6-BB08240317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185" y="1077687"/>
            <a:ext cx="8419479" cy="3825446"/>
          </a:xfrm>
        </p:spPr>
        <p:txBody>
          <a:bodyPr/>
          <a:lstStyle/>
          <a:p>
            <a:pPr marL="0" indent="0">
              <a:buNone/>
            </a:pPr>
            <a:r>
              <a:rPr lang="en-US" sz="2200" b="1" dirty="0"/>
              <a:t>Literature survey 2015-2021</a:t>
            </a:r>
            <a:r>
              <a:rPr lang="en-US" sz="2200" baseline="30000" dirty="0"/>
              <a:t>(*)</a:t>
            </a:r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23D17A-1496-41A4-8C8B-A9FCB0379285}"/>
              </a:ext>
            </a:extLst>
          </p:cNvPr>
          <p:cNvSpPr txBox="1"/>
          <p:nvPr/>
        </p:nvSpPr>
        <p:spPr>
          <a:xfrm>
            <a:off x="10805706" y="4282164"/>
            <a:ext cx="1267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Collings 2017</a:t>
            </a:r>
            <a:endParaRPr lang="en-GB" sz="14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5DD2AB3-F319-42EC-92BE-A541C37F1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65" y="1598066"/>
            <a:ext cx="3585557" cy="280666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1A55D41-1E2C-4851-B95C-48BF5070DC92}"/>
              </a:ext>
            </a:extLst>
          </p:cNvPr>
          <p:cNvSpPr txBox="1"/>
          <p:nvPr/>
        </p:nvSpPr>
        <p:spPr>
          <a:xfrm>
            <a:off x="0" y="6535654"/>
            <a:ext cx="5168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(*) The extensive body of work &lt; 2015 is not included in this presentation.</a:t>
            </a:r>
            <a:endParaRPr lang="en-GB" sz="12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0294C8-F790-46FB-B333-37C854BA97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8924" y="1571911"/>
            <a:ext cx="3585557" cy="278184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EA99451-91A2-454B-AC53-1D82000F03BA}"/>
              </a:ext>
            </a:extLst>
          </p:cNvPr>
          <p:cNvSpPr txBox="1"/>
          <p:nvPr/>
        </p:nvSpPr>
        <p:spPr>
          <a:xfrm>
            <a:off x="3780131" y="4243256"/>
            <a:ext cx="1267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Wang 2015</a:t>
            </a:r>
            <a:endParaRPr lang="en-GB" sz="14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E7D340F-4738-41A5-AEC5-77537F60780C}"/>
              </a:ext>
            </a:extLst>
          </p:cNvPr>
          <p:cNvSpPr txBox="1"/>
          <p:nvPr/>
        </p:nvSpPr>
        <p:spPr>
          <a:xfrm>
            <a:off x="986131" y="4595356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Magnetization loops RRP strands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900DCF3-25E4-4F9E-AFF6-BC1741CC6C2A}"/>
              </a:ext>
            </a:extLst>
          </p:cNvPr>
          <p:cNvSpPr txBox="1"/>
          <p:nvPr/>
        </p:nvSpPr>
        <p:spPr>
          <a:xfrm>
            <a:off x="4948813" y="4610760"/>
            <a:ext cx="2895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/>
              <a:t>Sextupole</a:t>
            </a:r>
            <a:r>
              <a:rPr lang="en-US" sz="1400" i="1" dirty="0"/>
              <a:t> moment HQ02 magnet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DE6122-E7DC-4D24-AAFB-5B22378F0BD1}"/>
              </a:ext>
            </a:extLst>
          </p:cNvPr>
          <p:cNvSpPr txBox="1"/>
          <p:nvPr/>
        </p:nvSpPr>
        <p:spPr>
          <a:xfrm>
            <a:off x="8543655" y="4595356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Coupling losses several Rutherford cables US program</a:t>
            </a:r>
          </a:p>
        </p:txBody>
      </p:sp>
    </p:spTree>
    <p:extLst>
      <p:ext uri="{BB962C8B-B14F-4D97-AF65-F5344CB8AC3E}">
        <p14:creationId xmlns:p14="http://schemas.microsoft.com/office/powerpoint/2010/main" val="229200974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9AC8E-86CF-40CE-A794-90A65EA69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3.1 Strain effect </a:t>
            </a:r>
            <a:r>
              <a:rPr lang="en-US" dirty="0">
                <a:solidFill>
                  <a:srgbClr val="0070C0"/>
                </a:solidFill>
              </a:rPr>
              <a:t>- Single strands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1FA03-6712-4D47-B438-D6DE640BD7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C790B0-F183-403A-97D9-A897D053D91D}" type="slidenum">
              <a:rPr lang="en-US" smtClean="0"/>
              <a:pPr/>
              <a:t>5</a:t>
            </a:fld>
            <a:endParaRPr lang="en-US" sz="1400" i="0" dirty="0">
              <a:solidFill>
                <a:schemeClr val="bg2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58FE17-D5EB-458C-86B7-B21A8E2C6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186" y="1077687"/>
            <a:ext cx="8104314" cy="5376620"/>
          </a:xfrm>
        </p:spPr>
        <p:txBody>
          <a:bodyPr/>
          <a:lstStyle/>
          <a:p>
            <a:pPr marL="0" indent="0">
              <a:buNone/>
            </a:pPr>
            <a:r>
              <a:rPr lang="en-US" sz="2200" b="1" dirty="0"/>
              <a:t>Literature survey 2015-2021</a:t>
            </a:r>
            <a:r>
              <a:rPr lang="en-US" sz="2200" baseline="30000" dirty="0"/>
              <a:t>(*)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200" dirty="0"/>
              <a:t>Internal stress/strain -distribution well-charted with local probes:</a:t>
            </a:r>
          </a:p>
          <a:p>
            <a:pPr marL="644525" indent="-285750">
              <a:spcBef>
                <a:spcPts val="600"/>
              </a:spcBef>
            </a:pPr>
            <a:r>
              <a:rPr lang="en-US" sz="2000" dirty="0"/>
              <a:t>n-diffraction reveals strain distribution on filament level </a:t>
            </a:r>
            <a:r>
              <a:rPr lang="en-US" sz="1600" dirty="0"/>
              <a:t>(Scheuerlein 2017, </a:t>
            </a:r>
            <a:r>
              <a:rPr lang="en-US" sz="1600" dirty="0" err="1"/>
              <a:t>Osamura</a:t>
            </a:r>
            <a:r>
              <a:rPr lang="en-US" sz="1600" dirty="0"/>
              <a:t> 2019)</a:t>
            </a:r>
            <a:r>
              <a:rPr lang="en-US" sz="2000" dirty="0"/>
              <a:t>, role of thermal pre-strain </a:t>
            </a:r>
            <a:r>
              <a:rPr lang="en-US" sz="1600" dirty="0"/>
              <a:t>(</a:t>
            </a:r>
            <a:r>
              <a:rPr lang="en-US" sz="1600" dirty="0" err="1"/>
              <a:t>Suwa</a:t>
            </a:r>
            <a:r>
              <a:rPr lang="en-US" sz="1600" dirty="0"/>
              <a:t> 2018)</a:t>
            </a:r>
            <a:r>
              <a:rPr lang="en-US" sz="2000" dirty="0"/>
              <a:t>, bending strain </a:t>
            </a:r>
            <a:r>
              <a:rPr lang="en-US" sz="1600" dirty="0"/>
              <a:t>(</a:t>
            </a:r>
            <a:r>
              <a:rPr lang="en-US" sz="1600" dirty="0" err="1"/>
              <a:t>Hemmi</a:t>
            </a:r>
            <a:r>
              <a:rPr lang="en-US" sz="1600" dirty="0"/>
              <a:t> 2017)</a:t>
            </a:r>
            <a:r>
              <a:rPr lang="en-US" sz="2000" dirty="0"/>
              <a:t>, pre-bending </a:t>
            </a:r>
            <a:r>
              <a:rPr lang="en-US" sz="1600" dirty="0"/>
              <a:t>(Takahashi 2015)</a:t>
            </a:r>
          </a:p>
          <a:p>
            <a:pPr marL="644525" indent="-285750"/>
            <a:r>
              <a:rPr lang="en-US" sz="2000" dirty="0"/>
              <a:t>X-rays reveal strain distribution matrix </a:t>
            </a:r>
            <a:r>
              <a:rPr lang="en-US" sz="1600" dirty="0"/>
              <a:t>(Scheuerlein 2017, </a:t>
            </a:r>
            <a:r>
              <a:rPr lang="en-US" sz="1600" dirty="0" err="1"/>
              <a:t>Jin</a:t>
            </a:r>
            <a:r>
              <a:rPr lang="en-US" sz="1600" dirty="0"/>
              <a:t> 2017)</a:t>
            </a:r>
          </a:p>
          <a:p>
            <a:pPr marL="644525" indent="-285750"/>
            <a:r>
              <a:rPr lang="en-US" sz="2000" dirty="0"/>
              <a:t>Related T</a:t>
            </a:r>
            <a:r>
              <a:rPr lang="en-US" sz="2000" baseline="-25000" dirty="0"/>
              <a:t>c</a:t>
            </a:r>
            <a:r>
              <a:rPr lang="en-US" sz="2000" dirty="0"/>
              <a:t> distribution evolves with mechanical / thermal cycling </a:t>
            </a:r>
            <a:r>
              <a:rPr lang="en-US" sz="1600" dirty="0"/>
              <a:t>(</a:t>
            </a:r>
            <a:r>
              <a:rPr lang="en-US" sz="1600" dirty="0" err="1"/>
              <a:t>Wesche</a:t>
            </a:r>
            <a:r>
              <a:rPr lang="en-US" sz="1600" dirty="0"/>
              <a:t> 2020)</a:t>
            </a:r>
            <a:r>
              <a:rPr lang="en-US" sz="1800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200" dirty="0"/>
              <a:t>Modelling has refined to a local filament level:</a:t>
            </a:r>
          </a:p>
          <a:p>
            <a:pPr marL="644525" indent="-285750">
              <a:spcBef>
                <a:spcPts val="600"/>
              </a:spcBef>
            </a:pPr>
            <a:r>
              <a:rPr lang="en-US" sz="2000" dirty="0"/>
              <a:t>Multi-level modelling from coil all the way down to filament </a:t>
            </a:r>
            <a:r>
              <a:rPr lang="en-US" sz="1600" dirty="0"/>
              <a:t>(Daly 2018)</a:t>
            </a:r>
          </a:p>
          <a:p>
            <a:pPr marL="644525" indent="-285750">
              <a:spcBef>
                <a:spcPts val="600"/>
              </a:spcBef>
            </a:pPr>
            <a:r>
              <a:rPr lang="en-US" sz="2000" dirty="0"/>
              <a:t>Influence of imperfections on transverse-stress concentration </a:t>
            </a:r>
            <a:r>
              <a:rPr lang="en-US" sz="1600" dirty="0"/>
              <a:t>(</a:t>
            </a:r>
            <a:r>
              <a:rPr lang="en-US" sz="1600" dirty="0" err="1"/>
              <a:t>Zhai</a:t>
            </a:r>
            <a:r>
              <a:rPr lang="en-US" sz="1600" dirty="0"/>
              <a:t> 2016)</a:t>
            </a:r>
            <a:r>
              <a:rPr lang="en-US" sz="2000" dirty="0"/>
              <a:t> and thermal pre-strain </a:t>
            </a:r>
            <a:r>
              <a:rPr lang="en-US" sz="1600" dirty="0"/>
              <a:t>(</a:t>
            </a:r>
            <a:r>
              <a:rPr lang="en-US" sz="1600" dirty="0" err="1"/>
              <a:t>D’Hauthuille</a:t>
            </a:r>
            <a:r>
              <a:rPr lang="en-US" sz="1600" dirty="0"/>
              <a:t> 2017)</a:t>
            </a:r>
          </a:p>
          <a:p>
            <a:pPr marL="644525" indent="-285750"/>
            <a:r>
              <a:rPr lang="en-US" sz="2000" dirty="0"/>
              <a:t>Role of plastic matrix deformation </a:t>
            </a:r>
            <a:r>
              <a:rPr lang="en-US" sz="1600" dirty="0"/>
              <a:t>(Ta 2015, Barzi 2019)</a:t>
            </a:r>
          </a:p>
          <a:p>
            <a:pPr marL="644525" indent="-285750"/>
            <a:r>
              <a:rPr lang="en-US" sz="2000" dirty="0"/>
              <a:t>Role of filament cracking on </a:t>
            </a:r>
            <a:r>
              <a:rPr lang="en-US" sz="2000" dirty="0">
                <a:sym typeface="Symbol" panose="05050102010706020507" pitchFamily="18" charset="2"/>
              </a:rPr>
              <a:t>() </a:t>
            </a:r>
            <a:r>
              <a:rPr lang="en-US" sz="1600" dirty="0">
                <a:sym typeface="Symbol" panose="05050102010706020507" pitchFamily="18" charset="2"/>
              </a:rPr>
              <a:t>(Wang 2016)</a:t>
            </a:r>
            <a:r>
              <a:rPr lang="en-US" sz="2000" dirty="0">
                <a:sym typeface="Symbol" panose="05050102010706020507" pitchFamily="18" charset="2"/>
              </a:rPr>
              <a:t> and on J</a:t>
            </a:r>
            <a:r>
              <a:rPr lang="en-US" sz="2000" baseline="-25000" dirty="0">
                <a:sym typeface="Symbol" panose="05050102010706020507" pitchFamily="18" charset="2"/>
              </a:rPr>
              <a:t>c</a:t>
            </a:r>
            <a:r>
              <a:rPr lang="en-US" sz="2000" dirty="0">
                <a:sym typeface="Symbol" panose="05050102010706020507" pitchFamily="18" charset="2"/>
              </a:rPr>
              <a:t> </a:t>
            </a:r>
            <a:r>
              <a:rPr lang="en-US" sz="1600" dirty="0"/>
              <a:t>(Liu 2018)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293E1A-5877-4D13-B2EE-EC706F0ED6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7704" y="940527"/>
            <a:ext cx="3420751" cy="29496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2A0A59-7C17-4491-B5D8-B8B2B870A5A5}"/>
              </a:ext>
            </a:extLst>
          </p:cNvPr>
          <p:cNvSpPr txBox="1"/>
          <p:nvPr/>
        </p:nvSpPr>
        <p:spPr>
          <a:xfrm>
            <a:off x="10922000" y="3606626"/>
            <a:ext cx="1167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Wesche</a:t>
            </a:r>
            <a:r>
              <a:rPr lang="en-US" sz="14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2020</a:t>
            </a:r>
            <a:endParaRPr lang="en-GB" sz="14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08BF6E-DAAA-441B-9B6F-D013A422C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5189" y="4191272"/>
            <a:ext cx="3340702" cy="20577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8E7647-D8DD-48C2-9F79-B75027F91BF8}"/>
              </a:ext>
            </a:extLst>
          </p:cNvPr>
          <p:cNvSpPr txBox="1"/>
          <p:nvPr/>
        </p:nvSpPr>
        <p:spPr>
          <a:xfrm>
            <a:off x="11071074" y="6181891"/>
            <a:ext cx="924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Daly 2018</a:t>
            </a:r>
            <a:endParaRPr lang="en-GB" sz="1400" b="1" dirty="0">
              <a:solidFill>
                <a:srgbClr val="00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4B428E-A11A-4D70-BC50-15804726E8B9}"/>
              </a:ext>
            </a:extLst>
          </p:cNvPr>
          <p:cNvSpPr txBox="1"/>
          <p:nvPr/>
        </p:nvSpPr>
        <p:spPr>
          <a:xfrm>
            <a:off x="0" y="6535654"/>
            <a:ext cx="5168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(*) The extensive body of work &lt; 2015 is not included in this presentation.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E645BFE-678E-4C65-918F-3DD9C010E604}"/>
              </a:ext>
            </a:extLst>
          </p:cNvPr>
          <p:cNvSpPr txBox="1"/>
          <p:nvPr/>
        </p:nvSpPr>
        <p:spPr>
          <a:xfrm>
            <a:off x="9098280" y="3828889"/>
            <a:ext cx="3103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Evolution 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distribution with cycling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2D2EFD-9EDF-4C3C-9F83-81065EC014EF}"/>
              </a:ext>
            </a:extLst>
          </p:cNvPr>
          <p:cNvSpPr txBox="1"/>
          <p:nvPr/>
        </p:nvSpPr>
        <p:spPr>
          <a:xfrm>
            <a:off x="9244022" y="6217990"/>
            <a:ext cx="1851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Stress distribution magnet strand</a:t>
            </a:r>
          </a:p>
        </p:txBody>
      </p:sp>
    </p:spTree>
    <p:extLst>
      <p:ext uri="{BB962C8B-B14F-4D97-AF65-F5344CB8AC3E}">
        <p14:creationId xmlns:p14="http://schemas.microsoft.com/office/powerpoint/2010/main" val="197440697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9AC8E-86CF-40CE-A794-90A65EA69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3.1 Strain effect </a:t>
            </a:r>
            <a:r>
              <a:rPr lang="en-US" dirty="0">
                <a:solidFill>
                  <a:srgbClr val="0070C0"/>
                </a:solidFill>
              </a:rPr>
              <a:t>- Single strands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1FA03-6712-4D47-B438-D6DE640BD7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C790B0-F183-403A-97D9-A897D053D91D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0E06A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58FE17-D5EB-458C-86B7-B21A8E2C6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186" y="1025434"/>
            <a:ext cx="7951913" cy="4490172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b="1" dirty="0"/>
              <a:t>Literature survey 2015-2021</a:t>
            </a:r>
            <a:r>
              <a:rPr lang="en-US" sz="2200" baseline="30000" dirty="0"/>
              <a:t>(*)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200" dirty="0"/>
              <a:t>Single-strand strain response experiments have refined ....</a:t>
            </a:r>
          </a:p>
          <a:p>
            <a:pPr marL="701675">
              <a:spcBef>
                <a:spcPts val="600"/>
              </a:spcBef>
            </a:pPr>
            <a:r>
              <a:rPr lang="en-US" sz="2000" dirty="0"/>
              <a:t>Axial strain response well-documented </a:t>
            </a:r>
            <a:r>
              <a:rPr lang="en-US" sz="1600" dirty="0"/>
              <a:t>(Liu 2015)</a:t>
            </a:r>
            <a:r>
              <a:rPr lang="en-US" sz="2000" dirty="0"/>
              <a:t>, including role of factors such as voids </a:t>
            </a:r>
            <a:r>
              <a:rPr lang="en-US" sz="1600" dirty="0"/>
              <a:t>(Barth 2018)</a:t>
            </a:r>
            <a:r>
              <a:rPr lang="en-US" sz="2000" dirty="0"/>
              <a:t> and filament twist </a:t>
            </a:r>
            <a:r>
              <a:rPr lang="en-US" sz="1600" dirty="0"/>
              <a:t>(Seeber 2019)</a:t>
            </a:r>
          </a:p>
          <a:p>
            <a:pPr marL="701675"/>
            <a:r>
              <a:rPr lang="en-US" sz="2000" dirty="0"/>
              <a:t>Transverse strain response measured under magnet-relevant conditions no J</a:t>
            </a:r>
            <a:r>
              <a:rPr lang="en-US" sz="2000" baseline="-25000" dirty="0"/>
              <a:t>c</a:t>
            </a:r>
            <a:r>
              <a:rPr lang="en-US" sz="2000" dirty="0"/>
              <a:t> degradation up to ~ 150 – 180 </a:t>
            </a:r>
            <a:r>
              <a:rPr lang="en-US" sz="2000" dirty="0" err="1"/>
              <a:t>Mpa</a:t>
            </a:r>
            <a:r>
              <a:rPr lang="en-US" sz="2000" dirty="0"/>
              <a:t> </a:t>
            </a:r>
            <a:r>
              <a:rPr lang="en-US" sz="1600" dirty="0"/>
              <a:t> (Troitino 2021)</a:t>
            </a:r>
            <a:r>
              <a:rPr lang="en-US" sz="2000" dirty="0"/>
              <a:t>. </a:t>
            </a:r>
            <a:r>
              <a:rPr lang="en-US" sz="1800" dirty="0"/>
              <a:t> 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2200" dirty="0"/>
              <a:t>… and are well-understood:</a:t>
            </a:r>
          </a:p>
          <a:p>
            <a:pPr marL="701675">
              <a:spcBef>
                <a:spcPts val="600"/>
              </a:spcBef>
            </a:pPr>
            <a:r>
              <a:rPr lang="en-US" sz="2000" dirty="0"/>
              <a:t>Strain response is well-described and quite predictable </a:t>
            </a:r>
            <a:r>
              <a:rPr lang="en-US" sz="1600" dirty="0"/>
              <a:t>(</a:t>
            </a:r>
            <a:r>
              <a:rPr lang="en-US" sz="1600" dirty="0" err="1"/>
              <a:t>Ekin</a:t>
            </a:r>
            <a:r>
              <a:rPr lang="en-US" sz="1600" dirty="0"/>
              <a:t> 2016)</a:t>
            </a:r>
          </a:p>
          <a:p>
            <a:pPr marL="701675">
              <a:spcBef>
                <a:spcPts val="600"/>
              </a:spcBef>
            </a:pPr>
            <a:r>
              <a:rPr lang="en-US" sz="2000" dirty="0"/>
              <a:t>It is intrinsically related to the interplay between lattice disorder </a:t>
            </a:r>
            <a:r>
              <a:rPr lang="en-US" sz="1600" dirty="0"/>
              <a:t>(Mentink 2017)</a:t>
            </a:r>
            <a:r>
              <a:rPr lang="en-US" sz="2000" dirty="0"/>
              <a:t> and the electronic DOS </a:t>
            </a:r>
            <a:r>
              <a:rPr lang="en-US" sz="1600" dirty="0"/>
              <a:t>(Godeke 2018, </a:t>
            </a:r>
            <a:r>
              <a:rPr lang="en-US" sz="1600" dirty="0" err="1"/>
              <a:t>Qiao</a:t>
            </a:r>
            <a:r>
              <a:rPr lang="en-US" sz="1600" dirty="0"/>
              <a:t> 2019)</a:t>
            </a:r>
          </a:p>
          <a:p>
            <a:pPr marL="701675">
              <a:spcBef>
                <a:spcPts val="600"/>
              </a:spcBef>
            </a:pPr>
            <a:r>
              <a:rPr lang="en-US" sz="2000" dirty="0"/>
              <a:t>It can, if needed, be further ‘engineered’ with internal reinforcements </a:t>
            </a:r>
            <a:r>
              <a:rPr lang="en-US" sz="1600" dirty="0"/>
              <a:t>(</a:t>
            </a:r>
            <a:r>
              <a:rPr lang="en-US" sz="1600" dirty="0" err="1"/>
              <a:t>Sugitomo</a:t>
            </a:r>
            <a:r>
              <a:rPr lang="en-US" sz="1600" dirty="0"/>
              <a:t> 2020, Barzi 2019, </a:t>
            </a:r>
            <a:r>
              <a:rPr lang="en-US" sz="1600" dirty="0" err="1"/>
              <a:t>Hishinuma</a:t>
            </a:r>
            <a:r>
              <a:rPr lang="en-US" sz="1600" dirty="0"/>
              <a:t> 2018)</a:t>
            </a:r>
            <a:r>
              <a:rPr lang="en-US" sz="2000" dirty="0"/>
              <a:t>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E77F94-2145-42F8-A5C4-1CAB2DA0D993}"/>
              </a:ext>
            </a:extLst>
          </p:cNvPr>
          <p:cNvSpPr txBox="1"/>
          <p:nvPr/>
        </p:nvSpPr>
        <p:spPr>
          <a:xfrm>
            <a:off x="239187" y="5592418"/>
            <a:ext cx="8067416" cy="11387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>
                <a:srgbClr val="262AFF"/>
              </a:buClr>
              <a:buSzPct val="120000"/>
              <a:tabLst/>
              <a:defRPr/>
            </a:pPr>
            <a:r>
              <a:rPr kumimoji="1" lang="en-US" sz="2200" b="1" kern="0" noProof="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kumimoji="1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nclusion:</a:t>
            </a:r>
            <a:r>
              <a:rPr kumimoji="1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</a:t>
            </a:r>
            <a:r>
              <a:rPr kumimoji="1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kumimoji="1" lang="en-GB" sz="2200" b="1" i="1" u="none" strike="noStrike" kern="0" cap="none" spc="0" normalizeH="0" baseline="0" noProof="0" dirty="0">
                <a:ln>
                  <a:noFill/>
                </a:ln>
                <a:solidFill>
                  <a:srgbClr val="262AFF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 overwhelming lesson from the 30 years of Nb</a:t>
            </a:r>
            <a:r>
              <a:rPr kumimoji="1" lang="en-GB" sz="2200" b="1" i="1" u="none" strike="noStrike" kern="0" cap="none" spc="0" normalizeH="0" baseline="-25000" noProof="0" dirty="0">
                <a:ln>
                  <a:noFill/>
                </a:ln>
                <a:solidFill>
                  <a:srgbClr val="262AFF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kumimoji="1" lang="en-GB" sz="2200" b="1" i="1" u="none" strike="noStrike" kern="0" cap="none" spc="0" normalizeH="0" baseline="0" noProof="0" dirty="0">
                <a:ln>
                  <a:noFill/>
                </a:ln>
                <a:solidFill>
                  <a:srgbClr val="262AFF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Sn 	          development for ITER is that the issue is not the strand 	          production, but the strand use</a:t>
            </a:r>
            <a:r>
              <a:rPr kumimoji="1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r>
              <a:rPr kumimoji="1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1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(Mitchell 2020)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A01358-3B5C-47D1-8DF5-C774952035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76"/>
          <a:stretch/>
        </p:blipFill>
        <p:spPr>
          <a:xfrm>
            <a:off x="8672362" y="1025434"/>
            <a:ext cx="3361113" cy="248778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F12F1D-16A7-4371-A212-E50B7A6A5404}"/>
              </a:ext>
            </a:extLst>
          </p:cNvPr>
          <p:cNvSpPr txBox="1"/>
          <p:nvPr/>
        </p:nvSpPr>
        <p:spPr>
          <a:xfrm>
            <a:off x="10954237" y="3324017"/>
            <a:ext cx="1023371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Troitino 2021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3738E8-5686-4356-9E4C-8DDE509309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2362" y="3926470"/>
            <a:ext cx="3361113" cy="24660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AD7A1B-1BDF-4A34-8407-F8E4A198309A}"/>
              </a:ext>
            </a:extLst>
          </p:cNvPr>
          <p:cNvSpPr txBox="1"/>
          <p:nvPr/>
        </p:nvSpPr>
        <p:spPr>
          <a:xfrm>
            <a:off x="8921282" y="3548585"/>
            <a:ext cx="3118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Transv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stress response RRP strand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8E7647-D8DD-48C2-9F79-B75027F91BF8}"/>
              </a:ext>
            </a:extLst>
          </p:cNvPr>
          <p:cNvSpPr txBox="1"/>
          <p:nvPr/>
        </p:nvSpPr>
        <p:spPr>
          <a:xfrm>
            <a:off x="10954237" y="6188809"/>
            <a:ext cx="1225519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Godeke 2018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3E7383-0250-467F-B41B-CDDAE75198CA}"/>
              </a:ext>
            </a:extLst>
          </p:cNvPr>
          <p:cNvSpPr txBox="1"/>
          <p:nvPr/>
        </p:nvSpPr>
        <p:spPr>
          <a:xfrm>
            <a:off x="8921282" y="6396422"/>
            <a:ext cx="3118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A-priori axial strain response vs. data</a:t>
            </a:r>
          </a:p>
        </p:txBody>
      </p:sp>
    </p:spTree>
    <p:extLst>
      <p:ext uri="{BB962C8B-B14F-4D97-AF65-F5344CB8AC3E}">
        <p14:creationId xmlns:p14="http://schemas.microsoft.com/office/powerpoint/2010/main" val="166586062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D1FA03-6712-4D47-B438-D6DE640BD7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C790B0-F183-403A-97D9-A897D053D91D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0E06A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658FE17-D5EB-458C-86B7-B21A8E2C6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561" y="1077686"/>
            <a:ext cx="8054904" cy="5264631"/>
          </a:xfrm>
        </p:spPr>
        <p:txBody>
          <a:bodyPr/>
          <a:lstStyle/>
          <a:p>
            <a:pPr marL="0" indent="0">
              <a:buNone/>
            </a:pPr>
            <a:r>
              <a:rPr lang="en-US" sz="2200" b="1" dirty="0"/>
              <a:t>Literature survey 2015-2021</a:t>
            </a:r>
            <a:r>
              <a:rPr lang="en-US" sz="2200" b="1" baseline="30000" dirty="0"/>
              <a:t>(*)</a:t>
            </a:r>
          </a:p>
          <a:p>
            <a:pPr marL="0" indent="0">
              <a:buNone/>
            </a:pPr>
            <a:endParaRPr lang="en-US" sz="600" b="1" baseline="300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200" dirty="0"/>
              <a:t>Important body of data collected mechanical behavior cable stacks ...</a:t>
            </a:r>
          </a:p>
          <a:p>
            <a:pPr marL="644525" indent="-285750">
              <a:spcBef>
                <a:spcPts val="600"/>
              </a:spcBef>
            </a:pPr>
            <a:r>
              <a:rPr lang="en-US" sz="2000" dirty="0"/>
              <a:t>Overall stiffness impregnated stacks </a:t>
            </a:r>
            <a:r>
              <a:rPr lang="en-US" sz="1800" dirty="0"/>
              <a:t>(Wolf 2019a)</a:t>
            </a:r>
            <a:r>
              <a:rPr lang="en-US" sz="2000" dirty="0"/>
              <a:t>; evolution geometry during HT </a:t>
            </a:r>
            <a:r>
              <a:rPr lang="en-US" sz="1800" dirty="0"/>
              <a:t>(Durante 2016, </a:t>
            </a:r>
            <a:r>
              <a:rPr lang="en-US" sz="1800" dirty="0" err="1"/>
              <a:t>Rochepault</a:t>
            </a:r>
            <a:r>
              <a:rPr lang="en-US" sz="1800" dirty="0"/>
              <a:t> 2016) </a:t>
            </a:r>
          </a:p>
          <a:p>
            <a:pPr marL="644525" indent="-285750"/>
            <a:r>
              <a:rPr lang="en-US" sz="2000" dirty="0"/>
              <a:t>Local probes:  n-diffraction loaded stacks </a:t>
            </a:r>
            <a:r>
              <a:rPr lang="en-US" sz="1800" dirty="0"/>
              <a:t>(Wolf 2019b)</a:t>
            </a:r>
            <a:r>
              <a:rPr lang="en-US" sz="2000" dirty="0"/>
              <a:t>; X-ray tomography &amp; contact imaging </a:t>
            </a:r>
            <a:r>
              <a:rPr lang="en-US" sz="1800" dirty="0"/>
              <a:t>(Wolf2018)</a:t>
            </a:r>
          </a:p>
          <a:p>
            <a:pPr marL="644525" indent="-285750"/>
            <a:r>
              <a:rPr lang="en-US" sz="2000" dirty="0"/>
              <a:t>Effect of RT pre-loading </a:t>
            </a:r>
            <a:r>
              <a:rPr lang="en-US" sz="1800" dirty="0"/>
              <a:t>(Ebermann 2018)</a:t>
            </a:r>
            <a:r>
              <a:rPr lang="en-US" sz="2000" dirty="0"/>
              <a:t> and of cable uniformity </a:t>
            </a:r>
            <a:r>
              <a:rPr lang="en-US" sz="1800" dirty="0"/>
              <a:t>(</a:t>
            </a:r>
            <a:r>
              <a:rPr lang="en-US" sz="1800" dirty="0" err="1"/>
              <a:t>Fleiter</a:t>
            </a:r>
            <a:r>
              <a:rPr lang="en-US" sz="1800" dirty="0"/>
              <a:t> 2018)</a:t>
            </a:r>
            <a:r>
              <a:rPr lang="en-US" sz="2000" dirty="0"/>
              <a:t> on critical current; </a:t>
            </a:r>
            <a:r>
              <a:rPr lang="en-US" sz="1800" dirty="0"/>
              <a:t>  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200" dirty="0"/>
              <a:t>… and applied in coil modelling</a:t>
            </a:r>
          </a:p>
          <a:p>
            <a:pPr marL="644525" indent="-285750">
              <a:spcBef>
                <a:spcPts val="600"/>
              </a:spcBef>
            </a:pPr>
            <a:r>
              <a:rPr lang="en-US" sz="2000" dirty="0"/>
              <a:t>Strain distribution in impregnated stacks </a:t>
            </a:r>
            <a:r>
              <a:rPr lang="en-US" sz="1800" dirty="0"/>
              <a:t>(</a:t>
            </a:r>
            <a:r>
              <a:rPr lang="en-US" sz="1800" dirty="0" err="1"/>
              <a:t>Nunio</a:t>
            </a:r>
            <a:r>
              <a:rPr lang="en-US" sz="1800" dirty="0"/>
              <a:t> 2019)</a:t>
            </a:r>
            <a:r>
              <a:rPr lang="en-US" sz="2000" dirty="0"/>
              <a:t> and winding pack </a:t>
            </a:r>
            <a:r>
              <a:rPr lang="en-US" sz="1800" dirty="0"/>
              <a:t>(Martins Araujo 2020)</a:t>
            </a:r>
          </a:p>
          <a:p>
            <a:pPr marL="644525" indent="-285750">
              <a:spcBef>
                <a:spcPts val="600"/>
              </a:spcBef>
            </a:pPr>
            <a:r>
              <a:rPr lang="en-US" sz="2000" dirty="0"/>
              <a:t>I</a:t>
            </a:r>
            <a:r>
              <a:rPr lang="en-US" sz="2000" baseline="-25000" dirty="0"/>
              <a:t>c</a:t>
            </a:r>
            <a:r>
              <a:rPr lang="en-US" sz="2000" dirty="0"/>
              <a:t> &amp; thermal margin prediction </a:t>
            </a:r>
            <a:r>
              <a:rPr lang="en-US" sz="1800" dirty="0"/>
              <a:t>(Vallone 2021)</a:t>
            </a:r>
            <a:r>
              <a:rPr lang="en-US" sz="2000" dirty="0"/>
              <a:t>;</a:t>
            </a:r>
          </a:p>
          <a:p>
            <a:pPr marL="644525" indent="-285750">
              <a:spcBef>
                <a:spcPts val="600"/>
              </a:spcBef>
            </a:pPr>
            <a:r>
              <a:rPr lang="en-US" sz="2000" dirty="0"/>
              <a:t>Strain development during quench </a:t>
            </a:r>
            <a:r>
              <a:rPr lang="en-US" sz="1800" dirty="0"/>
              <a:t>(Troitino 2020).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F12F1D-16A7-4371-A212-E50B7A6A5404}"/>
              </a:ext>
            </a:extLst>
          </p:cNvPr>
          <p:cNvSpPr txBox="1"/>
          <p:nvPr/>
        </p:nvSpPr>
        <p:spPr>
          <a:xfrm>
            <a:off x="10638914" y="2827173"/>
            <a:ext cx="1023371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Wolf 2019a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909EFF-009B-4F89-BC91-620EA8289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0225" y="3461408"/>
            <a:ext cx="3108960" cy="28121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8E7647-D8DD-48C2-9F79-B75027F91BF8}"/>
              </a:ext>
            </a:extLst>
          </p:cNvPr>
          <p:cNvSpPr txBox="1"/>
          <p:nvPr/>
        </p:nvSpPr>
        <p:spPr>
          <a:xfrm>
            <a:off x="10957639" y="6342318"/>
            <a:ext cx="1023371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Nunio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2019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73E6244-BCCB-4CF1-A068-BBFA948CB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849012" y="1019419"/>
            <a:ext cx="1772336" cy="181076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85D40752-2DF2-4A06-BF66-1C6BFFD66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99" y="346075"/>
            <a:ext cx="11534385" cy="533400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sz="3600" dirty="0"/>
              <a:t>.2 Transverse pressure </a:t>
            </a:r>
            <a:r>
              <a:rPr lang="en-GB" sz="3600" dirty="0">
                <a:solidFill>
                  <a:srgbClr val="0070C0"/>
                </a:solidFill>
              </a:rPr>
              <a:t>- Rutherford cables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F30B75-6468-420E-A580-CD67C2B13EA9}"/>
              </a:ext>
            </a:extLst>
          </p:cNvPr>
          <p:cNvSpPr txBox="1"/>
          <p:nvPr/>
        </p:nvSpPr>
        <p:spPr>
          <a:xfrm>
            <a:off x="9147517" y="3056964"/>
            <a:ext cx="28097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Impregnated stack for RT testing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A02D46-EC13-4D70-9B01-B549B942B711}"/>
              </a:ext>
            </a:extLst>
          </p:cNvPr>
          <p:cNvSpPr txBox="1"/>
          <p:nvPr/>
        </p:nvSpPr>
        <p:spPr>
          <a:xfrm>
            <a:off x="9472961" y="6281353"/>
            <a:ext cx="155268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FEM modelling </a:t>
            </a:r>
          </a:p>
          <a:p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stack response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B0960F-D2F3-4D24-98A9-A04D816414B0}"/>
              </a:ext>
            </a:extLst>
          </p:cNvPr>
          <p:cNvSpPr txBox="1"/>
          <p:nvPr/>
        </p:nvSpPr>
        <p:spPr>
          <a:xfrm>
            <a:off x="0" y="6535654"/>
            <a:ext cx="5168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(*) The extensive body of work &lt; 2015 is not included in this presentation.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3605510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E16CDF-A5F9-4808-8A55-524B5F174841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0E06A6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E4C93D-78FC-409C-B942-6325FE2A8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036" y="1155014"/>
            <a:ext cx="5835040" cy="20621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3BA5F76-D3BE-48A9-B03B-0E9996068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9918" y="3217190"/>
            <a:ext cx="3713018" cy="31990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DAB2D62-595B-439E-864B-3CE142C867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149" y="3217190"/>
            <a:ext cx="4354439" cy="3298825"/>
          </a:xfrm>
          <a:prstGeom prst="rect">
            <a:avLst/>
          </a:prstGeom>
        </p:spPr>
      </p:pic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76B6ADE6-03E2-4D06-98C5-31E47B06F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6002" y="1024080"/>
            <a:ext cx="4473490" cy="1733793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Critical current cables vs field and transverse pressure</a:t>
            </a:r>
            <a:r>
              <a:rPr lang="en-US" sz="2200" dirty="0">
                <a:sym typeface="Symbol" panose="05050102010706020507" pitchFamily="18" charset="2"/>
              </a:rPr>
              <a:t> in </a:t>
            </a:r>
            <a:r>
              <a:rPr lang="en-US" sz="2200" b="1" i="1" dirty="0">
                <a:solidFill>
                  <a:srgbClr val="262AFF"/>
                </a:solidFill>
                <a:sym typeface="Symbol" panose="05050102010706020507" pitchFamily="18" charset="2"/>
              </a:rPr>
              <a:t>FRESCA</a:t>
            </a:r>
            <a:r>
              <a:rPr lang="en-US" sz="2200" dirty="0">
                <a:sym typeface="Symbol" panose="05050102010706020507" pitchFamily="18" charset="2"/>
              </a:rPr>
              <a:t>	 </a:t>
            </a:r>
            <a:r>
              <a:rPr lang="en-US" sz="1600" dirty="0">
                <a:sym typeface="Symbol" panose="05050102010706020507" pitchFamily="18" charset="2"/>
              </a:rPr>
              <a:t>(Duvauchelle 2018)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Long-sample;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Precise </a:t>
            </a:r>
            <a:r>
              <a:rPr lang="en-US" sz="2000" i="1" dirty="0"/>
              <a:t>B</a:t>
            </a:r>
            <a:r>
              <a:rPr lang="en-US" sz="2000" baseline="-25000" dirty="0"/>
              <a:t>c2</a:t>
            </a:r>
            <a:r>
              <a:rPr lang="en-US" sz="2000" dirty="0"/>
              <a:t>(</a:t>
            </a:r>
            <a:r>
              <a:rPr lang="en-US" sz="2000" dirty="0">
                <a:sym typeface="Symbol" panose="05050102010706020507" pitchFamily="18" charset="2"/>
              </a:rPr>
              <a:t></a:t>
            </a:r>
            <a:r>
              <a:rPr lang="en-US" sz="2000" dirty="0"/>
              <a:t>) analysis;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RT stress-adjustment.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07C80CB-288E-46E1-BC51-281324CCC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99" y="346075"/>
            <a:ext cx="11534385" cy="533400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sz="3600" dirty="0"/>
              <a:t>.2 Transverse pressure </a:t>
            </a:r>
            <a:r>
              <a:rPr lang="en-GB" sz="3600" dirty="0">
                <a:solidFill>
                  <a:srgbClr val="0070C0"/>
                </a:solidFill>
              </a:rPr>
              <a:t>- Rutherford cables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56F88C-0D18-41CF-AC38-D435C9B0B724}"/>
              </a:ext>
            </a:extLst>
          </p:cNvPr>
          <p:cNvSpPr txBox="1"/>
          <p:nvPr/>
        </p:nvSpPr>
        <p:spPr>
          <a:xfrm>
            <a:off x="3234275" y="2564795"/>
            <a:ext cx="27577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i="1" dirty="0">
                <a:solidFill>
                  <a:srgbClr val="000000"/>
                </a:solidFill>
                <a:latin typeface="Arial"/>
              </a:rPr>
              <a:t>FRESCA </a:t>
            </a:r>
          </a:p>
          <a:p>
            <a:pPr algn="r"/>
            <a:r>
              <a:rPr lang="en-US" sz="1400" i="1" dirty="0">
                <a:solidFill>
                  <a:srgbClr val="000000"/>
                </a:solidFill>
                <a:latin typeface="Arial"/>
              </a:rPr>
              <a:t>transverse compression holder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1FE204-E5E9-42E7-8C6D-DB41B01389F0}"/>
              </a:ext>
            </a:extLst>
          </p:cNvPr>
          <p:cNvSpPr txBox="1"/>
          <p:nvPr/>
        </p:nvSpPr>
        <p:spPr>
          <a:xfrm>
            <a:off x="3487004" y="6443761"/>
            <a:ext cx="2106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1400" i="1" baseline="-2500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US" sz="1400" i="1" dirty="0">
                <a:solidFill>
                  <a:srgbClr val="000000"/>
                </a:solidFill>
                <a:latin typeface="Arial"/>
              </a:rPr>
              <a:t> response RRP cable 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AA296A-B108-4BA3-86CF-1F4EEC3F61F0}"/>
              </a:ext>
            </a:extLst>
          </p:cNvPr>
          <p:cNvSpPr txBox="1"/>
          <p:nvPr/>
        </p:nvSpPr>
        <p:spPr>
          <a:xfrm>
            <a:off x="8389167" y="6393631"/>
            <a:ext cx="2106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0000"/>
                </a:solidFill>
                <a:latin typeface="Arial"/>
              </a:rPr>
              <a:t>B</a:t>
            </a:r>
            <a:r>
              <a:rPr lang="en-US" sz="1400" i="1" baseline="-25000" dirty="0">
                <a:solidFill>
                  <a:srgbClr val="000000"/>
                </a:solidFill>
                <a:latin typeface="Arial"/>
              </a:rPr>
              <a:t>c2</a:t>
            </a:r>
            <a:r>
              <a:rPr lang="en-US" sz="1400" i="1" dirty="0">
                <a:solidFill>
                  <a:srgbClr val="000000"/>
                </a:solidFill>
                <a:latin typeface="Arial"/>
              </a:rPr>
              <a:t> response RRP cable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7326842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E16CDF-A5F9-4808-8A55-524B5F174841}" type="slidenum">
              <a:rPr kumimoji="0" lang="en-US" sz="1200" b="0" i="1" u="none" strike="noStrike" kern="1200" cap="none" spc="0" normalizeH="0" baseline="0" noProof="0" smtClean="0">
                <a:ln>
                  <a:noFill/>
                </a:ln>
                <a:solidFill>
                  <a:srgbClr val="0E06A6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5E574E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654834" y="3472621"/>
            <a:ext cx="5599536" cy="3255204"/>
            <a:chOff x="5595533" y="1200633"/>
            <a:chExt cx="6468451" cy="401063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5533" y="1200633"/>
              <a:ext cx="6468450" cy="3933938"/>
            </a:xfrm>
            <a:prstGeom prst="rect">
              <a:avLst/>
            </a:prstGeom>
          </p:spPr>
        </p:pic>
        <p:pic>
          <p:nvPicPr>
            <p:cNvPr id="8" name="Picture 7" descr="LHC cable section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26550" y="4906452"/>
              <a:ext cx="2037434" cy="3048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6412992" y="1280160"/>
              <a:ext cx="3474720" cy="137160"/>
            </a:xfrm>
            <a:prstGeom prst="rect">
              <a:avLst/>
            </a:prstGeom>
            <a:pattFill prst="pct70">
              <a:fgClr>
                <a:srgbClr val="66FF33"/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9887712" y="1280160"/>
              <a:ext cx="1405128" cy="13716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D170BBC-A29A-4190-B55F-467B69A270F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805"/>
          <a:stretch/>
        </p:blipFill>
        <p:spPr>
          <a:xfrm>
            <a:off x="1800169" y="1072537"/>
            <a:ext cx="2541192" cy="28659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5C20A0-B5CF-42B3-8F4C-9BD148D944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630" y="4200089"/>
            <a:ext cx="3827762" cy="2375336"/>
          </a:xfrm>
          <a:prstGeom prst="rect">
            <a:avLst/>
          </a:prstGeom>
        </p:spPr>
      </p:pic>
      <p:sp>
        <p:nvSpPr>
          <p:cNvPr id="23" name="Content Placeholder 4">
            <a:extLst>
              <a:ext uri="{FF2B5EF4-FFF2-40B4-BE49-F238E27FC236}">
                <a16:creationId xmlns:a16="http://schemas.microsoft.com/office/drawing/2014/main" id="{A04A3384-D4D9-4E7B-B4B2-00F22A57A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8973" y="1127695"/>
            <a:ext cx="6182972" cy="1733793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/>
              <a:t>Critical current cables vs field and transverse pressure</a:t>
            </a:r>
            <a:r>
              <a:rPr lang="en-US" sz="2200" dirty="0">
                <a:sym typeface="Symbol" panose="05050102010706020507" pitchFamily="18" charset="2"/>
              </a:rPr>
              <a:t> in </a:t>
            </a:r>
            <a:r>
              <a:rPr lang="en-US" sz="2200" b="1" i="1" dirty="0">
                <a:solidFill>
                  <a:srgbClr val="262AFF"/>
                </a:solidFill>
                <a:sym typeface="Symbol" panose="05050102010706020507" pitchFamily="18" charset="2"/>
              </a:rPr>
              <a:t>UT press </a:t>
            </a:r>
            <a:r>
              <a:rPr lang="en-US" sz="2200" dirty="0">
                <a:sym typeface="Symbol" panose="05050102010706020507" pitchFamily="18" charset="2"/>
              </a:rPr>
              <a:t>/ transformer </a:t>
            </a:r>
          </a:p>
          <a:p>
            <a:pPr marL="0" indent="0">
              <a:buNone/>
            </a:pPr>
            <a:r>
              <a:rPr lang="en-US" sz="1600" dirty="0">
                <a:sym typeface="Symbol" panose="05050102010706020507" pitchFamily="18" charset="2"/>
              </a:rPr>
              <a:t>(Gao 2018)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In-situ stress variation;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Ease of mechanical and/or thermal cycling;</a:t>
            </a:r>
          </a:p>
          <a:p>
            <a:pPr>
              <a:spcBef>
                <a:spcPts val="300"/>
              </a:spcBef>
            </a:pPr>
            <a:r>
              <a:rPr lang="en-US" sz="2000" dirty="0"/>
              <a:t>Short sample.</a:t>
            </a:r>
          </a:p>
          <a:p>
            <a:pPr>
              <a:spcBef>
                <a:spcPts val="300"/>
              </a:spcBef>
            </a:pPr>
            <a:endParaRPr lang="en-US" sz="20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0365212-9404-4E1D-9CBF-3D835C80F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99" y="346075"/>
            <a:ext cx="11534385" cy="533400"/>
          </a:xfrm>
        </p:spPr>
        <p:txBody>
          <a:bodyPr/>
          <a:lstStyle/>
          <a:p>
            <a:r>
              <a:rPr lang="en-GB" dirty="0"/>
              <a:t>3</a:t>
            </a:r>
            <a:r>
              <a:rPr lang="en-GB" sz="3600" dirty="0"/>
              <a:t>.2 Transverse pressure </a:t>
            </a:r>
            <a:r>
              <a:rPr lang="en-GB" sz="3600" dirty="0">
                <a:solidFill>
                  <a:srgbClr val="0070C0"/>
                </a:solidFill>
              </a:rPr>
              <a:t>- Rutherford cables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BD0A12-F957-4BD0-B8AD-D246808C94B8}"/>
              </a:ext>
            </a:extLst>
          </p:cNvPr>
          <p:cNvSpPr txBox="1"/>
          <p:nvPr/>
        </p:nvSpPr>
        <p:spPr>
          <a:xfrm>
            <a:off x="304522" y="2798505"/>
            <a:ext cx="113018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400" i="1" dirty="0" err="1">
                <a:solidFill>
                  <a:srgbClr val="000000"/>
                </a:solidFill>
                <a:latin typeface="Arial"/>
              </a:rPr>
              <a:t>UTwente</a:t>
            </a:r>
            <a:endParaRPr lang="en-US" sz="1400" i="1" dirty="0">
              <a:solidFill>
                <a:srgbClr val="000000"/>
              </a:solidFill>
              <a:latin typeface="Arial"/>
            </a:endParaRPr>
          </a:p>
          <a:p>
            <a:pPr algn="r"/>
            <a:r>
              <a:rPr lang="en-US" sz="1400" i="1" dirty="0" err="1">
                <a:solidFill>
                  <a:srgbClr val="000000"/>
                </a:solidFill>
                <a:latin typeface="Arial"/>
              </a:rPr>
              <a:t>Cryopress</a:t>
            </a:r>
            <a:r>
              <a:rPr lang="en-US" sz="1400" i="1" dirty="0">
                <a:solidFill>
                  <a:srgbClr val="000000"/>
                </a:solidFill>
                <a:latin typeface="Arial"/>
              </a:rPr>
              <a:t> /</a:t>
            </a:r>
          </a:p>
          <a:p>
            <a:pPr algn="r"/>
            <a:r>
              <a:rPr lang="en-US" sz="1400" i="1" dirty="0">
                <a:solidFill>
                  <a:srgbClr val="000000"/>
                </a:solidFill>
                <a:latin typeface="Arial"/>
              </a:rPr>
              <a:t>transformer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C07932-7014-4760-BE6F-84FEF0571823}"/>
              </a:ext>
            </a:extLst>
          </p:cNvPr>
          <p:cNvSpPr txBox="1"/>
          <p:nvPr/>
        </p:nvSpPr>
        <p:spPr>
          <a:xfrm>
            <a:off x="7361544" y="6543455"/>
            <a:ext cx="2106076" cy="307777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0000"/>
                </a:solidFill>
                <a:latin typeface="Arial"/>
              </a:rPr>
              <a:t>I</a:t>
            </a:r>
            <a:r>
              <a:rPr lang="en-US" sz="1400" i="1" baseline="-25000" dirty="0">
                <a:solidFill>
                  <a:srgbClr val="000000"/>
                </a:solidFill>
                <a:latin typeface="Arial"/>
              </a:rPr>
              <a:t>c</a:t>
            </a:r>
            <a:r>
              <a:rPr lang="en-US" sz="1400" i="1" dirty="0">
                <a:solidFill>
                  <a:srgbClr val="000000"/>
                </a:solidFill>
                <a:latin typeface="Arial"/>
              </a:rPr>
              <a:t> response RRP cable 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155368-3146-448D-842E-F03AE4EAB953}"/>
              </a:ext>
            </a:extLst>
          </p:cNvPr>
          <p:cNvSpPr txBox="1"/>
          <p:nvPr/>
        </p:nvSpPr>
        <p:spPr>
          <a:xfrm>
            <a:off x="1838984" y="6573936"/>
            <a:ext cx="2106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000000"/>
                </a:solidFill>
                <a:latin typeface="Arial"/>
              </a:rPr>
              <a:t>B</a:t>
            </a:r>
            <a:r>
              <a:rPr lang="en-US" sz="1400" i="1" baseline="-25000" dirty="0">
                <a:solidFill>
                  <a:srgbClr val="000000"/>
                </a:solidFill>
                <a:latin typeface="Arial"/>
              </a:rPr>
              <a:t>c2</a:t>
            </a:r>
            <a:r>
              <a:rPr lang="en-US" sz="1400" i="1" dirty="0">
                <a:solidFill>
                  <a:srgbClr val="000000"/>
                </a:solidFill>
                <a:latin typeface="Arial"/>
              </a:rPr>
              <a:t> response RRP cable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8048813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Contport">
  <a:themeElements>
    <a:clrScheme name="Contpor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po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ontpor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por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por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7319</TotalTime>
  <Words>2047</Words>
  <Application>Microsoft Office PowerPoint</Application>
  <PresentationFormat>Widescreen</PresentationFormat>
  <Paragraphs>228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Tahoma</vt:lpstr>
      <vt:lpstr>Wingdings</vt:lpstr>
      <vt:lpstr>1_Contport</vt:lpstr>
      <vt:lpstr>Nb3Sn Conductor Characterization - a selection of critical issues - </vt:lpstr>
      <vt:lpstr>1.  From material to a successful magnet</vt:lpstr>
      <vt:lpstr>2.  Jc - Deff - AC loss - status in Nb3Sn Rutherford cables</vt:lpstr>
      <vt:lpstr>2.  Jc - Deff - AC loss - status in Nb3Sn Rutherford cables</vt:lpstr>
      <vt:lpstr>3.1 Strain effect - Single strands</vt:lpstr>
      <vt:lpstr>3.1 Strain effect - Single strands</vt:lpstr>
      <vt:lpstr>3.2 Transverse pressure - Rutherford cables</vt:lpstr>
      <vt:lpstr>3.2 Transverse pressure - Rutherford cables</vt:lpstr>
      <vt:lpstr>3.2 Transverse pressure - Rutherford cables</vt:lpstr>
      <vt:lpstr>3.2 Transverse pressure - Rutherford cables</vt:lpstr>
      <vt:lpstr>Human resources slide 4</vt:lpstr>
      <vt:lpstr>PowerPoint Presentation</vt:lpstr>
      <vt:lpstr>4.2 Example of enhancing stability – boosting Cp</vt:lpstr>
      <vt:lpstr>4.3 Reducing training – BOX, a new benchmark</vt:lpstr>
      <vt:lpstr>5. 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and Manufacturing of  Two new CORC Cable-In-Conduit Conductors</dc:title>
  <dc:creator>Tim Mulder</dc:creator>
  <cp:lastModifiedBy>Dhalle, M.M.J. (TNW)</cp:lastModifiedBy>
  <cp:revision>585</cp:revision>
  <dcterms:created xsi:type="dcterms:W3CDTF">2017-06-15T09:21:56Z</dcterms:created>
  <dcterms:modified xsi:type="dcterms:W3CDTF">2021-04-14T12:13:28Z</dcterms:modified>
</cp:coreProperties>
</file>