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tmp" ContentType="image/png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53" r:id="rId1"/>
  </p:sldMasterIdLst>
  <p:notesMasterIdLst>
    <p:notesMasterId r:id="rId30"/>
  </p:notesMasterIdLst>
  <p:handoutMasterIdLst>
    <p:handoutMasterId r:id="rId31"/>
  </p:handoutMasterIdLst>
  <p:sldIdLst>
    <p:sldId id="256" r:id="rId2"/>
    <p:sldId id="357" r:id="rId3"/>
    <p:sldId id="379" r:id="rId4"/>
    <p:sldId id="370" r:id="rId5"/>
    <p:sldId id="371" r:id="rId6"/>
    <p:sldId id="358" r:id="rId7"/>
    <p:sldId id="372" r:id="rId8"/>
    <p:sldId id="380" r:id="rId9"/>
    <p:sldId id="362" r:id="rId10"/>
    <p:sldId id="364" r:id="rId11"/>
    <p:sldId id="381" r:id="rId12"/>
    <p:sldId id="374" r:id="rId13"/>
    <p:sldId id="375" r:id="rId14"/>
    <p:sldId id="363" r:id="rId15"/>
    <p:sldId id="367" r:id="rId16"/>
    <p:sldId id="369" r:id="rId17"/>
    <p:sldId id="382" r:id="rId18"/>
    <p:sldId id="376" r:id="rId19"/>
    <p:sldId id="377" r:id="rId20"/>
    <p:sldId id="365" r:id="rId21"/>
    <p:sldId id="383" r:id="rId22"/>
    <p:sldId id="359" r:id="rId23"/>
    <p:sldId id="361" r:id="rId24"/>
    <p:sldId id="373" r:id="rId25"/>
    <p:sldId id="384" r:id="rId26"/>
    <p:sldId id="360" r:id="rId27"/>
    <p:sldId id="378" r:id="rId28"/>
    <p:sldId id="366" r:id="rId29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Ian Pong" initials="IP" lastIdx="20" clrIdx="0">
    <p:extLst>
      <p:ext uri="{19B8F6BF-5375-455C-9EA6-DF929625EA0E}">
        <p15:presenceInfo xmlns:p15="http://schemas.microsoft.com/office/powerpoint/2012/main" userId="S-1-5-21-1715567821-1060284298-725345543-4621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497D"/>
    <a:srgbClr val="1144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/>
      <a:tcStyle>
        <a:tcBdr/>
        <a:fill>
          <a:solidFill>
            <a:srgbClr val="E8ECF4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762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762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/>
      <a:tcStyle>
        <a:tcBdr/>
        <a:fill>
          <a:solidFill>
            <a:srgbClr val="E8ECF4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/>
      <a:tcStyle>
        <a:tcBdr/>
        <a:fill>
          <a:solidFill>
            <a:srgbClr val="FDEE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88386" autoAdjust="0"/>
  </p:normalViewPr>
  <p:slideViewPr>
    <p:cSldViewPr snapToGrid="0" snapToObjects="1">
      <p:cViewPr varScale="1">
        <p:scale>
          <a:sx n="49" d="100"/>
          <a:sy n="49" d="100"/>
        </p:scale>
        <p:origin x="11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85" d="100"/>
          <a:sy n="85" d="100"/>
        </p:scale>
        <p:origin x="220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B6D4FD-FF72-4225-86D8-493BC3128DDD}" type="datetimeFigureOut">
              <a:rPr lang="en-US" smtClean="0"/>
              <a:t>2021-04-11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79686A-C00E-44AE-BF36-BEF938A1C8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7067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9" name="Shape 579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80" name="Shape 58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2400">
        <a:latin typeface="+mn-lt"/>
        <a:ea typeface="+mn-ea"/>
        <a:cs typeface="+mn-cs"/>
        <a:sym typeface="Calibri"/>
      </a:defRPr>
    </a:lvl1pPr>
    <a:lvl2pPr indent="228600" latinLnBrk="0">
      <a:defRPr sz="2400">
        <a:latin typeface="+mn-lt"/>
        <a:ea typeface="+mn-ea"/>
        <a:cs typeface="+mn-cs"/>
        <a:sym typeface="Calibri"/>
      </a:defRPr>
    </a:lvl2pPr>
    <a:lvl3pPr indent="457200" latinLnBrk="0">
      <a:defRPr sz="2400">
        <a:latin typeface="+mn-lt"/>
        <a:ea typeface="+mn-ea"/>
        <a:cs typeface="+mn-cs"/>
        <a:sym typeface="Calibri"/>
      </a:defRPr>
    </a:lvl3pPr>
    <a:lvl4pPr indent="685800" latinLnBrk="0">
      <a:defRPr sz="2400">
        <a:latin typeface="+mn-lt"/>
        <a:ea typeface="+mn-ea"/>
        <a:cs typeface="+mn-cs"/>
        <a:sym typeface="Calibri"/>
      </a:defRPr>
    </a:lvl4pPr>
    <a:lvl5pPr indent="914400" latinLnBrk="0">
      <a:defRPr sz="2400">
        <a:latin typeface="+mn-lt"/>
        <a:ea typeface="+mn-ea"/>
        <a:cs typeface="+mn-cs"/>
        <a:sym typeface="Calibri"/>
      </a:defRPr>
    </a:lvl5pPr>
    <a:lvl6pPr indent="1143000" latinLnBrk="0">
      <a:defRPr sz="2400">
        <a:latin typeface="+mn-lt"/>
        <a:ea typeface="+mn-ea"/>
        <a:cs typeface="+mn-cs"/>
        <a:sym typeface="Calibri"/>
      </a:defRPr>
    </a:lvl6pPr>
    <a:lvl7pPr indent="1371600" latinLnBrk="0">
      <a:defRPr sz="2400">
        <a:latin typeface="+mn-lt"/>
        <a:ea typeface="+mn-ea"/>
        <a:cs typeface="+mn-cs"/>
        <a:sym typeface="Calibri"/>
      </a:defRPr>
    </a:lvl7pPr>
    <a:lvl8pPr indent="1600200" latinLnBrk="0">
      <a:defRPr sz="2400">
        <a:latin typeface="+mn-lt"/>
        <a:ea typeface="+mn-ea"/>
        <a:cs typeface="+mn-cs"/>
        <a:sym typeface="Calibri"/>
      </a:defRPr>
    </a:lvl8pPr>
    <a:lvl9pPr indent="1828800" latinLnBrk="0">
      <a:defRPr sz="2400">
        <a:latin typeface="+mn-lt"/>
        <a:ea typeface="+mn-ea"/>
        <a:cs typeface="+mn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Wire diameter: 0.48 mm to 1.25 mm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50069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NEWT: ITER, RHIC</a:t>
            </a:r>
          </a:p>
          <a:p>
            <a:r>
              <a:rPr lang="en-US" dirty="0"/>
              <a:t>Furukawa: HERA, RHIC, SSC, Mu2e, ITER, JT-60SA, HFM</a:t>
            </a:r>
          </a:p>
        </p:txBody>
      </p:sp>
    </p:spTree>
    <p:extLst>
      <p:ext uri="{BB962C8B-B14F-4D97-AF65-F5344CB8AC3E}">
        <p14:creationId xmlns:p14="http://schemas.microsoft.com/office/powerpoint/2010/main" val="39050642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Critical surface steeper because </a:t>
            </a:r>
            <a:r>
              <a:rPr lang="en-US" dirty="0" err="1"/>
              <a:t>Ic</a:t>
            </a:r>
            <a:r>
              <a:rPr lang="en-US" dirty="0"/>
              <a:t> is higher.  Terminates at 0 A at similar B ~30 T.</a:t>
            </a:r>
          </a:p>
          <a:p>
            <a:r>
              <a:rPr lang="en-US" dirty="0"/>
              <a:t>Field margin ~4 T</a:t>
            </a:r>
          </a:p>
        </p:txBody>
      </p:sp>
    </p:spTree>
    <p:extLst>
      <p:ext uri="{BB962C8B-B14F-4D97-AF65-F5344CB8AC3E}">
        <p14:creationId xmlns:p14="http://schemas.microsoft.com/office/powerpoint/2010/main" val="14632112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44511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* LHC Lynn Evans story on collaboration partnership</a:t>
            </a:r>
          </a:p>
        </p:txBody>
      </p:sp>
    </p:spTree>
    <p:extLst>
      <p:ext uri="{BB962C8B-B14F-4D97-AF65-F5344CB8AC3E}">
        <p14:creationId xmlns:p14="http://schemas.microsoft.com/office/powerpoint/2010/main" val="7044334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75429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54853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" name="RGB_White-Seal_White-Mark_SC_Horizontal–400dpi.png" descr="RGB_White-Seal_White-Mark_SC_Horizontal–400dpi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9570" y="12951502"/>
            <a:ext cx="3140938" cy="527230"/>
          </a:xfrm>
          <a:prstGeom prst="rect">
            <a:avLst/>
          </a:prstGeom>
          <a:ln w="12700">
            <a:miter lim="400000"/>
          </a:ln>
        </p:spPr>
      </p:pic>
      <p:pic>
        <p:nvPicPr>
          <p:cNvPr id="46" name="image4.jpg" descr="image4.jpg">
            <a:extLst>
              <a:ext uri="{FF2B5EF4-FFF2-40B4-BE49-F238E27FC236}">
                <a16:creationId xmlns:a16="http://schemas.microsoft.com/office/drawing/2014/main" id="{57795F10-1D82-EA4B-A09C-054AF45541C0}"/>
              </a:ext>
            </a:extLst>
          </p:cNvPr>
          <p:cNvPicPr>
            <a:picLocks/>
          </p:cNvPicPr>
          <p:nvPr userDrawn="1"/>
        </p:nvPicPr>
        <p:blipFill>
          <a:blip r:embed="rId3">
            <a:alphaModFix amt="4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108000"/>
                    </a14:imgEffect>
                    <a14:imgEffect>
                      <a14:brightnessContrast bright="-4000" contrast="2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200" y="0"/>
            <a:ext cx="24375600" cy="12649200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sp>
        <p:nvSpPr>
          <p:cNvPr id="130" name="Rectangle"/>
          <p:cNvSpPr/>
          <p:nvPr/>
        </p:nvSpPr>
        <p:spPr>
          <a:xfrm>
            <a:off x="4200" y="7428530"/>
            <a:ext cx="24375600" cy="5261330"/>
          </a:xfrm>
          <a:prstGeom prst="rect">
            <a:avLst/>
          </a:prstGeom>
          <a:gradFill>
            <a:gsLst>
              <a:gs pos="0">
                <a:srgbClr val="1F497D"/>
              </a:gs>
              <a:gs pos="100000">
                <a:schemeClr val="accent3">
                  <a:alpha val="48000"/>
                </a:schemeClr>
              </a:gs>
            </a:gsLst>
            <a:lin ang="16200000"/>
          </a:gradFill>
          <a:ln w="12700">
            <a:miter lim="400000"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</p:spPr>
        <p:txBody>
          <a:bodyPr lIns="91438" tIns="91438" rIns="91438" bIns="91438" anchor="ctr"/>
          <a:lstStyle/>
          <a:p>
            <a:pPr algn="ctr">
              <a:defRPr>
                <a:solidFill>
                  <a:srgbClr val="FFFFFF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pPr>
            <a:endParaRPr/>
          </a:p>
        </p:txBody>
      </p:sp>
      <p:sp>
        <p:nvSpPr>
          <p:cNvPr id="131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3965574" y="8229600"/>
            <a:ext cx="16452852" cy="3886940"/>
          </a:xfrm>
          <a:prstGeom prst="rect">
            <a:avLst/>
          </a:prstGeom>
        </p:spPr>
        <p:txBody>
          <a:bodyPr anchor="ctr"/>
          <a:lstStyle>
            <a:lvl1pPr marL="0" indent="0" algn="ctr">
              <a:buSzTx/>
              <a:buFontTx/>
              <a:buNone/>
              <a:defRPr sz="4800">
                <a:solidFill>
                  <a:srgbClr val="FFFFFF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lvl1pPr>
            <a:lvl2pPr marL="0" indent="0" algn="ctr">
              <a:buSzTx/>
              <a:buFontTx/>
              <a:buNone/>
              <a:defRPr sz="4800">
                <a:solidFill>
                  <a:srgbClr val="FFFFFF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lvl2pPr>
            <a:lvl3pPr marL="0" indent="0" algn="ctr">
              <a:buSzTx/>
              <a:buFontTx/>
              <a:buNone/>
              <a:defRPr sz="4800">
                <a:solidFill>
                  <a:srgbClr val="FFFFFF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lvl3pPr>
            <a:lvl4pPr marL="0" indent="0" algn="ctr">
              <a:buSzTx/>
              <a:buFontTx/>
              <a:buNone/>
              <a:defRPr sz="4800">
                <a:solidFill>
                  <a:srgbClr val="FFFFFF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lvl4pPr>
            <a:lvl5pPr marL="0" indent="0" algn="ctr">
              <a:buSzTx/>
              <a:buFontTx/>
              <a:buNone/>
              <a:defRPr sz="4800">
                <a:solidFill>
                  <a:srgbClr val="FFFFFF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133" name="Rectangle"/>
          <p:cNvSpPr>
            <a:spLocks noGrp="1"/>
          </p:cNvSpPr>
          <p:nvPr>
            <p:ph type="body" sz="half" idx="13"/>
          </p:nvPr>
        </p:nvSpPr>
        <p:spPr>
          <a:xfrm>
            <a:off x="4724" y="4994183"/>
            <a:ext cx="24374552" cy="2427058"/>
          </a:xfrm>
          <a:prstGeom prst="rect">
            <a:avLst/>
          </a:prstGeom>
          <a:solidFill>
            <a:srgbClr val="1F497D"/>
          </a:solidFill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7200" baseline="0">
                <a:solidFill>
                  <a:schemeClr val="bg1"/>
                </a:solidFill>
              </a:defRPr>
            </a:lvl1pPr>
          </a:lstStyle>
          <a:p>
            <a:pPr marL="124324" lvl="0" indent="-124324">
              <a:defRPr sz="4800"/>
            </a:pPr>
            <a:r>
              <a:rPr lang="en-US" sz="7200"/>
              <a:t>Click to edit Master text styles</a:t>
            </a:r>
          </a:p>
        </p:txBody>
      </p:sp>
      <p:sp>
        <p:nvSpPr>
          <p:cNvPr id="13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8900000" y="12600000"/>
            <a:ext cx="1188000" cy="10440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7F4495-27E8-004C-8903-BF4538E257B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654176" y="12774313"/>
            <a:ext cx="2585316" cy="839374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/>
              <a:t>2021-04-14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001F61-6447-2C47-AAA5-8A36160378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US"/>
              <a:t>Ian Pong - Nb3Sn Rutherford Cable Fabrication at LBNL for the HFM Community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39C193-CAEC-E34E-92A4-59DB19B6AF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884B8-C86C-9247-916E-0E4ED69A0AE3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CF72E2FE-7B63-AF4A-93E8-BA374B01E2C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654176" y="3048000"/>
            <a:ext cx="21031199" cy="9061450"/>
          </a:xfrm>
        </p:spPr>
        <p:txBody>
          <a:bodyPr lIns="182880" rIns="182880">
            <a:normAutofit/>
          </a:bodyPr>
          <a:lstStyle>
            <a:lvl1pPr marL="540000" indent="-540000">
              <a:defRPr sz="6000"/>
            </a:lvl1pPr>
            <a:lvl2pPr marL="1080000" indent="-720000">
              <a:buFont typeface="Courier New" panose="02070309020205020404" pitchFamily="49" charset="0"/>
              <a:buChar char="o"/>
              <a:defRPr sz="4800"/>
            </a:lvl2pPr>
            <a:lvl3pPr marL="1800000" indent="-720000">
              <a:buFont typeface="Wingdings" pitchFamily="2" charset="2"/>
              <a:buChar char="Ø"/>
              <a:defRPr sz="4400"/>
            </a:lvl3pPr>
            <a:lvl4pPr marL="2340000" indent="-540000">
              <a:buFont typeface="Wingdings" pitchFamily="2" charset="2"/>
              <a:buChar char="ü"/>
              <a:defRPr sz="3600"/>
            </a:lvl4pPr>
            <a:lvl5pPr marL="3240000" indent="-540000">
              <a:defRPr sz="2800"/>
            </a:lvl5pPr>
          </a:lstStyle>
          <a:p>
            <a:pPr lvl="0"/>
            <a:r>
              <a:rPr lang="en-US" dirty="0"/>
              <a:t> Edit Master text styles</a:t>
            </a:r>
          </a:p>
          <a:p>
            <a:pPr lvl="1"/>
            <a:r>
              <a:rPr lang="en-US" dirty="0"/>
              <a:t> Second level</a:t>
            </a:r>
          </a:p>
          <a:p>
            <a:pPr lvl="2"/>
            <a:r>
              <a:rPr lang="en-US" dirty="0"/>
              <a:t> Third level</a:t>
            </a:r>
          </a:p>
          <a:p>
            <a:pPr lvl="3"/>
            <a:r>
              <a:rPr lang="en-US" dirty="0"/>
              <a:t> Fourth level</a:t>
            </a:r>
          </a:p>
          <a:p>
            <a:pPr lvl="4"/>
            <a:r>
              <a:rPr lang="en-US" dirty="0"/>
              <a:t> Fifth level</a:t>
            </a:r>
          </a:p>
        </p:txBody>
      </p:sp>
      <p:sp>
        <p:nvSpPr>
          <p:cNvPr id="10" name="Rectangle 51">
            <a:extLst>
              <a:ext uri="{FF2B5EF4-FFF2-40B4-BE49-F238E27FC236}">
                <a16:creationId xmlns:a16="http://schemas.microsoft.com/office/drawing/2014/main" id="{F7F6A2DC-690D-9C48-866E-84FDBF471032}"/>
              </a:ext>
            </a:extLst>
          </p:cNvPr>
          <p:cNvSpPr/>
          <p:nvPr userDrawn="1"/>
        </p:nvSpPr>
        <p:spPr>
          <a:xfrm>
            <a:off x="4200" y="-5773"/>
            <a:ext cx="24375600" cy="2277918"/>
          </a:xfrm>
          <a:prstGeom prst="rect">
            <a:avLst/>
          </a:prstGeom>
          <a:solidFill>
            <a:srgbClr val="1F497D"/>
          </a:solidFill>
          <a:ln w="12700">
            <a:miter lim="400000"/>
          </a:ln>
        </p:spPr>
        <p:txBody>
          <a:bodyPr lIns="45719" rIns="45719" anchor="ctr"/>
          <a:lstStyle/>
          <a:p>
            <a:pPr algn="ctr" defTabSz="457081"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4400"/>
          </a:p>
        </p:txBody>
      </p:sp>
      <p:sp>
        <p:nvSpPr>
          <p:cNvPr id="15" name="Title 14">
            <a:extLst>
              <a:ext uri="{FF2B5EF4-FFF2-40B4-BE49-F238E27FC236}">
                <a16:creationId xmlns:a16="http://schemas.microsoft.com/office/drawing/2014/main" id="{07B60B32-36BC-C140-891C-CE927D3067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2000" y="44739"/>
            <a:ext cx="23760000" cy="2176895"/>
          </a:xfrm>
        </p:spPr>
        <p:txBody>
          <a:bodyPr>
            <a:normAutofit/>
          </a:bodyPr>
          <a:lstStyle>
            <a:lvl1pPr algn="l">
              <a:defRPr sz="96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54941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7F4495-27E8-004C-8903-BF4538E257B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654176" y="12774313"/>
            <a:ext cx="2585316" cy="839374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/>
              <a:t>2021-04-14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001F61-6447-2C47-AAA5-8A36160378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US"/>
              <a:t>Ian Pong - Nb3Sn Rutherford Cable Fabrication at LBNL for the HFM Community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39C193-CAEC-E34E-92A4-59DB19B6AF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884B8-C86C-9247-916E-0E4ED69A0AE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type="body" idx="13"/>
          </p:nvPr>
        </p:nvSpPr>
        <p:spPr>
          <a:xfrm>
            <a:off x="1654176" y="3299012"/>
            <a:ext cx="21031200" cy="5825938"/>
          </a:xfrm>
        </p:spPr>
        <p:txBody>
          <a:bodyPr anchor="b">
            <a:normAutofit/>
          </a:bodyPr>
          <a:lstStyle>
            <a:lvl1pPr marL="0" indent="0">
              <a:lnSpc>
                <a:spcPct val="150000"/>
              </a:lnSpc>
              <a:spcAft>
                <a:spcPts val="1800"/>
              </a:spcAft>
              <a:buNone/>
              <a:defRPr sz="66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077711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7F4495-27E8-004C-8903-BF4538E257B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654176" y="12774313"/>
            <a:ext cx="2585316" cy="839374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/>
              <a:t>2021-04-14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001F61-6447-2C47-AAA5-8A36160378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US"/>
              <a:t>Ian Pong - Nb3Sn Rutherford Cable Fabrication at LBNL for the HFM Community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39C193-CAEC-E34E-92A4-59DB19B6AF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884B8-C86C-9247-916E-0E4ED69A0AE3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51">
            <a:extLst>
              <a:ext uri="{FF2B5EF4-FFF2-40B4-BE49-F238E27FC236}">
                <a16:creationId xmlns:a16="http://schemas.microsoft.com/office/drawing/2014/main" id="{F7F6A2DC-690D-9C48-866E-84FDBF471032}"/>
              </a:ext>
            </a:extLst>
          </p:cNvPr>
          <p:cNvSpPr/>
          <p:nvPr userDrawn="1"/>
        </p:nvSpPr>
        <p:spPr>
          <a:xfrm>
            <a:off x="4200" y="-5773"/>
            <a:ext cx="24375600" cy="2277918"/>
          </a:xfrm>
          <a:prstGeom prst="rect">
            <a:avLst/>
          </a:prstGeom>
          <a:solidFill>
            <a:srgbClr val="1F497D"/>
          </a:solidFill>
          <a:ln w="12700">
            <a:miter lim="400000"/>
          </a:ln>
        </p:spPr>
        <p:txBody>
          <a:bodyPr lIns="45719" rIns="45719" anchor="ctr"/>
          <a:lstStyle/>
          <a:p>
            <a:pPr algn="ctr" defTabSz="457081"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4400"/>
          </a:p>
        </p:txBody>
      </p:sp>
      <p:sp>
        <p:nvSpPr>
          <p:cNvPr id="15" name="Title 14">
            <a:extLst>
              <a:ext uri="{FF2B5EF4-FFF2-40B4-BE49-F238E27FC236}">
                <a16:creationId xmlns:a16="http://schemas.microsoft.com/office/drawing/2014/main" id="{07B60B32-36BC-C140-891C-CE927D3067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2000" y="44739"/>
            <a:ext cx="23760000" cy="2176895"/>
          </a:xfrm>
        </p:spPr>
        <p:txBody>
          <a:bodyPr>
            <a:normAutofit/>
          </a:bodyPr>
          <a:lstStyle>
            <a:lvl1pPr algn="l">
              <a:defRPr sz="96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96777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OE templ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auto">
          <a:xfrm>
            <a:off x="0" y="3"/>
            <a:ext cx="24384000" cy="1711326"/>
          </a:xfrm>
          <a:prstGeom prst="rect">
            <a:avLst/>
          </a:prstGeom>
          <a:solidFill>
            <a:srgbClr val="1F497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defTabSz="1828330" eaLnBrk="0" fontAlgn="auto" hangingPunct="0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4800">
              <a:solidFill>
                <a:prstClr val="black"/>
              </a:solidFill>
              <a:latin typeface="Franklin Gothic Book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0" y="25157"/>
            <a:ext cx="24384000" cy="1711530"/>
          </a:xfrm>
          <a:prstGeom prst="rect">
            <a:avLst/>
          </a:prstGeom>
        </p:spPr>
        <p:txBody>
          <a:bodyPr anchor="ctr"/>
          <a:lstStyle>
            <a:lvl1pPr>
              <a:defRPr sz="56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1605280" y="2941956"/>
            <a:ext cx="21742400" cy="90976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 marL="574676" indent="-450850"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</a:defRPr>
            </a:lvl2pPr>
            <a:lvl3pPr marL="1597024" indent="-685800">
              <a:buFont typeface="Courier New" panose="02070309020205020404" pitchFamily="49" charset="0"/>
              <a:buChar char="o"/>
              <a:defRPr>
                <a:solidFill>
                  <a:schemeClr val="tx1"/>
                </a:solidFill>
              </a:defRPr>
            </a:lvl3pPr>
            <a:lvl4pPr marL="2051050" indent="-685800">
              <a:buFont typeface="Courier New" panose="02070309020205020404" pitchFamily="49" charset="0"/>
              <a:buChar char="o"/>
              <a:defRPr>
                <a:solidFill>
                  <a:schemeClr val="tx1"/>
                </a:solidFill>
              </a:defRPr>
            </a:lvl4pPr>
            <a:lvl5pPr marL="2505076" indent="-685800">
              <a:buFont typeface="Courier New" panose="02070309020205020404" pitchFamily="49" charset="0"/>
              <a:buChar char="o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92F679EE-959D-724E-B3F3-4EB37B74AB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2148802" y="12649203"/>
            <a:ext cx="13778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D260E43B-7F43-FA45-AAB7-E054FD6CC4E3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3736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tiff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tif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1">
            <a:extLst>
              <a:ext uri="{FF2B5EF4-FFF2-40B4-BE49-F238E27FC236}">
                <a16:creationId xmlns:a16="http://schemas.microsoft.com/office/drawing/2014/main" id="{9C1FF5CC-DD7B-EA48-9EEA-CBA2AB304914}"/>
              </a:ext>
            </a:extLst>
          </p:cNvPr>
          <p:cNvSpPr/>
          <p:nvPr userDrawn="1"/>
        </p:nvSpPr>
        <p:spPr>
          <a:xfrm>
            <a:off x="4200" y="12643553"/>
            <a:ext cx="24375600" cy="1072447"/>
          </a:xfrm>
          <a:prstGeom prst="rect">
            <a:avLst/>
          </a:prstGeom>
          <a:solidFill>
            <a:srgbClr val="1F497D"/>
          </a:solidFill>
          <a:ln w="12700">
            <a:miter lim="400000"/>
          </a:ln>
        </p:spPr>
        <p:txBody>
          <a:bodyPr lIns="45719" rIns="45719" anchor="ctr"/>
          <a:lstStyle/>
          <a:p>
            <a:pPr algn="ctr" defTabSz="457081"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405555F-2535-DA45-A3F8-E4DC3AB868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02B235-36FF-A74E-9551-09783DCFA1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875634-6A51-4E47-9CB3-EFDB0E57DF8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286000" y="12774313"/>
            <a:ext cx="1953491" cy="8393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2021-04-14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A86D19-4C67-4E4D-B372-AB5467AD06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783777" y="12828875"/>
            <a:ext cx="13725895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Ian Pong - Nb3Sn Rutherford Cable Fabrication at LBNL for the HFM Community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BA94FF-C450-0242-8C3C-BB96B744A6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8900000" y="12672000"/>
            <a:ext cx="1188000" cy="1044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00" baseline="0">
                <a:solidFill>
                  <a:schemeClr val="bg1"/>
                </a:solidFill>
              </a:defRPr>
            </a:lvl1pPr>
          </a:lstStyle>
          <a:p>
            <a:fld id="{695884B8-C86C-9247-916E-0E4ED69A0AE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43663" y="12708000"/>
            <a:ext cx="3961599" cy="10080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672000"/>
            <a:ext cx="1223438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2801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5" r:id="rId2"/>
    <p:sldLayoutId id="2147483687" r:id="rId3"/>
    <p:sldLayoutId id="2147483662" r:id="rId4"/>
    <p:sldLayoutId id="2147483701" r:id="rId5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ipong@lbl.gov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doi.org/10.1109/TASC.2013.2290617" TargetMode="External"/><Relationship Id="rId3" Type="http://schemas.openxmlformats.org/officeDocument/2006/relationships/hyperlink" Target="https://doi.org/10.1109/TASC.2013.2240038" TargetMode="External"/><Relationship Id="rId7" Type="http://schemas.openxmlformats.org/officeDocument/2006/relationships/hyperlink" Target="https://doi.org/10.1109/TASC.2011.2177618" TargetMode="External"/><Relationship Id="rId2" Type="http://schemas.openxmlformats.org/officeDocument/2006/relationships/hyperlink" Target="https://doi.org/10.1016/j.cryogenics.2016.07.012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eeexplore.ieee.org/stamp/stamp.jsp?tp=&amp;arnumber=6995987" TargetMode="External"/><Relationship Id="rId5" Type="http://schemas.openxmlformats.org/officeDocument/2006/relationships/hyperlink" Target="https://iopscience.iop.org/article/10.1088/1742-6596/234/2/022002/pdf" TargetMode="External"/><Relationship Id="rId10" Type="http://schemas.openxmlformats.org/officeDocument/2006/relationships/hyperlink" Target="https://doi.org/10.1088/0953-2048/25/5/054007" TargetMode="External"/><Relationship Id="rId4" Type="http://schemas.openxmlformats.org/officeDocument/2006/relationships/hyperlink" Target="https://doi.org/10.1063/1.1521794" TargetMode="External"/><Relationship Id="rId9" Type="http://schemas.openxmlformats.org/officeDocument/2006/relationships/hyperlink" Target="https://doi.org/10.1088/1361-6668/aa7a80" TargetMode="Externa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doi.org/10.1109/TASC.2018.2809474" TargetMode="External"/><Relationship Id="rId3" Type="http://schemas.openxmlformats.org/officeDocument/2006/relationships/hyperlink" Target="https://ieeexplore.ieee.org/stamp/stamp.jsp?tp=&amp;arnumber=8289410&amp;tag=1" TargetMode="External"/><Relationship Id="rId7" Type="http://schemas.openxmlformats.org/officeDocument/2006/relationships/hyperlink" Target="https://www.osti.gov/servlets/purl/1213938" TargetMode="External"/><Relationship Id="rId2" Type="http://schemas.openxmlformats.org/officeDocument/2006/relationships/hyperlink" Target="https://www.nature.com/articles/s41598-021-86563-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esearch.utwente.nl/files/6057243/thesis_W_de_Rapper.pdf" TargetMode="External"/><Relationship Id="rId5" Type="http://schemas.openxmlformats.org/officeDocument/2006/relationships/hyperlink" Target="https://doi.org/10.1109/TASC.2019.2897104" TargetMode="External"/><Relationship Id="rId4" Type="http://schemas.openxmlformats.org/officeDocument/2006/relationships/hyperlink" Target="https://doi.org/10.1109/TASC.2016.2539156" TargetMode="External"/><Relationship Id="rId9" Type="http://schemas.openxmlformats.org/officeDocument/2006/relationships/hyperlink" Target="https://ieeexplore.ieee.org/stamp/stamp.jsp?tp=&amp;arnumber=1439938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tmp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tmp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emf"/><Relationship Id="rId4" Type="http://schemas.openxmlformats.org/officeDocument/2006/relationships/image" Target="../media/image23.png"/><Relationship Id="rId9" Type="http://schemas.openxmlformats.org/officeDocument/2006/relationships/image" Target="../media/image28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tmp"/><Relationship Id="rId3" Type="http://schemas.openxmlformats.org/officeDocument/2006/relationships/hyperlink" Target="https://aip.scitation.org/doi/pdf/10.1063/1.4706974" TargetMode="External"/><Relationship Id="rId7" Type="http://schemas.openxmlformats.org/officeDocument/2006/relationships/image" Target="../media/image31.tmp"/><Relationship Id="rId2" Type="http://schemas.openxmlformats.org/officeDocument/2006/relationships/hyperlink" Target="https://iopscience.iop.org/article/10.1088/0953-2048/26/9/095015/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tmp"/><Relationship Id="rId5" Type="http://schemas.openxmlformats.org/officeDocument/2006/relationships/image" Target="../media/image29.tmp"/><Relationship Id="rId10" Type="http://schemas.openxmlformats.org/officeDocument/2006/relationships/image" Target="../media/image34.tmp"/><Relationship Id="rId4" Type="http://schemas.openxmlformats.org/officeDocument/2006/relationships/hyperlink" Target="https://indico.cern.ch/event/338963/overview" TargetMode="External"/><Relationship Id="rId9" Type="http://schemas.openxmlformats.org/officeDocument/2006/relationships/image" Target="../media/image33.tmp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hyperlink" Target="https://us-hilumi-docdb.fnal.gov/cgi-bin/private/ShowDocument?docid=3337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ieeexplore.ieee.org/stamp/stamp.jsp?tp=&amp;arnumber=7434612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tmp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2" name="Soren Prestemon…"/>
          <p:cNvSpPr txBox="1">
            <a:spLocks noGrp="1"/>
          </p:cNvSpPr>
          <p:nvPr>
            <p:ph type="body" sz="quarter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Ian Pong (</a:t>
            </a:r>
            <a:r>
              <a:rPr lang="en-US" dirty="0">
                <a:hlinkClick r:id="rId2"/>
              </a:rPr>
              <a:t>ipong@lbl.gov</a:t>
            </a:r>
            <a:r>
              <a:rPr lang="en-US" dirty="0"/>
              <a:t>) </a:t>
            </a:r>
          </a:p>
          <a:p>
            <a:r>
              <a:rPr lang="en-US" dirty="0"/>
              <a:t>Staff Scientist</a:t>
            </a:r>
          </a:p>
          <a:p>
            <a:r>
              <a:rPr lang="en-US" dirty="0"/>
              <a:t>Lawrence Berkeley National Laboratory</a:t>
            </a:r>
          </a:p>
          <a:p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8E5C7D5-CA4C-E14F-85AC-328CE2B0D82A}"/>
              </a:ext>
            </a:extLst>
          </p:cNvPr>
          <p:cNvSpPr>
            <a:spLocks noGrp="1"/>
          </p:cNvSpPr>
          <p:nvPr>
            <p:ph type="body" sz="half" idx="13"/>
          </p:nvPr>
        </p:nvSpPr>
        <p:spPr/>
        <p:txBody>
          <a:bodyPr/>
          <a:lstStyle/>
          <a:p>
            <a:r>
              <a:rPr lang="en-US" dirty="0"/>
              <a:t>Nb</a:t>
            </a:r>
            <a:r>
              <a:rPr lang="en-US" baseline="-25000" dirty="0"/>
              <a:t>3</a:t>
            </a:r>
            <a:r>
              <a:rPr lang="en-US" dirty="0"/>
              <a:t>Sn Rutherford Cables for High Field Magnets</a:t>
            </a:r>
          </a:p>
          <a:p>
            <a:r>
              <a:rPr lang="en-US" dirty="0"/>
              <a:t>State of the Art, Lessons Learned, and Key Challenges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6342EC2-3AD1-4B15-AB63-0C36DF9D62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2021-04-14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6F5A439-ADA1-4A3E-AD89-50A78FC13A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Ian Pong - Nb3Sn Rutherford Cable Fabrication at LBNL for the HFM Community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F26E013-E94D-41B5-834E-B799E33C47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884B8-C86C-9247-916E-0E4ED69A0AE3}" type="slidenum">
              <a:rPr lang="en-US" smtClean="0"/>
              <a:t>10</a:t>
            </a:fld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8FB3778-8BA4-4A78-926F-AD16F134565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29402" y="3048000"/>
            <a:ext cx="8967741" cy="7354570"/>
          </a:xfrm>
        </p:spPr>
        <p:txBody>
          <a:bodyPr/>
          <a:lstStyle/>
          <a:p>
            <a:r>
              <a:rPr lang="en-US" dirty="0"/>
              <a:t>Example TFD / </a:t>
            </a:r>
            <a:r>
              <a:rPr lang="en-US" dirty="0" err="1"/>
              <a:t>HEPdipo</a:t>
            </a:r>
            <a:endParaRPr lang="en-US" dirty="0"/>
          </a:p>
          <a:p>
            <a:r>
              <a:rPr lang="en-US" dirty="0"/>
              <a:t>44 strands </a:t>
            </a:r>
            <a:r>
              <a:rPr lang="el-GR" dirty="0">
                <a:latin typeface="Calibri" panose="020F0502020204030204" pitchFamily="34" charset="0"/>
                <a:cs typeface="Calibri" panose="020F0502020204030204" pitchFamily="34" charset="0"/>
              </a:rPr>
              <a:t>φ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/>
              <a:t>1.1 mm</a:t>
            </a:r>
          </a:p>
          <a:p>
            <a:r>
              <a:rPr lang="en-US" dirty="0"/>
              <a:t>RRP® 162/169</a:t>
            </a:r>
          </a:p>
          <a:p>
            <a:r>
              <a:rPr lang="en-US" dirty="0"/>
              <a:t>Wire spec: 760 A (15 T)</a:t>
            </a:r>
          </a:p>
          <a:p>
            <a:r>
              <a:rPr lang="en-US" dirty="0"/>
              <a:t>Residual twist 15°/m (one-pass, pre annealing)</a:t>
            </a:r>
          </a:p>
          <a:p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8FBC5FB-B634-440D-BA29-44F6073919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R&amp;D Cable </a:t>
            </a:r>
            <a:r>
              <a:rPr lang="en-US" dirty="0" err="1"/>
              <a:t>SoftA</a:t>
            </a:r>
            <a:r>
              <a:rPr lang="en-US" dirty="0"/>
              <a:t> Performance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9C02A930-097E-4541-97AD-E626B0BA19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2569576"/>
              </p:ext>
            </p:extLst>
          </p:nvPr>
        </p:nvGraphicFramePr>
        <p:xfrm>
          <a:off x="829403" y="10402570"/>
          <a:ext cx="8664114" cy="1706880"/>
        </p:xfrm>
        <a:graphic>
          <a:graphicData uri="http://schemas.openxmlformats.org/drawingml/2006/table">
            <a:tbl>
              <a:tblPr/>
              <a:tblGrid>
                <a:gridCol w="3756146">
                  <a:extLst>
                    <a:ext uri="{9D8B030D-6E8A-4147-A177-3AD203B41FA5}">
                      <a16:colId xmlns:a16="http://schemas.microsoft.com/office/drawing/2014/main" val="2543619833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1160498523"/>
                    </a:ext>
                  </a:extLst>
                </a:gridCol>
                <a:gridCol w="3079168">
                  <a:extLst>
                    <a:ext uri="{9D8B030D-6E8A-4147-A177-3AD203B41FA5}">
                      <a16:colId xmlns:a16="http://schemas.microsoft.com/office/drawing/2014/main" val="3810930010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28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Margins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Margin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Operating Point </a:t>
                      </a:r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</a:t>
                      </a:r>
                      <a:r>
                        <a:rPr lang="en-US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X</a:t>
                      </a:r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  <a:endParaRPr lang="en-US" sz="28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360531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Load line margin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20.6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79.4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111403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Current margin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70.4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29.6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337078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Temperature margin [K]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4402467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2ADDE282-A187-406C-8434-0D7A458CD110}"/>
              </a:ext>
            </a:extLst>
          </p:cNvPr>
          <p:cNvSpPr txBox="1"/>
          <p:nvPr/>
        </p:nvSpPr>
        <p:spPr>
          <a:xfrm>
            <a:off x="590550" y="9105900"/>
            <a:ext cx="96231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Limited gain by </a:t>
            </a:r>
            <a:r>
              <a:rPr lang="en-US" b="1" i="1" dirty="0"/>
              <a:t>I</a:t>
            </a:r>
            <a:r>
              <a:rPr lang="en-US" b="1" baseline="-25000" dirty="0"/>
              <a:t>C</a:t>
            </a:r>
            <a:r>
              <a:rPr lang="en-US" b="1" dirty="0"/>
              <a:t> improvement (marginal return)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CBD32DE0-FA95-4073-B1FF-62CFC286206E}"/>
              </a:ext>
            </a:extLst>
          </p:cNvPr>
          <p:cNvSpPr/>
          <p:nvPr/>
        </p:nvSpPr>
        <p:spPr>
          <a:xfrm>
            <a:off x="4783776" y="10690094"/>
            <a:ext cx="1498975" cy="59903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ABC8743D-3FA8-4AE3-9648-3DE165E9F30E}"/>
              </a:ext>
            </a:extLst>
          </p:cNvPr>
          <p:cNvSpPr/>
          <p:nvPr/>
        </p:nvSpPr>
        <p:spPr>
          <a:xfrm>
            <a:off x="7244468" y="11152575"/>
            <a:ext cx="1498975" cy="59903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BDEE401-F7C6-4D6F-9345-56B88B1E03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88462" y="2529191"/>
            <a:ext cx="14114778" cy="9622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9574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 animBg="1"/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0A14907-45A4-496A-A76F-2BA6634A8B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2021-04-14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BACF2C-7472-4DD7-8A04-5CB45961D2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Ian Pong - Nb3Sn Rutherford Cable Fabrication at LBNL for the HFM Community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7E6CDC-37D5-4EBA-84B6-218E6F8E56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884B8-C86C-9247-916E-0E4ED69A0AE3}" type="slidenum">
              <a:rPr lang="en-US" smtClean="0"/>
              <a:t>11</a:t>
            </a:fld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916B648-C09C-4A3B-A411-709F3106880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98C049A1-E758-4259-86F7-CEB3DAAD925D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en-US" dirty="0"/>
              <a:t>State of the Art Cable Characterizations</a:t>
            </a:r>
          </a:p>
        </p:txBody>
      </p:sp>
    </p:spTree>
    <p:extLst>
      <p:ext uri="{BB962C8B-B14F-4D97-AF65-F5344CB8AC3E}">
        <p14:creationId xmlns:p14="http://schemas.microsoft.com/office/powerpoint/2010/main" val="6435557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038261B-A050-49C3-8785-A09B78A862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2021-04-14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2FF2971-434F-48FD-A744-B7CD723B46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Ian Pong - Nb3Sn Rutherford Cable Fabrication at LBNL for the HFM Community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E547EC-8725-41EB-AAC8-74D44C2926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884B8-C86C-9247-916E-0E4ED69A0AE3}" type="slidenum">
              <a:rPr lang="en-US" smtClean="0"/>
              <a:t>12</a:t>
            </a:fld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CD23EFA-A2BA-45C1-A679-C3871A82DFB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Rutherford Cables:</a:t>
            </a:r>
          </a:p>
          <a:p>
            <a:pPr lvl="1"/>
            <a:r>
              <a:rPr lang="en-US" dirty="0"/>
              <a:t>CERN, FNAL, CEA </a:t>
            </a:r>
            <a:r>
              <a:rPr lang="en-US" dirty="0" err="1"/>
              <a:t>Saclay</a:t>
            </a:r>
            <a:r>
              <a:rPr lang="en-US" dirty="0"/>
              <a:t>,  …</a:t>
            </a:r>
          </a:p>
          <a:p>
            <a:pPr lvl="1"/>
            <a:r>
              <a:rPr lang="en-US" dirty="0"/>
              <a:t>Examples: </a:t>
            </a:r>
            <a:r>
              <a:rPr lang="en-US" dirty="0">
                <a:hlinkClick r:id="rId2"/>
              </a:rPr>
              <a:t>Fabrication</a:t>
            </a:r>
            <a:r>
              <a:rPr lang="en-US" dirty="0"/>
              <a:t>, </a:t>
            </a:r>
            <a:r>
              <a:rPr lang="en-US" dirty="0">
                <a:hlinkClick r:id="rId3"/>
              </a:rPr>
              <a:t>design models</a:t>
            </a:r>
            <a:r>
              <a:rPr lang="en-US" dirty="0"/>
              <a:t>, </a:t>
            </a:r>
            <a:r>
              <a:rPr lang="en-US" dirty="0">
                <a:hlinkClick r:id="rId4"/>
              </a:rPr>
              <a:t>current distribution</a:t>
            </a:r>
            <a:r>
              <a:rPr lang="en-US" dirty="0"/>
              <a:t>, </a:t>
            </a:r>
            <a:r>
              <a:rPr lang="en-US" dirty="0">
                <a:hlinkClick r:id="rId5"/>
              </a:rPr>
              <a:t>geometry</a:t>
            </a:r>
            <a:r>
              <a:rPr lang="en-US" dirty="0"/>
              <a:t>, </a:t>
            </a:r>
            <a:r>
              <a:rPr lang="en-US" dirty="0">
                <a:hlinkClick r:id="rId6"/>
              </a:rPr>
              <a:t>damage</a:t>
            </a:r>
            <a:endParaRPr lang="en-US" dirty="0"/>
          </a:p>
          <a:p>
            <a:r>
              <a:rPr lang="en-US" dirty="0"/>
              <a:t>Also CICC </a:t>
            </a:r>
          </a:p>
          <a:p>
            <a:pPr lvl="1"/>
            <a:r>
              <a:rPr lang="en-US" dirty="0">
                <a:hlinkClick r:id="rId7"/>
              </a:rPr>
              <a:t>Ecole Centrale Paris, CEA </a:t>
            </a:r>
            <a:r>
              <a:rPr lang="en-US" dirty="0" err="1">
                <a:hlinkClick r:id="rId7"/>
              </a:rPr>
              <a:t>Cadarache</a:t>
            </a:r>
            <a:r>
              <a:rPr lang="en-US" dirty="0"/>
              <a:t>, </a:t>
            </a:r>
            <a:r>
              <a:rPr lang="en-US" dirty="0">
                <a:hlinkClick r:id="rId8"/>
              </a:rPr>
              <a:t>PSI</a:t>
            </a:r>
            <a:endParaRPr lang="en-US" dirty="0"/>
          </a:p>
          <a:p>
            <a:pPr lvl="1"/>
            <a:r>
              <a:rPr lang="en-US" dirty="0">
                <a:hlinkClick r:id="rId9"/>
              </a:rPr>
              <a:t>Twente, </a:t>
            </a:r>
            <a:r>
              <a:rPr lang="en-US" dirty="0" err="1">
                <a:hlinkClick r:id="rId9"/>
              </a:rPr>
              <a:t>Bolognia</a:t>
            </a:r>
            <a:endParaRPr lang="en-US" dirty="0"/>
          </a:p>
          <a:p>
            <a:pPr lvl="1"/>
            <a:r>
              <a:rPr lang="en-US" dirty="0">
                <a:hlinkClick r:id="rId10"/>
              </a:rPr>
              <a:t>PSI</a:t>
            </a:r>
            <a:r>
              <a:rPr lang="en-US" dirty="0"/>
              <a:t> 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62826E57-2079-424E-B340-E280E50A2B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Nb</a:t>
            </a:r>
            <a:r>
              <a:rPr lang="en-US" baseline="-25000" dirty="0"/>
              <a:t>3</a:t>
            </a:r>
            <a:r>
              <a:rPr lang="en-US" dirty="0"/>
              <a:t>Sn Cable </a:t>
            </a:r>
            <a:r>
              <a:rPr lang="en-US" dirty="0" err="1"/>
              <a:t>SoftA</a:t>
            </a:r>
            <a:r>
              <a:rPr lang="en-US" dirty="0"/>
              <a:t> Simulations and Models</a:t>
            </a:r>
          </a:p>
        </p:txBody>
      </p:sp>
    </p:spTree>
    <p:extLst>
      <p:ext uri="{BB962C8B-B14F-4D97-AF65-F5344CB8AC3E}">
        <p14:creationId xmlns:p14="http://schemas.microsoft.com/office/powerpoint/2010/main" val="5279411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0D052AE-DD54-494D-90CA-409FB75EAB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2021-04-14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CAFDB64-DD17-4B7B-8943-A1600620C5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Ian Pong - Nb3Sn Rutherford Cable Fabrication at LBNL for the HFM Community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6DF544-D5FC-4DE5-A51F-14DD3F528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884B8-C86C-9247-916E-0E4ED69A0AE3}" type="slidenum">
              <a:rPr lang="en-US" smtClean="0"/>
              <a:t>13</a:t>
            </a:fld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561C8DE-2DCE-4364-9B19-D99CC8000AF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Cable testing under transverse load in field </a:t>
            </a:r>
            <a:r>
              <a:rPr lang="en-US" dirty="0">
                <a:hlinkClick r:id="rId2"/>
              </a:rPr>
              <a:t>[1]</a:t>
            </a:r>
            <a:r>
              <a:rPr lang="en-US" dirty="0"/>
              <a:t> </a:t>
            </a:r>
            <a:r>
              <a:rPr lang="en-US" dirty="0">
                <a:hlinkClick r:id="rId3"/>
              </a:rPr>
              <a:t>[2]</a:t>
            </a:r>
            <a:endParaRPr lang="en-US" dirty="0"/>
          </a:p>
          <a:p>
            <a:r>
              <a:rPr lang="en-US" dirty="0"/>
              <a:t>Cable expansion </a:t>
            </a:r>
            <a:r>
              <a:rPr lang="en-US" dirty="0">
                <a:hlinkClick r:id="rId4"/>
              </a:rPr>
              <a:t>[3]</a:t>
            </a:r>
            <a:r>
              <a:rPr lang="en-US" dirty="0"/>
              <a:t>, </a:t>
            </a:r>
            <a:r>
              <a:rPr lang="en-US" dirty="0">
                <a:hlinkClick r:id="rId5"/>
              </a:rPr>
              <a:t>[4]</a:t>
            </a:r>
            <a:endParaRPr lang="en-US" dirty="0"/>
          </a:p>
          <a:p>
            <a:r>
              <a:rPr lang="en-US" dirty="0"/>
              <a:t>Cable MQE </a:t>
            </a:r>
            <a:r>
              <a:rPr lang="en-US" dirty="0">
                <a:hlinkClick r:id="rId6"/>
              </a:rPr>
              <a:t>[5]</a:t>
            </a:r>
            <a:r>
              <a:rPr lang="en-US" dirty="0"/>
              <a:t> </a:t>
            </a:r>
          </a:p>
          <a:p>
            <a:r>
              <a:rPr lang="en-US" dirty="0"/>
              <a:t>AC losses </a:t>
            </a:r>
            <a:r>
              <a:rPr lang="en-US" dirty="0">
                <a:hlinkClick r:id="rId7"/>
              </a:rPr>
              <a:t>[6]</a:t>
            </a:r>
            <a:r>
              <a:rPr lang="en-US" dirty="0"/>
              <a:t> </a:t>
            </a:r>
          </a:p>
          <a:p>
            <a:r>
              <a:rPr lang="en-US" dirty="0"/>
              <a:t>Defects </a:t>
            </a:r>
            <a:r>
              <a:rPr lang="en-US" dirty="0">
                <a:hlinkClick r:id="rId8"/>
              </a:rPr>
              <a:t>[7]</a:t>
            </a:r>
            <a:r>
              <a:rPr lang="en-US" dirty="0"/>
              <a:t> </a:t>
            </a:r>
          </a:p>
          <a:p>
            <a:r>
              <a:rPr lang="en-US" dirty="0"/>
              <a:t>Cable stability at self-field using an SC Transformer </a:t>
            </a:r>
            <a:r>
              <a:rPr lang="en-US" dirty="0">
                <a:hlinkClick r:id="rId9"/>
              </a:rPr>
              <a:t>[8]</a:t>
            </a:r>
            <a:r>
              <a:rPr lang="en-US" dirty="0"/>
              <a:t>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3087650-981E-470E-95C2-F10A50BAF2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Nb</a:t>
            </a:r>
            <a:r>
              <a:rPr lang="en-US" baseline="-25000" dirty="0"/>
              <a:t>3</a:t>
            </a:r>
            <a:r>
              <a:rPr lang="en-US" dirty="0"/>
              <a:t>Sn Cable </a:t>
            </a:r>
            <a:r>
              <a:rPr lang="en-US" dirty="0" err="1"/>
              <a:t>SoftA</a:t>
            </a:r>
            <a:r>
              <a:rPr lang="en-US" dirty="0"/>
              <a:t> Experiments</a:t>
            </a:r>
          </a:p>
        </p:txBody>
      </p:sp>
    </p:spTree>
    <p:extLst>
      <p:ext uri="{BB962C8B-B14F-4D97-AF65-F5344CB8AC3E}">
        <p14:creationId xmlns:p14="http://schemas.microsoft.com/office/powerpoint/2010/main" val="7006197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5406935-CA04-4262-AF76-D285E9B36B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2021-04-14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AAE70DC-DA98-443E-9C7B-FAD024C2A8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Ian Pong - Nb3Sn Rutherford Cable Fabrication at LBNL for the HFM Community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9A9DCE-F286-4FC5-843C-21595513F0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884B8-C86C-9247-916E-0E4ED69A0AE3}" type="slidenum">
              <a:rPr lang="en-US" smtClean="0"/>
              <a:t>14</a:t>
            </a:fld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F371E3E-DECE-4F4A-8302-2DECE119F86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SoftA</a:t>
            </a:r>
            <a:r>
              <a:rPr lang="en-US" dirty="0"/>
              <a:t> QC / Characterization Techniques are a combination of: </a:t>
            </a:r>
          </a:p>
          <a:p>
            <a:pPr lvl="1"/>
            <a:r>
              <a:rPr lang="en-US" dirty="0"/>
              <a:t>CME (a.k.a. CMM – Cable Measurement Machine)</a:t>
            </a:r>
          </a:p>
          <a:p>
            <a:pPr lvl="1"/>
            <a:r>
              <a:rPr lang="en-US" dirty="0"/>
              <a:t>Image analysis with custom FIJI / </a:t>
            </a:r>
            <a:r>
              <a:rPr lang="en-US" dirty="0" err="1"/>
              <a:t>imageJ</a:t>
            </a:r>
            <a:r>
              <a:rPr lang="en-US" dirty="0"/>
              <a:t> scripts</a:t>
            </a:r>
          </a:p>
          <a:p>
            <a:pPr lvl="1"/>
            <a:r>
              <a:rPr lang="en-US" dirty="0"/>
              <a:t>Metallography – sheared subelement counting in transverse cross section</a:t>
            </a:r>
          </a:p>
          <a:p>
            <a:pPr lvl="1"/>
            <a:r>
              <a:rPr lang="en-US" dirty="0"/>
              <a:t>RRR – on extracted strands </a:t>
            </a:r>
          </a:p>
          <a:p>
            <a:pPr lvl="1"/>
            <a:r>
              <a:rPr lang="en-US" i="1" dirty="0"/>
              <a:t>I</a:t>
            </a:r>
            <a:r>
              <a:rPr lang="en-US" baseline="-25000" dirty="0"/>
              <a:t>C</a:t>
            </a:r>
            <a:r>
              <a:rPr lang="en-US" dirty="0"/>
              <a:t> – on extracted strands</a:t>
            </a:r>
          </a:p>
          <a:p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2F12B01C-4B74-480E-892B-88A7FF10FA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SoftA</a:t>
            </a:r>
            <a:r>
              <a:rPr lang="en-US" dirty="0"/>
              <a:t> </a:t>
            </a:r>
            <a:r>
              <a:rPr lang="en-US" b="1" i="1" dirty="0"/>
              <a:t>Production</a:t>
            </a:r>
            <a:r>
              <a:rPr lang="en-US" dirty="0"/>
              <a:t> Characterization Techniques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48C532C-3C0C-409B-A35F-6F173A55036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51667" y="6220055"/>
            <a:ext cx="3600473" cy="270035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4B89F0D-E0BA-4794-AFAE-2AD6B164759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51667" y="9349034"/>
            <a:ext cx="3606801" cy="270510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518B57A-7222-4B9C-8DF4-C45051B711B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9879" y="6231722"/>
            <a:ext cx="3600473" cy="270035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C50141B-AD0B-4017-B90B-6D80940DBE3B}"/>
              </a:ext>
            </a:extLst>
          </p:cNvPr>
          <p:cNvSpPr txBox="1"/>
          <p:nvPr/>
        </p:nvSpPr>
        <p:spPr>
          <a:xfrm>
            <a:off x="11893364" y="8920410"/>
            <a:ext cx="3903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Upgraded CME Computer and Software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545D2A3-200F-4F1F-8D38-C85DBE3A3A67}"/>
              </a:ext>
            </a:extLst>
          </p:cNvPr>
          <p:cNvSpPr txBox="1"/>
          <p:nvPr/>
        </p:nvSpPr>
        <p:spPr>
          <a:xfrm>
            <a:off x="12686986" y="12054135"/>
            <a:ext cx="21419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New </a:t>
            </a:r>
            <a:r>
              <a:rPr lang="en-US" sz="1800" dirty="0" err="1"/>
              <a:t>Caterpuller</a:t>
            </a:r>
            <a:r>
              <a:rPr lang="en-US" sz="1800" dirty="0"/>
              <a:t> Belt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06C010D-2CD6-4E3D-80ED-129E52D4F502}"/>
              </a:ext>
            </a:extLst>
          </p:cNvPr>
          <p:cNvSpPr txBox="1"/>
          <p:nvPr/>
        </p:nvSpPr>
        <p:spPr>
          <a:xfrm>
            <a:off x="16009878" y="8920410"/>
            <a:ext cx="402225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New and Spare Rollers for the Turkshead</a:t>
            </a:r>
          </a:p>
          <a:p>
            <a:r>
              <a:rPr lang="en-US" sz="1800" dirty="0"/>
              <a:t>Upgraded Power Supply</a:t>
            </a:r>
          </a:p>
          <a:p>
            <a:r>
              <a:rPr lang="en-US" sz="1800" dirty="0"/>
              <a:t>New Motors</a:t>
            </a:r>
          </a:p>
          <a:p>
            <a:r>
              <a:rPr lang="en-US" sz="1800" dirty="0"/>
              <a:t>New Diagnostics System (Motor Voltage </a:t>
            </a:r>
          </a:p>
          <a:p>
            <a:r>
              <a:rPr lang="en-US" sz="1800" dirty="0"/>
              <a:t>Recording and Strain Gauge Recording)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84AD465-C78F-4078-9035-5082E3AB97D8}"/>
              </a:ext>
            </a:extLst>
          </p:cNvPr>
          <p:cNvSpPr txBox="1"/>
          <p:nvPr/>
        </p:nvSpPr>
        <p:spPr>
          <a:xfrm>
            <a:off x="20148395" y="8932077"/>
            <a:ext cx="363432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Keyence Vision System</a:t>
            </a:r>
          </a:p>
          <a:p>
            <a:r>
              <a:rPr lang="en-US" sz="1800" dirty="0" err="1"/>
              <a:t>Analysing</a:t>
            </a:r>
            <a:r>
              <a:rPr lang="en-US" sz="1800" dirty="0"/>
              <a:t> Twist Pitch, Wire Distance,</a:t>
            </a:r>
          </a:p>
          <a:p>
            <a:r>
              <a:rPr lang="en-US" sz="1800" dirty="0"/>
              <a:t>Facet Sizes, etc.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C858A958-C68C-4611-BAC4-E4DD63A69CA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97957" y="10917229"/>
            <a:ext cx="3233935" cy="11369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63BA5B4-D091-46E0-AF3C-15DCECDFFD86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97957" y="6231722"/>
            <a:ext cx="3606801" cy="2705101"/>
          </a:xfrm>
          <a:prstGeom prst="rect">
            <a:avLst/>
          </a:prstGeom>
        </p:spPr>
      </p:pic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E176BB18-62F3-4600-9073-28EB43CF722A}"/>
              </a:ext>
            </a:extLst>
          </p:cNvPr>
          <p:cNvCxnSpPr/>
          <p:nvPr/>
        </p:nvCxnSpPr>
        <p:spPr>
          <a:xfrm>
            <a:off x="838200" y="5029200"/>
            <a:ext cx="106680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3600DFB1-735C-4BB3-9FCF-202F0B349502}"/>
              </a:ext>
            </a:extLst>
          </p:cNvPr>
          <p:cNvCxnSpPr/>
          <p:nvPr/>
        </p:nvCxnSpPr>
        <p:spPr>
          <a:xfrm>
            <a:off x="838200" y="6496050"/>
            <a:ext cx="106680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673E258D-F70E-4014-8879-449E5655446F}"/>
              </a:ext>
            </a:extLst>
          </p:cNvPr>
          <p:cNvCxnSpPr/>
          <p:nvPr/>
        </p:nvCxnSpPr>
        <p:spPr>
          <a:xfrm>
            <a:off x="3238500" y="1752600"/>
            <a:ext cx="5219700" cy="0"/>
          </a:xfrm>
          <a:prstGeom prst="line">
            <a:avLst/>
          </a:prstGeom>
          <a:ln w="76200">
            <a:solidFill>
              <a:srgbClr val="FFFF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923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C71A063-1662-400E-9F3D-510F26F60C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2021-04-14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1DD3B0A-6029-4481-BD89-3246FF9BC7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Ian Pong - Nb3Sn Rutherford Cable Fabrication at LBNL for the HFM Community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98E527-2E44-4B31-9065-19B99BBD25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884B8-C86C-9247-916E-0E4ED69A0AE3}" type="slidenum">
              <a:rPr lang="en-US" smtClean="0"/>
              <a:t>15</a:t>
            </a:fld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6AC81B6-D311-4EA5-B856-C9796E95A45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Captures the entire cable run</a:t>
            </a:r>
          </a:p>
          <a:p>
            <a:r>
              <a:rPr lang="en-GB" dirty="0"/>
              <a:t>Top and bottom broad faces</a:t>
            </a:r>
          </a:p>
          <a:p>
            <a:r>
              <a:rPr lang="en-GB" dirty="0"/>
              <a:t>Minor and major edges</a:t>
            </a:r>
          </a:p>
          <a:p>
            <a:r>
              <a:rPr lang="en-GB" dirty="0"/>
              <a:t>Image analysis for:</a:t>
            </a:r>
          </a:p>
          <a:p>
            <a:pPr lvl="1"/>
            <a:r>
              <a:rPr lang="en-GB" u="sng" dirty="0"/>
              <a:t>Defect check</a:t>
            </a:r>
          </a:p>
          <a:p>
            <a:pPr lvl="1"/>
            <a:r>
              <a:rPr lang="en-GB" dirty="0"/>
              <a:t>Wire-to-wire distance</a:t>
            </a:r>
          </a:p>
          <a:p>
            <a:pPr lvl="1"/>
            <a:r>
              <a:rPr lang="en-GB" dirty="0"/>
              <a:t>Facet length and width</a:t>
            </a:r>
          </a:p>
          <a:p>
            <a:pPr lvl="1"/>
            <a:r>
              <a:rPr lang="en-GB" dirty="0"/>
              <a:t>Twist pitch</a:t>
            </a:r>
          </a:p>
          <a:p>
            <a:pPr lvl="1"/>
            <a:r>
              <a:rPr lang="en-GB" dirty="0"/>
              <a:t>Irregularities</a:t>
            </a:r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64053318-B128-41A7-8989-86E666291C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Image Analysis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D438D33-0D84-4FCE-AF97-2421033E590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5403"/>
          <a:stretch/>
        </p:blipFill>
        <p:spPr>
          <a:xfrm rot="5400000">
            <a:off x="17687310" y="-1066657"/>
            <a:ext cx="1867150" cy="10781770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16FDFFF-B835-4928-BFC1-25B760A67DE5}"/>
              </a:ext>
            </a:extLst>
          </p:cNvPr>
          <p:cNvCxnSpPr>
            <a:cxnSpLocks/>
          </p:cNvCxnSpPr>
          <p:nvPr/>
        </p:nvCxnSpPr>
        <p:spPr>
          <a:xfrm flipV="1">
            <a:off x="16436223" y="3059272"/>
            <a:ext cx="0" cy="1026551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C8D6397-E985-426E-8FC9-D228C90DA6E6}"/>
              </a:ext>
            </a:extLst>
          </p:cNvPr>
          <p:cNvCxnSpPr>
            <a:cxnSpLocks/>
          </p:cNvCxnSpPr>
          <p:nvPr/>
        </p:nvCxnSpPr>
        <p:spPr>
          <a:xfrm flipV="1">
            <a:off x="17690888" y="3059272"/>
            <a:ext cx="0" cy="1422731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531399A2-987E-40A3-A38B-4C1E1D8B51FF}"/>
              </a:ext>
            </a:extLst>
          </p:cNvPr>
          <p:cNvCxnSpPr>
            <a:cxnSpLocks/>
          </p:cNvCxnSpPr>
          <p:nvPr/>
        </p:nvCxnSpPr>
        <p:spPr>
          <a:xfrm>
            <a:off x="16411209" y="3196771"/>
            <a:ext cx="1260000" cy="0"/>
          </a:xfrm>
          <a:prstGeom prst="straightConnector1">
            <a:avLst/>
          </a:prstGeom>
          <a:ln w="190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BADBD957-D680-4D85-B4F6-DBA4341054DC}"/>
              </a:ext>
            </a:extLst>
          </p:cNvPr>
          <p:cNvSpPr txBox="1"/>
          <p:nvPr/>
        </p:nvSpPr>
        <p:spPr>
          <a:xfrm>
            <a:off x="17318050" y="5457441"/>
            <a:ext cx="18977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Length</a:t>
            </a:r>
          </a:p>
        </p:txBody>
      </p:sp>
      <p:sp>
        <p:nvSpPr>
          <p:cNvPr id="12" name="Freeform 16">
            <a:extLst>
              <a:ext uri="{FF2B5EF4-FFF2-40B4-BE49-F238E27FC236}">
                <a16:creationId xmlns:a16="http://schemas.microsoft.com/office/drawing/2014/main" id="{1CBE9629-0145-464D-8D6E-C05E01D2816E}"/>
              </a:ext>
            </a:extLst>
          </p:cNvPr>
          <p:cNvSpPr/>
          <p:nvPr/>
        </p:nvSpPr>
        <p:spPr>
          <a:xfrm>
            <a:off x="17195638" y="4364787"/>
            <a:ext cx="273222" cy="1015026"/>
          </a:xfrm>
          <a:custGeom>
            <a:avLst/>
            <a:gdLst>
              <a:gd name="connsiteX0" fmla="*/ 352074 w 352074"/>
              <a:gd name="connsiteY0" fmla="*/ 645458 h 645632"/>
              <a:gd name="connsiteX1" fmla="*/ 136921 w 352074"/>
              <a:gd name="connsiteY1" fmla="*/ 577001 h 645632"/>
              <a:gd name="connsiteX2" fmla="*/ 6 w 352074"/>
              <a:gd name="connsiteY2" fmla="*/ 224932 h 645632"/>
              <a:gd name="connsiteX3" fmla="*/ 141811 w 352074"/>
              <a:gd name="connsiteY3" fmla="*/ 0 h 645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2074" h="645632">
                <a:moveTo>
                  <a:pt x="352074" y="645458"/>
                </a:moveTo>
                <a:cubicBezTo>
                  <a:pt x="273836" y="646273"/>
                  <a:pt x="195599" y="647089"/>
                  <a:pt x="136921" y="577001"/>
                </a:cubicBezTo>
                <a:cubicBezTo>
                  <a:pt x="78243" y="506913"/>
                  <a:pt x="-809" y="321099"/>
                  <a:pt x="6" y="224932"/>
                </a:cubicBezTo>
                <a:cubicBezTo>
                  <a:pt x="821" y="128765"/>
                  <a:pt x="71316" y="64382"/>
                  <a:pt x="141811" y="0"/>
                </a:cubicBezTo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4717785-D1E9-4577-B793-607E4BC3C6CC}"/>
              </a:ext>
            </a:extLst>
          </p:cNvPr>
          <p:cNvSpPr txBox="1"/>
          <p:nvPr/>
        </p:nvSpPr>
        <p:spPr>
          <a:xfrm>
            <a:off x="15549295" y="5452431"/>
            <a:ext cx="20990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Width</a:t>
            </a:r>
          </a:p>
        </p:txBody>
      </p:sp>
      <p:sp>
        <p:nvSpPr>
          <p:cNvPr id="14" name="Freeform 18">
            <a:extLst>
              <a:ext uri="{FF2B5EF4-FFF2-40B4-BE49-F238E27FC236}">
                <a16:creationId xmlns:a16="http://schemas.microsoft.com/office/drawing/2014/main" id="{42BB0FAC-1F34-4B30-9A09-14D7B9B766C5}"/>
              </a:ext>
            </a:extLst>
          </p:cNvPr>
          <p:cNvSpPr/>
          <p:nvPr/>
        </p:nvSpPr>
        <p:spPr>
          <a:xfrm>
            <a:off x="16567701" y="4339255"/>
            <a:ext cx="354385" cy="1172521"/>
          </a:xfrm>
          <a:custGeom>
            <a:avLst/>
            <a:gdLst>
              <a:gd name="connsiteX0" fmla="*/ 94868 w 578962"/>
              <a:gd name="connsiteY0" fmla="*/ 581891 h 581891"/>
              <a:gd name="connsiteX1" fmla="*/ 36190 w 578962"/>
              <a:gd name="connsiteY1" fmla="*/ 239603 h 581891"/>
              <a:gd name="connsiteX2" fmla="*/ 578962 w 578962"/>
              <a:gd name="connsiteY2" fmla="*/ 0 h 581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78962" h="581891">
                <a:moveTo>
                  <a:pt x="94868" y="581891"/>
                </a:moveTo>
                <a:cubicBezTo>
                  <a:pt x="25188" y="459238"/>
                  <a:pt x="-44492" y="336585"/>
                  <a:pt x="36190" y="239603"/>
                </a:cubicBezTo>
                <a:cubicBezTo>
                  <a:pt x="116872" y="142621"/>
                  <a:pt x="347917" y="71310"/>
                  <a:pt x="578962" y="0"/>
                </a:cubicBezTo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6C8A4EA-3993-4134-B9CB-BA9A0838A799}"/>
              </a:ext>
            </a:extLst>
          </p:cNvPr>
          <p:cNvSpPr txBox="1"/>
          <p:nvPr/>
        </p:nvSpPr>
        <p:spPr>
          <a:xfrm>
            <a:off x="16016877" y="2399481"/>
            <a:ext cx="22320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Length (z)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20C77724-207A-4DCF-A1CC-705D6F7B7D6D}"/>
              </a:ext>
            </a:extLst>
          </p:cNvPr>
          <p:cNvCxnSpPr/>
          <p:nvPr/>
        </p:nvCxnSpPr>
        <p:spPr>
          <a:xfrm>
            <a:off x="16441538" y="4018288"/>
            <a:ext cx="1260000" cy="468000"/>
          </a:xfrm>
          <a:prstGeom prst="straightConnector1">
            <a:avLst/>
          </a:prstGeom>
          <a:ln w="190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2E6A55AF-617A-41C1-942B-9D2C2870B8E2}"/>
              </a:ext>
            </a:extLst>
          </p:cNvPr>
          <p:cNvCxnSpPr/>
          <p:nvPr/>
        </p:nvCxnSpPr>
        <p:spPr>
          <a:xfrm flipV="1">
            <a:off x="16988020" y="4104269"/>
            <a:ext cx="216000" cy="324000"/>
          </a:xfrm>
          <a:prstGeom prst="straightConnector1">
            <a:avLst/>
          </a:prstGeom>
          <a:ln w="190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Content Placeholder 9" descr="Screen Clipping">
            <a:extLst>
              <a:ext uri="{FF2B5EF4-FFF2-40B4-BE49-F238E27FC236}">
                <a16:creationId xmlns:a16="http://schemas.microsoft.com/office/drawing/2014/main" id="{74EA9A75-D567-48A6-BA76-D85FE92FCA2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61099" y="6879250"/>
            <a:ext cx="9687474" cy="4640263"/>
          </a:xfrm>
          <a:prstGeom prst="rect">
            <a:avLst/>
          </a:prstGeom>
        </p:spPr>
      </p:pic>
      <p:pic>
        <p:nvPicPr>
          <p:cNvPr id="22" name="Content Placeholder 5" descr="Screen Clipping">
            <a:extLst>
              <a:ext uri="{FF2B5EF4-FFF2-40B4-BE49-F238E27FC236}">
                <a16:creationId xmlns:a16="http://schemas.microsoft.com/office/drawing/2014/main" id="{9FFE7199-2EED-4E84-9365-9DFCBE6CE7C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61099" y="6661312"/>
            <a:ext cx="9355875" cy="4928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9724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5609CA6-5CA6-445A-8EF1-D981849625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2021-04-14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4429DE8-DE6C-4804-9B41-7E55F50A33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Ian Pong - Nb3Sn Rutherford Cable Fabrication at LBNL for the HFM Community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99C177-AECA-4A98-8E93-36DEE38616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884B8-C86C-9247-916E-0E4ED69A0AE3}" type="slidenum">
              <a:rPr lang="en-US" smtClean="0"/>
              <a:t>16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49DA6D6A-EBB8-42A4-BBA2-8EBFBFB8C6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Residual Resistance Ratio of Extracted Strands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40AA918-BE9D-4E3B-81ED-8F76730836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2298" y="5005874"/>
            <a:ext cx="8832612" cy="824376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E15EC84-0A91-4EB6-962B-5EDFCCA94E34}"/>
              </a:ext>
            </a:extLst>
          </p:cNvPr>
          <p:cNvCxnSpPr/>
          <p:nvPr/>
        </p:nvCxnSpPr>
        <p:spPr bwMode="auto">
          <a:xfrm>
            <a:off x="2823385" y="5597393"/>
            <a:ext cx="28454" cy="902358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F6C6BA5-6669-494F-8A9B-5A436D83A3E3}"/>
              </a:ext>
            </a:extLst>
          </p:cNvPr>
          <p:cNvCxnSpPr/>
          <p:nvPr/>
        </p:nvCxnSpPr>
        <p:spPr bwMode="auto">
          <a:xfrm>
            <a:off x="2837000" y="6514626"/>
            <a:ext cx="247896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Oval 9">
            <a:extLst>
              <a:ext uri="{FF2B5EF4-FFF2-40B4-BE49-F238E27FC236}">
                <a16:creationId xmlns:a16="http://schemas.microsoft.com/office/drawing/2014/main" id="{75DFFC39-1FDB-4655-9F11-3783116340F0}"/>
              </a:ext>
            </a:extLst>
          </p:cNvPr>
          <p:cNvSpPr/>
          <p:nvPr/>
        </p:nvSpPr>
        <p:spPr bwMode="auto">
          <a:xfrm>
            <a:off x="3030915" y="6297970"/>
            <a:ext cx="439950" cy="446012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82880" tIns="91440" rIns="182880" bIns="91440" numCol="1" rtlCol="0" anchor="t" anchorCtr="0" compatLnSpc="1">
            <a:prstTxWarp prst="textNoShape">
              <a:avLst/>
            </a:prstTxWarp>
          </a:bodyPr>
          <a:lstStyle/>
          <a:p>
            <a:pPr defTabSz="1828800" eaLnBrk="0" fontAlgn="base">
              <a:spcBef>
                <a:spcPct val="0"/>
              </a:spcBef>
              <a:spcAft>
                <a:spcPct val="0"/>
              </a:spcAft>
            </a:pPr>
            <a:endParaRPr lang="en-US" sz="2200" dirty="0">
              <a:solidFill>
                <a:schemeClr val="tx1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AD48FAE-ED10-4436-801A-EDF13D982BFA}"/>
              </a:ext>
            </a:extLst>
          </p:cNvPr>
          <p:cNvSpPr txBox="1"/>
          <p:nvPr/>
        </p:nvSpPr>
        <p:spPr>
          <a:xfrm>
            <a:off x="2923142" y="6238141"/>
            <a:ext cx="44595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/>
              <a:t>V</a:t>
            </a:r>
            <a:r>
              <a:rPr lang="en-US" sz="2200" b="1" baseline="-25000" dirty="0"/>
              <a:t>2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7DD05F9-5C08-41C6-B664-5C2A837ABC37}"/>
              </a:ext>
            </a:extLst>
          </p:cNvPr>
          <p:cNvCxnSpPr/>
          <p:nvPr/>
        </p:nvCxnSpPr>
        <p:spPr bwMode="auto">
          <a:xfrm>
            <a:off x="3488321" y="6505098"/>
            <a:ext cx="10469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6CCD70DA-14E2-4CCF-B85F-F5D10037C93C}"/>
              </a:ext>
            </a:extLst>
          </p:cNvPr>
          <p:cNvCxnSpPr>
            <a:endCxn id="11" idx="3"/>
          </p:cNvCxnSpPr>
          <p:nvPr/>
        </p:nvCxnSpPr>
        <p:spPr bwMode="auto">
          <a:xfrm flipH="1">
            <a:off x="3587427" y="5258725"/>
            <a:ext cx="968618" cy="124102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BB5535E-41A7-4C12-A6E5-67A419505CC0}"/>
              </a:ext>
            </a:extLst>
          </p:cNvPr>
          <p:cNvCxnSpPr/>
          <p:nvPr/>
        </p:nvCxnSpPr>
        <p:spPr bwMode="auto">
          <a:xfrm>
            <a:off x="2811512" y="5600427"/>
            <a:ext cx="8044" cy="39247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95541FD-3AC5-408D-AAA8-173E92C6F3C6}"/>
              </a:ext>
            </a:extLst>
          </p:cNvPr>
          <p:cNvCxnSpPr/>
          <p:nvPr/>
        </p:nvCxnSpPr>
        <p:spPr bwMode="auto">
          <a:xfrm>
            <a:off x="2824766" y="5991406"/>
            <a:ext cx="247896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" name="Oval 15">
            <a:extLst>
              <a:ext uri="{FF2B5EF4-FFF2-40B4-BE49-F238E27FC236}">
                <a16:creationId xmlns:a16="http://schemas.microsoft.com/office/drawing/2014/main" id="{FCD1C7DE-6494-4397-A5BD-8B2C67DF868A}"/>
              </a:ext>
            </a:extLst>
          </p:cNvPr>
          <p:cNvSpPr/>
          <p:nvPr/>
        </p:nvSpPr>
        <p:spPr bwMode="auto">
          <a:xfrm>
            <a:off x="3018681" y="5774750"/>
            <a:ext cx="439950" cy="446012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82880" tIns="91440" rIns="182880" bIns="91440" numCol="1" rtlCol="0" anchor="t" anchorCtr="0" compatLnSpc="1">
            <a:prstTxWarp prst="textNoShape">
              <a:avLst/>
            </a:prstTxWarp>
          </a:bodyPr>
          <a:lstStyle/>
          <a:p>
            <a:pPr defTabSz="1828800" eaLnBrk="0" fontAlgn="base">
              <a:spcBef>
                <a:spcPct val="0"/>
              </a:spcBef>
              <a:spcAft>
                <a:spcPct val="0"/>
              </a:spcAft>
            </a:pPr>
            <a:endParaRPr lang="en-US" sz="2200" dirty="0">
              <a:solidFill>
                <a:schemeClr val="tx1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1ACA1DC-A915-490E-A3CC-A59161A41CE4}"/>
              </a:ext>
            </a:extLst>
          </p:cNvPr>
          <p:cNvSpPr txBox="1"/>
          <p:nvPr/>
        </p:nvSpPr>
        <p:spPr>
          <a:xfrm>
            <a:off x="2910908" y="5714921"/>
            <a:ext cx="44595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/>
              <a:t>V</a:t>
            </a:r>
            <a:r>
              <a:rPr lang="en-US" sz="2200" b="1" baseline="-25000" dirty="0"/>
              <a:t>1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0B84841A-8B30-4DD5-9241-95AD0208B1F6}"/>
              </a:ext>
            </a:extLst>
          </p:cNvPr>
          <p:cNvCxnSpPr/>
          <p:nvPr/>
        </p:nvCxnSpPr>
        <p:spPr bwMode="auto">
          <a:xfrm>
            <a:off x="3476087" y="5981878"/>
            <a:ext cx="10469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AF0EF4D7-613C-4904-8391-B70D67C790EA}"/>
              </a:ext>
            </a:extLst>
          </p:cNvPr>
          <p:cNvCxnSpPr/>
          <p:nvPr/>
        </p:nvCxnSpPr>
        <p:spPr bwMode="auto">
          <a:xfrm flipH="1">
            <a:off x="3575194" y="5253418"/>
            <a:ext cx="300408" cy="729464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8633EE40-B1D8-4FDE-9D10-0E1C2B5C4C5E}"/>
              </a:ext>
            </a:extLst>
          </p:cNvPr>
          <p:cNvCxnSpPr/>
          <p:nvPr/>
        </p:nvCxnSpPr>
        <p:spPr bwMode="auto">
          <a:xfrm>
            <a:off x="2796889" y="5597392"/>
            <a:ext cx="71106" cy="1440904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D1222A18-8F5D-4185-8660-58798B2F4191}"/>
              </a:ext>
            </a:extLst>
          </p:cNvPr>
          <p:cNvCxnSpPr/>
          <p:nvPr/>
        </p:nvCxnSpPr>
        <p:spPr bwMode="auto">
          <a:xfrm>
            <a:off x="2847788" y="7047824"/>
            <a:ext cx="247896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2" name="Oval 21">
            <a:extLst>
              <a:ext uri="{FF2B5EF4-FFF2-40B4-BE49-F238E27FC236}">
                <a16:creationId xmlns:a16="http://schemas.microsoft.com/office/drawing/2014/main" id="{FF25F299-9BE0-4636-9054-1D52D7E91305}"/>
              </a:ext>
            </a:extLst>
          </p:cNvPr>
          <p:cNvSpPr/>
          <p:nvPr/>
        </p:nvSpPr>
        <p:spPr bwMode="auto">
          <a:xfrm>
            <a:off x="3041703" y="6831168"/>
            <a:ext cx="439950" cy="446012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82880" tIns="91440" rIns="182880" bIns="91440" numCol="1" rtlCol="0" anchor="t" anchorCtr="0" compatLnSpc="1">
            <a:prstTxWarp prst="textNoShape">
              <a:avLst/>
            </a:prstTxWarp>
          </a:bodyPr>
          <a:lstStyle/>
          <a:p>
            <a:pPr defTabSz="1828800" eaLnBrk="0" fontAlgn="base">
              <a:spcBef>
                <a:spcPct val="0"/>
              </a:spcBef>
              <a:spcAft>
                <a:spcPct val="0"/>
              </a:spcAft>
            </a:pPr>
            <a:endParaRPr lang="en-US" sz="2200" dirty="0">
              <a:solidFill>
                <a:schemeClr val="tx1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BFD761D-06C4-47DE-AA09-0FAF1241C30D}"/>
              </a:ext>
            </a:extLst>
          </p:cNvPr>
          <p:cNvSpPr txBox="1"/>
          <p:nvPr/>
        </p:nvSpPr>
        <p:spPr>
          <a:xfrm>
            <a:off x="2933930" y="6771339"/>
            <a:ext cx="44595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/>
              <a:t>V</a:t>
            </a:r>
            <a:r>
              <a:rPr lang="en-US" sz="2200" b="1" baseline="-25000" dirty="0"/>
              <a:t>3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EC7603F9-D314-424A-AE5F-2FDD9D98D939}"/>
              </a:ext>
            </a:extLst>
          </p:cNvPr>
          <p:cNvCxnSpPr/>
          <p:nvPr/>
        </p:nvCxnSpPr>
        <p:spPr bwMode="auto">
          <a:xfrm>
            <a:off x="3499109" y="7038296"/>
            <a:ext cx="10469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61E2BA84-38F2-4A49-BE5F-94EA3543E8A4}"/>
              </a:ext>
            </a:extLst>
          </p:cNvPr>
          <p:cNvCxnSpPr/>
          <p:nvPr/>
        </p:nvCxnSpPr>
        <p:spPr bwMode="auto">
          <a:xfrm flipH="1">
            <a:off x="3595038" y="5694108"/>
            <a:ext cx="2215900" cy="133884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26" name="Picture 25">
            <a:extLst>
              <a:ext uri="{FF2B5EF4-FFF2-40B4-BE49-F238E27FC236}">
                <a16:creationId xmlns:a16="http://schemas.microsoft.com/office/drawing/2014/main" id="{9E139688-92F9-485E-ADF9-108D3E65534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807" y="2973791"/>
            <a:ext cx="10049850" cy="1037726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52FC76E4-DF55-4C43-9A17-E03A2964196E}"/>
              </a:ext>
            </a:extLst>
          </p:cNvPr>
          <p:cNvSpPr txBox="1"/>
          <p:nvPr/>
        </p:nvSpPr>
        <p:spPr>
          <a:xfrm>
            <a:off x="575403" y="2528575"/>
            <a:ext cx="134844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200" b="1" dirty="0"/>
              <a:t>QXF cable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CDEC050-E010-46CA-9269-1395370EF1AC}"/>
              </a:ext>
            </a:extLst>
          </p:cNvPr>
          <p:cNvSpPr txBox="1"/>
          <p:nvPr/>
        </p:nvSpPr>
        <p:spPr>
          <a:xfrm>
            <a:off x="9666560" y="5258767"/>
            <a:ext cx="188705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200" b="1" dirty="0"/>
              <a:t>Extracted wire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17D8ABD-A130-4050-BCD3-E61D4B18CCDE}"/>
              </a:ext>
            </a:extLst>
          </p:cNvPr>
          <p:cNvSpPr txBox="1"/>
          <p:nvPr/>
        </p:nvSpPr>
        <p:spPr>
          <a:xfrm>
            <a:off x="10214172" y="2305154"/>
            <a:ext cx="12811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b="1" dirty="0"/>
              <a:t>Major edge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90E8F0C-097E-4AC6-9D3B-B16795EC1A15}"/>
              </a:ext>
            </a:extLst>
          </p:cNvPr>
          <p:cNvSpPr txBox="1"/>
          <p:nvPr/>
        </p:nvSpPr>
        <p:spPr>
          <a:xfrm>
            <a:off x="10346880" y="4368622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b="1" dirty="0"/>
              <a:t>Minor edge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265373D3-0D79-4B07-812E-87E5C2A4078B}"/>
              </a:ext>
            </a:extLst>
          </p:cNvPr>
          <p:cNvCxnSpPr/>
          <p:nvPr/>
        </p:nvCxnSpPr>
        <p:spPr bwMode="auto">
          <a:xfrm flipH="1" flipV="1">
            <a:off x="10018449" y="4084238"/>
            <a:ext cx="574554" cy="321872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accent2"/>
            </a:solidFill>
            <a:prstDash val="solid"/>
            <a:round/>
            <a:headEnd type="none" w="med" len="med"/>
            <a:tailEnd type="triangle" w="sm" len="sm"/>
          </a:ln>
          <a:effectLst/>
        </p:spPr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F8256A7D-D3BE-4DAD-9A28-47963DF9235A}"/>
              </a:ext>
            </a:extLst>
          </p:cNvPr>
          <p:cNvCxnSpPr/>
          <p:nvPr/>
        </p:nvCxnSpPr>
        <p:spPr bwMode="auto">
          <a:xfrm flipH="1">
            <a:off x="10018449" y="2723986"/>
            <a:ext cx="604206" cy="202176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accent2"/>
            </a:solidFill>
            <a:prstDash val="solid"/>
            <a:round/>
            <a:headEnd type="none" w="med" len="med"/>
            <a:tailEnd type="triangle" w="sm" len="sm"/>
          </a:ln>
          <a:effectLst/>
        </p:spPr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BF2EF00A-A1F4-4AFB-9F1A-4AB4F0F6D2A7}"/>
              </a:ext>
            </a:extLst>
          </p:cNvPr>
          <p:cNvCxnSpPr/>
          <p:nvPr/>
        </p:nvCxnSpPr>
        <p:spPr bwMode="auto">
          <a:xfrm flipV="1">
            <a:off x="11252154" y="4125546"/>
            <a:ext cx="218800" cy="259112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accent2"/>
            </a:solidFill>
            <a:prstDash val="solid"/>
            <a:round/>
            <a:headEnd type="none" w="med" len="med"/>
            <a:tailEnd type="triangle" w="sm" len="sm"/>
          </a:ln>
          <a:effectLst/>
        </p:spPr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97639F11-7A8B-43B3-A034-C81D2AAB5F63}"/>
              </a:ext>
            </a:extLst>
          </p:cNvPr>
          <p:cNvCxnSpPr/>
          <p:nvPr/>
        </p:nvCxnSpPr>
        <p:spPr bwMode="auto">
          <a:xfrm>
            <a:off x="11096037" y="2723986"/>
            <a:ext cx="374918" cy="243484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accent2"/>
            </a:solidFill>
            <a:prstDash val="solid"/>
            <a:round/>
            <a:headEnd type="none" w="med" len="med"/>
            <a:tailEnd type="triangle" w="sm" len="sm"/>
          </a:ln>
          <a:effectLst/>
        </p:spPr>
      </p:cxnSp>
      <p:sp>
        <p:nvSpPr>
          <p:cNvPr id="35" name="Flowchart: Manual Operation 34">
            <a:extLst>
              <a:ext uri="{FF2B5EF4-FFF2-40B4-BE49-F238E27FC236}">
                <a16:creationId xmlns:a16="http://schemas.microsoft.com/office/drawing/2014/main" id="{23DC88FF-94CA-4404-95E0-8617D8702F1F}"/>
              </a:ext>
            </a:extLst>
          </p:cNvPr>
          <p:cNvSpPr/>
          <p:nvPr/>
        </p:nvSpPr>
        <p:spPr bwMode="auto">
          <a:xfrm>
            <a:off x="11283494" y="3005796"/>
            <a:ext cx="266808" cy="995688"/>
          </a:xfrm>
          <a:prstGeom prst="flowChartManualOperation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82880" tIns="91440" rIns="182880" bIns="91440" numCol="1" rtlCol="0" anchor="t" anchorCtr="0" compatLnSpc="1">
            <a:prstTxWarp prst="textNoShape">
              <a:avLst/>
            </a:prstTxWarp>
          </a:bodyPr>
          <a:lstStyle/>
          <a:p>
            <a:pPr defTabSz="1828800" eaLnBrk="0" fontAlgn="base">
              <a:spcBef>
                <a:spcPct val="0"/>
              </a:spcBef>
              <a:spcAft>
                <a:spcPct val="0"/>
              </a:spcAft>
            </a:pPr>
            <a:endParaRPr lang="en-US" sz="4800">
              <a:solidFill>
                <a:schemeClr val="tx1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3A00119-1B93-4F60-A86A-1968AE3B8CE4}"/>
              </a:ext>
            </a:extLst>
          </p:cNvPr>
          <p:cNvSpPr txBox="1"/>
          <p:nvPr/>
        </p:nvSpPr>
        <p:spPr>
          <a:xfrm>
            <a:off x="3579810" y="4094775"/>
            <a:ext cx="12811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b="1" dirty="0"/>
              <a:t>Major edge</a:t>
            </a:r>
          </a:p>
          <a:p>
            <a:pPr algn="ctr"/>
            <a:r>
              <a:rPr lang="en-US" sz="1800" b="1" dirty="0"/>
              <a:t>“kink”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959927A-F932-463F-9B13-2601DF6CA012}"/>
              </a:ext>
            </a:extLst>
          </p:cNvPr>
          <p:cNvSpPr txBox="1"/>
          <p:nvPr/>
        </p:nvSpPr>
        <p:spPr>
          <a:xfrm>
            <a:off x="5939186" y="4577227"/>
            <a:ext cx="12875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b="1" dirty="0"/>
              <a:t>Minor edge</a:t>
            </a:r>
          </a:p>
          <a:p>
            <a:pPr algn="ctr"/>
            <a:r>
              <a:rPr lang="en-US" sz="1800" b="1" dirty="0"/>
              <a:t>“kink”</a:t>
            </a: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19CA76E7-5A2C-4758-8A53-52883360C006}"/>
              </a:ext>
            </a:extLst>
          </p:cNvPr>
          <p:cNvCxnSpPr/>
          <p:nvPr/>
        </p:nvCxnSpPr>
        <p:spPr bwMode="auto">
          <a:xfrm>
            <a:off x="2811515" y="5614945"/>
            <a:ext cx="68118" cy="1950802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0C489E50-2D3A-47CF-8156-726F517654D7}"/>
              </a:ext>
            </a:extLst>
          </p:cNvPr>
          <p:cNvCxnSpPr/>
          <p:nvPr/>
        </p:nvCxnSpPr>
        <p:spPr bwMode="auto">
          <a:xfrm>
            <a:off x="2854494" y="7556166"/>
            <a:ext cx="247896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0" name="Oval 39">
            <a:extLst>
              <a:ext uri="{FF2B5EF4-FFF2-40B4-BE49-F238E27FC236}">
                <a16:creationId xmlns:a16="http://schemas.microsoft.com/office/drawing/2014/main" id="{D320FC67-F29D-46FB-9904-5E2AAD9DC474}"/>
              </a:ext>
            </a:extLst>
          </p:cNvPr>
          <p:cNvSpPr/>
          <p:nvPr/>
        </p:nvSpPr>
        <p:spPr bwMode="auto">
          <a:xfrm>
            <a:off x="3048409" y="7339510"/>
            <a:ext cx="439950" cy="446012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82880" tIns="91440" rIns="182880" bIns="91440" numCol="1" rtlCol="0" anchor="t" anchorCtr="0" compatLnSpc="1">
            <a:prstTxWarp prst="textNoShape">
              <a:avLst/>
            </a:prstTxWarp>
          </a:bodyPr>
          <a:lstStyle/>
          <a:p>
            <a:pPr defTabSz="1828800" eaLnBrk="0" fontAlgn="base">
              <a:spcBef>
                <a:spcPct val="0"/>
              </a:spcBef>
              <a:spcAft>
                <a:spcPct val="0"/>
              </a:spcAft>
            </a:pPr>
            <a:endParaRPr lang="en-US" sz="2200" dirty="0">
              <a:solidFill>
                <a:schemeClr val="tx1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8371760-C84D-4F26-8FA4-70E0E856509A}"/>
              </a:ext>
            </a:extLst>
          </p:cNvPr>
          <p:cNvSpPr txBox="1"/>
          <p:nvPr/>
        </p:nvSpPr>
        <p:spPr>
          <a:xfrm>
            <a:off x="2940636" y="7279680"/>
            <a:ext cx="66428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/>
              <a:t>V</a:t>
            </a:r>
            <a:r>
              <a:rPr lang="en-US" sz="2200" b="1" baseline="-25000" dirty="0"/>
              <a:t>4</a:t>
            </a: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BF4998E5-4205-455E-BFEE-D98062616BD5}"/>
              </a:ext>
            </a:extLst>
          </p:cNvPr>
          <p:cNvCxnSpPr/>
          <p:nvPr/>
        </p:nvCxnSpPr>
        <p:spPr bwMode="auto">
          <a:xfrm>
            <a:off x="3505815" y="7546638"/>
            <a:ext cx="10469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EF948230-F6F2-4208-A4EB-42D409AE820D}"/>
              </a:ext>
            </a:extLst>
          </p:cNvPr>
          <p:cNvCxnSpPr/>
          <p:nvPr/>
        </p:nvCxnSpPr>
        <p:spPr bwMode="auto">
          <a:xfrm flipH="1">
            <a:off x="3601745" y="5672629"/>
            <a:ext cx="2844950" cy="1868662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4" name="Left Brace 43">
            <a:extLst>
              <a:ext uri="{FF2B5EF4-FFF2-40B4-BE49-F238E27FC236}">
                <a16:creationId xmlns:a16="http://schemas.microsoft.com/office/drawing/2014/main" id="{D25526A6-F03D-43FF-99D5-17EAE1C3F806}"/>
              </a:ext>
            </a:extLst>
          </p:cNvPr>
          <p:cNvSpPr/>
          <p:nvPr/>
        </p:nvSpPr>
        <p:spPr bwMode="auto">
          <a:xfrm rot="5400000">
            <a:off x="4109228" y="4699434"/>
            <a:ext cx="282236" cy="597780"/>
          </a:xfrm>
          <a:prstGeom prst="leftBrace">
            <a:avLst>
              <a:gd name="adj1" fmla="val 8333"/>
              <a:gd name="adj2" fmla="val 49999"/>
            </a:avLst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82880" tIns="91440" rIns="182880" bIns="91440" numCol="1" rtlCol="0" anchor="t" anchorCtr="0" compatLnSpc="1">
            <a:prstTxWarp prst="textNoShape">
              <a:avLst/>
            </a:prstTxWarp>
          </a:bodyPr>
          <a:lstStyle/>
          <a:p>
            <a:pPr defTabSz="1828800" eaLnBrk="0" fontAlgn="base">
              <a:spcBef>
                <a:spcPct val="0"/>
              </a:spcBef>
              <a:spcAft>
                <a:spcPct val="0"/>
              </a:spcAft>
            </a:pPr>
            <a:endParaRPr lang="en-US" sz="4800">
              <a:solidFill>
                <a:schemeClr val="tx1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45" name="Left Brace 44">
            <a:extLst>
              <a:ext uri="{FF2B5EF4-FFF2-40B4-BE49-F238E27FC236}">
                <a16:creationId xmlns:a16="http://schemas.microsoft.com/office/drawing/2014/main" id="{81F92FCF-4BBB-45E6-BCB9-1AAB24E27217}"/>
              </a:ext>
            </a:extLst>
          </p:cNvPr>
          <p:cNvSpPr/>
          <p:nvPr/>
        </p:nvSpPr>
        <p:spPr bwMode="auto">
          <a:xfrm rot="5400000">
            <a:off x="5997296" y="5119172"/>
            <a:ext cx="282236" cy="597780"/>
          </a:xfrm>
          <a:prstGeom prst="leftBrace">
            <a:avLst>
              <a:gd name="adj1" fmla="val 8333"/>
              <a:gd name="adj2" fmla="val 36190"/>
            </a:avLst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82880" tIns="91440" rIns="182880" bIns="91440" numCol="1" rtlCol="0" anchor="t" anchorCtr="0" compatLnSpc="1">
            <a:prstTxWarp prst="textNoShape">
              <a:avLst/>
            </a:prstTxWarp>
          </a:bodyPr>
          <a:lstStyle/>
          <a:p>
            <a:pPr defTabSz="1828800" eaLnBrk="0" fontAlgn="base">
              <a:spcBef>
                <a:spcPct val="0"/>
              </a:spcBef>
              <a:spcAft>
                <a:spcPct val="0"/>
              </a:spcAft>
            </a:pPr>
            <a:endParaRPr lang="en-US" sz="4800">
              <a:solidFill>
                <a:schemeClr val="tx1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49EC8D4-31F0-4E6E-B60D-0A79FA1FA205}"/>
              </a:ext>
            </a:extLst>
          </p:cNvPr>
          <p:cNvSpPr txBox="1"/>
          <p:nvPr/>
        </p:nvSpPr>
        <p:spPr>
          <a:xfrm rot="20586825">
            <a:off x="2285126" y="4747050"/>
            <a:ext cx="11224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b="1" dirty="0"/>
              <a:t>“straight”</a:t>
            </a:r>
          </a:p>
        </p:txBody>
      </p:sp>
      <p:sp>
        <p:nvSpPr>
          <p:cNvPr id="47" name="Left Brace 46">
            <a:extLst>
              <a:ext uri="{FF2B5EF4-FFF2-40B4-BE49-F238E27FC236}">
                <a16:creationId xmlns:a16="http://schemas.microsoft.com/office/drawing/2014/main" id="{A31063DD-934E-4DDA-B2DE-561260D4AB54}"/>
              </a:ext>
            </a:extLst>
          </p:cNvPr>
          <p:cNvSpPr/>
          <p:nvPr/>
        </p:nvSpPr>
        <p:spPr bwMode="auto">
          <a:xfrm rot="4301361">
            <a:off x="3092948" y="4679043"/>
            <a:ext cx="282236" cy="1062510"/>
          </a:xfrm>
          <a:prstGeom prst="leftBrace">
            <a:avLst>
              <a:gd name="adj1" fmla="val 8333"/>
              <a:gd name="adj2" fmla="val 67959"/>
            </a:avLst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82880" tIns="91440" rIns="182880" bIns="91440" numCol="1" rtlCol="0" anchor="t" anchorCtr="0" compatLnSpc="1">
            <a:prstTxWarp prst="textNoShape">
              <a:avLst/>
            </a:prstTxWarp>
          </a:bodyPr>
          <a:lstStyle/>
          <a:p>
            <a:pPr defTabSz="1828800" eaLnBrk="0" fontAlgn="base">
              <a:spcBef>
                <a:spcPct val="0"/>
              </a:spcBef>
              <a:spcAft>
                <a:spcPct val="0"/>
              </a:spcAft>
            </a:pPr>
            <a:endParaRPr lang="en-US" sz="4800">
              <a:solidFill>
                <a:schemeClr val="tx1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910280D-7072-4144-8E7D-9DDF926672FA}"/>
              </a:ext>
            </a:extLst>
          </p:cNvPr>
          <p:cNvSpPr txBox="1"/>
          <p:nvPr/>
        </p:nvSpPr>
        <p:spPr>
          <a:xfrm rot="1087424">
            <a:off x="4732034" y="4728176"/>
            <a:ext cx="11224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b="1" dirty="0"/>
              <a:t>“straight”</a:t>
            </a:r>
          </a:p>
        </p:txBody>
      </p:sp>
      <p:sp>
        <p:nvSpPr>
          <p:cNvPr id="49" name="Left Brace 48">
            <a:extLst>
              <a:ext uri="{FF2B5EF4-FFF2-40B4-BE49-F238E27FC236}">
                <a16:creationId xmlns:a16="http://schemas.microsoft.com/office/drawing/2014/main" id="{F47DA43B-7255-4C76-8B56-4983DBD80D47}"/>
              </a:ext>
            </a:extLst>
          </p:cNvPr>
          <p:cNvSpPr/>
          <p:nvPr/>
        </p:nvSpPr>
        <p:spPr bwMode="auto">
          <a:xfrm rot="6504459">
            <a:off x="5092246" y="4714287"/>
            <a:ext cx="282236" cy="1062510"/>
          </a:xfrm>
          <a:prstGeom prst="leftBrace">
            <a:avLst>
              <a:gd name="adj1" fmla="val 8333"/>
              <a:gd name="adj2" fmla="val 67959"/>
            </a:avLst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82880" tIns="91440" rIns="182880" bIns="91440" numCol="1" rtlCol="0" anchor="t" anchorCtr="0" compatLnSpc="1">
            <a:prstTxWarp prst="textNoShape">
              <a:avLst/>
            </a:prstTxWarp>
          </a:bodyPr>
          <a:lstStyle/>
          <a:p>
            <a:pPr defTabSz="1828800" eaLnBrk="0" fontAlgn="base">
              <a:spcBef>
                <a:spcPct val="0"/>
              </a:spcBef>
              <a:spcAft>
                <a:spcPct val="0"/>
              </a:spcAft>
            </a:pPr>
            <a:endParaRPr lang="en-US" sz="4800">
              <a:solidFill>
                <a:schemeClr val="tx1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50" name="Picture 49">
            <a:extLst>
              <a:ext uri="{FF2B5EF4-FFF2-40B4-BE49-F238E27FC236}">
                <a16:creationId xmlns:a16="http://schemas.microsoft.com/office/drawing/2014/main" id="{58ACEA86-8EAE-4B3F-BC9C-23266292B28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589" y="6235435"/>
            <a:ext cx="5173014" cy="5749234"/>
          </a:xfrm>
          <a:prstGeom prst="rect">
            <a:avLst/>
          </a:prstGeom>
        </p:spPr>
      </p:pic>
      <p:sp>
        <p:nvSpPr>
          <p:cNvPr id="51" name="TextBox 50">
            <a:extLst>
              <a:ext uri="{FF2B5EF4-FFF2-40B4-BE49-F238E27FC236}">
                <a16:creationId xmlns:a16="http://schemas.microsoft.com/office/drawing/2014/main" id="{CA70E1DD-0A29-4311-ACAA-8384A841345B}"/>
              </a:ext>
            </a:extLst>
          </p:cNvPr>
          <p:cNvSpPr txBox="1"/>
          <p:nvPr/>
        </p:nvSpPr>
        <p:spPr>
          <a:xfrm>
            <a:off x="5874117" y="11612253"/>
            <a:ext cx="343395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err="1"/>
              <a:t>Cryocooler</a:t>
            </a:r>
            <a:r>
              <a:rPr lang="en-US" sz="2400" b="1" dirty="0"/>
              <a:t> system</a:t>
            </a:r>
          </a:p>
          <a:p>
            <a:pPr algn="ctr"/>
            <a:r>
              <a:rPr lang="en-US" sz="2000" b="1" dirty="0"/>
              <a:t>(2</a:t>
            </a:r>
            <a:r>
              <a:rPr lang="en-US" sz="2000" b="1" baseline="30000" dirty="0"/>
              <a:t>nd</a:t>
            </a:r>
            <a:r>
              <a:rPr lang="en-US" sz="2000" b="1" dirty="0"/>
              <a:t> stage ~3.9 K @ full power)</a:t>
            </a:r>
          </a:p>
        </p:txBody>
      </p:sp>
      <p:sp>
        <p:nvSpPr>
          <p:cNvPr id="52" name="Curved Up Arrow 8">
            <a:extLst>
              <a:ext uri="{FF2B5EF4-FFF2-40B4-BE49-F238E27FC236}">
                <a16:creationId xmlns:a16="http://schemas.microsoft.com/office/drawing/2014/main" id="{2D13708A-6DCC-4C12-9A16-D01220015713}"/>
              </a:ext>
            </a:extLst>
          </p:cNvPr>
          <p:cNvSpPr/>
          <p:nvPr/>
        </p:nvSpPr>
        <p:spPr bwMode="auto">
          <a:xfrm rot="3529237">
            <a:off x="8763034" y="9196150"/>
            <a:ext cx="975352" cy="2160452"/>
          </a:xfrm>
          <a:custGeom>
            <a:avLst/>
            <a:gdLst>
              <a:gd name="connsiteX0" fmla="*/ 1488278 w 1741336"/>
              <a:gd name="connsiteY0" fmla="*/ 0 h 707666"/>
              <a:gd name="connsiteX1" fmla="*/ 1719049 w 1741336"/>
              <a:gd name="connsiteY1" fmla="*/ 176917 h 707666"/>
              <a:gd name="connsiteX2" fmla="*/ 1550536 w 1741336"/>
              <a:gd name="connsiteY2" fmla="*/ 176917 h 707666"/>
              <a:gd name="connsiteX3" fmla="*/ 786411 w 1741336"/>
              <a:gd name="connsiteY3" fmla="*/ 702514 h 707666"/>
              <a:gd name="connsiteX4" fmla="*/ 1381446 w 1741336"/>
              <a:gd name="connsiteY4" fmla="*/ 176917 h 707666"/>
              <a:gd name="connsiteX5" fmla="*/ 1212933 w 1741336"/>
              <a:gd name="connsiteY5" fmla="*/ 176917 h 707666"/>
              <a:gd name="connsiteX6" fmla="*/ 1488278 w 1741336"/>
              <a:gd name="connsiteY6" fmla="*/ 0 h 707666"/>
              <a:gd name="connsiteX0" fmla="*/ 701867 w 1741336"/>
              <a:gd name="connsiteY0" fmla="*/ 707666 h 707666"/>
              <a:gd name="connsiteX1" fmla="*/ 0 w 1741336"/>
              <a:gd name="connsiteY1" fmla="*/ 0 h 707666"/>
              <a:gd name="connsiteX2" fmla="*/ 169090 w 1741336"/>
              <a:gd name="connsiteY2" fmla="*/ 0 h 707666"/>
              <a:gd name="connsiteX3" fmla="*/ 870957 w 1741336"/>
              <a:gd name="connsiteY3" fmla="*/ 707666 h 707666"/>
              <a:gd name="connsiteX4" fmla="*/ 701867 w 1741336"/>
              <a:gd name="connsiteY4" fmla="*/ 707666 h 707666"/>
              <a:gd name="connsiteX0" fmla="*/ 786412 w 1741336"/>
              <a:gd name="connsiteY0" fmla="*/ 702513 h 707666"/>
              <a:gd name="connsiteX1" fmla="*/ 1381447 w 1741336"/>
              <a:gd name="connsiteY1" fmla="*/ 176916 h 707666"/>
              <a:gd name="connsiteX2" fmla="*/ 1212933 w 1741336"/>
              <a:gd name="connsiteY2" fmla="*/ 176917 h 707666"/>
              <a:gd name="connsiteX3" fmla="*/ 1488278 w 1741336"/>
              <a:gd name="connsiteY3" fmla="*/ 0 h 707666"/>
              <a:gd name="connsiteX4" fmla="*/ 1719049 w 1741336"/>
              <a:gd name="connsiteY4" fmla="*/ 176917 h 707666"/>
              <a:gd name="connsiteX5" fmla="*/ 1550536 w 1741336"/>
              <a:gd name="connsiteY5" fmla="*/ 176917 h 707666"/>
              <a:gd name="connsiteX6" fmla="*/ 870956 w 1741336"/>
              <a:gd name="connsiteY6" fmla="*/ 707666 h 707666"/>
              <a:gd name="connsiteX7" fmla="*/ 701867 w 1741336"/>
              <a:gd name="connsiteY7" fmla="*/ 707666 h 707666"/>
              <a:gd name="connsiteX8" fmla="*/ 0 w 1741336"/>
              <a:gd name="connsiteY8" fmla="*/ 0 h 707666"/>
              <a:gd name="connsiteX9" fmla="*/ 169090 w 1741336"/>
              <a:gd name="connsiteY9" fmla="*/ 0 h 707666"/>
              <a:gd name="connsiteX10" fmla="*/ 870957 w 1741336"/>
              <a:gd name="connsiteY10" fmla="*/ 707666 h 707666"/>
              <a:gd name="connsiteX0" fmla="*/ 1488278 w 1719049"/>
              <a:gd name="connsiteY0" fmla="*/ 0 h 707714"/>
              <a:gd name="connsiteX1" fmla="*/ 1719049 w 1719049"/>
              <a:gd name="connsiteY1" fmla="*/ 176917 h 707714"/>
              <a:gd name="connsiteX2" fmla="*/ 1550536 w 1719049"/>
              <a:gd name="connsiteY2" fmla="*/ 176917 h 707714"/>
              <a:gd name="connsiteX3" fmla="*/ 786411 w 1719049"/>
              <a:gd name="connsiteY3" fmla="*/ 702514 h 707714"/>
              <a:gd name="connsiteX4" fmla="*/ 1381446 w 1719049"/>
              <a:gd name="connsiteY4" fmla="*/ 176917 h 707714"/>
              <a:gd name="connsiteX5" fmla="*/ 1212933 w 1719049"/>
              <a:gd name="connsiteY5" fmla="*/ 176917 h 707714"/>
              <a:gd name="connsiteX6" fmla="*/ 1488278 w 1719049"/>
              <a:gd name="connsiteY6" fmla="*/ 0 h 707714"/>
              <a:gd name="connsiteX0" fmla="*/ 701867 w 1719049"/>
              <a:gd name="connsiteY0" fmla="*/ 707666 h 707714"/>
              <a:gd name="connsiteX1" fmla="*/ 0 w 1719049"/>
              <a:gd name="connsiteY1" fmla="*/ 0 h 707714"/>
              <a:gd name="connsiteX2" fmla="*/ 169090 w 1719049"/>
              <a:gd name="connsiteY2" fmla="*/ 0 h 707714"/>
              <a:gd name="connsiteX3" fmla="*/ 870957 w 1719049"/>
              <a:gd name="connsiteY3" fmla="*/ 707666 h 707714"/>
              <a:gd name="connsiteX4" fmla="*/ 701867 w 1719049"/>
              <a:gd name="connsiteY4" fmla="*/ 707666 h 707714"/>
              <a:gd name="connsiteX0" fmla="*/ 786412 w 1719049"/>
              <a:gd name="connsiteY0" fmla="*/ 702513 h 707714"/>
              <a:gd name="connsiteX1" fmla="*/ 1381447 w 1719049"/>
              <a:gd name="connsiteY1" fmla="*/ 176916 h 707714"/>
              <a:gd name="connsiteX2" fmla="*/ 1212933 w 1719049"/>
              <a:gd name="connsiteY2" fmla="*/ 176917 h 707714"/>
              <a:gd name="connsiteX3" fmla="*/ 1488278 w 1719049"/>
              <a:gd name="connsiteY3" fmla="*/ 0 h 707714"/>
              <a:gd name="connsiteX4" fmla="*/ 1719049 w 1719049"/>
              <a:gd name="connsiteY4" fmla="*/ 176917 h 707714"/>
              <a:gd name="connsiteX5" fmla="*/ 1550536 w 1719049"/>
              <a:gd name="connsiteY5" fmla="*/ 176917 h 707714"/>
              <a:gd name="connsiteX6" fmla="*/ 870956 w 1719049"/>
              <a:gd name="connsiteY6" fmla="*/ 707666 h 707714"/>
              <a:gd name="connsiteX7" fmla="*/ 701867 w 1719049"/>
              <a:gd name="connsiteY7" fmla="*/ 707666 h 707714"/>
              <a:gd name="connsiteX8" fmla="*/ 169090 w 1719049"/>
              <a:gd name="connsiteY8" fmla="*/ 0 h 707714"/>
              <a:gd name="connsiteX9" fmla="*/ 870957 w 1719049"/>
              <a:gd name="connsiteY9" fmla="*/ 707666 h 707714"/>
              <a:gd name="connsiteX0" fmla="*/ 1488278 w 1719049"/>
              <a:gd name="connsiteY0" fmla="*/ 0 h 707714"/>
              <a:gd name="connsiteX1" fmla="*/ 1719049 w 1719049"/>
              <a:gd name="connsiteY1" fmla="*/ 176917 h 707714"/>
              <a:gd name="connsiteX2" fmla="*/ 1550536 w 1719049"/>
              <a:gd name="connsiteY2" fmla="*/ 176917 h 707714"/>
              <a:gd name="connsiteX3" fmla="*/ 786411 w 1719049"/>
              <a:gd name="connsiteY3" fmla="*/ 702514 h 707714"/>
              <a:gd name="connsiteX4" fmla="*/ 1381446 w 1719049"/>
              <a:gd name="connsiteY4" fmla="*/ 176917 h 707714"/>
              <a:gd name="connsiteX5" fmla="*/ 1212933 w 1719049"/>
              <a:gd name="connsiteY5" fmla="*/ 176917 h 707714"/>
              <a:gd name="connsiteX6" fmla="*/ 1488278 w 1719049"/>
              <a:gd name="connsiteY6" fmla="*/ 0 h 707714"/>
              <a:gd name="connsiteX0" fmla="*/ 701867 w 1719049"/>
              <a:gd name="connsiteY0" fmla="*/ 707666 h 707714"/>
              <a:gd name="connsiteX1" fmla="*/ 0 w 1719049"/>
              <a:gd name="connsiteY1" fmla="*/ 0 h 707714"/>
              <a:gd name="connsiteX2" fmla="*/ 169090 w 1719049"/>
              <a:gd name="connsiteY2" fmla="*/ 0 h 707714"/>
              <a:gd name="connsiteX3" fmla="*/ 870957 w 1719049"/>
              <a:gd name="connsiteY3" fmla="*/ 707666 h 707714"/>
              <a:gd name="connsiteX4" fmla="*/ 701867 w 1719049"/>
              <a:gd name="connsiteY4" fmla="*/ 707666 h 707714"/>
              <a:gd name="connsiteX0" fmla="*/ 786412 w 1719049"/>
              <a:gd name="connsiteY0" fmla="*/ 702513 h 707714"/>
              <a:gd name="connsiteX1" fmla="*/ 1381447 w 1719049"/>
              <a:gd name="connsiteY1" fmla="*/ 176916 h 707714"/>
              <a:gd name="connsiteX2" fmla="*/ 1212933 w 1719049"/>
              <a:gd name="connsiteY2" fmla="*/ 176917 h 707714"/>
              <a:gd name="connsiteX3" fmla="*/ 1488278 w 1719049"/>
              <a:gd name="connsiteY3" fmla="*/ 0 h 707714"/>
              <a:gd name="connsiteX4" fmla="*/ 1719049 w 1719049"/>
              <a:gd name="connsiteY4" fmla="*/ 176917 h 707714"/>
              <a:gd name="connsiteX5" fmla="*/ 1550536 w 1719049"/>
              <a:gd name="connsiteY5" fmla="*/ 176917 h 707714"/>
              <a:gd name="connsiteX6" fmla="*/ 870956 w 1719049"/>
              <a:gd name="connsiteY6" fmla="*/ 707666 h 707714"/>
              <a:gd name="connsiteX7" fmla="*/ 701867 w 1719049"/>
              <a:gd name="connsiteY7" fmla="*/ 707666 h 707714"/>
              <a:gd name="connsiteX8" fmla="*/ 870957 w 1719049"/>
              <a:gd name="connsiteY8" fmla="*/ 707666 h 707714"/>
              <a:gd name="connsiteX0" fmla="*/ 1320472 w 1551243"/>
              <a:gd name="connsiteY0" fmla="*/ 0 h 707714"/>
              <a:gd name="connsiteX1" fmla="*/ 1551243 w 1551243"/>
              <a:gd name="connsiteY1" fmla="*/ 176917 h 707714"/>
              <a:gd name="connsiteX2" fmla="*/ 1382730 w 1551243"/>
              <a:gd name="connsiteY2" fmla="*/ 176917 h 707714"/>
              <a:gd name="connsiteX3" fmla="*/ 618605 w 1551243"/>
              <a:gd name="connsiteY3" fmla="*/ 702514 h 707714"/>
              <a:gd name="connsiteX4" fmla="*/ 1213640 w 1551243"/>
              <a:gd name="connsiteY4" fmla="*/ 176917 h 707714"/>
              <a:gd name="connsiteX5" fmla="*/ 1045127 w 1551243"/>
              <a:gd name="connsiteY5" fmla="*/ 176917 h 707714"/>
              <a:gd name="connsiteX6" fmla="*/ 1320472 w 1551243"/>
              <a:gd name="connsiteY6" fmla="*/ 0 h 707714"/>
              <a:gd name="connsiteX0" fmla="*/ 534061 w 1551243"/>
              <a:gd name="connsiteY0" fmla="*/ 707666 h 707714"/>
              <a:gd name="connsiteX1" fmla="*/ 1284 w 1551243"/>
              <a:gd name="connsiteY1" fmla="*/ 0 h 707714"/>
              <a:gd name="connsiteX2" fmla="*/ 703151 w 1551243"/>
              <a:gd name="connsiteY2" fmla="*/ 707666 h 707714"/>
              <a:gd name="connsiteX3" fmla="*/ 534061 w 1551243"/>
              <a:gd name="connsiteY3" fmla="*/ 707666 h 707714"/>
              <a:gd name="connsiteX0" fmla="*/ 618606 w 1551243"/>
              <a:gd name="connsiteY0" fmla="*/ 702513 h 707714"/>
              <a:gd name="connsiteX1" fmla="*/ 1213641 w 1551243"/>
              <a:gd name="connsiteY1" fmla="*/ 176916 h 707714"/>
              <a:gd name="connsiteX2" fmla="*/ 1045127 w 1551243"/>
              <a:gd name="connsiteY2" fmla="*/ 176917 h 707714"/>
              <a:gd name="connsiteX3" fmla="*/ 1320472 w 1551243"/>
              <a:gd name="connsiteY3" fmla="*/ 0 h 707714"/>
              <a:gd name="connsiteX4" fmla="*/ 1551243 w 1551243"/>
              <a:gd name="connsiteY4" fmla="*/ 176917 h 707714"/>
              <a:gd name="connsiteX5" fmla="*/ 1382730 w 1551243"/>
              <a:gd name="connsiteY5" fmla="*/ 176917 h 707714"/>
              <a:gd name="connsiteX6" fmla="*/ 703150 w 1551243"/>
              <a:gd name="connsiteY6" fmla="*/ 707666 h 707714"/>
              <a:gd name="connsiteX7" fmla="*/ 534061 w 1551243"/>
              <a:gd name="connsiteY7" fmla="*/ 707666 h 707714"/>
              <a:gd name="connsiteX8" fmla="*/ 703151 w 1551243"/>
              <a:gd name="connsiteY8" fmla="*/ 707666 h 707714"/>
              <a:gd name="connsiteX0" fmla="*/ 786411 w 1017182"/>
              <a:gd name="connsiteY0" fmla="*/ 0 h 707714"/>
              <a:gd name="connsiteX1" fmla="*/ 1017182 w 1017182"/>
              <a:gd name="connsiteY1" fmla="*/ 176917 h 707714"/>
              <a:gd name="connsiteX2" fmla="*/ 848669 w 1017182"/>
              <a:gd name="connsiteY2" fmla="*/ 176917 h 707714"/>
              <a:gd name="connsiteX3" fmla="*/ 84544 w 1017182"/>
              <a:gd name="connsiteY3" fmla="*/ 702514 h 707714"/>
              <a:gd name="connsiteX4" fmla="*/ 679579 w 1017182"/>
              <a:gd name="connsiteY4" fmla="*/ 176917 h 707714"/>
              <a:gd name="connsiteX5" fmla="*/ 511066 w 1017182"/>
              <a:gd name="connsiteY5" fmla="*/ 176917 h 707714"/>
              <a:gd name="connsiteX6" fmla="*/ 786411 w 1017182"/>
              <a:gd name="connsiteY6" fmla="*/ 0 h 707714"/>
              <a:gd name="connsiteX0" fmla="*/ 0 w 1017182"/>
              <a:gd name="connsiteY0" fmla="*/ 707666 h 707714"/>
              <a:gd name="connsiteX1" fmla="*/ 169090 w 1017182"/>
              <a:gd name="connsiteY1" fmla="*/ 707666 h 707714"/>
              <a:gd name="connsiteX2" fmla="*/ 0 w 1017182"/>
              <a:gd name="connsiteY2" fmla="*/ 707666 h 707714"/>
              <a:gd name="connsiteX0" fmla="*/ 84545 w 1017182"/>
              <a:gd name="connsiteY0" fmla="*/ 702513 h 707714"/>
              <a:gd name="connsiteX1" fmla="*/ 679580 w 1017182"/>
              <a:gd name="connsiteY1" fmla="*/ 176916 h 707714"/>
              <a:gd name="connsiteX2" fmla="*/ 511066 w 1017182"/>
              <a:gd name="connsiteY2" fmla="*/ 176917 h 707714"/>
              <a:gd name="connsiteX3" fmla="*/ 786411 w 1017182"/>
              <a:gd name="connsiteY3" fmla="*/ 0 h 707714"/>
              <a:gd name="connsiteX4" fmla="*/ 1017182 w 1017182"/>
              <a:gd name="connsiteY4" fmla="*/ 176917 h 707714"/>
              <a:gd name="connsiteX5" fmla="*/ 848669 w 1017182"/>
              <a:gd name="connsiteY5" fmla="*/ 176917 h 707714"/>
              <a:gd name="connsiteX6" fmla="*/ 169089 w 1017182"/>
              <a:gd name="connsiteY6" fmla="*/ 707666 h 707714"/>
              <a:gd name="connsiteX7" fmla="*/ 0 w 1017182"/>
              <a:gd name="connsiteY7" fmla="*/ 707666 h 707714"/>
              <a:gd name="connsiteX8" fmla="*/ 169090 w 1017182"/>
              <a:gd name="connsiteY8" fmla="*/ 707666 h 707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17182" h="707714" stroke="0" extrusionOk="0">
                <a:moveTo>
                  <a:pt x="786411" y="0"/>
                </a:moveTo>
                <a:lnTo>
                  <a:pt x="1017182" y="176917"/>
                </a:lnTo>
                <a:lnTo>
                  <a:pt x="848669" y="176917"/>
                </a:lnTo>
                <a:cubicBezTo>
                  <a:pt x="760683" y="520500"/>
                  <a:pt x="433925" y="745258"/>
                  <a:pt x="84544" y="702514"/>
                </a:cubicBezTo>
                <a:cubicBezTo>
                  <a:pt x="371250" y="667438"/>
                  <a:pt x="607377" y="458866"/>
                  <a:pt x="679579" y="176917"/>
                </a:cubicBezTo>
                <a:lnTo>
                  <a:pt x="511066" y="176917"/>
                </a:lnTo>
                <a:lnTo>
                  <a:pt x="786411" y="0"/>
                </a:lnTo>
                <a:close/>
              </a:path>
              <a:path w="1017182" h="707714" fill="darkenLess" stroke="0" extrusionOk="0">
                <a:moveTo>
                  <a:pt x="0" y="707666"/>
                </a:moveTo>
                <a:lnTo>
                  <a:pt x="169090" y="707666"/>
                </a:lnTo>
                <a:lnTo>
                  <a:pt x="0" y="707666"/>
                </a:lnTo>
                <a:close/>
              </a:path>
              <a:path w="1017182" h="707714" fill="none" extrusionOk="0">
                <a:moveTo>
                  <a:pt x="84545" y="702513"/>
                </a:moveTo>
                <a:cubicBezTo>
                  <a:pt x="371251" y="667437"/>
                  <a:pt x="607378" y="458865"/>
                  <a:pt x="679580" y="176916"/>
                </a:cubicBezTo>
                <a:lnTo>
                  <a:pt x="511066" y="176917"/>
                </a:lnTo>
                <a:lnTo>
                  <a:pt x="786411" y="0"/>
                </a:lnTo>
                <a:lnTo>
                  <a:pt x="1017182" y="176917"/>
                </a:lnTo>
                <a:lnTo>
                  <a:pt x="848669" y="176917"/>
                </a:lnTo>
                <a:cubicBezTo>
                  <a:pt x="768656" y="489365"/>
                  <a:pt x="489139" y="707666"/>
                  <a:pt x="169089" y="707666"/>
                </a:cubicBezTo>
                <a:lnTo>
                  <a:pt x="0" y="707666"/>
                </a:lnTo>
                <a:lnTo>
                  <a:pt x="169090" y="707666"/>
                </a:lnTo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82880" tIns="91440" rIns="182880" bIns="91440" numCol="1" rtlCol="0" anchor="t" anchorCtr="0" compatLnSpc="1">
            <a:prstTxWarp prst="textNoShape">
              <a:avLst/>
            </a:prstTxWarp>
          </a:bodyPr>
          <a:lstStyle/>
          <a:p>
            <a:pPr defTabSz="1828800" eaLnBrk="0" fontAlgn="base">
              <a:spcBef>
                <a:spcPct val="0"/>
              </a:spcBef>
              <a:spcAft>
                <a:spcPct val="0"/>
              </a:spcAft>
            </a:pPr>
            <a:endParaRPr lang="en-US" sz="4800">
              <a:solidFill>
                <a:schemeClr val="tx1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53" name="Picture 52">
            <a:extLst>
              <a:ext uri="{FF2B5EF4-FFF2-40B4-BE49-F238E27FC236}">
                <a16:creationId xmlns:a16="http://schemas.microsoft.com/office/drawing/2014/main" id="{08A1209A-640C-48D7-93EC-AE9DBFC69E6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57043" y="6633810"/>
            <a:ext cx="4638802" cy="5077408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54" name="Group 53">
            <a:extLst>
              <a:ext uri="{FF2B5EF4-FFF2-40B4-BE49-F238E27FC236}">
                <a16:creationId xmlns:a16="http://schemas.microsoft.com/office/drawing/2014/main" id="{2777F82C-4BEB-44CA-8733-0DDD3E7D6F18}"/>
              </a:ext>
            </a:extLst>
          </p:cNvPr>
          <p:cNvGrpSpPr/>
          <p:nvPr/>
        </p:nvGrpSpPr>
        <p:grpSpPr>
          <a:xfrm flipH="1">
            <a:off x="14992984" y="7299045"/>
            <a:ext cx="652012" cy="678134"/>
            <a:chOff x="2577388" y="1523908"/>
            <a:chExt cx="326006" cy="339067"/>
          </a:xfrm>
          <a:effectLst/>
        </p:grpSpPr>
        <p:cxnSp>
          <p:nvCxnSpPr>
            <p:cNvPr id="55" name="Straight Arrow Connector 54">
              <a:extLst>
                <a:ext uri="{FF2B5EF4-FFF2-40B4-BE49-F238E27FC236}">
                  <a16:creationId xmlns:a16="http://schemas.microsoft.com/office/drawing/2014/main" id="{669960A8-6D65-45C0-9C5A-DC0D5019CEEC}"/>
                </a:ext>
              </a:extLst>
            </p:cNvPr>
            <p:cNvCxnSpPr/>
            <p:nvPr/>
          </p:nvCxnSpPr>
          <p:spPr bwMode="auto">
            <a:xfrm>
              <a:off x="2577388" y="1523908"/>
              <a:ext cx="326005" cy="339067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triangle" w="sm" len="sm"/>
            </a:ln>
            <a:effectLst/>
          </p:spPr>
        </p:cxnSp>
        <p:cxnSp>
          <p:nvCxnSpPr>
            <p:cNvPr id="56" name="Straight Arrow Connector 55">
              <a:extLst>
                <a:ext uri="{FF2B5EF4-FFF2-40B4-BE49-F238E27FC236}">
                  <a16:creationId xmlns:a16="http://schemas.microsoft.com/office/drawing/2014/main" id="{E13D6221-7526-4C9A-A58B-884C141DDF29}"/>
                </a:ext>
              </a:extLst>
            </p:cNvPr>
            <p:cNvCxnSpPr/>
            <p:nvPr/>
          </p:nvCxnSpPr>
          <p:spPr bwMode="auto">
            <a:xfrm>
              <a:off x="2577388" y="1523908"/>
              <a:ext cx="326006" cy="226226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triangle" w="sm" len="sm"/>
            </a:ln>
            <a:effectLst/>
          </p:spPr>
        </p:cxnSp>
        <p:cxnSp>
          <p:nvCxnSpPr>
            <p:cNvPr id="57" name="Straight Arrow Connector 56">
              <a:extLst>
                <a:ext uri="{FF2B5EF4-FFF2-40B4-BE49-F238E27FC236}">
                  <a16:creationId xmlns:a16="http://schemas.microsoft.com/office/drawing/2014/main" id="{B503BD26-0F50-4B86-BBF8-881355CA7132}"/>
                </a:ext>
              </a:extLst>
            </p:cNvPr>
            <p:cNvCxnSpPr/>
            <p:nvPr/>
          </p:nvCxnSpPr>
          <p:spPr bwMode="auto">
            <a:xfrm>
              <a:off x="2577388" y="1523908"/>
              <a:ext cx="326005" cy="113113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triangle" w="sm" len="sm"/>
            </a:ln>
            <a:effectLst/>
          </p:spPr>
        </p:cxnSp>
      </p:grpSp>
      <p:sp>
        <p:nvSpPr>
          <p:cNvPr id="58" name="TextBox 57">
            <a:extLst>
              <a:ext uri="{FF2B5EF4-FFF2-40B4-BE49-F238E27FC236}">
                <a16:creationId xmlns:a16="http://schemas.microsoft.com/office/drawing/2014/main" id="{908CC672-30A9-449A-9E5F-CF3DA45A3C35}"/>
              </a:ext>
            </a:extLst>
          </p:cNvPr>
          <p:cNvSpPr txBox="1"/>
          <p:nvPr/>
        </p:nvSpPr>
        <p:spPr>
          <a:xfrm>
            <a:off x="15233729" y="6766919"/>
            <a:ext cx="229582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200" dirty="0"/>
              <a:t>Cabled (extracted)</a:t>
            </a:r>
            <a:br>
              <a:rPr lang="en-US" sz="2200" dirty="0"/>
            </a:br>
            <a:r>
              <a:rPr lang="en-US" sz="2200" dirty="0"/>
              <a:t>wire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E443984F-9798-478E-AAF6-8F72C80BA5CB}"/>
              </a:ext>
            </a:extLst>
          </p:cNvPr>
          <p:cNvSpPr txBox="1"/>
          <p:nvPr/>
        </p:nvSpPr>
        <p:spPr>
          <a:xfrm>
            <a:off x="10120895" y="5750461"/>
            <a:ext cx="193707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/>
              <a:t>Voltage taps</a:t>
            </a:r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B4D876FD-FD69-4CDF-B6AF-49330A8DDE3C}"/>
              </a:ext>
            </a:extLst>
          </p:cNvPr>
          <p:cNvCxnSpPr/>
          <p:nvPr/>
        </p:nvCxnSpPr>
        <p:spPr bwMode="auto">
          <a:xfrm>
            <a:off x="11005705" y="6272106"/>
            <a:ext cx="1316014" cy="1285456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accent2"/>
            </a:solidFill>
            <a:prstDash val="solid"/>
            <a:round/>
            <a:headEnd type="none" w="med" len="med"/>
            <a:tailEnd type="triangle" w="sm" len="sm"/>
          </a:ln>
          <a:effectLst/>
        </p:spPr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8869431C-4DFD-44EC-8866-6943E631EB2A}"/>
              </a:ext>
            </a:extLst>
          </p:cNvPr>
          <p:cNvCxnSpPr/>
          <p:nvPr/>
        </p:nvCxnSpPr>
        <p:spPr bwMode="auto">
          <a:xfrm>
            <a:off x="11005706" y="6272106"/>
            <a:ext cx="1121460" cy="1285456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accent2"/>
            </a:solidFill>
            <a:prstDash val="solid"/>
            <a:round/>
            <a:headEnd type="none" w="med" len="med"/>
            <a:tailEnd type="triangle" w="sm" len="sm"/>
          </a:ln>
          <a:effectLst/>
        </p:spPr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4DB5242C-44E2-46D3-BFDB-CE8C48F8A75A}"/>
              </a:ext>
            </a:extLst>
          </p:cNvPr>
          <p:cNvCxnSpPr/>
          <p:nvPr/>
        </p:nvCxnSpPr>
        <p:spPr bwMode="auto">
          <a:xfrm>
            <a:off x="11011291" y="6275254"/>
            <a:ext cx="156282" cy="956632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accent2"/>
            </a:solidFill>
            <a:prstDash val="solid"/>
            <a:round/>
            <a:headEnd type="none" w="med" len="med"/>
            <a:tailEnd type="triangle" w="sm" len="sm"/>
          </a:ln>
          <a:effectLst/>
        </p:spPr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AC59C3FF-DE33-4555-999D-788C6D18B609}"/>
              </a:ext>
            </a:extLst>
          </p:cNvPr>
          <p:cNvSpPr txBox="1"/>
          <p:nvPr/>
        </p:nvSpPr>
        <p:spPr>
          <a:xfrm>
            <a:off x="11374770" y="11714367"/>
            <a:ext cx="290977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/>
              <a:t>Printed circuit board</a:t>
            </a:r>
          </a:p>
          <a:p>
            <a:pPr algn="ctr"/>
            <a:r>
              <a:rPr lang="en-US" sz="2000" b="1" dirty="0"/>
              <a:t>(up to 18 cabled samples)</a:t>
            </a:r>
          </a:p>
        </p:txBody>
      </p:sp>
      <p:pic>
        <p:nvPicPr>
          <p:cNvPr id="64" name="Picture 63">
            <a:extLst>
              <a:ext uri="{FF2B5EF4-FFF2-40B4-BE49-F238E27FC236}">
                <a16:creationId xmlns:a16="http://schemas.microsoft.com/office/drawing/2014/main" id="{ACB01CC2-52C9-41E8-BD83-F9CA5D7535BD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17" r="14195" b="30848"/>
          <a:stretch/>
        </p:blipFill>
        <p:spPr>
          <a:xfrm>
            <a:off x="17134959" y="7899149"/>
            <a:ext cx="6823362" cy="3803186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id="{4FA5F8EF-6B06-4514-BBB2-3E99885CE463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34959" y="2681225"/>
            <a:ext cx="6763758" cy="3804614"/>
          </a:xfrm>
          <a:prstGeom prst="rect">
            <a:avLst/>
          </a:prstGeom>
        </p:spPr>
      </p:pic>
      <p:pic>
        <p:nvPicPr>
          <p:cNvPr id="66" name="Picture 2">
            <a:extLst>
              <a:ext uri="{FF2B5EF4-FFF2-40B4-BE49-F238E27FC236}">
                <a16:creationId xmlns:a16="http://schemas.microsoft.com/office/drawing/2014/main" id="{FAB05C8B-32FE-4D2D-B2D8-0189C13B65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478" y="8403935"/>
            <a:ext cx="4797822" cy="35969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7" name="Picture 3">
            <a:extLst>
              <a:ext uri="{FF2B5EF4-FFF2-40B4-BE49-F238E27FC236}">
                <a16:creationId xmlns:a16="http://schemas.microsoft.com/office/drawing/2014/main" id="{89355D8B-2855-498F-8C05-BC0E0FC2A7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684" y="8461085"/>
            <a:ext cx="953610" cy="9257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35206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16" grpId="0" animBg="1"/>
      <p:bldP spid="17" grpId="0"/>
      <p:bldP spid="22" grpId="0" animBg="1"/>
      <p:bldP spid="23" grpId="0"/>
      <p:bldP spid="27" grpId="0"/>
      <p:bldP spid="28" grpId="0"/>
      <p:bldP spid="29" grpId="0"/>
      <p:bldP spid="30" grpId="0"/>
      <p:bldP spid="35" grpId="0" animBg="1"/>
      <p:bldP spid="36" grpId="0"/>
      <p:bldP spid="37" grpId="0"/>
      <p:bldP spid="40" grpId="0" animBg="1"/>
      <p:bldP spid="41" grpId="0"/>
      <p:bldP spid="44" grpId="0" animBg="1"/>
      <p:bldP spid="45" grpId="0" animBg="1"/>
      <p:bldP spid="46" grpId="0"/>
      <p:bldP spid="47" grpId="0" animBg="1"/>
      <p:bldP spid="48" grpId="0"/>
      <p:bldP spid="49" grpId="0" animBg="1"/>
      <p:bldP spid="51" grpId="0"/>
      <p:bldP spid="52" grpId="0" animBg="1"/>
      <p:bldP spid="58" grpId="0"/>
      <p:bldP spid="59" grpId="0"/>
      <p:bldP spid="6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C6052AC-1937-4B4C-BF3A-8F6B2BE185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2021-04-14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D229FC4-29D7-44D0-98D3-86E2A01362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Ian Pong - Nb3Sn Rutherford Cable Fabrication at LBNL for the HFM Community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CD45DD-EE5C-445F-AFB0-E23909686D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884B8-C86C-9247-916E-0E4ED69A0AE3}" type="slidenum">
              <a:rPr lang="en-US" smtClean="0"/>
              <a:t>17</a:t>
            </a:fld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179C804-E21F-4B91-8586-2E042DA1AEA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1B0D00F-3134-48C1-884A-C96F4CBDF505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en-US" dirty="0"/>
              <a:t>State of the Art Cable Designs</a:t>
            </a:r>
          </a:p>
        </p:txBody>
      </p:sp>
    </p:spTree>
    <p:extLst>
      <p:ext uri="{BB962C8B-B14F-4D97-AF65-F5344CB8AC3E}">
        <p14:creationId xmlns:p14="http://schemas.microsoft.com/office/powerpoint/2010/main" val="12531411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EE47032-DACA-4EF8-BCA2-592BD0595D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2021-04-14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7CE537B-A898-4EDF-B81C-23EC355704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Ian Pong - Nb3Sn Rutherford Cable Fabrication at LBNL for the HFM Community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C1CFD9-1AE1-4CA5-9D37-63DDB6548D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884B8-C86C-9247-916E-0E4ED69A0AE3}" type="slidenum">
              <a:rPr lang="en-US" smtClean="0"/>
              <a:t>18</a:t>
            </a:fld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17AA84F-EF13-45AF-8D7C-1E858867689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LARP: </a:t>
            </a:r>
            <a:r>
              <a:rPr lang="en-US" dirty="0">
                <a:hlinkClick r:id="rId2"/>
              </a:rPr>
              <a:t>HQ cables</a:t>
            </a:r>
            <a:endParaRPr lang="en-US" dirty="0"/>
          </a:p>
          <a:p>
            <a:r>
              <a:rPr lang="en-US" dirty="0"/>
              <a:t>FNAL: </a:t>
            </a:r>
            <a:r>
              <a:rPr lang="en-US" dirty="0">
                <a:hlinkClick r:id="rId3"/>
              </a:rPr>
              <a:t>11 T DS</a:t>
            </a:r>
            <a:endParaRPr lang="en-US" dirty="0"/>
          </a:p>
          <a:p>
            <a:r>
              <a:rPr lang="en-US" dirty="0"/>
              <a:t>CERN: </a:t>
            </a:r>
            <a:r>
              <a:rPr lang="en-US" dirty="0">
                <a:hlinkClick r:id="rId4"/>
              </a:rPr>
              <a:t>MQXF</a:t>
            </a:r>
            <a:endParaRPr lang="en-US" dirty="0"/>
          </a:p>
          <a:p>
            <a:r>
              <a:rPr lang="en-US" dirty="0"/>
              <a:t>LBNL: CCT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5866260F-1D32-4339-8433-395219D54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 on R&amp;D Cables Designs – a wide range</a:t>
            </a:r>
          </a:p>
        </p:txBody>
      </p:sp>
      <p:pic>
        <p:nvPicPr>
          <p:cNvPr id="8" name="Picture 7" descr="Table&#10;&#10;Description automatically generated">
            <a:extLst>
              <a:ext uri="{FF2B5EF4-FFF2-40B4-BE49-F238E27FC236}">
                <a16:creationId xmlns:a16="http://schemas.microsoft.com/office/drawing/2014/main" id="{C17EE1ED-1EE3-4D68-8B52-17760E06C15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5534" y="2485450"/>
            <a:ext cx="15859163" cy="57247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 descr="Table&#10;&#10;Description automatically generated">
            <a:extLst>
              <a:ext uri="{FF2B5EF4-FFF2-40B4-BE49-F238E27FC236}">
                <a16:creationId xmlns:a16="http://schemas.microsoft.com/office/drawing/2014/main" id="{35FD4AE4-3954-480E-B6F1-6383E39B83C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0234" y="5913445"/>
            <a:ext cx="14400000" cy="28896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11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23B0E84B-7032-40A5-A281-3C8A0BA2EBD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3766" y="7639537"/>
            <a:ext cx="14400000" cy="24361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Picture 13" descr="Table&#10;&#10;Description automatically generated">
            <a:extLst>
              <a:ext uri="{FF2B5EF4-FFF2-40B4-BE49-F238E27FC236}">
                <a16:creationId xmlns:a16="http://schemas.microsoft.com/office/drawing/2014/main" id="{F32E4A37-8BCC-4876-91BC-8F221FB1E2A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7298" y="8926508"/>
            <a:ext cx="14400000" cy="34909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" name="Picture 15" descr="Text, letter&#10;&#10;Description automatically generated">
            <a:extLst>
              <a:ext uri="{FF2B5EF4-FFF2-40B4-BE49-F238E27FC236}">
                <a16:creationId xmlns:a16="http://schemas.microsoft.com/office/drawing/2014/main" id="{56ECD000-ECC0-444F-BA5F-A446128A441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3766" y="2633121"/>
            <a:ext cx="12600000" cy="94242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" name="Picture 17" descr="A picture containing chart&#10;&#10;Description automatically generated">
            <a:extLst>
              <a:ext uri="{FF2B5EF4-FFF2-40B4-BE49-F238E27FC236}">
                <a16:creationId xmlns:a16="http://schemas.microsoft.com/office/drawing/2014/main" id="{7BE0C8BC-18B1-4EBC-A1F5-64895BE374A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863" y="7270236"/>
            <a:ext cx="22114273" cy="44982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74672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A94A21F-5FF9-4AB2-8D10-385916D4FA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2021-04-14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CE23760-F1EC-4104-A997-F759F2D925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Ian Pong - Nb3Sn Rutherford Cable Fabrication at LBNL for the HFM Community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9B5E56-B49A-4C51-8F1C-BAFA0144D7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884B8-C86C-9247-916E-0E4ED69A0AE3}" type="slidenum">
              <a:rPr lang="en-US" smtClean="0"/>
              <a:t>19</a:t>
            </a:fld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C832102-6172-4834-8C28-2A82C9CCE9A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dirty="0"/>
              <a:t>Very wide range of design is possible </a:t>
            </a:r>
          </a:p>
          <a:p>
            <a:r>
              <a:rPr lang="en-US" dirty="0"/>
              <a:t>Many experienced players</a:t>
            </a:r>
          </a:p>
          <a:p>
            <a:r>
              <a:rPr lang="en-US" dirty="0"/>
              <a:t>The number of strands is probably the most inflexible hardware limitation among different facilities, but should not dictate magnet design</a:t>
            </a:r>
          </a:p>
          <a:p>
            <a:r>
              <a:rPr lang="en-US" dirty="0"/>
              <a:t>Turkshead design upgrade (e.g. powering) and characterization improvement will require some investment</a:t>
            </a:r>
          </a:p>
          <a:p>
            <a:r>
              <a:rPr lang="en-US" dirty="0"/>
              <a:t>Component modifications (e.g. roller, mandrel…) relatively easy</a:t>
            </a:r>
          </a:p>
          <a:p>
            <a:r>
              <a:rPr lang="en-US" dirty="0"/>
              <a:t>Some general rules on cabling parameters, but correlation with performance depends strongly on the wire design</a:t>
            </a:r>
          </a:p>
          <a:p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6B2A02B1-114A-46D1-B94A-D8A565B6A8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Cable Design – General </a:t>
            </a:r>
          </a:p>
        </p:txBody>
      </p:sp>
    </p:spTree>
    <p:extLst>
      <p:ext uri="{BB962C8B-B14F-4D97-AF65-F5344CB8AC3E}">
        <p14:creationId xmlns:p14="http://schemas.microsoft.com/office/powerpoint/2010/main" val="13873157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8C8BC5F-A53C-EF40-9ECD-194B1DE173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Ian Pong - Nb3Sn Rutherford Cable Fabrication at LBNL for the HFM Community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4DF00DB-C2AF-B14C-BB69-2785C2DE55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884B8-C86C-9247-916E-0E4ED69A0AE3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B58CE9-EC79-5942-A900-BD9EDDBA05E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State of the Art</a:t>
            </a:r>
          </a:p>
          <a:p>
            <a:pPr lvl="1"/>
            <a:r>
              <a:rPr lang="en-US" dirty="0"/>
              <a:t>Facilities</a:t>
            </a:r>
          </a:p>
          <a:p>
            <a:pPr lvl="1"/>
            <a:r>
              <a:rPr lang="en-US" dirty="0"/>
              <a:t>Cable Performance</a:t>
            </a:r>
          </a:p>
          <a:p>
            <a:pPr lvl="2"/>
            <a:r>
              <a:rPr lang="en-US" dirty="0"/>
              <a:t>Series Production</a:t>
            </a:r>
          </a:p>
          <a:p>
            <a:pPr lvl="2"/>
            <a:r>
              <a:rPr lang="en-US" dirty="0"/>
              <a:t>R&amp;D</a:t>
            </a:r>
          </a:p>
          <a:p>
            <a:pPr lvl="1"/>
            <a:r>
              <a:rPr lang="en-US" dirty="0"/>
              <a:t>Cable Characterizations</a:t>
            </a:r>
          </a:p>
          <a:p>
            <a:pPr lvl="2"/>
            <a:r>
              <a:rPr lang="en-US" dirty="0"/>
              <a:t>Modeling</a:t>
            </a:r>
          </a:p>
          <a:p>
            <a:pPr lvl="2"/>
            <a:r>
              <a:rPr lang="en-US" dirty="0"/>
              <a:t>Experiments</a:t>
            </a:r>
          </a:p>
          <a:p>
            <a:pPr lvl="2"/>
            <a:r>
              <a:rPr lang="en-US" dirty="0"/>
              <a:t>Techniques</a:t>
            </a:r>
          </a:p>
          <a:p>
            <a:pPr lvl="1"/>
            <a:r>
              <a:rPr lang="en-US" dirty="0"/>
              <a:t>Cable Designs</a:t>
            </a:r>
          </a:p>
          <a:p>
            <a:r>
              <a:rPr lang="en-US" dirty="0"/>
              <a:t>Lessons Learned</a:t>
            </a:r>
          </a:p>
          <a:p>
            <a:pPr lvl="2"/>
            <a:r>
              <a:rPr lang="en-US" dirty="0"/>
              <a:t>Series Production</a:t>
            </a:r>
          </a:p>
          <a:p>
            <a:pPr lvl="2"/>
            <a:r>
              <a:rPr lang="en-US" dirty="0"/>
              <a:t>R&amp;D</a:t>
            </a:r>
          </a:p>
          <a:p>
            <a:r>
              <a:rPr lang="en-US" dirty="0"/>
              <a:t>Key Challenges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395B42B-096D-2340-B557-312924B72A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2021-04-14</a:t>
            </a: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AA8A96D9-A660-4C5E-B34C-631FFB755B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68568" y="2784184"/>
            <a:ext cx="9662864" cy="6209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3506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BB46CFC-0F2D-4233-97B6-130B0BBE5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2021-04-14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B78A7A4-93DF-4190-9A2C-EB6EFDB2D8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Ian Pong - Nb3Sn Rutherford Cable Fabrication at LBNL for the HFM Community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66335A-FEFF-49F6-B248-287D705125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884B8-C86C-9247-916E-0E4ED69A0AE3}" type="slidenum">
              <a:rPr lang="en-US" smtClean="0"/>
              <a:t>20</a:t>
            </a:fld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9AA1525-FA75-432A-B624-646089EEEBF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71524" y="3048000"/>
            <a:ext cx="22840952" cy="9061450"/>
          </a:xfrm>
        </p:spPr>
        <p:txBody>
          <a:bodyPr/>
          <a:lstStyle/>
          <a:p>
            <a:r>
              <a:rPr lang="en-US" dirty="0"/>
              <a:t>XS RRR can be predicted by 15% rolled </a:t>
            </a:r>
          </a:p>
          <a:p>
            <a:r>
              <a:rPr lang="en-US" dirty="0"/>
              <a:t>XS </a:t>
            </a:r>
            <a:r>
              <a:rPr lang="en-US" i="1" dirty="0"/>
              <a:t>I</a:t>
            </a:r>
            <a:r>
              <a:rPr lang="en-US" baseline="-25000" dirty="0"/>
              <a:t>C</a:t>
            </a:r>
            <a:r>
              <a:rPr lang="en-US" dirty="0"/>
              <a:t> RRP® not much affected: 5% degradation is a good guide</a:t>
            </a:r>
          </a:p>
          <a:p>
            <a:r>
              <a:rPr lang="en-US" dirty="0"/>
              <a:t>Keystone angle does not necessarily translate to facet size</a:t>
            </a:r>
          </a:p>
          <a:p>
            <a:r>
              <a:rPr lang="en-US" dirty="0"/>
              <a:t>Facet size – Sheared subelement scoring – RRR </a:t>
            </a:r>
            <a:r>
              <a:rPr lang="en-US" i="1" dirty="0"/>
              <a:t>can</a:t>
            </a:r>
            <a:r>
              <a:rPr lang="en-US" dirty="0"/>
              <a:t> be associated</a:t>
            </a:r>
          </a:p>
          <a:p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042EEC50-599A-4875-8047-00A76B44DE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Cable Design –AUP Experience with RRP®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B14E5D7-0432-4D09-81F7-A259A54D305A}"/>
              </a:ext>
            </a:extLst>
          </p:cNvPr>
          <p:cNvSpPr txBox="1"/>
          <p:nvPr/>
        </p:nvSpPr>
        <p:spPr>
          <a:xfrm>
            <a:off x="18712255" y="11972020"/>
            <a:ext cx="56717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2"/>
              </a:rPr>
              <a:t>HL-LHC AUP </a:t>
            </a:r>
            <a:r>
              <a:rPr lang="en-US" dirty="0" err="1">
                <a:hlinkClick r:id="rId2"/>
              </a:rPr>
              <a:t>DocDB</a:t>
            </a:r>
            <a:r>
              <a:rPr lang="en-US" dirty="0">
                <a:hlinkClick r:id="rId2"/>
              </a:rPr>
              <a:t> Doc 3337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EC2167E-913D-4627-8303-D45A7C4B8A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8521" y="6695751"/>
            <a:ext cx="17192210" cy="577341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F32436F-367F-44A8-80CD-F9361005A7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82727" y="6846059"/>
            <a:ext cx="5352752" cy="5072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385832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BE9985F-8266-4691-99F5-A306B115A7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2021-04-14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180A62E-9874-47EE-A7D6-6E06E0EA4C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Ian Pong - Nb3Sn Rutherford Cable Fabrication at LBNL for the HFM Community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4001DF-04C0-4C60-A707-A77056B668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884B8-C86C-9247-916E-0E4ED69A0AE3}" type="slidenum">
              <a:rPr lang="en-US" smtClean="0"/>
              <a:t>21</a:t>
            </a:fld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DD0311F7-0C6F-41D3-90CF-AB607D92ACB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E5BE9940-D6E0-4F95-9383-72115348E69D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en-US" dirty="0"/>
              <a:t>Lessons Learned</a:t>
            </a:r>
          </a:p>
        </p:txBody>
      </p:sp>
    </p:spTree>
    <p:extLst>
      <p:ext uri="{BB962C8B-B14F-4D97-AF65-F5344CB8AC3E}">
        <p14:creationId xmlns:p14="http://schemas.microsoft.com/office/powerpoint/2010/main" val="284023696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B1A252-1A05-4430-A2A5-FE5CDBE8F2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2021-04-14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A5EC430-47E7-44AE-9B8E-5D2A3BB150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Ian Pong - Nb3Sn Rutherford Cable Fabrication at LBNL for the HFM Community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BD7CE2-E24F-40E1-AEAE-3CBFEC8E27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884B8-C86C-9247-916E-0E4ED69A0AE3}" type="slidenum">
              <a:rPr lang="en-US" smtClean="0"/>
              <a:t>22</a:t>
            </a:fld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DED9097-8AA8-4E81-8314-0929E63F8CF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23900" y="3048000"/>
            <a:ext cx="23348100" cy="9061450"/>
          </a:xfrm>
        </p:spPr>
        <p:txBody>
          <a:bodyPr>
            <a:normAutofit/>
          </a:bodyPr>
          <a:lstStyle/>
          <a:p>
            <a:pPr lvl="1"/>
            <a:r>
              <a:rPr lang="en-US" i="1" dirty="0"/>
              <a:t>Series Production </a:t>
            </a:r>
            <a:r>
              <a:rPr lang="en-US" dirty="0"/>
              <a:t>Yield: 90% assumption is reasonable, &gt;95% may be achievable</a:t>
            </a:r>
          </a:p>
          <a:p>
            <a:pPr lvl="1"/>
            <a:r>
              <a:rPr lang="en-US" dirty="0"/>
              <a:t>Length: strand UL required ~ 1.05 x (cable length in coil + 50 m)</a:t>
            </a:r>
          </a:p>
          <a:p>
            <a:pPr lvl="1"/>
            <a:r>
              <a:rPr lang="en-US" dirty="0"/>
              <a:t>Cost: </a:t>
            </a:r>
          </a:p>
          <a:p>
            <a:pPr lvl="2"/>
            <a:r>
              <a:rPr lang="en-US" dirty="0"/>
              <a:t>Cable + braiding – </a:t>
            </a:r>
            <a:r>
              <a:rPr lang="en-US" dirty="0" err="1"/>
              <a:t>labour</a:t>
            </a:r>
            <a:r>
              <a:rPr lang="en-US" dirty="0"/>
              <a:t> to materials ratio ~3:1</a:t>
            </a:r>
          </a:p>
          <a:p>
            <a:pPr lvl="2"/>
            <a:r>
              <a:rPr lang="en-US" dirty="0"/>
              <a:t>Wire procurement to cable fabrication ratio ~4:1</a:t>
            </a:r>
          </a:p>
          <a:p>
            <a:pPr lvl="1"/>
            <a:r>
              <a:rPr lang="en-US" dirty="0"/>
              <a:t>Schedule</a:t>
            </a:r>
          </a:p>
          <a:p>
            <a:pPr lvl="2"/>
            <a:r>
              <a:rPr lang="en-US" dirty="0"/>
              <a:t>Wire delivery should not be just in time.  Conductor is an upstream task and procurement is an external dependency.  RFQ to delivery ~1 year.  Cable to coil free float &gt;&gt; 3 months</a:t>
            </a:r>
          </a:p>
          <a:p>
            <a:pPr lvl="2"/>
            <a:r>
              <a:rPr lang="en-US" dirty="0"/>
              <a:t>Wire acceptance is a substantial but worthwhile effort*</a:t>
            </a:r>
          </a:p>
          <a:p>
            <a:pPr lvl="2"/>
            <a:r>
              <a:rPr lang="en-US" dirty="0"/>
              <a:t>Preventive maintenance and spare parts should be planned in</a:t>
            </a:r>
          </a:p>
          <a:p>
            <a:pPr lvl="1"/>
            <a:r>
              <a:rPr lang="en-US" dirty="0"/>
              <a:t>Ensure maintenance/parts subcontractors are in business!  </a:t>
            </a:r>
          </a:p>
          <a:p>
            <a:pPr lvl="1"/>
            <a:r>
              <a:rPr lang="en-US" dirty="0"/>
              <a:t>Case of braiding issues causing cable failure – this cost has to be absorbed by the project</a:t>
            </a:r>
          </a:p>
          <a:p>
            <a:pPr lvl="1"/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8FD35B66-74F9-4CFC-8DED-7DA1295990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Lessons Learned – AUP Series Production</a:t>
            </a:r>
          </a:p>
        </p:txBody>
      </p:sp>
    </p:spTree>
    <p:extLst>
      <p:ext uri="{BB962C8B-B14F-4D97-AF65-F5344CB8AC3E}">
        <p14:creationId xmlns:p14="http://schemas.microsoft.com/office/powerpoint/2010/main" val="122806470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A137004-7565-4CA9-BBD2-A1ED8C6184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2021-04-14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041DC30-3C0D-453A-BCFE-2D2EF155C8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Ian Pong - Nb3Sn Rutherford Cable Fabrication at LBNL for the HFM Community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81BB1A-E39A-44B8-BE92-04E684BFEC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884B8-C86C-9247-916E-0E4ED69A0AE3}" type="slidenum">
              <a:rPr lang="en-US" smtClean="0"/>
              <a:t>23</a:t>
            </a:fld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E493AB8-8AED-423D-BD2A-8F6BFEC3137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R&amp;D</a:t>
            </a:r>
          </a:p>
          <a:p>
            <a:pPr lvl="1"/>
            <a:r>
              <a:rPr lang="en-US" dirty="0"/>
              <a:t>Equipment upgrade requires engineering support – plan for the time</a:t>
            </a:r>
          </a:p>
          <a:p>
            <a:pPr lvl="2"/>
            <a:r>
              <a:rPr lang="en-US" dirty="0"/>
              <a:t>Roller and mandrel; CME, 10-stack, and Keyence; RRR</a:t>
            </a:r>
          </a:p>
          <a:p>
            <a:pPr lvl="1"/>
            <a:r>
              <a:rPr lang="en-US" dirty="0"/>
              <a:t>Strand properties affect cable properties and manufacturability – plan R&amp;D runs years ahead of series production.  Consider: </a:t>
            </a:r>
          </a:p>
          <a:p>
            <a:pPr lvl="2"/>
            <a:r>
              <a:rPr lang="en-US" dirty="0"/>
              <a:t>QXF R&amp;D in </a:t>
            </a:r>
            <a:r>
              <a:rPr lang="en-US" b="1" dirty="0"/>
              <a:t>2012</a:t>
            </a:r>
            <a:r>
              <a:rPr lang="en-US" dirty="0"/>
              <a:t>, </a:t>
            </a:r>
          </a:p>
          <a:p>
            <a:pPr lvl="2"/>
            <a:r>
              <a:rPr lang="en-US" dirty="0"/>
              <a:t>International review of conductors in 2014, </a:t>
            </a:r>
          </a:p>
          <a:p>
            <a:pPr lvl="2"/>
            <a:r>
              <a:rPr lang="en-US" dirty="0"/>
              <a:t>AUP CD-0 in 2015, </a:t>
            </a:r>
          </a:p>
          <a:p>
            <a:pPr lvl="2"/>
            <a:r>
              <a:rPr lang="en-US" dirty="0"/>
              <a:t>MQXF International Review in 2016, </a:t>
            </a:r>
          </a:p>
          <a:p>
            <a:pPr lvl="2"/>
            <a:r>
              <a:rPr lang="en-US" dirty="0"/>
              <a:t>first AUP cable in </a:t>
            </a:r>
            <a:r>
              <a:rPr lang="en-US" b="1" dirty="0"/>
              <a:t>2018</a:t>
            </a:r>
            <a:r>
              <a:rPr lang="en-US" dirty="0"/>
              <a:t>, </a:t>
            </a:r>
          </a:p>
          <a:p>
            <a:pPr lvl="2"/>
            <a:r>
              <a:rPr lang="en-US" dirty="0"/>
              <a:t>last AUP cable in </a:t>
            </a:r>
            <a:r>
              <a:rPr lang="en-US" b="1" dirty="0"/>
              <a:t>2022</a:t>
            </a:r>
          </a:p>
          <a:p>
            <a:pPr lvl="1"/>
            <a:r>
              <a:rPr lang="en-US" dirty="0"/>
              <a:t>Plan sufficient percentage of prototype: </a:t>
            </a:r>
          </a:p>
          <a:p>
            <a:pPr lvl="2"/>
            <a:r>
              <a:rPr lang="en-US" dirty="0"/>
              <a:t>LARP made nearly </a:t>
            </a:r>
            <a:r>
              <a:rPr lang="en-US" b="1" dirty="0"/>
              <a:t>40</a:t>
            </a:r>
            <a:r>
              <a:rPr lang="en-US" dirty="0"/>
              <a:t> cables ~3 </a:t>
            </a:r>
            <a:r>
              <a:rPr lang="en-US" dirty="0" err="1"/>
              <a:t>tonnes</a:t>
            </a:r>
            <a:r>
              <a:rPr lang="en-US" dirty="0"/>
              <a:t>, ~20+20 QXFS-QXFA, 2012-2018</a:t>
            </a:r>
          </a:p>
          <a:p>
            <a:pPr lvl="2"/>
            <a:r>
              <a:rPr lang="en-US" dirty="0"/>
              <a:t>AUP </a:t>
            </a:r>
            <a:r>
              <a:rPr lang="en-US" b="1" dirty="0"/>
              <a:t>104</a:t>
            </a:r>
            <a:r>
              <a:rPr lang="en-US" dirty="0"/>
              <a:t> cables ~10 </a:t>
            </a:r>
            <a:r>
              <a:rPr lang="en-US" dirty="0" err="1"/>
              <a:t>tonnes</a:t>
            </a:r>
            <a:r>
              <a:rPr lang="en-US" dirty="0"/>
              <a:t>, ~20+80 pre-series vs. series, 2018-2022</a:t>
            </a:r>
          </a:p>
          <a:p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76FB809-3915-48B4-BDD1-1EC5315513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Lessons Learned – R&amp;D (from LARP to AUP)</a:t>
            </a:r>
          </a:p>
        </p:txBody>
      </p:sp>
    </p:spTree>
    <p:extLst>
      <p:ext uri="{BB962C8B-B14F-4D97-AF65-F5344CB8AC3E}">
        <p14:creationId xmlns:p14="http://schemas.microsoft.com/office/powerpoint/2010/main" val="162903101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2EAFE3F-61CB-4C75-864C-75B1232FCC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2021-04-14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8DC8724-F1F4-4A12-A50F-55F769A7BE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Ian Pong - Nb3Sn Rutherford Cable Fabrication at LBNL for the HFM Community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79B2D3-C9B9-434D-AAD2-81C1DC4886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884B8-C86C-9247-916E-0E4ED69A0AE3}" type="slidenum">
              <a:rPr lang="en-US" smtClean="0"/>
              <a:t>24</a:t>
            </a:fld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1B45B24-D6A9-4A8C-92D3-397118724C6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LHC required ~1265 </a:t>
            </a:r>
            <a:r>
              <a:rPr lang="en-US" dirty="0" err="1"/>
              <a:t>tonnes</a:t>
            </a:r>
            <a:r>
              <a:rPr lang="en-US" dirty="0"/>
              <a:t> of Nb-</a:t>
            </a:r>
            <a:r>
              <a:rPr lang="en-US" dirty="0" err="1"/>
              <a:t>Ti</a:t>
            </a:r>
            <a:r>
              <a:rPr lang="en-US" dirty="0"/>
              <a:t> cables</a:t>
            </a:r>
          </a:p>
          <a:p>
            <a:r>
              <a:rPr lang="en-US" dirty="0"/>
              <a:t>R&amp;D phase: 1988-1994, ~16 </a:t>
            </a:r>
            <a:r>
              <a:rPr lang="en-US" dirty="0" err="1"/>
              <a:t>tonnes</a:t>
            </a:r>
            <a:endParaRPr lang="en-US" dirty="0"/>
          </a:p>
          <a:p>
            <a:r>
              <a:rPr lang="en-US" dirty="0"/>
              <a:t>Pre-qualifications: 1995-1996, ~19 </a:t>
            </a:r>
            <a:r>
              <a:rPr lang="en-US" dirty="0" err="1"/>
              <a:t>tonnes</a:t>
            </a:r>
            <a:endParaRPr lang="en-US" dirty="0"/>
          </a:p>
          <a:p>
            <a:r>
              <a:rPr lang="en-US" dirty="0"/>
              <a:t>Production contracts: 1998-2005</a:t>
            </a:r>
          </a:p>
          <a:p>
            <a:r>
              <a:rPr lang="en-US" dirty="0"/>
              <a:t>~3% R&amp;D</a:t>
            </a:r>
          </a:p>
          <a:p>
            <a:r>
              <a:rPr lang="en-US" dirty="0"/>
              <a:t>~3% sent back / declassified</a:t>
            </a:r>
          </a:p>
          <a:p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6CA6C6A0-2273-468E-9B09-150AB16F10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comparison with LHC</a:t>
            </a:r>
          </a:p>
        </p:txBody>
      </p:sp>
    </p:spTree>
    <p:extLst>
      <p:ext uri="{BB962C8B-B14F-4D97-AF65-F5344CB8AC3E}">
        <p14:creationId xmlns:p14="http://schemas.microsoft.com/office/powerpoint/2010/main" val="220864953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7F8026B-128B-41CF-ABD9-2213673BC0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2021-04-14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A082F49-360B-46CA-AB8A-C4ED2A7DF8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Ian Pong - Nb3Sn Rutherford Cable Fabrication at LBNL for the HFM Community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5A00F9-7E8E-40CE-9CAF-97F82DF010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884B8-C86C-9247-916E-0E4ED69A0AE3}" type="slidenum">
              <a:rPr lang="en-US" smtClean="0"/>
              <a:t>25</a:t>
            </a:fld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57633D6-5F3D-41C3-B204-05EBE63A408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B9F616D-FD3F-483A-B62A-C030FCDC3C34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en-US" dirty="0"/>
              <a:t>Key Challenges</a:t>
            </a:r>
          </a:p>
        </p:txBody>
      </p:sp>
    </p:spTree>
    <p:extLst>
      <p:ext uri="{BB962C8B-B14F-4D97-AF65-F5344CB8AC3E}">
        <p14:creationId xmlns:p14="http://schemas.microsoft.com/office/powerpoint/2010/main" val="614066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8172503-D386-4B3A-83F2-8284FD1CF8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2021-04-14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C634BF6-32F3-494F-BB65-6463DC0A49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Ian Pong - Nb3Sn Rutherford Cable Fabrication at LBNL for the HFM Community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19C58D-AA77-4C9A-A3E8-E7451A5841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884B8-C86C-9247-916E-0E4ED69A0AE3}" type="slidenum">
              <a:rPr lang="en-US" smtClean="0"/>
              <a:t>26</a:t>
            </a:fld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FA61948-F584-4459-935E-C1B17E11D8D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Technical:</a:t>
            </a:r>
          </a:p>
          <a:p>
            <a:pPr lvl="1"/>
            <a:r>
              <a:rPr lang="en-US" dirty="0"/>
              <a:t>Design</a:t>
            </a:r>
          </a:p>
          <a:p>
            <a:pPr lvl="2"/>
            <a:r>
              <a:rPr lang="en-US" dirty="0"/>
              <a:t>A good design is job half done</a:t>
            </a:r>
          </a:p>
          <a:p>
            <a:pPr lvl="1"/>
            <a:r>
              <a:rPr lang="en-US" dirty="0"/>
              <a:t>Experiments, diagnostics, characterization, performance prediction</a:t>
            </a:r>
          </a:p>
          <a:p>
            <a:pPr lvl="2"/>
            <a:r>
              <a:rPr lang="en-US" dirty="0"/>
              <a:t>AI/ML?</a:t>
            </a:r>
          </a:p>
          <a:p>
            <a:pPr lvl="2"/>
            <a:r>
              <a:rPr lang="en-US" dirty="0"/>
              <a:t>Need materials to make prototypes and need timely coil/magnet feedback</a:t>
            </a:r>
          </a:p>
          <a:p>
            <a:pPr lvl="2"/>
            <a:r>
              <a:rPr lang="en-US" dirty="0"/>
              <a:t>Strong R&amp;D must go before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—</a:t>
            </a:r>
            <a:r>
              <a:rPr lang="en-US" dirty="0"/>
              <a:t>and can take longer than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—</a:t>
            </a:r>
            <a:r>
              <a:rPr lang="en-US" dirty="0"/>
              <a:t>production</a:t>
            </a:r>
          </a:p>
          <a:p>
            <a:pPr lvl="1"/>
            <a:r>
              <a:rPr lang="en-US" dirty="0"/>
              <a:t>R&amp;D Facility Upgrade</a:t>
            </a:r>
          </a:p>
          <a:p>
            <a:pPr lvl="1"/>
            <a:r>
              <a:rPr lang="en-US" dirty="0"/>
              <a:t>Production Facility Setup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D9E07542-41C2-425D-A305-5E5412BCB7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Challenges</a:t>
            </a:r>
          </a:p>
        </p:txBody>
      </p:sp>
    </p:spTree>
    <p:extLst>
      <p:ext uri="{BB962C8B-B14F-4D97-AF65-F5344CB8AC3E}">
        <p14:creationId xmlns:p14="http://schemas.microsoft.com/office/powerpoint/2010/main" val="161790128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8172503-D386-4B3A-83F2-8284FD1CF8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2021-04-14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C634BF6-32F3-494F-BB65-6463DC0A49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Ian Pong - Nb3Sn Rutherford Cable Fabrication at LBNL for the HFM Community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19C58D-AA77-4C9A-A3E8-E7451A5841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884B8-C86C-9247-916E-0E4ED69A0AE3}" type="slidenum">
              <a:rPr lang="en-US" smtClean="0"/>
              <a:t>27</a:t>
            </a:fld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FA61948-F584-4459-935E-C1B17E11D8D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Management during planning and integration</a:t>
            </a:r>
          </a:p>
          <a:p>
            <a:pPr lvl="1"/>
            <a:r>
              <a:rPr lang="en-US" dirty="0"/>
              <a:t>Schedule (cables only)</a:t>
            </a:r>
          </a:p>
          <a:p>
            <a:pPr lvl="2"/>
            <a:r>
              <a:rPr lang="en-US" dirty="0"/>
              <a:t>LHC R&amp;D ~8 years; production ~7 years</a:t>
            </a:r>
          </a:p>
          <a:p>
            <a:pPr lvl="2"/>
            <a:r>
              <a:rPr lang="en-US" dirty="0"/>
              <a:t>HL-LHC LARP ~6 years; AUP ~4 years</a:t>
            </a:r>
          </a:p>
          <a:p>
            <a:pPr lvl="2"/>
            <a:r>
              <a:rPr lang="en-US" i="1" dirty="0"/>
              <a:t>FCC h-h: production ~15 years?? </a:t>
            </a:r>
            <a:r>
              <a:rPr lang="en-US" i="1" dirty="0">
                <a:sym typeface="Wingdings" panose="05000000000000000000" pitchFamily="2" charset="2"/>
              </a:rPr>
              <a:t> R&amp;D ~10-15 years??</a:t>
            </a:r>
            <a:endParaRPr lang="en-US" i="1" dirty="0"/>
          </a:p>
          <a:p>
            <a:pPr lvl="1"/>
            <a:r>
              <a:rPr lang="en-US" dirty="0"/>
              <a:t>Cost (by material volume)</a:t>
            </a:r>
          </a:p>
          <a:p>
            <a:pPr lvl="2"/>
            <a:r>
              <a:rPr lang="en-US" dirty="0"/>
              <a:t>LHC R&amp;D ~3%; quality rejection ~3%</a:t>
            </a:r>
          </a:p>
          <a:p>
            <a:pPr lvl="2"/>
            <a:r>
              <a:rPr lang="en-US" i="1" dirty="0"/>
              <a:t>FCC h-h: production wire only ~10BCHF??, given AUP </a:t>
            </a:r>
            <a:r>
              <a:rPr lang="en-US" i="1" dirty="0" err="1"/>
              <a:t>wire:cable</a:t>
            </a:r>
            <a:r>
              <a:rPr lang="en-US" i="1" dirty="0"/>
              <a:t> cost ~4:1 </a:t>
            </a:r>
            <a:r>
              <a:rPr lang="en-US" i="1" dirty="0">
                <a:sym typeface="Wingdings" panose="05000000000000000000" pitchFamily="2" charset="2"/>
              </a:rPr>
              <a:t> </a:t>
            </a:r>
            <a:br>
              <a:rPr lang="en-US" i="1" dirty="0">
                <a:sym typeface="Wingdings" panose="05000000000000000000" pitchFamily="2" charset="2"/>
              </a:rPr>
            </a:br>
            <a:r>
              <a:rPr lang="en-US" i="1" dirty="0">
                <a:sym typeface="Wingdings" panose="05000000000000000000" pitchFamily="2" charset="2"/>
              </a:rPr>
              <a:t>FCC h-h conductor R&amp;D ~400M over 10-15 years???</a:t>
            </a:r>
            <a:endParaRPr lang="en-US" i="1" dirty="0"/>
          </a:p>
          <a:p>
            <a:pPr lvl="1"/>
            <a:r>
              <a:rPr lang="en-US" dirty="0"/>
              <a:t>People, people, people</a:t>
            </a:r>
          </a:p>
          <a:p>
            <a:pPr lvl="2"/>
            <a:r>
              <a:rPr lang="en-US" dirty="0"/>
              <a:t>In project, contractors, maintenance and parts</a:t>
            </a:r>
          </a:p>
          <a:p>
            <a:pPr lvl="1"/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D9E07542-41C2-425D-A305-5E5412BCB7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Challenges</a:t>
            </a:r>
          </a:p>
        </p:txBody>
      </p:sp>
    </p:spTree>
    <p:extLst>
      <p:ext uri="{BB962C8B-B14F-4D97-AF65-F5344CB8AC3E}">
        <p14:creationId xmlns:p14="http://schemas.microsoft.com/office/powerpoint/2010/main" val="186691877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4292997-1079-4045-B00B-8BC01869A6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2021-04-14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F778EBE-B9BB-4F25-8169-BCC5DB45BC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Ian Pong - Nb3Sn Rutherford Cable Fabrication at LBNL for the HFM Community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36C991-04C7-4E75-BD05-AA4614099C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884B8-C86C-9247-916E-0E4ED69A0AE3}" type="slidenum">
              <a:rPr lang="en-US" smtClean="0"/>
              <a:t>28</a:t>
            </a:fld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70CDBB7F-4102-4DA8-8CCF-003E28C1A5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Team Power</a:t>
            </a:r>
          </a:p>
        </p:txBody>
      </p:sp>
      <p:pic>
        <p:nvPicPr>
          <p:cNvPr id="10" name="Picture 9" descr="A group of people posing for a photo in a factory&#10;&#10;Description automatically generated with medium confidence">
            <a:extLst>
              <a:ext uri="{FF2B5EF4-FFF2-40B4-BE49-F238E27FC236}">
                <a16:creationId xmlns:a16="http://schemas.microsoft.com/office/drawing/2014/main" id="{8D7F0216-6370-47C9-B376-C4EAF1EF997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96" t="21176" r="25061" b="17864"/>
          <a:stretch/>
        </p:blipFill>
        <p:spPr>
          <a:xfrm>
            <a:off x="312000" y="2495549"/>
            <a:ext cx="7245247" cy="6540875"/>
          </a:xfrm>
          <a:prstGeom prst="rect">
            <a:avLst/>
          </a:prstGeom>
        </p:spPr>
      </p:pic>
      <p:pic>
        <p:nvPicPr>
          <p:cNvPr id="6" name="Picture 5" descr="A group of men smiling&#10;&#10;Description automatically generated with medium confidence">
            <a:extLst>
              <a:ext uri="{FF2B5EF4-FFF2-40B4-BE49-F238E27FC236}">
                <a16:creationId xmlns:a16="http://schemas.microsoft.com/office/drawing/2014/main" id="{05342E60-D51F-46D9-9F3B-883E34F1182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0858" y="7064954"/>
            <a:ext cx="7245247" cy="5443320"/>
          </a:xfrm>
          <a:prstGeom prst="rect">
            <a:avLst/>
          </a:prstGeom>
        </p:spPr>
      </p:pic>
      <p:pic>
        <p:nvPicPr>
          <p:cNvPr id="8" name="Picture 2">
            <a:extLst>
              <a:ext uri="{FF2B5EF4-FFF2-40B4-BE49-F238E27FC236}">
                <a16:creationId xmlns:a16="http://schemas.microsoft.com/office/drawing/2014/main" id="{AD774DA9-D274-46D4-B6C0-BCEBB6A2A6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6105" y="2495549"/>
            <a:ext cx="14635895" cy="7810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57123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89C8747-F19C-4BD2-9DC2-1D8646A50B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2021-04-14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355FE68-EE03-42FF-A933-6223D1FCF9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Ian Pong - Nb3Sn Rutherford Cable Fabrication at LBNL for the HFM Community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424579-5E82-4E9C-BA2F-1B2B471E91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884B8-C86C-9247-916E-0E4ED69A0AE3}" type="slidenum">
              <a:rPr lang="en-US" smtClean="0"/>
              <a:t>3</a:t>
            </a:fld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9063F29-1ECA-482F-B7F4-745CE346002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22D18382-BA3B-4E1C-A00B-8D2DEAD22C4B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en-US" dirty="0"/>
              <a:t>State of the Art Cabling Facilities</a:t>
            </a:r>
          </a:p>
        </p:txBody>
      </p:sp>
    </p:spTree>
    <p:extLst>
      <p:ext uri="{BB962C8B-B14F-4D97-AF65-F5344CB8AC3E}">
        <p14:creationId xmlns:p14="http://schemas.microsoft.com/office/powerpoint/2010/main" val="10774015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2FDF81F-8C41-4B86-8F48-9F7F92655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2021-04-14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5A62BA6-4657-46B7-82A4-4F4233D2CA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Ian Pong - Nb3Sn Rutherford Cable Fabrication at LBNL for the HFM Community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B24E83-0F4F-4B97-9944-8AD9E2FA08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884B8-C86C-9247-916E-0E4ED69A0AE3}" type="slidenum">
              <a:rPr lang="en-US" smtClean="0"/>
              <a:t>4</a:t>
            </a:fld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20678E1-603C-4586-BFA3-F9E2946EE3A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CERN</a:t>
            </a:r>
          </a:p>
          <a:p>
            <a:pPr lvl="1"/>
            <a:r>
              <a:rPr lang="en-US" dirty="0"/>
              <a:t>Up to 40 strands</a:t>
            </a:r>
          </a:p>
          <a:p>
            <a:pPr lvl="1"/>
            <a:r>
              <a:rPr lang="en-US" dirty="0"/>
              <a:t>Real-time tension recording</a:t>
            </a:r>
          </a:p>
          <a:p>
            <a:r>
              <a:rPr lang="en-US" dirty="0"/>
              <a:t>Features</a:t>
            </a:r>
          </a:p>
          <a:p>
            <a:pPr lvl="1"/>
            <a:r>
              <a:rPr lang="en-US" dirty="0"/>
              <a:t>High load (1200 kg)</a:t>
            </a:r>
          </a:p>
          <a:p>
            <a:r>
              <a:rPr lang="en-US" dirty="0"/>
              <a:t>Experience</a:t>
            </a:r>
          </a:p>
          <a:p>
            <a:pPr lvl="1"/>
            <a:r>
              <a:rPr lang="en-US" dirty="0"/>
              <a:t>Nb</a:t>
            </a:r>
            <a:r>
              <a:rPr lang="en-US" baseline="-25000" dirty="0"/>
              <a:t>3</a:t>
            </a:r>
            <a:r>
              <a:rPr lang="en-US" dirty="0"/>
              <a:t>Sn</a:t>
            </a:r>
          </a:p>
          <a:p>
            <a:pPr lvl="2"/>
            <a:r>
              <a:rPr lang="en-US" dirty="0"/>
              <a:t>MQXFB, DS 11T, Fresca2, SMC…</a:t>
            </a:r>
          </a:p>
          <a:p>
            <a:pPr lvl="1"/>
            <a:r>
              <a:rPr lang="en-US" dirty="0"/>
              <a:t>Nb-</a:t>
            </a:r>
            <a:r>
              <a:rPr lang="en-US" dirty="0" err="1"/>
              <a:t>Ti</a:t>
            </a:r>
            <a:endParaRPr lang="en-US" dirty="0"/>
          </a:p>
          <a:p>
            <a:pPr lvl="2"/>
            <a:r>
              <a:rPr lang="en-US" dirty="0"/>
              <a:t>LHC MB, MQ, MCBX</a:t>
            </a:r>
          </a:p>
          <a:p>
            <a:pPr lvl="1"/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393D0378-3027-48BE-A614-3DC053357E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State of the Art Cabling Facilities</a:t>
            </a:r>
          </a:p>
        </p:txBody>
      </p:sp>
      <p:pic>
        <p:nvPicPr>
          <p:cNvPr id="8" name="Picture 7" descr="A picture containing indoor, engine&#10;&#10;Description automatically generated">
            <a:extLst>
              <a:ext uri="{FF2B5EF4-FFF2-40B4-BE49-F238E27FC236}">
                <a16:creationId xmlns:a16="http://schemas.microsoft.com/office/drawing/2014/main" id="{AAB75413-0288-4304-8E93-D9217010AE4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18350" y="4853925"/>
            <a:ext cx="10153650" cy="761523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547F3C5-E52E-44BC-B068-0B9F11C50D8B}"/>
              </a:ext>
            </a:extLst>
          </p:cNvPr>
          <p:cNvSpPr txBox="1"/>
          <p:nvPr/>
        </p:nvSpPr>
        <p:spPr>
          <a:xfrm>
            <a:off x="7898753" y="11795550"/>
            <a:ext cx="60195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With help from Angelo </a:t>
            </a:r>
            <a:r>
              <a:rPr lang="en-US" dirty="0" err="1"/>
              <a:t>Bonasia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4453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5BEEAAB-4C9C-4B2A-8EDC-4E505EBB75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2021-04-14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C447811-7E71-4ACA-88B7-66AA0961AB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Ian Pong - Nb3Sn Rutherford Cable Fabrication at LBNL for the HFM Community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323BDF-85DC-497D-B47A-650E74284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884B8-C86C-9247-916E-0E4ED69A0AE3}" type="slidenum">
              <a:rPr lang="en-US" smtClean="0"/>
              <a:t>5</a:t>
            </a:fld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FA452BE-D1CA-4C29-BF3A-C87AEE85E13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FNAL</a:t>
            </a:r>
          </a:p>
          <a:p>
            <a:pPr lvl="1"/>
            <a:r>
              <a:rPr lang="en-US" dirty="0"/>
              <a:t>Up to 42 strands</a:t>
            </a:r>
          </a:p>
          <a:p>
            <a:pPr lvl="1"/>
            <a:r>
              <a:rPr lang="en-US" dirty="0"/>
              <a:t>Typically 1 km spools</a:t>
            </a:r>
          </a:p>
          <a:p>
            <a:r>
              <a:rPr lang="en-US" dirty="0"/>
              <a:t>Features</a:t>
            </a:r>
          </a:p>
          <a:p>
            <a:pPr lvl="1"/>
            <a:r>
              <a:rPr lang="en-US" dirty="0"/>
              <a:t>Turkshead not powered</a:t>
            </a:r>
          </a:p>
          <a:p>
            <a:pPr lvl="1"/>
            <a:r>
              <a:rPr lang="en-US" dirty="0"/>
              <a:t>Rollers with grooves</a:t>
            </a:r>
          </a:p>
          <a:p>
            <a:r>
              <a:rPr lang="en-US" dirty="0"/>
              <a:t>Experience</a:t>
            </a:r>
          </a:p>
          <a:p>
            <a:pPr lvl="1"/>
            <a:r>
              <a:rPr lang="en-US" dirty="0"/>
              <a:t>Many R&amp;D cables, including </a:t>
            </a:r>
            <a:r>
              <a:rPr lang="en-US" dirty="0">
                <a:hlinkClick r:id="rId2"/>
              </a:rPr>
              <a:t>15 T</a:t>
            </a:r>
            <a:r>
              <a:rPr lang="en-US" dirty="0"/>
              <a:t> MDPCT1 </a:t>
            </a:r>
          </a:p>
          <a:p>
            <a:pPr lvl="1"/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71D7352D-E884-4F67-9E87-4D8B739FA9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State of the Art Cabling Facilities</a:t>
            </a:r>
          </a:p>
        </p:txBody>
      </p:sp>
      <p:pic>
        <p:nvPicPr>
          <p:cNvPr id="10" name="Picture 9" descr="A picture containing indoor, engine&#10;&#10;Description automatically generated">
            <a:extLst>
              <a:ext uri="{FF2B5EF4-FFF2-40B4-BE49-F238E27FC236}">
                <a16:creationId xmlns:a16="http://schemas.microsoft.com/office/drawing/2014/main" id="{0A06E40D-8820-4C14-8D79-F628DC54AC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18025" y="6032247"/>
            <a:ext cx="6309135" cy="6436915"/>
          </a:xfrm>
          <a:prstGeom prst="rect">
            <a:avLst/>
          </a:prstGeom>
        </p:spPr>
      </p:pic>
      <p:pic>
        <p:nvPicPr>
          <p:cNvPr id="8" name="Picture 7" descr="A person working in a factory&#10;&#10;Description automatically generated with medium confidence">
            <a:extLst>
              <a:ext uri="{FF2B5EF4-FFF2-40B4-BE49-F238E27FC236}">
                <a16:creationId xmlns:a16="http://schemas.microsoft.com/office/drawing/2014/main" id="{E88EE6ED-551C-4FF9-A89F-38225F5CC23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2063" y="2493862"/>
            <a:ext cx="8555311" cy="558523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BBB14B8-42E7-4249-A3A7-55C7EB200527}"/>
              </a:ext>
            </a:extLst>
          </p:cNvPr>
          <p:cNvSpPr txBox="1"/>
          <p:nvPr/>
        </p:nvSpPr>
        <p:spPr>
          <a:xfrm>
            <a:off x="10835377" y="11698941"/>
            <a:ext cx="70551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Photo by courtesy of Emanuela Barzi</a:t>
            </a:r>
          </a:p>
        </p:txBody>
      </p:sp>
      <p:pic>
        <p:nvPicPr>
          <p:cNvPr id="13" name="Picture 12" descr="A person standing in a store&#10;&#10;Description automatically generated with low confidence">
            <a:extLst>
              <a:ext uri="{FF2B5EF4-FFF2-40B4-BE49-F238E27FC236}">
                <a16:creationId xmlns:a16="http://schemas.microsoft.com/office/drawing/2014/main" id="{1917A8F2-835D-420A-9CB7-C8F751E3CF3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90513" y="255382"/>
            <a:ext cx="6309135" cy="5585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34134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50E6CBC-41B9-4A75-9FC5-AFAFD14659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2021-04-14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CE90D70-95F6-414E-886D-EA691C889A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Ian Pong - Nb3Sn Rutherford Cable Fabrication at LBNL for the HFM Community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284432-D081-4A3D-9CC3-86A544655A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884B8-C86C-9247-916E-0E4ED69A0AE3}" type="slidenum">
              <a:rPr lang="en-US" smtClean="0"/>
              <a:t>6</a:t>
            </a:fld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44BAA5A-EC42-4210-8ABA-0B0B10F5D3B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LBNL</a:t>
            </a:r>
          </a:p>
          <a:p>
            <a:pPr lvl="1"/>
            <a:r>
              <a:rPr lang="en-US" dirty="0"/>
              <a:t>Up to 60 strands</a:t>
            </a:r>
          </a:p>
          <a:p>
            <a:r>
              <a:rPr lang="en-US" dirty="0"/>
              <a:t>Features</a:t>
            </a:r>
          </a:p>
          <a:p>
            <a:pPr lvl="1"/>
            <a:r>
              <a:rPr lang="en-US" dirty="0"/>
              <a:t>Single bay (efficient stringing)</a:t>
            </a:r>
          </a:p>
          <a:p>
            <a:pPr lvl="1"/>
            <a:r>
              <a:rPr lang="en-US" dirty="0"/>
              <a:t>Max wire mass ~200 kg</a:t>
            </a:r>
          </a:p>
          <a:p>
            <a:pPr lvl="1"/>
            <a:r>
              <a:rPr lang="en-US" dirty="0"/>
              <a:t>Max cable width ~30 mm </a:t>
            </a:r>
          </a:p>
          <a:p>
            <a:pPr lvl="1"/>
            <a:r>
              <a:rPr lang="en-US" dirty="0"/>
              <a:t>~350 kg steady state pulling </a:t>
            </a:r>
            <a:br>
              <a:rPr lang="en-US" dirty="0"/>
            </a:br>
            <a:r>
              <a:rPr lang="en-US" dirty="0"/>
              <a:t>force (Turkshead alone)</a:t>
            </a:r>
          </a:p>
          <a:p>
            <a:r>
              <a:rPr lang="en-US" dirty="0"/>
              <a:t>Experience</a:t>
            </a:r>
          </a:p>
          <a:p>
            <a:pPr lvl="1"/>
            <a:r>
              <a:rPr lang="en-US" dirty="0"/>
              <a:t>LARP, AUP</a:t>
            </a:r>
          </a:p>
          <a:p>
            <a:pPr lvl="1"/>
            <a:r>
              <a:rPr lang="en-US" dirty="0"/>
              <a:t>TFD, USMDP CCT</a:t>
            </a:r>
          </a:p>
          <a:p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280D6999-D92E-4A59-AEE9-F34E54C84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State of the Art Cabling Facilities</a:t>
            </a:r>
          </a:p>
        </p:txBody>
      </p:sp>
      <p:pic>
        <p:nvPicPr>
          <p:cNvPr id="8" name="Content Placeholder 5">
            <a:extLst>
              <a:ext uri="{FF2B5EF4-FFF2-40B4-BE49-F238E27FC236}">
                <a16:creationId xmlns:a16="http://schemas.microsoft.com/office/drawing/2014/main" id="{C34B2199-C520-4991-A222-285385352D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46105" y="4635008"/>
            <a:ext cx="13725895" cy="77557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033744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4A2E439-8A3E-410D-BD7C-A8BCD5892E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2021-04-14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613F1E6-4E43-436B-8495-370A64552C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Ian Pong - Nb3Sn Rutherford Cable Fabrication at LBNL for the HFM Community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E6BFF1-EF1A-49BF-8E30-E366BD6EB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884B8-C86C-9247-916E-0E4ED69A0AE3}" type="slidenum">
              <a:rPr lang="en-US" smtClean="0"/>
              <a:t>7</a:t>
            </a:fld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2344988-CE6B-462D-A247-457843DB930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dirty="0"/>
              <a:t>TRATOS </a:t>
            </a:r>
            <a:r>
              <a:rPr lang="en-US" dirty="0" err="1"/>
              <a:t>Cavi</a:t>
            </a:r>
            <a:r>
              <a:rPr lang="en-US" dirty="0"/>
              <a:t> (Italy)</a:t>
            </a:r>
          </a:p>
          <a:p>
            <a:pPr lvl="1"/>
            <a:r>
              <a:rPr lang="en-US" dirty="0"/>
              <a:t>Up to 66 strands</a:t>
            </a:r>
          </a:p>
          <a:p>
            <a:pPr lvl="1"/>
            <a:r>
              <a:rPr lang="en-US" dirty="0"/>
              <a:t>MgB</a:t>
            </a:r>
            <a:r>
              <a:rPr lang="en-US" baseline="-25000" dirty="0"/>
              <a:t>2</a:t>
            </a:r>
            <a:r>
              <a:rPr lang="en-US" dirty="0"/>
              <a:t> for the Superconducting Link</a:t>
            </a:r>
          </a:p>
          <a:p>
            <a:r>
              <a:rPr lang="en-US" dirty="0"/>
              <a:t>Bilfinger Noell (Germany)</a:t>
            </a:r>
          </a:p>
          <a:p>
            <a:pPr lvl="1"/>
            <a:r>
              <a:rPr lang="en-US" dirty="0"/>
              <a:t>Up to 40 strands</a:t>
            </a:r>
          </a:p>
          <a:p>
            <a:r>
              <a:rPr lang="en-US" dirty="0"/>
              <a:t>NEWT (USA)</a:t>
            </a:r>
          </a:p>
          <a:p>
            <a:pPr lvl="1"/>
            <a:r>
              <a:rPr lang="en-US" dirty="0"/>
              <a:t>Up to 36 strands</a:t>
            </a:r>
          </a:p>
          <a:p>
            <a:pPr lvl="1"/>
            <a:r>
              <a:rPr lang="en-US" dirty="0"/>
              <a:t>Nb-</a:t>
            </a:r>
            <a:r>
              <a:rPr lang="en-US" dirty="0" err="1"/>
              <a:t>Ti</a:t>
            </a:r>
            <a:r>
              <a:rPr lang="en-US" dirty="0"/>
              <a:t> Rutherford cables and CICC</a:t>
            </a:r>
          </a:p>
          <a:p>
            <a:r>
              <a:rPr lang="en-US" dirty="0"/>
              <a:t>Furukawa (Japan)</a:t>
            </a:r>
          </a:p>
          <a:p>
            <a:pPr lvl="1"/>
            <a:r>
              <a:rPr lang="en-US" dirty="0"/>
              <a:t>Rutherford cables, multiplex cables</a:t>
            </a:r>
          </a:p>
          <a:p>
            <a:r>
              <a:rPr lang="en-US" dirty="0"/>
              <a:t>All those involved in ITER, DTT, future DEMO…(CICC)</a:t>
            </a:r>
          </a:p>
          <a:p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B8ABBA41-FFBD-409F-8E90-5422184E48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State of the Art Cabling Facilities</a:t>
            </a:r>
          </a:p>
        </p:txBody>
      </p:sp>
    </p:spTree>
    <p:extLst>
      <p:ext uri="{BB962C8B-B14F-4D97-AF65-F5344CB8AC3E}">
        <p14:creationId xmlns:p14="http://schemas.microsoft.com/office/powerpoint/2010/main" val="30278745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1C8953A-437B-4D53-B1DA-AE377628BC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2021-04-14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2A3C203-B085-47EF-9FE8-54CA144CA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Ian Pong - Nb3Sn Rutherford Cable Fabrication at LBNL for the HFM Community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03CD8D-FF34-40CF-A712-3EB12D2F7C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884B8-C86C-9247-916E-0E4ED69A0AE3}" type="slidenum">
              <a:rPr lang="en-US" smtClean="0"/>
              <a:t>8</a:t>
            </a:fld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60F2562-6753-4D3A-8A63-D3A3485496A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7734975-3A18-4967-9408-19944EB63AA1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en-US" dirty="0"/>
              <a:t>State of the Art Cable Performance</a:t>
            </a:r>
          </a:p>
        </p:txBody>
      </p:sp>
    </p:spTree>
    <p:extLst>
      <p:ext uri="{BB962C8B-B14F-4D97-AF65-F5344CB8AC3E}">
        <p14:creationId xmlns:p14="http://schemas.microsoft.com/office/powerpoint/2010/main" val="3706866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6342EC2-3AD1-4B15-AB63-0C36DF9D62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2021-04-14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6F5A439-ADA1-4A3E-AD89-50A78FC13A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Ian Pong - Nb3Sn Rutherford Cable Fabrication at LBNL for the HFM Community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F26E013-E94D-41B5-834E-B799E33C47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884B8-C86C-9247-916E-0E4ED69A0AE3}" type="slidenum">
              <a:rPr lang="en-US" smtClean="0"/>
              <a:t>9</a:t>
            </a:fld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8FB3778-8BA4-4A78-926F-AD16F134565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29403" y="3048000"/>
            <a:ext cx="8664114" cy="7354570"/>
          </a:xfrm>
        </p:spPr>
        <p:txBody>
          <a:bodyPr/>
          <a:lstStyle/>
          <a:p>
            <a:r>
              <a:rPr lang="en-US" dirty="0"/>
              <a:t>Example HL-LHC AUP </a:t>
            </a:r>
          </a:p>
          <a:p>
            <a:r>
              <a:rPr lang="en-US" dirty="0"/>
              <a:t>40 strands </a:t>
            </a:r>
            <a:r>
              <a:rPr lang="el-GR" dirty="0">
                <a:latin typeface="Calibri" panose="020F0502020204030204" pitchFamily="34" charset="0"/>
                <a:cs typeface="Calibri" panose="020F0502020204030204" pitchFamily="34" charset="0"/>
              </a:rPr>
              <a:t>φ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/>
              <a:t>0.85 mm</a:t>
            </a:r>
          </a:p>
          <a:p>
            <a:r>
              <a:rPr lang="en-US" dirty="0"/>
              <a:t>RRP® 108/127</a:t>
            </a:r>
          </a:p>
          <a:p>
            <a:r>
              <a:rPr lang="en-US" dirty="0"/>
              <a:t>Wire spec: 632 A (12 T)</a:t>
            </a:r>
          </a:p>
          <a:p>
            <a:r>
              <a:rPr lang="en-US" dirty="0"/>
              <a:t>Residual twist 150°/m (one-pass, no annealing)</a:t>
            </a:r>
          </a:p>
          <a:p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8FBC5FB-B634-440D-BA29-44F6073919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Series Production Cable </a:t>
            </a:r>
            <a:r>
              <a:rPr lang="en-US" dirty="0" err="1"/>
              <a:t>SoftA</a:t>
            </a:r>
            <a:r>
              <a:rPr lang="en-US" dirty="0"/>
              <a:t> Performance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9C02A930-097E-4541-97AD-E626B0BA19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6129831"/>
              </p:ext>
            </p:extLst>
          </p:nvPr>
        </p:nvGraphicFramePr>
        <p:xfrm>
          <a:off x="829403" y="10402570"/>
          <a:ext cx="8664114" cy="1706880"/>
        </p:xfrm>
        <a:graphic>
          <a:graphicData uri="http://schemas.openxmlformats.org/drawingml/2006/table">
            <a:tbl>
              <a:tblPr/>
              <a:tblGrid>
                <a:gridCol w="3756146">
                  <a:extLst>
                    <a:ext uri="{9D8B030D-6E8A-4147-A177-3AD203B41FA5}">
                      <a16:colId xmlns:a16="http://schemas.microsoft.com/office/drawing/2014/main" val="2543619833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1160498523"/>
                    </a:ext>
                  </a:extLst>
                </a:gridCol>
                <a:gridCol w="3079168">
                  <a:extLst>
                    <a:ext uri="{9D8B030D-6E8A-4147-A177-3AD203B41FA5}">
                      <a16:colId xmlns:a16="http://schemas.microsoft.com/office/drawing/2014/main" val="3810930010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28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Margins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Margin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Operating Point </a:t>
                      </a:r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</a:t>
                      </a:r>
                      <a:r>
                        <a:rPr lang="en-US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X</a:t>
                      </a:r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  <a:endParaRPr lang="en-US" sz="28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360531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Load line margin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25.7%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74.3%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111403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Current margin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60.9%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39.1%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337078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Temperature margin [K]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4402467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93CDC10D-765B-4C64-9F74-B56DE89BFE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36375" y="2457626"/>
            <a:ext cx="14400000" cy="9821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4289770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CMT Template 16 by 9 v1" id="{51DE85EA-EC2D-496A-B05F-17C56D2088D1}" vid="{09589915-85EE-40F4-8279-816E127B5120}"/>
    </a:ext>
  </a:extLst>
</a:theme>
</file>

<file path=ppt/theme/theme2.xml><?xml version="1.0" encoding="utf-8"?>
<a:theme xmlns:a="http://schemas.openxmlformats.org/drawingml/2006/main" name="ATAP No Footer">
  <a:themeElements>
    <a:clrScheme name="ATAP No Footer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ATAP No Footer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ATAP No Foote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76200" dist="381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91438" tIns="91438" rIns="91438" bIns="91438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76200" dist="381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91438" tIns="91438" rIns="91438" bIns="9143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BCMT Template 16 by 9 v1</Template>
  <TotalTime>7722</TotalTime>
  <Words>1836</Words>
  <Application>Microsoft Office PowerPoint</Application>
  <PresentationFormat>Custom</PresentationFormat>
  <Paragraphs>335</Paragraphs>
  <Slides>28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6" baseType="lpstr">
      <vt:lpstr>Arial</vt:lpstr>
      <vt:lpstr>Arial Black</vt:lpstr>
      <vt:lpstr>Calibri</vt:lpstr>
      <vt:lpstr>Calibri Light</vt:lpstr>
      <vt:lpstr>Courier New</vt:lpstr>
      <vt:lpstr>Franklin Gothic Book</vt:lpstr>
      <vt:lpstr>Wingdings</vt:lpstr>
      <vt:lpstr>1_Custom Design</vt:lpstr>
      <vt:lpstr>PowerPoint Presentation</vt:lpstr>
      <vt:lpstr>Outline</vt:lpstr>
      <vt:lpstr>PowerPoint Presentation</vt:lpstr>
      <vt:lpstr>State of the Art Cabling Facilities</vt:lpstr>
      <vt:lpstr>State of the Art Cabling Facilities</vt:lpstr>
      <vt:lpstr>State of the Art Cabling Facilities</vt:lpstr>
      <vt:lpstr>Other State of the Art Cabling Facilities</vt:lpstr>
      <vt:lpstr>PowerPoint Presentation</vt:lpstr>
      <vt:lpstr>Series Production Cable SoftA Performance</vt:lpstr>
      <vt:lpstr>R&amp;D Cable SoftA Performance</vt:lpstr>
      <vt:lpstr>PowerPoint Presentation</vt:lpstr>
      <vt:lpstr>Nb3Sn Cable SoftA Simulations and Models</vt:lpstr>
      <vt:lpstr>Nb3Sn Cable SoftA Experiments</vt:lpstr>
      <vt:lpstr>SoftA Production Characterization Techniques</vt:lpstr>
      <vt:lpstr>Image Analysis</vt:lpstr>
      <vt:lpstr>Residual Resistance Ratio of Extracted Strands</vt:lpstr>
      <vt:lpstr>PowerPoint Presentation</vt:lpstr>
      <vt:lpstr>Examples on R&amp;D Cables Designs – a wide range</vt:lpstr>
      <vt:lpstr>Cable Design – General </vt:lpstr>
      <vt:lpstr>Cable Design –AUP Experience with RRP®</vt:lpstr>
      <vt:lpstr>PowerPoint Presentation</vt:lpstr>
      <vt:lpstr>Lessons Learned – AUP Series Production</vt:lpstr>
      <vt:lpstr>Lessons Learned – R&amp;D (from LARP to AUP)</vt:lpstr>
      <vt:lpstr>A comparison with LHC</vt:lpstr>
      <vt:lpstr>PowerPoint Presentation</vt:lpstr>
      <vt:lpstr>Key Challenges</vt:lpstr>
      <vt:lpstr>Key Challenges</vt:lpstr>
      <vt:lpstr>Team Power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Ian Pong</dc:creator>
  <cp:lastModifiedBy>Ian Pong</cp:lastModifiedBy>
  <cp:revision>97</cp:revision>
  <dcterms:created xsi:type="dcterms:W3CDTF">2021-04-07T03:50:15Z</dcterms:created>
  <dcterms:modified xsi:type="dcterms:W3CDTF">2021-04-14T07:55:27Z</dcterms:modified>
</cp:coreProperties>
</file>