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469" r:id="rId2"/>
    <p:sldId id="463" r:id="rId3"/>
    <p:sldId id="480" r:id="rId4"/>
    <p:sldId id="467" r:id="rId5"/>
    <p:sldId id="478" r:id="rId6"/>
    <p:sldId id="472" r:id="rId7"/>
    <p:sldId id="481" r:id="rId8"/>
    <p:sldId id="470" r:id="rId9"/>
    <p:sldId id="466" r:id="rId10"/>
    <p:sldId id="473" r:id="rId11"/>
    <p:sldId id="476" r:id="rId12"/>
    <p:sldId id="465" r:id="rId13"/>
    <p:sldId id="477" r:id="rId14"/>
    <p:sldId id="479" r:id="rId15"/>
    <p:sldId id="471" r:id="rId16"/>
    <p:sldId id="464" r:id="rId17"/>
  </p:sldIdLst>
  <p:sldSz cx="9144000" cy="6858000" type="screen4x3"/>
  <p:notesSz cx="7315200" cy="9601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2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2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2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2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3" userDrawn="1">
          <p15:clr>
            <a:srgbClr val="A4A3A4"/>
          </p15:clr>
        </p15:guide>
        <p15:guide id="2" pos="2256" userDrawn="1">
          <p15:clr>
            <a:srgbClr val="A4A3A4"/>
          </p15:clr>
        </p15:guide>
        <p15:guide id="3" orient="horz" pos="2897" userDrawn="1">
          <p15:clr>
            <a:srgbClr val="A4A3A4"/>
          </p15:clr>
        </p15:guide>
        <p15:guide id="4" pos="4014" userDrawn="1">
          <p15:clr>
            <a:srgbClr val="A4A3A4"/>
          </p15:clr>
        </p15:guide>
        <p15:guide id="5" pos="49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993300"/>
    <a:srgbClr val="800000"/>
    <a:srgbClr val="CC3300"/>
    <a:srgbClr val="CC0000"/>
    <a:srgbClr val="FFCCCC"/>
    <a:srgbClr val="E1623F"/>
    <a:srgbClr val="99CC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90" autoAdjust="0"/>
    <p:restoredTop sz="94658" autoAdjust="0"/>
  </p:normalViewPr>
  <p:slideViewPr>
    <p:cSldViewPr>
      <p:cViewPr varScale="1">
        <p:scale>
          <a:sx n="107" d="100"/>
          <a:sy n="107" d="100"/>
        </p:scale>
        <p:origin x="102" y="120"/>
      </p:cViewPr>
      <p:guideLst>
        <p:guide orient="horz" pos="1423"/>
        <p:guide pos="2256"/>
        <p:guide orient="horz" pos="2897"/>
        <p:guide pos="4014"/>
        <p:guide pos="49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2592" y="96"/>
      </p:cViewPr>
      <p:guideLst/>
    </p:cSldViewPr>
  </p:notes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68781" cy="478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1" tIns="46061" rIns="92121" bIns="46061" numCol="1" anchor="t" anchorCtr="0" compatLnSpc="1">
            <a:prstTxWarp prst="textNoShape">
              <a:avLst/>
            </a:prstTxWarp>
          </a:bodyPr>
          <a:lstStyle>
            <a:lvl1pPr defTabSz="921742">
              <a:defRPr sz="1200" b="0"/>
            </a:lvl1pPr>
          </a:lstStyle>
          <a:p>
            <a:pPr>
              <a:defRPr/>
            </a:pPr>
            <a:endParaRPr lang="en-GB" alt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6421" y="0"/>
            <a:ext cx="3168781" cy="478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1" tIns="46061" rIns="92121" bIns="46061" numCol="1" anchor="t" anchorCtr="0" compatLnSpc="1">
            <a:prstTxWarp prst="textNoShape">
              <a:avLst/>
            </a:prstTxWarp>
          </a:bodyPr>
          <a:lstStyle>
            <a:lvl1pPr algn="r" defTabSz="921742">
              <a:defRPr sz="1200" b="0"/>
            </a:lvl1pPr>
          </a:lstStyle>
          <a:p>
            <a:pPr>
              <a:defRPr/>
            </a:pPr>
            <a:endParaRPr lang="en-GB" altLang="de-DE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22368"/>
            <a:ext cx="3168781" cy="478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1" tIns="46061" rIns="92121" bIns="46061" numCol="1" anchor="b" anchorCtr="0" compatLnSpc="1">
            <a:prstTxWarp prst="textNoShape">
              <a:avLst/>
            </a:prstTxWarp>
          </a:bodyPr>
          <a:lstStyle>
            <a:lvl1pPr defTabSz="921742">
              <a:defRPr sz="1200" b="0"/>
            </a:lvl1pPr>
          </a:lstStyle>
          <a:p>
            <a:pPr>
              <a:defRPr/>
            </a:pPr>
            <a:endParaRPr lang="en-GB" altLang="de-DE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6421" y="9122368"/>
            <a:ext cx="3168781" cy="478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1" tIns="46061" rIns="92121" bIns="46061" numCol="1" anchor="b" anchorCtr="0" compatLnSpc="1">
            <a:prstTxWarp prst="textNoShape">
              <a:avLst/>
            </a:prstTxWarp>
          </a:bodyPr>
          <a:lstStyle>
            <a:lvl1pPr algn="r" defTabSz="921742">
              <a:defRPr sz="1200" b="0"/>
            </a:lvl1pPr>
          </a:lstStyle>
          <a:p>
            <a:pPr>
              <a:defRPr/>
            </a:pPr>
            <a:fld id="{4D9AD5CE-54E9-4AC2-AF28-BACA5EC6D6D8}" type="slidenum">
              <a:rPr lang="en-GB" altLang="de-DE"/>
              <a:pPr>
                <a:defRPr/>
              </a:pPr>
              <a:t>‹#›</a:t>
            </a:fld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12259252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68781" cy="478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1" tIns="46061" rIns="92121" bIns="46061" numCol="1" anchor="t" anchorCtr="0" compatLnSpc="1">
            <a:prstTxWarp prst="textNoShape">
              <a:avLst/>
            </a:prstTxWarp>
          </a:bodyPr>
          <a:lstStyle>
            <a:lvl1pPr defTabSz="921742">
              <a:defRPr sz="1200" b="0"/>
            </a:lvl1pPr>
          </a:lstStyle>
          <a:p>
            <a:pPr>
              <a:defRPr/>
            </a:pPr>
            <a:endParaRPr lang="en-US" altLang="de-DE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712" y="0"/>
            <a:ext cx="3168781" cy="478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1" tIns="46061" rIns="92121" bIns="46061" numCol="1" anchor="t" anchorCtr="0" compatLnSpc="1">
            <a:prstTxWarp prst="textNoShape">
              <a:avLst/>
            </a:prstTxWarp>
          </a:bodyPr>
          <a:lstStyle>
            <a:lvl1pPr algn="r" defTabSz="921742">
              <a:defRPr sz="1200" b="0"/>
            </a:lvl1pPr>
          </a:lstStyle>
          <a:p>
            <a:pPr>
              <a:defRPr/>
            </a:pPr>
            <a:endParaRPr lang="en-US" altLang="de-DE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59649"/>
            <a:ext cx="5852160" cy="4320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1" tIns="46061" rIns="92121" bIns="46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noProof="0" smtClean="0"/>
              <a:t>Textmasterformate durch Klicken bearbeiten</a:t>
            </a:r>
          </a:p>
          <a:p>
            <a:pPr lvl="1"/>
            <a:r>
              <a:rPr lang="en-US" altLang="de-DE" noProof="0" smtClean="0"/>
              <a:t>Zweite Ebene</a:t>
            </a:r>
          </a:p>
          <a:p>
            <a:pPr lvl="2"/>
            <a:r>
              <a:rPr lang="en-US" altLang="de-DE" noProof="0" smtClean="0"/>
              <a:t>Dritte Ebene</a:t>
            </a:r>
          </a:p>
          <a:p>
            <a:pPr lvl="3"/>
            <a:r>
              <a:rPr lang="en-US" altLang="de-DE" noProof="0" smtClean="0"/>
              <a:t>Vierte Ebene</a:t>
            </a:r>
          </a:p>
          <a:p>
            <a:pPr lvl="4"/>
            <a:r>
              <a:rPr lang="en-US" altLang="de-DE" noProof="0" smtClean="0"/>
              <a:t>Fünfte Ebene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19300"/>
            <a:ext cx="3168781" cy="48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1" tIns="46061" rIns="92121" bIns="46061" numCol="1" anchor="b" anchorCtr="0" compatLnSpc="1">
            <a:prstTxWarp prst="textNoShape">
              <a:avLst/>
            </a:prstTxWarp>
          </a:bodyPr>
          <a:lstStyle>
            <a:lvl1pPr defTabSz="921742">
              <a:defRPr sz="1200" b="0"/>
            </a:lvl1pPr>
          </a:lstStyle>
          <a:p>
            <a:pPr>
              <a:defRPr/>
            </a:pPr>
            <a:endParaRPr lang="en-US" altLang="de-DE" dirty="0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712" y="9119300"/>
            <a:ext cx="3168781" cy="48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1" tIns="46061" rIns="92121" bIns="46061" numCol="1" anchor="b" anchorCtr="0" compatLnSpc="1">
            <a:prstTxWarp prst="textNoShape">
              <a:avLst/>
            </a:prstTxWarp>
          </a:bodyPr>
          <a:lstStyle>
            <a:lvl1pPr algn="r" defTabSz="921742">
              <a:defRPr sz="1200" b="0"/>
            </a:lvl1pPr>
          </a:lstStyle>
          <a:p>
            <a:pPr>
              <a:defRPr/>
            </a:pPr>
            <a:fld id="{F83BF70A-F2C5-4C28-85CE-AB4AC634753E}" type="slidenum">
              <a:rPr lang="en-US" altLang="de-DE"/>
              <a:pPr>
                <a:defRPr/>
              </a:pPr>
              <a:t>‹#›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9327000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de-DE" dirty="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2746614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10</a:t>
            </a:fld>
            <a:endParaRPr lang="en-US" altLang="de-DE" dirty="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14992232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11</a:t>
            </a:fld>
            <a:endParaRPr lang="en-US" altLang="de-DE" dirty="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10397153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12</a:t>
            </a:fld>
            <a:endParaRPr lang="en-US" altLang="de-DE" dirty="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36725802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13</a:t>
            </a:fld>
            <a:endParaRPr lang="en-US" altLang="de-DE" dirty="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14523706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14</a:t>
            </a:fld>
            <a:endParaRPr lang="en-US" altLang="de-DE" dirty="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40613455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15</a:t>
            </a:fld>
            <a:endParaRPr lang="en-US" altLang="de-DE" dirty="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2447395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16</a:t>
            </a:fld>
            <a:endParaRPr lang="en-US" altLang="de-DE" dirty="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40941771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2</a:t>
            </a:fld>
            <a:endParaRPr lang="en-US" altLang="de-DE" dirty="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1436421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3</a:t>
            </a:fld>
            <a:endParaRPr lang="en-US" altLang="de-DE" dirty="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12323361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4</a:t>
            </a:fld>
            <a:endParaRPr lang="en-US" altLang="de-DE" dirty="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18747836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5</a:t>
            </a:fld>
            <a:endParaRPr lang="en-US" altLang="de-DE" dirty="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1539478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6</a:t>
            </a:fld>
            <a:endParaRPr lang="en-US" altLang="de-DE" dirty="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707157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7</a:t>
            </a:fld>
            <a:endParaRPr lang="en-US" altLang="de-DE" dirty="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6186255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8</a:t>
            </a:fld>
            <a:endParaRPr lang="en-US" altLang="de-DE" dirty="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9328095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14375" indent="-2730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0013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41463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1982788" indent="-217488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4399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8971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3543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11588" indent="-217488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F2E371-DFD3-419D-A01C-A2E7691859BF}" type="slidenum">
              <a:rPr lang="en-US" altLang="de-DE" smtClean="0"/>
              <a:pPr eaLnBrk="1" hangingPunct="1">
                <a:spcBef>
                  <a:spcPct val="0"/>
                </a:spcBef>
              </a:pPr>
              <a:t>9</a:t>
            </a:fld>
            <a:endParaRPr lang="en-US" altLang="de-DE" dirty="0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1050292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22041" indent="0" algn="ctr">
              <a:buNone/>
              <a:defRPr/>
            </a:lvl2pPr>
            <a:lvl3pPr marL="844083" indent="0" algn="ctr">
              <a:buNone/>
              <a:defRPr/>
            </a:lvl3pPr>
            <a:lvl4pPr marL="1266124" indent="0" algn="ctr">
              <a:buNone/>
              <a:defRPr/>
            </a:lvl4pPr>
            <a:lvl5pPr marL="1688165" indent="0" algn="ctr">
              <a:buNone/>
              <a:defRPr/>
            </a:lvl5pPr>
            <a:lvl6pPr marL="2110207" indent="0" algn="ctr">
              <a:buNone/>
              <a:defRPr/>
            </a:lvl6pPr>
            <a:lvl7pPr marL="2532248" indent="0" algn="ctr">
              <a:buNone/>
              <a:defRPr/>
            </a:lvl7pPr>
            <a:lvl8pPr marL="2954289" indent="0" algn="ctr">
              <a:buNone/>
              <a:defRPr/>
            </a:lvl8pPr>
            <a:lvl9pPr marL="3376331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de-DE" dirty="0" smtClean="0"/>
              <a:t>D. Uglietti, WAMHTS-5, Budapest, 11-12.04.2019</a:t>
            </a:r>
            <a:endParaRPr lang="en-GB" alt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E7A7B-7CF3-4267-86AB-4AA91AAEA7D0}" type="slidenum">
              <a:rPr lang="en-GB" altLang="de-DE"/>
              <a:pPr>
                <a:defRPr/>
              </a:pPr>
              <a:t>‹#›</a:t>
            </a:fld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4162721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de-DE" dirty="0" smtClean="0"/>
              <a:t>D. Uglietti, WAMHTS-5, Budapest, 11-12.04.2019</a:t>
            </a:r>
            <a:endParaRPr lang="en-GB" alt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F042E-C589-4357-8E12-58B170B02CFD}" type="slidenum">
              <a:rPr lang="en-GB" altLang="de-DE"/>
              <a:pPr>
                <a:defRPr/>
              </a:pPr>
              <a:t>‹#›</a:t>
            </a:fld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2389309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de-DE" dirty="0" smtClean="0"/>
              <a:t>D. Uglietti, WAMHTS-5, Budapest, 11-12.04.2019</a:t>
            </a:r>
            <a:endParaRPr lang="en-GB" alt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7BA83-78FD-426E-82A1-69471A02BB0F}" type="slidenum">
              <a:rPr lang="en-GB" altLang="de-DE"/>
              <a:pPr>
                <a:defRPr/>
              </a:pPr>
              <a:t>‹#›</a:t>
            </a:fld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2552838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de-DE" dirty="0" smtClean="0"/>
              <a:t>D. Uglietti, WAMHTS-5, Budapest, 11-12.04.2019</a:t>
            </a:r>
            <a:endParaRPr lang="en-GB" alt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BF0CA-3E31-4257-8D0A-9D12B690D2EC}" type="slidenum">
              <a:rPr lang="en-GB" altLang="de-DE"/>
              <a:pPr>
                <a:defRPr/>
              </a:pPr>
              <a:t>‹#›</a:t>
            </a:fld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2580393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de-DE" dirty="0" smtClean="0"/>
              <a:t>D. Uglietti, WAMHTS-5, Budapest, 11-12.04.2019</a:t>
            </a:r>
            <a:endParaRPr lang="en-GB" alt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CA012-D402-4386-A0E0-5FE6DBFB5E73}" type="slidenum">
              <a:rPr lang="en-GB" altLang="de-DE"/>
              <a:pPr>
                <a:defRPr/>
              </a:pPr>
              <a:t>‹#›</a:t>
            </a:fld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3843758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de-DE" dirty="0" smtClean="0"/>
              <a:t>D. Uglietti, WAMHTS-5, Budapest, 11-12.04.2019</a:t>
            </a:r>
            <a:endParaRPr lang="en-GB" altLang="de-DE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FA051-34EE-47E0-AC5C-F669F17F101B}" type="slidenum">
              <a:rPr lang="en-GB" altLang="de-DE"/>
              <a:pPr>
                <a:defRPr/>
              </a:pPr>
              <a:t>‹#›</a:t>
            </a:fld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1716486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de-DE" dirty="0" smtClean="0"/>
              <a:t>D. Uglietti, WAMHTS-5, Budapest, 11-12.04.2019</a:t>
            </a:r>
            <a:endParaRPr lang="en-GB" altLang="de-DE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B9B8B-32C8-4F42-AA63-FF783A88EF87}" type="slidenum">
              <a:rPr lang="en-GB" altLang="de-DE"/>
              <a:pPr>
                <a:defRPr/>
              </a:pPr>
              <a:t>‹#›</a:t>
            </a:fld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3598026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de-DE" dirty="0" smtClean="0"/>
              <a:t>D. Uglietti, WAMHTS-5, Budapest, 11-12.04.2019</a:t>
            </a:r>
            <a:endParaRPr lang="en-GB" alt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5A95E-C708-42AE-99E9-53646CABDC1E}" type="slidenum">
              <a:rPr lang="en-GB" altLang="de-DE"/>
              <a:pPr>
                <a:defRPr/>
              </a:pPr>
              <a:t>‹#›</a:t>
            </a:fld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518165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1870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4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de-DE" dirty="0" smtClean="0"/>
              <a:t>D. Uglietti, WAMHTS-5, Budapest, 11-12.04.2019</a:t>
            </a:r>
            <a:endParaRPr lang="en-GB" altLang="de-DE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093F3-0213-4395-AE96-6361803A8045}" type="slidenum">
              <a:rPr lang="en-GB" altLang="de-DE"/>
              <a:pPr>
                <a:defRPr/>
              </a:pPr>
              <a:t>‹#›</a:t>
            </a:fld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2444442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endParaRPr lang="de-CH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de-DE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de-DE" dirty="0" smtClean="0"/>
              <a:t>D. Uglietti, WAMHTS-5, Budapest, 11-12.04.2019</a:t>
            </a:r>
            <a:endParaRPr lang="en-GB" altLang="de-DE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9CE74-83B4-487A-BFA0-E92907B35602}" type="slidenum">
              <a:rPr lang="en-GB" altLang="de-DE"/>
              <a:pPr>
                <a:defRPr/>
              </a:pPr>
              <a:t>‹#›</a:t>
            </a:fld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1473490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rot="5400000">
            <a:off x="7859798" y="1499015"/>
            <a:ext cx="2214064" cy="205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altLang="de-DE" sz="738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14.04.2021</a:t>
            </a:r>
            <a:r>
              <a:rPr lang="en-GB" altLang="de-DE" sz="738" b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 HFM workshop, </a:t>
            </a:r>
            <a:r>
              <a:rPr lang="en-GB" altLang="de-DE" sz="738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D. Uglietti</a:t>
            </a:r>
            <a:endParaRPr lang="en-GB" altLang="de-DE" sz="738" b="0" dirty="0">
              <a:solidFill>
                <a:schemeClr val="tx1">
                  <a:lumMod val="50000"/>
                  <a:lumOff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9" y="82260"/>
            <a:ext cx="719599" cy="2117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7145" y="82257"/>
            <a:ext cx="497407" cy="2867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 New Roman" pitchFamily="18" charset="0"/>
        </a:defRPr>
      </a:lvl5pPr>
      <a:lvl6pPr marL="422041" algn="ctr" rtl="0" fontAlgn="base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 New Roman" pitchFamily="18" charset="0"/>
        </a:defRPr>
      </a:lvl6pPr>
      <a:lvl7pPr marL="844083" algn="ctr" rtl="0" fontAlgn="base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 New Roman" pitchFamily="18" charset="0"/>
        </a:defRPr>
      </a:lvl7pPr>
      <a:lvl8pPr marL="1266124" algn="ctr" rtl="0" fontAlgn="base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 New Roman" pitchFamily="18" charset="0"/>
        </a:defRPr>
      </a:lvl8pPr>
      <a:lvl9pPr marL="1688165" algn="ctr" rtl="0" fontAlgn="base">
        <a:spcBef>
          <a:spcPct val="0"/>
        </a:spcBef>
        <a:spcAft>
          <a:spcPct val="0"/>
        </a:spcAft>
        <a:defRPr sz="4062">
          <a:solidFill>
            <a:schemeClr val="tx2"/>
          </a:solidFill>
          <a:latin typeface="Times New Roman" pitchFamily="18" charset="0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Char char="•"/>
        <a:defRPr sz="2954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Char char="–"/>
        <a:defRPr sz="2585">
          <a:solidFill>
            <a:schemeClr val="tx1"/>
          </a:solidFill>
          <a:latin typeface="+mn-lt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Char char="•"/>
        <a:defRPr sz="2215">
          <a:solidFill>
            <a:schemeClr val="tx1"/>
          </a:solidFill>
          <a:latin typeface="+mn-lt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Char char="–"/>
        <a:defRPr sz="1846">
          <a:solidFill>
            <a:schemeClr val="tx1"/>
          </a:solidFill>
          <a:latin typeface="+mn-lt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</a:defRPr>
      </a:lvl5pPr>
      <a:lvl6pPr marL="2321227" indent="-211021" algn="l" rtl="0" fontAlgn="base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</a:defRPr>
      </a:lvl6pPr>
      <a:lvl7pPr marL="2743269" indent="-211021" algn="l" rtl="0" fontAlgn="base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</a:defRPr>
      </a:lvl7pPr>
      <a:lvl8pPr marL="3165310" indent="-211021" algn="l" rtl="0" fontAlgn="base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</a:defRPr>
      </a:lvl8pPr>
      <a:lvl9pPr marL="3587351" indent="-211021" algn="l" rtl="0" fontAlgn="base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5" Type="http://schemas.openxmlformats.org/officeDocument/2006/relationships/image" Target="../media/image41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microsoft.com/office/2007/relationships/hdphoto" Target="../media/hdphoto7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microsoft.com/office/2007/relationships/hdphoto" Target="../media/hdphoto7.wdp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50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Relationship Id="rId9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microsoft.com/office/2007/relationships/hdphoto" Target="../media/hdphoto4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microsoft.com/office/2007/relationships/hdphoto" Target="../media/hdphoto5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5.png"/><Relationship Id="rId7" Type="http://schemas.microsoft.com/office/2007/relationships/hdphoto" Target="../media/hdphoto6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microsoft.com/office/2007/relationships/hdphoto" Target="../media/hdphoto2.wdp"/><Relationship Id="rId10" Type="http://schemas.openxmlformats.org/officeDocument/2006/relationships/image" Target="../media/image27.png"/><Relationship Id="rId4" Type="http://schemas.openxmlformats.org/officeDocument/2006/relationships/image" Target="../media/image5.pn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1871970" y="376424"/>
            <a:ext cx="6030067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en-US" altLang="de-DE" sz="2600" dirty="0" smtClean="0">
                <a:latin typeface="Arial" charset="0"/>
                <a:cs typeface="Arial" charset="0"/>
              </a:rPr>
              <a:t>Status of coated conductor cables for high field magnets</a:t>
            </a:r>
            <a:endParaRPr lang="en-US" altLang="de-DE" sz="2600" b="0" dirty="0" smtClean="0">
              <a:latin typeface="Arial" charset="0"/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11976" y="1366461"/>
            <a:ext cx="486005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400" b="0" i="1" dirty="0">
                <a:latin typeface="Helvetica" panose="020B0604020202020204" pitchFamily="34" charset="0"/>
                <a:cs typeface="Helvetica" panose="020B0604020202020204" pitchFamily="34" charset="0"/>
              </a:rPr>
              <a:t>D. </a:t>
            </a:r>
            <a:r>
              <a:rPr lang="de-CH" sz="1400" b="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Uglietti</a:t>
            </a:r>
          </a:p>
          <a:p>
            <a:pPr algn="ctr"/>
            <a:endParaRPr lang="de-CH" sz="1200" b="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de-CH" sz="1200" b="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Ecole</a:t>
            </a:r>
            <a:r>
              <a:rPr lang="de-CH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de-CH" sz="1200" b="0" dirty="0" err="1">
                <a:latin typeface="Helvetica" panose="020B0604020202020204" pitchFamily="34" charset="0"/>
                <a:cs typeface="Helvetica" panose="020B0604020202020204" pitchFamily="34" charset="0"/>
              </a:rPr>
              <a:t>Polytechnique</a:t>
            </a:r>
            <a:r>
              <a:rPr lang="de-CH" sz="1200" b="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de-CH" sz="1200" b="0" dirty="0" err="1">
                <a:latin typeface="Helvetica" panose="020B0604020202020204" pitchFamily="34" charset="0"/>
                <a:cs typeface="Helvetica" panose="020B0604020202020204" pitchFamily="34" charset="0"/>
              </a:rPr>
              <a:t>Fédérale</a:t>
            </a:r>
            <a:r>
              <a:rPr lang="de-CH" sz="1200" b="0" dirty="0">
                <a:latin typeface="Helvetica" panose="020B0604020202020204" pitchFamily="34" charset="0"/>
                <a:cs typeface="Helvetica" panose="020B0604020202020204" pitchFamily="34" charset="0"/>
              </a:rPr>
              <a:t> de Lausanne (EPFL), Swiss Plasma Center (SPC), CH-5232 </a:t>
            </a:r>
            <a:r>
              <a:rPr lang="de-CH" sz="1200" b="0" dirty="0" err="1">
                <a:latin typeface="Helvetica" panose="020B0604020202020204" pitchFamily="34" charset="0"/>
                <a:cs typeface="Helvetica" panose="020B0604020202020204" pitchFamily="34" charset="0"/>
              </a:rPr>
              <a:t>Villigen</a:t>
            </a:r>
            <a:r>
              <a:rPr lang="de-CH" sz="1200" b="0" dirty="0">
                <a:latin typeface="Helvetica" panose="020B0604020202020204" pitchFamily="34" charset="0"/>
                <a:cs typeface="Helvetica" panose="020B0604020202020204" pitchFamily="34" charset="0"/>
              </a:rPr>
              <a:t> PSI, </a:t>
            </a:r>
            <a:r>
              <a:rPr lang="de-CH" sz="1200" b="0" dirty="0" err="1">
                <a:latin typeface="Helvetica" panose="020B0604020202020204" pitchFamily="34" charset="0"/>
                <a:cs typeface="Helvetica" panose="020B0604020202020204" pitchFamily="34" charset="0"/>
              </a:rPr>
              <a:t>Switzerland</a:t>
            </a:r>
            <a:endParaRPr lang="de-CH" sz="12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691968" y="2708992"/>
            <a:ext cx="5310264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 eaLnBrk="1" hangingPunct="1">
              <a:spcBef>
                <a:spcPts val="600"/>
              </a:spcBef>
            </a:pPr>
            <a:r>
              <a:rPr lang="en-US" altLang="de-DE" sz="1800" b="0" dirty="0" smtClean="0">
                <a:latin typeface="Arial" charset="0"/>
                <a:cs typeface="Arial" charset="0"/>
              </a:rPr>
              <a:t>Background – magnets and HTS materials</a:t>
            </a:r>
          </a:p>
          <a:p>
            <a:pPr marL="285750" indent="-285750" eaLnBrk="1" hangingPunct="1">
              <a:spcBef>
                <a:spcPts val="600"/>
              </a:spcBef>
            </a:pPr>
            <a:r>
              <a:rPr lang="en-US" altLang="de-DE" sz="1800" b="0" dirty="0" smtClean="0">
                <a:latin typeface="Arial" charset="0"/>
                <a:cs typeface="Arial" charset="0"/>
              </a:rPr>
              <a:t>Cables: fusion magnets and dipoles</a:t>
            </a:r>
          </a:p>
          <a:p>
            <a:pPr marL="285750" indent="-285750" eaLnBrk="1" hangingPunct="1">
              <a:spcBef>
                <a:spcPts val="600"/>
              </a:spcBef>
            </a:pPr>
            <a:r>
              <a:rPr lang="en-US" altLang="de-DE" sz="1800" b="0" dirty="0" smtClean="0">
                <a:latin typeface="Arial" charset="0"/>
                <a:cs typeface="Arial" charset="0"/>
              </a:rPr>
              <a:t>Achievements</a:t>
            </a:r>
          </a:p>
          <a:p>
            <a:pPr marL="285750" indent="-285750" eaLnBrk="1" hangingPunct="1">
              <a:spcBef>
                <a:spcPts val="600"/>
              </a:spcBef>
            </a:pPr>
            <a:r>
              <a:rPr lang="en-US" altLang="de-DE" sz="1800" b="0" dirty="0" smtClean="0">
                <a:latin typeface="Arial" charset="0"/>
                <a:cs typeface="Arial" charset="0"/>
              </a:rPr>
              <a:t>Non-twisted stack concepts</a:t>
            </a:r>
          </a:p>
          <a:p>
            <a:pPr marL="285750" indent="-285750" eaLnBrk="1" hangingPunct="1">
              <a:spcBef>
                <a:spcPts val="600"/>
              </a:spcBef>
            </a:pPr>
            <a:r>
              <a:rPr lang="en-US" altLang="de-DE" sz="1800" b="0" dirty="0" smtClean="0">
                <a:latin typeface="Arial" charset="0"/>
                <a:cs typeface="Arial" charset="0"/>
              </a:rPr>
              <a:t>Summary</a:t>
            </a:r>
          </a:p>
        </p:txBody>
      </p:sp>
      <p:sp>
        <p:nvSpPr>
          <p:cNvPr id="6" name="Rectangle 5"/>
          <p:cNvSpPr/>
          <p:nvPr/>
        </p:nvSpPr>
        <p:spPr>
          <a:xfrm>
            <a:off x="826885" y="5499023"/>
            <a:ext cx="58151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000" b="0" dirty="0" smtClean="0">
                <a:latin typeface="Helvetica" panose="020B0604020202020204" pitchFamily="34" charset="0"/>
                <a:ea typeface="MS Mincho"/>
                <a:cs typeface="Helvetica" panose="020B0604020202020204" pitchFamily="34" charset="0"/>
              </a:rPr>
              <a:t>Based on:</a:t>
            </a:r>
          </a:p>
          <a:p>
            <a:pPr>
              <a:spcAft>
                <a:spcPts val="600"/>
              </a:spcAft>
            </a:pPr>
            <a:r>
              <a:rPr lang="en-US" sz="1000" b="0" dirty="0" smtClean="0">
                <a:latin typeface="Helvetica" panose="020B0604020202020204" pitchFamily="34" charset="0"/>
                <a:ea typeface="MS Mincho"/>
                <a:cs typeface="Helvetica" panose="020B0604020202020204" pitchFamily="34" charset="0"/>
              </a:rPr>
              <a:t>2019 </a:t>
            </a:r>
            <a:r>
              <a:rPr lang="en-US" sz="1000" b="0" dirty="0">
                <a:latin typeface="Helvetica" panose="020B0604020202020204" pitchFamily="34" charset="0"/>
                <a:ea typeface="MS Mincho"/>
                <a:cs typeface="Helvetica" panose="020B0604020202020204" pitchFamily="34" charset="0"/>
              </a:rPr>
              <a:t>A review of commercial high temperature superconducting materials for large magnets: from wires and tapes to cables and </a:t>
            </a:r>
            <a:r>
              <a:rPr lang="en-US" sz="1000" b="0" dirty="0" smtClean="0">
                <a:latin typeface="Helvetica" panose="020B0604020202020204" pitchFamily="34" charset="0"/>
                <a:ea typeface="MS Mincho"/>
                <a:cs typeface="Helvetica" panose="020B0604020202020204" pitchFamily="34" charset="0"/>
              </a:rPr>
              <a:t>conductors </a:t>
            </a:r>
            <a:r>
              <a:rPr lang="en-US" sz="1000" b="0" u="sng" dirty="0">
                <a:solidFill>
                  <a:srgbClr val="0000FF"/>
                </a:solidFill>
                <a:latin typeface="Helvetica" panose="020B0604020202020204" pitchFamily="34" charset="0"/>
                <a:ea typeface="MS Mincho"/>
                <a:cs typeface="Helvetica" panose="020B0604020202020204" pitchFamily="34" charset="0"/>
              </a:rPr>
              <a:t>https://</a:t>
            </a:r>
            <a:r>
              <a:rPr lang="en-US" sz="1000" b="0" u="sng" dirty="0" smtClean="0">
                <a:solidFill>
                  <a:srgbClr val="0000FF"/>
                </a:solidFill>
                <a:latin typeface="Helvetica" panose="020B0604020202020204" pitchFamily="34" charset="0"/>
                <a:ea typeface="MS Mincho"/>
                <a:cs typeface="Helvetica" panose="020B0604020202020204" pitchFamily="34" charset="0"/>
              </a:rPr>
              <a:t>dx.doi.org/10.1088/1361-6668/ab06a2</a:t>
            </a:r>
          </a:p>
          <a:p>
            <a:pPr>
              <a:spcAft>
                <a:spcPts val="600"/>
              </a:spcAft>
            </a:pPr>
            <a:r>
              <a:rPr lang="en-US" sz="10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2020 </a:t>
            </a:r>
            <a:r>
              <a:rPr lang="en-US" sz="1000" b="0" dirty="0">
                <a:latin typeface="Helvetica" panose="020B0604020202020204" pitchFamily="34" charset="0"/>
                <a:cs typeface="Helvetica" panose="020B0604020202020204" pitchFamily="34" charset="0"/>
              </a:rPr>
              <a:t>Non-twisted stacks of coated conductors for magnets: Analysis of inductance and AC losses </a:t>
            </a:r>
            <a:r>
              <a:rPr lang="en-US" sz="1000" b="0" u="sng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https://</a:t>
            </a:r>
            <a:r>
              <a:rPr lang="en-US" sz="1000" b="0" u="sng" dirty="0" smtClean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doi.org/10.1016/j.cryogenics.2020.103118</a:t>
            </a:r>
            <a:endParaRPr lang="de-CH" sz="1000" b="0" u="sng" dirty="0">
              <a:solidFill>
                <a:srgbClr val="0000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37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2321975" y="188964"/>
            <a:ext cx="48600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en-US" altLang="de-DE" sz="2400" dirty="0">
                <a:latin typeface="Arial" charset="0"/>
                <a:cs typeface="Arial" charset="0"/>
              </a:rPr>
              <a:t>A</a:t>
            </a:r>
            <a:r>
              <a:rPr lang="en-US" altLang="de-DE" sz="2400" dirty="0" smtClean="0">
                <a:latin typeface="Arial" charset="0"/>
                <a:cs typeface="Arial" charset="0"/>
              </a:rPr>
              <a:t>C losses background</a:t>
            </a:r>
          </a:p>
        </p:txBody>
      </p:sp>
      <p:sp>
        <p:nvSpPr>
          <p:cNvPr id="4" name="Rectangle 3"/>
          <p:cNvSpPr/>
          <p:nvPr/>
        </p:nvSpPr>
        <p:spPr>
          <a:xfrm>
            <a:off x="5382009" y="5949028"/>
            <a:ext cx="3600040" cy="6340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Aft>
                <a:spcPts val="400"/>
              </a:spcAft>
            </a:pPr>
            <a:r>
              <a:rPr lang="en-US" sz="160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Twisting a stack provides a modest (&lt;35%) reduction of </a:t>
            </a:r>
            <a:r>
              <a:rPr lang="en-US" sz="16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losses</a:t>
            </a:r>
            <a:r>
              <a:rPr lang="en-US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endParaRPr lang="en-US" sz="1600" b="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841330" y="2528990"/>
            <a:ext cx="1224000" cy="1224000"/>
            <a:chOff x="841330" y="2628441"/>
            <a:chExt cx="1224000" cy="1224000"/>
          </a:xfrm>
        </p:grpSpPr>
        <p:sp>
          <p:nvSpPr>
            <p:cNvPr id="2" name="Oval 1"/>
            <p:cNvSpPr/>
            <p:nvPr/>
          </p:nvSpPr>
          <p:spPr bwMode="auto">
            <a:xfrm>
              <a:off x="841330" y="2628441"/>
              <a:ext cx="1224000" cy="1224000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>
              <a:off x="965962" y="2727151"/>
              <a:ext cx="540000" cy="540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>
              <a:off x="1073381" y="3258448"/>
              <a:ext cx="540000" cy="540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" name="Oval 6"/>
            <p:cNvSpPr>
              <a:spLocks noChangeAspect="1"/>
            </p:cNvSpPr>
            <p:nvPr/>
          </p:nvSpPr>
          <p:spPr bwMode="auto">
            <a:xfrm>
              <a:off x="1505968" y="2906564"/>
              <a:ext cx="540000" cy="540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81959" y="944986"/>
            <a:ext cx="1224000" cy="1224000"/>
            <a:chOff x="881959" y="1144291"/>
            <a:chExt cx="1224000" cy="1224000"/>
          </a:xfrm>
        </p:grpSpPr>
        <p:sp>
          <p:nvSpPr>
            <p:cNvPr id="8" name="Oval 7"/>
            <p:cNvSpPr/>
            <p:nvPr/>
          </p:nvSpPr>
          <p:spPr bwMode="auto">
            <a:xfrm>
              <a:off x="881959" y="1144291"/>
              <a:ext cx="1224000" cy="1224000"/>
            </a:xfrm>
            <a:prstGeom prst="ellips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" name="Oval 9"/>
            <p:cNvSpPr>
              <a:spLocks noChangeAspect="1"/>
            </p:cNvSpPr>
            <p:nvPr/>
          </p:nvSpPr>
          <p:spPr bwMode="auto">
            <a:xfrm>
              <a:off x="1114010" y="1774298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Oval 11"/>
            <p:cNvSpPr>
              <a:spLocks noChangeAspect="1"/>
            </p:cNvSpPr>
            <p:nvPr/>
          </p:nvSpPr>
          <p:spPr bwMode="auto">
            <a:xfrm>
              <a:off x="1067959" y="1512415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 bwMode="auto">
            <a:xfrm>
              <a:off x="1220359" y="1664815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Oval 13"/>
            <p:cNvSpPr>
              <a:spLocks noChangeAspect="1"/>
            </p:cNvSpPr>
            <p:nvPr/>
          </p:nvSpPr>
          <p:spPr bwMode="auto">
            <a:xfrm>
              <a:off x="1337962" y="1782418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Oval 14"/>
            <p:cNvSpPr>
              <a:spLocks noChangeAspect="1"/>
            </p:cNvSpPr>
            <p:nvPr/>
          </p:nvSpPr>
          <p:spPr bwMode="auto">
            <a:xfrm>
              <a:off x="1439217" y="1658209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 bwMode="auto">
            <a:xfrm>
              <a:off x="1393166" y="1396326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 bwMode="auto">
            <a:xfrm>
              <a:off x="1545566" y="1548726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Oval 17"/>
            <p:cNvSpPr>
              <a:spLocks noChangeAspect="1"/>
            </p:cNvSpPr>
            <p:nvPr/>
          </p:nvSpPr>
          <p:spPr bwMode="auto">
            <a:xfrm>
              <a:off x="1697966" y="1692417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 bwMode="auto">
            <a:xfrm>
              <a:off x="1517964" y="1962420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Oval 19"/>
            <p:cNvSpPr>
              <a:spLocks noChangeAspect="1"/>
            </p:cNvSpPr>
            <p:nvPr/>
          </p:nvSpPr>
          <p:spPr bwMode="auto">
            <a:xfrm>
              <a:off x="1585665" y="1782418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Oval 20"/>
            <p:cNvSpPr>
              <a:spLocks noChangeAspect="1"/>
            </p:cNvSpPr>
            <p:nvPr/>
          </p:nvSpPr>
          <p:spPr bwMode="auto">
            <a:xfrm>
              <a:off x="1738065" y="1926109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 bwMode="auto">
            <a:xfrm>
              <a:off x="1157960" y="1962420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Oval 22"/>
            <p:cNvSpPr>
              <a:spLocks noChangeAspect="1"/>
            </p:cNvSpPr>
            <p:nvPr/>
          </p:nvSpPr>
          <p:spPr bwMode="auto">
            <a:xfrm>
              <a:off x="1337962" y="1962420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Oval 23"/>
            <p:cNvSpPr>
              <a:spLocks noChangeAspect="1"/>
            </p:cNvSpPr>
            <p:nvPr/>
          </p:nvSpPr>
          <p:spPr bwMode="auto">
            <a:xfrm>
              <a:off x="1247961" y="1512415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Oval 24"/>
            <p:cNvSpPr>
              <a:spLocks noChangeAspect="1"/>
            </p:cNvSpPr>
            <p:nvPr/>
          </p:nvSpPr>
          <p:spPr bwMode="auto">
            <a:xfrm>
              <a:off x="1157960" y="1332413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Oval 25"/>
            <p:cNvSpPr>
              <a:spLocks noChangeAspect="1"/>
            </p:cNvSpPr>
            <p:nvPr/>
          </p:nvSpPr>
          <p:spPr bwMode="auto">
            <a:xfrm>
              <a:off x="1607965" y="1332413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Oval 26"/>
            <p:cNvSpPr>
              <a:spLocks noChangeAspect="1"/>
            </p:cNvSpPr>
            <p:nvPr/>
          </p:nvSpPr>
          <p:spPr bwMode="auto">
            <a:xfrm>
              <a:off x="1697966" y="1512415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Oval 27"/>
            <p:cNvSpPr>
              <a:spLocks noChangeAspect="1"/>
            </p:cNvSpPr>
            <p:nvPr/>
          </p:nvSpPr>
          <p:spPr bwMode="auto">
            <a:xfrm>
              <a:off x="1877968" y="1602416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9" name="Oval 28"/>
            <p:cNvSpPr>
              <a:spLocks noChangeAspect="1"/>
            </p:cNvSpPr>
            <p:nvPr/>
          </p:nvSpPr>
          <p:spPr bwMode="auto">
            <a:xfrm>
              <a:off x="1877968" y="1782418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0" name="Oval 29"/>
            <p:cNvSpPr>
              <a:spLocks noChangeAspect="1"/>
            </p:cNvSpPr>
            <p:nvPr/>
          </p:nvSpPr>
          <p:spPr bwMode="auto">
            <a:xfrm>
              <a:off x="1697966" y="2142422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1" name="Oval 30"/>
            <p:cNvSpPr>
              <a:spLocks noChangeAspect="1"/>
            </p:cNvSpPr>
            <p:nvPr/>
          </p:nvSpPr>
          <p:spPr bwMode="auto">
            <a:xfrm>
              <a:off x="1427963" y="2101481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2" name="Oval 31"/>
            <p:cNvSpPr>
              <a:spLocks noChangeAspect="1"/>
            </p:cNvSpPr>
            <p:nvPr/>
          </p:nvSpPr>
          <p:spPr bwMode="auto">
            <a:xfrm>
              <a:off x="1517964" y="2232423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 bwMode="auto">
            <a:xfrm>
              <a:off x="1337962" y="1242412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4" name="Oval 33"/>
            <p:cNvSpPr>
              <a:spLocks noChangeAspect="1"/>
            </p:cNvSpPr>
            <p:nvPr/>
          </p:nvSpPr>
          <p:spPr bwMode="auto">
            <a:xfrm>
              <a:off x="1523214" y="1197809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Oval 34"/>
            <p:cNvSpPr>
              <a:spLocks noChangeAspect="1"/>
            </p:cNvSpPr>
            <p:nvPr/>
          </p:nvSpPr>
          <p:spPr bwMode="auto">
            <a:xfrm>
              <a:off x="934008" y="1684297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" name="Oval 35"/>
            <p:cNvSpPr>
              <a:spLocks noChangeAspect="1"/>
            </p:cNvSpPr>
            <p:nvPr/>
          </p:nvSpPr>
          <p:spPr bwMode="auto">
            <a:xfrm>
              <a:off x="977958" y="1872419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" name="Oval 36"/>
            <p:cNvSpPr>
              <a:spLocks noChangeAspect="1"/>
            </p:cNvSpPr>
            <p:nvPr/>
          </p:nvSpPr>
          <p:spPr bwMode="auto">
            <a:xfrm>
              <a:off x="1247961" y="2142422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8" name="Oval 37"/>
            <p:cNvSpPr>
              <a:spLocks noChangeAspect="1"/>
            </p:cNvSpPr>
            <p:nvPr/>
          </p:nvSpPr>
          <p:spPr bwMode="auto">
            <a:xfrm>
              <a:off x="1787967" y="1332413"/>
              <a:ext cx="108000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80243">
            <a:off x="1020118" y="4247962"/>
            <a:ext cx="1032910" cy="106082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143" name="Rectangle 142"/>
          <p:cNvSpPr/>
          <p:nvPr/>
        </p:nvSpPr>
        <p:spPr>
          <a:xfrm>
            <a:off x="7362031" y="638969"/>
            <a:ext cx="90001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0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</a:t>
            </a:r>
            <a:r>
              <a:rPr lang="en-GB" sz="1200" i="1" baseline="-2500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ac</a:t>
            </a:r>
            <a:r>
              <a:rPr lang="en-GB" sz="120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&gt;&gt;</a:t>
            </a:r>
            <a:r>
              <a:rPr lang="en-GB" sz="1200" i="1" dirty="0" err="1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</a:t>
            </a:r>
            <a:r>
              <a:rPr lang="en-GB" sz="1200" i="1" baseline="-25000" dirty="0" err="1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</a:t>
            </a:r>
            <a:r>
              <a:rPr lang="en-GB" sz="120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</a:p>
        </p:txBody>
      </p:sp>
      <p:grpSp>
        <p:nvGrpSpPr>
          <p:cNvPr id="228" name="Group 227"/>
          <p:cNvGrpSpPr/>
          <p:nvPr/>
        </p:nvGrpSpPr>
        <p:grpSpPr>
          <a:xfrm>
            <a:off x="1331964" y="638969"/>
            <a:ext cx="5275410" cy="1755889"/>
            <a:chOff x="1615842" y="830292"/>
            <a:chExt cx="5275410" cy="2888211"/>
          </a:xfrm>
        </p:grpSpPr>
        <p:grpSp>
          <p:nvGrpSpPr>
            <p:cNvPr id="145" name="Group 144"/>
            <p:cNvGrpSpPr/>
            <p:nvPr/>
          </p:nvGrpSpPr>
          <p:grpSpPr>
            <a:xfrm>
              <a:off x="2695854" y="1126374"/>
              <a:ext cx="4195398" cy="2592129"/>
              <a:chOff x="71950" y="2121896"/>
              <a:chExt cx="4195398" cy="2592129"/>
            </a:xfrm>
          </p:grpSpPr>
          <p:pic>
            <p:nvPicPr>
              <p:cNvPr id="146" name="Picture 145"/>
              <p:cNvPicPr>
                <a:picLocks noChangeAspect="1"/>
              </p:cNvPicPr>
              <p:nvPr/>
            </p:nvPicPr>
            <p:blipFill rotWithShape="1">
              <a:blip r:embed="rId4"/>
              <a:srcRect b="7844"/>
              <a:stretch/>
            </p:blipFill>
            <p:spPr>
              <a:xfrm>
                <a:off x="71950" y="2121896"/>
                <a:ext cx="4195398" cy="2592129"/>
              </a:xfrm>
              <a:prstGeom prst="rect">
                <a:avLst/>
              </a:prstGeom>
            </p:spPr>
          </p:pic>
          <p:sp>
            <p:nvSpPr>
              <p:cNvPr id="147" name="Rectangle 146"/>
              <p:cNvSpPr/>
              <p:nvPr/>
            </p:nvSpPr>
            <p:spPr>
              <a:xfrm>
                <a:off x="2501977" y="3010134"/>
                <a:ext cx="1006244" cy="6657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GB" sz="1015" b="0" i="1" dirty="0" smtClean="0">
                    <a:solidFill>
                      <a:srgbClr val="000000"/>
                    </a:solidFill>
                    <a:latin typeface="Helvetica" panose="020B0604020202020204" pitchFamily="34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Coupling loss</a:t>
                </a:r>
                <a:endParaRPr lang="en-GB" sz="1015" b="0" i="1" dirty="0">
                  <a:solidFill>
                    <a:srgbClr val="000000"/>
                  </a:solidFill>
                  <a:latin typeface="Helvetica" panose="020B060402020202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  <a:p>
                <a:pPr algn="just">
                  <a:spcAft>
                    <a:spcPts val="0"/>
                  </a:spcAft>
                </a:pPr>
                <a:endParaRPr lang="en-GB" sz="1015" b="0" i="1" dirty="0">
                  <a:solidFill>
                    <a:srgbClr val="000000"/>
                  </a:solidFill>
                  <a:latin typeface="Helvetica" panose="020B0604020202020204" pitchFamily="34" charset="0"/>
                  <a:ea typeface="MS Mincho" panose="02020609040205080304" pitchFamily="49" charset="-128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49" name="Group 148"/>
            <p:cNvGrpSpPr/>
            <p:nvPr/>
          </p:nvGrpSpPr>
          <p:grpSpPr>
            <a:xfrm>
              <a:off x="3280810" y="1487365"/>
              <a:ext cx="3232388" cy="1888780"/>
              <a:chOff x="5382932" y="3666535"/>
              <a:chExt cx="3323528" cy="901936"/>
            </a:xfrm>
          </p:grpSpPr>
          <p:cxnSp>
            <p:nvCxnSpPr>
              <p:cNvPr id="178" name="Straight Connector 177"/>
              <p:cNvCxnSpPr/>
              <p:nvPr/>
            </p:nvCxnSpPr>
            <p:spPr bwMode="auto">
              <a:xfrm flipV="1">
                <a:off x="5382932" y="4553714"/>
                <a:ext cx="940128" cy="14757"/>
              </a:xfrm>
              <a:prstGeom prst="line">
                <a:avLst/>
              </a:prstGeom>
              <a:solidFill>
                <a:schemeClr val="accent1"/>
              </a:solidFill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9" name="Straight Connector 178"/>
              <p:cNvCxnSpPr/>
              <p:nvPr/>
            </p:nvCxnSpPr>
            <p:spPr bwMode="auto">
              <a:xfrm flipV="1">
                <a:off x="8015393" y="3666535"/>
                <a:ext cx="691067" cy="23400"/>
              </a:xfrm>
              <a:prstGeom prst="line">
                <a:avLst/>
              </a:prstGeom>
              <a:solidFill>
                <a:schemeClr val="accent1"/>
              </a:solidFill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80" name="Freeform 179"/>
              <p:cNvSpPr/>
              <p:nvPr/>
            </p:nvSpPr>
            <p:spPr bwMode="auto">
              <a:xfrm>
                <a:off x="6313181" y="3692011"/>
                <a:ext cx="1702211" cy="860314"/>
              </a:xfrm>
              <a:custGeom>
                <a:avLst/>
                <a:gdLst>
                  <a:gd name="connsiteX0" fmla="*/ 0 w 2119745"/>
                  <a:gd name="connsiteY0" fmla="*/ 1238597 h 1238597"/>
                  <a:gd name="connsiteX1" fmla="*/ 947651 w 2119745"/>
                  <a:gd name="connsiteY1" fmla="*/ 972589 h 1238597"/>
                  <a:gd name="connsiteX2" fmla="*/ 1288472 w 2119745"/>
                  <a:gd name="connsiteY2" fmla="*/ 216131 h 1238597"/>
                  <a:gd name="connsiteX3" fmla="*/ 2119745 w 2119745"/>
                  <a:gd name="connsiteY3" fmla="*/ 0 h 123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19745" h="1238597">
                    <a:moveTo>
                      <a:pt x="0" y="1238597"/>
                    </a:moveTo>
                    <a:cubicBezTo>
                      <a:pt x="366453" y="1190798"/>
                      <a:pt x="732906" y="1143000"/>
                      <a:pt x="947651" y="972589"/>
                    </a:cubicBezTo>
                    <a:cubicBezTo>
                      <a:pt x="1162396" y="802178"/>
                      <a:pt x="1093123" y="378229"/>
                      <a:pt x="1288472" y="216131"/>
                    </a:cubicBezTo>
                    <a:cubicBezTo>
                      <a:pt x="1483821" y="54033"/>
                      <a:pt x="1801783" y="27016"/>
                      <a:pt x="2119745" y="0"/>
                    </a:cubicBezTo>
                  </a:path>
                </a:pathLst>
              </a:cu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84406" tIns="42203" rIns="84406" bIns="42203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 sz="2031"/>
              </a:p>
            </p:txBody>
          </p:sp>
        </p:grpSp>
        <p:cxnSp>
          <p:nvCxnSpPr>
            <p:cNvPr id="150" name="Straight Connector 149"/>
            <p:cNvCxnSpPr/>
            <p:nvPr/>
          </p:nvCxnSpPr>
          <p:spPr bwMode="auto">
            <a:xfrm>
              <a:off x="5083901" y="1507828"/>
              <a:ext cx="5812" cy="194153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1" name="Straight Connector 150"/>
            <p:cNvCxnSpPr/>
            <p:nvPr/>
          </p:nvCxnSpPr>
          <p:spPr bwMode="auto">
            <a:xfrm flipH="1">
              <a:off x="3427387" y="1487365"/>
              <a:ext cx="10777" cy="185787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triangle" w="lg" len="med"/>
              <a:tailEnd type="triangle" w="lg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3" name="Rectangle 152"/>
            <p:cNvSpPr/>
            <p:nvPr/>
          </p:nvSpPr>
          <p:spPr>
            <a:xfrm>
              <a:off x="3415862" y="2754813"/>
              <a:ext cx="1032412" cy="2977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en-GB" sz="1015" b="0" i="1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Hysteretic loss</a:t>
              </a:r>
              <a:endParaRPr lang="en-GB" sz="1015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5575886" y="830292"/>
              <a:ext cx="967073" cy="404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015" b="0" i="1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Saturated coupling loss</a:t>
              </a:r>
              <a:endParaRPr lang="en-GB" sz="1015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3595864" y="1718532"/>
              <a:ext cx="900010" cy="550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en-GB" sz="1200" i="1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D/d</a:t>
              </a:r>
              <a:r>
                <a:rPr lang="en-GB" sz="1200" i="1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MS Mincho" panose="02020609040205080304" pitchFamily="49" charset="-128"/>
                  <a:cs typeface="Times New Roman" panose="02020603050405020304" pitchFamily="18" charset="0"/>
                  <a:sym typeface="Symbol" panose="05050102010706020507" pitchFamily="18" charset="2"/>
                </a:rPr>
                <a:t>100</a:t>
              </a:r>
              <a:endParaRPr lang="en-GB" sz="120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885845" y="978332"/>
              <a:ext cx="270003" cy="6075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en-GB" sz="1200" i="1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D</a:t>
              </a:r>
              <a:endParaRPr lang="en-GB" sz="120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1615842" y="1570492"/>
              <a:ext cx="270003" cy="5512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en-GB" sz="1200" i="1" dirty="0">
                  <a:solidFill>
                    <a:srgbClr val="000000"/>
                  </a:solidFill>
                  <a:latin typeface="Helvetica" panose="020B060402020202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d</a:t>
              </a:r>
              <a:endParaRPr lang="en-GB" sz="120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227" name="Rectangle 226"/>
          <p:cNvSpPr/>
          <p:nvPr/>
        </p:nvSpPr>
        <p:spPr>
          <a:xfrm>
            <a:off x="4481999" y="4419011"/>
            <a:ext cx="1633848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90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</a:t>
            </a:r>
            <a:r>
              <a:rPr lang="en-GB" sz="900" i="1" baseline="-2500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ac</a:t>
            </a:r>
            <a:r>
              <a:rPr lang="en-GB" sz="90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&gt;&gt;</a:t>
            </a:r>
            <a:r>
              <a:rPr lang="en-GB" sz="900" i="1" dirty="0" err="1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</a:t>
            </a:r>
            <a:r>
              <a:rPr lang="en-GB" sz="900" i="1" baseline="-25000" dirty="0" err="1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</a:t>
            </a:r>
            <a:r>
              <a:rPr lang="en-GB" sz="90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, for a given dB/</a:t>
            </a:r>
            <a:r>
              <a:rPr lang="en-GB" sz="900" i="1" dirty="0" err="1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dt</a:t>
            </a:r>
            <a:endParaRPr lang="en-GB" sz="900" i="1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grpSp>
        <p:nvGrpSpPr>
          <p:cNvPr id="229" name="Group 228"/>
          <p:cNvGrpSpPr/>
          <p:nvPr/>
        </p:nvGrpSpPr>
        <p:grpSpPr>
          <a:xfrm>
            <a:off x="2411976" y="2438400"/>
            <a:ext cx="4195398" cy="1567543"/>
            <a:chOff x="2695854" y="1126371"/>
            <a:chExt cx="4195398" cy="2578404"/>
          </a:xfrm>
        </p:grpSpPr>
        <p:pic>
          <p:nvPicPr>
            <p:cNvPr id="244" name="Picture 243"/>
            <p:cNvPicPr>
              <a:picLocks noChangeAspect="1"/>
            </p:cNvPicPr>
            <p:nvPr/>
          </p:nvPicPr>
          <p:blipFill rotWithShape="1">
            <a:blip r:embed="rId4"/>
            <a:srcRect b="8332"/>
            <a:stretch/>
          </p:blipFill>
          <p:spPr>
            <a:xfrm>
              <a:off x="2695854" y="1126371"/>
              <a:ext cx="4195398" cy="2578404"/>
            </a:xfrm>
            <a:prstGeom prst="rect">
              <a:avLst/>
            </a:prstGeom>
          </p:spPr>
        </p:pic>
        <p:grpSp>
          <p:nvGrpSpPr>
            <p:cNvPr id="231" name="Group 230"/>
            <p:cNvGrpSpPr/>
            <p:nvPr/>
          </p:nvGrpSpPr>
          <p:grpSpPr>
            <a:xfrm>
              <a:off x="3325860" y="1487366"/>
              <a:ext cx="3187337" cy="411075"/>
              <a:chOff x="5429253" y="3666536"/>
              <a:chExt cx="3277207" cy="196298"/>
            </a:xfrm>
          </p:grpSpPr>
          <p:cxnSp>
            <p:nvCxnSpPr>
              <p:cNvPr id="241" name="Straight Connector 240"/>
              <p:cNvCxnSpPr/>
              <p:nvPr/>
            </p:nvCxnSpPr>
            <p:spPr bwMode="auto">
              <a:xfrm flipV="1">
                <a:off x="5429253" y="3848077"/>
                <a:ext cx="940128" cy="14757"/>
              </a:xfrm>
              <a:prstGeom prst="line">
                <a:avLst/>
              </a:prstGeom>
              <a:solidFill>
                <a:schemeClr val="accent1"/>
              </a:solidFill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Straight Connector 241"/>
              <p:cNvCxnSpPr/>
              <p:nvPr/>
            </p:nvCxnSpPr>
            <p:spPr bwMode="auto">
              <a:xfrm flipV="1">
                <a:off x="8015393" y="3666536"/>
                <a:ext cx="691067" cy="23400"/>
              </a:xfrm>
              <a:prstGeom prst="line">
                <a:avLst/>
              </a:prstGeom>
              <a:solidFill>
                <a:schemeClr val="accent1"/>
              </a:solidFill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3" name="Freeform 242"/>
              <p:cNvSpPr/>
              <p:nvPr/>
            </p:nvSpPr>
            <p:spPr bwMode="auto">
              <a:xfrm>
                <a:off x="6313181" y="3692013"/>
                <a:ext cx="1702211" cy="156065"/>
              </a:xfrm>
              <a:custGeom>
                <a:avLst/>
                <a:gdLst>
                  <a:gd name="connsiteX0" fmla="*/ 0 w 2119745"/>
                  <a:gd name="connsiteY0" fmla="*/ 1238597 h 1238597"/>
                  <a:gd name="connsiteX1" fmla="*/ 947651 w 2119745"/>
                  <a:gd name="connsiteY1" fmla="*/ 972589 h 1238597"/>
                  <a:gd name="connsiteX2" fmla="*/ 1288472 w 2119745"/>
                  <a:gd name="connsiteY2" fmla="*/ 216131 h 1238597"/>
                  <a:gd name="connsiteX3" fmla="*/ 2119745 w 2119745"/>
                  <a:gd name="connsiteY3" fmla="*/ 0 h 123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19745" h="1238597">
                    <a:moveTo>
                      <a:pt x="0" y="1238597"/>
                    </a:moveTo>
                    <a:cubicBezTo>
                      <a:pt x="366453" y="1190798"/>
                      <a:pt x="732906" y="1143000"/>
                      <a:pt x="947651" y="972589"/>
                    </a:cubicBezTo>
                    <a:cubicBezTo>
                      <a:pt x="1162396" y="802178"/>
                      <a:pt x="1093123" y="378229"/>
                      <a:pt x="1288472" y="216131"/>
                    </a:cubicBezTo>
                    <a:cubicBezTo>
                      <a:pt x="1483821" y="54033"/>
                      <a:pt x="1801783" y="27016"/>
                      <a:pt x="2119745" y="0"/>
                    </a:cubicBezTo>
                  </a:path>
                </a:pathLst>
              </a:cu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84406" tIns="42203" rIns="84406" bIns="42203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 sz="2031"/>
              </a:p>
            </p:txBody>
          </p:sp>
        </p:grpSp>
        <p:cxnSp>
          <p:nvCxnSpPr>
            <p:cNvPr id="232" name="Straight Connector 231"/>
            <p:cNvCxnSpPr/>
            <p:nvPr/>
          </p:nvCxnSpPr>
          <p:spPr bwMode="auto">
            <a:xfrm>
              <a:off x="5083901" y="1507826"/>
              <a:ext cx="5812" cy="194152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3" name="Straight Connector 232"/>
            <p:cNvCxnSpPr/>
            <p:nvPr/>
          </p:nvCxnSpPr>
          <p:spPr bwMode="auto">
            <a:xfrm flipH="1">
              <a:off x="3415862" y="1415738"/>
              <a:ext cx="0" cy="473723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triangle" w="lg" len="med"/>
              <a:tailEnd type="triangle" w="lg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46" name="Group 245"/>
          <p:cNvGrpSpPr/>
          <p:nvPr/>
        </p:nvGrpSpPr>
        <p:grpSpPr>
          <a:xfrm>
            <a:off x="2411976" y="4239009"/>
            <a:ext cx="4195398" cy="1587025"/>
            <a:chOff x="2695854" y="1126372"/>
            <a:chExt cx="4195398" cy="2610452"/>
          </a:xfrm>
        </p:grpSpPr>
        <p:pic>
          <p:nvPicPr>
            <p:cNvPr id="261" name="Picture 260"/>
            <p:cNvPicPr>
              <a:picLocks noChangeAspect="1"/>
            </p:cNvPicPr>
            <p:nvPr/>
          </p:nvPicPr>
          <p:blipFill rotWithShape="1">
            <a:blip r:embed="rId4"/>
            <a:srcRect b="7193"/>
            <a:stretch/>
          </p:blipFill>
          <p:spPr>
            <a:xfrm>
              <a:off x="2695854" y="1126372"/>
              <a:ext cx="4195398" cy="2610452"/>
            </a:xfrm>
            <a:prstGeom prst="rect">
              <a:avLst/>
            </a:prstGeom>
          </p:spPr>
        </p:pic>
        <p:grpSp>
          <p:nvGrpSpPr>
            <p:cNvPr id="248" name="Group 247"/>
            <p:cNvGrpSpPr/>
            <p:nvPr/>
          </p:nvGrpSpPr>
          <p:grpSpPr>
            <a:xfrm>
              <a:off x="3325861" y="1430062"/>
              <a:ext cx="3178628" cy="171330"/>
              <a:chOff x="5429253" y="3639171"/>
              <a:chExt cx="3268252" cy="81814"/>
            </a:xfrm>
          </p:grpSpPr>
          <p:cxnSp>
            <p:nvCxnSpPr>
              <p:cNvPr id="258" name="Straight Connector 257"/>
              <p:cNvCxnSpPr/>
              <p:nvPr/>
            </p:nvCxnSpPr>
            <p:spPr bwMode="auto">
              <a:xfrm flipV="1">
                <a:off x="5429253" y="3706228"/>
                <a:ext cx="940128" cy="14757"/>
              </a:xfrm>
              <a:prstGeom prst="line">
                <a:avLst/>
              </a:prstGeom>
              <a:solidFill>
                <a:schemeClr val="accent1"/>
              </a:solidFill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9" name="Straight Connector 258"/>
              <p:cNvCxnSpPr/>
              <p:nvPr/>
            </p:nvCxnSpPr>
            <p:spPr bwMode="auto">
              <a:xfrm flipV="1">
                <a:off x="8006438" y="3639171"/>
                <a:ext cx="691067" cy="23400"/>
              </a:xfrm>
              <a:prstGeom prst="line">
                <a:avLst/>
              </a:prstGeom>
              <a:solidFill>
                <a:schemeClr val="accent1"/>
              </a:solidFill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0" name="Freeform 259"/>
              <p:cNvSpPr/>
              <p:nvPr/>
            </p:nvSpPr>
            <p:spPr bwMode="auto">
              <a:xfrm>
                <a:off x="6313181" y="3657806"/>
                <a:ext cx="1702211" cy="48423"/>
              </a:xfrm>
              <a:custGeom>
                <a:avLst/>
                <a:gdLst>
                  <a:gd name="connsiteX0" fmla="*/ 0 w 2119745"/>
                  <a:gd name="connsiteY0" fmla="*/ 1238597 h 1238597"/>
                  <a:gd name="connsiteX1" fmla="*/ 947651 w 2119745"/>
                  <a:gd name="connsiteY1" fmla="*/ 972589 h 1238597"/>
                  <a:gd name="connsiteX2" fmla="*/ 1288472 w 2119745"/>
                  <a:gd name="connsiteY2" fmla="*/ 216131 h 1238597"/>
                  <a:gd name="connsiteX3" fmla="*/ 2119745 w 2119745"/>
                  <a:gd name="connsiteY3" fmla="*/ 0 h 123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19745" h="1238597">
                    <a:moveTo>
                      <a:pt x="0" y="1238597"/>
                    </a:moveTo>
                    <a:cubicBezTo>
                      <a:pt x="366453" y="1190798"/>
                      <a:pt x="732906" y="1143000"/>
                      <a:pt x="947651" y="972589"/>
                    </a:cubicBezTo>
                    <a:cubicBezTo>
                      <a:pt x="1162396" y="802178"/>
                      <a:pt x="1093123" y="378229"/>
                      <a:pt x="1288472" y="216131"/>
                    </a:cubicBezTo>
                    <a:cubicBezTo>
                      <a:pt x="1483821" y="54033"/>
                      <a:pt x="1801783" y="27016"/>
                      <a:pt x="2119745" y="0"/>
                    </a:cubicBezTo>
                  </a:path>
                </a:pathLst>
              </a:custGeom>
              <a:noFill/>
              <a:ln w="2222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84406" tIns="42203" rIns="84406" bIns="42203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GB" sz="2031"/>
              </a:p>
            </p:txBody>
          </p:sp>
        </p:grpSp>
        <p:cxnSp>
          <p:nvCxnSpPr>
            <p:cNvPr id="249" name="Straight Connector 248"/>
            <p:cNvCxnSpPr/>
            <p:nvPr/>
          </p:nvCxnSpPr>
          <p:spPr bwMode="auto">
            <a:xfrm>
              <a:off x="5083901" y="1507828"/>
              <a:ext cx="5812" cy="194153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0" name="Straight Connector 249"/>
            <p:cNvCxnSpPr/>
            <p:nvPr/>
          </p:nvCxnSpPr>
          <p:spPr bwMode="auto">
            <a:xfrm flipH="1">
              <a:off x="3415862" y="1344113"/>
              <a:ext cx="0" cy="29607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00FF"/>
              </a:solidFill>
              <a:prstDash val="solid"/>
              <a:round/>
              <a:headEnd type="triangle" w="lg" len="med"/>
              <a:tailEnd type="triangle" w="lg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17" name="Rectangle 116"/>
          <p:cNvSpPr/>
          <p:nvPr/>
        </p:nvSpPr>
        <p:spPr>
          <a:xfrm>
            <a:off x="3131395" y="2528990"/>
            <a:ext cx="900010" cy="334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sz="12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D/d</a:t>
            </a:r>
            <a:r>
              <a:rPr lang="en-GB" sz="12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3</a:t>
            </a:r>
            <a:endParaRPr lang="en-GB" sz="1200" i="1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3311986" y="4209971"/>
            <a:ext cx="7383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sz="12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</a:t>
            </a:r>
            <a:r>
              <a:rPr lang="en-GB" sz="12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/2</a:t>
            </a:r>
            <a:r>
              <a:rPr lang="en-GB" sz="12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1.6</a:t>
            </a:r>
            <a:endParaRPr lang="en-GB" sz="1200" i="1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6552022" y="2102047"/>
            <a:ext cx="720008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dB/</a:t>
            </a:r>
            <a:r>
              <a:rPr lang="en-GB" sz="1200" b="0" i="1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dt</a:t>
            </a:r>
            <a:endParaRPr lang="en-GB" sz="1200" b="0" i="1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6552022" y="3699003"/>
            <a:ext cx="720008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dB/</a:t>
            </a:r>
            <a:r>
              <a:rPr lang="en-GB" sz="1200" b="0" i="1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dt</a:t>
            </a:r>
            <a:endParaRPr lang="en-GB" sz="1200" b="0" i="1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6552022" y="5499023"/>
            <a:ext cx="720008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dB/</a:t>
            </a:r>
            <a:r>
              <a:rPr lang="en-GB" sz="1200" b="0" i="1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dt</a:t>
            </a:r>
            <a:endParaRPr lang="en-GB" sz="1200" b="0" i="1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76" name="Text Box 7"/>
          <p:cNvSpPr txBox="1">
            <a:spLocks noChangeArrowheads="1"/>
          </p:cNvSpPr>
          <p:nvPr/>
        </p:nvSpPr>
        <p:spPr bwMode="auto">
          <a:xfrm>
            <a:off x="6822025" y="1088974"/>
            <a:ext cx="189002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en-US" altLang="de-DE" sz="1200" b="0" dirty="0" smtClean="0">
                <a:latin typeface="Arial" charset="0"/>
                <a:cs typeface="Arial" charset="0"/>
              </a:rPr>
              <a:t>Large loss means large magnetization loops, affecting field quality.</a:t>
            </a:r>
            <a:endParaRPr lang="en-US" altLang="de-DE" sz="1200" b="0" dirty="0" smtClean="0">
              <a:latin typeface="Arial" charset="0"/>
              <a:cs typeface="Arial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1151962" y="998973"/>
            <a:ext cx="630007" cy="10800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1" name="Rectangle 80"/>
          <p:cNvSpPr/>
          <p:nvPr/>
        </p:nvSpPr>
        <p:spPr>
          <a:xfrm>
            <a:off x="1511966" y="2438989"/>
            <a:ext cx="2700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sz="12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</a:t>
            </a:r>
            <a:endParaRPr lang="en-GB" sz="1200" i="1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061961" y="2618991"/>
            <a:ext cx="270003" cy="335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sz="120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</a:t>
            </a:r>
            <a:endParaRPr lang="en-GB" sz="1200" i="1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cxnSp>
        <p:nvCxnSpPr>
          <p:cNvPr id="225" name="Straight Arrow Connector 224"/>
          <p:cNvCxnSpPr>
            <a:stCxn id="5" idx="3"/>
            <a:endCxn id="5" idx="7"/>
          </p:cNvCxnSpPr>
          <p:nvPr/>
        </p:nvCxnSpPr>
        <p:spPr bwMode="auto">
          <a:xfrm flipV="1">
            <a:off x="1045043" y="2706781"/>
            <a:ext cx="381838" cy="3818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Straight Arrow Connector 84"/>
          <p:cNvCxnSpPr>
            <a:stCxn id="2" idx="3"/>
          </p:cNvCxnSpPr>
          <p:nvPr/>
        </p:nvCxnSpPr>
        <p:spPr bwMode="auto">
          <a:xfrm flipV="1">
            <a:off x="1020581" y="2618991"/>
            <a:ext cx="783222" cy="9547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4135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27" grpId="0"/>
      <p:bldP spid="117" grpId="0"/>
      <p:bldP spid="118" grpId="0"/>
      <p:bldP spid="74" grpId="0"/>
      <p:bldP spid="75" grpId="0"/>
      <p:bldP spid="81" grpId="0"/>
      <p:bldP spid="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2321975" y="188964"/>
            <a:ext cx="48600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en-US" altLang="de-DE" sz="2400" dirty="0">
                <a:latin typeface="Arial" charset="0"/>
                <a:cs typeface="Arial" charset="0"/>
              </a:rPr>
              <a:t>A</a:t>
            </a:r>
            <a:r>
              <a:rPr lang="en-US" altLang="de-DE" sz="2400" dirty="0" smtClean="0">
                <a:latin typeface="Arial" charset="0"/>
                <a:cs typeface="Arial" charset="0"/>
              </a:rPr>
              <a:t>C losses background</a:t>
            </a:r>
          </a:p>
        </p:txBody>
      </p:sp>
      <p:sp>
        <p:nvSpPr>
          <p:cNvPr id="4" name="Rectangle 3"/>
          <p:cNvSpPr/>
          <p:nvPr/>
        </p:nvSpPr>
        <p:spPr>
          <a:xfrm>
            <a:off x="792162" y="908972"/>
            <a:ext cx="8009885" cy="1329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400"/>
              </a:spcAft>
            </a:pPr>
            <a:r>
              <a:rPr lang="en-US" sz="16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Three necessary conditions to achieve loss reduction (needed for LTS stability):</a:t>
            </a:r>
          </a:p>
          <a:p>
            <a:pPr marL="285750" indent="-285750" algn="just">
              <a:lnSpc>
                <a:spcPct val="11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Twisting						</a:t>
            </a:r>
            <a:r>
              <a:rPr lang="en-US" sz="1600" dirty="0" smtClean="0">
                <a:solidFill>
                  <a:srgbClr val="0099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</a:t>
            </a:r>
            <a:endParaRPr lang="en-US" sz="1600" b="0" dirty="0" smtClean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Twist pitch &lt;		</a:t>
            </a:r>
            <a:r>
              <a:rPr lang="en-US" sz="16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	</a:t>
            </a:r>
            <a:r>
              <a:rPr lang="en-US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			</a:t>
            </a:r>
            <a:r>
              <a:rPr lang="en-US" sz="1600" dirty="0" smtClean="0">
                <a:solidFill>
                  <a:srgbClr val="0099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</a:t>
            </a:r>
            <a:endParaRPr lang="en-US" sz="1600" dirty="0">
              <a:solidFill>
                <a:srgbClr val="0099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Fine </a:t>
            </a:r>
            <a:r>
              <a:rPr lang="en-US" sz="16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filaments (50–200 smaller than wire/cable size) </a:t>
            </a:r>
            <a:r>
              <a:rPr lang="en-US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		</a:t>
            </a:r>
            <a:r>
              <a:rPr lang="en-US" sz="1600" dirty="0" smtClean="0">
                <a:solidFill>
                  <a:srgbClr val="0099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</a:t>
            </a:r>
            <a:endParaRPr lang="en-US" sz="1600" b="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Rectangle 115"/>
              <p:cNvSpPr>
                <a:spLocks noChangeAspect="1"/>
              </p:cNvSpPr>
              <p:nvPr/>
            </p:nvSpPr>
            <p:spPr>
              <a:xfrm>
                <a:off x="2321975" y="1396724"/>
                <a:ext cx="1530017" cy="5934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CH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de-CH" sz="16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𝑳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Arial" panose="020B0604020202020204" pitchFamily="34" charset="0"/>
                          </a:rPr>
                          <m:t>𝒄</m:t>
                        </m:r>
                      </m:sub>
                    </m:sSub>
                    <m:r>
                      <a:rPr lang="en-US" sz="1600" b="1" i="1">
                        <a:latin typeface="Cambria Math" panose="02040503050406030204" pitchFamily="18" charset="0"/>
                        <a:ea typeface="MS Mincho" panose="02020609040205080304" pitchFamily="49" charset="-128"/>
                        <a:cs typeface="Arial" panose="020B0604020202020204" pitchFamily="34" charset="0"/>
                      </a:rPr>
                      <m:t>=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MS Mincho" panose="02020609040205080304" pitchFamily="49" charset="-128"/>
                        <a:cs typeface="Arial" panose="020B0604020202020204" pitchFamily="34" charset="0"/>
                      </a:rPr>
                      <m:t>𝟒</m:t>
                    </m:r>
                    <m:rad>
                      <m:radPr>
                        <m:degHide m:val="on"/>
                        <m:ctrlPr>
                          <a:rPr lang="de-CH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de-CH" sz="16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 sz="1600" b="1" i="1"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  <a:cs typeface="Arial" panose="020B0604020202020204" pitchFamily="34" charset="0"/>
                              </a:rPr>
                              <m:t>𝒂</m:t>
                            </m:r>
                            <m:r>
                              <a:rPr lang="en-US" sz="1600" b="1" i="1"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  <a:cs typeface="Arial" panose="020B0604020202020204" pitchFamily="34" charset="0"/>
                              </a:rPr>
                              <m:t>𝝆</m:t>
                            </m:r>
                            <m:sSub>
                              <m:sSubPr>
                                <m:ctrlPr>
                                  <a:rPr lang="de-CH" sz="16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MS Mincho" panose="02020609040205080304" pitchFamily="49" charset="-128"/>
                                    <a:cs typeface="Arial" panose="020B0604020202020204" pitchFamily="34" charset="0"/>
                                  </a:rPr>
                                  <m:t>𝑱</m:t>
                                </m:r>
                              </m:e>
                              <m:sub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MS Mincho" panose="02020609040205080304" pitchFamily="49" charset="-128"/>
                                    <a:cs typeface="Arial" panose="020B0604020202020204" pitchFamily="34" charset="0"/>
                                  </a:rPr>
                                  <m:t>𝒄</m:t>
                                </m:r>
                              </m:sub>
                            </m:sSub>
                          </m:num>
                          <m:den>
                            <m:acc>
                              <m:accPr>
                                <m:chr m:val="̇"/>
                                <m:ctrlPr>
                                  <a:rPr lang="de-CH" sz="16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accPr>
                              <m:e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MS Mincho" panose="02020609040205080304" pitchFamily="49" charset="-128"/>
                                    <a:cs typeface="Arial" panose="020B0604020202020204" pitchFamily="34" charset="0"/>
                                  </a:rPr>
                                  <m:t>𝑩</m:t>
                                </m:r>
                              </m:e>
                            </m:acc>
                          </m:den>
                        </m:f>
                      </m:e>
                    </m:rad>
                  </m:oMath>
                </a14:m>
                <a:r>
                  <a:rPr lang="en-US" sz="1600" i="1" dirty="0">
                    <a:latin typeface="Arial" panose="020B0604020202020204" pitchFamily="34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 </a:t>
                </a:r>
                <a:endParaRPr lang="en-GB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6" name="Rectangle 1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975" y="1396724"/>
                <a:ext cx="1530017" cy="5934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7" name="Rectangle 116"/>
          <p:cNvSpPr/>
          <p:nvPr/>
        </p:nvSpPr>
        <p:spPr>
          <a:xfrm>
            <a:off x="806329" y="2618991"/>
            <a:ext cx="7020079" cy="1329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400"/>
              </a:spcAft>
            </a:pPr>
            <a:r>
              <a:rPr lang="en-US" sz="16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 coated conductors stacks and cables :</a:t>
            </a:r>
          </a:p>
          <a:p>
            <a:pPr marL="285750" indent="-285750" algn="just">
              <a:lnSpc>
                <a:spcPct val="11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Twisting						</a:t>
            </a:r>
            <a:r>
              <a:rPr lang="en-US" sz="1600" dirty="0" smtClean="0">
                <a:solidFill>
                  <a:srgbClr val="0099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</a:t>
            </a:r>
            <a:endParaRPr lang="en-US" sz="1600" b="0" dirty="0" smtClean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Twist pitch &lt;                              Usually not investigated		</a:t>
            </a:r>
            <a:r>
              <a:rPr lang="en-US" sz="1600" dirty="0" smtClean="0">
                <a:solidFill>
                  <a:srgbClr val="FF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?</a:t>
            </a:r>
          </a:p>
          <a:p>
            <a:pPr marL="285750" indent="-285750" algn="just">
              <a:lnSpc>
                <a:spcPct val="11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Fine filaments (tapes and stack have roughly the same size</a:t>
            </a:r>
            <a:r>
              <a:rPr lang="en-US" sz="16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)	</a:t>
            </a:r>
            <a:r>
              <a:rPr lang="en-US" sz="1600" b="0" dirty="0">
                <a:solidFill>
                  <a:srgbClr val="FF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 X</a:t>
            </a:r>
            <a:endParaRPr lang="en-US" sz="1600" b="0" dirty="0">
              <a:solidFill>
                <a:srgbClr val="FF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92163" y="4073543"/>
            <a:ext cx="3600040" cy="360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sz="16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Only twisting was copied. Why?</a:t>
            </a:r>
            <a:endParaRPr lang="en-GB" sz="16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791958" y="4854835"/>
            <a:ext cx="7200080" cy="12741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Twisting has advantages:</a:t>
            </a:r>
          </a:p>
          <a:p>
            <a:pPr marL="285750" indent="-28575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twisting provides cable flexibility (CORC, VIPER)</a:t>
            </a:r>
          </a:p>
          <a:p>
            <a:pPr marL="285750" indent="-28575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 multistage cable, twisting the stacks (1</a:t>
            </a:r>
            <a:r>
              <a:rPr lang="en-GB" sz="1600" baseline="30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st</a:t>
            </a:r>
            <a:r>
              <a:rPr lang="en-GB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stage elements) could provide a moderate AC loss reduction</a:t>
            </a:r>
            <a:endParaRPr lang="en-GB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>
                <a:spLocks noChangeAspect="1"/>
              </p:cNvSpPr>
              <p:nvPr/>
            </p:nvSpPr>
            <p:spPr>
              <a:xfrm>
                <a:off x="2330684" y="3103832"/>
                <a:ext cx="1530017" cy="5934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CH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de-CH" sz="16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𝑳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Arial" panose="020B0604020202020204" pitchFamily="34" charset="0"/>
                          </a:rPr>
                          <m:t>𝒄</m:t>
                        </m:r>
                      </m:sub>
                    </m:sSub>
                    <m:r>
                      <a:rPr lang="en-US" sz="1600" b="1" i="1">
                        <a:latin typeface="Cambria Math" panose="02040503050406030204" pitchFamily="18" charset="0"/>
                        <a:ea typeface="MS Mincho" panose="02020609040205080304" pitchFamily="49" charset="-128"/>
                        <a:cs typeface="Arial" panose="020B0604020202020204" pitchFamily="34" charset="0"/>
                      </a:rPr>
                      <m:t>=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MS Mincho" panose="02020609040205080304" pitchFamily="49" charset="-128"/>
                        <a:cs typeface="Arial" panose="020B0604020202020204" pitchFamily="34" charset="0"/>
                      </a:rPr>
                      <m:t>𝟒</m:t>
                    </m:r>
                    <m:rad>
                      <m:radPr>
                        <m:degHide m:val="on"/>
                        <m:ctrlPr>
                          <a:rPr lang="de-CH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de-CH" sz="16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US" sz="1600" b="1" i="1"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  <a:cs typeface="Arial" panose="020B0604020202020204" pitchFamily="34" charset="0"/>
                              </a:rPr>
                              <m:t>𝒂</m:t>
                            </m:r>
                            <m:r>
                              <a:rPr lang="en-US" sz="1600" b="1" i="1"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  <a:cs typeface="Arial" panose="020B0604020202020204" pitchFamily="34" charset="0"/>
                              </a:rPr>
                              <m:t>𝝆</m:t>
                            </m:r>
                            <m:sSub>
                              <m:sSubPr>
                                <m:ctrlPr>
                                  <a:rPr lang="de-CH" sz="16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MS Mincho" panose="02020609040205080304" pitchFamily="49" charset="-128"/>
                                    <a:cs typeface="Arial" panose="020B0604020202020204" pitchFamily="34" charset="0"/>
                                  </a:rPr>
                                  <m:t>𝑱</m:t>
                                </m:r>
                              </m:e>
                              <m:sub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MS Mincho" panose="02020609040205080304" pitchFamily="49" charset="-128"/>
                                    <a:cs typeface="Arial" panose="020B0604020202020204" pitchFamily="34" charset="0"/>
                                  </a:rPr>
                                  <m:t>𝒄</m:t>
                                </m:r>
                              </m:sub>
                            </m:sSub>
                          </m:num>
                          <m:den>
                            <m:acc>
                              <m:accPr>
                                <m:chr m:val="̇"/>
                                <m:ctrlPr>
                                  <a:rPr lang="de-CH" sz="16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accPr>
                              <m:e>
                                <m:r>
                                  <a:rPr lang="en-US" sz="1600" b="1" i="1">
                                    <a:latin typeface="Cambria Math" panose="02040503050406030204" pitchFamily="18" charset="0"/>
                                    <a:ea typeface="MS Mincho" panose="02020609040205080304" pitchFamily="49" charset="-128"/>
                                    <a:cs typeface="Arial" panose="020B0604020202020204" pitchFamily="34" charset="0"/>
                                  </a:rPr>
                                  <m:t>𝑩</m:t>
                                </m:r>
                              </m:e>
                            </m:acc>
                          </m:den>
                        </m:f>
                      </m:e>
                    </m:rad>
                  </m:oMath>
                </a14:m>
                <a:r>
                  <a:rPr lang="en-US" sz="1600" i="1" dirty="0">
                    <a:latin typeface="Arial" panose="020B0604020202020204" pitchFamily="34" charset="0"/>
                    <a:ea typeface="MS Mincho" panose="02020609040205080304" pitchFamily="49" charset="-128"/>
                    <a:cs typeface="Arial" panose="020B0604020202020204" pitchFamily="34" charset="0"/>
                  </a:rPr>
                  <a:t> </a:t>
                </a:r>
                <a:endParaRPr lang="en-GB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0684" y="3103832"/>
                <a:ext cx="1530017" cy="5934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447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/>
      <p:bldP spid="120" grpId="0"/>
      <p:bldP spid="121" grpId="0" animBg="1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5562012" y="4797214"/>
            <a:ext cx="29700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0" dirty="0">
                <a:latin typeface="Helvetica" panose="020B0604020202020204" pitchFamily="34" charset="0"/>
                <a:cs typeface="Helvetica" panose="020B0604020202020204" pitchFamily="34" charset="0"/>
              </a:rPr>
              <a:t>Brookhaven Technology Group </a:t>
            </a:r>
            <a:r>
              <a:rPr lang="en-GB" sz="14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Inc. </a:t>
            </a:r>
            <a:r>
              <a:rPr lang="en-GB" sz="1400" b="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ExoCable</a:t>
            </a:r>
            <a:r>
              <a:rPr lang="en-GB" sz="14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™</a:t>
            </a:r>
          </a:p>
        </p:txBody>
      </p:sp>
      <p:sp>
        <p:nvSpPr>
          <p:cNvPr id="6" name="Rectangle 5"/>
          <p:cNvSpPr/>
          <p:nvPr/>
        </p:nvSpPr>
        <p:spPr>
          <a:xfrm>
            <a:off x="4984976" y="2708992"/>
            <a:ext cx="2249820" cy="585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Stacked, non twisted</a:t>
            </a:r>
          </a:p>
          <a:p>
            <a:pPr>
              <a:lnSpc>
                <a:spcPct val="120000"/>
              </a:lnSpc>
            </a:pP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 Y. </a:t>
            </a:r>
            <a:r>
              <a:rPr lang="en-US" altLang="de-DE" sz="1400" b="0" dirty="0" err="1" smtClean="0">
                <a:solidFill>
                  <a:srgbClr val="000000"/>
                </a:solidFill>
                <a:latin typeface="Arial" charset="0"/>
              </a:rPr>
              <a:t>Yanagi,</a:t>
            </a:r>
            <a:r>
              <a:rPr lang="en-US" altLang="de-DE" sz="1400" b="0" baseline="0" dirty="0" err="1" smtClean="0">
                <a:solidFill>
                  <a:srgbClr val="000000"/>
                </a:solidFill>
                <a:latin typeface="Arial" charset="0"/>
              </a:rPr>
              <a:t>NIFS</a:t>
            </a:r>
            <a:r>
              <a:rPr lang="en-US" altLang="de-DE" sz="1400" b="0" baseline="0" dirty="0" smtClean="0">
                <a:solidFill>
                  <a:srgbClr val="000000"/>
                </a:solidFill>
                <a:latin typeface="Arial" charset="0"/>
              </a:rPr>
              <a:t>, 2014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0419" y="2709581"/>
            <a:ext cx="1823329" cy="1440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4932004" y="3249587"/>
            <a:ext cx="2111463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de-DE" sz="1100" b="0" dirty="0" smtClean="0">
                <a:solidFill>
                  <a:srgbClr val="000000"/>
                </a:solidFill>
                <a:latin typeface="Arial" charset="0"/>
              </a:rPr>
              <a:t>Short piece length, </a:t>
            </a:r>
            <a:r>
              <a:rPr lang="en-US" altLang="de-DE" sz="1100" b="0" dirty="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US" altLang="de-DE" sz="1100" b="0" dirty="0" smtClean="0">
                <a:solidFill>
                  <a:srgbClr val="000000"/>
                </a:solidFill>
                <a:latin typeface="Arial" charset="0"/>
              </a:rPr>
              <a:t>riginally proposed to simplify </a:t>
            </a:r>
            <a:r>
              <a:rPr lang="en-US" altLang="de-DE" sz="1100" b="0" dirty="0">
                <a:solidFill>
                  <a:srgbClr val="000000"/>
                </a:solidFill>
                <a:latin typeface="Arial" charset="0"/>
              </a:rPr>
              <a:t>construction of </a:t>
            </a:r>
            <a:r>
              <a:rPr lang="en-US" altLang="de-DE" sz="1100" b="0" dirty="0" smtClean="0">
                <a:solidFill>
                  <a:srgbClr val="000000"/>
                </a:solidFill>
                <a:latin typeface="Arial" charset="0"/>
              </a:rPr>
              <a:t>helical </a:t>
            </a:r>
            <a:r>
              <a:rPr lang="en-US" altLang="de-DE" sz="1100" b="0" dirty="0">
                <a:solidFill>
                  <a:srgbClr val="000000"/>
                </a:solidFill>
                <a:latin typeface="Arial" charset="0"/>
              </a:rPr>
              <a:t>coils</a:t>
            </a:r>
            <a:r>
              <a:rPr lang="en-US" altLang="de-DE" sz="1100" b="0" dirty="0" smtClean="0">
                <a:solidFill>
                  <a:srgbClr val="000000"/>
                </a:solidFill>
                <a:latin typeface="Arial" charset="0"/>
              </a:rPr>
              <a:t>. It can works also on long length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0589" y="5140397"/>
            <a:ext cx="562955" cy="1380999"/>
          </a:xfrm>
          <a:prstGeom prst="rect">
            <a:avLst/>
          </a:prstGeom>
        </p:spPr>
      </p:pic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1833854" y="5654140"/>
            <a:ext cx="2035112" cy="746397"/>
            <a:chOff x="2377900" y="1985962"/>
            <a:chExt cx="7869118" cy="2886075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7900" y="1985962"/>
              <a:ext cx="3390900" cy="2886075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6118" y="2019299"/>
              <a:ext cx="3390900" cy="2819399"/>
            </a:xfrm>
            <a:prstGeom prst="rect">
              <a:avLst/>
            </a:prstGeom>
          </p:spPr>
        </p:pic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789" y="5399467"/>
            <a:ext cx="1202807" cy="688311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 rot="1367835">
            <a:off x="5868263" y="6066010"/>
            <a:ext cx="69762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2.4 mm</a:t>
            </a:r>
            <a:endParaRPr lang="en-GB" sz="1200" b="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 rot="16200000">
            <a:off x="5531699" y="5529336"/>
            <a:ext cx="69762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1.2 mm</a:t>
            </a:r>
            <a:endParaRPr lang="en-GB" sz="1200" b="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552022" y="5139019"/>
            <a:ext cx="216002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0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https://</a:t>
            </a:r>
            <a:r>
              <a:rPr lang="en-GB" sz="800" b="0" dirty="0" smtClean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doi.org/10.1088/1361-6668/ab0b9c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601967" y="5454085"/>
            <a:ext cx="222533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0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Helvetica" panose="020B0604020202020204" pitchFamily="34" charset="0"/>
              </a:rPr>
              <a:t>https://doi.org/10.1109/TASC.2019.2902420</a:t>
            </a:r>
            <a:endParaRPr lang="en-GB" sz="8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>
            <a:off x="6072789" y="6011253"/>
            <a:ext cx="461821" cy="1436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6072789" y="5399467"/>
            <a:ext cx="0" cy="5422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Rectangle 27"/>
          <p:cNvSpPr/>
          <p:nvPr/>
        </p:nvSpPr>
        <p:spPr>
          <a:xfrm>
            <a:off x="6796504" y="5817509"/>
            <a:ext cx="72046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US" sz="9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8 REBCO layers</a:t>
            </a:r>
            <a:endParaRPr lang="en-US" sz="9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061962" y="4959017"/>
            <a:ext cx="31927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4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Department of </a:t>
            </a:r>
            <a:r>
              <a:rPr lang="en-US" sz="1400" b="0" dirty="0">
                <a:latin typeface="Helvetica" panose="020B0604020202020204" pitchFamily="34" charset="0"/>
                <a:cs typeface="Helvetica" panose="020B0604020202020204" pitchFamily="34" charset="0"/>
              </a:rPr>
              <a:t>Electrical </a:t>
            </a:r>
            <a:r>
              <a:rPr lang="en-US" sz="14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Engineering </a:t>
            </a:r>
            <a:r>
              <a:rPr lang="en-US" sz="1400" b="0" dirty="0">
                <a:latin typeface="Helvetica" panose="020B0604020202020204" pitchFamily="34" charset="0"/>
                <a:cs typeface="Helvetica" panose="020B0604020202020204" pitchFamily="34" charset="0"/>
              </a:rPr>
              <a:t>Shanghai Jiao Tong University</a:t>
            </a:r>
            <a:endParaRPr lang="en-GB" sz="14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15427" y="5703421"/>
            <a:ext cx="887613" cy="469167"/>
          </a:xfrm>
          <a:prstGeom prst="rect">
            <a:avLst/>
          </a:prstGeom>
        </p:spPr>
      </p:pic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2321975" y="188964"/>
            <a:ext cx="48600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en-US" altLang="de-DE" sz="2400" dirty="0" smtClean="0">
                <a:latin typeface="Arial" charset="0"/>
                <a:cs typeface="Arial" charset="0"/>
              </a:rPr>
              <a:t>Non-twisted concepts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109829" y="3094017"/>
            <a:ext cx="21121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S. </a:t>
            </a:r>
            <a:r>
              <a:rPr lang="en-GB" sz="1400" b="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Lelekov</a:t>
            </a:r>
            <a:endParaRPr lang="en-GB" sz="1400" b="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GB" sz="14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ASC2014 and ASC2020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31984" y="3068996"/>
            <a:ext cx="857877" cy="1487595"/>
          </a:xfrm>
          <a:prstGeom prst="rect">
            <a:avLst/>
          </a:prstGeom>
        </p:spPr>
      </p:pic>
      <p:sp>
        <p:nvSpPr>
          <p:cNvPr id="35" name="Rounded Rectangle 34"/>
          <p:cNvSpPr/>
          <p:nvPr/>
        </p:nvSpPr>
        <p:spPr bwMode="auto">
          <a:xfrm>
            <a:off x="5562011" y="4779015"/>
            <a:ext cx="3060034" cy="1620018"/>
          </a:xfrm>
          <a:prstGeom prst="roundRect">
            <a:avLst>
              <a:gd name="adj" fmla="val 7682"/>
            </a:avLst>
          </a:prstGeom>
          <a:noFill/>
          <a:ln w="1587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Rounded Rectangle 35"/>
          <p:cNvSpPr/>
          <p:nvPr/>
        </p:nvSpPr>
        <p:spPr bwMode="auto">
          <a:xfrm>
            <a:off x="971960" y="4959017"/>
            <a:ext cx="3870043" cy="1620018"/>
          </a:xfrm>
          <a:prstGeom prst="roundRect">
            <a:avLst>
              <a:gd name="adj" fmla="val 7682"/>
            </a:avLst>
          </a:prstGeom>
          <a:noFill/>
          <a:ln w="1587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Rounded Rectangle 36"/>
          <p:cNvSpPr/>
          <p:nvPr/>
        </p:nvSpPr>
        <p:spPr bwMode="auto">
          <a:xfrm>
            <a:off x="4932004" y="2709582"/>
            <a:ext cx="3821483" cy="1800020"/>
          </a:xfrm>
          <a:prstGeom prst="roundRect">
            <a:avLst>
              <a:gd name="adj" fmla="val 7682"/>
            </a:avLst>
          </a:prstGeom>
          <a:noFill/>
          <a:ln w="1587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Rounded Rectangle 37"/>
          <p:cNvSpPr/>
          <p:nvPr/>
        </p:nvSpPr>
        <p:spPr bwMode="auto">
          <a:xfrm>
            <a:off x="1061960" y="3094017"/>
            <a:ext cx="3330037" cy="1530017"/>
          </a:xfrm>
          <a:prstGeom prst="roundRect">
            <a:avLst>
              <a:gd name="adj" fmla="val 7682"/>
            </a:avLst>
          </a:prstGeom>
          <a:noFill/>
          <a:ln w="1587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92163" y="728970"/>
            <a:ext cx="2789237" cy="330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92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Of course, any Bi2223 magnet: … </a:t>
            </a:r>
            <a:endParaRPr lang="en-GB" sz="1292" dirty="0"/>
          </a:p>
        </p:txBody>
      </p:sp>
      <p:sp>
        <p:nvSpPr>
          <p:cNvPr id="40" name="Rectangle 39"/>
          <p:cNvSpPr/>
          <p:nvPr/>
        </p:nvSpPr>
        <p:spPr>
          <a:xfrm>
            <a:off x="2231974" y="2618991"/>
            <a:ext cx="1980022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700" b="0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https://doi.org/10.1109/TASC.2013.2239342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3325" y="1768839"/>
            <a:ext cx="816146" cy="850152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2124" y="1178975"/>
            <a:ext cx="785509" cy="1337779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 rot="16200000">
            <a:off x="313830" y="1716505"/>
            <a:ext cx="1595254" cy="177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77"/>
              </a:spcAft>
            </a:pPr>
            <a:r>
              <a:rPr lang="de-CH" sz="554" b="0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https://doi.org/10.1109/TASC.2016.2524466</a:t>
            </a:r>
          </a:p>
        </p:txBody>
      </p:sp>
      <p:sp>
        <p:nvSpPr>
          <p:cNvPr id="44" name="Rectangle 43"/>
          <p:cNvSpPr/>
          <p:nvPr/>
        </p:nvSpPr>
        <p:spPr>
          <a:xfrm>
            <a:off x="2231974" y="2438989"/>
            <a:ext cx="840087" cy="296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108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 T  MRI</a:t>
            </a:r>
          </a:p>
        </p:txBody>
      </p:sp>
      <p:sp>
        <p:nvSpPr>
          <p:cNvPr id="45" name="Rectangle 44"/>
          <p:cNvSpPr/>
          <p:nvPr/>
        </p:nvSpPr>
        <p:spPr>
          <a:xfrm>
            <a:off x="760024" y="2528990"/>
            <a:ext cx="1329927" cy="296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Aft>
                <a:spcPts val="0"/>
              </a:spcAft>
            </a:pPr>
            <a:r>
              <a:rPr lang="en-GB" sz="1108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3.6 T  +21 T NMR</a:t>
            </a:r>
          </a:p>
        </p:txBody>
      </p:sp>
      <p:sp>
        <p:nvSpPr>
          <p:cNvPr id="46" name="Rectangle 45"/>
          <p:cNvSpPr/>
          <p:nvPr/>
        </p:nvSpPr>
        <p:spPr>
          <a:xfrm>
            <a:off x="2687338" y="1308158"/>
            <a:ext cx="1974663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sz="700" b="0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https://doi.org/10.1109/TASC.2017.2657689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sz="700" b="0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https://doi.org/10.1088/1361-6668/aa6676</a:t>
            </a:r>
            <a:endParaRPr lang="en-GB" sz="700" b="0" dirty="0">
              <a:solidFill>
                <a:srgbClr val="0000FF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334" y="1178975"/>
            <a:ext cx="397045" cy="993322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2687338" y="1088974"/>
            <a:ext cx="1213299" cy="296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Aft>
                <a:spcPts val="0"/>
              </a:spcAft>
            </a:pPr>
            <a:r>
              <a:rPr lang="en-GB" sz="1108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10 T + 25 T LTS</a:t>
            </a:r>
          </a:p>
        </p:txBody>
      </p:sp>
      <p:sp>
        <p:nvSpPr>
          <p:cNvPr id="50" name="Rounded Rectangle 49"/>
          <p:cNvSpPr/>
          <p:nvPr/>
        </p:nvSpPr>
        <p:spPr bwMode="auto">
          <a:xfrm>
            <a:off x="786033" y="728971"/>
            <a:ext cx="3875968" cy="2160024"/>
          </a:xfrm>
          <a:prstGeom prst="roundRect">
            <a:avLst>
              <a:gd name="adj" fmla="val 7682"/>
            </a:avLst>
          </a:prstGeom>
          <a:noFill/>
          <a:ln w="1587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9375" b="93750" l="0" r="99699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69966" y="1241182"/>
            <a:ext cx="3752079" cy="361647"/>
          </a:xfrm>
          <a:prstGeom prst="rect">
            <a:avLst/>
          </a:prstGeom>
        </p:spPr>
      </p:pic>
      <p:grpSp>
        <p:nvGrpSpPr>
          <p:cNvPr id="59" name="Group 58"/>
          <p:cNvGrpSpPr>
            <a:grpSpLocks noChangeAspect="1"/>
          </p:cNvGrpSpPr>
          <p:nvPr/>
        </p:nvGrpSpPr>
        <p:grpSpPr>
          <a:xfrm>
            <a:off x="4851293" y="1601186"/>
            <a:ext cx="3712860" cy="360004"/>
            <a:chOff x="6163822" y="2574011"/>
            <a:chExt cx="2469442" cy="239440"/>
          </a:xfrm>
        </p:grpSpPr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63822" y="2692762"/>
              <a:ext cx="2447885" cy="120689"/>
            </a:xfrm>
            <a:prstGeom prst="rect">
              <a:avLst/>
            </a:prstGeom>
          </p:spPr>
        </p:pic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76958" y="2632418"/>
              <a:ext cx="2447885" cy="120689"/>
            </a:xfrm>
            <a:prstGeom prst="rect">
              <a:avLst/>
            </a:prstGeom>
          </p:spPr>
        </p:pic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85379" y="2574011"/>
              <a:ext cx="2447885" cy="120689"/>
            </a:xfrm>
            <a:prstGeom prst="rect">
              <a:avLst/>
            </a:prstGeom>
          </p:spPr>
        </p:pic>
      </p:grpSp>
      <p:sp>
        <p:nvSpPr>
          <p:cNvPr id="63" name="Rectangle 62"/>
          <p:cNvSpPr/>
          <p:nvPr/>
        </p:nvSpPr>
        <p:spPr>
          <a:xfrm>
            <a:off x="5409972" y="1961190"/>
            <a:ext cx="2970033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6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Any significate difference?</a:t>
            </a:r>
            <a:endParaRPr lang="en-GB" sz="1600" b="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1026" name="Picture 2" descr="2J_FIG9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1962" y="3609002"/>
            <a:ext cx="900010" cy="90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202008" y="4149008"/>
            <a:ext cx="252002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800" b="0" u="sng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https://doi.org/10.1016/j.cryogenics.2016.06.011</a:t>
            </a:r>
          </a:p>
        </p:txBody>
      </p:sp>
    </p:spTree>
    <p:extLst>
      <p:ext uri="{BB962C8B-B14F-4D97-AF65-F5344CB8AC3E}">
        <p14:creationId xmlns:p14="http://schemas.microsoft.com/office/powerpoint/2010/main" val="71740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6" grpId="0"/>
      <p:bldP spid="9" grpId="0"/>
      <p:bldP spid="19" grpId="0"/>
      <p:bldP spid="20" grpId="0"/>
      <p:bldP spid="21" grpId="0"/>
      <p:bldP spid="23" grpId="0"/>
      <p:bldP spid="28" grpId="0" animBg="1"/>
      <p:bldP spid="29" grpId="0"/>
      <p:bldP spid="32" grpId="0"/>
      <p:bldP spid="35" grpId="0" animBg="1"/>
      <p:bldP spid="36" grpId="0" animBg="1"/>
      <p:bldP spid="37" grpId="0" animBg="1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1995" y="4505726"/>
            <a:ext cx="1350015" cy="5452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832" y="4509013"/>
            <a:ext cx="205732" cy="911097"/>
          </a:xfrm>
          <a:prstGeom prst="rect">
            <a:avLst/>
          </a:prstGeom>
        </p:spPr>
      </p:pic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2321975" y="188964"/>
            <a:ext cx="48600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en-US" altLang="de-DE" sz="2400" dirty="0" smtClean="0">
                <a:latin typeface="Arial" charset="0"/>
                <a:cs typeface="Arial" charset="0"/>
              </a:rPr>
              <a:t>Non-twisted concepts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0333" y="1629620"/>
            <a:ext cx="1821671" cy="12600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9528" y="1358977"/>
            <a:ext cx="2002454" cy="270003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3041983" y="1358977"/>
            <a:ext cx="2924755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T. Painter, NHFML</a:t>
            </a:r>
            <a:endParaRPr lang="en-US" altLang="de-DE" sz="1400" b="0" baseline="0" dirty="0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960" y="4509013"/>
            <a:ext cx="3043952" cy="171001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81959" y="728970"/>
            <a:ext cx="34055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Perhaps better suited for dipoles:</a:t>
            </a:r>
            <a:endParaRPr lang="en-GB" sz="16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67210" y="1567129"/>
            <a:ext cx="26100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Co-wound tapes</a:t>
            </a:r>
          </a:p>
          <a:p>
            <a:pPr marL="182563" indent="-18256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Non-insulated (turn-to-turn)</a:t>
            </a:r>
          </a:p>
          <a:p>
            <a:pPr marL="182563" indent="-18256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400" b="0" baseline="0" dirty="0" smtClean="0">
                <a:solidFill>
                  <a:srgbClr val="000000"/>
                </a:solidFill>
                <a:latin typeface="Arial" charset="0"/>
              </a:rPr>
              <a:t>Coaxial formers</a:t>
            </a:r>
          </a:p>
          <a:p>
            <a:pPr marL="182563" indent="-18256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Formers reinforce previous layer (no-gap insertion)</a:t>
            </a:r>
            <a:endParaRPr lang="en-US" altLang="de-DE" sz="1400" b="0" baseline="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62011" y="4509013"/>
            <a:ext cx="1800020" cy="585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400" b="0" dirty="0">
                <a:solidFill>
                  <a:srgbClr val="000000"/>
                </a:solidFill>
                <a:latin typeface="Arial" charset="0"/>
              </a:rPr>
              <a:t>Co-wound tapes</a:t>
            </a:r>
          </a:p>
          <a:p>
            <a:pPr marL="182563" indent="-18256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Non-insulated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792162" y="1268976"/>
            <a:ext cx="7019874" cy="2970033"/>
          </a:xfrm>
          <a:prstGeom prst="roundRect">
            <a:avLst>
              <a:gd name="adj" fmla="val 7682"/>
            </a:avLst>
          </a:prstGeom>
          <a:noFill/>
          <a:ln w="1587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791958" y="4419011"/>
            <a:ext cx="7650085" cy="2070023"/>
          </a:xfrm>
          <a:prstGeom prst="roundRect">
            <a:avLst>
              <a:gd name="adj" fmla="val 7682"/>
            </a:avLst>
          </a:prstGeom>
          <a:noFill/>
          <a:ln w="1587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51982" y="3699003"/>
            <a:ext cx="29160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0" dirty="0">
                <a:latin typeface="Helvetica" panose="020B0604020202020204" pitchFamily="34" charset="0"/>
                <a:cs typeface="Helvetica" panose="020B0604020202020204" pitchFamily="34" charset="0"/>
              </a:rPr>
              <a:t>O1B.2-1 Thomas Painter, First test results of the integrated coil form </a:t>
            </a:r>
            <a:r>
              <a:rPr lang="en-US" sz="10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technology, TOFE 2020</a:t>
            </a:r>
            <a:endParaRPr lang="de-CH" sz="10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21995" y="5326480"/>
            <a:ext cx="396004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Paul </a:t>
            </a:r>
            <a:r>
              <a:rPr lang="en-US" sz="1200" b="0" dirty="0" err="1">
                <a:latin typeface="Helvetica" panose="020B0604020202020204" pitchFamily="34" charset="0"/>
                <a:cs typeface="Helvetica" panose="020B0604020202020204" pitchFamily="34" charset="0"/>
              </a:rPr>
              <a:t>Scherrer</a:t>
            </a:r>
            <a:r>
              <a:rPr lang="en-US" sz="1200" b="0" dirty="0">
                <a:latin typeface="Helvetica" panose="020B0604020202020204" pitchFamily="34" charset="0"/>
                <a:cs typeface="Helvetica" panose="020B0604020202020204" pitchFamily="34" charset="0"/>
              </a:rPr>
              <a:t> Institute (PSI) </a:t>
            </a:r>
            <a:r>
              <a:rPr lang="en-US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has acquired Tokamak </a:t>
            </a:r>
            <a:r>
              <a:rPr lang="en-US" sz="1200" b="0" dirty="0">
                <a:latin typeface="Helvetica" panose="020B0604020202020204" pitchFamily="34" charset="0"/>
                <a:cs typeface="Helvetica" panose="020B0604020202020204" pitchFamily="34" charset="0"/>
              </a:rPr>
              <a:t>Energy’s proprietary </a:t>
            </a:r>
            <a:r>
              <a:rPr lang="en-US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magnet </a:t>
            </a:r>
            <a:r>
              <a:rPr lang="en-US" sz="1200" b="0" dirty="0">
                <a:latin typeface="Helvetica" panose="020B0604020202020204" pitchFamily="34" charset="0"/>
                <a:cs typeface="Helvetica" panose="020B0604020202020204" pitchFamily="34" charset="0"/>
              </a:rPr>
              <a:t>technology for use in PSI’s accelerator and beam line </a:t>
            </a:r>
            <a:r>
              <a:rPr lang="en-US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applications.</a:t>
            </a:r>
          </a:p>
          <a:p>
            <a:r>
              <a:rPr lang="de-CH" sz="800" b="0" u="sng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https://www.tokamakenergy.co.uk/tokamak-energy-and-switzerlands-paul-scherrer-institute-sign-collaboration-and-license-agreement-for-magnet-technology/</a:t>
            </a:r>
          </a:p>
        </p:txBody>
      </p:sp>
    </p:spTree>
    <p:extLst>
      <p:ext uri="{BB962C8B-B14F-4D97-AF65-F5344CB8AC3E}">
        <p14:creationId xmlns:p14="http://schemas.microsoft.com/office/powerpoint/2010/main" val="263925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 rot="16200000">
            <a:off x="2099747" y="1508961"/>
            <a:ext cx="1459984" cy="260008"/>
            <a:chOff x="3239852" y="2921070"/>
            <a:chExt cx="1269734" cy="291535"/>
          </a:xfrm>
        </p:grpSpPr>
        <p:cxnSp>
          <p:nvCxnSpPr>
            <p:cNvPr id="28" name="Straight Arrow Connector 27"/>
            <p:cNvCxnSpPr/>
            <p:nvPr/>
          </p:nvCxnSpPr>
          <p:spPr bwMode="auto">
            <a:xfrm flipV="1">
              <a:off x="3239852" y="3137345"/>
              <a:ext cx="1269734" cy="632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" name="Rectangle 28"/>
            <p:cNvSpPr/>
            <p:nvPr/>
          </p:nvSpPr>
          <p:spPr>
            <a:xfrm>
              <a:off x="3265394" y="2921070"/>
              <a:ext cx="983902" cy="2915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</a:pPr>
              <a:r>
                <a:rPr lang="en-GB" sz="1000" b="0" i="1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12 mm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982350" y="913384"/>
            <a:ext cx="779642" cy="1454096"/>
            <a:chOff x="3252352" y="1130119"/>
            <a:chExt cx="2673061" cy="1454096"/>
          </a:xfrm>
        </p:grpSpPr>
        <p:sp>
          <p:nvSpPr>
            <p:cNvPr id="4" name="Rounded Rectangle 3"/>
            <p:cNvSpPr/>
            <p:nvPr/>
          </p:nvSpPr>
          <p:spPr bwMode="auto">
            <a:xfrm rot="5400000">
              <a:off x="3873032" y="1553238"/>
              <a:ext cx="1450290" cy="610696"/>
            </a:xfrm>
            <a:prstGeom prst="roundRect">
              <a:avLst>
                <a:gd name="adj" fmla="val 4426"/>
              </a:avLst>
            </a:prstGeom>
            <a:solidFill>
              <a:schemeClr val="bg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 bwMode="auto">
            <a:xfrm rot="5400000">
              <a:off x="2848277" y="1537837"/>
              <a:ext cx="1450290" cy="642139"/>
            </a:xfrm>
            <a:prstGeom prst="roundRect">
              <a:avLst>
                <a:gd name="adj" fmla="val 4228"/>
              </a:avLst>
            </a:prstGeom>
            <a:pattFill prst="pct25">
              <a:fgClr>
                <a:srgbClr val="800000"/>
              </a:fgClr>
              <a:bgClr>
                <a:schemeClr val="bg1"/>
              </a:bgClr>
            </a:patt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 bwMode="auto">
            <a:xfrm rot="5400000">
              <a:off x="3868836" y="1666266"/>
              <a:ext cx="1450290" cy="385283"/>
            </a:xfrm>
            <a:prstGeom prst="roundRect">
              <a:avLst/>
            </a:prstGeom>
            <a:pattFill prst="pct40">
              <a:fgClr>
                <a:srgbClr val="E1623F"/>
              </a:fgClr>
              <a:bgClr>
                <a:schemeClr val="bg1"/>
              </a:bgClr>
            </a:patt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" name="Rounded Rectangle 6"/>
            <p:cNvSpPr/>
            <p:nvPr/>
          </p:nvSpPr>
          <p:spPr bwMode="auto">
            <a:xfrm rot="5400000">
              <a:off x="4879199" y="1537837"/>
              <a:ext cx="1450290" cy="642139"/>
            </a:xfrm>
            <a:prstGeom prst="roundRect">
              <a:avLst>
                <a:gd name="adj" fmla="val 5783"/>
              </a:avLst>
            </a:prstGeom>
            <a:pattFill prst="pct25">
              <a:fgClr>
                <a:srgbClr val="800000"/>
              </a:fgClr>
              <a:bgClr>
                <a:schemeClr val="bg1"/>
              </a:bgClr>
            </a:patt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 rot="16200000">
              <a:off x="3427942" y="1634321"/>
              <a:ext cx="1450290" cy="449497"/>
              <a:chOff x="404812" y="4329100"/>
              <a:chExt cx="3096344" cy="504000"/>
            </a:xfrm>
          </p:grpSpPr>
          <p:sp>
            <p:nvSpPr>
              <p:cNvPr id="25" name="Rounded Rectangle 24"/>
              <p:cNvSpPr/>
              <p:nvPr/>
            </p:nvSpPr>
            <p:spPr bwMode="auto">
              <a:xfrm rot="10800000">
                <a:off x="404812" y="4329100"/>
                <a:ext cx="3096344" cy="504000"/>
              </a:xfrm>
              <a:prstGeom prst="roundRect">
                <a:avLst>
                  <a:gd name="adj" fmla="val 5783"/>
                </a:avLst>
              </a:prstGeom>
              <a:solidFill>
                <a:srgbClr val="CC33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 rot="10800000">
                <a:off x="480731" y="4401100"/>
                <a:ext cx="2944507" cy="360000"/>
              </a:xfrm>
              <a:prstGeom prst="rect">
                <a:avLst/>
              </a:prstGeom>
              <a:pattFill prst="pct75">
                <a:fgClr>
                  <a:schemeClr val="accent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 bwMode="auto">
              <a:xfrm rot="5400000">
                <a:off x="1952984" y="3299694"/>
                <a:ext cx="0" cy="2916000"/>
              </a:xfrm>
              <a:prstGeom prst="line">
                <a:avLst/>
              </a:prstGeom>
              <a:pattFill prst="pct75">
                <a:fgClr>
                  <a:schemeClr val="accent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5" name="Group 14"/>
            <p:cNvGrpSpPr/>
            <p:nvPr/>
          </p:nvGrpSpPr>
          <p:grpSpPr>
            <a:xfrm rot="5400000">
              <a:off x="4309541" y="1630515"/>
              <a:ext cx="1450290" cy="449497"/>
              <a:chOff x="404812" y="4329100"/>
              <a:chExt cx="3096344" cy="504000"/>
            </a:xfrm>
          </p:grpSpPr>
          <p:sp>
            <p:nvSpPr>
              <p:cNvPr id="22" name="Rounded Rectangle 21"/>
              <p:cNvSpPr/>
              <p:nvPr/>
            </p:nvSpPr>
            <p:spPr bwMode="auto">
              <a:xfrm rot="10800000">
                <a:off x="404812" y="4329100"/>
                <a:ext cx="3096344" cy="504000"/>
              </a:xfrm>
              <a:prstGeom prst="roundRect">
                <a:avLst>
                  <a:gd name="adj" fmla="val 5783"/>
                </a:avLst>
              </a:prstGeom>
              <a:solidFill>
                <a:srgbClr val="CC33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 rot="10800000">
                <a:off x="480731" y="4401100"/>
                <a:ext cx="2944507" cy="360000"/>
              </a:xfrm>
              <a:prstGeom prst="rect">
                <a:avLst/>
              </a:prstGeom>
              <a:pattFill prst="pct75">
                <a:fgClr>
                  <a:schemeClr val="accent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24" name="Straight Connector 23"/>
              <p:cNvCxnSpPr/>
              <p:nvPr/>
            </p:nvCxnSpPr>
            <p:spPr bwMode="auto">
              <a:xfrm rot="5400000">
                <a:off x="1952984" y="3299694"/>
                <a:ext cx="0" cy="2916000"/>
              </a:xfrm>
              <a:prstGeom prst="line">
                <a:avLst/>
              </a:prstGeom>
              <a:pattFill prst="pct75">
                <a:fgClr>
                  <a:schemeClr val="accent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7" name="Rectangle 16"/>
          <p:cNvSpPr/>
          <p:nvPr/>
        </p:nvSpPr>
        <p:spPr>
          <a:xfrm rot="16200000">
            <a:off x="2415297" y="1498925"/>
            <a:ext cx="131959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CuBe</a:t>
            </a:r>
            <a:r>
              <a:rPr lang="en-US" sz="10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tape,  100 </a:t>
            </a:r>
            <a:r>
              <a:rPr lang="el-GR" sz="10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μ</a:t>
            </a:r>
            <a:r>
              <a:rPr lang="de-CH" sz="10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m</a:t>
            </a:r>
            <a:endParaRPr lang="de-CH" sz="1000" b="0" dirty="0"/>
          </a:p>
        </p:txBody>
      </p:sp>
      <p:sp>
        <p:nvSpPr>
          <p:cNvPr id="30" name="Rectangle 29"/>
          <p:cNvSpPr/>
          <p:nvPr/>
        </p:nvSpPr>
        <p:spPr>
          <a:xfrm>
            <a:off x="881959" y="728970"/>
            <a:ext cx="1685728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en-GB" sz="14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CEA dipole, 2016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3"/>
          <a:srcRect r="54034"/>
          <a:stretch/>
        </p:blipFill>
        <p:spPr>
          <a:xfrm>
            <a:off x="881959" y="1088974"/>
            <a:ext cx="1475461" cy="1428750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>
            <a:off x="3851992" y="908972"/>
            <a:ext cx="144612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2 tapes per stack</a:t>
            </a:r>
            <a:endParaRPr lang="en-GB" sz="1200" b="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401987" y="3879029"/>
            <a:ext cx="144612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0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4</a:t>
            </a:r>
            <a:r>
              <a:rPr lang="en-GB" sz="12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tapes per stack</a:t>
            </a:r>
            <a:endParaRPr lang="en-GB" sz="1200" b="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951982" y="3519025"/>
            <a:ext cx="1710019" cy="293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8 tapes per stack</a:t>
            </a:r>
            <a:endParaRPr lang="en-GB" sz="1200" b="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50" name="Text Box 7"/>
          <p:cNvSpPr txBox="1">
            <a:spLocks noChangeArrowheads="1"/>
          </p:cNvSpPr>
          <p:nvPr/>
        </p:nvSpPr>
        <p:spPr bwMode="auto">
          <a:xfrm>
            <a:off x="2321975" y="188964"/>
            <a:ext cx="48600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en-US" altLang="de-DE" sz="2400" dirty="0" smtClean="0">
                <a:latin typeface="Arial" charset="0"/>
                <a:cs typeface="Arial" charset="0"/>
              </a:rPr>
              <a:t>Non-twisted stack for dipole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591978" y="2618991"/>
            <a:ext cx="3870042" cy="34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5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It is allowed to stack more than 2 tapes…</a:t>
            </a:r>
          </a:p>
        </p:txBody>
      </p:sp>
      <p:grpSp>
        <p:nvGrpSpPr>
          <p:cNvPr id="149" name="Group 148"/>
          <p:cNvGrpSpPr>
            <a:grpSpLocks/>
          </p:cNvGrpSpPr>
          <p:nvPr/>
        </p:nvGrpSpPr>
        <p:grpSpPr>
          <a:xfrm>
            <a:off x="3597931" y="4239033"/>
            <a:ext cx="145171" cy="2160000"/>
            <a:chOff x="8082039" y="5139019"/>
            <a:chExt cx="145171" cy="1440000"/>
          </a:xfrm>
        </p:grpSpPr>
        <p:grpSp>
          <p:nvGrpSpPr>
            <p:cNvPr id="56" name="Group 55"/>
            <p:cNvGrpSpPr/>
            <p:nvPr/>
          </p:nvGrpSpPr>
          <p:grpSpPr>
            <a:xfrm>
              <a:off x="8082039" y="5139019"/>
              <a:ext cx="72000" cy="1440000"/>
              <a:chOff x="7542033" y="5319021"/>
              <a:chExt cx="180002" cy="1350015"/>
            </a:xfrm>
          </p:grpSpPr>
          <p:sp>
            <p:nvSpPr>
              <p:cNvPr id="2" name="Rounded Rectangle 1"/>
              <p:cNvSpPr/>
              <p:nvPr/>
            </p:nvSpPr>
            <p:spPr bwMode="auto">
              <a:xfrm>
                <a:off x="7542033" y="5319021"/>
                <a:ext cx="180002" cy="1350015"/>
              </a:xfrm>
              <a:prstGeom prst="roundRect">
                <a:avLst/>
              </a:prstGeom>
              <a:solidFill>
                <a:srgbClr val="CC33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4" name="Rounded Rectangle 53"/>
              <p:cNvSpPr/>
              <p:nvPr/>
            </p:nvSpPr>
            <p:spPr bwMode="auto">
              <a:xfrm>
                <a:off x="7588929" y="5364021"/>
                <a:ext cx="72001" cy="1260014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55" name="Straight Connector 54"/>
              <p:cNvCxnSpPr/>
              <p:nvPr/>
            </p:nvCxnSpPr>
            <p:spPr bwMode="auto">
              <a:xfrm>
                <a:off x="7664719" y="5364021"/>
                <a:ext cx="0" cy="1260014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3" name="Group 92"/>
            <p:cNvGrpSpPr/>
            <p:nvPr/>
          </p:nvGrpSpPr>
          <p:grpSpPr>
            <a:xfrm>
              <a:off x="8155210" y="5139019"/>
              <a:ext cx="72000" cy="1440000"/>
              <a:chOff x="7542033" y="5319021"/>
              <a:chExt cx="180002" cy="1350015"/>
            </a:xfrm>
          </p:grpSpPr>
          <p:sp>
            <p:nvSpPr>
              <p:cNvPr id="94" name="Rounded Rectangle 93"/>
              <p:cNvSpPr/>
              <p:nvPr/>
            </p:nvSpPr>
            <p:spPr bwMode="auto">
              <a:xfrm>
                <a:off x="7542033" y="5319021"/>
                <a:ext cx="180002" cy="1350015"/>
              </a:xfrm>
              <a:prstGeom prst="roundRect">
                <a:avLst/>
              </a:prstGeom>
              <a:solidFill>
                <a:srgbClr val="CC33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95" name="Rounded Rectangle 94"/>
              <p:cNvSpPr/>
              <p:nvPr/>
            </p:nvSpPr>
            <p:spPr bwMode="auto">
              <a:xfrm>
                <a:off x="7588929" y="5364021"/>
                <a:ext cx="72001" cy="1260014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96" name="Straight Connector 95"/>
              <p:cNvCxnSpPr/>
              <p:nvPr/>
            </p:nvCxnSpPr>
            <p:spPr bwMode="auto">
              <a:xfrm>
                <a:off x="7664719" y="5364021"/>
                <a:ext cx="0" cy="1260014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130" name="Group 129"/>
          <p:cNvGrpSpPr/>
          <p:nvPr/>
        </p:nvGrpSpPr>
        <p:grpSpPr>
          <a:xfrm>
            <a:off x="3131984" y="3879029"/>
            <a:ext cx="282857" cy="1080000"/>
            <a:chOff x="7362031" y="4869016"/>
            <a:chExt cx="282857" cy="720000"/>
          </a:xfrm>
        </p:grpSpPr>
        <p:grpSp>
          <p:nvGrpSpPr>
            <p:cNvPr id="97" name="Group 96"/>
            <p:cNvGrpSpPr/>
            <p:nvPr/>
          </p:nvGrpSpPr>
          <p:grpSpPr>
            <a:xfrm>
              <a:off x="7362031" y="4869016"/>
              <a:ext cx="72000" cy="720000"/>
              <a:chOff x="7542033" y="5319021"/>
              <a:chExt cx="180002" cy="1350015"/>
            </a:xfrm>
          </p:grpSpPr>
          <p:sp>
            <p:nvSpPr>
              <p:cNvPr id="98" name="Rounded Rectangle 97"/>
              <p:cNvSpPr/>
              <p:nvPr/>
            </p:nvSpPr>
            <p:spPr bwMode="auto">
              <a:xfrm>
                <a:off x="7542033" y="5319021"/>
                <a:ext cx="180002" cy="1350015"/>
              </a:xfrm>
              <a:prstGeom prst="roundRect">
                <a:avLst/>
              </a:prstGeom>
              <a:solidFill>
                <a:srgbClr val="CC33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99" name="Rounded Rectangle 98"/>
              <p:cNvSpPr/>
              <p:nvPr/>
            </p:nvSpPr>
            <p:spPr bwMode="auto">
              <a:xfrm>
                <a:off x="7588929" y="5364021"/>
                <a:ext cx="72001" cy="1260014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100" name="Straight Connector 99"/>
              <p:cNvCxnSpPr/>
              <p:nvPr/>
            </p:nvCxnSpPr>
            <p:spPr bwMode="auto">
              <a:xfrm>
                <a:off x="7664719" y="5364021"/>
                <a:ext cx="0" cy="1260014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01" name="Group 100"/>
            <p:cNvGrpSpPr/>
            <p:nvPr/>
          </p:nvGrpSpPr>
          <p:grpSpPr>
            <a:xfrm>
              <a:off x="7432397" y="4869016"/>
              <a:ext cx="72000" cy="720000"/>
              <a:chOff x="7542033" y="5319021"/>
              <a:chExt cx="180002" cy="1350015"/>
            </a:xfrm>
          </p:grpSpPr>
          <p:sp>
            <p:nvSpPr>
              <p:cNvPr id="102" name="Rounded Rectangle 101"/>
              <p:cNvSpPr/>
              <p:nvPr/>
            </p:nvSpPr>
            <p:spPr bwMode="auto">
              <a:xfrm>
                <a:off x="7542033" y="5319021"/>
                <a:ext cx="180002" cy="1350015"/>
              </a:xfrm>
              <a:prstGeom prst="roundRect">
                <a:avLst/>
              </a:prstGeom>
              <a:solidFill>
                <a:srgbClr val="CC33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03" name="Rounded Rectangle 102"/>
              <p:cNvSpPr/>
              <p:nvPr/>
            </p:nvSpPr>
            <p:spPr bwMode="auto">
              <a:xfrm>
                <a:off x="7588929" y="5364021"/>
                <a:ext cx="72001" cy="1260014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104" name="Straight Connector 103"/>
              <p:cNvCxnSpPr/>
              <p:nvPr/>
            </p:nvCxnSpPr>
            <p:spPr bwMode="auto">
              <a:xfrm>
                <a:off x="7664719" y="5364021"/>
                <a:ext cx="0" cy="1260014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05" name="Group 104"/>
            <p:cNvGrpSpPr/>
            <p:nvPr/>
          </p:nvGrpSpPr>
          <p:grpSpPr>
            <a:xfrm>
              <a:off x="7502522" y="4869016"/>
              <a:ext cx="72000" cy="720000"/>
              <a:chOff x="7542033" y="5319021"/>
              <a:chExt cx="180002" cy="1350015"/>
            </a:xfrm>
          </p:grpSpPr>
          <p:sp>
            <p:nvSpPr>
              <p:cNvPr id="106" name="Rounded Rectangle 105"/>
              <p:cNvSpPr/>
              <p:nvPr/>
            </p:nvSpPr>
            <p:spPr bwMode="auto">
              <a:xfrm>
                <a:off x="7542033" y="5319021"/>
                <a:ext cx="180002" cy="1350015"/>
              </a:xfrm>
              <a:prstGeom prst="roundRect">
                <a:avLst/>
              </a:prstGeom>
              <a:solidFill>
                <a:srgbClr val="CC33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07" name="Rounded Rectangle 106"/>
              <p:cNvSpPr/>
              <p:nvPr/>
            </p:nvSpPr>
            <p:spPr bwMode="auto">
              <a:xfrm>
                <a:off x="7588929" y="5364021"/>
                <a:ext cx="72001" cy="1260014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108" name="Straight Connector 107"/>
              <p:cNvCxnSpPr/>
              <p:nvPr/>
            </p:nvCxnSpPr>
            <p:spPr bwMode="auto">
              <a:xfrm>
                <a:off x="7664719" y="5364021"/>
                <a:ext cx="0" cy="1260014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09" name="Group 108"/>
            <p:cNvGrpSpPr/>
            <p:nvPr/>
          </p:nvGrpSpPr>
          <p:grpSpPr>
            <a:xfrm>
              <a:off x="7572888" y="4869016"/>
              <a:ext cx="72000" cy="720000"/>
              <a:chOff x="7542033" y="5319021"/>
              <a:chExt cx="180002" cy="1350015"/>
            </a:xfrm>
          </p:grpSpPr>
          <p:sp>
            <p:nvSpPr>
              <p:cNvPr id="110" name="Rounded Rectangle 109"/>
              <p:cNvSpPr/>
              <p:nvPr/>
            </p:nvSpPr>
            <p:spPr bwMode="auto">
              <a:xfrm>
                <a:off x="7542033" y="5319021"/>
                <a:ext cx="180002" cy="1350015"/>
              </a:xfrm>
              <a:prstGeom prst="roundRect">
                <a:avLst/>
              </a:prstGeom>
              <a:solidFill>
                <a:srgbClr val="CC33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11" name="Rounded Rectangle 110"/>
              <p:cNvSpPr/>
              <p:nvPr/>
            </p:nvSpPr>
            <p:spPr bwMode="auto">
              <a:xfrm>
                <a:off x="7588929" y="5364021"/>
                <a:ext cx="72001" cy="1260014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112" name="Straight Connector 111"/>
              <p:cNvCxnSpPr/>
              <p:nvPr/>
            </p:nvCxnSpPr>
            <p:spPr bwMode="auto">
              <a:xfrm>
                <a:off x="7664719" y="5364021"/>
                <a:ext cx="0" cy="1260014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pic>
        <p:nvPicPr>
          <p:cNvPr id="150" name="Picture 149"/>
          <p:cNvPicPr>
            <a:picLocks noChangeAspect="1"/>
          </p:cNvPicPr>
          <p:nvPr/>
        </p:nvPicPr>
        <p:blipFill rotWithShape="1">
          <a:blip r:embed="rId3"/>
          <a:srcRect r="54034"/>
          <a:stretch/>
        </p:blipFill>
        <p:spPr>
          <a:xfrm>
            <a:off x="961240" y="3879053"/>
            <a:ext cx="1475461" cy="1428750"/>
          </a:xfrm>
          <a:prstGeom prst="rect">
            <a:avLst/>
          </a:prstGeom>
        </p:spPr>
      </p:pic>
      <p:sp>
        <p:nvSpPr>
          <p:cNvPr id="151" name="Rectangle 150"/>
          <p:cNvSpPr/>
          <p:nvPr/>
        </p:nvSpPr>
        <p:spPr>
          <a:xfrm>
            <a:off x="3761991" y="4239033"/>
            <a:ext cx="144612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2 tapes per stack</a:t>
            </a:r>
            <a:endParaRPr lang="en-GB" sz="1200" b="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53" name="Up Arrow 152"/>
          <p:cNvSpPr/>
          <p:nvPr/>
        </p:nvSpPr>
        <p:spPr bwMode="auto">
          <a:xfrm>
            <a:off x="1321244" y="4599061"/>
            <a:ext cx="180002" cy="450005"/>
          </a:xfrm>
          <a:prstGeom prst="upArrow">
            <a:avLst>
              <a:gd name="adj1" fmla="val 36632"/>
              <a:gd name="adj2" fmla="val 87876"/>
            </a:avLst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4" name="Up Arrow 153"/>
          <p:cNvSpPr/>
          <p:nvPr/>
        </p:nvSpPr>
        <p:spPr bwMode="auto">
          <a:xfrm rot="2165061">
            <a:off x="1436499" y="3888895"/>
            <a:ext cx="180002" cy="450005"/>
          </a:xfrm>
          <a:prstGeom prst="upArrow">
            <a:avLst>
              <a:gd name="adj1" fmla="val 36632"/>
              <a:gd name="adj2" fmla="val 87876"/>
            </a:avLst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56" name="Straight Connector 155"/>
          <p:cNvCxnSpPr>
            <a:endCxn id="145" idx="1"/>
          </p:cNvCxnSpPr>
          <p:nvPr/>
        </p:nvCxnSpPr>
        <p:spPr bwMode="auto">
          <a:xfrm flipV="1">
            <a:off x="1681248" y="3879026"/>
            <a:ext cx="730728" cy="4500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7" name="Straight Connector 156"/>
          <p:cNvCxnSpPr>
            <a:endCxn id="99" idx="1"/>
          </p:cNvCxnSpPr>
          <p:nvPr/>
        </p:nvCxnSpPr>
        <p:spPr bwMode="auto">
          <a:xfrm flipV="1">
            <a:off x="1951251" y="4419029"/>
            <a:ext cx="1199491" cy="2700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9" name="Straight Connector 158"/>
          <p:cNvCxnSpPr/>
          <p:nvPr/>
        </p:nvCxnSpPr>
        <p:spPr bwMode="auto">
          <a:xfrm>
            <a:off x="1951251" y="5139070"/>
            <a:ext cx="1630149" cy="2699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2" name="Rounded Rectangle 161"/>
          <p:cNvSpPr/>
          <p:nvPr/>
        </p:nvSpPr>
        <p:spPr bwMode="auto">
          <a:xfrm>
            <a:off x="792163" y="728971"/>
            <a:ext cx="7109874" cy="1800020"/>
          </a:xfrm>
          <a:prstGeom prst="roundRect">
            <a:avLst>
              <a:gd name="adj" fmla="val 7682"/>
            </a:avLst>
          </a:prstGeom>
          <a:noFill/>
          <a:ln w="1587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4932004" y="5589024"/>
            <a:ext cx="24076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Applied to Bi-2223: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sz="800" b="0" dirty="0" smtClean="0">
                <a:solidFill>
                  <a:srgbClr val="0000FF"/>
                </a:solidFill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https</a:t>
            </a:r>
            <a:r>
              <a:rPr lang="en-US" sz="800" b="0" dirty="0">
                <a:solidFill>
                  <a:srgbClr val="0000FF"/>
                </a:solidFill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://</a:t>
            </a:r>
            <a:r>
              <a:rPr lang="en-US" sz="800" b="0" dirty="0" smtClean="0">
                <a:solidFill>
                  <a:srgbClr val="0000FF"/>
                </a:solidFill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doi.org/10.1109/TASC.2003.812398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800" b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https://doi.org/10.1016/S0921-4534(02)01133-4 </a:t>
            </a:r>
          </a:p>
        </p:txBody>
      </p:sp>
      <p:sp>
        <p:nvSpPr>
          <p:cNvPr id="169" name="Rectangle 168"/>
          <p:cNvSpPr/>
          <p:nvPr/>
        </p:nvSpPr>
        <p:spPr>
          <a:xfrm>
            <a:off x="4932004" y="4741893"/>
            <a:ext cx="360004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Campbell, </a:t>
            </a:r>
            <a:r>
              <a:rPr lang="en-GB" sz="1400" b="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1982: </a:t>
            </a: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“</a:t>
            </a:r>
            <a:r>
              <a:rPr lang="en-US" sz="1400" b="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… a </a:t>
            </a:r>
            <a:r>
              <a:rPr lang="en-US" sz="1400" b="0" i="1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thin conductor … in the direction perpendicular to the field</a:t>
            </a: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”.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sz="800" b="0" dirty="0">
                <a:solidFill>
                  <a:srgbClr val="0000FF"/>
                </a:solidFill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https://</a:t>
            </a:r>
            <a:r>
              <a:rPr lang="en-US" sz="800" b="0" dirty="0" smtClean="0">
                <a:solidFill>
                  <a:srgbClr val="0000FF"/>
                </a:solidFill>
                <a:latin typeface="Arial" panose="020B060402020202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doi.org/10.1016/0011-2275(82)90015-7</a:t>
            </a:r>
            <a:endParaRPr lang="en-US" sz="800" b="0" dirty="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971958" y="3068996"/>
            <a:ext cx="7200081" cy="327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4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Block dipole with non-twisted stack </a:t>
            </a:r>
            <a:r>
              <a:rPr lang="en-GB" sz="1000" b="0" u="sng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https://doi.org/10.1016/j.cryogenics.2020.103118 </a:t>
            </a:r>
            <a:r>
              <a:rPr lang="en-GB" sz="140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GB" sz="10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section 5.2</a:t>
            </a:r>
            <a:endParaRPr lang="en-GB" sz="1000" b="0" u="sng" dirty="0">
              <a:solidFill>
                <a:srgbClr val="0000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1" name="Rounded Rectangle 170"/>
          <p:cNvSpPr/>
          <p:nvPr/>
        </p:nvSpPr>
        <p:spPr bwMode="auto">
          <a:xfrm>
            <a:off x="792163" y="3068995"/>
            <a:ext cx="8009884" cy="3420039"/>
          </a:xfrm>
          <a:prstGeom prst="roundRect">
            <a:avLst>
              <a:gd name="adj" fmla="val 7682"/>
            </a:avLst>
          </a:prstGeom>
          <a:noFill/>
          <a:ln w="1587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148" name="Group 147"/>
          <p:cNvGrpSpPr/>
          <p:nvPr/>
        </p:nvGrpSpPr>
        <p:grpSpPr>
          <a:xfrm>
            <a:off x="2411976" y="3609026"/>
            <a:ext cx="564080" cy="540000"/>
            <a:chOff x="6380435" y="4869016"/>
            <a:chExt cx="564080" cy="360000"/>
          </a:xfrm>
        </p:grpSpPr>
        <p:grpSp>
          <p:nvGrpSpPr>
            <p:cNvPr id="129" name="Group 128"/>
            <p:cNvGrpSpPr/>
            <p:nvPr/>
          </p:nvGrpSpPr>
          <p:grpSpPr>
            <a:xfrm>
              <a:off x="6661658" y="4869016"/>
              <a:ext cx="282857" cy="360000"/>
              <a:chOff x="6661658" y="4869016"/>
              <a:chExt cx="282857" cy="720000"/>
            </a:xfrm>
          </p:grpSpPr>
          <p:grpSp>
            <p:nvGrpSpPr>
              <p:cNvPr id="113" name="Group 112"/>
              <p:cNvGrpSpPr/>
              <p:nvPr/>
            </p:nvGrpSpPr>
            <p:grpSpPr>
              <a:xfrm>
                <a:off x="6661658" y="4869016"/>
                <a:ext cx="72000" cy="720000"/>
                <a:chOff x="7542033" y="5319021"/>
                <a:chExt cx="180002" cy="1350015"/>
              </a:xfrm>
            </p:grpSpPr>
            <p:sp>
              <p:nvSpPr>
                <p:cNvPr id="114" name="Rounded Rectangle 113"/>
                <p:cNvSpPr/>
                <p:nvPr/>
              </p:nvSpPr>
              <p:spPr bwMode="auto">
                <a:xfrm>
                  <a:off x="7542033" y="5319021"/>
                  <a:ext cx="180002" cy="1350015"/>
                </a:xfrm>
                <a:prstGeom prst="roundRect">
                  <a:avLst/>
                </a:prstGeom>
                <a:solidFill>
                  <a:srgbClr val="CC33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15" name="Rounded Rectangle 114"/>
                <p:cNvSpPr/>
                <p:nvPr/>
              </p:nvSpPr>
              <p:spPr bwMode="auto">
                <a:xfrm>
                  <a:off x="7588929" y="5364021"/>
                  <a:ext cx="72001" cy="1260014"/>
                </a:xfrm>
                <a:prstGeom prst="round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116" name="Straight Connector 115"/>
                <p:cNvCxnSpPr/>
                <p:nvPr/>
              </p:nvCxnSpPr>
              <p:spPr bwMode="auto">
                <a:xfrm>
                  <a:off x="7664719" y="5364021"/>
                  <a:ext cx="0" cy="1260014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17" name="Group 116"/>
              <p:cNvGrpSpPr/>
              <p:nvPr/>
            </p:nvGrpSpPr>
            <p:grpSpPr>
              <a:xfrm>
                <a:off x="6732024" y="4869016"/>
                <a:ext cx="72000" cy="720000"/>
                <a:chOff x="7542033" y="5319021"/>
                <a:chExt cx="180002" cy="1350015"/>
              </a:xfrm>
            </p:grpSpPr>
            <p:sp>
              <p:nvSpPr>
                <p:cNvPr id="118" name="Rounded Rectangle 117"/>
                <p:cNvSpPr/>
                <p:nvPr/>
              </p:nvSpPr>
              <p:spPr bwMode="auto">
                <a:xfrm>
                  <a:off x="7542033" y="5319021"/>
                  <a:ext cx="180002" cy="1350015"/>
                </a:xfrm>
                <a:prstGeom prst="roundRect">
                  <a:avLst/>
                </a:prstGeom>
                <a:solidFill>
                  <a:srgbClr val="CC33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19" name="Rounded Rectangle 118"/>
                <p:cNvSpPr/>
                <p:nvPr/>
              </p:nvSpPr>
              <p:spPr bwMode="auto">
                <a:xfrm>
                  <a:off x="7588929" y="5364021"/>
                  <a:ext cx="72001" cy="1260014"/>
                </a:xfrm>
                <a:prstGeom prst="round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120" name="Straight Connector 119"/>
                <p:cNvCxnSpPr/>
                <p:nvPr/>
              </p:nvCxnSpPr>
              <p:spPr bwMode="auto">
                <a:xfrm>
                  <a:off x="7664719" y="5364021"/>
                  <a:ext cx="0" cy="1260014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21" name="Group 120"/>
              <p:cNvGrpSpPr/>
              <p:nvPr/>
            </p:nvGrpSpPr>
            <p:grpSpPr>
              <a:xfrm>
                <a:off x="6802149" y="4869016"/>
                <a:ext cx="72000" cy="720000"/>
                <a:chOff x="7542033" y="5319021"/>
                <a:chExt cx="180002" cy="1350015"/>
              </a:xfrm>
            </p:grpSpPr>
            <p:sp>
              <p:nvSpPr>
                <p:cNvPr id="122" name="Rounded Rectangle 121"/>
                <p:cNvSpPr/>
                <p:nvPr/>
              </p:nvSpPr>
              <p:spPr bwMode="auto">
                <a:xfrm>
                  <a:off x="7542033" y="5319021"/>
                  <a:ext cx="180002" cy="1350015"/>
                </a:xfrm>
                <a:prstGeom prst="roundRect">
                  <a:avLst/>
                </a:prstGeom>
                <a:solidFill>
                  <a:srgbClr val="CC33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23" name="Rounded Rectangle 122"/>
                <p:cNvSpPr/>
                <p:nvPr/>
              </p:nvSpPr>
              <p:spPr bwMode="auto">
                <a:xfrm>
                  <a:off x="7588929" y="5364021"/>
                  <a:ext cx="72001" cy="1260014"/>
                </a:xfrm>
                <a:prstGeom prst="round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124" name="Straight Connector 123"/>
                <p:cNvCxnSpPr/>
                <p:nvPr/>
              </p:nvCxnSpPr>
              <p:spPr bwMode="auto">
                <a:xfrm>
                  <a:off x="7664719" y="5364021"/>
                  <a:ext cx="0" cy="1260014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25" name="Group 124"/>
              <p:cNvGrpSpPr/>
              <p:nvPr/>
            </p:nvGrpSpPr>
            <p:grpSpPr>
              <a:xfrm>
                <a:off x="6872515" y="4869016"/>
                <a:ext cx="72000" cy="720000"/>
                <a:chOff x="7542033" y="5319021"/>
                <a:chExt cx="180002" cy="1350015"/>
              </a:xfrm>
            </p:grpSpPr>
            <p:sp>
              <p:nvSpPr>
                <p:cNvPr id="126" name="Rounded Rectangle 125"/>
                <p:cNvSpPr/>
                <p:nvPr/>
              </p:nvSpPr>
              <p:spPr bwMode="auto">
                <a:xfrm>
                  <a:off x="7542033" y="5319021"/>
                  <a:ext cx="180002" cy="1350015"/>
                </a:xfrm>
                <a:prstGeom prst="roundRect">
                  <a:avLst/>
                </a:prstGeom>
                <a:solidFill>
                  <a:srgbClr val="CC33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27" name="Rounded Rectangle 126"/>
                <p:cNvSpPr/>
                <p:nvPr/>
              </p:nvSpPr>
              <p:spPr bwMode="auto">
                <a:xfrm>
                  <a:off x="7588929" y="5364021"/>
                  <a:ext cx="72001" cy="1260014"/>
                </a:xfrm>
                <a:prstGeom prst="round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128" name="Straight Connector 127"/>
                <p:cNvCxnSpPr/>
                <p:nvPr/>
              </p:nvCxnSpPr>
              <p:spPr bwMode="auto">
                <a:xfrm>
                  <a:off x="7664719" y="5364021"/>
                  <a:ext cx="0" cy="1260014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grpSp>
          <p:nvGrpSpPr>
            <p:cNvPr id="131" name="Group 130"/>
            <p:cNvGrpSpPr/>
            <p:nvPr/>
          </p:nvGrpSpPr>
          <p:grpSpPr>
            <a:xfrm>
              <a:off x="6380435" y="4869016"/>
              <a:ext cx="282857" cy="360000"/>
              <a:chOff x="6661658" y="4869016"/>
              <a:chExt cx="282857" cy="720000"/>
            </a:xfrm>
          </p:grpSpPr>
          <p:grpSp>
            <p:nvGrpSpPr>
              <p:cNvPr id="132" name="Group 131"/>
              <p:cNvGrpSpPr/>
              <p:nvPr/>
            </p:nvGrpSpPr>
            <p:grpSpPr>
              <a:xfrm>
                <a:off x="6661658" y="4869016"/>
                <a:ext cx="72000" cy="720000"/>
                <a:chOff x="7542033" y="5319021"/>
                <a:chExt cx="180002" cy="1350015"/>
              </a:xfrm>
            </p:grpSpPr>
            <p:sp>
              <p:nvSpPr>
                <p:cNvPr id="145" name="Rounded Rectangle 144"/>
                <p:cNvSpPr/>
                <p:nvPr/>
              </p:nvSpPr>
              <p:spPr bwMode="auto">
                <a:xfrm>
                  <a:off x="7542033" y="5319021"/>
                  <a:ext cx="180002" cy="1350015"/>
                </a:xfrm>
                <a:prstGeom prst="roundRect">
                  <a:avLst/>
                </a:prstGeom>
                <a:solidFill>
                  <a:srgbClr val="CC33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46" name="Rounded Rectangle 145"/>
                <p:cNvSpPr/>
                <p:nvPr/>
              </p:nvSpPr>
              <p:spPr bwMode="auto">
                <a:xfrm>
                  <a:off x="7588929" y="5364021"/>
                  <a:ext cx="72001" cy="1260014"/>
                </a:xfrm>
                <a:prstGeom prst="round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147" name="Straight Connector 146"/>
                <p:cNvCxnSpPr/>
                <p:nvPr/>
              </p:nvCxnSpPr>
              <p:spPr bwMode="auto">
                <a:xfrm>
                  <a:off x="7664719" y="5364021"/>
                  <a:ext cx="0" cy="1260014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33" name="Group 132"/>
              <p:cNvGrpSpPr/>
              <p:nvPr/>
            </p:nvGrpSpPr>
            <p:grpSpPr>
              <a:xfrm>
                <a:off x="6732024" y="4869016"/>
                <a:ext cx="72000" cy="720000"/>
                <a:chOff x="7542033" y="5319021"/>
                <a:chExt cx="180002" cy="1350015"/>
              </a:xfrm>
            </p:grpSpPr>
            <p:sp>
              <p:nvSpPr>
                <p:cNvPr id="142" name="Rounded Rectangle 141"/>
                <p:cNvSpPr/>
                <p:nvPr/>
              </p:nvSpPr>
              <p:spPr bwMode="auto">
                <a:xfrm>
                  <a:off x="7542033" y="5319021"/>
                  <a:ext cx="180002" cy="1350015"/>
                </a:xfrm>
                <a:prstGeom prst="roundRect">
                  <a:avLst/>
                </a:prstGeom>
                <a:solidFill>
                  <a:srgbClr val="CC33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43" name="Rounded Rectangle 142"/>
                <p:cNvSpPr/>
                <p:nvPr/>
              </p:nvSpPr>
              <p:spPr bwMode="auto">
                <a:xfrm>
                  <a:off x="7588929" y="5364021"/>
                  <a:ext cx="72001" cy="1260014"/>
                </a:xfrm>
                <a:prstGeom prst="round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144" name="Straight Connector 143"/>
                <p:cNvCxnSpPr/>
                <p:nvPr/>
              </p:nvCxnSpPr>
              <p:spPr bwMode="auto">
                <a:xfrm>
                  <a:off x="7664719" y="5364021"/>
                  <a:ext cx="0" cy="1260014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34" name="Group 133"/>
              <p:cNvGrpSpPr/>
              <p:nvPr/>
            </p:nvGrpSpPr>
            <p:grpSpPr>
              <a:xfrm>
                <a:off x="6802149" y="4869016"/>
                <a:ext cx="72000" cy="720000"/>
                <a:chOff x="7542033" y="5319021"/>
                <a:chExt cx="180002" cy="1350015"/>
              </a:xfrm>
            </p:grpSpPr>
            <p:sp>
              <p:nvSpPr>
                <p:cNvPr id="139" name="Rounded Rectangle 138"/>
                <p:cNvSpPr/>
                <p:nvPr/>
              </p:nvSpPr>
              <p:spPr bwMode="auto">
                <a:xfrm>
                  <a:off x="7542033" y="5319021"/>
                  <a:ext cx="180002" cy="1350015"/>
                </a:xfrm>
                <a:prstGeom prst="roundRect">
                  <a:avLst/>
                </a:prstGeom>
                <a:solidFill>
                  <a:srgbClr val="CC33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40" name="Rounded Rectangle 139"/>
                <p:cNvSpPr/>
                <p:nvPr/>
              </p:nvSpPr>
              <p:spPr bwMode="auto">
                <a:xfrm>
                  <a:off x="7588929" y="5364021"/>
                  <a:ext cx="72001" cy="1260014"/>
                </a:xfrm>
                <a:prstGeom prst="round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141" name="Straight Connector 140"/>
                <p:cNvCxnSpPr/>
                <p:nvPr/>
              </p:nvCxnSpPr>
              <p:spPr bwMode="auto">
                <a:xfrm>
                  <a:off x="7664719" y="5364021"/>
                  <a:ext cx="0" cy="1260014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35" name="Group 134"/>
              <p:cNvGrpSpPr/>
              <p:nvPr/>
            </p:nvGrpSpPr>
            <p:grpSpPr>
              <a:xfrm>
                <a:off x="6872515" y="4869016"/>
                <a:ext cx="72000" cy="720000"/>
                <a:chOff x="7542033" y="5319021"/>
                <a:chExt cx="180002" cy="1350015"/>
              </a:xfrm>
            </p:grpSpPr>
            <p:sp>
              <p:nvSpPr>
                <p:cNvPr id="136" name="Rounded Rectangle 135"/>
                <p:cNvSpPr/>
                <p:nvPr/>
              </p:nvSpPr>
              <p:spPr bwMode="auto">
                <a:xfrm>
                  <a:off x="7542033" y="5319021"/>
                  <a:ext cx="180002" cy="1350015"/>
                </a:xfrm>
                <a:prstGeom prst="roundRect">
                  <a:avLst/>
                </a:prstGeom>
                <a:solidFill>
                  <a:srgbClr val="CC33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37" name="Rounded Rectangle 136"/>
                <p:cNvSpPr/>
                <p:nvPr/>
              </p:nvSpPr>
              <p:spPr bwMode="auto">
                <a:xfrm>
                  <a:off x="7588929" y="5364021"/>
                  <a:ext cx="72001" cy="1260014"/>
                </a:xfrm>
                <a:prstGeom prst="round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138" name="Straight Connector 137"/>
                <p:cNvCxnSpPr/>
                <p:nvPr/>
              </p:nvCxnSpPr>
              <p:spPr bwMode="auto">
                <a:xfrm>
                  <a:off x="7664719" y="5364021"/>
                  <a:ext cx="0" cy="1260014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</p:grpSp>
      <p:pic>
        <p:nvPicPr>
          <p:cNvPr id="152" name="Picture 151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375" b="93750" l="0" r="99699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7282360" y="4858686"/>
            <a:ext cx="2566766" cy="247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2035" y="5589024"/>
            <a:ext cx="654860" cy="648108"/>
          </a:xfrm>
          <a:prstGeom prst="rect">
            <a:avLst/>
          </a:prstGeom>
        </p:spPr>
      </p:pic>
      <p:sp>
        <p:nvSpPr>
          <p:cNvPr id="155" name="Rectangle 154"/>
          <p:cNvSpPr/>
          <p:nvPr/>
        </p:nvSpPr>
        <p:spPr>
          <a:xfrm>
            <a:off x="971960" y="1045045"/>
            <a:ext cx="183501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600" b="0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https://doi.org/10.1109/TASC.2018.2796063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600" b="0" dirty="0">
                <a:solidFill>
                  <a:srgbClr val="0000FF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https://doi.org/10.1109/TASC.2018.2809780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3851992" y="1358977"/>
            <a:ext cx="3870042" cy="34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500" b="0" u="sng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Screening currents deteriorate field quality</a:t>
            </a:r>
          </a:p>
        </p:txBody>
      </p:sp>
      <p:sp>
        <p:nvSpPr>
          <p:cNvPr id="160" name="Rectangle 159"/>
          <p:cNvSpPr/>
          <p:nvPr/>
        </p:nvSpPr>
        <p:spPr>
          <a:xfrm>
            <a:off x="5022005" y="3609002"/>
            <a:ext cx="31500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5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Perhaps magnetisation is reduced</a:t>
            </a:r>
          </a:p>
        </p:txBody>
      </p:sp>
    </p:spTree>
    <p:extLst>
      <p:ext uri="{BB962C8B-B14F-4D97-AF65-F5344CB8AC3E}">
        <p14:creationId xmlns:p14="http://schemas.microsoft.com/office/powerpoint/2010/main" val="2734095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51" grpId="0"/>
      <p:bldP spid="151" grpId="0"/>
      <p:bldP spid="153" grpId="0" animBg="1"/>
      <p:bldP spid="154" grpId="0" animBg="1"/>
      <p:bldP spid="167" grpId="0"/>
      <p:bldP spid="169" grpId="0"/>
      <p:bldP spid="170" grpId="0"/>
      <p:bldP spid="171" grpId="0" animBg="1"/>
      <p:bldP spid="16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4662001" y="1538979"/>
            <a:ext cx="3510039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Perhaps replacing CORC with a stack?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en-GB" sz="1400" b="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en-GB" sz="1400" b="0" dirty="0" smtClean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en-GB" sz="1400" b="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en-GB" sz="1400" b="0" dirty="0" smtClean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en-GB" sz="1400" b="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en-GB" sz="1400" b="0" dirty="0" smtClean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         from 2.9 T              to  &gt;6 T</a:t>
            </a:r>
            <a:endParaRPr lang="en-GB" sz="1400" b="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6821819" y="2348988"/>
            <a:ext cx="1620224" cy="720008"/>
          </a:xfrm>
          <a:prstGeom prst="rect">
            <a:avLst/>
          </a:prstGeom>
          <a:solidFill>
            <a:srgbClr val="9933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4391998" y="2348988"/>
            <a:ext cx="1620224" cy="720008"/>
          </a:xfrm>
          <a:prstGeom prst="rect">
            <a:avLst/>
          </a:prstGeom>
          <a:solidFill>
            <a:srgbClr val="9933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Text Box 7"/>
          <p:cNvSpPr txBox="1">
            <a:spLocks noChangeArrowheads="1"/>
          </p:cNvSpPr>
          <p:nvPr/>
        </p:nvSpPr>
        <p:spPr bwMode="auto">
          <a:xfrm>
            <a:off x="2321975" y="188964"/>
            <a:ext cx="48600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en-US" altLang="de-DE" sz="2400" dirty="0" smtClean="0">
                <a:latin typeface="Arial" charset="0"/>
                <a:cs typeface="Arial" charset="0"/>
              </a:rPr>
              <a:t>Non-twisted stack for dipole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792163" y="4149008"/>
            <a:ext cx="7470082" cy="216059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Relaxing twisting/transposition requirements enlarge the design space. </a:t>
            </a:r>
          </a:p>
          <a:p>
            <a:pPr>
              <a:lnSpc>
                <a:spcPct val="120000"/>
              </a:lnSpc>
            </a:pPr>
            <a:endParaRPr lang="en-GB" sz="16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GB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Non-twisted concept opportunities: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Simple geometries and manufacturing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The highest current density (same as tape J</a:t>
            </a:r>
            <a:r>
              <a:rPr lang="en-GB" sz="1600" u="sng" baseline="-25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</a:t>
            </a:r>
            <a:r>
              <a:rPr lang="en-GB" sz="160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)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Critical transverse stress similar to the tape value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Sometimes, moderate increase in </a:t>
            </a:r>
            <a:r>
              <a:rPr lang="en-GB" sz="1600" u="sng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J</a:t>
            </a:r>
            <a:r>
              <a:rPr lang="en-GB" sz="1600" u="sng" baseline="-250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  <a:r>
              <a:rPr lang="en-GB" sz="160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(field almost </a:t>
            </a:r>
            <a:r>
              <a:rPr lang="en-GB" sz="1600" u="sng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paralle</a:t>
            </a:r>
            <a:r>
              <a:rPr lang="en-GB" sz="160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to </a:t>
            </a:r>
            <a:r>
              <a:rPr lang="en-GB" sz="1600" i="1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ab</a:t>
            </a:r>
            <a:r>
              <a:rPr lang="en-GB" sz="160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plane)</a:t>
            </a:r>
            <a:endParaRPr lang="en-GB" sz="1600" u="sng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972" y="1753626"/>
            <a:ext cx="1979817" cy="101077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91959" y="850677"/>
            <a:ext cx="4164953" cy="327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de-DE" sz="1400" dirty="0" smtClean="0">
                <a:solidFill>
                  <a:srgbClr val="000000"/>
                </a:solidFill>
                <a:latin typeface="Arial" charset="0"/>
              </a:rPr>
              <a:t>CORC cable – Canted Cosine Theta (Berkeley)</a:t>
            </a:r>
            <a:endParaRPr lang="en-US" altLang="de-DE" sz="1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958" y="1358977"/>
            <a:ext cx="1214287" cy="126001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92163" y="1088974"/>
            <a:ext cx="30600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0" dirty="0">
                <a:solidFill>
                  <a:srgbClr val="0000FF"/>
                </a:solidFill>
                <a:latin typeface="Helvetica" panose="020B0604020202020204" pitchFamily="34" charset="0"/>
                <a:ea typeface="MS Mincho"/>
              </a:rPr>
              <a:t>https://doi.org/10.1088/1361-6668/abc2a5</a:t>
            </a:r>
            <a:endParaRPr lang="de-CH" sz="1000" b="0" dirty="0">
              <a:solidFill>
                <a:srgbClr val="0000FF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7181823" y="1898983"/>
            <a:ext cx="900010" cy="990011"/>
          </a:xfrm>
          <a:prstGeom prst="rect">
            <a:avLst/>
          </a:prstGeom>
          <a:pattFill prst="narHorz">
            <a:fgClr>
              <a:schemeClr val="bg1">
                <a:lumMod val="50000"/>
              </a:schemeClr>
            </a:fgClr>
            <a:bgClr>
              <a:schemeClr val="bg1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361825" y="3068996"/>
            <a:ext cx="810009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0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2.3 x </a:t>
            </a:r>
            <a:r>
              <a:rPr lang="en-GB" sz="1200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</a:t>
            </a:r>
            <a:r>
              <a:rPr lang="en-GB" sz="1200" baseline="-25000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op</a:t>
            </a:r>
            <a:endParaRPr lang="en-GB" sz="1200" b="0" baseline="-2500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472010" y="908972"/>
            <a:ext cx="3060034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4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How to generate higher field?</a:t>
            </a:r>
            <a:endParaRPr lang="en-GB" sz="1400" b="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932004" y="3158997"/>
            <a:ext cx="452852" cy="293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00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</a:t>
            </a:r>
            <a:r>
              <a:rPr lang="en-GB" sz="1200" baseline="-25000" dirty="0" err="1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op</a:t>
            </a:r>
            <a:endParaRPr lang="en-GB" sz="1200" b="0" baseline="-2500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4633429" y="1818506"/>
            <a:ext cx="3351802" cy="1094092"/>
            <a:chOff x="4979938" y="1780208"/>
            <a:chExt cx="4934411" cy="1610688"/>
          </a:xfrm>
        </p:grpSpPr>
        <p:grpSp>
          <p:nvGrpSpPr>
            <p:cNvPr id="16" name="Group 15"/>
            <p:cNvGrpSpPr/>
            <p:nvPr/>
          </p:nvGrpSpPr>
          <p:grpSpPr>
            <a:xfrm>
              <a:off x="5112006" y="1899631"/>
              <a:ext cx="1460956" cy="1440000"/>
              <a:chOff x="5922015" y="2168986"/>
              <a:chExt cx="1460956" cy="1440000"/>
            </a:xfrm>
          </p:grpSpPr>
          <p:grpSp>
            <p:nvGrpSpPr>
              <p:cNvPr id="13" name="Group 12"/>
              <p:cNvGrpSpPr>
                <a:grpSpLocks noChangeAspect="1"/>
              </p:cNvGrpSpPr>
              <p:nvPr/>
            </p:nvGrpSpPr>
            <p:grpSpPr>
              <a:xfrm>
                <a:off x="5922015" y="2168986"/>
                <a:ext cx="1460956" cy="1440000"/>
                <a:chOff x="1473587" y="375032"/>
                <a:chExt cx="6196825" cy="6107936"/>
              </a:xfrm>
            </p:grpSpPr>
            <p:pic>
              <p:nvPicPr>
                <p:cNvPr id="12" name="Picture 11"/>
                <p:cNvPicPr>
                  <a:picLocks noChangeAspect="1"/>
                </p:cNvPicPr>
                <p:nvPr/>
              </p:nvPicPr>
              <p:blipFill>
                <a:blip r:embed="rId5" cstate="screen"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backgroundRemoval t="0" b="100000" l="0" r="100000">
                              <a14:backgroundMark x1="26844" y1="67152" x2="67418" y2="27027"/>
                              <a14:backgroundMark x1="20697" y1="48857" x2="61066" y2="18503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73587" y="375032"/>
                  <a:ext cx="6196825" cy="6107936"/>
                </a:xfrm>
                <a:prstGeom prst="rect">
                  <a:avLst/>
                </a:prstGeom>
              </p:spPr>
            </p:pic>
            <p:pic>
              <p:nvPicPr>
                <p:cNvPr id="17" name="Picture 16"/>
                <p:cNvPicPr>
                  <a:picLocks noChangeAspect="1"/>
                </p:cNvPicPr>
                <p:nvPr/>
              </p:nvPicPr>
              <p:blipFill>
                <a:blip r:embed="rId7" cstate="screen"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backgroundRemoval t="0" b="100000" l="0" r="100000">
                              <a14:backgroundMark x1="26844" y1="67152" x2="67418" y2="27027"/>
                              <a14:backgroundMark x1="20697" y1="48857" x2="61066" y2="18503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40683" y="1144139"/>
                  <a:ext cx="4716623" cy="4648966"/>
                </a:xfrm>
                <a:prstGeom prst="rect">
                  <a:avLst/>
                </a:prstGeom>
              </p:spPr>
            </p:pic>
          </p:grpSp>
          <p:sp>
            <p:nvSpPr>
              <p:cNvPr id="14" name="Oval 13"/>
              <p:cNvSpPr>
                <a:spLocks noChangeAspect="1"/>
              </p:cNvSpPr>
              <p:nvPr/>
            </p:nvSpPr>
            <p:spPr bwMode="auto">
              <a:xfrm>
                <a:off x="6202493" y="2438986"/>
                <a:ext cx="900000" cy="900000"/>
              </a:xfrm>
              <a:prstGeom prst="ellipse">
                <a:avLst/>
              </a:prstGeom>
              <a:solidFill>
                <a:srgbClr val="CC33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22" name="Rectangle 21"/>
            <p:cNvSpPr/>
            <p:nvPr/>
          </p:nvSpPr>
          <p:spPr bwMode="auto">
            <a:xfrm>
              <a:off x="5112006" y="1899623"/>
              <a:ext cx="1440016" cy="144001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979938" y="1780208"/>
              <a:ext cx="794979" cy="4322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spcAft>
                  <a:spcPts val="0"/>
                </a:spcAft>
              </a:pPr>
              <a:r>
                <a:rPr lang="en-GB" sz="1200" b="0" i="1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22%</a:t>
              </a:r>
              <a:endParaRPr lang="en-GB" sz="1200" b="0" i="1" baseline="-2500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562011" y="2363998"/>
              <a:ext cx="784958" cy="4322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spcAft>
                  <a:spcPts val="0"/>
                </a:spcAft>
              </a:pPr>
              <a:r>
                <a:rPr lang="en-GB" sz="1200" b="0" i="1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3</a:t>
              </a:r>
              <a:r>
                <a:rPr lang="en-GB" sz="1200" b="0" i="1" dirty="0">
                  <a:solidFill>
                    <a:srgbClr val="000000"/>
                  </a:solidFill>
                  <a:latin typeface="Helvetica" panose="020B060402020202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5</a:t>
              </a:r>
              <a:r>
                <a:rPr lang="en-GB" sz="1200" b="0" i="1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%</a:t>
              </a:r>
              <a:endParaRPr lang="en-GB" sz="1200" b="0" i="1" baseline="-2500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551987" y="2958657"/>
              <a:ext cx="784958" cy="4322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spcAft>
                  <a:spcPts val="0"/>
                </a:spcAft>
              </a:pPr>
              <a:r>
                <a:rPr lang="en-GB" sz="1200" i="1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43%</a:t>
              </a:r>
              <a:endParaRPr lang="en-GB" sz="1200" i="1" baseline="-2500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864398" y="2561167"/>
              <a:ext cx="1049951" cy="462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spcAft>
                  <a:spcPts val="0"/>
                </a:spcAft>
              </a:pPr>
              <a:r>
                <a:rPr lang="en-GB" sz="1200" i="1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MS Mincho" panose="02020609040205080304" pitchFamily="49" charset="-128"/>
                  <a:cs typeface="Times New Roman" panose="02020603050405020304" pitchFamily="18" charset="0"/>
                  <a:sym typeface="Symbol" panose="05050102010706020507" pitchFamily="18" charset="2"/>
                </a:rPr>
                <a:t>100</a:t>
              </a:r>
              <a:r>
                <a:rPr lang="en-GB" sz="1200" i="1" dirty="0" smtClean="0">
                  <a:solidFill>
                    <a:srgbClr val="000000"/>
                  </a:solidFill>
                  <a:latin typeface="Helvetica" panose="020B060402020202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%</a:t>
              </a:r>
              <a:endParaRPr lang="en-GB" sz="1200" i="1" baseline="-25000" dirty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29" name="Up Arrow 28"/>
          <p:cNvSpPr/>
          <p:nvPr/>
        </p:nvSpPr>
        <p:spPr bwMode="auto">
          <a:xfrm rot="5400000">
            <a:off x="6299575" y="2151456"/>
            <a:ext cx="234891" cy="450005"/>
          </a:xfrm>
          <a:prstGeom prst="upArrow">
            <a:avLst>
              <a:gd name="adj1" fmla="val 50291"/>
              <a:gd name="adj2" fmla="val 74217"/>
            </a:avLst>
          </a:prstGeom>
          <a:solidFill>
            <a:srgbClr val="00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703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 animBg="1"/>
      <p:bldP spid="3" grpId="0" animBg="1"/>
      <p:bldP spid="152" grpId="0" animBg="1"/>
      <p:bldP spid="18" grpId="0" animBg="1"/>
      <p:bldP spid="24" grpId="0"/>
      <p:bldP spid="26" grpId="0"/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31964" y="4700296"/>
            <a:ext cx="6750075" cy="9787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en-GB" sz="16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About project management: </a:t>
            </a:r>
            <a:r>
              <a:rPr lang="en-GB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requirements and design choices (twisting, impregnation, …) for HTS should be based on rigorous physical analysis and motivations.</a:t>
            </a:r>
            <a:endParaRPr lang="en-GB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61961" y="1988984"/>
            <a:ext cx="7020078" cy="7848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GB" sz="15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LTS have completely different requirements and characteristics than HTS.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GB" sz="1500" u="sng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Why copying technical solutions from LTS to HTS?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771980" y="188964"/>
            <a:ext cx="369004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en-US" altLang="de-DE" sz="2400" dirty="0" smtClean="0">
                <a:latin typeface="Arial" charset="0"/>
                <a:cs typeface="Arial" charset="0"/>
              </a:rPr>
              <a:t>Summary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1961971" y="3107746"/>
            <a:ext cx="6750075" cy="699166"/>
          </a:xfrm>
          <a:prstGeom prst="rect">
            <a:avLst/>
          </a:prstGeom>
        </p:spPr>
        <p:txBody>
          <a:bodyPr>
            <a:spAutoFit/>
          </a:bodyPr>
          <a:lstStyle>
            <a:lvl1pPr marL="316531" indent="-316531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954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17" indent="-263776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85">
                <a:solidFill>
                  <a:schemeClr val="tx1"/>
                </a:solidFill>
                <a:latin typeface="+mn-lt"/>
              </a:defRPr>
            </a:lvl2pPr>
            <a:lvl3pPr marL="1055103" indent="-211021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15">
                <a:solidFill>
                  <a:schemeClr val="tx1"/>
                </a:solidFill>
                <a:latin typeface="+mn-lt"/>
              </a:defRPr>
            </a:lvl3pPr>
            <a:lvl4pPr marL="1477145" indent="-211021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46">
                <a:solidFill>
                  <a:schemeClr val="tx1"/>
                </a:solidFill>
                <a:latin typeface="+mn-lt"/>
              </a:defRPr>
            </a:lvl4pPr>
            <a:lvl5pPr marL="1899186" indent="-211021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46">
                <a:solidFill>
                  <a:schemeClr val="tx1"/>
                </a:solidFill>
                <a:latin typeface="+mn-lt"/>
              </a:defRPr>
            </a:lvl5pPr>
            <a:lvl6pPr marL="2321227" indent="-211021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46">
                <a:solidFill>
                  <a:schemeClr val="tx1"/>
                </a:solidFill>
                <a:latin typeface="+mn-lt"/>
              </a:defRPr>
            </a:lvl6pPr>
            <a:lvl7pPr marL="2743269" indent="-211021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46">
                <a:solidFill>
                  <a:schemeClr val="tx1"/>
                </a:solidFill>
                <a:latin typeface="+mn-lt"/>
              </a:defRPr>
            </a:lvl7pPr>
            <a:lvl8pPr marL="3165310" indent="-211021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46">
                <a:solidFill>
                  <a:schemeClr val="tx1"/>
                </a:solidFill>
                <a:latin typeface="+mn-lt"/>
              </a:defRPr>
            </a:lvl8pPr>
            <a:lvl9pPr marL="3587351" indent="-211021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46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1600" b="0" kern="0" dirty="0" smtClean="0">
                <a:latin typeface="Helvetica "/>
              </a:rPr>
              <a:t>Non-twisted concepts enlarge the space design, simplify manufacturing and have outstanding electrical and mechanical performances.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487" y="6127349"/>
            <a:ext cx="2105765" cy="4489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5772" y="6129030"/>
            <a:ext cx="752906" cy="457495"/>
          </a:xfrm>
          <a:prstGeom prst="rect">
            <a:avLst/>
          </a:prstGeom>
        </p:spPr>
      </p:pic>
      <p:sp>
        <p:nvSpPr>
          <p:cNvPr id="9" name="Espace réservé du contenu 2"/>
          <p:cNvSpPr txBox="1">
            <a:spLocks/>
          </p:cNvSpPr>
          <p:nvPr/>
        </p:nvSpPr>
        <p:spPr>
          <a:xfrm>
            <a:off x="2321976" y="994619"/>
            <a:ext cx="4050250" cy="810009"/>
          </a:xfrm>
          <a:prstGeom prst="rect">
            <a:avLst/>
          </a:prstGeom>
        </p:spPr>
        <p:txBody>
          <a:bodyPr>
            <a:normAutofit/>
          </a:bodyPr>
          <a:lstStyle>
            <a:lvl1pPr marL="316531" indent="-316531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954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17" indent="-263776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85">
                <a:solidFill>
                  <a:schemeClr val="tx1"/>
                </a:solidFill>
                <a:latin typeface="+mn-lt"/>
              </a:defRPr>
            </a:lvl2pPr>
            <a:lvl3pPr marL="1055103" indent="-211021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15">
                <a:solidFill>
                  <a:schemeClr val="tx1"/>
                </a:solidFill>
                <a:latin typeface="+mn-lt"/>
              </a:defRPr>
            </a:lvl3pPr>
            <a:lvl4pPr marL="1477145" indent="-211021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46">
                <a:solidFill>
                  <a:schemeClr val="tx1"/>
                </a:solidFill>
                <a:latin typeface="+mn-lt"/>
              </a:defRPr>
            </a:lvl4pPr>
            <a:lvl5pPr marL="1899186" indent="-211021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46">
                <a:solidFill>
                  <a:schemeClr val="tx1"/>
                </a:solidFill>
                <a:latin typeface="+mn-lt"/>
              </a:defRPr>
            </a:lvl5pPr>
            <a:lvl6pPr marL="2321227" indent="-211021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46">
                <a:solidFill>
                  <a:schemeClr val="tx1"/>
                </a:solidFill>
                <a:latin typeface="+mn-lt"/>
              </a:defRPr>
            </a:lvl6pPr>
            <a:lvl7pPr marL="2743269" indent="-211021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46">
                <a:solidFill>
                  <a:schemeClr val="tx1"/>
                </a:solidFill>
                <a:latin typeface="+mn-lt"/>
              </a:defRPr>
            </a:lvl7pPr>
            <a:lvl8pPr marL="3165310" indent="-211021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46">
                <a:solidFill>
                  <a:schemeClr val="tx1"/>
                </a:solidFill>
                <a:latin typeface="+mn-lt"/>
              </a:defRPr>
            </a:lvl8pPr>
            <a:lvl9pPr marL="3587351" indent="-211021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46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en-US" sz="1600" b="0" kern="0" dirty="0" err="1" smtClean="0">
                <a:latin typeface="Helvetica "/>
              </a:rPr>
              <a:t>Roebel</a:t>
            </a:r>
            <a:r>
              <a:rPr lang="en-US" sz="1600" b="0" kern="0" dirty="0" smtClean="0">
                <a:latin typeface="Helvetica "/>
              </a:rPr>
              <a:t> cables and CORC have been used successfully for prototype dipoles. </a:t>
            </a:r>
            <a:endParaRPr lang="en-US" sz="1600" b="0" kern="0" dirty="0">
              <a:latin typeface="Helvetica "/>
            </a:endParaRP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792163" y="3181195"/>
            <a:ext cx="1495635" cy="58561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16531" indent="-316531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954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17" indent="-263776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85">
                <a:solidFill>
                  <a:schemeClr val="tx1"/>
                </a:solidFill>
                <a:latin typeface="+mn-lt"/>
              </a:defRPr>
            </a:lvl2pPr>
            <a:lvl3pPr marL="1055103" indent="-211021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15">
                <a:solidFill>
                  <a:schemeClr val="tx1"/>
                </a:solidFill>
                <a:latin typeface="+mn-lt"/>
              </a:defRPr>
            </a:lvl3pPr>
            <a:lvl4pPr marL="1477145" indent="-211021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46">
                <a:solidFill>
                  <a:schemeClr val="tx1"/>
                </a:solidFill>
                <a:latin typeface="+mn-lt"/>
              </a:defRPr>
            </a:lvl4pPr>
            <a:lvl5pPr marL="1899186" indent="-211021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46">
                <a:solidFill>
                  <a:schemeClr val="tx1"/>
                </a:solidFill>
                <a:latin typeface="+mn-lt"/>
              </a:defRPr>
            </a:lvl5pPr>
            <a:lvl6pPr marL="2321227" indent="-211021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46">
                <a:solidFill>
                  <a:schemeClr val="tx1"/>
                </a:solidFill>
                <a:latin typeface="+mn-lt"/>
              </a:defRPr>
            </a:lvl6pPr>
            <a:lvl7pPr marL="2743269" indent="-211021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46">
                <a:solidFill>
                  <a:schemeClr val="tx1"/>
                </a:solidFill>
                <a:latin typeface="+mn-lt"/>
              </a:defRPr>
            </a:lvl7pPr>
            <a:lvl8pPr marL="3165310" indent="-211021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46">
                <a:solidFill>
                  <a:schemeClr val="tx1"/>
                </a:solidFill>
                <a:latin typeface="+mn-lt"/>
              </a:defRPr>
            </a:lvl8pPr>
            <a:lvl9pPr marL="3587351" indent="-211021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46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i="1" kern="0" dirty="0" smtClean="0">
                <a:latin typeface="Helvetica "/>
              </a:rPr>
              <a:t>Make a difference?</a:t>
            </a:r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762637" y="1106818"/>
            <a:ext cx="1495635" cy="58561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16531" indent="-316531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954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17" indent="-263776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585">
                <a:solidFill>
                  <a:schemeClr val="tx1"/>
                </a:solidFill>
                <a:latin typeface="+mn-lt"/>
              </a:defRPr>
            </a:lvl2pPr>
            <a:lvl3pPr marL="1055103" indent="-211021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15">
                <a:solidFill>
                  <a:schemeClr val="tx1"/>
                </a:solidFill>
                <a:latin typeface="+mn-lt"/>
              </a:defRPr>
            </a:lvl3pPr>
            <a:lvl4pPr marL="1477145" indent="-211021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46">
                <a:solidFill>
                  <a:schemeClr val="tx1"/>
                </a:solidFill>
                <a:latin typeface="+mn-lt"/>
              </a:defRPr>
            </a:lvl4pPr>
            <a:lvl5pPr marL="1899186" indent="-211021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46">
                <a:solidFill>
                  <a:schemeClr val="tx1"/>
                </a:solidFill>
                <a:latin typeface="+mn-lt"/>
              </a:defRPr>
            </a:lvl5pPr>
            <a:lvl6pPr marL="2321227" indent="-211021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46">
                <a:solidFill>
                  <a:schemeClr val="tx1"/>
                </a:solidFill>
                <a:latin typeface="+mn-lt"/>
              </a:defRPr>
            </a:lvl6pPr>
            <a:lvl7pPr marL="2743269" indent="-211021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46">
                <a:solidFill>
                  <a:schemeClr val="tx1"/>
                </a:solidFill>
                <a:latin typeface="+mn-lt"/>
              </a:defRPr>
            </a:lvl7pPr>
            <a:lvl8pPr marL="3165310" indent="-211021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46">
                <a:solidFill>
                  <a:schemeClr val="tx1"/>
                </a:solidFill>
                <a:latin typeface="+mn-lt"/>
              </a:defRPr>
            </a:lvl8pPr>
            <a:lvl9pPr marL="3587351" indent="-211021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46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i="1" kern="0" dirty="0" smtClean="0">
                <a:latin typeface="Helvetica "/>
              </a:rPr>
              <a:t>Status and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i="1" kern="0" dirty="0" smtClean="0">
                <a:latin typeface="Helvetica "/>
              </a:rPr>
              <a:t>achievements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792163" y="994619"/>
            <a:ext cx="5669858" cy="810009"/>
          </a:xfrm>
          <a:prstGeom prst="roundRect">
            <a:avLst>
              <a:gd name="adj" fmla="val 17498"/>
            </a:avLst>
          </a:prstGeom>
          <a:noFill/>
          <a:ln w="1587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792162" y="3068996"/>
            <a:ext cx="7919883" cy="810009"/>
          </a:xfrm>
          <a:prstGeom prst="roundRect">
            <a:avLst>
              <a:gd name="adj" fmla="val 17498"/>
            </a:avLst>
          </a:prstGeom>
          <a:noFill/>
          <a:ln w="1587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11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4391998" y="4710464"/>
            <a:ext cx="2160229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de-DE" sz="1600" b="0" u="sng" dirty="0" smtClean="0">
                <a:latin typeface="Arial" charset="0"/>
                <a:sym typeface="Symbol"/>
              </a:rPr>
              <a:t> </a:t>
            </a:r>
            <a:r>
              <a:rPr lang="en-GB" altLang="de-DE" sz="1600" u="sng" dirty="0" smtClean="0">
                <a:latin typeface="Arial" charset="0"/>
                <a:sym typeface="Symbol"/>
              </a:rPr>
              <a:t>J</a:t>
            </a:r>
            <a:r>
              <a:rPr lang="en-GB" altLang="de-DE" sz="1600" u="sng" baseline="-25000" dirty="0" smtClean="0">
                <a:latin typeface="Arial" charset="0"/>
                <a:sym typeface="Symbol"/>
              </a:rPr>
              <a:t>e</a:t>
            </a:r>
            <a:r>
              <a:rPr lang="en-GB" altLang="de-DE" sz="1600" u="sng" dirty="0" smtClean="0">
                <a:latin typeface="Arial" charset="0"/>
                <a:sym typeface="Symbol"/>
              </a:rPr>
              <a:t> must be high</a:t>
            </a:r>
            <a:endParaRPr lang="en-GB" altLang="de-DE" sz="1600" u="sng" dirty="0"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1983" y="4856508"/>
            <a:ext cx="11512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altLang="de-DE" sz="1400" dirty="0" smtClean="0">
                <a:solidFill>
                  <a:srgbClr val="000000"/>
                </a:solidFill>
                <a:latin typeface="Arial" charset="0"/>
              </a:rPr>
              <a:t>Small </a:t>
            </a:r>
            <a:r>
              <a:rPr lang="en-GB" altLang="de-DE" sz="1400" dirty="0">
                <a:solidFill>
                  <a:srgbClr val="000000"/>
                </a:solidFill>
                <a:latin typeface="Arial" charset="0"/>
              </a:rPr>
              <a:t>bore </a:t>
            </a:r>
            <a:endParaRPr lang="de-CH" sz="1400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35342" y="4236692"/>
            <a:ext cx="91602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de-DE" sz="1600" b="0" i="1" dirty="0" smtClean="0">
                <a:latin typeface="Arial" charset="0"/>
              </a:rPr>
              <a:t>R/r &gt;&gt; 1</a:t>
            </a:r>
            <a:endParaRPr lang="en-GB" altLang="de-DE" sz="1600" b="0" i="1" dirty="0">
              <a:latin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131984" y="5126511"/>
            <a:ext cx="108012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GB" altLang="de-DE" sz="1600" b="0" i="1" dirty="0" err="1" smtClean="0">
                <a:latin typeface="Arial" charset="0"/>
              </a:rPr>
              <a:t>B</a:t>
            </a:r>
            <a:r>
              <a:rPr lang="en-GB" altLang="de-DE" sz="1600" b="0" i="1" baseline="-25000" dirty="0" err="1" smtClean="0">
                <a:latin typeface="Arial" charset="0"/>
              </a:rPr>
              <a:t>peak</a:t>
            </a:r>
            <a:r>
              <a:rPr lang="en-GB" altLang="de-DE" sz="1600" b="0" i="1" dirty="0" smtClean="0">
                <a:latin typeface="Arial" charset="0"/>
              </a:rPr>
              <a:t>/</a:t>
            </a:r>
            <a:r>
              <a:rPr lang="en-GB" altLang="de-DE" sz="1600" b="0" i="1" dirty="0" smtClean="0">
                <a:solidFill>
                  <a:srgbClr val="000000"/>
                </a:solidFill>
                <a:latin typeface="Arial" charset="0"/>
              </a:rPr>
              <a:t>B</a:t>
            </a:r>
            <a:r>
              <a:rPr lang="en-GB" altLang="de-DE" sz="1600" b="0" i="1" baseline="-25000" dirty="0" smtClean="0">
                <a:solidFill>
                  <a:srgbClr val="000000"/>
                </a:solidFill>
                <a:latin typeface="Arial" charset="0"/>
              </a:rPr>
              <a:t>0</a:t>
            </a:r>
            <a:r>
              <a:rPr lang="en-GB" altLang="de-DE" sz="1600" b="0" i="1" dirty="0">
                <a:latin typeface="Arial" charset="0"/>
              </a:rPr>
              <a:t> </a:t>
            </a:r>
            <a:r>
              <a:rPr lang="en-GB" altLang="de-DE" sz="1600" b="0" i="1" dirty="0" smtClean="0">
                <a:latin typeface="Arial" charset="0"/>
              </a:rPr>
              <a:t>~ 1</a:t>
            </a:r>
            <a:endParaRPr lang="en-GB" altLang="de-DE" sz="1600" b="0" i="1" dirty="0"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16301" y="4418345"/>
            <a:ext cx="13756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altLang="de-DE" sz="1400" dirty="0">
                <a:solidFill>
                  <a:srgbClr val="000000"/>
                </a:solidFill>
                <a:latin typeface="Arial" charset="0"/>
              </a:rPr>
              <a:t>Thick </a:t>
            </a:r>
            <a:r>
              <a:rPr lang="en-GB" altLang="de-DE" sz="1400" dirty="0" smtClean="0">
                <a:solidFill>
                  <a:srgbClr val="000000"/>
                </a:solidFill>
                <a:latin typeface="Arial" charset="0"/>
              </a:rPr>
              <a:t>winding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896647" y="3866497"/>
            <a:ext cx="1965334" cy="1923979"/>
            <a:chOff x="3553936" y="1332887"/>
            <a:chExt cx="1965334" cy="1923979"/>
          </a:xfrm>
        </p:grpSpPr>
        <p:grpSp>
          <p:nvGrpSpPr>
            <p:cNvPr id="9" name="Group 8"/>
            <p:cNvGrpSpPr/>
            <p:nvPr/>
          </p:nvGrpSpPr>
          <p:grpSpPr>
            <a:xfrm>
              <a:off x="3553936" y="1332887"/>
              <a:ext cx="1965334" cy="1923979"/>
              <a:chOff x="6639114" y="1052736"/>
              <a:chExt cx="1965334" cy="1923979"/>
            </a:xfrm>
          </p:grpSpPr>
          <p:sp>
            <p:nvSpPr>
              <p:cNvPr id="11" name="Oval 10"/>
              <p:cNvSpPr>
                <a:spLocks noChangeAspect="1"/>
              </p:cNvSpPr>
              <p:nvPr/>
            </p:nvSpPr>
            <p:spPr bwMode="auto">
              <a:xfrm>
                <a:off x="7251517" y="1656137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222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6639114" y="1052736"/>
                <a:ext cx="1965334" cy="1923979"/>
                <a:chOff x="6351081" y="1052736"/>
                <a:chExt cx="1965334" cy="1923979"/>
              </a:xfrm>
            </p:grpSpPr>
            <p:sp>
              <p:nvSpPr>
                <p:cNvPr id="18" name="Block Arc 17"/>
                <p:cNvSpPr>
                  <a:spLocks noChangeAspect="1"/>
                </p:cNvSpPr>
                <p:nvPr/>
              </p:nvSpPr>
              <p:spPr bwMode="auto">
                <a:xfrm rot="5400000">
                  <a:off x="6705001" y="1385389"/>
                  <a:ext cx="1260000" cy="1260000"/>
                </a:xfrm>
                <a:prstGeom prst="blockArc">
                  <a:avLst>
                    <a:gd name="adj1" fmla="val 11470499"/>
                    <a:gd name="adj2" fmla="val 21039034"/>
                    <a:gd name="adj3" fmla="val 20500"/>
                  </a:avLst>
                </a:prstGeom>
                <a:pattFill prst="pct80">
                  <a:fgClr>
                    <a:srgbClr val="C00000"/>
                  </a:fgClr>
                  <a:bgClr>
                    <a:schemeClr val="bg1"/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9" name="Block Arc 18"/>
                <p:cNvSpPr>
                  <a:spLocks noChangeAspect="1"/>
                </p:cNvSpPr>
                <p:nvPr/>
              </p:nvSpPr>
              <p:spPr bwMode="auto">
                <a:xfrm rot="5400000">
                  <a:off x="6351081" y="1052736"/>
                  <a:ext cx="1922652" cy="1922652"/>
                </a:xfrm>
                <a:prstGeom prst="blockArc">
                  <a:avLst>
                    <a:gd name="adj1" fmla="val 13216353"/>
                    <a:gd name="adj2" fmla="val 19449989"/>
                    <a:gd name="adj3" fmla="val 15756"/>
                  </a:avLst>
                </a:prstGeom>
                <a:pattFill prst="pct80">
                  <a:fgClr>
                    <a:srgbClr val="C00000"/>
                  </a:fgClr>
                  <a:bgClr>
                    <a:schemeClr val="bg1"/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0" name="Block Arc 19"/>
                <p:cNvSpPr>
                  <a:spLocks noChangeAspect="1"/>
                </p:cNvSpPr>
                <p:nvPr/>
              </p:nvSpPr>
              <p:spPr bwMode="auto">
                <a:xfrm rot="16200000">
                  <a:off x="6675932" y="1385389"/>
                  <a:ext cx="1260000" cy="1260000"/>
                </a:xfrm>
                <a:prstGeom prst="blockArc">
                  <a:avLst>
                    <a:gd name="adj1" fmla="val 11470499"/>
                    <a:gd name="adj2" fmla="val 21039034"/>
                    <a:gd name="adj3" fmla="val 20500"/>
                  </a:avLst>
                </a:prstGeom>
                <a:pattFill prst="pct80">
                  <a:fgClr>
                    <a:srgbClr val="C00000"/>
                  </a:fgClr>
                  <a:bgClr>
                    <a:schemeClr val="bg1"/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21" name="Block Arc 20"/>
                <p:cNvSpPr>
                  <a:spLocks noChangeAspect="1"/>
                </p:cNvSpPr>
                <p:nvPr/>
              </p:nvSpPr>
              <p:spPr bwMode="auto">
                <a:xfrm rot="16200000">
                  <a:off x="6393763" y="1054063"/>
                  <a:ext cx="1922652" cy="1922652"/>
                </a:xfrm>
                <a:prstGeom prst="blockArc">
                  <a:avLst>
                    <a:gd name="adj1" fmla="val 13216353"/>
                    <a:gd name="adj2" fmla="val 19449989"/>
                    <a:gd name="adj3" fmla="val 15756"/>
                  </a:avLst>
                </a:prstGeom>
                <a:pattFill prst="pct80">
                  <a:fgClr>
                    <a:srgbClr val="C00000"/>
                  </a:fgClr>
                  <a:bgClr>
                    <a:schemeClr val="bg1"/>
                  </a:bgClr>
                </a:patt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13" name="Line 616"/>
              <p:cNvSpPr>
                <a:spLocks noChangeShapeType="1"/>
              </p:cNvSpPr>
              <p:nvPr/>
            </p:nvSpPr>
            <p:spPr bwMode="auto">
              <a:xfrm flipH="1" flipV="1">
                <a:off x="7293204" y="1815791"/>
                <a:ext cx="308508" cy="194754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/>
            </p:nvSpPr>
            <p:spPr bwMode="auto">
              <a:xfrm>
                <a:off x="7477650" y="1704681"/>
                <a:ext cx="144264" cy="246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de-DE" sz="1600" i="1" dirty="0" smtClean="0">
                    <a:latin typeface="Arial" charset="0"/>
                  </a:rPr>
                  <a:t>r</a:t>
                </a:r>
                <a:endParaRPr lang="en-GB" altLang="de-DE" sz="1600" i="1" dirty="0">
                  <a:latin typeface="Arial" charset="0"/>
                </a:endParaRPr>
              </a:p>
            </p:txBody>
          </p:sp>
          <p:sp>
            <p:nvSpPr>
              <p:cNvPr id="15" name="Line 616"/>
              <p:cNvSpPr>
                <a:spLocks noChangeShapeType="1"/>
              </p:cNvSpPr>
              <p:nvPr/>
            </p:nvSpPr>
            <p:spPr bwMode="auto">
              <a:xfrm flipH="1">
                <a:off x="6861156" y="2010547"/>
                <a:ext cx="750361" cy="53412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7627435" y="1853770"/>
                <a:ext cx="295521" cy="318924"/>
              </a:xfrm>
              <a:prstGeom prst="rect">
                <a:avLst/>
              </a:prstGeom>
            </p:spPr>
            <p:txBody>
              <a:bodyPr wrap="none" lIns="36000" tIns="36000" rIns="36000" bIns="36000">
                <a:spAutoFit/>
              </a:bodyPr>
              <a:lstStyle/>
              <a:p>
                <a:r>
                  <a:rPr lang="en-GB" altLang="de-DE" sz="1600" i="1" dirty="0">
                    <a:solidFill>
                      <a:srgbClr val="000000"/>
                    </a:solidFill>
                    <a:latin typeface="Arial" charset="0"/>
                  </a:rPr>
                  <a:t>B</a:t>
                </a:r>
                <a:r>
                  <a:rPr lang="en-GB" altLang="de-DE" sz="1600" i="1" baseline="-25000" dirty="0">
                    <a:solidFill>
                      <a:srgbClr val="000000"/>
                    </a:solidFill>
                    <a:latin typeface="Arial" charset="0"/>
                  </a:rPr>
                  <a:t>0</a:t>
                </a:r>
                <a:endParaRPr lang="de-CH" dirty="0"/>
              </a:p>
            </p:txBody>
          </p:sp>
          <p:sp>
            <p:nvSpPr>
              <p:cNvPr id="17" name="Rectangle 16"/>
              <p:cNvSpPr>
                <a:spLocks noChangeArrowheads="1"/>
              </p:cNvSpPr>
              <p:nvPr/>
            </p:nvSpPr>
            <p:spPr bwMode="auto">
              <a:xfrm>
                <a:off x="7412762" y="2086026"/>
                <a:ext cx="144264" cy="246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de-DE" sz="1600" i="1" dirty="0">
                    <a:latin typeface="Arial" charset="0"/>
                  </a:rPr>
                  <a:t>R</a:t>
                </a: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4860032" y="2173972"/>
              <a:ext cx="529559" cy="318924"/>
            </a:xfrm>
            <a:prstGeom prst="rect">
              <a:avLst/>
            </a:prstGeom>
          </p:spPr>
          <p:txBody>
            <a:bodyPr wrap="none" lIns="36000" tIns="36000" rIns="36000" bIns="36000">
              <a:spAutoFit/>
            </a:bodyPr>
            <a:lstStyle/>
            <a:p>
              <a:r>
                <a:rPr lang="en-GB" altLang="de-DE" sz="1600" i="1" dirty="0" err="1" smtClean="0">
                  <a:solidFill>
                    <a:srgbClr val="000000"/>
                  </a:solidFill>
                  <a:latin typeface="Arial" charset="0"/>
                </a:rPr>
                <a:t>B</a:t>
              </a:r>
              <a:r>
                <a:rPr lang="en-GB" altLang="de-DE" sz="1600" i="1" baseline="-25000" dirty="0" err="1" smtClean="0">
                  <a:solidFill>
                    <a:srgbClr val="000000"/>
                  </a:solidFill>
                  <a:latin typeface="Arial" charset="0"/>
                </a:rPr>
                <a:t>peak</a:t>
              </a:r>
              <a:endParaRPr lang="de-CH" dirty="0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791958" y="3540451"/>
            <a:ext cx="216002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de-DE" sz="1600" dirty="0">
                <a:solidFill>
                  <a:srgbClr val="000000"/>
                </a:solidFill>
                <a:latin typeface="Arial" charset="0"/>
                <a:cs typeface="Arial" charset="0"/>
              </a:rPr>
              <a:t>High field dipoles </a:t>
            </a: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(and solenoids)</a:t>
            </a:r>
            <a:endParaRPr lang="de-CH" sz="1400" dirty="0"/>
          </a:p>
        </p:txBody>
      </p:sp>
      <p:sp>
        <p:nvSpPr>
          <p:cNvPr id="23" name="Rectangle 22"/>
          <p:cNvSpPr/>
          <p:nvPr/>
        </p:nvSpPr>
        <p:spPr>
          <a:xfrm>
            <a:off x="791958" y="1173738"/>
            <a:ext cx="18726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de-DE" sz="1600" dirty="0">
                <a:solidFill>
                  <a:srgbClr val="000000"/>
                </a:solidFill>
                <a:latin typeface="Arial" charset="0"/>
                <a:cs typeface="Arial" charset="0"/>
              </a:rPr>
              <a:t> Fusion magnets </a:t>
            </a:r>
            <a:endParaRPr lang="de-CH" sz="1600" dirty="0"/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4032199" y="2163749"/>
            <a:ext cx="251982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de-DE" sz="1600" b="0" u="sng" dirty="0" smtClean="0">
                <a:latin typeface="Arial" charset="0"/>
                <a:sym typeface="Symbol"/>
              </a:rPr>
              <a:t> </a:t>
            </a:r>
            <a:r>
              <a:rPr lang="en-GB" altLang="de-DE" sz="1600" u="sng" dirty="0" smtClean="0">
                <a:latin typeface="Arial" charset="0"/>
                <a:sym typeface="Symbol"/>
              </a:rPr>
              <a:t>J</a:t>
            </a:r>
            <a:r>
              <a:rPr lang="en-GB" altLang="de-DE" sz="1600" u="sng" baseline="-25000" dirty="0" smtClean="0">
                <a:latin typeface="Arial" charset="0"/>
                <a:sym typeface="Symbol"/>
              </a:rPr>
              <a:t>e</a:t>
            </a:r>
            <a:r>
              <a:rPr lang="en-GB" altLang="de-DE" sz="1600" u="sng" dirty="0" smtClean="0">
                <a:latin typeface="Arial" charset="0"/>
                <a:sym typeface="Symbol"/>
              </a:rPr>
              <a:t> is not so important</a:t>
            </a:r>
            <a:endParaRPr lang="en-GB" altLang="de-DE" sz="1600" u="sng" dirty="0">
              <a:latin typeface="Arial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848434" y="1623743"/>
            <a:ext cx="1285929" cy="1354310"/>
            <a:chOff x="1470227" y="1786658"/>
            <a:chExt cx="1285929" cy="1354310"/>
          </a:xfrm>
        </p:grpSpPr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1617464" y="1786658"/>
              <a:ext cx="720080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de-DE" sz="1600" b="0" i="1" dirty="0" smtClean="0">
                  <a:latin typeface="Arial" charset="0"/>
                </a:rPr>
                <a:t>R/r ~ 1</a:t>
              </a:r>
              <a:endParaRPr lang="en-GB" altLang="de-DE" sz="1600" b="0" i="1" dirty="0">
                <a:latin typeface="Arial" charset="0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1490870" y="2894747"/>
              <a:ext cx="1080120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None/>
              </a:pPr>
              <a:r>
                <a:rPr lang="en-GB" altLang="de-DE" sz="1600" b="0" i="1" dirty="0" err="1" smtClean="0">
                  <a:latin typeface="Arial" charset="0"/>
                </a:rPr>
                <a:t>B</a:t>
              </a:r>
              <a:r>
                <a:rPr lang="en-GB" altLang="de-DE" sz="1600" b="0" i="1" baseline="-25000" dirty="0" err="1" smtClean="0">
                  <a:latin typeface="Arial" charset="0"/>
                </a:rPr>
                <a:t>peak</a:t>
              </a:r>
              <a:r>
                <a:rPr lang="en-GB" altLang="de-DE" sz="1600" b="0" i="1" dirty="0" smtClean="0">
                  <a:latin typeface="Arial" charset="0"/>
                </a:rPr>
                <a:t>/</a:t>
              </a:r>
              <a:r>
                <a:rPr lang="en-GB" altLang="de-DE" sz="1600" b="0" i="1" dirty="0" smtClean="0">
                  <a:solidFill>
                    <a:srgbClr val="000000"/>
                  </a:solidFill>
                  <a:latin typeface="Arial" charset="0"/>
                </a:rPr>
                <a:t>B</a:t>
              </a:r>
              <a:r>
                <a:rPr lang="en-GB" altLang="de-DE" sz="1600" b="0" i="1" baseline="-25000" dirty="0" smtClean="0">
                  <a:solidFill>
                    <a:srgbClr val="000000"/>
                  </a:solidFill>
                  <a:latin typeface="Arial" charset="0"/>
                </a:rPr>
                <a:t>0</a:t>
              </a:r>
              <a:r>
                <a:rPr lang="en-GB" altLang="de-DE" sz="1600" b="0" i="1" dirty="0">
                  <a:latin typeface="Arial" charset="0"/>
                </a:rPr>
                <a:t> </a:t>
              </a:r>
              <a:r>
                <a:rPr lang="en-GB" altLang="de-DE" sz="1600" b="0" i="1" dirty="0" smtClean="0">
                  <a:latin typeface="Arial" charset="0"/>
                </a:rPr>
                <a:t>&gt; 1</a:t>
              </a:r>
              <a:endParaRPr lang="en-GB" altLang="de-DE" sz="1600" b="0" i="1" dirty="0">
                <a:latin typeface="Arial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470227" y="2034002"/>
              <a:ext cx="1285929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altLang="de-DE" sz="1400" dirty="0">
                  <a:solidFill>
                    <a:srgbClr val="000000"/>
                  </a:solidFill>
                  <a:latin typeface="Arial" charset="0"/>
                </a:rPr>
                <a:t>Thin </a:t>
              </a:r>
              <a:r>
                <a:rPr lang="en-GB" altLang="de-DE" sz="1400" dirty="0" smtClean="0">
                  <a:solidFill>
                    <a:srgbClr val="000000"/>
                  </a:solidFill>
                  <a:latin typeface="Arial" charset="0"/>
                </a:rPr>
                <a:t>winding</a:t>
              </a:r>
            </a:p>
            <a:p>
              <a:endParaRPr lang="en-GB" altLang="de-DE" sz="1400" dirty="0" smtClean="0">
                <a:solidFill>
                  <a:srgbClr val="000000"/>
                </a:solidFill>
                <a:latin typeface="Arial" charset="0"/>
              </a:endParaRPr>
            </a:p>
            <a:p>
              <a:endParaRPr lang="en-GB" altLang="de-DE" sz="1400" dirty="0" smtClean="0">
                <a:solidFill>
                  <a:srgbClr val="000000"/>
                </a:solidFill>
                <a:latin typeface="Arial" charset="0"/>
              </a:endParaRPr>
            </a:p>
            <a:p>
              <a:r>
                <a:rPr lang="en-GB" altLang="de-DE" sz="1400" dirty="0" smtClean="0">
                  <a:solidFill>
                    <a:srgbClr val="000000"/>
                  </a:solidFill>
                  <a:latin typeface="Arial" charset="0"/>
                </a:rPr>
                <a:t>Large </a:t>
              </a:r>
              <a:r>
                <a:rPr lang="en-GB" altLang="de-DE" sz="1400" dirty="0">
                  <a:solidFill>
                    <a:srgbClr val="000000"/>
                  </a:solidFill>
                  <a:latin typeface="Arial" charset="0"/>
                </a:rPr>
                <a:t>bore </a:t>
              </a:r>
              <a:endParaRPr lang="de-CH" sz="14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81959" y="1443741"/>
            <a:ext cx="1506899" cy="1805257"/>
            <a:chOff x="-108519" y="1548911"/>
            <a:chExt cx="1506899" cy="1805257"/>
          </a:xfrm>
        </p:grpSpPr>
        <p:sp>
          <p:nvSpPr>
            <p:cNvPr id="30" name="Line 616"/>
            <p:cNvSpPr>
              <a:spLocks noChangeShapeType="1"/>
            </p:cNvSpPr>
            <p:nvPr/>
          </p:nvSpPr>
          <p:spPr bwMode="auto">
            <a:xfrm flipV="1">
              <a:off x="794503" y="2175421"/>
              <a:ext cx="473757" cy="27596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 sz="1600"/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901234" y="2070756"/>
              <a:ext cx="144264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de-DE" sz="1600" i="1" dirty="0" smtClean="0">
                  <a:latin typeface="Arial" charset="0"/>
                </a:rPr>
                <a:t>r</a:t>
              </a:r>
              <a:endParaRPr lang="en-GB" altLang="de-DE" sz="1600" i="1" dirty="0">
                <a:latin typeface="Arial" charset="0"/>
              </a:endParaRPr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887116" y="2599611"/>
              <a:ext cx="144264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de-DE" sz="1600" i="1" dirty="0">
                  <a:latin typeface="Arial" charset="0"/>
                </a:rPr>
                <a:t>R</a:t>
              </a:r>
            </a:p>
          </p:txBody>
        </p:sp>
        <p:sp>
          <p:nvSpPr>
            <p:cNvPr id="33" name="Block Arc 32"/>
            <p:cNvSpPr/>
            <p:nvPr/>
          </p:nvSpPr>
          <p:spPr bwMode="auto">
            <a:xfrm rot="5400000">
              <a:off x="-263569" y="1709018"/>
              <a:ext cx="1800200" cy="1490100"/>
            </a:xfrm>
            <a:prstGeom prst="blockArc">
              <a:avLst>
                <a:gd name="adj1" fmla="val 11086557"/>
                <a:gd name="adj2" fmla="val 21441085"/>
                <a:gd name="adj3" fmla="val 3771"/>
              </a:avLst>
            </a:prstGeom>
            <a:pattFill prst="pct80">
              <a:fgClr>
                <a:srgbClr val="C00000"/>
              </a:fgClr>
              <a:bgClr>
                <a:schemeClr val="bg1"/>
              </a:bgClr>
            </a:patt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4" name="Block Arc 33"/>
            <p:cNvSpPr/>
            <p:nvPr/>
          </p:nvSpPr>
          <p:spPr bwMode="auto">
            <a:xfrm rot="21600000">
              <a:off x="284214" y="1548911"/>
              <a:ext cx="761284" cy="626509"/>
            </a:xfrm>
            <a:prstGeom prst="blockArc">
              <a:avLst>
                <a:gd name="adj1" fmla="val 10763971"/>
                <a:gd name="adj2" fmla="val 17270575"/>
                <a:gd name="adj3" fmla="val 9391"/>
              </a:avLst>
            </a:prstGeom>
            <a:pattFill prst="pct80">
              <a:fgClr>
                <a:srgbClr val="C00000"/>
              </a:fgClr>
              <a:bgClr>
                <a:schemeClr val="bg1"/>
              </a:bgClr>
            </a:patt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Block Arc 34"/>
            <p:cNvSpPr/>
            <p:nvPr/>
          </p:nvSpPr>
          <p:spPr bwMode="auto">
            <a:xfrm rot="21600000" flipV="1">
              <a:off x="287866" y="2733479"/>
              <a:ext cx="761284" cy="614250"/>
            </a:xfrm>
            <a:prstGeom prst="blockArc">
              <a:avLst>
                <a:gd name="adj1" fmla="val 10763971"/>
                <a:gd name="adj2" fmla="val 17270575"/>
                <a:gd name="adj3" fmla="val 9391"/>
              </a:avLst>
            </a:prstGeom>
            <a:pattFill prst="pct80">
              <a:fgClr>
                <a:srgbClr val="C00000"/>
              </a:fgClr>
              <a:bgClr>
                <a:schemeClr val="bg1"/>
              </a:bgClr>
            </a:patt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284213" y="1862166"/>
              <a:ext cx="61200" cy="1178438"/>
            </a:xfrm>
            <a:prstGeom prst="rect">
              <a:avLst/>
            </a:prstGeom>
            <a:pattFill prst="pct80">
              <a:fgClr>
                <a:srgbClr val="C00000"/>
              </a:fgClr>
              <a:bgClr>
                <a:schemeClr val="bg1"/>
              </a:bgClr>
            </a:patt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" name="Line 616"/>
            <p:cNvSpPr>
              <a:spLocks noChangeShapeType="1"/>
            </p:cNvSpPr>
            <p:nvPr/>
          </p:nvSpPr>
          <p:spPr bwMode="auto">
            <a:xfrm>
              <a:off x="794502" y="2451382"/>
              <a:ext cx="535322" cy="390102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 sz="160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53640" y="2237064"/>
              <a:ext cx="40748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altLang="de-DE" sz="1600" i="1" dirty="0">
                  <a:solidFill>
                    <a:srgbClr val="000000"/>
                  </a:solidFill>
                  <a:latin typeface="Arial" charset="0"/>
                </a:rPr>
                <a:t>B</a:t>
              </a:r>
              <a:r>
                <a:rPr lang="en-GB" altLang="de-DE" sz="1600" i="1" baseline="-25000" dirty="0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de-CH" sz="1600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756858" y="2786059"/>
              <a:ext cx="64152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altLang="de-DE" sz="1600" i="1" dirty="0" err="1" smtClean="0">
                  <a:solidFill>
                    <a:srgbClr val="000000"/>
                  </a:solidFill>
                  <a:latin typeface="Arial" charset="0"/>
                </a:rPr>
                <a:t>B</a:t>
              </a:r>
              <a:r>
                <a:rPr lang="en-GB" altLang="de-DE" sz="1600" i="1" baseline="-25000" dirty="0" err="1" smtClean="0">
                  <a:solidFill>
                    <a:srgbClr val="000000"/>
                  </a:solidFill>
                  <a:latin typeface="Arial" charset="0"/>
                </a:rPr>
                <a:t>peak</a:t>
              </a:r>
              <a:endParaRPr lang="de-CH" sz="1600" dirty="0"/>
            </a:p>
          </p:txBody>
        </p:sp>
      </p:grpSp>
      <p:sp>
        <p:nvSpPr>
          <p:cNvPr id="40" name="Rectangle 7"/>
          <p:cNvSpPr>
            <a:spLocks noChangeArrowheads="1"/>
          </p:cNvSpPr>
          <p:nvPr/>
        </p:nvSpPr>
        <p:spPr bwMode="auto">
          <a:xfrm>
            <a:off x="6642023" y="1874501"/>
            <a:ext cx="1819956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de-DE" sz="1600" b="0" dirty="0" smtClean="0">
                <a:latin typeface="Arial" charset="0"/>
              </a:rPr>
              <a:t>Operating current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de-DE" sz="1600" b="0" dirty="0">
                <a:latin typeface="Arial" charset="0"/>
              </a:rPr>
              <a:t>a</a:t>
            </a:r>
            <a:r>
              <a:rPr lang="en-GB" altLang="de-DE" sz="1600" b="0" dirty="0" smtClean="0">
                <a:latin typeface="Arial" charset="0"/>
              </a:rPr>
              <a:t>bout 30–100 kA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de-DE" sz="1600" b="0" dirty="0" smtClean="0">
                <a:latin typeface="Arial" charset="0"/>
              </a:rPr>
              <a:t>(50-300 tapes)</a:t>
            </a:r>
            <a:endParaRPr lang="en-GB" altLang="de-DE" sz="1600" dirty="0">
              <a:latin typeface="Arial" charset="0"/>
            </a:endParaRP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6822025" y="4530462"/>
            <a:ext cx="1639954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de-DE" sz="1600" b="0" dirty="0" smtClean="0">
                <a:latin typeface="Arial" charset="0"/>
              </a:rPr>
              <a:t>About 5–30 kA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de-DE" sz="1600" b="0" dirty="0" smtClean="0">
                <a:latin typeface="Arial" charset="0"/>
              </a:rPr>
              <a:t>(10-50 tapes)</a:t>
            </a:r>
            <a:endParaRPr lang="en-GB" altLang="de-DE" sz="1600" dirty="0">
              <a:latin typeface="Arial" charset="0"/>
            </a:endParaRPr>
          </a:p>
        </p:txBody>
      </p:sp>
      <p:sp>
        <p:nvSpPr>
          <p:cNvPr id="42" name="Text Box 7"/>
          <p:cNvSpPr txBox="1">
            <a:spLocks noChangeArrowheads="1"/>
          </p:cNvSpPr>
          <p:nvPr/>
        </p:nvSpPr>
        <p:spPr bwMode="auto">
          <a:xfrm>
            <a:off x="2141973" y="116632"/>
            <a:ext cx="5310059" cy="81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en-US" altLang="de-DE" sz="2400" dirty="0" smtClean="0">
                <a:latin typeface="Arial" charset="0"/>
                <a:cs typeface="Arial" charset="0"/>
              </a:rPr>
              <a:t>Background – magnets </a:t>
            </a:r>
            <a:endParaRPr lang="en-US" altLang="de-DE" sz="2400" dirty="0">
              <a:latin typeface="Arial" charset="0"/>
              <a:cs typeface="Arial" charset="0"/>
            </a:endParaRPr>
          </a:p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en-US" altLang="de-DE" sz="1800" b="0" dirty="0" smtClean="0">
                <a:latin typeface="Arial" charset="0"/>
                <a:cs typeface="Arial" charset="0"/>
              </a:rPr>
              <a:t>Magnet type influences the cable design</a:t>
            </a:r>
          </a:p>
        </p:txBody>
      </p:sp>
      <p:sp>
        <p:nvSpPr>
          <p:cNvPr id="43" name="Rounded Rectangle 42"/>
          <p:cNvSpPr/>
          <p:nvPr/>
        </p:nvSpPr>
        <p:spPr bwMode="auto">
          <a:xfrm>
            <a:off x="792163" y="3540451"/>
            <a:ext cx="8099886" cy="2262944"/>
          </a:xfrm>
          <a:prstGeom prst="roundRect">
            <a:avLst>
              <a:gd name="adj" fmla="val 7682"/>
            </a:avLst>
          </a:prstGeom>
          <a:noFill/>
          <a:ln w="1587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2141973" y="5970478"/>
            <a:ext cx="4770053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GB" altLang="de-DE" sz="1600" b="0" dirty="0" smtClean="0">
                <a:latin typeface="Arial" charset="0"/>
              </a:rPr>
              <a:t>High field and/or large size </a:t>
            </a:r>
            <a:r>
              <a:rPr lang="en-GB" altLang="de-DE" sz="1600" b="0" dirty="0">
                <a:latin typeface="Arial" charset="0"/>
                <a:sym typeface="Symbol"/>
              </a:rPr>
              <a:t> </a:t>
            </a:r>
            <a:r>
              <a:rPr lang="en-GB" altLang="de-DE" sz="1600" u="sng" dirty="0" smtClean="0">
                <a:latin typeface="Arial" charset="0"/>
                <a:sym typeface="Symbol"/>
              </a:rPr>
              <a:t>large stresses</a:t>
            </a:r>
            <a:endParaRPr lang="en-GB" altLang="de-DE" sz="1600" u="sng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74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1978" y="1158111"/>
            <a:ext cx="5694426" cy="209959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462021" y="1675514"/>
            <a:ext cx="2053575" cy="148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  <a:spcAft>
                <a:spcPts val="2400"/>
              </a:spcAft>
            </a:pP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1         </a:t>
            </a:r>
          </a:p>
          <a:p>
            <a:pPr algn="r">
              <a:lnSpc>
                <a:spcPct val="120000"/>
              </a:lnSpc>
              <a:spcAft>
                <a:spcPts val="2400"/>
              </a:spcAft>
            </a:pP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1          </a:t>
            </a:r>
          </a:p>
          <a:p>
            <a:pPr algn="r">
              <a:lnSpc>
                <a:spcPct val="120000"/>
              </a:lnSpc>
              <a:spcAft>
                <a:spcPts val="2400"/>
              </a:spcAft>
            </a:pP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&gt;5</a:t>
            </a:r>
            <a:endParaRPr lang="en-US" altLang="de-DE" sz="1400" b="0" baseline="300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68011" y="1628979"/>
            <a:ext cx="823967" cy="327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1" hangingPunct="1">
              <a:lnSpc>
                <a:spcPct val="120000"/>
              </a:lnSpc>
            </a:pPr>
            <a:r>
              <a:rPr lang="en-US" altLang="de-DE" sz="1400" baseline="0" dirty="0" smtClean="0">
                <a:solidFill>
                  <a:srgbClr val="000000"/>
                </a:solidFill>
                <a:latin typeface="Arial" charset="0"/>
              </a:rPr>
              <a:t>Bi2212  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64" y="1538979"/>
            <a:ext cx="530866" cy="528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1830231" y="2198050"/>
            <a:ext cx="7617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de-DE" sz="1400" dirty="0">
                <a:solidFill>
                  <a:srgbClr val="000000"/>
                </a:solidFill>
                <a:latin typeface="Arial" charset="0"/>
              </a:rPr>
              <a:t>Bi2223</a:t>
            </a:r>
            <a:endParaRPr lang="de-CH" dirty="0"/>
          </a:p>
        </p:txBody>
      </p:sp>
      <p:sp>
        <p:nvSpPr>
          <p:cNvPr id="10" name="Rectangle 9"/>
          <p:cNvSpPr/>
          <p:nvPr/>
        </p:nvSpPr>
        <p:spPr>
          <a:xfrm>
            <a:off x="1758096" y="2747995"/>
            <a:ext cx="833882" cy="327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lnSpc>
                <a:spcPct val="120000"/>
              </a:lnSpc>
            </a:pPr>
            <a:r>
              <a:rPr lang="en-US" altLang="de-DE" sz="1400" dirty="0">
                <a:solidFill>
                  <a:srgbClr val="000000"/>
                </a:solidFill>
                <a:latin typeface="Arial" charset="0"/>
              </a:rPr>
              <a:t>REBCO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897197" y="5769026"/>
            <a:ext cx="4950056" cy="8679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GB" altLang="de-DE" sz="1400" b="0" u="sng" dirty="0" smtClean="0">
                <a:latin typeface="Arial" charset="0"/>
              </a:rPr>
              <a:t>Round, twisted, fine filaments are not requirements</a:t>
            </a:r>
            <a:r>
              <a:rPr lang="en-GB" altLang="de-DE" sz="1400" b="0" dirty="0" smtClean="0">
                <a:latin typeface="Arial" charset="0"/>
              </a:rPr>
              <a:t>.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GB" altLang="de-DE" sz="1400" b="0" dirty="0" smtClean="0">
                <a:latin typeface="Arial" charset="0"/>
              </a:rPr>
              <a:t>In fact, the first HTS commercial magnets (NMR) was made with coated conductor (non-round, non-</a:t>
            </a:r>
            <a:r>
              <a:rPr lang="en-GB" altLang="de-DE" sz="1400" b="0" dirty="0" err="1" smtClean="0">
                <a:latin typeface="Arial" charset="0"/>
              </a:rPr>
              <a:t>multifil</a:t>
            </a:r>
            <a:r>
              <a:rPr lang="en-GB" altLang="de-DE" sz="1400" b="0" dirty="0" smtClean="0">
                <a:latin typeface="Arial" charset="0"/>
              </a:rPr>
              <a:t>., non-twisted).</a:t>
            </a:r>
            <a:endParaRPr lang="en-GB" altLang="de-DE" sz="1400" b="0" dirty="0"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91958" y="3789004"/>
            <a:ext cx="5130057" cy="6093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de-DE" sz="1400" dirty="0" smtClean="0">
                <a:solidFill>
                  <a:srgbClr val="000000"/>
                </a:solidFill>
                <a:latin typeface="Arial" charset="0"/>
              </a:rPr>
              <a:t>REBCO is the youngest </a:t>
            </a:r>
            <a:r>
              <a:rPr lang="en-US" altLang="de-DE" sz="1400" dirty="0" smtClean="0">
                <a:solidFill>
                  <a:srgbClr val="000000"/>
                </a:solidFill>
                <a:latin typeface="Arial" charset="0"/>
                <a:sym typeface="Symbol" panose="05050102010706020507" pitchFamily="18" charset="2"/>
              </a:rPr>
              <a:t> largest margin of improvement</a:t>
            </a:r>
            <a:endParaRPr lang="en-US" altLang="de-DE" sz="1400" dirty="0" smtClean="0">
              <a:solidFill>
                <a:srgbClr val="000000"/>
              </a:solidFill>
              <a:latin typeface="Arial" charset="0"/>
            </a:endParaRPr>
          </a:p>
          <a:p>
            <a:pPr algn="ctr">
              <a:lnSpc>
                <a:spcPct val="120000"/>
              </a:lnSpc>
            </a:pP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Production capacity and J</a:t>
            </a:r>
            <a:r>
              <a:rPr lang="en-US" altLang="de-DE" sz="1400" b="0" baseline="-25000" dirty="0" smtClean="0">
                <a:solidFill>
                  <a:srgbClr val="000000"/>
                </a:solidFill>
                <a:latin typeface="Arial" charset="0"/>
              </a:rPr>
              <a:t>e</a:t>
            </a: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 are still growing fast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2231974" y="116632"/>
            <a:ext cx="49500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en-US" altLang="de-DE" sz="2400" dirty="0" smtClean="0">
                <a:latin typeface="Arial" charset="0"/>
                <a:cs typeface="Arial" charset="0"/>
              </a:rPr>
              <a:t>Background – technical HTS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375" b="89063" l="0" r="100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957" y="2450611"/>
            <a:ext cx="1800000" cy="13125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2944362" y="1648517"/>
            <a:ext cx="396000" cy="288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2835309" y="2207938"/>
            <a:ext cx="108000" cy="288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4654381" y="1648517"/>
            <a:ext cx="90001" cy="288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34562" y="901976"/>
            <a:ext cx="514747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1200" i="1" dirty="0">
                <a:solidFill>
                  <a:srgbClr val="000000"/>
                </a:solidFill>
                <a:latin typeface="Arial" charset="0"/>
              </a:rPr>
              <a:t>J</a:t>
            </a:r>
            <a:r>
              <a:rPr lang="en-US" altLang="de-DE" sz="1200" i="1" baseline="-25000" dirty="0">
                <a:solidFill>
                  <a:srgbClr val="000000"/>
                </a:solidFill>
                <a:latin typeface="Arial" charset="0"/>
              </a:rPr>
              <a:t>e</a:t>
            </a:r>
            <a:r>
              <a:rPr lang="en-US" altLang="de-DE" sz="1200" i="1" dirty="0">
                <a:solidFill>
                  <a:srgbClr val="000000"/>
                </a:solidFill>
                <a:latin typeface="Arial" charset="0"/>
              </a:rPr>
              <a:t>(4.2 K, 15 T</a:t>
            </a:r>
            <a:r>
              <a:rPr lang="en-US" altLang="de-DE" sz="1200" i="1" dirty="0" smtClean="0">
                <a:solidFill>
                  <a:srgbClr val="000000"/>
                </a:solidFill>
                <a:latin typeface="Arial" charset="0"/>
              </a:rPr>
              <a:t>)                 Long</a:t>
            </a:r>
            <a:r>
              <a:rPr lang="en-US" altLang="de-DE" sz="1200" i="1" dirty="0">
                <a:solidFill>
                  <a:srgbClr val="000000"/>
                </a:solidFill>
                <a:latin typeface="Arial" charset="0"/>
              </a:rPr>
              <a:t>. ten. s</a:t>
            </a:r>
            <a:r>
              <a:rPr lang="en-US" altLang="de-DE" sz="1200" i="1" dirty="0" smtClean="0">
                <a:solidFill>
                  <a:srgbClr val="000000"/>
                </a:solidFill>
                <a:latin typeface="Arial" charset="0"/>
              </a:rPr>
              <a:t>tress            Trans</a:t>
            </a:r>
            <a:r>
              <a:rPr lang="en-US" altLang="de-DE" sz="1200" i="1" dirty="0">
                <a:solidFill>
                  <a:srgbClr val="000000"/>
                </a:solidFill>
                <a:latin typeface="Arial" charset="0"/>
              </a:rPr>
              <a:t>. comp. stress</a:t>
            </a:r>
            <a:endParaRPr lang="de-CH" sz="1200" i="1" dirty="0"/>
          </a:p>
        </p:txBody>
      </p:sp>
      <p:sp>
        <p:nvSpPr>
          <p:cNvPr id="24" name="Rectangle 23"/>
          <p:cNvSpPr/>
          <p:nvPr/>
        </p:nvSpPr>
        <p:spPr bwMode="auto">
          <a:xfrm>
            <a:off x="5043354" y="2207938"/>
            <a:ext cx="324000" cy="288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5306241" y="2779427"/>
            <a:ext cx="720008" cy="288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6444807" y="1648517"/>
            <a:ext cx="179797" cy="288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7002026" y="2207938"/>
            <a:ext cx="180002" cy="288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7768490" y="2779427"/>
            <a:ext cx="223548" cy="28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5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3114566" y="2682864"/>
            <a:ext cx="1260014" cy="476133"/>
          </a:xfrm>
          <a:prstGeom prst="roundRect">
            <a:avLst>
              <a:gd name="adj" fmla="val 13727"/>
            </a:avLst>
          </a:prstGeom>
          <a:noFill/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7687197" y="2691574"/>
            <a:ext cx="360005" cy="476133"/>
          </a:xfrm>
          <a:prstGeom prst="roundRect">
            <a:avLst>
              <a:gd name="adj" fmla="val 13727"/>
            </a:avLst>
          </a:prstGeom>
          <a:noFill/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Rounded Rectangle 30"/>
          <p:cNvSpPr/>
          <p:nvPr/>
        </p:nvSpPr>
        <p:spPr bwMode="auto">
          <a:xfrm>
            <a:off x="8157532" y="2708992"/>
            <a:ext cx="360005" cy="450005"/>
          </a:xfrm>
          <a:prstGeom prst="roundRect">
            <a:avLst>
              <a:gd name="adj" fmla="val 13727"/>
            </a:avLst>
          </a:prstGeom>
          <a:noFill/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01977" y="3248998"/>
            <a:ext cx="279003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800" b="0" dirty="0" smtClean="0">
                <a:latin typeface="Helvetica" panose="020B0604020202020204" pitchFamily="34" charset="0"/>
                <a:ea typeface="MS Mincho"/>
                <a:cs typeface="Helvetica" panose="020B0604020202020204" pitchFamily="34" charset="0"/>
              </a:rPr>
              <a:t>Table 1 in </a:t>
            </a:r>
            <a:r>
              <a:rPr lang="en-US" sz="800" b="0" u="sng" dirty="0" smtClean="0">
                <a:solidFill>
                  <a:srgbClr val="0000FF"/>
                </a:solidFill>
                <a:latin typeface="Helvetica" panose="020B0604020202020204" pitchFamily="34" charset="0"/>
                <a:ea typeface="MS Mincho"/>
                <a:cs typeface="Helvetica" panose="020B0604020202020204" pitchFamily="34" charset="0"/>
              </a:rPr>
              <a:t>https</a:t>
            </a:r>
            <a:r>
              <a:rPr lang="en-US" sz="800" b="0" u="sng" dirty="0">
                <a:solidFill>
                  <a:srgbClr val="0000FF"/>
                </a:solidFill>
                <a:latin typeface="Helvetica" panose="020B0604020202020204" pitchFamily="34" charset="0"/>
                <a:ea typeface="MS Mincho"/>
                <a:cs typeface="Helvetica" panose="020B0604020202020204" pitchFamily="34" charset="0"/>
              </a:rPr>
              <a:t>://dx.doi.org/10.1088/1361-6668/ab06a2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3221985" y="2779537"/>
            <a:ext cx="990011" cy="28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83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 rot="5400000">
            <a:off x="7609588" y="628273"/>
            <a:ext cx="1534087" cy="295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de-DE" sz="1100" i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N. of manufacturers</a:t>
            </a:r>
            <a:r>
              <a:rPr lang="en-US" altLang="de-DE" sz="1100" b="0" i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        </a:t>
            </a:r>
          </a:p>
        </p:txBody>
      </p:sp>
      <p:sp>
        <p:nvSpPr>
          <p:cNvPr id="33" name="Rectangle 7"/>
          <p:cNvSpPr>
            <a:spLocks noChangeArrowheads="1"/>
          </p:cNvSpPr>
          <p:nvPr/>
        </p:nvSpPr>
        <p:spPr bwMode="auto">
          <a:xfrm>
            <a:off x="6462021" y="3519001"/>
            <a:ext cx="2520028" cy="52322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de-DE" sz="1400" b="0" dirty="0" smtClean="0">
                <a:solidFill>
                  <a:srgbClr val="FF0000"/>
                </a:solidFill>
                <a:latin typeface="Arial" charset="0"/>
              </a:rPr>
              <a:t>REBCO is the weakest in some directions (peeling, …)</a:t>
            </a:r>
            <a:endParaRPr lang="en-GB" altLang="de-DE" sz="1400" dirty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8696" b="93478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958" y="3069000"/>
            <a:ext cx="1728000" cy="85196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791957" y="4689014"/>
            <a:ext cx="7830087" cy="6093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de-DE" sz="1400" dirty="0" smtClean="0">
                <a:solidFill>
                  <a:srgbClr val="000000"/>
                </a:solidFill>
                <a:latin typeface="Arial" charset="0"/>
              </a:rPr>
              <a:t>What will be the commercial application?  </a:t>
            </a: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MRI for </a:t>
            </a:r>
            <a:r>
              <a:rPr lang="en-US" altLang="de-DE" sz="1400" b="0" dirty="0" err="1" smtClean="0">
                <a:solidFill>
                  <a:srgbClr val="000000"/>
                </a:solidFill>
                <a:latin typeface="Arial" charset="0"/>
              </a:rPr>
              <a:t>NbTi</a:t>
            </a: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 (3000 t/y), NMR for Nb</a:t>
            </a:r>
            <a:r>
              <a:rPr lang="en-US" altLang="de-DE" sz="1400" b="0" baseline="-25000" dirty="0" smtClean="0">
                <a:solidFill>
                  <a:srgbClr val="000000"/>
                </a:solidFill>
                <a:latin typeface="Arial" charset="0"/>
              </a:rPr>
              <a:t>3</a:t>
            </a: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Sn (50 t/y?)</a:t>
            </a:r>
            <a:endParaRPr lang="en-US" altLang="de-DE" sz="1400" b="0" dirty="0" smtClean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120000"/>
              </a:lnSpc>
            </a:pPr>
            <a:r>
              <a:rPr lang="en-US" altLang="de-DE" sz="1400" dirty="0" smtClean="0">
                <a:solidFill>
                  <a:srgbClr val="000000"/>
                </a:solidFill>
                <a:latin typeface="Arial" charset="0"/>
              </a:rPr>
              <a:t>REBCO: wind turbines, NMR, compact high-field tokamak?</a:t>
            </a:r>
            <a:endParaRPr lang="en-US" altLang="de-DE" sz="1400" b="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221985" y="5139019"/>
            <a:ext cx="270003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000" b="0" u="sng" dirty="0">
                <a:solidFill>
                  <a:srgbClr val="0000FF"/>
                </a:solidFill>
                <a:latin typeface="Helevetica"/>
              </a:rPr>
              <a:t>https://doi.org/10.1038/s41598-021-81559-z </a:t>
            </a:r>
          </a:p>
        </p:txBody>
      </p:sp>
    </p:spTree>
    <p:extLst>
      <p:ext uri="{BB962C8B-B14F-4D97-AF65-F5344CB8AC3E}">
        <p14:creationId xmlns:p14="http://schemas.microsoft.com/office/powerpoint/2010/main" val="1906707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35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915" y="804395"/>
            <a:ext cx="2760009" cy="1544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454381" y="4744533"/>
            <a:ext cx="3118029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de-DE" sz="1400" dirty="0">
                <a:solidFill>
                  <a:srgbClr val="000000"/>
                </a:solidFill>
                <a:latin typeface="Arial" charset="0"/>
              </a:rPr>
              <a:t>S</a:t>
            </a:r>
            <a:r>
              <a:rPr lang="en-US" altLang="de-DE" sz="1400" dirty="0" smtClean="0">
                <a:solidFill>
                  <a:srgbClr val="000000"/>
                </a:solidFill>
                <a:latin typeface="Arial" charset="0"/>
              </a:rPr>
              <a:t>tacked </a:t>
            </a:r>
            <a:r>
              <a:rPr lang="en-US" altLang="de-DE" sz="1400" dirty="0">
                <a:solidFill>
                  <a:srgbClr val="000000"/>
                </a:solidFill>
                <a:latin typeface="Arial" charset="0"/>
              </a:rPr>
              <a:t>slotted </a:t>
            </a:r>
            <a:r>
              <a:rPr lang="en-US" altLang="de-DE" sz="1400" dirty="0" smtClean="0">
                <a:solidFill>
                  <a:srgbClr val="000000"/>
                </a:solidFill>
                <a:latin typeface="Arial" charset="0"/>
              </a:rPr>
              <a:t>matrix (ENEA)</a:t>
            </a:r>
            <a:endParaRPr lang="en-US" altLang="de-DE" sz="1400" baseline="0" dirty="0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163" y="5055807"/>
            <a:ext cx="4466359" cy="1199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411976" y="98963"/>
            <a:ext cx="49500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en-US" altLang="de-DE" sz="2400" dirty="0" smtClean="0">
                <a:latin typeface="Arial" charset="0"/>
                <a:cs typeface="Arial" charset="0"/>
              </a:rPr>
              <a:t>Cables for fusion magnets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779" y="3248999"/>
            <a:ext cx="2151204" cy="85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800573" y="2888994"/>
            <a:ext cx="3960440" cy="327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de-DE" sz="1400" dirty="0" smtClean="0">
                <a:solidFill>
                  <a:srgbClr val="000000"/>
                </a:solidFill>
                <a:latin typeface="Arial" charset="0"/>
              </a:rPr>
              <a:t>Twisted </a:t>
            </a:r>
            <a:r>
              <a:rPr lang="en-US" altLang="de-DE" sz="1400" dirty="0">
                <a:solidFill>
                  <a:srgbClr val="000000"/>
                </a:solidFill>
                <a:latin typeface="Arial" charset="0"/>
              </a:rPr>
              <a:t>stacked, round or flat </a:t>
            </a:r>
            <a:r>
              <a:rPr lang="en-US" altLang="de-DE" sz="1400" dirty="0" smtClean="0">
                <a:solidFill>
                  <a:srgbClr val="000000"/>
                </a:solidFill>
                <a:latin typeface="Arial" charset="0"/>
              </a:rPr>
              <a:t>(SPC)</a:t>
            </a:r>
          </a:p>
        </p:txBody>
      </p:sp>
      <p:sp>
        <p:nvSpPr>
          <p:cNvPr id="9" name="Rectangle 8"/>
          <p:cNvSpPr/>
          <p:nvPr/>
        </p:nvSpPr>
        <p:spPr>
          <a:xfrm>
            <a:off x="5382009" y="2888994"/>
            <a:ext cx="2736304" cy="327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de-DE" sz="1400" dirty="0" smtClean="0">
                <a:solidFill>
                  <a:srgbClr val="000000"/>
                </a:solidFill>
                <a:latin typeface="Arial" charset="0"/>
              </a:rPr>
              <a:t>Twisted </a:t>
            </a:r>
            <a:r>
              <a:rPr lang="en-US" altLang="de-DE" sz="1400" dirty="0">
                <a:solidFill>
                  <a:srgbClr val="000000"/>
                </a:solidFill>
                <a:latin typeface="Arial" charset="0"/>
              </a:rPr>
              <a:t>stacked, round </a:t>
            </a:r>
            <a:r>
              <a:rPr lang="en-US" altLang="de-DE" sz="1400" dirty="0" smtClean="0">
                <a:solidFill>
                  <a:srgbClr val="000000"/>
                </a:solidFill>
                <a:latin typeface="Arial" charset="0"/>
              </a:rPr>
              <a:t>(KIT)</a:t>
            </a:r>
            <a:endParaRPr lang="en-US" altLang="de-DE" sz="1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2001" y="3248998"/>
            <a:ext cx="2103856" cy="793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42023" y="3248998"/>
            <a:ext cx="2070023" cy="82800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832014" y="4773469"/>
            <a:ext cx="2970033" cy="327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de-DE" sz="1400" dirty="0" smtClean="0">
                <a:solidFill>
                  <a:srgbClr val="000000"/>
                </a:solidFill>
                <a:latin typeface="Arial" charset="0"/>
              </a:rPr>
              <a:t>VIPER (Commonwealth Fusion)</a:t>
            </a:r>
            <a:endParaRPr lang="en-US" altLang="de-DE" sz="1400" baseline="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491987" y="1988984"/>
            <a:ext cx="2790031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de-DE" sz="1400" dirty="0" smtClean="0">
                <a:solidFill>
                  <a:srgbClr val="000000"/>
                </a:solidFill>
                <a:latin typeface="Arial" charset="0"/>
              </a:rPr>
              <a:t>CORC multi-stage (CERN)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32024" y="5139019"/>
            <a:ext cx="1260014" cy="1213634"/>
          </a:xfrm>
          <a:prstGeom prst="rect">
            <a:avLst/>
          </a:prstGeom>
        </p:spPr>
      </p:pic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5742013" y="818971"/>
            <a:ext cx="2629965" cy="609398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GB" altLang="de-DE" sz="1400" b="0" dirty="0" smtClean="0">
                <a:latin typeface="Arial" charset="0"/>
              </a:rPr>
              <a:t>Operating current: 30–100 kA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GB" altLang="de-DE" sz="1400" dirty="0" smtClean="0">
                <a:latin typeface="Arial" charset="0"/>
              </a:rPr>
              <a:t>Two cabling stages</a:t>
            </a:r>
            <a:endParaRPr lang="en-GB" altLang="de-DE" sz="14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91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141974" y="116632"/>
            <a:ext cx="48600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en-US" altLang="de-DE" sz="2400" dirty="0" smtClean="0">
                <a:latin typeface="Arial" charset="0"/>
                <a:cs typeface="Arial" charset="0"/>
              </a:rPr>
              <a:t>Cables for high field dipoles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791959" y="850677"/>
            <a:ext cx="4164953" cy="327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de-DE" sz="1400" dirty="0" smtClean="0">
                <a:solidFill>
                  <a:srgbClr val="000000"/>
                </a:solidFill>
                <a:latin typeface="Arial" charset="0"/>
              </a:rPr>
              <a:t>CORC cable – Canted Cosine Theta (Berkeley)</a:t>
            </a:r>
            <a:endParaRPr lang="en-US" altLang="de-DE" sz="1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92163" y="4782215"/>
            <a:ext cx="647986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Tapes in layer 4 had not homogeneous properties.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400" b="0" dirty="0" err="1" smtClean="0">
                <a:solidFill>
                  <a:srgbClr val="000000"/>
                </a:solidFill>
                <a:latin typeface="Arial" charset="0"/>
              </a:rPr>
              <a:t>I</a:t>
            </a:r>
            <a:r>
              <a:rPr lang="en-US" altLang="de-DE" sz="1400" b="0" baseline="-25000" dirty="0" err="1" smtClean="0">
                <a:solidFill>
                  <a:srgbClr val="000000"/>
                </a:solidFill>
                <a:latin typeface="Arial" charset="0"/>
              </a:rPr>
              <a:t>c</a:t>
            </a: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 reduction in layer 4 (too tight bending); more flexible cable in development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Field quality affected by screening current (as usual)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Quench detection is not an issue, but one cable was damaged after thermal runaway (perhaps too high contact resistance between tapes?)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958" y="1300682"/>
            <a:ext cx="1620017" cy="16810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1977" y="1629006"/>
            <a:ext cx="2609146" cy="12600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163" y="3016747"/>
            <a:ext cx="4139841" cy="141498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472010" y="1538979"/>
            <a:ext cx="306003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de-DE" sz="1200" b="0" i="1" dirty="0" smtClean="0">
                <a:solidFill>
                  <a:srgbClr val="000000"/>
                </a:solidFill>
                <a:latin typeface="Arial" charset="0"/>
              </a:rPr>
              <a:t>2.9 T at 4.2 K, 6290 A,  100 m of CORC</a:t>
            </a:r>
          </a:p>
          <a:p>
            <a:pPr>
              <a:lnSpc>
                <a:spcPct val="120000"/>
              </a:lnSpc>
            </a:pPr>
            <a:endParaRPr lang="en-US" altLang="de-DE" sz="1200" b="0" i="1" dirty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120000"/>
              </a:lnSpc>
            </a:pPr>
            <a:r>
              <a:rPr lang="en-US" altLang="de-DE" sz="1200" b="0" i="1" dirty="0" smtClean="0">
                <a:solidFill>
                  <a:srgbClr val="000000"/>
                </a:solidFill>
                <a:latin typeface="Arial" charset="0"/>
              </a:rPr>
              <a:t>CORC: 30 tapes (2 mm wide), </a:t>
            </a:r>
          </a:p>
          <a:p>
            <a:pPr>
              <a:lnSpc>
                <a:spcPct val="120000"/>
              </a:lnSpc>
            </a:pPr>
            <a:r>
              <a:rPr lang="en-US" altLang="de-DE" sz="1200" b="0" i="1" dirty="0" smtClean="0">
                <a:solidFill>
                  <a:srgbClr val="000000"/>
                </a:solidFill>
                <a:latin typeface="Arial" charset="0"/>
              </a:rPr>
              <a:t>3.8 mm </a:t>
            </a:r>
            <a:r>
              <a:rPr lang="en-US" altLang="de-DE" sz="1200" b="0" i="1" dirty="0" smtClean="0">
                <a:solidFill>
                  <a:srgbClr val="000000"/>
                </a:solidFill>
                <a:latin typeface="Arial" charset="0"/>
                <a:sym typeface="Symbol" panose="05050102010706020507" pitchFamily="18" charset="2"/>
              </a:rPr>
              <a:t></a:t>
            </a:r>
            <a:r>
              <a:rPr lang="en-US" altLang="de-DE" sz="1200" b="0" i="1" dirty="0" smtClean="0">
                <a:solidFill>
                  <a:srgbClr val="000000"/>
                </a:solidFill>
                <a:latin typeface="Arial" charset="0"/>
              </a:rPr>
              <a:t>, Cu/</a:t>
            </a:r>
            <a:r>
              <a:rPr lang="en-US" altLang="de-DE" sz="1200" b="0" i="1" dirty="0" err="1" smtClean="0">
                <a:solidFill>
                  <a:srgbClr val="000000"/>
                </a:solidFill>
                <a:latin typeface="Arial" charset="0"/>
              </a:rPr>
              <a:t>nonCu</a:t>
            </a:r>
            <a:r>
              <a:rPr lang="en-US" altLang="de-DE" sz="1200" b="0" i="1" dirty="0" smtClean="0">
                <a:solidFill>
                  <a:srgbClr val="000000"/>
                </a:solidFill>
                <a:latin typeface="Arial" charset="0"/>
              </a:rPr>
              <a:t>=1</a:t>
            </a:r>
          </a:p>
        </p:txBody>
      </p:sp>
      <p:sp>
        <p:nvSpPr>
          <p:cNvPr id="10" name="Rectangle 9"/>
          <p:cNvSpPr/>
          <p:nvPr/>
        </p:nvSpPr>
        <p:spPr>
          <a:xfrm>
            <a:off x="792163" y="1088974"/>
            <a:ext cx="30600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0" dirty="0">
                <a:solidFill>
                  <a:srgbClr val="0000FF"/>
                </a:solidFill>
                <a:latin typeface="Helvetica" panose="020B0604020202020204" pitchFamily="34" charset="0"/>
                <a:ea typeface="MS Mincho"/>
              </a:rPr>
              <a:t>https://doi.org/10.1088/1361-6668/abc2a5</a:t>
            </a:r>
            <a:endParaRPr lang="de-CH" sz="1000" b="0" dirty="0">
              <a:solidFill>
                <a:srgbClr val="0000FF"/>
              </a:solidFill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6372020" y="638969"/>
            <a:ext cx="2340026" cy="609398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GB" altLang="de-DE" sz="1400" b="0" dirty="0" smtClean="0">
                <a:latin typeface="Arial" charset="0"/>
              </a:rPr>
              <a:t>Operating current: 5–30 kA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GB" altLang="de-DE" sz="1400" dirty="0" smtClean="0">
                <a:latin typeface="Arial" charset="0"/>
              </a:rPr>
              <a:t>One cabling stages</a:t>
            </a:r>
            <a:endParaRPr lang="en-GB" altLang="de-DE" sz="1400" dirty="0"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292008" y="3879005"/>
            <a:ext cx="3600040" cy="6093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182563" indent="-18256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400" b="0" dirty="0" smtClean="0">
                <a:solidFill>
                  <a:srgbClr val="FF0000"/>
                </a:solidFill>
                <a:latin typeface="Arial" charset="0"/>
              </a:rPr>
              <a:t>CORC ha relatively low J</a:t>
            </a:r>
            <a:r>
              <a:rPr lang="en-US" altLang="de-DE" sz="1400" b="0" baseline="-25000" dirty="0" smtClean="0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US" altLang="de-DE" sz="1400" b="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altLang="de-DE" sz="1200" b="0" dirty="0" smtClean="0">
                <a:solidFill>
                  <a:srgbClr val="FF0000"/>
                </a:solidFill>
                <a:latin typeface="Arial" charset="0"/>
              </a:rPr>
              <a:t>(0.55 x tape J</a:t>
            </a:r>
            <a:r>
              <a:rPr lang="en-US" altLang="de-DE" sz="1200" b="0" baseline="-25000" dirty="0" smtClean="0">
                <a:solidFill>
                  <a:srgbClr val="FF0000"/>
                </a:solidFill>
                <a:latin typeface="Arial" charset="0"/>
              </a:rPr>
              <a:t>e</a:t>
            </a:r>
            <a:r>
              <a:rPr lang="en-US" altLang="de-DE" sz="1200" b="0" dirty="0" smtClean="0">
                <a:solidFill>
                  <a:srgbClr val="FF0000"/>
                </a:solidFill>
                <a:latin typeface="Arial" charset="0"/>
              </a:rPr>
              <a:t>)</a:t>
            </a:r>
          </a:p>
          <a:p>
            <a:pPr marL="182563" indent="-18256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400" b="0" dirty="0" smtClean="0">
                <a:solidFill>
                  <a:srgbClr val="FF0000"/>
                </a:solidFill>
                <a:latin typeface="Arial" charset="0"/>
              </a:rPr>
              <a:t>Stress concentration (CCT avoid it)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7418208" y="2888994"/>
            <a:ext cx="992385" cy="978149"/>
            <a:chOff x="5922015" y="2168986"/>
            <a:chExt cx="1460956" cy="1440000"/>
          </a:xfrm>
        </p:grpSpPr>
        <p:grpSp>
          <p:nvGrpSpPr>
            <p:cNvPr id="19" name="Group 18"/>
            <p:cNvGrpSpPr>
              <a:grpSpLocks noChangeAspect="1"/>
            </p:cNvGrpSpPr>
            <p:nvPr/>
          </p:nvGrpSpPr>
          <p:grpSpPr>
            <a:xfrm>
              <a:off x="5922015" y="2168986"/>
              <a:ext cx="1460956" cy="1440000"/>
              <a:chOff x="1473587" y="375032"/>
              <a:chExt cx="6196825" cy="6107936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0" b="100000" l="0" r="100000">
                            <a14:backgroundMark x1="26844" y1="67152" x2="67418" y2="27027"/>
                            <a14:backgroundMark x1="20697" y1="48857" x2="61066" y2="18503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73587" y="375032"/>
                <a:ext cx="6196825" cy="6107936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0" b="100000" l="0" r="100000">
                            <a14:backgroundMark x1="26844" y1="67152" x2="67418" y2="27027"/>
                            <a14:backgroundMark x1="20697" y1="48857" x2="61066" y2="18503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40683" y="1144139"/>
                <a:ext cx="4716623" cy="4648966"/>
              </a:xfrm>
              <a:prstGeom prst="rect">
                <a:avLst/>
              </a:prstGeom>
            </p:spPr>
          </p:pic>
        </p:grpSp>
        <p:sp>
          <p:nvSpPr>
            <p:cNvPr id="20" name="Oval 19"/>
            <p:cNvSpPr>
              <a:spLocks noChangeAspect="1"/>
            </p:cNvSpPr>
            <p:nvPr/>
          </p:nvSpPr>
          <p:spPr bwMode="auto">
            <a:xfrm>
              <a:off x="6202493" y="2438986"/>
              <a:ext cx="900000" cy="900000"/>
            </a:xfrm>
            <a:prstGeom prst="ellipse">
              <a:avLst/>
            </a:prstGeom>
            <a:solidFill>
              <a:srgbClr val="CC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7723592" y="3285545"/>
            <a:ext cx="533199" cy="293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00" i="1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45%</a:t>
            </a:r>
            <a:endParaRPr lang="en-GB" sz="1200" i="1" baseline="-2500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172040" y="2798993"/>
            <a:ext cx="450005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4</a:t>
            </a:r>
            <a:endParaRPr lang="en-GB" sz="1200" b="0" baseline="-2500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617260" y="3059471"/>
            <a:ext cx="630007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GB" sz="1200" b="0" dirty="0" smtClean="0">
                <a:solidFill>
                  <a:srgbClr val="000000"/>
                </a:solidFill>
                <a:latin typeface="Helvetica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  <a:sym typeface="Symbol" panose="05050102010706020507" pitchFamily="18" charset="2"/>
              </a:rPr>
              <a:t>2.5</a:t>
            </a:r>
            <a:endParaRPr lang="en-GB" sz="1200" b="0" baseline="-25000" dirty="0">
              <a:solidFill>
                <a:srgbClr val="000000"/>
              </a:solidFill>
              <a:latin typeface="Helvetica" panose="020B0604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12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141974" y="116632"/>
            <a:ext cx="48600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en-US" altLang="de-DE" sz="2400" dirty="0" smtClean="0">
                <a:latin typeface="Arial" charset="0"/>
                <a:cs typeface="Arial" charset="0"/>
              </a:rPr>
              <a:t>Cables for high field dipoles</a:t>
            </a:r>
          </a:p>
        </p:txBody>
      </p:sp>
      <p:pic>
        <p:nvPicPr>
          <p:cNvPr id="8" name="Picture 2" descr="Résultat de recherche d'images pour &quot;feather cern REBCO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04" y="1461896"/>
            <a:ext cx="3562861" cy="181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881959" y="1371895"/>
            <a:ext cx="4164953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de-DE" sz="1400" dirty="0" smtClean="0">
                <a:solidFill>
                  <a:srgbClr val="000000"/>
                </a:solidFill>
                <a:latin typeface="Arial" charset="0"/>
              </a:rPr>
              <a:t>REBCO </a:t>
            </a:r>
            <a:r>
              <a:rPr lang="en-US" altLang="de-DE" sz="1400" dirty="0" err="1" smtClean="0">
                <a:solidFill>
                  <a:srgbClr val="000000"/>
                </a:solidFill>
                <a:latin typeface="Arial" charset="0"/>
              </a:rPr>
              <a:t>Roebel</a:t>
            </a:r>
            <a:r>
              <a:rPr lang="en-US" altLang="de-DE" sz="1400" dirty="0" smtClean="0">
                <a:solidFill>
                  <a:srgbClr val="000000"/>
                </a:solidFill>
                <a:latin typeface="Arial" charset="0"/>
              </a:rPr>
              <a:t> cable - aligned </a:t>
            </a:r>
            <a:r>
              <a:rPr lang="en-US" altLang="de-DE" sz="1400" dirty="0">
                <a:solidFill>
                  <a:srgbClr val="000000"/>
                </a:solidFill>
                <a:latin typeface="Arial" charset="0"/>
              </a:rPr>
              <a:t>block (CERN)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792163" y="1358977"/>
            <a:ext cx="7829882" cy="1992940"/>
          </a:xfrm>
          <a:prstGeom prst="roundRect">
            <a:avLst>
              <a:gd name="adj" fmla="val 7682"/>
            </a:avLst>
          </a:prstGeom>
          <a:noFill/>
          <a:ln w="1587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81959" y="2001902"/>
            <a:ext cx="4140047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Ends were re-designed to account for </a:t>
            </a:r>
            <a:r>
              <a:rPr lang="en-US" altLang="de-DE" sz="1400" b="0" dirty="0" err="1" smtClean="0">
                <a:solidFill>
                  <a:srgbClr val="000000"/>
                </a:solidFill>
                <a:latin typeface="Arial" charset="0"/>
              </a:rPr>
              <a:t>Roebel</a:t>
            </a: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 cable characteristics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Magnetic field almost aligned to the wide face of the tape: </a:t>
            </a:r>
            <a:r>
              <a:rPr lang="en-US" altLang="de-DE" sz="1400" b="0" dirty="0" err="1" smtClean="0">
                <a:solidFill>
                  <a:srgbClr val="000000"/>
                </a:solidFill>
                <a:latin typeface="Arial" charset="0"/>
              </a:rPr>
              <a:t>I</a:t>
            </a:r>
            <a:r>
              <a:rPr lang="en-US" altLang="de-DE" sz="1400" b="0" baseline="-25000" dirty="0" err="1" smtClean="0">
                <a:solidFill>
                  <a:srgbClr val="000000"/>
                </a:solidFill>
                <a:latin typeface="Arial" charset="0"/>
              </a:rPr>
              <a:t>c</a:t>
            </a: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 increment and lower magnetization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960" y="4103368"/>
            <a:ext cx="4500050" cy="154871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971960" y="3563362"/>
            <a:ext cx="3507692" cy="327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de-DE" sz="1400" dirty="0">
                <a:solidFill>
                  <a:srgbClr val="000000"/>
                </a:solidFill>
                <a:latin typeface="Arial" charset="0"/>
              </a:rPr>
              <a:t>REBCO </a:t>
            </a:r>
            <a:r>
              <a:rPr lang="en-US" altLang="de-DE" sz="1400" dirty="0" err="1">
                <a:solidFill>
                  <a:srgbClr val="000000"/>
                </a:solidFill>
                <a:latin typeface="Arial" charset="0"/>
              </a:rPr>
              <a:t>Roebel</a:t>
            </a:r>
            <a:r>
              <a:rPr lang="en-US" altLang="de-DE" sz="1400" dirty="0">
                <a:solidFill>
                  <a:srgbClr val="000000"/>
                </a:solidFill>
                <a:latin typeface="Arial" charset="0"/>
              </a:rPr>
              <a:t> cable </a:t>
            </a:r>
            <a:r>
              <a:rPr lang="en-US" altLang="de-DE" sz="1400" dirty="0" smtClean="0">
                <a:solidFill>
                  <a:srgbClr val="000000"/>
                </a:solidFill>
                <a:latin typeface="Arial" charset="0"/>
              </a:rPr>
              <a:t>- Cos </a:t>
            </a:r>
            <a:r>
              <a:rPr lang="en-US" altLang="de-DE" sz="1400" dirty="0">
                <a:solidFill>
                  <a:srgbClr val="000000"/>
                </a:solidFill>
                <a:latin typeface="Arial" charset="0"/>
              </a:rPr>
              <a:t>theta (CEA)</a:t>
            </a: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011" y="3699003"/>
            <a:ext cx="24098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ounded Rectangle 15"/>
          <p:cNvSpPr/>
          <p:nvPr/>
        </p:nvSpPr>
        <p:spPr bwMode="auto">
          <a:xfrm>
            <a:off x="792163" y="3563361"/>
            <a:ext cx="7469878" cy="2745671"/>
          </a:xfrm>
          <a:prstGeom prst="roundRect">
            <a:avLst>
              <a:gd name="adj" fmla="val 7682"/>
            </a:avLst>
          </a:prstGeom>
          <a:noFill/>
          <a:ln w="1587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972" y="728970"/>
            <a:ext cx="2263242" cy="43973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2022" y="5229020"/>
            <a:ext cx="1446408" cy="630007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881959" y="3833365"/>
            <a:ext cx="336601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0" u="sng" dirty="0">
                <a:solidFill>
                  <a:srgbClr val="0000FF"/>
                </a:solidFill>
                <a:latin typeface="Helvetica" panose="020B0604020202020204" pitchFamily="34" charset="0"/>
                <a:ea typeface="MS Mincho"/>
              </a:rPr>
              <a:t>https://doi.org/10.1109/TASC.2020.2978788</a:t>
            </a:r>
            <a:endParaRPr lang="de-CH" sz="1000" b="0" dirty="0">
              <a:solidFill>
                <a:srgbClr val="0000FF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81959" y="5679025"/>
            <a:ext cx="5760064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400" b="0" dirty="0" err="1" smtClean="0">
                <a:solidFill>
                  <a:srgbClr val="000000"/>
                </a:solidFill>
                <a:latin typeface="Arial" charset="0"/>
              </a:rPr>
              <a:t>Roebel</a:t>
            </a: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 cable trajectories are different from Rutherford cable ones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400" b="0" dirty="0" smtClean="0">
                <a:solidFill>
                  <a:srgbClr val="000000"/>
                </a:solidFill>
                <a:latin typeface="Arial" charset="0"/>
              </a:rPr>
              <a:t>Insulated with glass sleeve</a:t>
            </a:r>
          </a:p>
        </p:txBody>
      </p:sp>
      <p:sp>
        <p:nvSpPr>
          <p:cNvPr id="2" name="Rectangle 1"/>
          <p:cNvSpPr/>
          <p:nvPr/>
        </p:nvSpPr>
        <p:spPr>
          <a:xfrm>
            <a:off x="881959" y="1641898"/>
            <a:ext cx="30960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0" u="sng" dirty="0">
                <a:solidFill>
                  <a:srgbClr val="0000FF"/>
                </a:solidFill>
                <a:latin typeface="Helvetica" panose="020B0604020202020204" pitchFamily="34" charset="0"/>
                <a:ea typeface="MS Mincho"/>
                <a:cs typeface="Helvetica" panose="020B0604020202020204" pitchFamily="34" charset="0"/>
              </a:rPr>
              <a:t>https://</a:t>
            </a:r>
            <a:r>
              <a:rPr lang="en-US" sz="1000" b="0" u="sng" dirty="0" smtClean="0">
                <a:solidFill>
                  <a:srgbClr val="0000FF"/>
                </a:solidFill>
                <a:latin typeface="Helvetica" panose="020B0604020202020204" pitchFamily="34" charset="0"/>
                <a:ea typeface="MS Mincho"/>
                <a:cs typeface="Helvetica" panose="020B0604020202020204" pitchFamily="34" charset="0"/>
              </a:rPr>
              <a:t>doi.org/10.1088/1361-6668/aab887</a:t>
            </a:r>
          </a:p>
          <a:p>
            <a:r>
              <a:rPr lang="en-US" sz="1000" b="0" u="sng" dirty="0">
                <a:solidFill>
                  <a:srgbClr val="0000FF"/>
                </a:solidFill>
                <a:latin typeface="Helvetica" panose="020B0604020202020204" pitchFamily="34" charset="0"/>
                <a:ea typeface="MS Mincho"/>
                <a:cs typeface="Helvetica" panose="020B0604020202020204" pitchFamily="34" charset="0"/>
              </a:rPr>
              <a:t>https://doi.org/10.1109/TASC.2018.2820177 </a:t>
            </a:r>
            <a:endParaRPr lang="en-US" sz="1000" b="0" u="sng" dirty="0" smtClean="0">
              <a:solidFill>
                <a:srgbClr val="0000FF"/>
              </a:solidFill>
              <a:latin typeface="Helvetica" panose="020B0604020202020204" pitchFamily="34" charset="0"/>
              <a:ea typeface="MS Mincho"/>
              <a:cs typeface="Helvetica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391998" y="638969"/>
            <a:ext cx="3367840" cy="60939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400" b="0" dirty="0" err="1" smtClean="0">
                <a:solidFill>
                  <a:srgbClr val="009900"/>
                </a:solidFill>
                <a:latin typeface="Arial" charset="0"/>
              </a:rPr>
              <a:t>Roebel</a:t>
            </a:r>
            <a:r>
              <a:rPr lang="en-US" altLang="de-DE" sz="1400" b="0" dirty="0" smtClean="0">
                <a:solidFill>
                  <a:srgbClr val="009900"/>
                </a:solidFill>
                <a:latin typeface="Arial" charset="0"/>
              </a:rPr>
              <a:t> J</a:t>
            </a:r>
            <a:r>
              <a:rPr lang="en-US" altLang="de-DE" sz="1400" b="0" baseline="-25000" dirty="0" smtClean="0">
                <a:solidFill>
                  <a:srgbClr val="009900"/>
                </a:solidFill>
                <a:latin typeface="Arial" charset="0"/>
              </a:rPr>
              <a:t>e</a:t>
            </a:r>
            <a:r>
              <a:rPr lang="en-US" altLang="de-DE" sz="1400" b="0" dirty="0" smtClean="0">
                <a:solidFill>
                  <a:srgbClr val="009900"/>
                </a:solidFill>
                <a:latin typeface="Arial" charset="0"/>
              </a:rPr>
              <a:t>&gt;0.9 tape J</a:t>
            </a:r>
            <a:r>
              <a:rPr lang="en-US" altLang="de-DE" sz="1400" b="0" baseline="-25000" dirty="0" smtClean="0">
                <a:solidFill>
                  <a:srgbClr val="009900"/>
                </a:solidFill>
                <a:latin typeface="Arial" charset="0"/>
              </a:rPr>
              <a:t>e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400" b="0" dirty="0">
                <a:solidFill>
                  <a:srgbClr val="009900"/>
                </a:solidFill>
                <a:latin typeface="Arial" charset="0"/>
              </a:rPr>
              <a:t>Large </a:t>
            </a:r>
            <a:r>
              <a:rPr lang="en-US" altLang="de-DE" sz="1400" b="0" dirty="0" smtClean="0">
                <a:solidFill>
                  <a:srgbClr val="009900"/>
                </a:solidFill>
                <a:latin typeface="Arial" charset="0"/>
              </a:rPr>
              <a:t>critical </a:t>
            </a:r>
            <a:r>
              <a:rPr lang="en-US" altLang="de-DE" sz="1400" b="0" dirty="0">
                <a:solidFill>
                  <a:srgbClr val="009900"/>
                </a:solidFill>
                <a:latin typeface="Arial" charset="0"/>
              </a:rPr>
              <a:t>compressive </a:t>
            </a:r>
            <a:r>
              <a:rPr lang="en-US" altLang="de-DE" sz="1400" b="0" dirty="0" smtClean="0">
                <a:solidFill>
                  <a:srgbClr val="009900"/>
                </a:solidFill>
                <a:latin typeface="Arial" charset="0"/>
              </a:rPr>
              <a:t>stress</a:t>
            </a:r>
            <a:endParaRPr lang="en-US" altLang="de-DE" sz="1400" b="0" dirty="0">
              <a:solidFill>
                <a:srgbClr val="0099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30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164" y="2127768"/>
            <a:ext cx="3136483" cy="609398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4481999" y="1988984"/>
            <a:ext cx="4320048" cy="8679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marL="88900" indent="-88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400" b="0" dirty="0" err="1" smtClean="0">
                <a:latin typeface="Arial" charset="0"/>
              </a:rPr>
              <a:t>Roebel</a:t>
            </a:r>
            <a:r>
              <a:rPr lang="en-US" altLang="de-DE" sz="1400" b="0" dirty="0" smtClean="0">
                <a:latin typeface="Arial" charset="0"/>
              </a:rPr>
              <a:t> J</a:t>
            </a:r>
            <a:r>
              <a:rPr lang="en-US" altLang="de-DE" sz="1400" b="0" baseline="-25000" dirty="0" smtClean="0">
                <a:latin typeface="Arial" charset="0"/>
              </a:rPr>
              <a:t>e</a:t>
            </a:r>
            <a:r>
              <a:rPr lang="en-US" altLang="de-DE" sz="1400" b="0" dirty="0" smtClean="0">
                <a:latin typeface="Arial" charset="0"/>
              </a:rPr>
              <a:t>&gt;0.9 tape J</a:t>
            </a:r>
            <a:r>
              <a:rPr lang="en-US" altLang="de-DE" sz="1400" b="0" baseline="-25000" dirty="0" smtClean="0">
                <a:latin typeface="Arial" charset="0"/>
              </a:rPr>
              <a:t>e</a:t>
            </a:r>
          </a:p>
          <a:p>
            <a:pPr marL="88900" indent="-88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400" b="0" dirty="0">
                <a:latin typeface="Arial" charset="0"/>
              </a:rPr>
              <a:t>Large </a:t>
            </a:r>
            <a:r>
              <a:rPr lang="en-US" altLang="de-DE" sz="1400" b="0" dirty="0" smtClean="0">
                <a:latin typeface="Arial" charset="0"/>
              </a:rPr>
              <a:t>critical </a:t>
            </a:r>
            <a:r>
              <a:rPr lang="en-US" altLang="de-DE" sz="1400" b="0" dirty="0">
                <a:latin typeface="Arial" charset="0"/>
              </a:rPr>
              <a:t>compressive </a:t>
            </a:r>
            <a:r>
              <a:rPr lang="en-US" altLang="de-DE" sz="1400" b="0" dirty="0" smtClean="0">
                <a:latin typeface="Arial" charset="0"/>
              </a:rPr>
              <a:t>stress</a:t>
            </a:r>
          </a:p>
          <a:p>
            <a:pPr marL="88900" indent="-88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400" b="0" dirty="0" smtClean="0">
                <a:latin typeface="Arial" charset="0"/>
              </a:rPr>
              <a:t>Material waste during punching (could be avoided)</a:t>
            </a:r>
            <a:endParaRPr lang="en-US" altLang="de-DE" sz="1400" b="0" dirty="0">
              <a:latin typeface="Arial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482000" y="3443771"/>
            <a:ext cx="3780042" cy="6093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88900" indent="-88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400" b="0" dirty="0" smtClean="0">
                <a:latin typeface="Arial" charset="0"/>
              </a:rPr>
              <a:t>CORC ha relatively low J</a:t>
            </a:r>
            <a:r>
              <a:rPr lang="en-US" altLang="de-DE" sz="1400" b="0" baseline="-25000" dirty="0" smtClean="0">
                <a:latin typeface="Arial" charset="0"/>
              </a:rPr>
              <a:t>e</a:t>
            </a:r>
            <a:r>
              <a:rPr lang="en-US" altLang="de-DE" sz="1400" b="0" dirty="0" smtClean="0">
                <a:latin typeface="Arial" charset="0"/>
              </a:rPr>
              <a:t> </a:t>
            </a:r>
            <a:r>
              <a:rPr lang="en-US" altLang="de-DE" sz="1200" b="0" dirty="0" smtClean="0">
                <a:latin typeface="Arial" charset="0"/>
              </a:rPr>
              <a:t>(</a:t>
            </a:r>
            <a:r>
              <a:rPr lang="en-US" altLang="de-DE" sz="1200" b="0" dirty="0" smtClean="0">
                <a:latin typeface="Arial" charset="0"/>
              </a:rPr>
              <a:t>0.4–0.6 x </a:t>
            </a:r>
            <a:r>
              <a:rPr lang="en-US" altLang="de-DE" sz="1200" b="0" dirty="0" smtClean="0">
                <a:latin typeface="Arial" charset="0"/>
              </a:rPr>
              <a:t>tape J</a:t>
            </a:r>
            <a:r>
              <a:rPr lang="en-US" altLang="de-DE" sz="1200" b="0" baseline="-25000" dirty="0" smtClean="0">
                <a:latin typeface="Arial" charset="0"/>
              </a:rPr>
              <a:t>e</a:t>
            </a:r>
            <a:r>
              <a:rPr lang="en-US" altLang="de-DE" sz="1200" b="0" dirty="0" smtClean="0">
                <a:latin typeface="Arial" charset="0"/>
              </a:rPr>
              <a:t>)</a:t>
            </a:r>
          </a:p>
          <a:p>
            <a:pPr marL="88900" indent="-88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400" b="0" dirty="0" smtClean="0">
                <a:latin typeface="Arial" charset="0"/>
              </a:rPr>
              <a:t>Stress concentration (CCT avoid it)</a:t>
            </a: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2321975" y="177304"/>
            <a:ext cx="48600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en-US" altLang="de-DE" sz="2400" dirty="0" smtClean="0">
                <a:latin typeface="Arial" charset="0"/>
                <a:cs typeface="Arial" charset="0"/>
              </a:rPr>
              <a:t>Achievements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92163" y="728970"/>
            <a:ext cx="7379877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6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Roebel</a:t>
            </a:r>
            <a:r>
              <a:rPr lang="en-GB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and CORC were intensively investigated</a:t>
            </a:r>
            <a:r>
              <a:rPr lang="en-GB" sz="16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6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Both are very flexible. 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6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Both can be produced in long length (hundreds of meters).</a:t>
            </a:r>
            <a:endParaRPr lang="en-GB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456" y="3117300"/>
            <a:ext cx="3618472" cy="1324256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971960" y="5229020"/>
            <a:ext cx="7380082" cy="9787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de-DE" sz="1600" b="0" dirty="0" smtClean="0">
                <a:solidFill>
                  <a:srgbClr val="000000"/>
                </a:solidFill>
                <a:latin typeface="Arial" charset="0"/>
              </a:rPr>
              <a:t>Various tests have shown that </a:t>
            </a:r>
            <a:r>
              <a:rPr lang="en-US" altLang="de-DE" sz="1600" dirty="0" smtClean="0">
                <a:solidFill>
                  <a:srgbClr val="000000"/>
                </a:solidFill>
                <a:latin typeface="Arial" charset="0"/>
              </a:rPr>
              <a:t>quench detection in coated conductor cables is not critical</a:t>
            </a:r>
            <a:r>
              <a:rPr lang="en-US" altLang="de-DE" sz="1600" b="0" dirty="0" smtClean="0">
                <a:solidFill>
                  <a:srgbClr val="000000"/>
                </a:solidFill>
                <a:latin typeface="Arial" charset="0"/>
              </a:rPr>
              <a:t>: non-inductive voltage taps are sensitive enough to detect early voltage development (current sharing among tapes).</a:t>
            </a:r>
          </a:p>
        </p:txBody>
      </p:sp>
    </p:spTree>
    <p:extLst>
      <p:ext uri="{BB962C8B-B14F-4D97-AF65-F5344CB8AC3E}">
        <p14:creationId xmlns:p14="http://schemas.microsoft.com/office/powerpoint/2010/main" val="208080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881" y="3429000"/>
            <a:ext cx="2597439" cy="2427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971960" y="2348988"/>
            <a:ext cx="364560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de-DE" sz="1400" dirty="0" smtClean="0">
                <a:solidFill>
                  <a:srgbClr val="000000"/>
                </a:solidFill>
                <a:latin typeface="Arial" charset="0"/>
              </a:rPr>
              <a:t>REBCO Twisted stacked – block coil (University of Grenoble/NEEL/Ge2LAB)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792163" y="2258987"/>
            <a:ext cx="4319843" cy="3690041"/>
          </a:xfrm>
          <a:prstGeom prst="roundRect">
            <a:avLst>
              <a:gd name="adj" fmla="val 7682"/>
            </a:avLst>
          </a:prstGeom>
          <a:noFill/>
          <a:ln w="1587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92008" y="4959017"/>
            <a:ext cx="351003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600" b="0" dirty="0" smtClean="0">
                <a:solidFill>
                  <a:srgbClr val="000000"/>
                </a:solidFill>
                <a:latin typeface="Arial" charset="0"/>
              </a:rPr>
              <a:t>Why twisting once per turn? 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600" b="0" dirty="0" smtClean="0">
                <a:solidFill>
                  <a:srgbClr val="000000"/>
                </a:solidFill>
                <a:latin typeface="Arial" charset="0"/>
              </a:rPr>
              <a:t>How much twisting needs a stack?</a:t>
            </a:r>
          </a:p>
        </p:txBody>
      </p:sp>
      <p:sp>
        <p:nvSpPr>
          <p:cNvPr id="3" name="Rectangle 2"/>
          <p:cNvSpPr/>
          <p:nvPr/>
        </p:nvSpPr>
        <p:spPr>
          <a:xfrm>
            <a:off x="971961" y="2888995"/>
            <a:ext cx="282600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0" u="sng" dirty="0">
                <a:solidFill>
                  <a:srgbClr val="0000FF"/>
                </a:solidFill>
                <a:latin typeface="Helvetica" panose="020B0604020202020204" pitchFamily="34" charset="0"/>
                <a:ea typeface="MS Mincho"/>
                <a:cs typeface="Helvetica" panose="020B0604020202020204" pitchFamily="34" charset="0"/>
              </a:rPr>
              <a:t>https://</a:t>
            </a:r>
            <a:r>
              <a:rPr lang="en-US" sz="1000" b="0" u="sng" dirty="0" smtClean="0">
                <a:solidFill>
                  <a:srgbClr val="0000FF"/>
                </a:solidFill>
                <a:latin typeface="Helvetica" panose="020B0604020202020204" pitchFamily="34" charset="0"/>
                <a:ea typeface="MS Mincho"/>
                <a:cs typeface="Helvetica" panose="020B0604020202020204" pitchFamily="34" charset="0"/>
              </a:rPr>
              <a:t>doi.org/10.1109/TASC.2017.2677470</a:t>
            </a:r>
            <a:endParaRPr lang="de-CH" sz="10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959" y="908972"/>
            <a:ext cx="675007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600" b="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Roebel</a:t>
            </a:r>
            <a:r>
              <a:rPr lang="en-GB" sz="16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and CORC are the best way to assemble tapes in cables?</a:t>
            </a:r>
            <a:endParaRPr lang="en-GB" sz="1600" b="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endParaRPr lang="en-GB" sz="1600" b="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sz="16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Anything else</a:t>
            </a:r>
            <a:r>
              <a:rPr lang="en-GB" sz="16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  <a:endParaRPr lang="en-GB" sz="16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321975" y="177304"/>
            <a:ext cx="48600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en-US" altLang="de-DE" sz="2400" dirty="0" smtClean="0">
                <a:latin typeface="Arial" charset="0"/>
                <a:cs typeface="Arial" charset="0"/>
              </a:rPr>
              <a:t>Achievements</a:t>
            </a:r>
          </a:p>
        </p:txBody>
      </p:sp>
    </p:spTree>
    <p:extLst>
      <p:ext uri="{BB962C8B-B14F-4D97-AF65-F5344CB8AC3E}">
        <p14:creationId xmlns:p14="http://schemas.microsoft.com/office/powerpoint/2010/main" val="3401981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1" grpId="0" animBg="1"/>
      <p:bldP spid="7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321975" y="177304"/>
            <a:ext cx="486005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en-US" altLang="de-DE" sz="2400" dirty="0" smtClean="0">
                <a:latin typeface="Arial" charset="0"/>
                <a:cs typeface="Arial" charset="0"/>
              </a:rPr>
              <a:t>Achievements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2163" y="4353348"/>
            <a:ext cx="7919883" cy="1055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sz="16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HTS can withstand large transient perturbations </a:t>
            </a:r>
            <a:r>
              <a:rPr lang="en-GB" sz="12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(flux jumps, AC losses, current redistribution, …)</a:t>
            </a:r>
            <a:endParaRPr lang="en-GB" sz="12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Twisting a stack has modest impact on stability, losses and inductance mismatch among tapes</a:t>
            </a:r>
            <a:r>
              <a:rPr lang="en-GB" sz="16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r>
              <a:rPr lang="en-GB" sz="1000" b="0" u="sng" dirty="0">
                <a:solidFill>
                  <a:srgbClr val="0000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https://doi.org/10.1016/j.cryogenics.2020.103118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99360" y="2465805"/>
            <a:ext cx="6513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LTS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10189" y="2489311"/>
            <a:ext cx="69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HTS</a:t>
            </a: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2794701" y="2241120"/>
            <a:ext cx="576000" cy="674069"/>
            <a:chOff x="2717901" y="1667638"/>
            <a:chExt cx="485947" cy="568683"/>
          </a:xfrm>
        </p:grpSpPr>
        <p:sp>
          <p:nvSpPr>
            <p:cNvPr id="13" name="TextBox 12"/>
            <p:cNvSpPr txBox="1"/>
            <p:nvPr/>
          </p:nvSpPr>
          <p:spPr>
            <a:xfrm>
              <a:off x="2771997" y="1667638"/>
              <a:ext cx="128240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200" b="0" dirty="0" err="1" smtClean="0">
                  <a:latin typeface="Helvetica" panose="020B0604020202020204" pitchFamily="34" charset="0"/>
                  <a:cs typeface="Helvetica" panose="020B0604020202020204" pitchFamily="34" charset="0"/>
                </a:rPr>
                <a:t>J</a:t>
              </a:r>
              <a:r>
                <a:rPr lang="en-GB" sz="1200" b="0" baseline="-25000" dirty="0" err="1" smtClean="0">
                  <a:latin typeface="Helvetica" panose="020B0604020202020204" pitchFamily="34" charset="0"/>
                  <a:cs typeface="Helvetica" panose="020B0604020202020204" pitchFamily="34" charset="0"/>
                </a:rPr>
                <a:t>c</a:t>
              </a:r>
              <a:endParaRPr lang="en-GB" sz="1200" u="sng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 bwMode="auto">
            <a:xfrm flipV="1">
              <a:off x="2717901" y="1720574"/>
              <a:ext cx="0" cy="51574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sm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Straight Arrow Connector 14"/>
            <p:cNvCxnSpPr/>
            <p:nvPr/>
          </p:nvCxnSpPr>
          <p:spPr bwMode="auto">
            <a:xfrm>
              <a:off x="2720418" y="2231309"/>
              <a:ext cx="48343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sm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Freeform 15"/>
            <p:cNvSpPr/>
            <p:nvPr/>
          </p:nvSpPr>
          <p:spPr bwMode="auto">
            <a:xfrm>
              <a:off x="2767501" y="1842403"/>
              <a:ext cx="220594" cy="359356"/>
            </a:xfrm>
            <a:custGeom>
              <a:avLst/>
              <a:gdLst>
                <a:gd name="connsiteX0" fmla="*/ 0 w 220594"/>
                <a:gd name="connsiteY0" fmla="*/ 0 h 359356"/>
                <a:gd name="connsiteX1" fmla="*/ 131645 w 220594"/>
                <a:gd name="connsiteY1" fmla="*/ 99624 h 359356"/>
                <a:gd name="connsiteX2" fmla="*/ 220594 w 220594"/>
                <a:gd name="connsiteY2" fmla="*/ 359356 h 35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0594" h="359356">
                  <a:moveTo>
                    <a:pt x="0" y="0"/>
                  </a:moveTo>
                  <a:cubicBezTo>
                    <a:pt x="47439" y="19865"/>
                    <a:pt x="94879" y="39731"/>
                    <a:pt x="131645" y="99624"/>
                  </a:cubicBezTo>
                  <a:cubicBezTo>
                    <a:pt x="168411" y="159517"/>
                    <a:pt x="194502" y="259436"/>
                    <a:pt x="220594" y="359356"/>
                  </a:cubicBezTo>
                </a:path>
              </a:pathLst>
            </a:cu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60422" y="1994585"/>
              <a:ext cx="94578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200" b="0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T</a:t>
              </a:r>
              <a:endParaRPr lang="en-GB" sz="1200" u="sng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6034189" y="2241120"/>
            <a:ext cx="576000" cy="671205"/>
            <a:chOff x="2717901" y="1670054"/>
            <a:chExt cx="485947" cy="566267"/>
          </a:xfrm>
        </p:grpSpPr>
        <p:sp>
          <p:nvSpPr>
            <p:cNvPr id="19" name="TextBox 18"/>
            <p:cNvSpPr txBox="1"/>
            <p:nvPr/>
          </p:nvSpPr>
          <p:spPr>
            <a:xfrm>
              <a:off x="2771997" y="1670054"/>
              <a:ext cx="128240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200" b="0" dirty="0" err="1" smtClean="0">
                  <a:latin typeface="Helvetica" panose="020B0604020202020204" pitchFamily="34" charset="0"/>
                  <a:cs typeface="Helvetica" panose="020B0604020202020204" pitchFamily="34" charset="0"/>
                </a:rPr>
                <a:t>J</a:t>
              </a:r>
              <a:r>
                <a:rPr lang="en-GB" sz="1200" b="0" baseline="-25000" dirty="0" err="1" smtClean="0">
                  <a:latin typeface="Helvetica" panose="020B0604020202020204" pitchFamily="34" charset="0"/>
                  <a:cs typeface="Helvetica" panose="020B0604020202020204" pitchFamily="34" charset="0"/>
                </a:rPr>
                <a:t>c</a:t>
              </a:r>
              <a:endParaRPr lang="en-GB" sz="1200" u="sng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 bwMode="auto">
            <a:xfrm flipV="1">
              <a:off x="2717901" y="1720574"/>
              <a:ext cx="0" cy="51574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sm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Straight Arrow Connector 20"/>
            <p:cNvCxnSpPr/>
            <p:nvPr/>
          </p:nvCxnSpPr>
          <p:spPr bwMode="auto">
            <a:xfrm>
              <a:off x="2720418" y="2231309"/>
              <a:ext cx="48343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sm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Freeform 21"/>
            <p:cNvSpPr/>
            <p:nvPr/>
          </p:nvSpPr>
          <p:spPr bwMode="auto">
            <a:xfrm>
              <a:off x="2771416" y="1851618"/>
              <a:ext cx="358364" cy="45719"/>
            </a:xfrm>
            <a:custGeom>
              <a:avLst/>
              <a:gdLst>
                <a:gd name="connsiteX0" fmla="*/ 0 w 220594"/>
                <a:gd name="connsiteY0" fmla="*/ 0 h 359356"/>
                <a:gd name="connsiteX1" fmla="*/ 131645 w 220594"/>
                <a:gd name="connsiteY1" fmla="*/ 99624 h 359356"/>
                <a:gd name="connsiteX2" fmla="*/ 220594 w 220594"/>
                <a:gd name="connsiteY2" fmla="*/ 359356 h 35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0594" h="359356">
                  <a:moveTo>
                    <a:pt x="0" y="0"/>
                  </a:moveTo>
                  <a:cubicBezTo>
                    <a:pt x="47439" y="19865"/>
                    <a:pt x="94879" y="39731"/>
                    <a:pt x="131645" y="99624"/>
                  </a:cubicBezTo>
                  <a:cubicBezTo>
                    <a:pt x="168411" y="159517"/>
                    <a:pt x="194502" y="259436"/>
                    <a:pt x="220594" y="359356"/>
                  </a:cubicBezTo>
                </a:path>
              </a:pathLst>
            </a:custGeom>
            <a:noFill/>
            <a:ln w="9525" cap="flat" cmpd="sng" algn="ctr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060422" y="1994585"/>
              <a:ext cx="94578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200" b="0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T</a:t>
              </a:r>
              <a:endParaRPr lang="en-GB" sz="1200" u="sng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792163" y="728970"/>
            <a:ext cx="7379877" cy="83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Coated conductor cable designs were mostly copied from LTS cables.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sz="1600" b="0" dirty="0">
                <a:latin typeface="Helvetica" panose="020B0604020202020204" pitchFamily="34" charset="0"/>
                <a:cs typeface="Helvetica" panose="020B0604020202020204" pitchFamily="34" charset="0"/>
              </a:rPr>
              <a:t>LTS </a:t>
            </a:r>
            <a:r>
              <a:rPr lang="en-GB" sz="16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strand and cable requirements </a:t>
            </a:r>
            <a:r>
              <a:rPr lang="en-GB" sz="1600" b="0" dirty="0">
                <a:latin typeface="Helvetica" panose="020B0604020202020204" pitchFamily="34" charset="0"/>
                <a:cs typeface="Helvetica" panose="020B0604020202020204" pitchFamily="34" charset="0"/>
              </a:rPr>
              <a:t>and </a:t>
            </a:r>
            <a:r>
              <a:rPr lang="en-GB" sz="16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designs (1960-1980) based on physics.</a:t>
            </a:r>
            <a:endParaRPr lang="en-GB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29357" y="2980011"/>
            <a:ext cx="27000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Strand </a:t>
            </a:r>
            <a:r>
              <a:rPr lang="en-GB" sz="1400" b="0" dirty="0">
                <a:latin typeface="Helvetica" panose="020B0604020202020204" pitchFamily="34" charset="0"/>
                <a:cs typeface="Helvetica" panose="020B0604020202020204" pitchFamily="34" charset="0"/>
              </a:rPr>
              <a:t>microstructure and cable design </a:t>
            </a:r>
            <a:r>
              <a:rPr lang="en-GB" sz="14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driven </a:t>
            </a:r>
            <a:r>
              <a:rPr lang="en-GB" sz="1400" b="0" dirty="0">
                <a:latin typeface="Helvetica" panose="020B0604020202020204" pitchFamily="34" charset="0"/>
                <a:cs typeface="Helvetica" panose="020B0604020202020204" pitchFamily="34" charset="0"/>
              </a:rPr>
              <a:t>by </a:t>
            </a:r>
            <a:r>
              <a:rPr lang="en-GB" sz="1400" dirty="0">
                <a:latin typeface="Helvetica" panose="020B0604020202020204" pitchFamily="34" charset="0"/>
                <a:cs typeface="Helvetica" panose="020B0604020202020204" pitchFamily="34" charset="0"/>
              </a:rPr>
              <a:t>stability</a:t>
            </a:r>
            <a:endParaRPr lang="en-GB" sz="14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99389" y="3005190"/>
            <a:ext cx="37800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0" dirty="0">
                <a:latin typeface="Helvetica" panose="020B0604020202020204" pitchFamily="34" charset="0"/>
                <a:cs typeface="Helvetica" panose="020B0604020202020204" pitchFamily="34" charset="0"/>
              </a:rPr>
              <a:t>T</a:t>
            </a:r>
            <a:r>
              <a:rPr lang="en-GB" sz="1400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apes </a:t>
            </a:r>
            <a:r>
              <a:rPr lang="en-GB" sz="1400" b="0" dirty="0">
                <a:latin typeface="Helvetica" panose="020B0604020202020204" pitchFamily="34" charset="0"/>
                <a:cs typeface="Helvetica" panose="020B0604020202020204" pitchFamily="34" charset="0"/>
              </a:rPr>
              <a:t>and wire characteristics are driven by </a:t>
            </a:r>
            <a:r>
              <a:rPr lang="en-GB" sz="1400" dirty="0">
                <a:latin typeface="Helvetica" panose="020B0604020202020204" pitchFamily="34" charset="0"/>
                <a:cs typeface="Helvetica" panose="020B0604020202020204" pitchFamily="34" charset="0"/>
              </a:rPr>
              <a:t>manufacturability and maximising </a:t>
            </a:r>
            <a:r>
              <a:rPr lang="en-GB" sz="1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J</a:t>
            </a:r>
            <a:r>
              <a:rPr lang="en-GB" sz="1400" baseline="-250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  <a:endParaRPr lang="en-GB" sz="1400" baseline="-25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59875" y="2259516"/>
            <a:ext cx="1439162" cy="89980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375" b="89063" l="0" r="100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2002" y="1808982"/>
            <a:ext cx="3541248" cy="25822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  <a14:imgEffect>
                      <a14:sharpenSoften amount="25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32" y="2220717"/>
            <a:ext cx="810009" cy="80500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8696" b="93478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04" y="2078985"/>
            <a:ext cx="3199257" cy="15773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2003" y="2708992"/>
            <a:ext cx="945224" cy="254281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1421965" y="5769026"/>
            <a:ext cx="702007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de-DE" sz="1600" b="0" dirty="0" smtClean="0">
                <a:solidFill>
                  <a:srgbClr val="000000"/>
                </a:solidFill>
                <a:latin typeface="Arial" charset="0"/>
              </a:rPr>
              <a:t>How much twisting needs a stack? Probably no twisting is fine.</a:t>
            </a:r>
          </a:p>
        </p:txBody>
      </p:sp>
    </p:spTree>
    <p:extLst>
      <p:ext uri="{BB962C8B-B14F-4D97-AF65-F5344CB8AC3E}">
        <p14:creationId xmlns:p14="http://schemas.microsoft.com/office/powerpoint/2010/main" val="166795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2" grpId="0"/>
      <p:bldP spid="3" grpId="0"/>
      <p:bldP spid="26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de-DE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de-DE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000" dirty="0" smtClean="0">
            <a:latin typeface="Helvetica" panose="020B0604020202020204" pitchFamily="34" charset="0"/>
            <a:cs typeface="Helvetica" panose="020B0604020202020204" pitchFamily="34" charset="0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1512</Words>
  <Application>Microsoft Office PowerPoint</Application>
  <PresentationFormat>On-screen Show (4:3)</PresentationFormat>
  <Paragraphs>267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Helevetica</vt:lpstr>
      <vt:lpstr>Helvetica </vt:lpstr>
      <vt:lpstr>MS Mincho</vt:lpstr>
      <vt:lpstr>SimSun</vt:lpstr>
      <vt:lpstr>Arial</vt:lpstr>
      <vt:lpstr>Cambria Math</vt:lpstr>
      <vt:lpstr>Helvetica</vt:lpstr>
      <vt:lpstr>Symbol</vt:lpstr>
      <vt:lpstr>Times New Roman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 Performance of Subsize NbTi Cable-in-Conduit Conductors</dc:title>
  <dc:creator>wesche</dc:creator>
  <cp:lastModifiedBy>Uglietti Davide</cp:lastModifiedBy>
  <cp:revision>1180</cp:revision>
  <cp:lastPrinted>2021-04-12T15:22:32Z</cp:lastPrinted>
  <dcterms:created xsi:type="dcterms:W3CDTF">2003-09-24T12:48:54Z</dcterms:created>
  <dcterms:modified xsi:type="dcterms:W3CDTF">2021-04-14T15:02:27Z</dcterms:modified>
</cp:coreProperties>
</file>