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20" r:id="rId2"/>
    <p:sldMasterId id="2147483769" r:id="rId3"/>
  </p:sldMasterIdLst>
  <p:notesMasterIdLst>
    <p:notesMasterId r:id="rId19"/>
  </p:notesMasterIdLst>
  <p:sldIdLst>
    <p:sldId id="310" r:id="rId4"/>
    <p:sldId id="328" r:id="rId5"/>
    <p:sldId id="327" r:id="rId6"/>
    <p:sldId id="334" r:id="rId7"/>
    <p:sldId id="339" r:id="rId8"/>
    <p:sldId id="330" r:id="rId9"/>
    <p:sldId id="313" r:id="rId10"/>
    <p:sldId id="331" r:id="rId11"/>
    <p:sldId id="338" r:id="rId12"/>
    <p:sldId id="340" r:id="rId13"/>
    <p:sldId id="341" r:id="rId14"/>
    <p:sldId id="342" r:id="rId15"/>
    <p:sldId id="346" r:id="rId16"/>
    <p:sldId id="343" r:id="rId17"/>
    <p:sldId id="344" r:id="rId18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60" d="100"/>
          <a:sy n="60" d="100"/>
        </p:scale>
        <p:origin x="222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C51452-0C42-4DA0-8E10-3E32838B7962}" type="datetimeFigureOut">
              <a:rPr lang="en-US" smtClean="0"/>
              <a:t>4/14/2021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82E3CC-1BF8-40A0-AFBA-6A169579BD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255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5C03-C24A-497D-A0D5-47A090E94CC2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B2B0-97B0-4B27-97A2-3825D6AD41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146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D561-08AB-4CE7-8942-D5B0728A4B11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B2B0-97B0-4B27-97A2-3825D6AD41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422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F08E9-2550-4A7A-9665-5F687021AF63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B2B0-97B0-4B27-97A2-3825D6AD41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022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6B2C-EA23-46F9-83C7-CECC38AB87D6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A46-24F9-49C6-9419-9C6B05D759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7439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2CC2-C459-444F-AFE3-4C17800CC4A9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A46-24F9-49C6-9419-9C6B05D759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425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D514-1EA0-42F0-B17C-8AD1F64FFAB7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A46-24F9-49C6-9419-9C6B05D759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7672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B996-0493-469D-9F91-4941314D997D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A46-24F9-49C6-9419-9C6B05D759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6122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50FEC-E9BD-448D-ADB6-67C8D73CFA36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A46-24F9-49C6-9419-9C6B05D759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26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D2519-E391-4EF5-8165-0EDE9F476DFE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A46-24F9-49C6-9419-9C6B05D759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4274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3F375-C891-4039-85A3-80219B55540D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A46-24F9-49C6-9419-9C6B05D759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5437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64091-5212-4993-A802-3CB02FF4E016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A46-24F9-49C6-9419-9C6B05D759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754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6AD9-498E-4D4F-B085-A9E4D1EDE534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B2B0-97B0-4B27-97A2-3825D6AD41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663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DA2D8-F9CE-4C22-B0BE-C5B6F4DAF696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A46-24F9-49C6-9419-9C6B05D759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0561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7EA8-674D-4418-9B64-1E2103A2FADF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A46-24F9-49C6-9419-9C6B05D759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1883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2B28-DB8A-4C31-A92D-C066AF4C6C10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A46-24F9-49C6-9419-9C6B05D759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352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88C2-53C7-46A3-B7AC-1F2A58F69403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/>
            </a:lvl1pPr>
          </a:lstStyle>
          <a:p>
            <a:fld id="{7E20C6DA-A48B-442C-ABEE-5276828D2E0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871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D6A7F-D796-4D06-BF44-7D959AF70339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C6DA-A48B-442C-ABEE-5276828D2E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702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8272-595D-4AD6-9C0A-B2C47BC3F97C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C6DA-A48B-442C-ABEE-5276828D2E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041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9767F-6C81-46FD-B439-7E573BC49280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C6DA-A48B-442C-ABEE-5276828D2E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674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C5984-52C3-4591-931B-F525DBE655D1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C6DA-A48B-442C-ABEE-5276828D2E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923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23B6F-CA90-4E9C-90E3-7FF5E534287A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C6DA-A48B-442C-ABEE-5276828D2E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71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31C9B-7D1C-4511-81C0-98DB0BB4852B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C6DA-A48B-442C-ABEE-5276828D2E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124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1F20-4F1A-412C-8FA0-5245832129D4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B2B0-97B0-4B27-97A2-3825D6AD41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3390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16654-0BC8-475B-9D4F-C77FE7BAF16C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C6DA-A48B-442C-ABEE-5276828D2E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816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A01B-751B-4710-A9A4-F764627B8928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C6DA-A48B-442C-ABEE-5276828D2E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286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1206-C4D5-4C6C-9D31-513FF9019FD3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C6DA-A48B-442C-ABEE-5276828D2E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977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CC0-9E80-43A5-981F-CE531BA77D1E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C6DA-A48B-442C-ABEE-5276828D2E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247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6"/>
            <a:ext cx="8229600" cy="4525963"/>
          </a:xfrm>
        </p:spPr>
        <p:txBody>
          <a:bodyPr/>
          <a:lstStyle/>
          <a:p>
            <a:pPr lvl="0"/>
            <a:r>
              <a:rPr lang="en-US" noProof="0" dirty="0" smtClean="0"/>
              <a:t>Click icon to add table</a:t>
            </a:r>
            <a:endParaRPr lang="en-US" noProof="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96535B-D207-4D0B-8DB1-6AF8C536CCA3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15277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16119-684A-4E80-A5B3-47F01E126E34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B2B0-97B0-4B27-97A2-3825D6AD41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022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721B8-7E20-4F95-B574-AE5BC2F32505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B2B0-97B0-4B27-97A2-3825D6AD41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979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59E7D-00F3-405C-911D-A3988D35CD9F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B2B0-97B0-4B27-97A2-3825D6AD41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785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D604-EF67-4208-9E85-65D39F38F614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B2B0-97B0-4B27-97A2-3825D6AD41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487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2C1F-1834-4A69-AB5F-94794DF05855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B2B0-97B0-4B27-97A2-3825D6AD41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921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6DED3-B473-489E-8A7A-562888661B07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B2B0-97B0-4B27-97A2-3825D6AD41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45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12C2E-CD79-49C8-9FAF-E3FB03F4EA35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4B2B0-97B0-4B27-97A2-3825D6AD41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183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00FC0-04E6-4278-80FC-FA4BF56BDB57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DAA46-24F9-49C6-9419-9C6B05D759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2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28EE0-9C86-474C-A363-EDA30FAEA070}" type="datetime1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0C6DA-A48B-442C-ABEE-5276828D2E0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956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2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36599" y="676691"/>
            <a:ext cx="7772400" cy="136726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Bi-2212 – A round wire conductor for high-field magnets</a:t>
            </a:r>
            <a:endParaRPr lang="en-US" sz="40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293799" y="2203546"/>
            <a:ext cx="6858000" cy="1991935"/>
          </a:xfrm>
        </p:spPr>
        <p:txBody>
          <a:bodyPr>
            <a:normAutofit fontScale="40000" lnSpcReduction="20000"/>
          </a:bodyPr>
          <a:lstStyle/>
          <a:p>
            <a:r>
              <a:rPr lang="en-US" sz="5900" dirty="0" smtClean="0">
                <a:solidFill>
                  <a:srgbClr val="0000FF"/>
                </a:solidFill>
              </a:rPr>
              <a:t>Eric Hellstrom</a:t>
            </a:r>
          </a:p>
          <a:p>
            <a:pPr>
              <a:lnSpc>
                <a:spcPct val="80000"/>
              </a:lnSpc>
              <a:spcBef>
                <a:spcPts val="300"/>
              </a:spcBef>
              <a:defRPr sz="3600"/>
            </a:pPr>
            <a:endParaRPr lang="en-US" sz="3500" dirty="0" smtClean="0"/>
          </a:p>
          <a:p>
            <a:pPr>
              <a:lnSpc>
                <a:spcPct val="80000"/>
              </a:lnSpc>
              <a:spcBef>
                <a:spcPts val="300"/>
              </a:spcBef>
              <a:defRPr sz="3600"/>
            </a:pPr>
            <a:r>
              <a:rPr lang="en-US" sz="5500" dirty="0" smtClean="0"/>
              <a:t>S</a:t>
            </a:r>
            <a:r>
              <a:rPr lang="en-US" sz="5500" dirty="0"/>
              <a:t>. </a:t>
            </a:r>
            <a:r>
              <a:rPr lang="en-US" sz="5500" dirty="0" smtClean="0"/>
              <a:t>Barua,  </a:t>
            </a:r>
            <a:r>
              <a:rPr lang="en-US" sz="5500" dirty="0"/>
              <a:t>E. Bosque, J. </a:t>
            </a:r>
            <a:r>
              <a:rPr lang="en-US" sz="5500" dirty="0" smtClean="0"/>
              <a:t>Cooper, </a:t>
            </a:r>
            <a:r>
              <a:rPr lang="en-US" sz="5500" dirty="0"/>
              <a:t>D. Davis, L. English, I. </a:t>
            </a:r>
            <a:r>
              <a:rPr lang="en-US" sz="5500" dirty="0" smtClean="0"/>
              <a:t>Hossain, </a:t>
            </a:r>
            <a:r>
              <a:rPr lang="en-US" sz="5500" dirty="0"/>
              <a:t>J. Jiang, F. Kametani, Y. Kim, J. Kvitkovic, D. Larbalestier, E. </a:t>
            </a:r>
            <a:r>
              <a:rPr lang="en-US" sz="5500" dirty="0" smtClean="0"/>
              <a:t>Martin, </a:t>
            </a:r>
            <a:r>
              <a:rPr lang="en-US" sz="5500" dirty="0"/>
              <a:t>E. Miller, G. Miller, A. </a:t>
            </a:r>
            <a:r>
              <a:rPr lang="en-US" sz="5500" dirty="0" smtClean="0"/>
              <a:t>Oloye, </a:t>
            </a:r>
            <a:r>
              <a:rPr lang="en-US" sz="5500" dirty="0"/>
              <a:t>Y. </a:t>
            </a:r>
            <a:r>
              <a:rPr lang="en-US" sz="5500" dirty="0" smtClean="0"/>
              <a:t>Oz, </a:t>
            </a:r>
            <a:r>
              <a:rPr lang="en-US" sz="5500" dirty="0"/>
              <a:t>U. </a:t>
            </a:r>
            <a:r>
              <a:rPr lang="en-US" sz="5500" dirty="0" smtClean="0"/>
              <a:t>Trociewitz</a:t>
            </a:r>
          </a:p>
          <a:p>
            <a:pPr>
              <a:lnSpc>
                <a:spcPct val="80000"/>
              </a:lnSpc>
              <a:spcBef>
                <a:spcPts val="300"/>
              </a:spcBef>
              <a:defRPr sz="3600"/>
            </a:pPr>
            <a:endParaRPr lang="en-US" sz="2900" dirty="0"/>
          </a:p>
          <a:p>
            <a:pPr>
              <a:lnSpc>
                <a:spcPct val="80000"/>
              </a:lnSpc>
              <a:spcBef>
                <a:spcPts val="300"/>
              </a:spcBef>
              <a:defRPr sz="3600"/>
            </a:pPr>
            <a:r>
              <a:rPr lang="en-US" sz="5000" dirty="0" smtClean="0"/>
              <a:t>Applied Superconductivity Center – National High Magnetic Field Laboratory – Florida State University</a:t>
            </a:r>
            <a:endParaRPr lang="en-US" sz="50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B2B0-97B0-4B27-97A2-3825D6AD41DA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07784" y="6024280"/>
            <a:ext cx="7830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kern="0" dirty="0" smtClean="0"/>
              <a:t>Funded by DOE-HEP DE-SC0010421</a:t>
            </a:r>
            <a:r>
              <a:rPr lang="en-US" b="1" kern="0" dirty="0"/>
              <a:t>,</a:t>
            </a:r>
            <a:r>
              <a:rPr lang="en-US" b="1" kern="0" dirty="0" smtClean="0"/>
              <a:t> NSF DMR-1644779, and the </a:t>
            </a:r>
            <a:r>
              <a:rPr lang="en-US" b="1" kern="0" dirty="0"/>
              <a:t>State of </a:t>
            </a:r>
            <a:r>
              <a:rPr lang="en-US" b="1" kern="0" dirty="0" smtClean="0"/>
              <a:t>Florida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7425185" y="90105"/>
            <a:ext cx="1645349" cy="457200"/>
            <a:chOff x="7766949" y="4777"/>
            <a:chExt cx="1391493" cy="4572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41C2DAE-4A47-DF4C-95B3-B6232BCE95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17325" y="4777"/>
              <a:ext cx="341117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4">
              <a:extLst>
                <a:ext uri="{FF2B5EF4-FFF2-40B4-BE49-F238E27FC236}">
                  <a16:creationId xmlns:a16="http://schemas.microsoft.com/office/drawing/2014/main" id="{3FE61493-C26A-334C-8A14-8A93D3E8A1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444973" y="4777"/>
              <a:ext cx="353519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8" descr="JustM_purple.png">
              <a:extLst>
                <a:ext uri="{FF2B5EF4-FFF2-40B4-BE49-F238E27FC236}">
                  <a16:creationId xmlns:a16="http://schemas.microsoft.com/office/drawing/2014/main" id="{872FF144-63FB-DA44-BC20-81167964C8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66949" y="4777"/>
              <a:ext cx="287909" cy="457200"/>
            </a:xfrm>
            <a:prstGeom prst="rect">
              <a:avLst/>
            </a:prstGeom>
          </p:spPr>
        </p:pic>
        <p:pic>
          <p:nvPicPr>
            <p:cNvPr id="10" name="Picture 9" descr="FSUSig_Horizontal_Stacked_Color.eps">
              <a:extLst>
                <a:ext uri="{FF2B5EF4-FFF2-40B4-BE49-F238E27FC236}">
                  <a16:creationId xmlns:a16="http://schemas.microsoft.com/office/drawing/2014/main" id="{04A2CCE1-41D0-984E-B234-CA6865D84A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330"/>
            <a:stretch/>
          </p:blipFill>
          <p:spPr>
            <a:xfrm>
              <a:off x="8073691" y="4777"/>
              <a:ext cx="352449" cy="457200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807784" y="4908814"/>
            <a:ext cx="7830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kern="0" dirty="0" smtClean="0"/>
              <a:t>Collaborators: LBNL, BOST, Engi-Mat, Cryomagnetics, Solid Materials Solutions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31" y="99892"/>
            <a:ext cx="2469935" cy="84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92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ASC and collaborators are addressing issues for Bi-2212 coils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C6DA-A48B-442C-ABEE-5276828D2E0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74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Coil technology requires insulation, compatible support materials, stability through reaction, and stress management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C6DA-A48B-442C-ABEE-5276828D2E07}" type="slidenum">
              <a:rPr lang="en-US" smtClean="0"/>
              <a:t>11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262187" y="2538555"/>
            <a:ext cx="2938244" cy="3207005"/>
            <a:chOff x="1015068" y="2105637"/>
            <a:chExt cx="3917659" cy="427600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1025" y="2565548"/>
              <a:ext cx="3745745" cy="3816095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1015068" y="2105637"/>
              <a:ext cx="3917659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/>
              <a:r>
                <a:rPr lang="en-US" sz="1350" b="1" dirty="0">
                  <a:latin typeface="Arial" panose="020B0604020202020204" pitchFamily="34" charset="0"/>
                  <a:cs typeface="Arial" panose="020B0604020202020204" pitchFamily="34" charset="0"/>
                </a:rPr>
                <a:t>MagLab TiO</a:t>
              </a:r>
              <a:r>
                <a:rPr lang="en-US" sz="135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350" b="1" dirty="0">
                  <a:latin typeface="Arial" panose="020B0604020202020204" pitchFamily="34" charset="0"/>
                  <a:cs typeface="Arial" panose="020B0604020202020204" pitchFamily="34" charset="0"/>
                </a:rPr>
                <a:t> dip-coat system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10003" y="2366166"/>
            <a:ext cx="3166256" cy="3395063"/>
            <a:chOff x="5878669" y="1494638"/>
            <a:chExt cx="4221675" cy="452675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78669" y="2862801"/>
              <a:ext cx="4221675" cy="315858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897460" y="1494638"/>
              <a:ext cx="4194495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/>
              <a:r>
                <a:rPr lang="en-US" sz="1350" b="1" dirty="0">
                  <a:latin typeface="Arial" panose="020B0604020202020204" pitchFamily="34" charset="0"/>
                </a:rPr>
                <a:t>FSU insulation scheme is mullite braid around TiO</a:t>
              </a:r>
              <a:r>
                <a:rPr lang="en-US" sz="1350" b="1" baseline="-25000" dirty="0">
                  <a:latin typeface="Arial" panose="020B0604020202020204" pitchFamily="34" charset="0"/>
                </a:rPr>
                <a:t>2</a:t>
              </a:r>
              <a:r>
                <a:rPr lang="en-US" sz="1350" b="1" dirty="0">
                  <a:latin typeface="Arial" panose="020B0604020202020204" pitchFamily="34" charset="0"/>
                </a:rPr>
                <a:t> coating: prevents Ag shorts and reaction between Ag and mullite</a:t>
              </a:r>
              <a:endParaRPr lang="en-US" sz="1350" b="1" dirty="0">
                <a:latin typeface="Open San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077710" y="1842718"/>
            <a:ext cx="29382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Insulation</a:t>
            </a:r>
          </a:p>
        </p:txBody>
      </p:sp>
    </p:spTree>
    <p:extLst>
      <p:ext uri="{BB962C8B-B14F-4D97-AF65-F5344CB8AC3E}">
        <p14:creationId xmlns:p14="http://schemas.microsoft.com/office/powerpoint/2010/main" val="409386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Model stress and strain when designing coil – include reinforcement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C6DA-A48B-442C-ABEE-5276828D2E07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5844" y="1954376"/>
            <a:ext cx="532641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Model a series of coils that have different construction and reinforcements.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Calculations shown are for a prototype coil 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(Riky-3)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at 350 A nested in an 8 T outsert field.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Notes: 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J x B x 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is the Lorentz stress (red insert). In real coils, this stress couples to all the materials in the winding pack (epoxy, etc.), yielding a coupled stress and strain (blue inset).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88" r="57748" b="16631"/>
          <a:stretch/>
        </p:blipFill>
        <p:spPr>
          <a:xfrm>
            <a:off x="6161392" y="2103015"/>
            <a:ext cx="2575259" cy="1324321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5873805" y="3246464"/>
            <a:ext cx="3150433" cy="2459472"/>
            <a:chOff x="7831739" y="3185618"/>
            <a:chExt cx="4200577" cy="327929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312"/>
            <a:stretch/>
          </p:blipFill>
          <p:spPr>
            <a:xfrm>
              <a:off x="7831739" y="3908859"/>
              <a:ext cx="4200577" cy="2556055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9932027" y="3185618"/>
              <a:ext cx="0" cy="687082"/>
            </a:xfrm>
            <a:prstGeom prst="straightConnector1">
              <a:avLst/>
            </a:prstGeom>
            <a:ln w="63500">
              <a:solidFill>
                <a:srgbClr val="0000FF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0603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Designing and testing many small solenoids to incorporate reinforcement </a:t>
            </a:r>
            <a:r>
              <a:rPr lang="en-US" sz="2800" dirty="0"/>
              <a:t>into the windings to allow &gt; 30 T use in solenoids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C6DA-A48B-442C-ABEE-5276828D2E07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187912" y="3618949"/>
            <a:ext cx="4768177" cy="199001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US" sz="1800" dirty="0" smtClean="0"/>
              <a:t>Prototype coils with 20 – 200 m of wire are tested in 160 mm bore 8 T and 14 T magnets to probe safe reinforcement techniques</a:t>
            </a:r>
          </a:p>
          <a:p>
            <a:pPr>
              <a:buClr>
                <a:schemeClr val="tx1"/>
              </a:buClr>
            </a:pPr>
            <a:r>
              <a:rPr lang="en-US" sz="1800" dirty="0" smtClean="0"/>
              <a:t>Safe operation at almost twice the wire breaking stress is now demonstrated: JBr stresses of 290 MPa at 0.4% 2212 strain without damage  </a:t>
            </a:r>
            <a:endParaRPr lang="en-US" sz="18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68930" y="1944494"/>
            <a:ext cx="4806140" cy="1587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980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Present status: </a:t>
            </a:r>
            <a:r>
              <a:rPr lang="en-US" dirty="0" smtClean="0"/>
              <a:t>Bi-2212 </a:t>
            </a:r>
            <a:r>
              <a:rPr lang="en-US" dirty="0"/>
              <a:t>r</a:t>
            </a:r>
            <a:r>
              <a:rPr lang="en-US" dirty="0" smtClean="0"/>
              <a:t>ound </a:t>
            </a:r>
            <a:r>
              <a:rPr lang="en-US" dirty="0"/>
              <a:t>w</a:t>
            </a:r>
            <a:r>
              <a:rPr lang="en-US" dirty="0" smtClean="0"/>
              <a:t>ire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C6DA-A48B-442C-ABEE-5276828D2E07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292608" y="1448897"/>
            <a:ext cx="8467344" cy="4992311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00000"/>
            </a:pPr>
            <a:r>
              <a:rPr lang="en-US" dirty="0" smtClean="0"/>
              <a:t>The conductor technology is mature at present scale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US" dirty="0" smtClean="0"/>
              <a:t>Single 10 kg piece lengths:  </a:t>
            </a:r>
          </a:p>
          <a:p>
            <a:pPr lvl="2">
              <a:buSzPct val="100000"/>
            </a:pPr>
            <a:r>
              <a:rPr lang="en-US" dirty="0" smtClean="0"/>
              <a:t>2.0 km at 0.8 mm</a:t>
            </a:r>
          </a:p>
          <a:p>
            <a:pPr lvl="2">
              <a:buSzPct val="100000"/>
            </a:pPr>
            <a:r>
              <a:rPr lang="en-US" dirty="0" smtClean="0"/>
              <a:t>1.3 km at 1 mm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US" dirty="0" smtClean="0"/>
              <a:t>Twisted, multifilament, isotropic, low loss conductor with high RRR (&gt; 100) and no need for diffusion barrier</a:t>
            </a:r>
          </a:p>
          <a:p>
            <a:pPr>
              <a:buSzPct val="100000"/>
            </a:pPr>
            <a:r>
              <a:rPr lang="en-US" dirty="0" smtClean="0"/>
              <a:t>Insulation technology for single wires is good</a:t>
            </a:r>
          </a:p>
          <a:p>
            <a:pPr>
              <a:buSzPct val="100000"/>
            </a:pPr>
            <a:r>
              <a:rPr lang="en-US" dirty="0" smtClean="0"/>
              <a:t>Reaction under 50 bar to 13 cm </a:t>
            </a:r>
            <a:r>
              <a:rPr lang="en-US" dirty="0" smtClean="0"/>
              <a:t>diam. </a:t>
            </a:r>
            <a:r>
              <a:rPr lang="en-US" dirty="0" smtClean="0"/>
              <a:t>x 40 cm length – new furnace to 25 </a:t>
            </a:r>
            <a:r>
              <a:rPr lang="en-US" smtClean="0"/>
              <a:t>cm </a:t>
            </a:r>
            <a:r>
              <a:rPr lang="en-US" smtClean="0"/>
              <a:t>diam. </a:t>
            </a:r>
            <a:r>
              <a:rPr lang="en-US" dirty="0" smtClean="0"/>
              <a:t>x 1 m length</a:t>
            </a:r>
          </a:p>
          <a:p>
            <a:pPr>
              <a:buSzPct val="100000"/>
            </a:pPr>
            <a:r>
              <a:rPr lang="en-US" dirty="0" smtClean="0"/>
              <a:t>Successfully replaced powder producer Nexans with Engi-Mat and MetaMateria</a:t>
            </a:r>
          </a:p>
        </p:txBody>
      </p:sp>
    </p:spTree>
    <p:extLst>
      <p:ext uri="{BB962C8B-B14F-4D97-AF65-F5344CB8AC3E}">
        <p14:creationId xmlns:p14="http://schemas.microsoft.com/office/powerpoint/2010/main" val="246615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would truly make a difference for Bi-2212 coil technology?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Design, build, and test more Bi-2212 coils</a:t>
            </a:r>
          </a:p>
          <a:p>
            <a:pPr lvl="1"/>
            <a:r>
              <a:rPr lang="en-US" dirty="0" smtClean="0"/>
              <a:t>Increase production of Bi-2212 powder</a:t>
            </a:r>
          </a:p>
          <a:p>
            <a:pPr lvl="1"/>
            <a:r>
              <a:rPr lang="en-US" dirty="0" smtClean="0"/>
              <a:t>Fabricate more Bi-2212 wire</a:t>
            </a:r>
          </a:p>
          <a:p>
            <a:pPr lvl="1"/>
            <a:r>
              <a:rPr lang="en-US" dirty="0" smtClean="0"/>
              <a:t>Find, understand, and overcome challenges using Bi-2212 in coils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C6DA-A48B-442C-ABEE-5276828D2E0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76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/>
              <a:t>Achievements that have produced long-length high-J</a:t>
            </a:r>
            <a:r>
              <a:rPr lang="en-US" sz="3200" baseline="-25000" dirty="0" smtClean="0"/>
              <a:t>E</a:t>
            </a:r>
            <a:r>
              <a:rPr lang="en-US" sz="3200" dirty="0" smtClean="0"/>
              <a:t> Bi-2212 round wire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Powder:</a:t>
            </a:r>
            <a:r>
              <a:rPr lang="en-US" dirty="0" smtClean="0"/>
              <a:t> Use Engi-Mat Bi-2212 powder, which replaced Nexans powder.  Composition is close to Nexans 521 powder.</a:t>
            </a:r>
          </a:p>
          <a:p>
            <a:r>
              <a:rPr lang="en-US" sz="3200" dirty="0">
                <a:solidFill>
                  <a:srgbClr val="0000FF"/>
                </a:solidFill>
              </a:rPr>
              <a:t>Wire fabrication: </a:t>
            </a:r>
            <a:r>
              <a:rPr lang="en-US" dirty="0" smtClean="0"/>
              <a:t>BOST packs billets and fabricates as-drawn wire.</a:t>
            </a:r>
          </a:p>
          <a:p>
            <a:r>
              <a:rPr lang="en-US" sz="3200" dirty="0" smtClean="0">
                <a:solidFill>
                  <a:srgbClr val="0000FF"/>
                </a:solidFill>
              </a:rPr>
              <a:t>Overpressure heat treatment:</a:t>
            </a:r>
            <a:r>
              <a:rPr lang="en-US" sz="3200" dirty="0" smtClean="0"/>
              <a:t> </a:t>
            </a:r>
            <a:r>
              <a:rPr lang="en-US" dirty="0" smtClean="0"/>
              <a:t>ASC-developed 50 bar Bi-2212 overpressure (OP) heat treatment</a:t>
            </a:r>
          </a:p>
          <a:p>
            <a:r>
              <a:rPr lang="en-US" dirty="0" smtClean="0"/>
              <a:t>ASC working with collaborators to develop technologies for Bi-2212 in coils</a:t>
            </a:r>
          </a:p>
          <a:p>
            <a:pPr lvl="1"/>
            <a:r>
              <a:rPr lang="en-US" dirty="0" smtClean="0"/>
              <a:t>Insulation, winding, strengthening, impregnation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B2B0-97B0-4B27-97A2-3825D6AD41D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5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530596" y="1748713"/>
            <a:ext cx="3374531" cy="4460682"/>
            <a:chOff x="530596" y="1748713"/>
            <a:chExt cx="3374531" cy="4460682"/>
          </a:xfrm>
        </p:grpSpPr>
        <p:grpSp>
          <p:nvGrpSpPr>
            <p:cNvPr id="7" name="Group 6"/>
            <p:cNvGrpSpPr/>
            <p:nvPr/>
          </p:nvGrpSpPr>
          <p:grpSpPr>
            <a:xfrm>
              <a:off x="530596" y="1748713"/>
              <a:ext cx="3374531" cy="4460682"/>
              <a:chOff x="530596" y="1748713"/>
              <a:chExt cx="3374531" cy="4460682"/>
            </a:xfrm>
          </p:grpSpPr>
          <p:pic>
            <p:nvPicPr>
              <p:cNvPr id="9" name="Picture 8"/>
              <p:cNvPicPr/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0596" y="1748713"/>
                <a:ext cx="3374531" cy="4460682"/>
              </a:xfrm>
              <a:prstGeom prst="rect">
                <a:avLst/>
              </a:prstGeom>
            </p:spPr>
          </p:pic>
          <p:cxnSp>
            <p:nvCxnSpPr>
              <p:cNvPr id="8" name="Straight Arrow Connector 7"/>
              <p:cNvCxnSpPr/>
              <p:nvPr/>
            </p:nvCxnSpPr>
            <p:spPr>
              <a:xfrm flipH="1">
                <a:off x="3373301" y="3311818"/>
                <a:ext cx="0" cy="553251"/>
              </a:xfrm>
              <a:prstGeom prst="straightConnector1">
                <a:avLst/>
              </a:prstGeom>
              <a:ln w="53975">
                <a:solidFill>
                  <a:srgbClr val="0000FF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TextBox 35"/>
            <p:cNvSpPr txBox="1"/>
            <p:nvPr/>
          </p:nvSpPr>
          <p:spPr>
            <a:xfrm>
              <a:off x="3010901" y="3024715"/>
              <a:ext cx="8290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00FF"/>
                  </a:solidFill>
                  <a:latin typeface="Calibri"/>
                </a:rPr>
                <a:t>Bi-2212</a:t>
              </a:r>
              <a:endParaRPr lang="en-US" sz="1600" b="1" dirty="0">
                <a:solidFill>
                  <a:srgbClr val="0000FF"/>
                </a:solidFill>
                <a:latin typeface="Calibri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410589" y="1636699"/>
            <a:ext cx="3912659" cy="3097081"/>
            <a:chOff x="4124839" y="1636699"/>
            <a:chExt cx="3912659" cy="3097081"/>
          </a:xfrm>
        </p:grpSpPr>
        <p:grpSp>
          <p:nvGrpSpPr>
            <p:cNvPr id="5" name="Group 4"/>
            <p:cNvGrpSpPr/>
            <p:nvPr/>
          </p:nvGrpSpPr>
          <p:grpSpPr>
            <a:xfrm>
              <a:off x="4124839" y="1636699"/>
              <a:ext cx="3912659" cy="3097081"/>
              <a:chOff x="4124839" y="1636699"/>
              <a:chExt cx="3912659" cy="3097081"/>
            </a:xfrm>
          </p:grpSpPr>
          <p:pic>
            <p:nvPicPr>
              <p:cNvPr id="23" name="Picture 2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13" t="3466" r="10476" b="7226"/>
              <a:stretch/>
            </p:blipFill>
            <p:spPr bwMode="auto">
              <a:xfrm>
                <a:off x="4364531" y="1636699"/>
                <a:ext cx="3672967" cy="28968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5432612" y="4426003"/>
                <a:ext cx="15368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/>
                  <a:t>Pressure (bar)</a:t>
                </a:r>
                <a:endParaRPr lang="en-US" sz="1400" b="1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 rot="16200000">
                <a:off x="3510324" y="2749603"/>
                <a:ext cx="15368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/>
                  <a:t>J</a:t>
                </a:r>
                <a:r>
                  <a:rPr lang="en-US" sz="1400" b="1" baseline="-25000" dirty="0" smtClean="0"/>
                  <a:t>C</a:t>
                </a:r>
                <a:r>
                  <a:rPr lang="en-US" sz="1400" b="1" dirty="0" smtClean="0"/>
                  <a:t> (kA/mm</a:t>
                </a:r>
                <a:r>
                  <a:rPr lang="en-US" sz="1400" b="1" baseline="30000" dirty="0" smtClean="0"/>
                  <a:t>2</a:t>
                </a:r>
                <a:r>
                  <a:rPr lang="en-US" sz="1400" b="1" dirty="0" smtClean="0"/>
                  <a:t>)</a:t>
                </a:r>
                <a:endParaRPr lang="en-US" sz="1400" b="1" dirty="0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4867443" y="1696434"/>
              <a:ext cx="11920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u="sng" dirty="0">
                  <a:solidFill>
                    <a:prstClr val="black"/>
                  </a:solidFill>
                  <a:latin typeface="Calibri"/>
                </a:rPr>
                <a:t>After OP HT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26814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Overpressure </a:t>
            </a:r>
            <a:r>
              <a:rPr lang="en-US" sz="3200" dirty="0" smtClean="0"/>
              <a:t>(OP) processing made </a:t>
            </a:r>
            <a:r>
              <a:rPr lang="en-US" sz="3200" dirty="0"/>
              <a:t>Bi-2212 round wire a reliable </a:t>
            </a:r>
            <a:r>
              <a:rPr lang="en-US" sz="3200" dirty="0" smtClean="0"/>
              <a:t>high-J</a:t>
            </a:r>
            <a:r>
              <a:rPr lang="en-US" sz="3200" baseline="-25000" dirty="0" smtClean="0"/>
              <a:t>E</a:t>
            </a:r>
            <a:r>
              <a:rPr lang="en-US" sz="3200" dirty="0" smtClean="0"/>
              <a:t> </a:t>
            </a:r>
            <a:r>
              <a:rPr lang="en-US" sz="3200" dirty="0"/>
              <a:t>conductor </a:t>
            </a:r>
            <a:r>
              <a:rPr lang="en-US" sz="3200" dirty="0" smtClean="0"/>
              <a:t>suitable for high-field magnets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B2B0-97B0-4B27-97A2-3825D6AD41DA}" type="slidenum">
              <a:rPr lang="en-US" smtClean="0"/>
              <a:t>3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06716" y="6523745"/>
            <a:ext cx="2097741" cy="3077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P. Lee - ASC</a:t>
            </a:r>
            <a:endParaRPr lang="en-US" sz="1400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4800681" y="5736644"/>
            <a:ext cx="3393914" cy="961517"/>
            <a:chOff x="5421487" y="4444150"/>
            <a:chExt cx="3393914" cy="961517"/>
          </a:xfrm>
        </p:grpSpPr>
        <p:grpSp>
          <p:nvGrpSpPr>
            <p:cNvPr id="13" name="Group 12"/>
            <p:cNvGrpSpPr/>
            <p:nvPr/>
          </p:nvGrpSpPr>
          <p:grpSpPr>
            <a:xfrm>
              <a:off x="5421487" y="4444150"/>
              <a:ext cx="3393914" cy="961517"/>
              <a:chOff x="5681108" y="2991790"/>
              <a:chExt cx="3393914" cy="961517"/>
            </a:xfrm>
          </p:grpSpPr>
          <p:pic>
            <p:nvPicPr>
              <p:cNvPr id="15" name="Picture 5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0000"/>
              <a:stretch/>
            </p:blipFill>
            <p:spPr bwMode="auto">
              <a:xfrm rot="10800000">
                <a:off x="5681108" y="2991790"/>
                <a:ext cx="1869913" cy="9615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" name="Text Box 7"/>
              <p:cNvSpPr txBox="1">
                <a:spLocks noChangeArrowheads="1"/>
              </p:cNvSpPr>
              <p:nvPr/>
            </p:nvSpPr>
            <p:spPr bwMode="auto">
              <a:xfrm>
                <a:off x="7643127" y="3654223"/>
                <a:ext cx="1114528" cy="215444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US" sz="800" dirty="0" smtClean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en-US" sz="800" dirty="0">
                    <a:solidFill>
                      <a:prstClr val="black"/>
                    </a:solidFill>
                    <a:latin typeface="Calibri"/>
                  </a:rPr>
                  <a:t>Larbalestier </a:t>
                </a:r>
                <a:r>
                  <a:rPr lang="en-US" sz="800" i="1" dirty="0">
                    <a:solidFill>
                      <a:prstClr val="black"/>
                    </a:solidFill>
                    <a:latin typeface="Calibri"/>
                  </a:rPr>
                  <a:t>et al</a:t>
                </a:r>
                <a:r>
                  <a:rPr lang="en-US" sz="800" dirty="0">
                    <a:solidFill>
                      <a:prstClr val="black"/>
                    </a:solidFill>
                    <a:latin typeface="Calibri"/>
                  </a:rPr>
                  <a:t>.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551022" y="3175683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prstClr val="black"/>
                    </a:solidFill>
                    <a:latin typeface="Calibri"/>
                  </a:rPr>
                  <a:t>1 </a:t>
                </a:r>
                <a:r>
                  <a:rPr lang="en-US" b="1" dirty="0" smtClean="0">
                    <a:solidFill>
                      <a:prstClr val="black"/>
                    </a:solidFill>
                    <a:latin typeface="Calibri"/>
                  </a:rPr>
                  <a:t>bar </a:t>
                </a:r>
                <a:r>
                  <a:rPr lang="en-US" b="1" dirty="0">
                    <a:solidFill>
                      <a:prstClr val="black"/>
                    </a:solidFill>
                    <a:latin typeface="Calibri"/>
                  </a:rPr>
                  <a:t>HT</a:t>
                </a:r>
              </a:p>
            </p:txBody>
          </p:sp>
        </p:grpSp>
        <p:pic>
          <p:nvPicPr>
            <p:cNvPr id="14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894" t="89109"/>
            <a:stretch/>
          </p:blipFill>
          <p:spPr bwMode="auto">
            <a:xfrm>
              <a:off x="6960201" y="5169014"/>
              <a:ext cx="318547" cy="208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17"/>
          <p:cNvGrpSpPr/>
          <p:nvPr/>
        </p:nvGrpSpPr>
        <p:grpSpPr>
          <a:xfrm>
            <a:off x="4808449" y="4783879"/>
            <a:ext cx="3443243" cy="957524"/>
            <a:chOff x="5429254" y="3491385"/>
            <a:chExt cx="3443243" cy="957524"/>
          </a:xfrm>
        </p:grpSpPr>
        <p:grpSp>
          <p:nvGrpSpPr>
            <p:cNvPr id="19" name="Group 18"/>
            <p:cNvGrpSpPr/>
            <p:nvPr/>
          </p:nvGrpSpPr>
          <p:grpSpPr>
            <a:xfrm>
              <a:off x="5429255" y="3491385"/>
              <a:ext cx="3443242" cy="957524"/>
              <a:chOff x="5688876" y="2039025"/>
              <a:chExt cx="3443242" cy="957524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7551022" y="2222608"/>
                <a:ext cx="1581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prstClr val="black"/>
                    </a:solidFill>
                    <a:latin typeface="Calibri"/>
                  </a:rPr>
                  <a:t>100 bar </a:t>
                </a:r>
                <a:r>
                  <a:rPr lang="en-US" b="1" dirty="0">
                    <a:solidFill>
                      <a:prstClr val="black"/>
                    </a:solidFill>
                    <a:latin typeface="Calibri"/>
                  </a:rPr>
                  <a:t>OP HT</a:t>
                </a:r>
              </a:p>
            </p:txBody>
          </p:sp>
          <p:pic>
            <p:nvPicPr>
              <p:cNvPr id="22" name="Picture 5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000"/>
              <a:stretch/>
            </p:blipFill>
            <p:spPr bwMode="auto">
              <a:xfrm rot="10800000">
                <a:off x="5688876" y="2039025"/>
                <a:ext cx="1862146" cy="9575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0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3" t="89180" r="82131" b="1234"/>
            <a:stretch/>
          </p:blipFill>
          <p:spPr bwMode="auto">
            <a:xfrm>
              <a:off x="5429254" y="3491385"/>
              <a:ext cx="318547" cy="183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23"/>
          <p:cNvGrpSpPr/>
          <p:nvPr/>
        </p:nvGrpSpPr>
        <p:grpSpPr>
          <a:xfrm>
            <a:off x="7066434" y="2184838"/>
            <a:ext cx="696673" cy="1792349"/>
            <a:chOff x="6629400" y="3161656"/>
            <a:chExt cx="667372" cy="1651013"/>
          </a:xfrm>
        </p:grpSpPr>
        <p:cxnSp>
          <p:nvCxnSpPr>
            <p:cNvPr id="25" name="Straight Arrow Connector 24"/>
            <p:cNvCxnSpPr/>
            <p:nvPr/>
          </p:nvCxnSpPr>
          <p:spPr>
            <a:xfrm flipV="1">
              <a:off x="7296772" y="3161656"/>
              <a:ext cx="0" cy="1651013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6629400" y="3377274"/>
              <a:ext cx="663679" cy="3118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0000FF"/>
                  </a:solidFill>
                  <a:latin typeface="Calibri"/>
                </a:rPr>
                <a:t>800 %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775540" y="3863122"/>
            <a:ext cx="779997" cy="452619"/>
            <a:chOff x="1035823" y="5187835"/>
            <a:chExt cx="779997" cy="452619"/>
          </a:xfrm>
        </p:grpSpPr>
        <p:sp>
          <p:nvSpPr>
            <p:cNvPr id="28" name="Oval 27"/>
            <p:cNvSpPr/>
            <p:nvPr/>
          </p:nvSpPr>
          <p:spPr>
            <a:xfrm>
              <a:off x="1035823" y="5187835"/>
              <a:ext cx="246877" cy="218781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95137" y="5301900"/>
              <a:ext cx="6206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0000FF"/>
                  </a:solidFill>
                  <a:latin typeface="Calibri"/>
                </a:rPr>
                <a:t>1 </a:t>
              </a:r>
              <a:r>
                <a:rPr lang="en-US" sz="1600" b="1" dirty="0" smtClean="0">
                  <a:solidFill>
                    <a:srgbClr val="0000FF"/>
                  </a:solidFill>
                  <a:latin typeface="Calibri"/>
                </a:rPr>
                <a:t>bar</a:t>
              </a:r>
              <a:endParaRPr lang="en-US" sz="1600" b="1" dirty="0">
                <a:solidFill>
                  <a:srgbClr val="0000FF"/>
                </a:solidFill>
                <a:latin typeface="Calibri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338292" y="1627501"/>
            <a:ext cx="829073" cy="511231"/>
            <a:chOff x="3598575" y="2952214"/>
            <a:chExt cx="829073" cy="511231"/>
          </a:xfrm>
        </p:grpSpPr>
        <p:sp>
          <p:nvSpPr>
            <p:cNvPr id="31" name="TextBox 30"/>
            <p:cNvSpPr txBox="1"/>
            <p:nvPr/>
          </p:nvSpPr>
          <p:spPr>
            <a:xfrm>
              <a:off x="3598575" y="2952214"/>
              <a:ext cx="8290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0000FF"/>
                  </a:solidFill>
                  <a:latin typeface="Calibri"/>
                </a:rPr>
                <a:t>100 </a:t>
              </a:r>
              <a:r>
                <a:rPr lang="en-US" sz="1600" b="1" dirty="0" smtClean="0">
                  <a:solidFill>
                    <a:srgbClr val="0000FF"/>
                  </a:solidFill>
                  <a:latin typeface="Calibri"/>
                </a:rPr>
                <a:t>bar</a:t>
              </a:r>
              <a:endParaRPr lang="en-US" sz="1600" b="1" dirty="0">
                <a:solidFill>
                  <a:srgbClr val="0000FF"/>
                </a:solidFill>
                <a:latin typeface="Calibri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3991283" y="3244664"/>
              <a:ext cx="246877" cy="218781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6" name="Oval 5"/>
          <p:cNvSpPr>
            <a:spLocks noChangeAspect="1"/>
          </p:cNvSpPr>
          <p:nvPr/>
        </p:nvSpPr>
        <p:spPr>
          <a:xfrm>
            <a:off x="2689420" y="3035192"/>
            <a:ext cx="315047" cy="315047"/>
          </a:xfrm>
          <a:prstGeom prst="ellipse">
            <a:avLst/>
          </a:prstGeom>
          <a:noFill/>
          <a:ln w="254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55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46075" indent="-346075"/>
            <a:r>
              <a:rPr lang="en-US" sz="2200" dirty="0" smtClean="0">
                <a:sym typeface="Symbol" panose="05050102010706020507" pitchFamily="18" charset="2"/>
              </a:rPr>
              <a:t></a:t>
            </a:r>
            <a:r>
              <a:rPr lang="en-US" sz="3200" dirty="0" smtClean="0">
                <a:sym typeface="Symbol" panose="05050102010706020507" pitchFamily="18" charset="2"/>
              </a:rPr>
              <a:t>  </a:t>
            </a:r>
            <a:r>
              <a:rPr lang="en-US" sz="3200" dirty="0" smtClean="0"/>
              <a:t>Engi-Mat powder is significantly better than Nexans powder</a:t>
            </a: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>A wide variety of wire architectures available with Bi-2212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B2B0-97B0-4B27-97A2-3825D6AD41DA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22306" y="70924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Flexible wire architectures with Bi-2212</a:t>
            </a:r>
            <a:endParaRPr lang="en-US" sz="3200" dirty="0"/>
          </a:p>
        </p:txBody>
      </p:sp>
      <p:grpSp>
        <p:nvGrpSpPr>
          <p:cNvPr id="4" name="Group 3"/>
          <p:cNvGrpSpPr/>
          <p:nvPr/>
        </p:nvGrpSpPr>
        <p:grpSpPr>
          <a:xfrm>
            <a:off x="200025" y="2120957"/>
            <a:ext cx="4305314" cy="3327023"/>
            <a:chOff x="0" y="2120957"/>
            <a:chExt cx="4305314" cy="3327023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2120957"/>
              <a:ext cx="4305314" cy="3327023"/>
              <a:chOff x="0" y="2013380"/>
              <a:chExt cx="4305314" cy="3327023"/>
            </a:xfrm>
          </p:grpSpPr>
          <p:graphicFrame>
            <p:nvGraphicFramePr>
              <p:cNvPr id="5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84819129"/>
                  </p:ext>
                </p:extLst>
              </p:nvPr>
            </p:nvGraphicFramePr>
            <p:xfrm>
              <a:off x="0" y="2013380"/>
              <a:ext cx="4305314" cy="332702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25" name="Graph" r:id="rId3" imgW="4023360" imgH="3108960" progId="Origin50.Graph">
                      <p:embed/>
                    </p:oleObj>
                  </mc:Choice>
                  <mc:Fallback>
                    <p:oleObj name="Graph" r:id="rId3" imgW="4023360" imgH="3108960" progId="Origin50.Graph">
                      <p:embed/>
                      <p:pic>
                        <p:nvPicPr>
                          <p:cNvPr id="5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0" y="2013380"/>
                            <a:ext cx="4305314" cy="332702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" name="TextBox 6"/>
              <p:cNvSpPr txBox="1"/>
              <p:nvPr/>
            </p:nvSpPr>
            <p:spPr>
              <a:xfrm>
                <a:off x="2136162" y="2758568"/>
                <a:ext cx="180574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Engi-Mat LXB-52</a:t>
                </a:r>
                <a:endParaRPr lang="en-US" b="1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890067" y="4278726"/>
                <a:ext cx="153040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b="1" dirty="0" smtClean="0"/>
                  <a:t>Nexans lot 87</a:t>
                </a:r>
                <a:endParaRPr lang="en-US" b="1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582911" y="3365607"/>
                <a:ext cx="991240" cy="29199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649711" y="2443523"/>
                <a:ext cx="1276830" cy="3457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926131" y="2043953"/>
                <a:ext cx="1276830" cy="2138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19" name="Straight Arrow Connector 18"/>
            <p:cNvCxnSpPr/>
            <p:nvPr/>
          </p:nvCxnSpPr>
          <p:spPr>
            <a:xfrm flipV="1">
              <a:off x="2289840" y="3450132"/>
              <a:ext cx="0" cy="729983"/>
            </a:xfrm>
            <a:prstGeom prst="straightConnector1">
              <a:avLst/>
            </a:prstGeom>
            <a:ln w="53975">
              <a:solidFill>
                <a:srgbClr val="0000FF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5173008" y="1939177"/>
            <a:ext cx="3433110" cy="4383215"/>
            <a:chOff x="5173008" y="1939177"/>
            <a:chExt cx="3433110" cy="4383215"/>
          </a:xfrm>
        </p:grpSpPr>
        <p:grpSp>
          <p:nvGrpSpPr>
            <p:cNvPr id="20" name="Group 19"/>
            <p:cNvGrpSpPr/>
            <p:nvPr/>
          </p:nvGrpSpPr>
          <p:grpSpPr>
            <a:xfrm>
              <a:off x="5173008" y="1939177"/>
              <a:ext cx="3433110" cy="2155839"/>
              <a:chOff x="4131091" y="1401591"/>
              <a:chExt cx="4577480" cy="2874452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11434" y="2164776"/>
                <a:ext cx="3352349" cy="2111267"/>
              </a:xfrm>
              <a:prstGeom prst="rect">
                <a:avLst/>
              </a:prstGeom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4131091" y="1401591"/>
                <a:ext cx="4577480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/>
                <a:r>
                  <a:rPr lang="en-US" sz="1350" b="1" dirty="0">
                    <a:solidFill>
                      <a:srgbClr val="595565"/>
                    </a:solidFill>
                    <a:latin typeface="Arial" panose="020B0604020202020204" pitchFamily="34" charset="0"/>
                  </a:rPr>
                  <a:t>Top right by Supercon, all others by </a:t>
                </a:r>
                <a:r>
                  <a:rPr lang="en-US" sz="1350" b="1" dirty="0" smtClean="0">
                    <a:solidFill>
                      <a:srgbClr val="595565"/>
                    </a:solidFill>
                    <a:latin typeface="Arial" panose="020B0604020202020204" pitchFamily="34" charset="0"/>
                  </a:rPr>
                  <a:t>BOST</a:t>
                </a:r>
                <a:r>
                  <a:rPr lang="en-US" sz="1350" b="1" dirty="0">
                    <a:solidFill>
                      <a:srgbClr val="595565"/>
                    </a:solidFill>
                    <a:latin typeface="Arial" panose="020B0604020202020204" pitchFamily="34" charset="0"/>
                  </a:rPr>
                  <a:t>, strengthened by Alex Otto SMS</a:t>
                </a: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5383073" y="4201735"/>
              <a:ext cx="2989928" cy="987613"/>
              <a:chOff x="4589799" y="4500308"/>
              <a:chExt cx="3986572" cy="1316821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4589799" y="5008237"/>
                <a:ext cx="3595619" cy="808892"/>
                <a:chOff x="4388465" y="3778146"/>
                <a:chExt cx="3595619" cy="808892"/>
              </a:xfrm>
            </p:grpSpPr>
            <p:pic>
              <p:nvPicPr>
                <p:cNvPr id="27" name="Picture 3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 bwMode="auto">
                <a:xfrm>
                  <a:off x="6548819" y="3778146"/>
                  <a:ext cx="1435265" cy="80889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8" name="Picture 18"/>
                <p:cNvPicPr>
                  <a:picLocks noChangeAspect="1" noChangeArrowheads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24445"/>
                <a:stretch/>
              </p:blipFill>
              <p:spPr bwMode="auto">
                <a:xfrm>
                  <a:off x="4388465" y="3848380"/>
                  <a:ext cx="2012335" cy="66842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25" name="TextBox 24"/>
              <p:cNvSpPr txBox="1"/>
              <p:nvPr/>
            </p:nvSpPr>
            <p:spPr>
              <a:xfrm>
                <a:off x="6215781" y="4500308"/>
                <a:ext cx="236059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/>
                <a:r>
                  <a:rPr lang="en-US" sz="1350" b="1" dirty="0" smtClean="0">
                    <a:solidFill>
                      <a:srgbClr val="595565"/>
                    </a:solidFill>
                    <a:latin typeface="Arial" panose="020B0604020202020204" pitchFamily="34" charset="0"/>
                  </a:rPr>
                  <a:t>Strengthened</a:t>
                </a:r>
                <a:endParaRPr lang="en-US" sz="1350" b="1" dirty="0">
                  <a:solidFill>
                    <a:srgbClr val="595565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039898" y="4536357"/>
                <a:ext cx="1126009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/>
                <a:r>
                  <a:rPr lang="en-US" sz="1350" b="1" dirty="0">
                    <a:solidFill>
                      <a:srgbClr val="595565"/>
                    </a:solidFill>
                    <a:latin typeface="Arial" panose="020B0604020202020204" pitchFamily="34" charset="0"/>
                  </a:rPr>
                  <a:t>Twisted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482014" y="5363868"/>
              <a:ext cx="2815098" cy="958524"/>
              <a:chOff x="8313590" y="2720060"/>
              <a:chExt cx="3753464" cy="1278032"/>
            </a:xfrm>
          </p:grpSpPr>
          <p:pic>
            <p:nvPicPr>
              <p:cNvPr id="30" name="Content Placeholder 10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13590" y="3226526"/>
                <a:ext cx="3753464" cy="771566"/>
              </a:xfrm>
              <a:prstGeom prst="rect">
                <a:avLst/>
              </a:prstGeom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8503153" y="2720060"/>
                <a:ext cx="3241435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/>
                <a:r>
                  <a:rPr lang="en-US" sz="1350" b="1" dirty="0">
                    <a:solidFill>
                      <a:srgbClr val="595565"/>
                    </a:solidFill>
                    <a:latin typeface="Arial" panose="020B0604020202020204" pitchFamily="34" charset="0"/>
                  </a:rPr>
                  <a:t>17-strand Rutherford cable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9811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OP heat treatment significantly improves subscale race track coil performance</a:t>
            </a:r>
            <a:endParaRPr lang="en-US" sz="3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11" y="2250342"/>
            <a:ext cx="3915572" cy="2996946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1334286" y="5219500"/>
            <a:ext cx="4103495" cy="45297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1" fontAlgn="base" hangingPunct="1">
              <a:spcBef>
                <a:spcPts val="120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+mn-lt"/>
                <a:ea typeface="+mn-ea"/>
                <a:cs typeface="+mn-cs"/>
              </a:defRPr>
            </a:lvl1pPr>
            <a:lvl2pPr marL="288925" indent="-227013" algn="l" rtl="0" eaLnBrk="1" fontAlgn="base" hangingPunct="1">
              <a:spcBef>
                <a:spcPts val="900"/>
              </a:spcBef>
              <a:spcAft>
                <a:spcPct val="0"/>
              </a:spcAft>
              <a:buSzPct val="85000"/>
              <a:buFont typeface="Arial"/>
              <a:buChar char="•"/>
              <a:defRPr sz="2400">
                <a:solidFill>
                  <a:srgbClr val="003366"/>
                </a:solidFill>
                <a:latin typeface="+mn-lt"/>
                <a:ea typeface="+mn-ea"/>
              </a:defRPr>
            </a:lvl2pPr>
            <a:lvl3pPr marL="458788" indent="-177800" algn="l" rtl="0" eaLnBrk="1" fontAlgn="base" hangingPunct="1">
              <a:spcBef>
                <a:spcPts val="500"/>
              </a:spcBef>
              <a:spcAft>
                <a:spcPct val="0"/>
              </a:spcAft>
              <a:buSzPct val="75000"/>
              <a:buFont typeface="Lucida Grande" charset="0"/>
              <a:buChar char="–"/>
              <a:defRPr sz="2400">
                <a:solidFill>
                  <a:srgbClr val="003366"/>
                </a:solidFill>
                <a:latin typeface="+mn-lt"/>
                <a:ea typeface="+mn-ea"/>
              </a:defRPr>
            </a:lvl3pPr>
            <a:lvl4pPr marL="687388" indent="-177800" algn="l" rtl="0" eaLnBrk="1" fontAlgn="base" hangingPunct="1">
              <a:spcBef>
                <a:spcPts val="400"/>
              </a:spcBef>
              <a:spcAft>
                <a:spcPct val="0"/>
              </a:spcAft>
              <a:buSzPct val="50000"/>
              <a:buFont typeface="Arial"/>
              <a:buChar char="•"/>
              <a:defRPr sz="2400">
                <a:solidFill>
                  <a:srgbClr val="003366"/>
                </a:solidFill>
                <a:latin typeface="+mn-lt"/>
                <a:ea typeface="+mn-ea"/>
              </a:defRPr>
            </a:lvl4pPr>
            <a:lvl5pPr marL="1146175" indent="-236538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3366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9pPr>
          </a:lstStyle>
          <a:p>
            <a:r>
              <a:rPr lang="en-US" sz="1200" b="1" kern="0" dirty="0">
                <a:latin typeface="Open Sans"/>
              </a:rPr>
              <a:t>Subscale coils allow fast-turnaround test of cable and magnet-relevant technologies.</a:t>
            </a:r>
          </a:p>
          <a:p>
            <a:pPr marL="0" indent="0"/>
            <a:endParaRPr lang="en-US" sz="1200" b="1" kern="0" dirty="0">
              <a:latin typeface="Open Sans"/>
            </a:endParaRPr>
          </a:p>
        </p:txBody>
      </p:sp>
      <p:pic>
        <p:nvPicPr>
          <p:cNvPr id="21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6" t="9265" r="63773" b="12134"/>
          <a:stretch/>
        </p:blipFill>
        <p:spPr>
          <a:xfrm>
            <a:off x="1992434" y="2306695"/>
            <a:ext cx="1538207" cy="1365031"/>
          </a:xfrm>
        </p:spPr>
      </p:pic>
      <p:grpSp>
        <p:nvGrpSpPr>
          <p:cNvPr id="28" name="Group 27"/>
          <p:cNvGrpSpPr/>
          <p:nvPr/>
        </p:nvGrpSpPr>
        <p:grpSpPr>
          <a:xfrm>
            <a:off x="5675913" y="2929590"/>
            <a:ext cx="2585660" cy="1408042"/>
            <a:chOff x="5675913" y="2929590"/>
            <a:chExt cx="2585660" cy="1408042"/>
          </a:xfrm>
        </p:grpSpPr>
        <p:pic>
          <p:nvPicPr>
            <p:cNvPr id="10" name="Content Placeholder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7955" y="3808596"/>
              <a:ext cx="2573618" cy="529036"/>
            </a:xfrm>
            <a:prstGeom prst="rect">
              <a:avLst/>
            </a:prstGeom>
          </p:spPr>
        </p:pic>
        <p:grpSp>
          <p:nvGrpSpPr>
            <p:cNvPr id="26" name="Group 25"/>
            <p:cNvGrpSpPr/>
            <p:nvPr/>
          </p:nvGrpSpPr>
          <p:grpSpPr>
            <a:xfrm>
              <a:off x="5675913" y="2929590"/>
              <a:ext cx="2585660" cy="827051"/>
              <a:chOff x="5675913" y="2929590"/>
              <a:chExt cx="2585660" cy="827051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5675913" y="2929590"/>
                <a:ext cx="2585660" cy="814459"/>
                <a:chOff x="5275863" y="1719915"/>
                <a:chExt cx="2585660" cy="814459"/>
              </a:xfrm>
            </p:grpSpPr>
            <p:pic>
              <p:nvPicPr>
                <p:cNvPr id="5" name="Content Placeholder 5" descr="DSC_0289.jpg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820" t="25075" r="-472" b="26950"/>
                <a:stretch/>
              </p:blipFill>
              <p:spPr>
                <a:xfrm>
                  <a:off x="5275863" y="1719915"/>
                  <a:ext cx="2585660" cy="814459"/>
                </a:xfrm>
                <a:prstGeom prst="rect">
                  <a:avLst/>
                </a:prstGeom>
              </p:spPr>
            </p:pic>
            <p:sp>
              <p:nvSpPr>
                <p:cNvPr id="6" name="TextBox 5"/>
                <p:cNvSpPr txBox="1"/>
                <p:nvPr/>
              </p:nvSpPr>
              <p:spPr>
                <a:xfrm>
                  <a:off x="5275863" y="1740470"/>
                  <a:ext cx="2585660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solidFill>
                        <a:prstClr val="white"/>
                      </a:solidFill>
                      <a:latin typeface="Open Sans"/>
                    </a:rPr>
                    <a:t>LBNL 17-strand Rutherford cable</a:t>
                  </a: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5287907" y="2298454"/>
                  <a:ext cx="210522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solidFill>
                        <a:prstClr val="white"/>
                      </a:solidFill>
                      <a:latin typeface="Open Sans"/>
                    </a:rPr>
                    <a:t>Mullite braided insulation</a:t>
                  </a:r>
                </a:p>
              </p:txBody>
            </p:sp>
            <p:cxnSp>
              <p:nvCxnSpPr>
                <p:cNvPr id="8" name="Straight Arrow Connector 7"/>
                <p:cNvCxnSpPr/>
                <p:nvPr/>
              </p:nvCxnSpPr>
              <p:spPr>
                <a:xfrm flipV="1">
                  <a:off x="5958319" y="2195276"/>
                  <a:ext cx="126482" cy="150018"/>
                </a:xfrm>
                <a:prstGeom prst="straightConnector1">
                  <a:avLst/>
                </a:prstGeom>
                <a:ln w="38100">
                  <a:solidFill>
                    <a:schemeClr val="bg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Arrow Connector 8"/>
                <p:cNvCxnSpPr/>
                <p:nvPr/>
              </p:nvCxnSpPr>
              <p:spPr>
                <a:xfrm flipH="1" flipV="1">
                  <a:off x="7033068" y="2152292"/>
                  <a:ext cx="81981" cy="181523"/>
                </a:xfrm>
                <a:prstGeom prst="straightConnector1">
                  <a:avLst/>
                </a:prstGeom>
                <a:ln w="38100">
                  <a:solidFill>
                    <a:schemeClr val="bg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TextBox 21"/>
              <p:cNvSpPr txBox="1"/>
              <p:nvPr/>
            </p:nvSpPr>
            <p:spPr>
              <a:xfrm>
                <a:off x="7386540" y="3524250"/>
                <a:ext cx="452536" cy="232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solidFill>
                      <a:prstClr val="white"/>
                    </a:solidFill>
                    <a:latin typeface="Open Sans"/>
                  </a:rPr>
                  <a:t>2212</a:t>
                </a:r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1349040" y="1754528"/>
            <a:ext cx="3830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Open Sans"/>
              </a:rPr>
              <a:t>RC5 </a:t>
            </a:r>
            <a:r>
              <a:rPr lang="mr-IN" sz="1200" b="1" dirty="0">
                <a:latin typeface="Open Sans"/>
              </a:rPr>
              <a:t>–</a:t>
            </a:r>
            <a:r>
              <a:rPr lang="en-US" sz="1200" b="1" dirty="0">
                <a:latin typeface="Open Sans"/>
              </a:rPr>
              <a:t> 3.4 T, </a:t>
            </a:r>
            <a:r>
              <a:rPr lang="en-US" sz="1200" b="1" i="1" dirty="0">
                <a:latin typeface="Open Sans"/>
              </a:rPr>
              <a:t>J</a:t>
            </a:r>
            <a:r>
              <a:rPr lang="en-US" sz="1200" b="1" baseline="-25000" dirty="0">
                <a:latin typeface="Open Sans"/>
              </a:rPr>
              <a:t>cable</a:t>
            </a:r>
            <a:r>
              <a:rPr lang="en-US" sz="1200" b="1" dirty="0">
                <a:latin typeface="Open Sans"/>
              </a:rPr>
              <a:t> = 740 A/mm</a:t>
            </a:r>
            <a:r>
              <a:rPr lang="en-US" sz="1200" b="1" baseline="30000" dirty="0">
                <a:latin typeface="Open Sans"/>
              </a:rPr>
              <a:t>2</a:t>
            </a:r>
            <a:r>
              <a:rPr lang="en-US" sz="1200" b="1" dirty="0">
                <a:latin typeface="Open Sans"/>
              </a:rPr>
              <a:t>, </a:t>
            </a:r>
            <a:r>
              <a:rPr lang="en-US" sz="1200" b="1" i="1" dirty="0">
                <a:latin typeface="Open Sans"/>
              </a:rPr>
              <a:t>J</a:t>
            </a:r>
            <a:r>
              <a:rPr lang="en-US" sz="1200" b="1" baseline="-25000" dirty="0">
                <a:latin typeface="Open Sans"/>
              </a:rPr>
              <a:t>wire</a:t>
            </a:r>
            <a:r>
              <a:rPr lang="en-US" sz="1200" b="1" dirty="0">
                <a:latin typeface="Open Sans"/>
              </a:rPr>
              <a:t> = 940 A/mm</a:t>
            </a:r>
            <a:r>
              <a:rPr lang="en-US" sz="1200" b="1" baseline="30000" dirty="0">
                <a:latin typeface="Open Sans"/>
              </a:rPr>
              <a:t>2</a:t>
            </a:r>
            <a:r>
              <a:rPr lang="en-US" sz="1200" b="1" dirty="0">
                <a:latin typeface="Open Sans"/>
              </a:rPr>
              <a:t>.</a:t>
            </a:r>
          </a:p>
          <a:p>
            <a:r>
              <a:rPr lang="en-US" sz="1200" b="1" dirty="0">
                <a:latin typeface="Open Sans"/>
              </a:rPr>
              <a:t>Made possible by OPHT at FSU, wire by </a:t>
            </a:r>
            <a:r>
              <a:rPr lang="en-US" sz="1200" b="1" dirty="0" smtClean="0">
                <a:latin typeface="Open Sans"/>
              </a:rPr>
              <a:t>BOST, </a:t>
            </a:r>
            <a:r>
              <a:rPr lang="en-US" sz="1200" b="1" dirty="0">
                <a:latin typeface="Open Sans"/>
              </a:rPr>
              <a:t>and powder by </a:t>
            </a:r>
            <a:r>
              <a:rPr lang="en-US" sz="1200" b="1" dirty="0" smtClean="0">
                <a:latin typeface="Open Sans"/>
              </a:rPr>
              <a:t>Engi-Mat. </a:t>
            </a:r>
            <a:endParaRPr lang="en-US" sz="1200" b="1" dirty="0">
              <a:latin typeface="Open San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34933" y="5906499"/>
            <a:ext cx="1559182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4C418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Tengming Shen, Ernesto Bosque and Lamar English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667126" y="2381250"/>
            <a:ext cx="1581150" cy="219075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648325" y="1543050"/>
            <a:ext cx="2914650" cy="707886"/>
          </a:xfrm>
          <a:prstGeom prst="rect">
            <a:avLst/>
          </a:prstGeom>
          <a:solidFill>
            <a:srgbClr val="92D050"/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Shen presentation: Thurs. Apr. 15, 15:00-15:25</a:t>
            </a:r>
            <a:endParaRPr lang="en-US" sz="2000" b="1" dirty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A46-24F9-49C6-9419-9C6B05D759A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266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9238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Ten 10 kg </a:t>
            </a:r>
            <a:r>
              <a:rPr lang="en-US" sz="3200" dirty="0"/>
              <a:t>and three </a:t>
            </a:r>
            <a:r>
              <a:rPr lang="en-US" sz="3200" dirty="0" smtClean="0"/>
              <a:t>2 kg </a:t>
            </a:r>
            <a:r>
              <a:rPr lang="en-US" sz="3200" dirty="0"/>
              <a:t>billets </a:t>
            </a:r>
            <a:r>
              <a:rPr lang="en-US" sz="3200" dirty="0" smtClean="0"/>
              <a:t>produced </a:t>
            </a:r>
            <a:r>
              <a:rPr lang="en-US" sz="3200" dirty="0"/>
              <a:t>by </a:t>
            </a:r>
            <a:r>
              <a:rPr lang="en-US" sz="3200" dirty="0" smtClean="0"/>
              <a:t>BOST </a:t>
            </a:r>
            <a:r>
              <a:rPr lang="en-US" sz="3200" dirty="0"/>
              <a:t>in </a:t>
            </a:r>
            <a:r>
              <a:rPr lang="en-US" sz="3200" dirty="0" smtClean="0"/>
              <a:t>2017-2020 from </a:t>
            </a:r>
            <a:r>
              <a:rPr lang="en-US" sz="3200" dirty="0"/>
              <a:t>Engi-Mat powder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B2B0-97B0-4B27-97A2-3825D6AD41DA}" type="slidenum">
              <a:rPr lang="en-US" smtClean="0"/>
              <a:t>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512" y="1336501"/>
            <a:ext cx="5401075" cy="53038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16061" y="1690487"/>
            <a:ext cx="2489626" cy="1477328"/>
          </a:xfrm>
          <a:prstGeom prst="rect">
            <a:avLst/>
          </a:prstGeom>
          <a:noFill/>
          <a:ln w="2222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Maximum piece lengths</a:t>
            </a:r>
            <a:r>
              <a:rPr lang="en-US" b="1" dirty="0" smtClean="0"/>
              <a:t> </a:t>
            </a:r>
          </a:p>
          <a:p>
            <a:endParaRPr lang="en-US" b="1" dirty="0"/>
          </a:p>
          <a:p>
            <a:r>
              <a:rPr lang="en-US" b="1" dirty="0" smtClean="0"/>
              <a:t>2.0 km at 0.8 mm </a:t>
            </a:r>
            <a:r>
              <a:rPr lang="en-US" b="1" dirty="0" smtClean="0"/>
              <a:t>diam.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1.3 km at 1.0 mm </a:t>
            </a:r>
            <a:r>
              <a:rPr lang="en-US" b="1" dirty="0" smtClean="0"/>
              <a:t>diam.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54823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J</a:t>
            </a:r>
            <a:r>
              <a:rPr lang="en-US" b="1" baseline="-25000" dirty="0" smtClean="0"/>
              <a:t>E</a:t>
            </a:r>
            <a:r>
              <a:rPr lang="en-US" b="1" dirty="0" smtClean="0"/>
              <a:t> for Bi-2212 plateau corresponds to 770 A/mm</a:t>
            </a:r>
            <a:r>
              <a:rPr lang="en-US" b="1" baseline="30000" dirty="0" smtClean="0"/>
              <a:t>2</a:t>
            </a:r>
            <a:r>
              <a:rPr lang="en-US" b="1" dirty="0" smtClean="0"/>
              <a:t> at 16 T</a:t>
            </a:r>
            <a:endParaRPr lang="en-US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7" t="2452" r="2544" b="2254"/>
          <a:stretch/>
        </p:blipFill>
        <p:spPr bwMode="auto">
          <a:xfrm>
            <a:off x="2443520" y="1559858"/>
            <a:ext cx="5609345" cy="4356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3834330" y="3380975"/>
            <a:ext cx="3934225" cy="7684"/>
          </a:xfrm>
          <a:prstGeom prst="line">
            <a:avLst/>
          </a:prstGeom>
          <a:ln w="2540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3833050" y="2649715"/>
            <a:ext cx="3934225" cy="7684"/>
          </a:xfrm>
          <a:prstGeom prst="line">
            <a:avLst/>
          </a:prstGeom>
          <a:ln w="2540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6062700" y="2643308"/>
            <a:ext cx="0" cy="729983"/>
          </a:xfrm>
          <a:prstGeom prst="straightConnector1">
            <a:avLst/>
          </a:prstGeom>
          <a:ln w="53975">
            <a:solidFill>
              <a:srgbClr val="0000FF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368835" y="2535734"/>
            <a:ext cx="3275957" cy="1754326"/>
            <a:chOff x="353467" y="2512681"/>
            <a:chExt cx="3275957" cy="1754326"/>
          </a:xfrm>
        </p:grpSpPr>
        <p:cxnSp>
          <p:nvCxnSpPr>
            <p:cNvPr id="10" name="Straight Arrow Connector 9"/>
            <p:cNvCxnSpPr/>
            <p:nvPr/>
          </p:nvCxnSpPr>
          <p:spPr>
            <a:xfrm rot="5400000" flipV="1">
              <a:off x="2943624" y="2697737"/>
              <a:ext cx="0" cy="1371600"/>
            </a:xfrm>
            <a:prstGeom prst="straightConnector1">
              <a:avLst/>
            </a:prstGeom>
            <a:ln w="53975">
              <a:solidFill>
                <a:srgbClr val="0000FF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353467" y="2512681"/>
              <a:ext cx="1790378" cy="1754326"/>
            </a:xfrm>
            <a:prstGeom prst="rect">
              <a:avLst/>
            </a:prstGeom>
            <a:noFill/>
            <a:ln w="25400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J</a:t>
              </a:r>
              <a:r>
                <a:rPr lang="en-US" b="1" baseline="-25000" dirty="0" smtClean="0"/>
                <a:t>E</a:t>
              </a:r>
              <a:r>
                <a:rPr lang="en-US" b="1" dirty="0" smtClean="0"/>
                <a:t> - 1100 A/mm</a:t>
              </a:r>
              <a:r>
                <a:rPr lang="en-US" b="1" baseline="30000" dirty="0" smtClean="0"/>
                <a:t>2</a:t>
              </a:r>
              <a:r>
                <a:rPr lang="en-US" b="1" dirty="0" smtClean="0"/>
                <a:t> at 5 T = 770 A/mm</a:t>
              </a:r>
              <a:r>
                <a:rPr lang="en-US" b="1" baseline="30000" dirty="0" smtClean="0"/>
                <a:t>2</a:t>
              </a:r>
              <a:r>
                <a:rPr lang="en-US" b="1" dirty="0" smtClean="0"/>
                <a:t> at 16 T</a:t>
              </a:r>
            </a:p>
            <a:p>
              <a:endParaRPr lang="en-US" b="1" dirty="0"/>
            </a:p>
            <a:p>
              <a:r>
                <a:rPr lang="en-US" b="1" dirty="0" smtClean="0"/>
                <a:t>J</a:t>
              </a:r>
              <a:r>
                <a:rPr lang="en-US" b="1" baseline="-25000" dirty="0" smtClean="0"/>
                <a:t>C</a:t>
              </a:r>
              <a:r>
                <a:rPr lang="en-US" b="1" dirty="0" smtClean="0"/>
                <a:t> &gt; 3600 A/mm</a:t>
              </a:r>
              <a:r>
                <a:rPr lang="en-US" b="1" baseline="30000" dirty="0" smtClean="0"/>
                <a:t>2</a:t>
              </a:r>
              <a:r>
                <a:rPr lang="en-US" b="1" dirty="0" smtClean="0"/>
                <a:t> at 16 T</a:t>
              </a:r>
              <a:endParaRPr lang="en-US" b="1" dirty="0"/>
            </a:p>
          </p:txBody>
        </p:sp>
      </p:grpSp>
      <p:sp>
        <p:nvSpPr>
          <p:cNvPr id="3" name="Oval 2"/>
          <p:cNvSpPr/>
          <p:nvPr/>
        </p:nvSpPr>
        <p:spPr>
          <a:xfrm>
            <a:off x="4267200" y="2333625"/>
            <a:ext cx="514350" cy="13716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A46-24F9-49C6-9419-9C6B05D759A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553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cs typeface="Arial" panose="020B0604020202020204" pitchFamily="34" charset="0"/>
              </a:rPr>
              <a:t>40 coils OP heat treated in Deltech furnace for MagLab and collaborators – all but 2 were successful</a:t>
            </a:r>
            <a:r>
              <a:rPr lang="en-US" sz="2800" b="1" dirty="0">
                <a:cs typeface="Arial" panose="020B0604020202020204" pitchFamily="34" charset="0"/>
              </a:rPr>
              <a:t/>
            </a:r>
            <a:br>
              <a:rPr lang="en-US" sz="2800" b="1" dirty="0">
                <a:cs typeface="Arial" panose="020B0604020202020204" pitchFamily="34" charset="0"/>
              </a:rPr>
            </a:b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72" y="1105268"/>
            <a:ext cx="5760720" cy="5589822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A46-24F9-49C6-9419-9C6B05D759A6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46797" y="1475334"/>
            <a:ext cx="2220685" cy="1892826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Coils OPed for</a:t>
            </a:r>
          </a:p>
          <a:p>
            <a:endParaRPr lang="en-US" sz="900" b="1" dirty="0"/>
          </a:p>
          <a:p>
            <a:r>
              <a:rPr lang="en-US" b="1" dirty="0" smtClean="0">
                <a:sym typeface="Symbol" panose="05050102010706020507" pitchFamily="18" charset="2"/>
              </a:rPr>
              <a:t> </a:t>
            </a:r>
            <a:r>
              <a:rPr lang="en-US" b="1" dirty="0" smtClean="0"/>
              <a:t>LBNL</a:t>
            </a:r>
          </a:p>
          <a:p>
            <a:r>
              <a:rPr lang="en-US" b="1" dirty="0">
                <a:sym typeface="Symbol" panose="05050102010706020507" pitchFamily="18" charset="2"/>
              </a:rPr>
              <a:t> </a:t>
            </a:r>
            <a:r>
              <a:rPr lang="en-US" b="1" dirty="0" smtClean="0"/>
              <a:t>Cryomagnetics</a:t>
            </a:r>
          </a:p>
          <a:p>
            <a:r>
              <a:rPr lang="en-US" b="1" dirty="0">
                <a:sym typeface="Symbol" panose="05050102010706020507" pitchFamily="18" charset="2"/>
              </a:rPr>
              <a:t> </a:t>
            </a:r>
            <a:r>
              <a:rPr lang="en-US" b="1" dirty="0" smtClean="0"/>
              <a:t>CERN/Twente</a:t>
            </a:r>
          </a:p>
          <a:p>
            <a:r>
              <a:rPr lang="en-US" b="1" dirty="0">
                <a:sym typeface="Symbol" panose="05050102010706020507" pitchFamily="18" charset="2"/>
              </a:rPr>
              <a:t> </a:t>
            </a:r>
            <a:r>
              <a:rPr lang="en-US" b="1" dirty="0" smtClean="0"/>
              <a:t>Oxford Instruments </a:t>
            </a:r>
          </a:p>
          <a:p>
            <a:r>
              <a:rPr lang="en-US" b="1" dirty="0">
                <a:sym typeface="Symbol" panose="05050102010706020507" pitchFamily="18" charset="2"/>
              </a:rPr>
              <a:t> </a:t>
            </a:r>
            <a:r>
              <a:rPr lang="en-US" b="1" dirty="0" smtClean="0"/>
              <a:t>MagLab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3388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43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Building progressively larger OP furnaces – new furnace will have 1 m x 0.25 m </a:t>
            </a:r>
            <a:r>
              <a:rPr lang="en-US" sz="3200" dirty="0" smtClean="0">
                <a:sym typeface="Symbol" panose="05050102010706020507" pitchFamily="18" charset="2"/>
              </a:rPr>
              <a:t>diam. </a:t>
            </a:r>
            <a:r>
              <a:rPr lang="en-US" sz="3200" dirty="0" smtClean="0"/>
              <a:t>hot zone 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C6DA-A48B-442C-ABEE-5276828D2E07}" type="slidenum">
              <a:rPr lang="en-US" smtClean="0"/>
              <a:t>9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4023565" y="1263527"/>
            <a:ext cx="1888840" cy="5269555"/>
            <a:chOff x="4023565" y="1263527"/>
            <a:chExt cx="1888840" cy="526955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DC8BE50-336D-EA46-B9E8-AB3E001418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9719"/>
            <a:stretch/>
          </p:blipFill>
          <p:spPr>
            <a:xfrm>
              <a:off x="4031815" y="2189949"/>
              <a:ext cx="1880590" cy="4343133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1089951-4DA9-454E-82D5-CD526D1E90C1}"/>
                </a:ext>
              </a:extLst>
            </p:cNvPr>
            <p:cNvSpPr txBox="1"/>
            <p:nvPr/>
          </p:nvSpPr>
          <p:spPr>
            <a:xfrm>
              <a:off x="4023565" y="1263527"/>
              <a:ext cx="180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Renegade </a:t>
              </a:r>
              <a:r>
                <a:rPr kumimoji="0" 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(new)</a:t>
              </a:r>
              <a:r>
                <a:rPr kumimoji="0" lang="en-US" sz="1800" b="1" i="0" u="none" strike="noStrike" kern="120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50 bar cold wall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028123" y="1263527"/>
            <a:ext cx="3023669" cy="5141115"/>
            <a:chOff x="6028123" y="1263527"/>
            <a:chExt cx="3023669" cy="5141115"/>
          </a:xfrm>
        </p:grpSpPr>
        <p:pic>
          <p:nvPicPr>
            <p:cNvPr id="10" name="Content Placeholder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27" r="7868"/>
            <a:stretch/>
          </p:blipFill>
          <p:spPr>
            <a:xfrm>
              <a:off x="6208699" y="2163623"/>
              <a:ext cx="2820040" cy="424101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028123" y="1263527"/>
              <a:ext cx="302366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Sumitomo Electric OP furnace for Bi-2223 - 200 bar cold wall – in use for 15 years</a:t>
              </a:r>
              <a:endParaRPr lang="en-US" b="1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09514" y="1315536"/>
            <a:ext cx="1653871" cy="2325592"/>
            <a:chOff x="109514" y="1315536"/>
            <a:chExt cx="1653871" cy="2325592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40" t="5882" r="20876"/>
            <a:stretch/>
          </p:blipFill>
          <p:spPr bwMode="auto">
            <a:xfrm>
              <a:off x="109514" y="2258003"/>
              <a:ext cx="1653871" cy="1383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5FC79A0-C8BF-CD4B-8624-3414FC55F35A}"/>
                </a:ext>
              </a:extLst>
            </p:cNvPr>
            <p:cNvSpPr txBox="1"/>
            <p:nvPr/>
          </p:nvSpPr>
          <p:spPr>
            <a:xfrm>
              <a:off x="126211" y="1315536"/>
              <a:ext cx="162047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Research furnace</a:t>
              </a:r>
              <a:r>
                <a:rPr kumimoji="0" lang="en-US" sz="1800" b="1" i="0" u="none" strike="noStrike" kern="120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- </a:t>
              </a:r>
              <a:r>
                <a:rPr kumimoji="0" 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100 bar hot wall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904929" y="1263527"/>
            <a:ext cx="1976719" cy="3562046"/>
            <a:chOff x="1904929" y="1263527"/>
            <a:chExt cx="1976719" cy="356204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5FC79A0-C8BF-CD4B-8624-3414FC55F35A}"/>
                </a:ext>
              </a:extLst>
            </p:cNvPr>
            <p:cNvSpPr txBox="1"/>
            <p:nvPr/>
          </p:nvSpPr>
          <p:spPr>
            <a:xfrm>
              <a:off x="1952423" y="1263527"/>
              <a:ext cx="17973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Deltech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50 bar cold wall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575476" y="2519401"/>
              <a:ext cx="2635625" cy="1976719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852928" y="3826649"/>
            <a:ext cx="6423852" cy="2182265"/>
            <a:chOff x="852928" y="3826649"/>
            <a:chExt cx="6423852" cy="218226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860612" y="3826649"/>
              <a:ext cx="0" cy="2182265"/>
            </a:xfrm>
            <a:prstGeom prst="line">
              <a:avLst/>
            </a:prstGeom>
            <a:ln w="349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852928" y="4249271"/>
              <a:ext cx="6423852" cy="1744275"/>
            </a:xfrm>
            <a:prstGeom prst="line">
              <a:avLst/>
            </a:prstGeom>
            <a:ln w="34925">
              <a:solidFill>
                <a:srgbClr val="0000FF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591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fault Theme" id="{0D78AAC5-3010-48F8-96B1-5ADB76CA73EE}" vid="{D44BA39C-7D7B-42B4-8E3F-D6177C3F6E4E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4579</TotalTime>
  <Words>876</Words>
  <Application>Microsoft Office PowerPoint</Application>
  <PresentationFormat>On-screen Show (4:3)</PresentationFormat>
  <Paragraphs>110</Paragraphs>
  <Slides>15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Mangal</vt:lpstr>
      <vt:lpstr>Open Sans</vt:lpstr>
      <vt:lpstr>Symbol</vt:lpstr>
      <vt:lpstr>Default Theme</vt:lpstr>
      <vt:lpstr>1_Office Theme</vt:lpstr>
      <vt:lpstr>Office Theme</vt:lpstr>
      <vt:lpstr>Graph</vt:lpstr>
      <vt:lpstr>Bi-2212 – A round wire conductor for high-field magnets</vt:lpstr>
      <vt:lpstr>Achievements that have produced long-length high-JE Bi-2212 round wire</vt:lpstr>
      <vt:lpstr>Overpressure (OP) processing made Bi-2212 round wire a reliable high-JE conductor suitable for high-field magnets</vt:lpstr>
      <vt:lpstr>  Engi-Mat powder is significantly better than Nexans powder A wide variety of wire architectures available with Bi-2212</vt:lpstr>
      <vt:lpstr>OP heat treatment significantly improves subscale race track coil performance</vt:lpstr>
      <vt:lpstr>Ten 10 kg and three 2 kg billets produced by BOST in 2017-2020 from Engi-Mat powder</vt:lpstr>
      <vt:lpstr>JE for Bi-2212 plateau corresponds to 770 A/mm2 at 16 T</vt:lpstr>
      <vt:lpstr>40 coils OP heat treated in Deltech furnace for MagLab and collaborators – all but 2 were successful </vt:lpstr>
      <vt:lpstr>Building progressively larger OP furnaces – new furnace will have 1 m x 0.25 m diam. hot zone </vt:lpstr>
      <vt:lpstr>ASC and collaborators are addressing issues for Bi-2212 coils</vt:lpstr>
      <vt:lpstr>Coil technology requires insulation, compatible support materials, stability through reaction, and stress management</vt:lpstr>
      <vt:lpstr>Model stress and strain when designing coil – include reinforcement</vt:lpstr>
      <vt:lpstr>Designing and testing many small solenoids to incorporate reinforcement into the windings to allow &gt; 30 T use in solenoids</vt:lpstr>
      <vt:lpstr>Present status: Bi-2212 round wire</vt:lpstr>
      <vt:lpstr>What would truly make a difference for Bi-2212 coil technology? </vt:lpstr>
    </vt:vector>
  </TitlesOfParts>
  <Company>Florida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MDP – Bi-2212 Conductor Development</dc:title>
  <dc:creator>Eric Hellstrom</dc:creator>
  <cp:lastModifiedBy>Eric Hellstrom</cp:lastModifiedBy>
  <cp:revision>190</cp:revision>
  <cp:lastPrinted>2021-04-14T12:41:35Z</cp:lastPrinted>
  <dcterms:created xsi:type="dcterms:W3CDTF">2021-02-26T23:25:00Z</dcterms:created>
  <dcterms:modified xsi:type="dcterms:W3CDTF">2021-04-14T13:39:47Z</dcterms:modified>
</cp:coreProperties>
</file>