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17"/>
  </p:notesMasterIdLst>
  <p:handoutMasterIdLst>
    <p:handoutMasterId r:id="rId18"/>
  </p:handoutMasterIdLst>
  <p:sldIdLst>
    <p:sldId id="294" r:id="rId2"/>
    <p:sldId id="298" r:id="rId3"/>
    <p:sldId id="303" r:id="rId4"/>
    <p:sldId id="304" r:id="rId5"/>
    <p:sldId id="305" r:id="rId6"/>
    <p:sldId id="300" r:id="rId7"/>
    <p:sldId id="302" r:id="rId8"/>
    <p:sldId id="299" r:id="rId9"/>
    <p:sldId id="309" r:id="rId10"/>
    <p:sldId id="307" r:id="rId11"/>
    <p:sldId id="308" r:id="rId12"/>
    <p:sldId id="438" r:id="rId13"/>
    <p:sldId id="306" r:id="rId14"/>
    <p:sldId id="439" r:id="rId15"/>
    <p:sldId id="301" r:id="rId16"/>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4E"/>
    <a:srgbClr val="4E4E4E"/>
    <a:srgbClr val="404040"/>
    <a:srgbClr val="004C97"/>
    <a:srgbClr val="63666A"/>
    <a:srgbClr val="99D6EA"/>
    <a:srgbClr val="505050"/>
    <a:srgbClr val="A7A8AA"/>
    <a:srgbClr val="003087"/>
    <a:srgbClr val="0F2D6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showGuides="1">
      <p:cViewPr varScale="1">
        <p:scale>
          <a:sx n="214" d="100"/>
          <a:sy n="214" d="100"/>
        </p:scale>
        <p:origin x="240" y="174"/>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4/13/2021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4/13/2021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15 April 2021</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Coil Insulation for HFM</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15 April 2021</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Coil Insulation for HFM</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indent="-230188">
              <a:defRPr sz="1800">
                <a:solidFill>
                  <a:srgbClr val="505050"/>
                </a:solidFill>
              </a:defRPr>
            </a:lvl1pPr>
            <a:lvl2pPr marL="514350"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15 April 2021</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S. Krave | Coil Insulation for HFM</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15 April 2021</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Coil Insulation for HFM</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15 April 2021</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S. Krave | Coil Insulation for HFM</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15 April 2021</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S. Krave | Coil Insulation for HFM</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15 April 2021</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Coil Insulation for HFM</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sz="2400" dirty="0"/>
              <a:t>Coil Insulation for High Field Magnets</a:t>
            </a:r>
          </a:p>
        </p:txBody>
      </p:sp>
      <p:sp>
        <p:nvSpPr>
          <p:cNvPr id="4" name="Text Placeholder 3"/>
          <p:cNvSpPr>
            <a:spLocks noGrp="1"/>
          </p:cNvSpPr>
          <p:nvPr>
            <p:ph type="body" sz="quarter" idx="10"/>
          </p:nvPr>
        </p:nvSpPr>
        <p:spPr/>
        <p:txBody>
          <a:bodyPr/>
          <a:lstStyle/>
          <a:p>
            <a:r>
              <a:rPr lang="en-US" dirty="0"/>
              <a:t>Steve Krave</a:t>
            </a:r>
          </a:p>
          <a:p>
            <a:r>
              <a:rPr lang="en-US" dirty="0"/>
              <a:t>Workshop on State-of-the-Art in High Field Accelerator Magnets</a:t>
            </a:r>
          </a:p>
          <a:p>
            <a:r>
              <a:rPr lang="en-US" dirty="0"/>
              <a:t>15 April 2021</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66CBE5-475C-438F-9826-11FAB2046CDE}"/>
              </a:ext>
            </a:extLst>
          </p:cNvPr>
          <p:cNvSpPr>
            <a:spLocks noGrp="1"/>
          </p:cNvSpPr>
          <p:nvPr>
            <p:ph idx="1"/>
          </p:nvPr>
        </p:nvSpPr>
        <p:spPr>
          <a:xfrm>
            <a:off x="228603" y="728664"/>
            <a:ext cx="5043694" cy="3794522"/>
          </a:xfrm>
        </p:spPr>
        <p:txBody>
          <a:bodyPr/>
          <a:lstStyle/>
          <a:p>
            <a:r>
              <a:rPr lang="en-US" dirty="0"/>
              <a:t> A comparison was made between good performing and poor performing coils from an AUP magnet. </a:t>
            </a:r>
          </a:p>
          <a:p>
            <a:endParaRPr lang="en-US" dirty="0"/>
          </a:p>
          <a:p>
            <a:r>
              <a:rPr lang="en-US" dirty="0"/>
              <a:t>During destructive disassembly of coils the first thing you notice if that everything delaminates</a:t>
            </a:r>
          </a:p>
          <a:p>
            <a:pPr lvl="1"/>
            <a:r>
              <a:rPr lang="en-US" dirty="0"/>
              <a:t>Some function of adhesive properties</a:t>
            </a:r>
          </a:p>
          <a:p>
            <a:r>
              <a:rPr lang="en-US" dirty="0"/>
              <a:t>Interfaces in magnet composites are all a function of adhesion characteristics of the resin and surface properties</a:t>
            </a:r>
          </a:p>
          <a:p>
            <a:r>
              <a:rPr lang="en-US" dirty="0"/>
              <a:t>Magnet interfaces are so weak that seems unlikely that they directly cause conductor degradation</a:t>
            </a:r>
          </a:p>
          <a:p>
            <a:endParaRPr lang="en-US" dirty="0"/>
          </a:p>
        </p:txBody>
      </p:sp>
      <p:sp>
        <p:nvSpPr>
          <p:cNvPr id="3" name="Title 2">
            <a:extLst>
              <a:ext uri="{FF2B5EF4-FFF2-40B4-BE49-F238E27FC236}">
                <a16:creationId xmlns:a16="http://schemas.microsoft.com/office/drawing/2014/main" id="{283EB493-AA0B-4032-BF5F-3E57942F6A64}"/>
              </a:ext>
            </a:extLst>
          </p:cNvPr>
          <p:cNvSpPr>
            <a:spLocks noGrp="1"/>
          </p:cNvSpPr>
          <p:nvPr>
            <p:ph type="title"/>
          </p:nvPr>
        </p:nvSpPr>
        <p:spPr/>
        <p:txBody>
          <a:bodyPr/>
          <a:lstStyle/>
          <a:p>
            <a:r>
              <a:rPr lang="en-US" dirty="0"/>
              <a:t>Adhesion</a:t>
            </a:r>
          </a:p>
        </p:txBody>
      </p:sp>
      <p:sp>
        <p:nvSpPr>
          <p:cNvPr id="4" name="Date Placeholder 3">
            <a:extLst>
              <a:ext uri="{FF2B5EF4-FFF2-40B4-BE49-F238E27FC236}">
                <a16:creationId xmlns:a16="http://schemas.microsoft.com/office/drawing/2014/main" id="{D06B623F-F88C-473D-BC07-E850E81C14C2}"/>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3D4E6C5D-4106-4C87-A859-9D7365311AEA}"/>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0EC1EF93-6407-4F64-9038-D22AC5FB34A9}"/>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7" name="Picture 6">
            <a:extLst>
              <a:ext uri="{FF2B5EF4-FFF2-40B4-BE49-F238E27FC236}">
                <a16:creationId xmlns:a16="http://schemas.microsoft.com/office/drawing/2014/main" id="{AA50C688-7175-4B76-9D18-2DC620AD3213}"/>
              </a:ext>
            </a:extLst>
          </p:cNvPr>
          <p:cNvPicPr>
            <a:picLocks noChangeAspect="1"/>
          </p:cNvPicPr>
          <p:nvPr/>
        </p:nvPicPr>
        <p:blipFill>
          <a:blip r:embed="rId2"/>
          <a:stretch>
            <a:fillRect/>
          </a:stretch>
        </p:blipFill>
        <p:spPr>
          <a:xfrm>
            <a:off x="7065093" y="509722"/>
            <a:ext cx="2213040" cy="2523963"/>
          </a:xfrm>
          <a:prstGeom prst="rect">
            <a:avLst/>
          </a:prstGeom>
        </p:spPr>
      </p:pic>
      <p:pic>
        <p:nvPicPr>
          <p:cNvPr id="8" name="Picture 7">
            <a:extLst>
              <a:ext uri="{FF2B5EF4-FFF2-40B4-BE49-F238E27FC236}">
                <a16:creationId xmlns:a16="http://schemas.microsoft.com/office/drawing/2014/main" id="{CEF678C6-A3A7-46E3-8BF8-B366788FD26D}"/>
              </a:ext>
            </a:extLst>
          </p:cNvPr>
          <p:cNvPicPr>
            <a:picLocks noChangeAspect="1"/>
          </p:cNvPicPr>
          <p:nvPr/>
        </p:nvPicPr>
        <p:blipFill>
          <a:blip r:embed="rId3"/>
          <a:stretch>
            <a:fillRect/>
          </a:stretch>
        </p:blipFill>
        <p:spPr>
          <a:xfrm>
            <a:off x="5452353" y="509722"/>
            <a:ext cx="1432684" cy="2633700"/>
          </a:xfrm>
          <a:prstGeom prst="rect">
            <a:avLst/>
          </a:prstGeom>
        </p:spPr>
      </p:pic>
      <p:pic>
        <p:nvPicPr>
          <p:cNvPr id="9" name="Picture 8">
            <a:extLst>
              <a:ext uri="{FF2B5EF4-FFF2-40B4-BE49-F238E27FC236}">
                <a16:creationId xmlns:a16="http://schemas.microsoft.com/office/drawing/2014/main" id="{E8427D23-4409-464F-8CB4-B16A78B08C9A}"/>
              </a:ext>
            </a:extLst>
          </p:cNvPr>
          <p:cNvPicPr>
            <a:picLocks noChangeAspect="1"/>
          </p:cNvPicPr>
          <p:nvPr/>
        </p:nvPicPr>
        <p:blipFill>
          <a:blip r:embed="rId4"/>
          <a:stretch>
            <a:fillRect/>
          </a:stretch>
        </p:blipFill>
        <p:spPr>
          <a:xfrm>
            <a:off x="4910997" y="3252627"/>
            <a:ext cx="3333650" cy="1216661"/>
          </a:xfrm>
          <a:prstGeom prst="rect">
            <a:avLst/>
          </a:prstGeom>
        </p:spPr>
      </p:pic>
    </p:spTree>
    <p:extLst>
      <p:ext uri="{BB962C8B-B14F-4D97-AF65-F5344CB8AC3E}">
        <p14:creationId xmlns:p14="http://schemas.microsoft.com/office/powerpoint/2010/main" val="3087834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0A9C93-AA42-4A65-9661-7C28FF462EF9}"/>
              </a:ext>
            </a:extLst>
          </p:cNvPr>
          <p:cNvSpPr>
            <a:spLocks noGrp="1"/>
          </p:cNvSpPr>
          <p:nvPr>
            <p:ph idx="1"/>
          </p:nvPr>
        </p:nvSpPr>
        <p:spPr>
          <a:xfrm>
            <a:off x="228603" y="728664"/>
            <a:ext cx="6103266" cy="3794522"/>
          </a:xfrm>
        </p:spPr>
        <p:txBody>
          <a:bodyPr/>
          <a:lstStyle/>
          <a:p>
            <a:r>
              <a:rPr lang="en-US" dirty="0"/>
              <a:t>To put a long story short, we have observed some indication that between 2 coils with very different performance in a magnet, there appears to be an inverse correlation between adhesion and training performance</a:t>
            </a:r>
          </a:p>
          <a:p>
            <a:r>
              <a:rPr lang="en-US" dirty="0"/>
              <a:t>Adhesion is a function of surface properties and rather difficult to control</a:t>
            </a:r>
          </a:p>
          <a:p>
            <a:r>
              <a:rPr lang="en-US" dirty="0"/>
              <a:t>When adhered, energy can be stored at the interface</a:t>
            </a:r>
          </a:p>
        </p:txBody>
      </p:sp>
      <p:sp>
        <p:nvSpPr>
          <p:cNvPr id="3" name="Title 2">
            <a:extLst>
              <a:ext uri="{FF2B5EF4-FFF2-40B4-BE49-F238E27FC236}">
                <a16:creationId xmlns:a16="http://schemas.microsoft.com/office/drawing/2014/main" id="{DBBCC2B3-5239-40CC-88CA-FCEFB2FD6F38}"/>
              </a:ext>
            </a:extLst>
          </p:cNvPr>
          <p:cNvSpPr>
            <a:spLocks noGrp="1"/>
          </p:cNvSpPr>
          <p:nvPr>
            <p:ph type="title"/>
          </p:nvPr>
        </p:nvSpPr>
        <p:spPr/>
        <p:txBody>
          <a:bodyPr/>
          <a:lstStyle/>
          <a:p>
            <a:r>
              <a:rPr lang="en-US" dirty="0"/>
              <a:t>Observations during coil autopsy</a:t>
            </a:r>
          </a:p>
        </p:txBody>
      </p:sp>
      <p:sp>
        <p:nvSpPr>
          <p:cNvPr id="4" name="Date Placeholder 3">
            <a:extLst>
              <a:ext uri="{FF2B5EF4-FFF2-40B4-BE49-F238E27FC236}">
                <a16:creationId xmlns:a16="http://schemas.microsoft.com/office/drawing/2014/main" id="{3403E41D-AFB7-46D6-ADDA-DCEC33B5EA33}"/>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A9CD384D-6F66-4F77-AE74-C758A247880B}"/>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7C84AFBE-0902-408C-955E-3731901E9AFE}"/>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pic>
        <p:nvPicPr>
          <p:cNvPr id="7" name="Picture 6">
            <a:extLst>
              <a:ext uri="{FF2B5EF4-FFF2-40B4-BE49-F238E27FC236}">
                <a16:creationId xmlns:a16="http://schemas.microsoft.com/office/drawing/2014/main" id="{A55B9A4C-BFEE-4E6B-9BB9-2E27882FB844}"/>
              </a:ext>
            </a:extLst>
          </p:cNvPr>
          <p:cNvPicPr>
            <a:picLocks noChangeAspect="1"/>
          </p:cNvPicPr>
          <p:nvPr/>
        </p:nvPicPr>
        <p:blipFill>
          <a:blip r:embed="rId2"/>
          <a:stretch>
            <a:fillRect/>
          </a:stretch>
        </p:blipFill>
        <p:spPr>
          <a:xfrm>
            <a:off x="6469788" y="1225749"/>
            <a:ext cx="2645865" cy="1780001"/>
          </a:xfrm>
          <a:prstGeom prst="rect">
            <a:avLst/>
          </a:prstGeom>
        </p:spPr>
      </p:pic>
      <p:pic>
        <p:nvPicPr>
          <p:cNvPr id="8" name="Picture 7">
            <a:extLst>
              <a:ext uri="{FF2B5EF4-FFF2-40B4-BE49-F238E27FC236}">
                <a16:creationId xmlns:a16="http://schemas.microsoft.com/office/drawing/2014/main" id="{5348D355-3E7C-4FBE-A77A-12D776054852}"/>
              </a:ext>
            </a:extLst>
          </p:cNvPr>
          <p:cNvPicPr>
            <a:picLocks noChangeAspect="1"/>
          </p:cNvPicPr>
          <p:nvPr/>
        </p:nvPicPr>
        <p:blipFill rotWithShape="1">
          <a:blip r:embed="rId3"/>
          <a:srcRect t="24208" b="25729"/>
          <a:stretch/>
        </p:blipFill>
        <p:spPr>
          <a:xfrm>
            <a:off x="6937164" y="234279"/>
            <a:ext cx="1711113" cy="1013988"/>
          </a:xfrm>
          <a:prstGeom prst="rect">
            <a:avLst/>
          </a:prstGeom>
        </p:spPr>
      </p:pic>
      <p:pic>
        <p:nvPicPr>
          <p:cNvPr id="9" name="Picture 8">
            <a:extLst>
              <a:ext uri="{FF2B5EF4-FFF2-40B4-BE49-F238E27FC236}">
                <a16:creationId xmlns:a16="http://schemas.microsoft.com/office/drawing/2014/main" id="{75232884-0FE1-4694-9F8B-BDAD7E0F228A}"/>
              </a:ext>
            </a:extLst>
          </p:cNvPr>
          <p:cNvPicPr>
            <a:picLocks noChangeAspect="1"/>
          </p:cNvPicPr>
          <p:nvPr/>
        </p:nvPicPr>
        <p:blipFill>
          <a:blip r:embed="rId4"/>
          <a:stretch>
            <a:fillRect/>
          </a:stretch>
        </p:blipFill>
        <p:spPr>
          <a:xfrm>
            <a:off x="6598992" y="3005750"/>
            <a:ext cx="2459768" cy="1640860"/>
          </a:xfrm>
          <a:prstGeom prst="rect">
            <a:avLst/>
          </a:prstGeom>
        </p:spPr>
      </p:pic>
    </p:spTree>
    <p:extLst>
      <p:ext uri="{BB962C8B-B14F-4D97-AF65-F5344CB8AC3E}">
        <p14:creationId xmlns:p14="http://schemas.microsoft.com/office/powerpoint/2010/main" val="3635468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2E2850-8903-4C3E-96F8-4174BA31B565}"/>
              </a:ext>
            </a:extLst>
          </p:cNvPr>
          <p:cNvSpPr>
            <a:spLocks noGrp="1"/>
          </p:cNvSpPr>
          <p:nvPr>
            <p:ph type="body" sz="half" idx="2"/>
          </p:nvPr>
        </p:nvSpPr>
        <p:spPr/>
        <p:txBody>
          <a:bodyPr/>
          <a:lstStyle/>
          <a:p>
            <a:r>
              <a:rPr lang="en-US" dirty="0"/>
              <a:t>Adhesive failure between pole and fiberglass insulation</a:t>
            </a:r>
          </a:p>
          <a:p>
            <a:pPr marL="285750" indent="-285750">
              <a:buFont typeface="Arial" panose="020B0604020202020204" pitchFamily="34" charset="0"/>
              <a:buChar char="•"/>
            </a:pPr>
            <a:r>
              <a:rPr lang="en-US" dirty="0"/>
              <a:t>Typical of bonds with surface contaminates or preparation issues. </a:t>
            </a:r>
          </a:p>
          <a:p>
            <a:pPr marL="285750" indent="-285750">
              <a:buFont typeface="Arial" panose="020B0604020202020204" pitchFamily="34" charset="0"/>
              <a:buChar char="•"/>
            </a:pPr>
            <a:r>
              <a:rPr lang="en-US" dirty="0"/>
              <a:t>Generally less preferred failure mode with adhesive systems</a:t>
            </a:r>
          </a:p>
          <a:p>
            <a:pPr marL="285750" indent="-285750">
              <a:buFont typeface="Arial" panose="020B0604020202020204" pitchFamily="34" charset="0"/>
              <a:buChar char="•"/>
            </a:pPr>
            <a:endParaRPr lang="en-US" dirty="0"/>
          </a:p>
        </p:txBody>
      </p:sp>
      <p:pic>
        <p:nvPicPr>
          <p:cNvPr id="8" name="Content Placeholder 7">
            <a:extLst>
              <a:ext uri="{FF2B5EF4-FFF2-40B4-BE49-F238E27FC236}">
                <a16:creationId xmlns:a16="http://schemas.microsoft.com/office/drawing/2014/main" id="{C2EDB2C5-5318-4CFD-BFFE-34D078A83EEA}"/>
              </a:ext>
            </a:extLst>
          </p:cNvPr>
          <p:cNvPicPr>
            <a:picLocks noGrp="1" noChangeAspect="1"/>
          </p:cNvPicPr>
          <p:nvPr>
            <p:ph sz="half" idx="15"/>
          </p:nvPr>
        </p:nvPicPr>
        <p:blipFill rotWithShape="1">
          <a:blip r:embed="rId2"/>
          <a:srcRect l="10894" t="34007" r="9095" b="17783"/>
          <a:stretch/>
        </p:blipFill>
        <p:spPr>
          <a:xfrm>
            <a:off x="65318" y="2327818"/>
            <a:ext cx="2930571" cy="2354335"/>
          </a:xfrm>
          <a:prstGeom prst="rect">
            <a:avLst/>
          </a:prstGeom>
        </p:spPr>
      </p:pic>
      <p:sp>
        <p:nvSpPr>
          <p:cNvPr id="4" name="Date Placeholder 3">
            <a:extLst>
              <a:ext uri="{FF2B5EF4-FFF2-40B4-BE49-F238E27FC236}">
                <a16:creationId xmlns:a16="http://schemas.microsoft.com/office/drawing/2014/main" id="{D5CD03C1-7F9D-431E-851C-999AB2509512}"/>
              </a:ext>
            </a:extLst>
          </p:cNvPr>
          <p:cNvSpPr>
            <a:spLocks noGrp="1"/>
          </p:cNvSpPr>
          <p:nvPr>
            <p:ph type="dt" sz="half" idx="16"/>
          </p:nvPr>
        </p:nvSpPr>
        <p:spPr/>
        <p:txBody>
          <a:bodyPr/>
          <a:lstStyle/>
          <a:p>
            <a:pPr>
              <a:defRPr/>
            </a:pPr>
            <a:fld id="{C53F25A4-FA1E-468D-B337-FF8ACD25BC20}" type="datetime1">
              <a:rPr lang="en-US" smtClean="0"/>
              <a:t>4/15/2021</a:t>
            </a:fld>
            <a:endParaRPr lang="en-US" dirty="0"/>
          </a:p>
        </p:txBody>
      </p:sp>
      <p:sp>
        <p:nvSpPr>
          <p:cNvPr id="5" name="Footer Placeholder 4">
            <a:extLst>
              <a:ext uri="{FF2B5EF4-FFF2-40B4-BE49-F238E27FC236}">
                <a16:creationId xmlns:a16="http://schemas.microsoft.com/office/drawing/2014/main" id="{D3C6A8DA-93AA-4B67-9E70-9A5E33A55C93}"/>
              </a:ext>
            </a:extLst>
          </p:cNvPr>
          <p:cNvSpPr>
            <a:spLocks noGrp="1"/>
          </p:cNvSpPr>
          <p:nvPr>
            <p:ph type="ftr" sz="quarter" idx="17"/>
          </p:nvPr>
        </p:nvSpPr>
        <p:spPr/>
        <p:txBody>
          <a:bodyPr/>
          <a:lstStyle/>
          <a:p>
            <a:pPr>
              <a:defRPr/>
            </a:pPr>
            <a:r>
              <a:rPr lang="en-US"/>
              <a:t>S. Krave | Additional Autopsy Topics for QXFP03 and QXFP04</a:t>
            </a:r>
            <a:endParaRPr lang="en-US" b="1"/>
          </a:p>
        </p:txBody>
      </p:sp>
      <p:sp>
        <p:nvSpPr>
          <p:cNvPr id="6" name="Slide Number Placeholder 5">
            <a:extLst>
              <a:ext uri="{FF2B5EF4-FFF2-40B4-BE49-F238E27FC236}">
                <a16:creationId xmlns:a16="http://schemas.microsoft.com/office/drawing/2014/main" id="{6D33C7B4-A28E-4404-A7C7-BF7AA4288DE2}"/>
              </a:ext>
            </a:extLst>
          </p:cNvPr>
          <p:cNvSpPr>
            <a:spLocks noGrp="1"/>
          </p:cNvSpPr>
          <p:nvPr>
            <p:ph type="sldNum" sz="quarter" idx="18"/>
          </p:nvPr>
        </p:nvSpPr>
        <p:spPr/>
        <p:txBody>
          <a:bodyPr/>
          <a:lstStyle/>
          <a:p>
            <a:pPr>
              <a:defRPr/>
            </a:pPr>
            <a:fld id="{979A04A2-726F-2143-A443-7788AF27176E}" type="slidenum">
              <a:rPr lang="en-US" smtClean="0"/>
              <a:pPr>
                <a:defRPr/>
              </a:pPr>
              <a:t>12</a:t>
            </a:fld>
            <a:endParaRPr lang="en-US" dirty="0"/>
          </a:p>
        </p:txBody>
      </p:sp>
      <p:sp>
        <p:nvSpPr>
          <p:cNvPr id="7" name="Title 6">
            <a:extLst>
              <a:ext uri="{FF2B5EF4-FFF2-40B4-BE49-F238E27FC236}">
                <a16:creationId xmlns:a16="http://schemas.microsoft.com/office/drawing/2014/main" id="{49F940B8-8AAE-4445-A1EA-AAF966C0FC65}"/>
              </a:ext>
            </a:extLst>
          </p:cNvPr>
          <p:cNvSpPr>
            <a:spLocks noGrp="1"/>
          </p:cNvSpPr>
          <p:nvPr>
            <p:ph type="title"/>
          </p:nvPr>
        </p:nvSpPr>
        <p:spPr>
          <a:xfrm>
            <a:off x="228600" y="190520"/>
            <a:ext cx="2880360" cy="320908"/>
          </a:xfrm>
        </p:spPr>
        <p:txBody>
          <a:bodyPr/>
          <a:lstStyle/>
          <a:p>
            <a:r>
              <a:rPr lang="en-US" dirty="0"/>
              <a:t>Typical P04 Failure</a:t>
            </a:r>
          </a:p>
        </p:txBody>
      </p:sp>
      <p:pic>
        <p:nvPicPr>
          <p:cNvPr id="3" name="Picture 2">
            <a:extLst>
              <a:ext uri="{FF2B5EF4-FFF2-40B4-BE49-F238E27FC236}">
                <a16:creationId xmlns:a16="http://schemas.microsoft.com/office/drawing/2014/main" id="{9028B20B-2B56-45AE-AC7E-694EB0C52A17}"/>
              </a:ext>
            </a:extLst>
          </p:cNvPr>
          <p:cNvPicPr>
            <a:picLocks noChangeAspect="1"/>
          </p:cNvPicPr>
          <p:nvPr/>
        </p:nvPicPr>
        <p:blipFill>
          <a:blip r:embed="rId3"/>
          <a:stretch>
            <a:fillRect/>
          </a:stretch>
        </p:blipFill>
        <p:spPr>
          <a:xfrm>
            <a:off x="5797134" y="2250352"/>
            <a:ext cx="3118266" cy="2354335"/>
          </a:xfrm>
          <a:prstGeom prst="rect">
            <a:avLst/>
          </a:prstGeom>
        </p:spPr>
      </p:pic>
      <p:sp>
        <p:nvSpPr>
          <p:cNvPr id="9" name="Title 6">
            <a:extLst>
              <a:ext uri="{FF2B5EF4-FFF2-40B4-BE49-F238E27FC236}">
                <a16:creationId xmlns:a16="http://schemas.microsoft.com/office/drawing/2014/main" id="{2409AD22-DA9E-45B1-A236-7AF18319DA88}"/>
              </a:ext>
            </a:extLst>
          </p:cNvPr>
          <p:cNvSpPr txBox="1">
            <a:spLocks/>
          </p:cNvSpPr>
          <p:nvPr/>
        </p:nvSpPr>
        <p:spPr>
          <a:xfrm>
            <a:off x="4944079" y="350974"/>
            <a:ext cx="2880360" cy="320908"/>
          </a:xfrm>
          <a:prstGeom prst="rect">
            <a:avLst/>
          </a:prstGeom>
        </p:spPr>
        <p:txBody>
          <a:bodyPr lIns="0" tIns="0" rIns="0" bIns="0" anchor="b" anchorCtr="0"/>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a:t>Typical P03 Failure</a:t>
            </a:r>
          </a:p>
        </p:txBody>
      </p:sp>
      <p:sp>
        <p:nvSpPr>
          <p:cNvPr id="10" name="Text Placeholder 1">
            <a:extLst>
              <a:ext uri="{FF2B5EF4-FFF2-40B4-BE49-F238E27FC236}">
                <a16:creationId xmlns:a16="http://schemas.microsoft.com/office/drawing/2014/main" id="{D80F98E2-A5BA-479D-80C5-EDB49E137495}"/>
              </a:ext>
            </a:extLst>
          </p:cNvPr>
          <p:cNvSpPr txBox="1">
            <a:spLocks/>
          </p:cNvSpPr>
          <p:nvPr/>
        </p:nvSpPr>
        <p:spPr>
          <a:xfrm>
            <a:off x="3544432" y="742640"/>
            <a:ext cx="5791369" cy="1683181"/>
          </a:xfrm>
          <a:prstGeom prst="rect">
            <a:avLst/>
          </a:prstGeom>
        </p:spPr>
        <p:txBody>
          <a:bodyPr lIns="0" tIns="0" rIns="0" bIns="0"/>
          <a:lstStyle>
            <a:lvl1pPr marL="0" indent="0" algn="l" defTabSz="457200" rtl="0" eaLnBrk="1" fontAlgn="base" hangingPunct="1">
              <a:spcBef>
                <a:spcPct val="20000"/>
              </a:spcBef>
              <a:spcAft>
                <a:spcPct val="0"/>
              </a:spcAft>
              <a:buFont typeface="Arial" charset="0"/>
              <a:buNone/>
              <a:defRPr sz="1300" b="1" i="0" kern="1200">
                <a:solidFill>
                  <a:srgbClr val="004C97"/>
                </a:solidFill>
                <a:latin typeface="Helvetica"/>
                <a:ea typeface="Geneva" charset="0"/>
                <a:cs typeface="ＭＳ Ｐゴシック" charset="0"/>
              </a:defRPr>
            </a:lvl1pPr>
            <a:lvl2pPr marL="457200" indent="0" algn="l" defTabSz="457200" rtl="0" eaLnBrk="1" fontAlgn="base" hangingPunct="1">
              <a:spcBef>
                <a:spcPct val="20000"/>
              </a:spcBef>
              <a:spcAft>
                <a:spcPct val="0"/>
              </a:spcAft>
              <a:buFont typeface="Arial" charset="0"/>
              <a:buNone/>
              <a:defRPr sz="1200" kern="1200">
                <a:solidFill>
                  <a:srgbClr val="7F7F7F"/>
                </a:solidFill>
                <a:latin typeface="Helvetica"/>
                <a:ea typeface="ＭＳ Ｐゴシック" charset="0"/>
                <a:cs typeface="ＭＳ Ｐゴシック" charset="0"/>
              </a:defRPr>
            </a:lvl2pPr>
            <a:lvl3pPr marL="914400" indent="0" algn="l" defTabSz="457200" rtl="0" eaLnBrk="1" fontAlgn="base" hangingPunct="1">
              <a:spcBef>
                <a:spcPct val="20000"/>
              </a:spcBef>
              <a:spcAft>
                <a:spcPct val="0"/>
              </a:spcAft>
              <a:buFont typeface="Arial" charset="0"/>
              <a:buNone/>
              <a:defRPr sz="1000" kern="1200">
                <a:solidFill>
                  <a:srgbClr val="7F7F7F"/>
                </a:solidFill>
                <a:latin typeface="Helvetica"/>
                <a:ea typeface="ＭＳ Ｐゴシック" charset="0"/>
                <a:cs typeface="ＭＳ Ｐゴシック" charset="0"/>
              </a:defRPr>
            </a:lvl3pPr>
            <a:lvl4pPr marL="13716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4pPr>
            <a:lvl5pPr marL="1828800" indent="0" algn="l" defTabSz="457200" rtl="0" eaLnBrk="1" fontAlgn="base" hangingPunct="1">
              <a:spcBef>
                <a:spcPct val="20000"/>
              </a:spcBef>
              <a:spcAft>
                <a:spcPct val="0"/>
              </a:spcAft>
              <a:buFont typeface="Arial" charset="0"/>
              <a:buNone/>
              <a:defRPr sz="900" kern="1200">
                <a:solidFill>
                  <a:srgbClr val="7F7F7F"/>
                </a:solidFill>
                <a:latin typeface="Helvetica"/>
                <a:ea typeface="ＭＳ Ｐゴシック" charset="0"/>
                <a:cs typeface="ＭＳ Ｐゴシック" charset="0"/>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r>
              <a:rPr lang="en-US" dirty="0"/>
              <a:t>Single sample as a low strength outlier</a:t>
            </a:r>
          </a:p>
          <a:p>
            <a:pPr marL="285750" indent="-285750">
              <a:buFont typeface="Arial" panose="020B0604020202020204" pitchFamily="34" charset="0"/>
              <a:buChar char="•"/>
            </a:pPr>
            <a:r>
              <a:rPr lang="en-US" dirty="0"/>
              <a:t>Delaminated between cable insulation and cable</a:t>
            </a:r>
          </a:p>
          <a:p>
            <a:pPr marL="742950" lvl="1" indent="-285750">
              <a:buFont typeface="Arial" panose="020B0604020202020204" pitchFamily="34" charset="0"/>
              <a:buChar char="•"/>
            </a:pPr>
            <a:r>
              <a:rPr lang="en-US" dirty="0"/>
              <a:t>Typical with all P03 coils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More along the lines of a cohesive failure, but still mostly adhesive</a:t>
            </a:r>
          </a:p>
          <a:p>
            <a:pPr marL="742950" lvl="1" indent="-285750">
              <a:buFont typeface="Arial" panose="020B0604020202020204" pitchFamily="34" charset="0"/>
              <a:buChar char="•"/>
            </a:pPr>
            <a:r>
              <a:rPr lang="en-US" dirty="0"/>
              <a:t>“Preferred” failure mode as typically indicated good bonding and system performance.</a:t>
            </a:r>
          </a:p>
          <a:p>
            <a:pPr marL="285750" indent="-285750">
              <a:buFont typeface="Arial" panose="020B0604020202020204" pitchFamily="34" charset="0"/>
              <a:buChar char="•"/>
            </a:pPr>
            <a:r>
              <a:rPr lang="en-US" dirty="0"/>
              <a:t>Failure between turns</a:t>
            </a:r>
          </a:p>
        </p:txBody>
      </p:sp>
    </p:spTree>
    <p:extLst>
      <p:ext uri="{BB962C8B-B14F-4D97-AF65-F5344CB8AC3E}">
        <p14:creationId xmlns:p14="http://schemas.microsoft.com/office/powerpoint/2010/main" val="3219481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B04D0F-D717-4154-B687-C8EE8CF89574}"/>
              </a:ext>
            </a:extLst>
          </p:cNvPr>
          <p:cNvSpPr>
            <a:spLocks noGrp="1"/>
          </p:cNvSpPr>
          <p:nvPr>
            <p:ph idx="1"/>
          </p:nvPr>
        </p:nvSpPr>
        <p:spPr>
          <a:xfrm>
            <a:off x="228603" y="728664"/>
            <a:ext cx="5156184" cy="3794522"/>
          </a:xfrm>
        </p:spPr>
        <p:txBody>
          <a:bodyPr/>
          <a:lstStyle/>
          <a:p>
            <a:r>
              <a:rPr lang="en-US" dirty="0"/>
              <a:t>CTD-155 GN</a:t>
            </a:r>
          </a:p>
          <a:p>
            <a:pPr lvl="1"/>
            <a:r>
              <a:rPr lang="en-US" dirty="0"/>
              <a:t>A toughened epoxy system with nano-filler.</a:t>
            </a:r>
          </a:p>
          <a:p>
            <a:r>
              <a:rPr lang="en-US" dirty="0"/>
              <a:t>CTD-701X</a:t>
            </a:r>
          </a:p>
          <a:p>
            <a:pPr lvl="1"/>
            <a:r>
              <a:rPr lang="en-US" dirty="0"/>
              <a:t>A thermoset polyolefin system with high elongation and extreme toughness.</a:t>
            </a:r>
          </a:p>
          <a:p>
            <a:pPr lvl="2"/>
            <a:r>
              <a:rPr lang="en-US" dirty="0"/>
              <a:t>Were working on a compatible range of fillers</a:t>
            </a:r>
          </a:p>
          <a:p>
            <a:pPr lvl="2"/>
            <a:r>
              <a:rPr lang="en-US" dirty="0"/>
              <a:t>Extremely low viscosity</a:t>
            </a:r>
          </a:p>
          <a:p>
            <a:pPr lvl="2"/>
            <a:r>
              <a:rPr lang="en-US" dirty="0"/>
              <a:t>Very interesting</a:t>
            </a:r>
          </a:p>
        </p:txBody>
      </p:sp>
      <p:sp>
        <p:nvSpPr>
          <p:cNvPr id="3" name="Title 2">
            <a:extLst>
              <a:ext uri="{FF2B5EF4-FFF2-40B4-BE49-F238E27FC236}">
                <a16:creationId xmlns:a16="http://schemas.microsoft.com/office/drawing/2014/main" id="{8DC71F2F-96CB-451C-861C-D91AE5B1DEB4}"/>
              </a:ext>
            </a:extLst>
          </p:cNvPr>
          <p:cNvSpPr>
            <a:spLocks noGrp="1"/>
          </p:cNvSpPr>
          <p:nvPr>
            <p:ph type="title"/>
          </p:nvPr>
        </p:nvSpPr>
        <p:spPr/>
        <p:txBody>
          <a:bodyPr/>
          <a:lstStyle/>
          <a:p>
            <a:r>
              <a:rPr lang="en-US" dirty="0"/>
              <a:t>New Resins Under Investigation (CTD, FNAL, and LBNL)</a:t>
            </a:r>
          </a:p>
        </p:txBody>
      </p:sp>
      <p:sp>
        <p:nvSpPr>
          <p:cNvPr id="4" name="Date Placeholder 3">
            <a:extLst>
              <a:ext uri="{FF2B5EF4-FFF2-40B4-BE49-F238E27FC236}">
                <a16:creationId xmlns:a16="http://schemas.microsoft.com/office/drawing/2014/main" id="{B7F74631-E233-4B6B-B037-D1F95F3AE8A5}"/>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31ADC53A-3CA3-4856-894E-84A289A4DC15}"/>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8BA86C7F-F3DC-473F-B254-8725944941AC}"/>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pic>
        <p:nvPicPr>
          <p:cNvPr id="7" name="Picture 6">
            <a:extLst>
              <a:ext uri="{FF2B5EF4-FFF2-40B4-BE49-F238E27FC236}">
                <a16:creationId xmlns:a16="http://schemas.microsoft.com/office/drawing/2014/main" id="{1BDBC501-9D32-4ACF-B0E4-850CF4CD5D74}"/>
              </a:ext>
            </a:extLst>
          </p:cNvPr>
          <p:cNvPicPr>
            <a:picLocks noChangeAspect="1"/>
          </p:cNvPicPr>
          <p:nvPr/>
        </p:nvPicPr>
        <p:blipFill>
          <a:blip r:embed="rId2"/>
          <a:stretch>
            <a:fillRect/>
          </a:stretch>
        </p:blipFill>
        <p:spPr>
          <a:xfrm>
            <a:off x="5371991" y="534235"/>
            <a:ext cx="3709422" cy="2785246"/>
          </a:xfrm>
          <a:prstGeom prst="rect">
            <a:avLst/>
          </a:prstGeom>
        </p:spPr>
      </p:pic>
      <p:pic>
        <p:nvPicPr>
          <p:cNvPr id="8" name="Picture 7">
            <a:extLst>
              <a:ext uri="{FF2B5EF4-FFF2-40B4-BE49-F238E27FC236}">
                <a16:creationId xmlns:a16="http://schemas.microsoft.com/office/drawing/2014/main" id="{89ABE0B8-583A-419B-95F8-F9A1330C4E04}"/>
              </a:ext>
            </a:extLst>
          </p:cNvPr>
          <p:cNvPicPr>
            <a:picLocks noChangeAspect="1"/>
          </p:cNvPicPr>
          <p:nvPr/>
        </p:nvPicPr>
        <p:blipFill>
          <a:blip r:embed="rId3"/>
          <a:stretch>
            <a:fillRect/>
          </a:stretch>
        </p:blipFill>
        <p:spPr>
          <a:xfrm>
            <a:off x="365760" y="3080662"/>
            <a:ext cx="5156184" cy="1712750"/>
          </a:xfrm>
          <a:prstGeom prst="rect">
            <a:avLst/>
          </a:prstGeom>
        </p:spPr>
      </p:pic>
    </p:spTree>
    <p:extLst>
      <p:ext uri="{BB962C8B-B14F-4D97-AF65-F5344CB8AC3E}">
        <p14:creationId xmlns:p14="http://schemas.microsoft.com/office/powerpoint/2010/main" val="3329079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79372A-C16D-4B59-B079-1DAEEA56CF7A}"/>
              </a:ext>
            </a:extLst>
          </p:cNvPr>
          <p:cNvSpPr>
            <a:spLocks noGrp="1"/>
          </p:cNvSpPr>
          <p:nvPr>
            <p:ph idx="1"/>
          </p:nvPr>
        </p:nvSpPr>
        <p:spPr/>
        <p:txBody>
          <a:bodyPr/>
          <a:lstStyle/>
          <a:p>
            <a:r>
              <a:rPr lang="en-US" dirty="0"/>
              <a:t>Subscale composite Testing</a:t>
            </a:r>
          </a:p>
          <a:p>
            <a:pPr lvl="1"/>
            <a:r>
              <a:rPr lang="en-US" dirty="0"/>
              <a:t>New filled CTD-701 resin</a:t>
            </a:r>
          </a:p>
          <a:p>
            <a:pPr lvl="1"/>
            <a:r>
              <a:rPr lang="en-US" dirty="0"/>
              <a:t>Filled CTD-155 resin</a:t>
            </a:r>
          </a:p>
          <a:p>
            <a:r>
              <a:rPr lang="en-US" dirty="0"/>
              <a:t>Magnet Testing</a:t>
            </a:r>
          </a:p>
          <a:p>
            <a:pPr lvl="1"/>
            <a:r>
              <a:rPr lang="en-US" dirty="0"/>
              <a:t>Subscale CCT with 701x</a:t>
            </a:r>
          </a:p>
          <a:p>
            <a:pPr lvl="1"/>
            <a:r>
              <a:rPr lang="en-US" dirty="0"/>
              <a:t>Subscale CCT with filled 155</a:t>
            </a:r>
          </a:p>
          <a:p>
            <a:pPr lvl="1"/>
            <a:endParaRPr lang="en-US" dirty="0"/>
          </a:p>
        </p:txBody>
      </p:sp>
      <p:sp>
        <p:nvSpPr>
          <p:cNvPr id="3" name="Title 2">
            <a:extLst>
              <a:ext uri="{FF2B5EF4-FFF2-40B4-BE49-F238E27FC236}">
                <a16:creationId xmlns:a16="http://schemas.microsoft.com/office/drawing/2014/main" id="{26EA9DDE-32DE-424E-930E-26B6EAE8C56F}"/>
              </a:ext>
            </a:extLst>
          </p:cNvPr>
          <p:cNvSpPr>
            <a:spLocks noGrp="1"/>
          </p:cNvSpPr>
          <p:nvPr>
            <p:ph type="title"/>
          </p:nvPr>
        </p:nvSpPr>
        <p:spPr/>
        <p:txBody>
          <a:bodyPr/>
          <a:lstStyle/>
          <a:p>
            <a:r>
              <a:rPr lang="en-US" dirty="0"/>
              <a:t>Future plans for magnet materials testing</a:t>
            </a:r>
          </a:p>
        </p:txBody>
      </p:sp>
      <p:sp>
        <p:nvSpPr>
          <p:cNvPr id="4" name="Date Placeholder 3">
            <a:extLst>
              <a:ext uri="{FF2B5EF4-FFF2-40B4-BE49-F238E27FC236}">
                <a16:creationId xmlns:a16="http://schemas.microsoft.com/office/drawing/2014/main" id="{6037B288-0B3C-43E0-9D7D-123A650FA3E8}"/>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6AC4D1E6-B7CF-4236-B957-2A5C6629560F}"/>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C53B791B-3592-497F-8AEF-E4D83B3F784A}"/>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spTree>
    <p:extLst>
      <p:ext uri="{BB962C8B-B14F-4D97-AF65-F5344CB8AC3E}">
        <p14:creationId xmlns:p14="http://schemas.microsoft.com/office/powerpoint/2010/main" val="1285229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2BC534B-1302-4ABC-BAC4-D5B19B3422E6}"/>
              </a:ext>
            </a:extLst>
          </p:cNvPr>
          <p:cNvSpPr>
            <a:spLocks noGrp="1"/>
          </p:cNvSpPr>
          <p:nvPr>
            <p:ph type="body" sz="half" idx="2"/>
          </p:nvPr>
        </p:nvSpPr>
        <p:spPr/>
        <p:txBody>
          <a:bodyPr/>
          <a:lstStyle/>
          <a:p>
            <a:r>
              <a:rPr lang="en-US" dirty="0"/>
              <a:t>Plasma coating is being used in AUP and other projects with good success at reducing coil to part shorts.</a:t>
            </a:r>
          </a:p>
          <a:p>
            <a:pPr marL="285750" indent="-285750">
              <a:buFont typeface="Arial" panose="020B0604020202020204" pitchFamily="34" charset="0"/>
              <a:buChar char="•"/>
            </a:pPr>
            <a:r>
              <a:rPr lang="en-US" dirty="0"/>
              <a:t>Thickness ~250µm</a:t>
            </a:r>
          </a:p>
          <a:p>
            <a:pPr marL="285750" indent="-285750">
              <a:buFont typeface="Arial" panose="020B0604020202020204" pitchFamily="34" charset="0"/>
              <a:buChar char="•"/>
            </a:pPr>
            <a:r>
              <a:rPr lang="en-US" dirty="0"/>
              <a:t>Good adhesion through reaction</a:t>
            </a:r>
          </a:p>
          <a:p>
            <a:pPr marL="285750" indent="-285750">
              <a:buFont typeface="Arial" panose="020B0604020202020204" pitchFamily="34" charset="0"/>
              <a:buChar char="•"/>
            </a:pPr>
            <a:r>
              <a:rPr lang="en-US" dirty="0"/>
              <a:t>Easy to chip at corners</a:t>
            </a:r>
          </a:p>
        </p:txBody>
      </p:sp>
      <p:pic>
        <p:nvPicPr>
          <p:cNvPr id="9" name="Content Placeholder 8">
            <a:extLst>
              <a:ext uri="{FF2B5EF4-FFF2-40B4-BE49-F238E27FC236}">
                <a16:creationId xmlns:a16="http://schemas.microsoft.com/office/drawing/2014/main" id="{5D8A397C-11A7-4C75-8A23-91AFB18574BE}"/>
              </a:ext>
            </a:extLst>
          </p:cNvPr>
          <p:cNvPicPr>
            <a:picLocks noGrp="1" noChangeAspect="1"/>
          </p:cNvPicPr>
          <p:nvPr>
            <p:ph sz="half" idx="15"/>
          </p:nvPr>
        </p:nvPicPr>
        <p:blipFill>
          <a:blip r:embed="rId2"/>
          <a:stretch>
            <a:fillRect/>
          </a:stretch>
        </p:blipFill>
        <p:spPr>
          <a:xfrm>
            <a:off x="3705225" y="719138"/>
            <a:ext cx="5022849" cy="3767137"/>
          </a:xfrm>
          <a:prstGeom prst="rect">
            <a:avLst/>
          </a:prstGeom>
        </p:spPr>
      </p:pic>
      <p:sp>
        <p:nvSpPr>
          <p:cNvPr id="4" name="Date Placeholder 3">
            <a:extLst>
              <a:ext uri="{FF2B5EF4-FFF2-40B4-BE49-F238E27FC236}">
                <a16:creationId xmlns:a16="http://schemas.microsoft.com/office/drawing/2014/main" id="{80F146AC-0BAB-4FAE-B6EE-2AF91AE5A6FE}"/>
              </a:ext>
            </a:extLst>
          </p:cNvPr>
          <p:cNvSpPr>
            <a:spLocks noGrp="1"/>
          </p:cNvSpPr>
          <p:nvPr>
            <p:ph type="dt" sz="half" idx="16"/>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A54B0A12-DCA8-42CB-9A4F-231D7F8F7A02}"/>
              </a:ext>
            </a:extLst>
          </p:cNvPr>
          <p:cNvSpPr>
            <a:spLocks noGrp="1"/>
          </p:cNvSpPr>
          <p:nvPr>
            <p:ph type="ftr" sz="quarter" idx="17"/>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95C6CE9F-FFA2-4AE2-BCFC-E95B6B43B69E}"/>
              </a:ext>
            </a:extLst>
          </p:cNvPr>
          <p:cNvSpPr>
            <a:spLocks noGrp="1"/>
          </p:cNvSpPr>
          <p:nvPr>
            <p:ph type="sldNum" sz="quarter" idx="18"/>
          </p:nvPr>
        </p:nvSpPr>
        <p:spPr/>
        <p:txBody>
          <a:bodyPr/>
          <a:lstStyle/>
          <a:p>
            <a:pPr>
              <a:defRPr/>
            </a:pPr>
            <a:fld id="{148C009B-CB69-E04A-B9B3-34B26D69E9CF}" type="slidenum">
              <a:rPr lang="en-US" smtClean="0"/>
              <a:pPr>
                <a:defRPr/>
              </a:pPr>
              <a:t>15</a:t>
            </a:fld>
            <a:endParaRPr lang="en-US" dirty="0"/>
          </a:p>
        </p:txBody>
      </p:sp>
      <p:sp>
        <p:nvSpPr>
          <p:cNvPr id="3" name="Title 2">
            <a:extLst>
              <a:ext uri="{FF2B5EF4-FFF2-40B4-BE49-F238E27FC236}">
                <a16:creationId xmlns:a16="http://schemas.microsoft.com/office/drawing/2014/main" id="{79258607-EF98-4083-AA90-B822434EE0D0}"/>
              </a:ext>
            </a:extLst>
          </p:cNvPr>
          <p:cNvSpPr>
            <a:spLocks noGrp="1"/>
          </p:cNvSpPr>
          <p:nvPr>
            <p:ph type="title"/>
          </p:nvPr>
        </p:nvSpPr>
        <p:spPr/>
        <p:txBody>
          <a:bodyPr/>
          <a:lstStyle/>
          <a:p>
            <a:r>
              <a:rPr lang="en-US" dirty="0"/>
              <a:t>Honorable mention End Parts: Plasma Coating</a:t>
            </a:r>
          </a:p>
        </p:txBody>
      </p:sp>
    </p:spTree>
    <p:extLst>
      <p:ext uri="{BB962C8B-B14F-4D97-AF65-F5344CB8AC3E}">
        <p14:creationId xmlns:p14="http://schemas.microsoft.com/office/powerpoint/2010/main" val="3586043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AEA280-2B17-43BA-AF5F-10029BA3A659}"/>
              </a:ext>
            </a:extLst>
          </p:cNvPr>
          <p:cNvSpPr>
            <a:spLocks noGrp="1"/>
          </p:cNvSpPr>
          <p:nvPr>
            <p:ph idx="1"/>
          </p:nvPr>
        </p:nvSpPr>
        <p:spPr/>
        <p:txBody>
          <a:bodyPr/>
          <a:lstStyle/>
          <a:p>
            <a:r>
              <a:rPr lang="en-US" dirty="0"/>
              <a:t>Functions of insulation</a:t>
            </a:r>
          </a:p>
          <a:p>
            <a:r>
              <a:rPr lang="en-US" dirty="0"/>
              <a:t>Training Behavior</a:t>
            </a:r>
          </a:p>
          <a:p>
            <a:r>
              <a:rPr lang="en-US" dirty="0"/>
              <a:t>Resin Properties</a:t>
            </a:r>
          </a:p>
          <a:p>
            <a:r>
              <a:rPr lang="en-US" dirty="0"/>
              <a:t>An overview of some knobs</a:t>
            </a:r>
          </a:p>
          <a:p>
            <a:r>
              <a:rPr lang="en-US" dirty="0"/>
              <a:t>On interfacial behavior</a:t>
            </a:r>
          </a:p>
          <a:p>
            <a:r>
              <a:rPr lang="en-US" dirty="0"/>
              <a:t>New Resins</a:t>
            </a:r>
          </a:p>
          <a:p>
            <a:r>
              <a:rPr lang="en-US" dirty="0"/>
              <a:t>Other Observations</a:t>
            </a:r>
          </a:p>
          <a:p>
            <a:endParaRPr lang="en-US" dirty="0"/>
          </a:p>
          <a:p>
            <a:pPr lvl="1"/>
            <a:endParaRPr lang="en-US" dirty="0"/>
          </a:p>
          <a:p>
            <a:pPr lvl="1"/>
            <a:endParaRPr lang="en-US" dirty="0"/>
          </a:p>
        </p:txBody>
      </p:sp>
      <p:sp>
        <p:nvSpPr>
          <p:cNvPr id="3" name="Title 2">
            <a:extLst>
              <a:ext uri="{FF2B5EF4-FFF2-40B4-BE49-F238E27FC236}">
                <a16:creationId xmlns:a16="http://schemas.microsoft.com/office/drawing/2014/main" id="{94FF70FF-8749-4C59-AD81-0F1A36506791}"/>
              </a:ext>
            </a:extLst>
          </p:cNvPr>
          <p:cNvSpPr>
            <a:spLocks noGrp="1"/>
          </p:cNvSpPr>
          <p:nvPr>
            <p:ph type="title"/>
          </p:nvPr>
        </p:nvSpPr>
        <p:spPr/>
        <p:txBody>
          <a:bodyPr/>
          <a:lstStyle/>
          <a:p>
            <a:r>
              <a:rPr lang="en-US" dirty="0"/>
              <a:t>Outline</a:t>
            </a:r>
          </a:p>
        </p:txBody>
      </p:sp>
      <p:sp>
        <p:nvSpPr>
          <p:cNvPr id="4" name="Date Placeholder 3">
            <a:extLst>
              <a:ext uri="{FF2B5EF4-FFF2-40B4-BE49-F238E27FC236}">
                <a16:creationId xmlns:a16="http://schemas.microsoft.com/office/drawing/2014/main" id="{C2408451-6759-49C0-83DE-EEA62B89E174}"/>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951E7959-CB12-4826-91F3-E43702781244}"/>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7B709637-CE84-4F83-A9FF-6DF17414428A}"/>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Tree>
    <p:extLst>
      <p:ext uri="{BB962C8B-B14F-4D97-AF65-F5344CB8AC3E}">
        <p14:creationId xmlns:p14="http://schemas.microsoft.com/office/powerpoint/2010/main" val="3647419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2C1373-1BCC-4CC8-8FD3-64A2B1930551}"/>
              </a:ext>
            </a:extLst>
          </p:cNvPr>
          <p:cNvSpPr>
            <a:spLocks noGrp="1"/>
          </p:cNvSpPr>
          <p:nvPr>
            <p:ph idx="1"/>
          </p:nvPr>
        </p:nvSpPr>
        <p:spPr>
          <a:xfrm>
            <a:off x="228604" y="728664"/>
            <a:ext cx="5048154" cy="3794522"/>
          </a:xfrm>
        </p:spPr>
        <p:txBody>
          <a:bodyPr/>
          <a:lstStyle/>
          <a:p>
            <a:r>
              <a:rPr lang="en-US" dirty="0"/>
              <a:t>Obviously to prevent unwanted and potentially destructive currents from flowing where they shouldn’t.</a:t>
            </a:r>
          </a:p>
          <a:p>
            <a:r>
              <a:rPr lang="en-US" dirty="0"/>
              <a:t>Designed to be high dielectric system, good for a few hundred volts turn to turn and higher coil to ground.</a:t>
            </a:r>
          </a:p>
          <a:p>
            <a:r>
              <a:rPr lang="en-US" dirty="0"/>
              <a:t>In Nb</a:t>
            </a:r>
            <a:r>
              <a:rPr lang="en-US" baseline="-25000" dirty="0"/>
              <a:t>3</a:t>
            </a:r>
            <a:r>
              <a:rPr lang="en-US" dirty="0"/>
              <a:t>Sn and other wind and react systems, fiberglass braid and epoxy are used to provide the dielectric strength, while simultaneously providing mechanical integrity to magnet coils.</a:t>
            </a:r>
          </a:p>
        </p:txBody>
      </p:sp>
      <p:sp>
        <p:nvSpPr>
          <p:cNvPr id="3" name="Title 2">
            <a:extLst>
              <a:ext uri="{FF2B5EF4-FFF2-40B4-BE49-F238E27FC236}">
                <a16:creationId xmlns:a16="http://schemas.microsoft.com/office/drawing/2014/main" id="{55219102-48E6-4224-935A-43836D2B876C}"/>
              </a:ext>
            </a:extLst>
          </p:cNvPr>
          <p:cNvSpPr>
            <a:spLocks noGrp="1"/>
          </p:cNvSpPr>
          <p:nvPr>
            <p:ph type="title"/>
          </p:nvPr>
        </p:nvSpPr>
        <p:spPr/>
        <p:txBody>
          <a:bodyPr/>
          <a:lstStyle/>
          <a:p>
            <a:r>
              <a:rPr lang="en-US" dirty="0"/>
              <a:t>The Role of Magnet Insulation</a:t>
            </a:r>
          </a:p>
        </p:txBody>
      </p:sp>
      <p:sp>
        <p:nvSpPr>
          <p:cNvPr id="4" name="Date Placeholder 3">
            <a:extLst>
              <a:ext uri="{FF2B5EF4-FFF2-40B4-BE49-F238E27FC236}">
                <a16:creationId xmlns:a16="http://schemas.microsoft.com/office/drawing/2014/main" id="{5C16ABBC-49B6-48D2-B2B4-E3EAC38B074A}"/>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11D7BA3F-B1F2-468D-B9E0-6F15A032C602}"/>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DC8C4395-1CE6-49C1-8FC3-8C3D061F7A56}"/>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7" name="Picture 6">
            <a:extLst>
              <a:ext uri="{FF2B5EF4-FFF2-40B4-BE49-F238E27FC236}">
                <a16:creationId xmlns:a16="http://schemas.microsoft.com/office/drawing/2014/main" id="{FBAD5C8E-D3B0-4AF8-8131-A393986905FA}"/>
              </a:ext>
            </a:extLst>
          </p:cNvPr>
          <p:cNvPicPr>
            <a:picLocks noChangeAspect="1"/>
          </p:cNvPicPr>
          <p:nvPr/>
        </p:nvPicPr>
        <p:blipFill>
          <a:blip r:embed="rId2"/>
          <a:stretch>
            <a:fillRect/>
          </a:stretch>
        </p:blipFill>
        <p:spPr>
          <a:xfrm>
            <a:off x="5743807" y="728664"/>
            <a:ext cx="3276600" cy="2400300"/>
          </a:xfrm>
          <a:prstGeom prst="rect">
            <a:avLst/>
          </a:prstGeom>
        </p:spPr>
      </p:pic>
    </p:spTree>
    <p:extLst>
      <p:ext uri="{BB962C8B-B14F-4D97-AF65-F5344CB8AC3E}">
        <p14:creationId xmlns:p14="http://schemas.microsoft.com/office/powerpoint/2010/main" val="3384215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C79140C4-1BB6-4DA9-9A34-0D1690131312}"/>
              </a:ext>
            </a:extLst>
          </p:cNvPr>
          <p:cNvSpPr>
            <a:spLocks noGrp="1"/>
          </p:cNvSpPr>
          <p:nvPr>
            <p:ph type="body" sz="half" idx="2"/>
          </p:nvPr>
        </p:nvSpPr>
        <p:spPr/>
        <p:txBody>
          <a:bodyPr/>
          <a:lstStyle/>
          <a:p>
            <a:pPr marL="285750" indent="-285750">
              <a:buFont typeface="Arial" panose="020B0604020202020204" pitchFamily="34" charset="0"/>
              <a:buChar char="•"/>
            </a:pPr>
            <a:r>
              <a:rPr lang="en-US" sz="1200" dirty="0"/>
              <a:t>While powering a magnet, the insulation system undergoes small scale cracking and/or debonding as a result of loading</a:t>
            </a:r>
          </a:p>
          <a:p>
            <a:pPr marL="285750" indent="-285750">
              <a:buFont typeface="Arial" panose="020B0604020202020204" pitchFamily="34" charset="0"/>
              <a:buChar char="•"/>
            </a:pPr>
            <a:r>
              <a:rPr lang="en-US" sz="1200" dirty="0"/>
              <a:t>Cracking releases energy into the magnet</a:t>
            </a:r>
          </a:p>
          <a:p>
            <a:pPr marL="285750" indent="-285750">
              <a:buFont typeface="Arial" panose="020B0604020202020204" pitchFamily="34" charset="0"/>
              <a:buChar char="•"/>
            </a:pPr>
            <a:r>
              <a:rPr lang="en-US" sz="1200" dirty="0"/>
              <a:t>If conditions are right (wrong?) the energy release can trigger a quench</a:t>
            </a:r>
          </a:p>
          <a:p>
            <a:endParaRPr lang="en-US" sz="1200" dirty="0"/>
          </a:p>
          <a:p>
            <a:r>
              <a:rPr lang="en-US" sz="1200" dirty="0"/>
              <a:t>The conditions at the point of a quench are highly multifaceted, the magnet mechanics must be working well, the conductor must be behaving etc.</a:t>
            </a:r>
          </a:p>
          <a:p>
            <a:pPr marL="285750" indent="-285750">
              <a:buFont typeface="Arial" panose="020B0604020202020204" pitchFamily="34" charset="0"/>
              <a:buChar char="•"/>
            </a:pPr>
            <a:r>
              <a:rPr lang="en-US" sz="1200" dirty="0"/>
              <a:t>Conductor is essentially under control</a:t>
            </a:r>
          </a:p>
          <a:p>
            <a:pPr marL="285750" indent="-285750">
              <a:buFont typeface="Arial" panose="020B0604020202020204" pitchFamily="34" charset="0"/>
              <a:buChar char="•"/>
            </a:pPr>
            <a:r>
              <a:rPr lang="en-US" sz="1200" dirty="0"/>
              <a:t>Mechanics are based on composite behavior, as well as pre-stress thermal stresses etc.</a:t>
            </a:r>
          </a:p>
          <a:p>
            <a:pPr marL="285750" indent="-285750">
              <a:buFont typeface="Arial" panose="020B0604020202020204" pitchFamily="34" charset="0"/>
              <a:buChar char="•"/>
            </a:pPr>
            <a:endParaRPr lang="en-US" dirty="0"/>
          </a:p>
        </p:txBody>
      </p:sp>
      <p:pic>
        <p:nvPicPr>
          <p:cNvPr id="10" name="Content Placeholder 9">
            <a:extLst>
              <a:ext uri="{FF2B5EF4-FFF2-40B4-BE49-F238E27FC236}">
                <a16:creationId xmlns:a16="http://schemas.microsoft.com/office/drawing/2014/main" id="{1E98B207-6FBC-46FF-939B-CCC5667B99E0}"/>
              </a:ext>
            </a:extLst>
          </p:cNvPr>
          <p:cNvPicPr>
            <a:picLocks noGrp="1" noChangeAspect="1"/>
          </p:cNvPicPr>
          <p:nvPr>
            <p:ph sz="half" idx="15"/>
          </p:nvPr>
        </p:nvPicPr>
        <p:blipFill>
          <a:blip r:embed="rId2"/>
          <a:stretch>
            <a:fillRect/>
          </a:stretch>
        </p:blipFill>
        <p:spPr>
          <a:xfrm>
            <a:off x="4807043" y="613769"/>
            <a:ext cx="4108357" cy="2264041"/>
          </a:xfrm>
          <a:prstGeom prst="rect">
            <a:avLst/>
          </a:prstGeom>
        </p:spPr>
      </p:pic>
      <p:sp>
        <p:nvSpPr>
          <p:cNvPr id="4" name="Date Placeholder 3">
            <a:extLst>
              <a:ext uri="{FF2B5EF4-FFF2-40B4-BE49-F238E27FC236}">
                <a16:creationId xmlns:a16="http://schemas.microsoft.com/office/drawing/2014/main" id="{18E6BE24-FD08-4DF3-92A0-70F50F63C026}"/>
              </a:ext>
            </a:extLst>
          </p:cNvPr>
          <p:cNvSpPr>
            <a:spLocks noGrp="1"/>
          </p:cNvSpPr>
          <p:nvPr>
            <p:ph type="dt" sz="half" idx="16"/>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B59A88D9-A6FC-475F-A96B-1D763C040936}"/>
              </a:ext>
            </a:extLst>
          </p:cNvPr>
          <p:cNvSpPr>
            <a:spLocks noGrp="1"/>
          </p:cNvSpPr>
          <p:nvPr>
            <p:ph type="ftr" sz="quarter" idx="17"/>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57CD7527-4A28-44F7-AB2F-1BF38D59DBB4}"/>
              </a:ext>
            </a:extLst>
          </p:cNvPr>
          <p:cNvSpPr>
            <a:spLocks noGrp="1"/>
          </p:cNvSpPr>
          <p:nvPr>
            <p:ph type="sldNum" sz="quarter" idx="18"/>
          </p:nvPr>
        </p:nvSpPr>
        <p:spPr/>
        <p:txBody>
          <a:bodyPr/>
          <a:lstStyle/>
          <a:p>
            <a:pPr>
              <a:defRPr/>
            </a:pPr>
            <a:fld id="{148C009B-CB69-E04A-B9B3-34B26D69E9CF}" type="slidenum">
              <a:rPr lang="en-US" smtClean="0"/>
              <a:pPr>
                <a:defRPr/>
              </a:pPr>
              <a:t>4</a:t>
            </a:fld>
            <a:endParaRPr lang="en-US" dirty="0"/>
          </a:p>
        </p:txBody>
      </p:sp>
      <p:sp>
        <p:nvSpPr>
          <p:cNvPr id="7" name="Title 6">
            <a:extLst>
              <a:ext uri="{FF2B5EF4-FFF2-40B4-BE49-F238E27FC236}">
                <a16:creationId xmlns:a16="http://schemas.microsoft.com/office/drawing/2014/main" id="{8AACF91E-AA8B-4541-B098-6543A25C73CF}"/>
              </a:ext>
            </a:extLst>
          </p:cNvPr>
          <p:cNvSpPr>
            <a:spLocks noGrp="1"/>
          </p:cNvSpPr>
          <p:nvPr>
            <p:ph type="title"/>
          </p:nvPr>
        </p:nvSpPr>
        <p:spPr/>
        <p:txBody>
          <a:bodyPr/>
          <a:lstStyle/>
          <a:p>
            <a:r>
              <a:rPr lang="en-US" dirty="0"/>
              <a:t>Insulation systems and impact on training</a:t>
            </a:r>
          </a:p>
        </p:txBody>
      </p:sp>
      <p:pic>
        <p:nvPicPr>
          <p:cNvPr id="11" name="Picture 10">
            <a:extLst>
              <a:ext uri="{FF2B5EF4-FFF2-40B4-BE49-F238E27FC236}">
                <a16:creationId xmlns:a16="http://schemas.microsoft.com/office/drawing/2014/main" id="{8DB13061-9FBD-4141-AF1C-4237CDD92F50}"/>
              </a:ext>
            </a:extLst>
          </p:cNvPr>
          <p:cNvPicPr>
            <a:picLocks noChangeAspect="1"/>
          </p:cNvPicPr>
          <p:nvPr/>
        </p:nvPicPr>
        <p:blipFill>
          <a:blip r:embed="rId3"/>
          <a:stretch>
            <a:fillRect/>
          </a:stretch>
        </p:blipFill>
        <p:spPr>
          <a:xfrm>
            <a:off x="3326661" y="2614120"/>
            <a:ext cx="2490678" cy="2123092"/>
          </a:xfrm>
          <a:prstGeom prst="rect">
            <a:avLst/>
          </a:prstGeom>
        </p:spPr>
      </p:pic>
      <p:sp>
        <p:nvSpPr>
          <p:cNvPr id="12" name="TextBox 11">
            <a:extLst>
              <a:ext uri="{FF2B5EF4-FFF2-40B4-BE49-F238E27FC236}">
                <a16:creationId xmlns:a16="http://schemas.microsoft.com/office/drawing/2014/main" id="{F3DD96D0-E5DB-4AC7-9D36-3C2A5E24E6C9}"/>
              </a:ext>
            </a:extLst>
          </p:cNvPr>
          <p:cNvSpPr txBox="1"/>
          <p:nvPr/>
        </p:nvSpPr>
        <p:spPr>
          <a:xfrm>
            <a:off x="6369577" y="459880"/>
            <a:ext cx="2194560" cy="30777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Typical Magnet Training</a:t>
            </a:r>
          </a:p>
        </p:txBody>
      </p:sp>
      <p:sp>
        <p:nvSpPr>
          <p:cNvPr id="13" name="TextBox 12">
            <a:extLst>
              <a:ext uri="{FF2B5EF4-FFF2-40B4-BE49-F238E27FC236}">
                <a16:creationId xmlns:a16="http://schemas.microsoft.com/office/drawing/2014/main" id="{BBAC4D17-B8E3-435D-9D16-3A4BB0238561}"/>
              </a:ext>
            </a:extLst>
          </p:cNvPr>
          <p:cNvSpPr txBox="1"/>
          <p:nvPr/>
        </p:nvSpPr>
        <p:spPr>
          <a:xfrm>
            <a:off x="5531005" y="3438179"/>
            <a:ext cx="2194560" cy="7386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Kaiser effect, illustrating energy released as a function of cracking</a:t>
            </a:r>
          </a:p>
        </p:txBody>
      </p:sp>
      <p:sp>
        <p:nvSpPr>
          <p:cNvPr id="14" name="TextBox 13">
            <a:extLst>
              <a:ext uri="{FF2B5EF4-FFF2-40B4-BE49-F238E27FC236}">
                <a16:creationId xmlns:a16="http://schemas.microsoft.com/office/drawing/2014/main" id="{D2E824F9-157F-4EC2-86A6-3EBF2DD7FB2B}"/>
              </a:ext>
            </a:extLst>
          </p:cNvPr>
          <p:cNvSpPr txBox="1"/>
          <p:nvPr/>
        </p:nvSpPr>
        <p:spPr>
          <a:xfrm>
            <a:off x="3239678" y="892027"/>
            <a:ext cx="1452755" cy="9541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How bad is cracking for electrical properties?</a:t>
            </a:r>
          </a:p>
        </p:txBody>
      </p:sp>
    </p:spTree>
    <p:extLst>
      <p:ext uri="{BB962C8B-B14F-4D97-AF65-F5344CB8AC3E}">
        <p14:creationId xmlns:p14="http://schemas.microsoft.com/office/powerpoint/2010/main" val="2015301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5DA2D05-F278-442A-B6AA-71C8F1BB0D2B}"/>
              </a:ext>
            </a:extLst>
          </p:cNvPr>
          <p:cNvSpPr>
            <a:spLocks noGrp="1"/>
          </p:cNvSpPr>
          <p:nvPr>
            <p:ph type="body" sz="half" idx="2"/>
          </p:nvPr>
        </p:nvSpPr>
        <p:spPr>
          <a:xfrm>
            <a:off x="228600" y="719138"/>
            <a:ext cx="3518210" cy="3767007"/>
          </a:xfrm>
        </p:spPr>
        <p:txBody>
          <a:bodyPr/>
          <a:lstStyle/>
          <a:p>
            <a:pPr marL="285750" indent="-285750">
              <a:buFont typeface="Arial" panose="020B0604020202020204" pitchFamily="34" charset="0"/>
              <a:buChar char="•"/>
            </a:pPr>
            <a:r>
              <a:rPr lang="en-US" dirty="0"/>
              <a:t>The overall properties of a composite are dominated by the epoxy behavior</a:t>
            </a:r>
          </a:p>
          <a:p>
            <a:pPr marL="285750" indent="-285750">
              <a:buFont typeface="Arial" panose="020B0604020202020204" pitchFamily="34" charset="0"/>
              <a:buChar char="•"/>
            </a:pPr>
            <a:r>
              <a:rPr lang="en-US" dirty="0"/>
              <a:t>Generally, While different near room temperature, properties of epoxies are very similar at cryogenic temperatures – Except fracture toughness </a:t>
            </a:r>
            <a:r>
              <a:rPr lang="en-US" sz="1000" b="0" i="1" dirty="0"/>
              <a:t>(A. </a:t>
            </a:r>
            <a:r>
              <a:rPr lang="en-US" sz="1000" b="0" i="1" dirty="0" err="1"/>
              <a:t>Brem</a:t>
            </a:r>
            <a:r>
              <a:rPr lang="en-US" sz="1000" b="0" i="1" dirty="0"/>
              <a:t>- Elasticity, plasticity and fracture toughness at ambient and cryogenic temperatures of epoxy systems used for the impregnation of high-field superconducting magnets)</a:t>
            </a:r>
          </a:p>
          <a:p>
            <a:pPr marL="285750" indent="-285750">
              <a:buFont typeface="Arial" panose="020B0604020202020204" pitchFamily="34" charset="0"/>
              <a:buChar char="•"/>
            </a:pPr>
            <a:endParaRPr lang="en-US" sz="1000" b="0" i="1" dirty="0"/>
          </a:p>
          <a:p>
            <a:pPr marL="285750" indent="-285750">
              <a:buFont typeface="Arial" panose="020B0604020202020204" pitchFamily="34" charset="0"/>
              <a:buChar char="•"/>
            </a:pPr>
            <a:r>
              <a:rPr lang="en-US" dirty="0"/>
              <a:t>We can build lots of stacks and measure things like modulus, and CTE, Which is important, but these properties should be predictable, roughly by rule of mixtures approaches or more accurately by FEM</a:t>
            </a:r>
          </a:p>
          <a:p>
            <a:pPr marL="285750" indent="-285750">
              <a:buFont typeface="Arial" panose="020B0604020202020204" pitchFamily="34" charset="0"/>
              <a:buChar char="•"/>
            </a:pPr>
            <a:r>
              <a:rPr lang="en-US" dirty="0"/>
              <a:t>We should look into failure modes and available knobs to tune performance as desired</a:t>
            </a:r>
          </a:p>
          <a:p>
            <a:pPr marL="742950" lvl="1" indent="-285750">
              <a:buFont typeface="Arial" panose="020B0604020202020204" pitchFamily="34" charset="0"/>
              <a:buChar char="•"/>
            </a:pPr>
            <a:endParaRPr lang="en-US" sz="900" b="0" dirty="0"/>
          </a:p>
          <a:p>
            <a:endParaRPr lang="en-US" sz="1000" b="0" i="1" dirty="0"/>
          </a:p>
          <a:p>
            <a:endParaRPr lang="en-US" dirty="0"/>
          </a:p>
        </p:txBody>
      </p:sp>
      <p:pic>
        <p:nvPicPr>
          <p:cNvPr id="8" name="Content Placeholder 7">
            <a:extLst>
              <a:ext uri="{FF2B5EF4-FFF2-40B4-BE49-F238E27FC236}">
                <a16:creationId xmlns:a16="http://schemas.microsoft.com/office/drawing/2014/main" id="{91608D87-2CF9-4D8B-B262-B4EDBF454092}"/>
              </a:ext>
            </a:extLst>
          </p:cNvPr>
          <p:cNvPicPr>
            <a:picLocks noGrp="1" noChangeAspect="1"/>
          </p:cNvPicPr>
          <p:nvPr>
            <p:ph sz="half" idx="15"/>
          </p:nvPr>
        </p:nvPicPr>
        <p:blipFill>
          <a:blip r:embed="rId2"/>
          <a:stretch>
            <a:fillRect/>
          </a:stretch>
        </p:blipFill>
        <p:spPr>
          <a:xfrm>
            <a:off x="6772081" y="616546"/>
            <a:ext cx="2053535" cy="2595005"/>
          </a:xfrm>
          <a:prstGeom prst="rect">
            <a:avLst/>
          </a:prstGeom>
        </p:spPr>
      </p:pic>
      <p:sp>
        <p:nvSpPr>
          <p:cNvPr id="4" name="Date Placeholder 3">
            <a:extLst>
              <a:ext uri="{FF2B5EF4-FFF2-40B4-BE49-F238E27FC236}">
                <a16:creationId xmlns:a16="http://schemas.microsoft.com/office/drawing/2014/main" id="{5686D92E-31C9-42CD-93F2-30736CBEB0AF}"/>
              </a:ext>
            </a:extLst>
          </p:cNvPr>
          <p:cNvSpPr>
            <a:spLocks noGrp="1"/>
          </p:cNvSpPr>
          <p:nvPr>
            <p:ph type="dt" sz="half" idx="16"/>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533903CF-8E5F-4A35-93C9-FCCD34CC3A7D}"/>
              </a:ext>
            </a:extLst>
          </p:cNvPr>
          <p:cNvSpPr>
            <a:spLocks noGrp="1"/>
          </p:cNvSpPr>
          <p:nvPr>
            <p:ph type="ftr" sz="quarter" idx="17"/>
          </p:nvPr>
        </p:nvSpPr>
        <p:spPr/>
        <p:txBody>
          <a:bodyPr/>
          <a:lstStyle/>
          <a:p>
            <a:pPr>
              <a:defRPr/>
            </a:pPr>
            <a:r>
              <a:rPr lang="en-US"/>
              <a:t>S. Krave | Coil Insulation for HFM</a:t>
            </a:r>
            <a:endParaRPr lang="en-US" b="1"/>
          </a:p>
        </p:txBody>
      </p:sp>
      <p:sp>
        <p:nvSpPr>
          <p:cNvPr id="6" name="Slide Number Placeholder 5">
            <a:extLst>
              <a:ext uri="{FF2B5EF4-FFF2-40B4-BE49-F238E27FC236}">
                <a16:creationId xmlns:a16="http://schemas.microsoft.com/office/drawing/2014/main" id="{CCD60661-9C28-4ABA-9C07-1746BC7075E1}"/>
              </a:ext>
            </a:extLst>
          </p:cNvPr>
          <p:cNvSpPr>
            <a:spLocks noGrp="1"/>
          </p:cNvSpPr>
          <p:nvPr>
            <p:ph type="sldNum" sz="quarter" idx="18"/>
          </p:nvPr>
        </p:nvSpPr>
        <p:spPr/>
        <p:txBody>
          <a:bodyPr/>
          <a:lstStyle/>
          <a:p>
            <a:pPr>
              <a:defRPr/>
            </a:pPr>
            <a:fld id="{979A04A2-726F-2143-A443-7788AF27176E}" type="slidenum">
              <a:rPr lang="en-US" smtClean="0"/>
              <a:pPr>
                <a:defRPr/>
              </a:pPr>
              <a:t>5</a:t>
            </a:fld>
            <a:endParaRPr lang="en-US" dirty="0"/>
          </a:p>
        </p:txBody>
      </p:sp>
      <p:sp>
        <p:nvSpPr>
          <p:cNvPr id="7" name="Title 6">
            <a:extLst>
              <a:ext uri="{FF2B5EF4-FFF2-40B4-BE49-F238E27FC236}">
                <a16:creationId xmlns:a16="http://schemas.microsoft.com/office/drawing/2014/main" id="{011C4589-EAE0-4953-9D2D-EBB837E39661}"/>
              </a:ext>
            </a:extLst>
          </p:cNvPr>
          <p:cNvSpPr>
            <a:spLocks noGrp="1"/>
          </p:cNvSpPr>
          <p:nvPr>
            <p:ph type="title"/>
          </p:nvPr>
        </p:nvSpPr>
        <p:spPr/>
        <p:txBody>
          <a:bodyPr/>
          <a:lstStyle/>
          <a:p>
            <a:r>
              <a:rPr lang="en-US" dirty="0"/>
              <a:t>Resin Properties</a:t>
            </a:r>
          </a:p>
        </p:txBody>
      </p:sp>
      <p:pic>
        <p:nvPicPr>
          <p:cNvPr id="9" name="Picture 8">
            <a:extLst>
              <a:ext uri="{FF2B5EF4-FFF2-40B4-BE49-F238E27FC236}">
                <a16:creationId xmlns:a16="http://schemas.microsoft.com/office/drawing/2014/main" id="{72D34C3E-7A49-4C22-AEF0-45943E229154}"/>
              </a:ext>
            </a:extLst>
          </p:cNvPr>
          <p:cNvPicPr>
            <a:picLocks noChangeAspect="1"/>
          </p:cNvPicPr>
          <p:nvPr/>
        </p:nvPicPr>
        <p:blipFill>
          <a:blip r:embed="rId3"/>
          <a:stretch>
            <a:fillRect/>
          </a:stretch>
        </p:blipFill>
        <p:spPr>
          <a:xfrm>
            <a:off x="4170556" y="1304240"/>
            <a:ext cx="2535717" cy="2781109"/>
          </a:xfrm>
          <a:prstGeom prst="rect">
            <a:avLst/>
          </a:prstGeom>
        </p:spPr>
      </p:pic>
      <p:cxnSp>
        <p:nvCxnSpPr>
          <p:cNvPr id="11" name="Straight Arrow Connector 10">
            <a:extLst>
              <a:ext uri="{FF2B5EF4-FFF2-40B4-BE49-F238E27FC236}">
                <a16:creationId xmlns:a16="http://schemas.microsoft.com/office/drawing/2014/main" id="{CF2CFF3F-A934-412F-9C27-B5012E760B9F}"/>
              </a:ext>
            </a:extLst>
          </p:cNvPr>
          <p:cNvCxnSpPr/>
          <p:nvPr/>
        </p:nvCxnSpPr>
        <p:spPr>
          <a:xfrm>
            <a:off x="3670981" y="2212402"/>
            <a:ext cx="530799" cy="2274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883628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60FF78-6E09-4EC0-81F0-BC924CE08E91}"/>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F660D683-6B2D-4B4B-A964-5B7BBE4FA575}"/>
              </a:ext>
            </a:extLst>
          </p:cNvPr>
          <p:cNvSpPr>
            <a:spLocks noGrp="1"/>
          </p:cNvSpPr>
          <p:nvPr>
            <p:ph type="title"/>
          </p:nvPr>
        </p:nvSpPr>
        <p:spPr/>
        <p:txBody>
          <a:bodyPr/>
          <a:lstStyle/>
          <a:p>
            <a:r>
              <a:rPr lang="en-US" dirty="0"/>
              <a:t>Rule of Mixtures: Insulation Dominates Coil Stiffness</a:t>
            </a:r>
          </a:p>
        </p:txBody>
      </p:sp>
      <p:sp>
        <p:nvSpPr>
          <p:cNvPr id="4" name="Date Placeholder 3">
            <a:extLst>
              <a:ext uri="{FF2B5EF4-FFF2-40B4-BE49-F238E27FC236}">
                <a16:creationId xmlns:a16="http://schemas.microsoft.com/office/drawing/2014/main" id="{C9653483-2B5A-48A5-AD16-51DE52C35DA9}"/>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989BF509-F47B-4AE6-A4C9-7F192865A9CF}"/>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75D0D20D-EC27-4D01-9397-000B2938CE07}"/>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pic>
        <p:nvPicPr>
          <p:cNvPr id="7" name="Content Placeholder 6">
            <a:extLst>
              <a:ext uri="{FF2B5EF4-FFF2-40B4-BE49-F238E27FC236}">
                <a16:creationId xmlns:a16="http://schemas.microsoft.com/office/drawing/2014/main" id="{CC9DD6BB-2578-48D7-86D7-E0EACA7FAF8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0940" y="509722"/>
            <a:ext cx="4937076" cy="1970767"/>
          </a:xfrm>
          <a:prstGeom prst="rect">
            <a:avLst/>
          </a:prstGeom>
        </p:spPr>
      </p:pic>
      <p:sp>
        <p:nvSpPr>
          <p:cNvPr id="8" name="TextBox 7">
            <a:extLst>
              <a:ext uri="{FF2B5EF4-FFF2-40B4-BE49-F238E27FC236}">
                <a16:creationId xmlns:a16="http://schemas.microsoft.com/office/drawing/2014/main" id="{24391595-7403-4749-AC42-7FE3536094C5}"/>
              </a:ext>
            </a:extLst>
          </p:cNvPr>
          <p:cNvSpPr txBox="1"/>
          <p:nvPr/>
        </p:nvSpPr>
        <p:spPr>
          <a:xfrm>
            <a:off x="530944" y="1983514"/>
            <a:ext cx="5336223" cy="86177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dirty="0"/>
              <a:t>2 forms:</a:t>
            </a:r>
          </a:p>
          <a:p>
            <a:pPr marL="342900" indent="-342900">
              <a:buFont typeface="Arial" panose="020B0604020202020204" pitchFamily="34" charset="0"/>
              <a:buChar char="•"/>
            </a:pPr>
            <a:r>
              <a:rPr lang="en-US" sz="1600" dirty="0"/>
              <a:t>Parallel, </a:t>
            </a:r>
            <a:r>
              <a:rPr lang="en-US" sz="1600" dirty="0" err="1"/>
              <a:t>isostrain</a:t>
            </a:r>
            <a:r>
              <a:rPr lang="en-US" sz="1600" dirty="0"/>
              <a:t>, Voight model (|| fiber)</a:t>
            </a:r>
          </a:p>
          <a:p>
            <a:pPr marL="342900" indent="-342900">
              <a:buFont typeface="Arial" panose="020B0604020202020204" pitchFamily="34" charset="0"/>
              <a:buChar char="•"/>
            </a:pPr>
            <a:r>
              <a:rPr lang="en-US" sz="1600" dirty="0"/>
              <a:t>Series, </a:t>
            </a:r>
            <a:r>
              <a:rPr lang="en-US" sz="1600" dirty="0" err="1"/>
              <a:t>isostress</a:t>
            </a:r>
            <a:r>
              <a:rPr lang="en-US" sz="1600" dirty="0"/>
              <a:t>, Reuss model (ꓕ Fiber)</a:t>
            </a:r>
          </a:p>
        </p:txBody>
      </p:sp>
      <p:cxnSp>
        <p:nvCxnSpPr>
          <p:cNvPr id="9" name="Straight Arrow Connector 8">
            <a:extLst>
              <a:ext uri="{FF2B5EF4-FFF2-40B4-BE49-F238E27FC236}">
                <a16:creationId xmlns:a16="http://schemas.microsoft.com/office/drawing/2014/main" id="{D828ECEE-0E6D-4CD8-A078-F2AE03BA0551}"/>
              </a:ext>
            </a:extLst>
          </p:cNvPr>
          <p:cNvCxnSpPr>
            <a:cxnSpLocks/>
          </p:cNvCxnSpPr>
          <p:nvPr/>
        </p:nvCxnSpPr>
        <p:spPr>
          <a:xfrm flipH="1" flipV="1">
            <a:off x="1267474" y="1333416"/>
            <a:ext cx="438679" cy="5165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82E54EF-8080-4618-B196-736498328D19}"/>
              </a:ext>
            </a:extLst>
          </p:cNvPr>
          <p:cNvCxnSpPr>
            <a:cxnSpLocks/>
          </p:cNvCxnSpPr>
          <p:nvPr/>
        </p:nvCxnSpPr>
        <p:spPr>
          <a:xfrm flipH="1" flipV="1">
            <a:off x="978791" y="1798110"/>
            <a:ext cx="736530" cy="3004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BA939E83-613A-453C-9173-34F9D1F7E9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02801" y="3491269"/>
            <a:ext cx="2189920" cy="973672"/>
          </a:xfrm>
          <a:prstGeom prst="rect">
            <a:avLst/>
          </a:prstGeom>
        </p:spPr>
      </p:pic>
      <p:sp>
        <p:nvSpPr>
          <p:cNvPr id="12" name="Content Placeholder 1">
            <a:extLst>
              <a:ext uri="{FF2B5EF4-FFF2-40B4-BE49-F238E27FC236}">
                <a16:creationId xmlns:a16="http://schemas.microsoft.com/office/drawing/2014/main" id="{31AFACD7-7488-48CE-AD60-3971410CA6CE}"/>
              </a:ext>
            </a:extLst>
          </p:cNvPr>
          <p:cNvSpPr txBox="1">
            <a:spLocks/>
          </p:cNvSpPr>
          <p:nvPr/>
        </p:nvSpPr>
        <p:spPr>
          <a:xfrm>
            <a:off x="654940" y="2956868"/>
            <a:ext cx="4156463" cy="1227272"/>
          </a:xfrm>
          <a:prstGeom prst="rect">
            <a:avLst/>
          </a:prstGeom>
        </p:spPr>
        <p:txBody>
          <a:bodyPr lIns="0" tIns="0" rIns="0" bIns="0"/>
          <a:lstStyle>
            <a:lvl1pPr marL="230188" indent="-230188" algn="l" defTabSz="457200" rtl="0" eaLnBrk="1" fontAlgn="base" hangingPunct="1">
              <a:spcBef>
                <a:spcPct val="20000"/>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ct val="20000"/>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ct val="20000"/>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ct val="20000"/>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ct val="20000"/>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In the upper bound (parallel) condition, the hard material dominates</a:t>
            </a:r>
          </a:p>
          <a:p>
            <a:r>
              <a:rPr lang="en-US" sz="1200" dirty="0"/>
              <a:t>In the lower bound (series) condition the soft material dominates</a:t>
            </a:r>
          </a:p>
          <a:p>
            <a:r>
              <a:rPr lang="en-US" sz="1200" dirty="0"/>
              <a:t>This becomes evident as the modulus ratio of the mixtures  becomes larger</a:t>
            </a:r>
          </a:p>
          <a:p>
            <a:r>
              <a:rPr lang="en-US" sz="1200" dirty="0"/>
              <a:t>For S-glass to epoxy the ratio is ~30</a:t>
            </a:r>
          </a:p>
        </p:txBody>
      </p:sp>
      <p:pic>
        <p:nvPicPr>
          <p:cNvPr id="13" name="Picture 12">
            <a:extLst>
              <a:ext uri="{FF2B5EF4-FFF2-40B4-BE49-F238E27FC236}">
                <a16:creationId xmlns:a16="http://schemas.microsoft.com/office/drawing/2014/main" id="{B0162376-5E4D-4928-B1A5-CAC9A5EBF5E6}"/>
              </a:ext>
            </a:extLst>
          </p:cNvPr>
          <p:cNvPicPr>
            <a:picLocks noChangeAspect="1"/>
          </p:cNvPicPr>
          <p:nvPr/>
        </p:nvPicPr>
        <p:blipFill>
          <a:blip r:embed="rId4"/>
          <a:stretch>
            <a:fillRect/>
          </a:stretch>
        </p:blipFill>
        <p:spPr>
          <a:xfrm>
            <a:off x="5313844" y="1734885"/>
            <a:ext cx="2121425" cy="1475206"/>
          </a:xfrm>
          <a:prstGeom prst="rect">
            <a:avLst/>
          </a:prstGeom>
        </p:spPr>
      </p:pic>
    </p:spTree>
    <p:extLst>
      <p:ext uri="{BB962C8B-B14F-4D97-AF65-F5344CB8AC3E}">
        <p14:creationId xmlns:p14="http://schemas.microsoft.com/office/powerpoint/2010/main" val="1996268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1F37BC-DF73-41C1-97A3-FF1231DEA3E6}"/>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7B60FBB7-569C-40F7-B12C-82563329BC5C}"/>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552E74F2-268E-4F43-B01D-1565DF72FBB8}"/>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D6EED1FB-4139-488D-BCFC-D4251A34CF7C}"/>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D9B5D12A-6980-40DE-8C18-A1EF447EF460}"/>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7" name="Content Placeholder 1">
            <a:extLst>
              <a:ext uri="{FF2B5EF4-FFF2-40B4-BE49-F238E27FC236}">
                <a16:creationId xmlns:a16="http://schemas.microsoft.com/office/drawing/2014/main" id="{C67E98ED-FBDB-4BF6-8D17-360979C5B059}"/>
              </a:ext>
            </a:extLst>
          </p:cNvPr>
          <p:cNvSpPr txBox="1">
            <a:spLocks/>
          </p:cNvSpPr>
          <p:nvPr/>
        </p:nvSpPr>
        <p:spPr>
          <a:xfrm>
            <a:off x="1567788" y="923477"/>
            <a:ext cx="6172200" cy="531146"/>
          </a:xfrm>
          <a:prstGeom prst="rect">
            <a:avLst/>
          </a:prstGeom>
        </p:spPr>
        <p:txBody>
          <a:bodyPr lIns="0" tIns="0" rIns="0" bIns="0">
            <a:normAutofit lnSpcReduction="10000"/>
          </a:bodyPr>
          <a:lstStyle>
            <a:lvl1pPr marL="230188" indent="-230188" algn="l" defTabSz="457200" rtl="0" eaLnBrk="1" fontAlgn="base" hangingPunct="1">
              <a:spcBef>
                <a:spcPct val="20000"/>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ct val="20000"/>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ct val="20000"/>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ct val="20000"/>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ct val="20000"/>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3 cable coordinate systems show preferences to different models</a:t>
            </a:r>
            <a:endParaRPr lang="en-US" dirty="0"/>
          </a:p>
        </p:txBody>
      </p:sp>
      <p:pic>
        <p:nvPicPr>
          <p:cNvPr id="8" name="Picture 7">
            <a:extLst>
              <a:ext uri="{FF2B5EF4-FFF2-40B4-BE49-F238E27FC236}">
                <a16:creationId xmlns:a16="http://schemas.microsoft.com/office/drawing/2014/main" id="{217794A4-81CA-4701-A406-6EC1ED72E8D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98929" y="1911864"/>
            <a:ext cx="815456" cy="1409107"/>
          </a:xfrm>
          <a:prstGeom prst="rect">
            <a:avLst/>
          </a:prstGeom>
        </p:spPr>
      </p:pic>
      <p:pic>
        <p:nvPicPr>
          <p:cNvPr id="9" name="Picture 8">
            <a:extLst>
              <a:ext uri="{FF2B5EF4-FFF2-40B4-BE49-F238E27FC236}">
                <a16:creationId xmlns:a16="http://schemas.microsoft.com/office/drawing/2014/main" id="{CFEAA3AD-0683-4F67-93CC-392CEA0C51D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281346" y="1739228"/>
            <a:ext cx="1115870" cy="1596273"/>
          </a:xfrm>
          <a:prstGeom prst="rect">
            <a:avLst/>
          </a:prstGeom>
        </p:spPr>
      </p:pic>
      <p:pic>
        <p:nvPicPr>
          <p:cNvPr id="10" name="Picture 9">
            <a:extLst>
              <a:ext uri="{FF2B5EF4-FFF2-40B4-BE49-F238E27FC236}">
                <a16:creationId xmlns:a16="http://schemas.microsoft.com/office/drawing/2014/main" id="{23343AF5-2402-4F8E-A68F-C064A9AA52B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3790066" y="1627964"/>
            <a:ext cx="963602" cy="1378450"/>
          </a:xfrm>
          <a:prstGeom prst="rect">
            <a:avLst/>
          </a:prstGeom>
        </p:spPr>
      </p:pic>
      <p:sp>
        <p:nvSpPr>
          <p:cNvPr id="11" name="TextBox 10">
            <a:extLst>
              <a:ext uri="{FF2B5EF4-FFF2-40B4-BE49-F238E27FC236}">
                <a16:creationId xmlns:a16="http://schemas.microsoft.com/office/drawing/2014/main" id="{C7A379DA-3775-4067-8A17-2081B26D4D87}"/>
              </a:ext>
            </a:extLst>
          </p:cNvPr>
          <p:cNvSpPr txBox="1"/>
          <p:nvPr/>
        </p:nvSpPr>
        <p:spPr>
          <a:xfrm>
            <a:off x="1377991" y="3613935"/>
            <a:ext cx="1897451" cy="954107"/>
          </a:xfrm>
          <a:prstGeom prst="rect">
            <a:avLst/>
          </a:prstGeom>
          <a:noFill/>
        </p:spPr>
        <p:txBody>
          <a:bodyPr wrap="square" rtlCol="0">
            <a:spAutoFit/>
          </a:bodyPr>
          <a:lstStyle/>
          <a:p>
            <a:r>
              <a:rPr lang="en-US" sz="1400" dirty="0"/>
              <a:t>Longitudinal: Clearly columns of conductor and columns of insulation.</a:t>
            </a:r>
          </a:p>
        </p:txBody>
      </p:sp>
      <p:sp>
        <p:nvSpPr>
          <p:cNvPr id="12" name="TextBox 11">
            <a:extLst>
              <a:ext uri="{FF2B5EF4-FFF2-40B4-BE49-F238E27FC236}">
                <a16:creationId xmlns:a16="http://schemas.microsoft.com/office/drawing/2014/main" id="{01D1100B-0EFD-4F88-A8F0-5BFA4A6EC23D}"/>
              </a:ext>
            </a:extLst>
          </p:cNvPr>
          <p:cNvSpPr txBox="1"/>
          <p:nvPr/>
        </p:nvSpPr>
        <p:spPr>
          <a:xfrm>
            <a:off x="3315471" y="3573747"/>
            <a:ext cx="2263137" cy="954107"/>
          </a:xfrm>
          <a:prstGeom prst="rect">
            <a:avLst/>
          </a:prstGeom>
          <a:noFill/>
        </p:spPr>
        <p:txBody>
          <a:bodyPr wrap="square" rtlCol="0">
            <a:spAutoFit/>
          </a:bodyPr>
          <a:lstStyle/>
          <a:p>
            <a:r>
              <a:rPr lang="en-US" sz="1400" dirty="0"/>
              <a:t>Radial: Clearly columns of conductor and columns of insulation. Somewhat less then longitudinal.</a:t>
            </a:r>
          </a:p>
        </p:txBody>
      </p:sp>
      <p:sp>
        <p:nvSpPr>
          <p:cNvPr id="13" name="TextBox 12">
            <a:extLst>
              <a:ext uri="{FF2B5EF4-FFF2-40B4-BE49-F238E27FC236}">
                <a16:creationId xmlns:a16="http://schemas.microsoft.com/office/drawing/2014/main" id="{50CC656D-C6E2-43E1-BBD5-A12ABB35645A}"/>
              </a:ext>
            </a:extLst>
          </p:cNvPr>
          <p:cNvSpPr txBox="1"/>
          <p:nvPr/>
        </p:nvSpPr>
        <p:spPr>
          <a:xfrm>
            <a:off x="5707716" y="3714747"/>
            <a:ext cx="2263137" cy="738664"/>
          </a:xfrm>
          <a:prstGeom prst="rect">
            <a:avLst/>
          </a:prstGeom>
          <a:noFill/>
        </p:spPr>
        <p:txBody>
          <a:bodyPr wrap="square" rtlCol="0">
            <a:spAutoFit/>
          </a:bodyPr>
          <a:lstStyle/>
          <a:p>
            <a:r>
              <a:rPr lang="en-US" sz="1400" dirty="0"/>
              <a:t>Azimuthal: Clearly conductor and insulation in series.</a:t>
            </a:r>
          </a:p>
        </p:txBody>
      </p:sp>
      <p:sp>
        <p:nvSpPr>
          <p:cNvPr id="14" name="Arrow: Down 13">
            <a:extLst>
              <a:ext uri="{FF2B5EF4-FFF2-40B4-BE49-F238E27FC236}">
                <a16:creationId xmlns:a16="http://schemas.microsoft.com/office/drawing/2014/main" id="{EBCADAE0-2937-4A88-A56C-F5A13F593C01}"/>
              </a:ext>
            </a:extLst>
          </p:cNvPr>
          <p:cNvSpPr/>
          <p:nvPr/>
        </p:nvSpPr>
        <p:spPr>
          <a:xfrm>
            <a:off x="1465479" y="1690254"/>
            <a:ext cx="1318260" cy="22023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Arrow: Down 14">
            <a:extLst>
              <a:ext uri="{FF2B5EF4-FFF2-40B4-BE49-F238E27FC236}">
                <a16:creationId xmlns:a16="http://schemas.microsoft.com/office/drawing/2014/main" id="{ED416869-5AB7-42B2-8C04-E53E577743C6}"/>
              </a:ext>
            </a:extLst>
          </p:cNvPr>
          <p:cNvSpPr/>
          <p:nvPr/>
        </p:nvSpPr>
        <p:spPr>
          <a:xfrm rot="10800000">
            <a:off x="1444843" y="3297629"/>
            <a:ext cx="1318260" cy="22023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Arrow: Down 15">
            <a:extLst>
              <a:ext uri="{FF2B5EF4-FFF2-40B4-BE49-F238E27FC236}">
                <a16:creationId xmlns:a16="http://schemas.microsoft.com/office/drawing/2014/main" id="{F057C6CA-8CC2-476A-83ED-0FC28AAC7F3A}"/>
              </a:ext>
            </a:extLst>
          </p:cNvPr>
          <p:cNvSpPr/>
          <p:nvPr/>
        </p:nvSpPr>
        <p:spPr>
          <a:xfrm>
            <a:off x="6180150" y="1498793"/>
            <a:ext cx="1318260" cy="22023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Arrow: Down 16">
            <a:extLst>
              <a:ext uri="{FF2B5EF4-FFF2-40B4-BE49-F238E27FC236}">
                <a16:creationId xmlns:a16="http://schemas.microsoft.com/office/drawing/2014/main" id="{AF2CADBC-DA15-4476-8EE6-ED07E33FBE7D}"/>
              </a:ext>
            </a:extLst>
          </p:cNvPr>
          <p:cNvSpPr/>
          <p:nvPr/>
        </p:nvSpPr>
        <p:spPr>
          <a:xfrm rot="10800000">
            <a:off x="6216109" y="3353515"/>
            <a:ext cx="1318260" cy="22023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Arrow: Down 17">
            <a:extLst>
              <a:ext uri="{FF2B5EF4-FFF2-40B4-BE49-F238E27FC236}">
                <a16:creationId xmlns:a16="http://schemas.microsoft.com/office/drawing/2014/main" id="{7152F7A1-6A6B-4C6E-ACC4-F65288F71CCA}"/>
              </a:ext>
            </a:extLst>
          </p:cNvPr>
          <p:cNvSpPr/>
          <p:nvPr/>
        </p:nvSpPr>
        <p:spPr>
          <a:xfrm>
            <a:off x="3902472" y="1589284"/>
            <a:ext cx="759245" cy="19569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7901D69D-94B3-4527-B8BD-05DCC206C3E3}"/>
              </a:ext>
            </a:extLst>
          </p:cNvPr>
          <p:cNvSpPr/>
          <p:nvPr/>
        </p:nvSpPr>
        <p:spPr>
          <a:xfrm rot="10800000">
            <a:off x="3903384" y="2843938"/>
            <a:ext cx="759245" cy="19569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651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2DB007-7EE5-4099-BAFB-C04BB4BBA6B6}"/>
              </a:ext>
            </a:extLst>
          </p:cNvPr>
          <p:cNvSpPr>
            <a:spLocks noGrp="1"/>
          </p:cNvSpPr>
          <p:nvPr>
            <p:ph type="title"/>
          </p:nvPr>
        </p:nvSpPr>
        <p:spPr/>
        <p:txBody>
          <a:bodyPr/>
          <a:lstStyle/>
          <a:p>
            <a:r>
              <a:rPr lang="en-US" dirty="0"/>
              <a:t>Thermal Contraction Matching</a:t>
            </a:r>
          </a:p>
        </p:txBody>
      </p:sp>
      <p:sp>
        <p:nvSpPr>
          <p:cNvPr id="4" name="Date Placeholder 3">
            <a:extLst>
              <a:ext uri="{FF2B5EF4-FFF2-40B4-BE49-F238E27FC236}">
                <a16:creationId xmlns:a16="http://schemas.microsoft.com/office/drawing/2014/main" id="{8EE5E461-EF6A-4A56-9B92-DEA51B844879}"/>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EE4F741F-262B-4C7A-9AC1-A2546AC20A73}"/>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50D27698-2611-435E-99E7-0A08377337C8}"/>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7" name="Content Placeholder 1">
            <a:extLst>
              <a:ext uri="{FF2B5EF4-FFF2-40B4-BE49-F238E27FC236}">
                <a16:creationId xmlns:a16="http://schemas.microsoft.com/office/drawing/2014/main" id="{3DDA2FE1-65CE-4C31-86D8-88DA496F7F0E}"/>
              </a:ext>
            </a:extLst>
          </p:cNvPr>
          <p:cNvSpPr txBox="1">
            <a:spLocks/>
          </p:cNvSpPr>
          <p:nvPr/>
        </p:nvSpPr>
        <p:spPr>
          <a:xfrm>
            <a:off x="342900" y="611087"/>
            <a:ext cx="5722146" cy="3983536"/>
          </a:xfrm>
          <a:prstGeom prst="rect">
            <a:avLst/>
          </a:prstGeom>
        </p:spPr>
        <p:txBody>
          <a:bodyPr lIns="0" tIns="0" rIns="0" bIns="0">
            <a:normAutofit fontScale="92500" lnSpcReduction="20000"/>
          </a:bodyPr>
          <a:lstStyle>
            <a:lvl1pPr marL="230188" indent="-230188" algn="l" defTabSz="457200" rtl="0" eaLnBrk="1" fontAlgn="base" hangingPunct="1">
              <a:spcBef>
                <a:spcPct val="20000"/>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ct val="20000"/>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ct val="20000"/>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ct val="20000"/>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ct val="20000"/>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One of the most apparent issues with using epoxy resins in a cryogenic application is the large thermal strains induced in the composite. </a:t>
            </a:r>
          </a:p>
          <a:p>
            <a:pPr lvl="1"/>
            <a:r>
              <a:rPr lang="en-US" sz="1400" dirty="0"/>
              <a:t>Thermal stresses are certainly large in a lot of cases to cause fracture without loading</a:t>
            </a:r>
          </a:p>
          <a:p>
            <a:pPr lvl="1"/>
            <a:r>
              <a:rPr lang="en-US" sz="1400" dirty="0"/>
              <a:t>We have 2.5 knobs: Fracture toughness and differential thermal expansion, modulus</a:t>
            </a:r>
          </a:p>
          <a:p>
            <a:endParaRPr lang="en-US" sz="1600" dirty="0"/>
          </a:p>
          <a:p>
            <a:endParaRPr lang="en-US" sz="1600" dirty="0"/>
          </a:p>
          <a:p>
            <a:r>
              <a:rPr lang="en-US" sz="1600" dirty="0"/>
              <a:t>Thermal contraction of a mixture can be estimated in several fashions, none of which gives a good estimation of the bulk  material behavior. The popular ones are below:</a:t>
            </a:r>
          </a:p>
          <a:p>
            <a:pPr lvl="1"/>
            <a:r>
              <a:rPr lang="en-US" sz="1400" dirty="0"/>
              <a:t>Volumetric: overall thermal contraction is equal to the cube root of change in volume of the constituents. This is the upper bound for CTE.</a:t>
            </a:r>
          </a:p>
          <a:p>
            <a:pPr lvl="1"/>
            <a:r>
              <a:rPr lang="en-US" sz="1400" dirty="0"/>
              <a:t>Turner: stress normalization in the composite: CTE depends on bulk modulus of materials. This is the lower bound for CTE.</a:t>
            </a:r>
          </a:p>
          <a:p>
            <a:pPr lvl="1"/>
            <a:r>
              <a:rPr lang="en-US" sz="1400" dirty="0"/>
              <a:t>Exponential: In the middle…</a:t>
            </a:r>
          </a:p>
          <a:p>
            <a:r>
              <a:rPr lang="en-US" sz="1600" dirty="0"/>
              <a:t>Note: High aspect ratio fillers have substantially larger impact on CTE, but may be anisotropic e.g. PEEK 30%GF is 11^10^-6 at 15% VF</a:t>
            </a:r>
            <a:endParaRPr lang="en-US" dirty="0"/>
          </a:p>
        </p:txBody>
      </p:sp>
      <p:pic>
        <p:nvPicPr>
          <p:cNvPr id="8" name="Picture 7">
            <a:extLst>
              <a:ext uri="{FF2B5EF4-FFF2-40B4-BE49-F238E27FC236}">
                <a16:creationId xmlns:a16="http://schemas.microsoft.com/office/drawing/2014/main" id="{A7E3FC4B-08E6-4C94-BE88-9336A058A85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70228" y="2158239"/>
            <a:ext cx="2482283" cy="2336267"/>
          </a:xfrm>
          <a:prstGeom prst="rect">
            <a:avLst/>
          </a:prstGeom>
        </p:spPr>
      </p:pic>
      <p:sp>
        <p:nvSpPr>
          <p:cNvPr id="9" name="Oval 8">
            <a:extLst>
              <a:ext uri="{FF2B5EF4-FFF2-40B4-BE49-F238E27FC236}">
                <a16:creationId xmlns:a16="http://schemas.microsoft.com/office/drawing/2014/main" id="{6A5EB793-BC4D-410F-9120-58C1E0496E29}"/>
              </a:ext>
            </a:extLst>
          </p:cNvPr>
          <p:cNvSpPr/>
          <p:nvPr/>
        </p:nvSpPr>
        <p:spPr>
          <a:xfrm>
            <a:off x="6987491" y="3322659"/>
            <a:ext cx="215154" cy="215154"/>
          </a:xfrm>
          <a:prstGeom prst="ellipse">
            <a:avLst/>
          </a:prstGeom>
          <a:solidFill>
            <a:schemeClr val="accent4">
              <a:alpha val="16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solidFill>
                  <a:schemeClr val="lt1">
                    <a:alpha val="49000"/>
                  </a:schemeClr>
                </a:solidFill>
              </a:rPr>
              <a:t>?</a:t>
            </a:r>
          </a:p>
        </p:txBody>
      </p:sp>
      <p:sp>
        <p:nvSpPr>
          <p:cNvPr id="10" name="Oval 9">
            <a:extLst>
              <a:ext uri="{FF2B5EF4-FFF2-40B4-BE49-F238E27FC236}">
                <a16:creationId xmlns:a16="http://schemas.microsoft.com/office/drawing/2014/main" id="{CF40F95A-F442-4634-834B-C9897BC01C61}"/>
              </a:ext>
            </a:extLst>
          </p:cNvPr>
          <p:cNvSpPr/>
          <p:nvPr/>
        </p:nvSpPr>
        <p:spPr>
          <a:xfrm>
            <a:off x="7262948" y="3567678"/>
            <a:ext cx="215154" cy="215154"/>
          </a:xfrm>
          <a:prstGeom prst="ellipse">
            <a:avLst/>
          </a:prstGeom>
          <a:solidFill>
            <a:schemeClr val="accent3">
              <a:alpha val="16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solidFill>
                  <a:schemeClr val="lt1">
                    <a:alpha val="49000"/>
                  </a:schemeClr>
                </a:solidFill>
              </a:rPr>
              <a:t>?</a:t>
            </a:r>
          </a:p>
        </p:txBody>
      </p:sp>
      <p:sp>
        <p:nvSpPr>
          <p:cNvPr id="11" name="Oval 10">
            <a:extLst>
              <a:ext uri="{FF2B5EF4-FFF2-40B4-BE49-F238E27FC236}">
                <a16:creationId xmlns:a16="http://schemas.microsoft.com/office/drawing/2014/main" id="{5EA71D8C-66AF-416B-9E57-CEE262809F1E}"/>
              </a:ext>
            </a:extLst>
          </p:cNvPr>
          <p:cNvSpPr/>
          <p:nvPr/>
        </p:nvSpPr>
        <p:spPr>
          <a:xfrm>
            <a:off x="7293722" y="3339746"/>
            <a:ext cx="217647" cy="217647"/>
          </a:xfrm>
          <a:prstGeom prst="ellipse">
            <a:avLst/>
          </a:prstGeom>
          <a:solidFill>
            <a:schemeClr val="accent2">
              <a:alpha val="16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solidFill>
                  <a:schemeClr val="lt1">
                    <a:alpha val="49000"/>
                  </a:schemeClr>
                </a:solidFill>
              </a:rPr>
              <a:t>?</a:t>
            </a:r>
          </a:p>
        </p:txBody>
      </p:sp>
      <p:pic>
        <p:nvPicPr>
          <p:cNvPr id="12" name="Picture 11">
            <a:extLst>
              <a:ext uri="{FF2B5EF4-FFF2-40B4-BE49-F238E27FC236}">
                <a16:creationId xmlns:a16="http://schemas.microsoft.com/office/drawing/2014/main" id="{D53678E2-0E98-4DBE-A2A6-2D7A11C17B6F}"/>
              </a:ext>
            </a:extLst>
          </p:cNvPr>
          <p:cNvPicPr>
            <a:picLocks noChangeAspect="1"/>
          </p:cNvPicPr>
          <p:nvPr/>
        </p:nvPicPr>
        <p:blipFill>
          <a:blip r:embed="rId3"/>
          <a:stretch>
            <a:fillRect/>
          </a:stretch>
        </p:blipFill>
        <p:spPr>
          <a:xfrm>
            <a:off x="6207407" y="246511"/>
            <a:ext cx="1990476" cy="619048"/>
          </a:xfrm>
          <a:prstGeom prst="rect">
            <a:avLst/>
          </a:prstGeom>
        </p:spPr>
      </p:pic>
      <p:pic>
        <p:nvPicPr>
          <p:cNvPr id="15" name="Picture 14">
            <a:extLst>
              <a:ext uri="{FF2B5EF4-FFF2-40B4-BE49-F238E27FC236}">
                <a16:creationId xmlns:a16="http://schemas.microsoft.com/office/drawing/2014/main" id="{B64427D2-1456-4117-812C-674D48BFE317}"/>
              </a:ext>
            </a:extLst>
          </p:cNvPr>
          <p:cNvPicPr>
            <a:picLocks noChangeAspect="1"/>
          </p:cNvPicPr>
          <p:nvPr/>
        </p:nvPicPr>
        <p:blipFill>
          <a:blip r:embed="rId4"/>
          <a:stretch>
            <a:fillRect/>
          </a:stretch>
        </p:blipFill>
        <p:spPr>
          <a:xfrm>
            <a:off x="6219345" y="968212"/>
            <a:ext cx="800000" cy="466667"/>
          </a:xfrm>
          <a:prstGeom prst="rect">
            <a:avLst/>
          </a:prstGeom>
        </p:spPr>
      </p:pic>
      <p:sp>
        <p:nvSpPr>
          <p:cNvPr id="16" name="TextBox 15">
            <a:extLst>
              <a:ext uri="{FF2B5EF4-FFF2-40B4-BE49-F238E27FC236}">
                <a16:creationId xmlns:a16="http://schemas.microsoft.com/office/drawing/2014/main" id="{40B3EF38-3BC9-4106-B0FE-124716047AEE}"/>
              </a:ext>
            </a:extLst>
          </p:cNvPr>
          <p:cNvSpPr txBox="1"/>
          <p:nvPr/>
        </p:nvSpPr>
        <p:spPr>
          <a:xfrm>
            <a:off x="7370525" y="1002581"/>
            <a:ext cx="1571660" cy="461665"/>
          </a:xfrm>
          <a:prstGeom prst="rect">
            <a:avLst/>
          </a:prstGeom>
          <a:noFill/>
        </p:spPr>
        <p:txBody>
          <a:bodyPr wrap="square" rtlCol="0">
            <a:spAutoFit/>
          </a:bodyPr>
          <a:lstStyle/>
          <a:p>
            <a:r>
              <a:rPr lang="en-US" sz="1200" dirty="0"/>
              <a:t>From D. Evans, cracks and more</a:t>
            </a:r>
          </a:p>
        </p:txBody>
      </p:sp>
    </p:spTree>
    <p:extLst>
      <p:ext uri="{BB962C8B-B14F-4D97-AF65-F5344CB8AC3E}">
        <p14:creationId xmlns:p14="http://schemas.microsoft.com/office/powerpoint/2010/main" val="3367184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3BD4A0-D868-4C9A-900C-4E0413C3B1BE}"/>
              </a:ext>
            </a:extLst>
          </p:cNvPr>
          <p:cNvSpPr>
            <a:spLocks noGrp="1"/>
          </p:cNvSpPr>
          <p:nvPr>
            <p:ph idx="1"/>
          </p:nvPr>
        </p:nvSpPr>
        <p:spPr>
          <a:xfrm>
            <a:off x="228604" y="728664"/>
            <a:ext cx="3286532" cy="3794522"/>
          </a:xfrm>
        </p:spPr>
        <p:txBody>
          <a:bodyPr/>
          <a:lstStyle/>
          <a:p>
            <a:r>
              <a:rPr lang="en-US" dirty="0"/>
              <a:t>Increased modulus results in lower strain energy by Hooke’s law</a:t>
            </a:r>
          </a:p>
          <a:p>
            <a:r>
              <a:rPr lang="en-US" dirty="0"/>
              <a:t>Less energy, less chance of quench?</a:t>
            </a:r>
          </a:p>
          <a:p>
            <a:r>
              <a:rPr lang="en-US" dirty="0"/>
              <a:t>Hard to work with but nanofillers are a workable solution</a:t>
            </a:r>
          </a:p>
          <a:p>
            <a:endParaRPr lang="en-US" dirty="0"/>
          </a:p>
        </p:txBody>
      </p:sp>
      <p:sp>
        <p:nvSpPr>
          <p:cNvPr id="3" name="Title 2">
            <a:extLst>
              <a:ext uri="{FF2B5EF4-FFF2-40B4-BE49-F238E27FC236}">
                <a16:creationId xmlns:a16="http://schemas.microsoft.com/office/drawing/2014/main" id="{96D05A8C-B0EF-40BB-8BE6-91292E4D1396}"/>
              </a:ext>
            </a:extLst>
          </p:cNvPr>
          <p:cNvSpPr>
            <a:spLocks noGrp="1"/>
          </p:cNvSpPr>
          <p:nvPr>
            <p:ph type="title"/>
          </p:nvPr>
        </p:nvSpPr>
        <p:spPr/>
        <p:txBody>
          <a:bodyPr/>
          <a:lstStyle/>
          <a:p>
            <a:r>
              <a:rPr lang="en-US" dirty="0"/>
              <a:t>Modulus modification</a:t>
            </a:r>
          </a:p>
        </p:txBody>
      </p:sp>
      <p:sp>
        <p:nvSpPr>
          <p:cNvPr id="4" name="Date Placeholder 3">
            <a:extLst>
              <a:ext uri="{FF2B5EF4-FFF2-40B4-BE49-F238E27FC236}">
                <a16:creationId xmlns:a16="http://schemas.microsoft.com/office/drawing/2014/main" id="{65F69240-6F6A-496F-BF48-13B154B38ACC}"/>
              </a:ext>
            </a:extLst>
          </p:cNvPr>
          <p:cNvSpPr>
            <a:spLocks noGrp="1"/>
          </p:cNvSpPr>
          <p:nvPr>
            <p:ph type="dt" sz="half" idx="2"/>
          </p:nvPr>
        </p:nvSpPr>
        <p:spPr/>
        <p:txBody>
          <a:bodyPr/>
          <a:lstStyle/>
          <a:p>
            <a:pPr>
              <a:defRPr/>
            </a:pPr>
            <a:r>
              <a:rPr lang="en-US"/>
              <a:t>15 April 2021</a:t>
            </a:r>
            <a:endParaRPr lang="en-US" dirty="0"/>
          </a:p>
        </p:txBody>
      </p:sp>
      <p:sp>
        <p:nvSpPr>
          <p:cNvPr id="5" name="Footer Placeholder 4">
            <a:extLst>
              <a:ext uri="{FF2B5EF4-FFF2-40B4-BE49-F238E27FC236}">
                <a16:creationId xmlns:a16="http://schemas.microsoft.com/office/drawing/2014/main" id="{34BD7599-1871-444D-8E5C-F07FE1401A4A}"/>
              </a:ext>
            </a:extLst>
          </p:cNvPr>
          <p:cNvSpPr>
            <a:spLocks noGrp="1"/>
          </p:cNvSpPr>
          <p:nvPr>
            <p:ph type="ftr" sz="quarter" idx="3"/>
          </p:nvPr>
        </p:nvSpPr>
        <p:spPr/>
        <p:txBody>
          <a:bodyPr/>
          <a:lstStyle/>
          <a:p>
            <a:pPr>
              <a:defRPr/>
            </a:pPr>
            <a:r>
              <a:rPr lang="en-US"/>
              <a:t>S. Krave | Coil Insulation for HFM</a:t>
            </a:r>
            <a:endParaRPr lang="en-US" b="1" dirty="0"/>
          </a:p>
        </p:txBody>
      </p:sp>
      <p:sp>
        <p:nvSpPr>
          <p:cNvPr id="6" name="Slide Number Placeholder 5">
            <a:extLst>
              <a:ext uri="{FF2B5EF4-FFF2-40B4-BE49-F238E27FC236}">
                <a16:creationId xmlns:a16="http://schemas.microsoft.com/office/drawing/2014/main" id="{2725991B-5127-4D7F-A480-F3FF9ECFC981}"/>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pic>
        <p:nvPicPr>
          <p:cNvPr id="8" name="Content Placeholder 17">
            <a:extLst>
              <a:ext uri="{FF2B5EF4-FFF2-40B4-BE49-F238E27FC236}">
                <a16:creationId xmlns:a16="http://schemas.microsoft.com/office/drawing/2014/main" id="{4D89EC63-649E-4CE1-B7CC-10711FC9793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96116" y="2454989"/>
            <a:ext cx="2252465" cy="1496563"/>
          </a:xfrm>
          <a:prstGeom prst="rect">
            <a:avLst/>
          </a:prstGeom>
        </p:spPr>
      </p:pic>
      <p:pic>
        <p:nvPicPr>
          <p:cNvPr id="9" name="Picture 8">
            <a:extLst>
              <a:ext uri="{FF2B5EF4-FFF2-40B4-BE49-F238E27FC236}">
                <a16:creationId xmlns:a16="http://schemas.microsoft.com/office/drawing/2014/main" id="{5AD0265A-B6A8-4F63-8C9B-5D06B4DD00C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77685" y="707530"/>
            <a:ext cx="2444669" cy="3169920"/>
          </a:xfrm>
          <a:prstGeom prst="rect">
            <a:avLst/>
          </a:prstGeom>
        </p:spPr>
      </p:pic>
      <p:sp>
        <p:nvSpPr>
          <p:cNvPr id="10" name="Rectangle 9">
            <a:extLst>
              <a:ext uri="{FF2B5EF4-FFF2-40B4-BE49-F238E27FC236}">
                <a16:creationId xmlns:a16="http://schemas.microsoft.com/office/drawing/2014/main" id="{3C8F6BCA-23FD-4B5F-A23B-7B537F4FC020}"/>
              </a:ext>
            </a:extLst>
          </p:cNvPr>
          <p:cNvSpPr/>
          <p:nvPr/>
        </p:nvSpPr>
        <p:spPr>
          <a:xfrm>
            <a:off x="3604486" y="3791610"/>
            <a:ext cx="3002280" cy="415498"/>
          </a:xfrm>
          <a:prstGeom prst="rect">
            <a:avLst/>
          </a:prstGeom>
        </p:spPr>
        <p:txBody>
          <a:bodyPr wrap="square">
            <a:spAutoFit/>
          </a:bodyPr>
          <a:lstStyle/>
          <a:p>
            <a:r>
              <a:rPr lang="en-US" sz="700" dirty="0"/>
              <a:t>From G. Bourkas </a:t>
            </a:r>
            <a:r>
              <a:rPr lang="en-US" sz="700" i="1" dirty="0"/>
              <a:t>Estimation of Elastic Moduli of Particulate Composites by New Models and Comparison with Moduli Measured by Tension, Dynamic, and Ultrasonic Tests</a:t>
            </a:r>
            <a:endParaRPr lang="en-US" sz="700" dirty="0"/>
          </a:p>
        </p:txBody>
      </p:sp>
      <p:pic>
        <p:nvPicPr>
          <p:cNvPr id="11" name="Picture 10">
            <a:extLst>
              <a:ext uri="{FF2B5EF4-FFF2-40B4-BE49-F238E27FC236}">
                <a16:creationId xmlns:a16="http://schemas.microsoft.com/office/drawing/2014/main" id="{40A6AE73-3E70-47E8-BE20-57CF7CA5D8A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96116" y="746376"/>
            <a:ext cx="2252465" cy="1444977"/>
          </a:xfrm>
          <a:prstGeom prst="rect">
            <a:avLst/>
          </a:prstGeom>
        </p:spPr>
      </p:pic>
      <p:sp>
        <p:nvSpPr>
          <p:cNvPr id="12" name="TextBox 11">
            <a:extLst>
              <a:ext uri="{FF2B5EF4-FFF2-40B4-BE49-F238E27FC236}">
                <a16:creationId xmlns:a16="http://schemas.microsoft.com/office/drawing/2014/main" id="{1E8E752D-B628-4E8F-B92C-CCBCFCBFB4CC}"/>
              </a:ext>
            </a:extLst>
          </p:cNvPr>
          <p:cNvSpPr txBox="1"/>
          <p:nvPr/>
        </p:nvSpPr>
        <p:spPr>
          <a:xfrm rot="16200000">
            <a:off x="5568634" y="1984518"/>
            <a:ext cx="1851660" cy="461665"/>
          </a:xfrm>
          <a:prstGeom prst="rect">
            <a:avLst/>
          </a:prstGeom>
          <a:noFill/>
        </p:spPr>
        <p:txBody>
          <a:bodyPr wrap="square" rtlCol="0">
            <a:spAutoFit/>
          </a:bodyPr>
          <a:lstStyle/>
          <a:p>
            <a:r>
              <a:rPr lang="en-US" dirty="0"/>
              <a:t>Semi-log Y</a:t>
            </a:r>
          </a:p>
        </p:txBody>
      </p:sp>
    </p:spTree>
    <p:extLst>
      <p:ext uri="{BB962C8B-B14F-4D97-AF65-F5344CB8AC3E}">
        <p14:creationId xmlns:p14="http://schemas.microsoft.com/office/powerpoint/2010/main" val="3131549642"/>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CC0BA59F-F041-4A4A-B5A7-70988B318AC9}" vid="{1D599B4C-3A8E-4AAF-AAD1-A724804068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FNAL_PowerPoint_16x9_100716</Template>
  <TotalTime>2630</TotalTime>
  <Words>1196</Words>
  <Application>Microsoft Office PowerPoint</Application>
  <PresentationFormat>On-screen Show (16:9)</PresentationFormat>
  <Paragraphs>153</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Helvetica</vt:lpstr>
      <vt:lpstr>Fermilab_PPT_090915</vt:lpstr>
      <vt:lpstr>PowerPoint Presentation</vt:lpstr>
      <vt:lpstr>Outline</vt:lpstr>
      <vt:lpstr>The Role of Magnet Insulation</vt:lpstr>
      <vt:lpstr>Insulation systems and impact on training</vt:lpstr>
      <vt:lpstr>Resin Properties</vt:lpstr>
      <vt:lpstr>Rule of Mixtures: Insulation Dominates Coil Stiffness</vt:lpstr>
      <vt:lpstr>PowerPoint Presentation</vt:lpstr>
      <vt:lpstr>Thermal Contraction Matching</vt:lpstr>
      <vt:lpstr>Modulus modification</vt:lpstr>
      <vt:lpstr>Adhesion</vt:lpstr>
      <vt:lpstr>Observations during coil autopsy</vt:lpstr>
      <vt:lpstr>Typical P04 Failure</vt:lpstr>
      <vt:lpstr>New Resins Under Investigation (CTD, FNAL, and LBNL)</vt:lpstr>
      <vt:lpstr>Future plans for magnet materials testing</vt:lpstr>
      <vt:lpstr>Honorable mention End Parts: Plasma Coating</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T. Krave</dc:creator>
  <cp:lastModifiedBy>Steven T. Krave</cp:lastModifiedBy>
  <cp:revision>21</cp:revision>
  <cp:lastPrinted>2014-01-20T19:40:21Z</cp:lastPrinted>
  <dcterms:created xsi:type="dcterms:W3CDTF">2021-04-13T18:19:15Z</dcterms:created>
  <dcterms:modified xsi:type="dcterms:W3CDTF">2021-04-15T14:09:58Z</dcterms:modified>
</cp:coreProperties>
</file>