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9"/>
  </p:notesMasterIdLst>
  <p:sldIdLst>
    <p:sldId id="256" r:id="rId2"/>
    <p:sldId id="317" r:id="rId3"/>
    <p:sldId id="258" r:id="rId4"/>
    <p:sldId id="260" r:id="rId5"/>
    <p:sldId id="281" r:id="rId6"/>
    <p:sldId id="278" r:id="rId7"/>
    <p:sldId id="280" r:id="rId8"/>
    <p:sldId id="313" r:id="rId9"/>
    <p:sldId id="314" r:id="rId10"/>
    <p:sldId id="284" r:id="rId11"/>
    <p:sldId id="285" r:id="rId12"/>
    <p:sldId id="287" r:id="rId13"/>
    <p:sldId id="312" r:id="rId14"/>
    <p:sldId id="265" r:id="rId15"/>
    <p:sldId id="288" r:id="rId16"/>
    <p:sldId id="268" r:id="rId17"/>
    <p:sldId id="293" r:id="rId18"/>
    <p:sldId id="269" r:id="rId19"/>
    <p:sldId id="295" r:id="rId20"/>
    <p:sldId id="296" r:id="rId21"/>
    <p:sldId id="299" r:id="rId22"/>
    <p:sldId id="292" r:id="rId23"/>
    <p:sldId id="298" r:id="rId24"/>
    <p:sldId id="300" r:id="rId25"/>
    <p:sldId id="303" r:id="rId26"/>
    <p:sldId id="297" r:id="rId27"/>
    <p:sldId id="309" r:id="rId28"/>
    <p:sldId id="289" r:id="rId29"/>
    <p:sldId id="311" r:id="rId30"/>
    <p:sldId id="310" r:id="rId31"/>
    <p:sldId id="308" r:id="rId32"/>
    <p:sldId id="315" r:id="rId33"/>
    <p:sldId id="257" r:id="rId34"/>
    <p:sldId id="259" r:id="rId35"/>
    <p:sldId id="282" r:id="rId36"/>
    <p:sldId id="261" r:id="rId37"/>
    <p:sldId id="286" r:id="rId38"/>
    <p:sldId id="283" r:id="rId39"/>
    <p:sldId id="294" r:id="rId40"/>
    <p:sldId id="304" r:id="rId41"/>
    <p:sldId id="301" r:id="rId42"/>
    <p:sldId id="302" r:id="rId43"/>
    <p:sldId id="305" r:id="rId44"/>
    <p:sldId id="306" r:id="rId45"/>
    <p:sldId id="307" r:id="rId46"/>
    <p:sldId id="290" r:id="rId47"/>
    <p:sldId id="291" r:id="rId4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7B462-B447-426C-BC1E-932A4920FA1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6E415-98BA-47B2-BB3B-054A39B339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19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5DB3C-198F-4CC9-80DD-7F620ABF653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864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36B47-1AA2-4C3D-AA77-03AC221A22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80BE43-C1BF-4DB5-AD81-1CA3E0D29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CA080F-2942-44B9-A59C-0B15DAEDD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6A9546-92C0-4AF6-8B19-7933E5851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7026A-4B4F-49B9-B7A0-37AF05A10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296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CD305-1AF8-4010-88E0-EA3B1C131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185469-182F-49D1-8270-FCEE65B7EC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44AE1-EBAC-4C18-B400-3323AFC85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EF68D-CEAA-486B-96B5-3D3ED613E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F3A39F-E948-402A-8034-D1AE741EF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75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C2FA16-0301-4668-B3F1-2DD4ED7C39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A4C929-EC94-45CB-A5B3-D14B554DE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49A19-7BD1-4825-9B05-6097AF78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2726A-8F21-42B3-8B16-56CBB806C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0AC0B-D5F3-474C-8D90-E214E85F2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749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24248-6D8F-43B4-8726-ECD596EDD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6AFC1-E8CD-4120-A0FD-42FFC7BFA8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9DCC1-0686-4589-98DB-4E7C82524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A5E051-7B9D-4795-871B-36D3A6715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A358C-1995-465B-998F-B08C9E91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472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4D7B4-E5E5-42BF-87F7-600E7A27C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2EA53F-2205-4C24-950A-85D3F8059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29F66-DEF2-4EA8-B286-0217AB3E6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364820-321A-49A2-A6C2-C658509A3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D025C-CB8F-4665-A141-6484AABA5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5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19A55-EB8B-4518-9F02-70DAB788E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D2D02-826D-4649-85AB-674D227F8E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297D3-EB34-495F-8D39-9DCF7DEF48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A49811-1075-4259-9CF5-2FD22CE42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123ADA-111E-4763-8969-ED5525DD9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D0610-41DD-4B43-9556-AE91F7430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88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22487-C817-4EC0-A4F4-9E6F39145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F3B729-F16A-4320-9751-556F1F33B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1A993D-99C1-4D40-943C-176954AB1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6B22CA-7E3F-403A-9829-239BEE7AE4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0DB716-D525-4963-BC57-93B948F063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413B9B-E020-4070-BCCE-34F8E0F42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374771-6F2F-431F-B3E3-6BCCB6E6B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B89796-601C-415D-A84F-85C9C3425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102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8AB3A-BCF0-4C47-8AC8-F2C48B476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8F28AC-5251-468B-BF33-19B3B5FB6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4F7F1-474F-4C3C-9BCA-DA26D6F04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CE8A98-C406-4239-AE50-B367EDC0C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79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1B944B-D66A-4466-9F37-13FFB7943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2A72AF-A8AF-484F-B1B2-03565207F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8A6A54-DBA5-4621-BB98-0CFC460FD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9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697FF-96A3-47E3-9588-9A5CE0789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B0546-1742-4475-A515-F97C58A71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443C91-D3CB-4420-B299-347DD33F2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30E46F-4569-4C39-9A63-6C1B68C0C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4362E0-143A-448F-B344-92B4ACC22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F0A5B2-2964-4E88-9B0A-C4A2063D7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5E02A-6854-4918-B298-EE0C0EA7B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B84B16-71E1-419C-837A-2A3BA4402D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D0C4DD-089A-4024-A0C2-DCC202D23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4ED38B-D58A-4FC2-B367-62D6BFB58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AB1F3B-EB04-4D48-A7B7-D7BD9F0A8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0B79A-ECEF-4687-B0E3-E6A73E4E2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37C2A1-5B16-4F56-AC0B-0220064D0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113A96-77D5-4440-9E2A-B1CCEB8CE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ACFB82-4D96-4960-B698-FEBB8405C1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15 April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13104-84E6-4B0B-9957-7BCC8B8F98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2DDDB6-BC25-4E6E-A16F-F03816339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1C541-4C3F-4C14-BEF9-31616F0F5D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0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gif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jp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9.png"/><Relationship Id="rId5" Type="http://schemas.openxmlformats.org/officeDocument/2006/relationships/image" Target="../media/image4.png"/><Relationship Id="rId4" Type="http://schemas.openxmlformats.org/officeDocument/2006/relationships/image" Target="../media/image7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8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1.em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100.png"/><Relationship Id="rId4" Type="http://schemas.openxmlformats.org/officeDocument/2006/relationships/image" Target="../media/image99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EC0A6-4E03-4809-A2AC-B1C996D466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Results from the EU HTS 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9224D0-82C1-458E-9116-D06E7983A6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Lucio Rossi (CERN, now INFN-Milano) on behalf of </a:t>
            </a:r>
            <a:br>
              <a:rPr lang="en-US" dirty="0"/>
            </a:br>
            <a:r>
              <a:rPr lang="en-US" dirty="0"/>
              <a:t> EU FP7-EuCARD2 &amp; H2020-ARIES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11166-4744-4E2A-AB74-AFD2CD3C72EF}"/>
              </a:ext>
            </a:extLst>
          </p:cNvPr>
          <p:cNvSpPr txBox="1"/>
          <p:nvPr/>
        </p:nvSpPr>
        <p:spPr>
          <a:xfrm>
            <a:off x="589280" y="4888468"/>
            <a:ext cx="107909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L. </a:t>
            </a:r>
            <a:r>
              <a:rPr lang="en-US" dirty="0" err="1"/>
              <a:t>Bottura</a:t>
            </a:r>
            <a:r>
              <a:rPr lang="en-US" dirty="0"/>
              <a:t>, G. de Rijk, G. Kirby J. van </a:t>
            </a:r>
            <a:r>
              <a:rPr lang="en-US" dirty="0" err="1"/>
              <a:t>Nugteren</a:t>
            </a:r>
            <a:r>
              <a:rPr lang="en-US" dirty="0"/>
              <a:t>, J. </a:t>
            </a:r>
            <a:r>
              <a:rPr lang="en-US" dirty="0" err="1"/>
              <a:t>Murtomaki</a:t>
            </a:r>
            <a:r>
              <a:rPr lang="en-US" dirty="0"/>
              <a:t>, A. Ballarino, J. </a:t>
            </a:r>
            <a:r>
              <a:rPr lang="en-US" dirty="0" err="1"/>
              <a:t>Fleiter</a:t>
            </a:r>
            <a:r>
              <a:rPr lang="en-US" dirty="0"/>
              <a:t>, H. </a:t>
            </a:r>
            <a:r>
              <a:rPr lang="en-US" dirty="0" err="1"/>
              <a:t>Bajas</a:t>
            </a:r>
            <a:r>
              <a:rPr lang="en-US" dirty="0"/>
              <a:t>, G. </a:t>
            </a:r>
            <a:r>
              <a:rPr lang="en-US" dirty="0" err="1"/>
              <a:t>Willering</a:t>
            </a:r>
            <a:r>
              <a:rPr lang="en-US" dirty="0"/>
              <a:t> (CERN)</a:t>
            </a:r>
          </a:p>
          <a:p>
            <a:r>
              <a:rPr lang="en-US" dirty="0"/>
              <a:t>M. Durante, C. </a:t>
            </a:r>
            <a:r>
              <a:rPr lang="en-US" dirty="0" err="1"/>
              <a:t>Lorin</a:t>
            </a:r>
            <a:r>
              <a:rPr lang="en-US" dirty="0"/>
              <a:t>, Ph, </a:t>
            </a:r>
            <a:r>
              <a:rPr lang="en-US" dirty="0" err="1"/>
              <a:t>Fazilleau</a:t>
            </a:r>
            <a:r>
              <a:rPr lang="en-US" dirty="0"/>
              <a:t>, Th. </a:t>
            </a:r>
            <a:r>
              <a:rPr lang="en-US" dirty="0" err="1"/>
              <a:t>Lecrevisse</a:t>
            </a:r>
            <a:r>
              <a:rPr lang="en-US" dirty="0"/>
              <a:t> (CEA),   A. </a:t>
            </a:r>
            <a:r>
              <a:rPr lang="en-US" dirty="0" err="1"/>
              <a:t>Kario</a:t>
            </a:r>
            <a:r>
              <a:rPr lang="en-US" dirty="0"/>
              <a:t>, W. </a:t>
            </a:r>
            <a:r>
              <a:rPr lang="en-US" dirty="0" err="1"/>
              <a:t>Goldacker</a:t>
            </a:r>
            <a:r>
              <a:rPr lang="en-US" dirty="0"/>
              <a:t> (KIT), </a:t>
            </a:r>
            <a:br>
              <a:rPr lang="en-US" dirty="0"/>
            </a:br>
            <a:r>
              <a:rPr lang="en-US" dirty="0"/>
              <a:t>A. </a:t>
            </a:r>
            <a:r>
              <a:rPr lang="en-US" dirty="0" err="1"/>
              <a:t>Usoskin</a:t>
            </a:r>
            <a:r>
              <a:rPr lang="en-US" dirty="0"/>
              <a:t> and U. Betz (BHTS), C. Senatore, M </a:t>
            </a:r>
            <a:r>
              <a:rPr lang="en-US" dirty="0" err="1"/>
              <a:t>Bonurs</a:t>
            </a:r>
            <a:r>
              <a:rPr lang="en-US" dirty="0"/>
              <a:t> (</a:t>
            </a:r>
            <a:r>
              <a:rPr lang="en-US" dirty="0" err="1"/>
              <a:t>UniGE</a:t>
            </a:r>
            <a:r>
              <a:rPr lang="en-US" dirty="0"/>
              <a:t>), M. </a:t>
            </a:r>
            <a:r>
              <a:rPr lang="en-US" dirty="0" err="1"/>
              <a:t>Dhallé</a:t>
            </a:r>
            <a:r>
              <a:rPr lang="en-US" dirty="0"/>
              <a:t>, P. Gao (U Twente), T. Salmi (</a:t>
            </a:r>
            <a:r>
              <a:rPr lang="en-US" dirty="0" err="1"/>
              <a:t>U.Tampere</a:t>
            </a:r>
            <a:r>
              <a:rPr lang="en-US" dirty="0"/>
              <a:t>) 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5C406588-A509-4725-91DB-A7381F5A6A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28" y="2736121"/>
            <a:ext cx="2350787" cy="902858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6CB33617-DEEA-4128-968C-24904A3295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1384" y="2528117"/>
            <a:ext cx="2067388" cy="1455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287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Roebel</a:t>
            </a:r>
            <a:r>
              <a:rPr lang="en-US" dirty="0"/>
              <a:t> cable - cont.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997" y="1405634"/>
            <a:ext cx="7344006" cy="5084885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4C2898A3-4755-4CFB-B887-6E9B432D1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248" y="365125"/>
            <a:ext cx="2350787" cy="90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433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5906" y="1586662"/>
            <a:ext cx="546195" cy="546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line for the </a:t>
            </a:r>
            <a:r>
              <a:rPr lang="en-US" dirty="0" err="1"/>
              <a:t>Roebel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559" y="1549737"/>
            <a:ext cx="7336883" cy="49606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9576" y="1988840"/>
            <a:ext cx="7832910" cy="37444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32950" y="1432773"/>
            <a:ext cx="3522887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Anna </a:t>
            </a:r>
            <a:r>
              <a:rPr lang="en-US" sz="1400" dirty="0" err="1"/>
              <a:t>Kario</a:t>
            </a:r>
            <a:r>
              <a:rPr lang="en-US" sz="1400" dirty="0"/>
              <a:t>, Simon Otten, Andrea Kling, et al.</a:t>
            </a:r>
          </a:p>
        </p:txBody>
      </p:sp>
    </p:spTree>
    <p:extLst>
      <p:ext uri="{BB962C8B-B14F-4D97-AF65-F5344CB8AC3E}">
        <p14:creationId xmlns:p14="http://schemas.microsoft.com/office/powerpoint/2010/main" val="407846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Ic</a:t>
            </a:r>
            <a:r>
              <a:rPr lang="en-US" dirty="0"/>
              <a:t> vs. </a:t>
            </a:r>
            <a:r>
              <a:rPr lang="en-US" dirty="0" err="1"/>
              <a:t>transv</a:t>
            </a:r>
            <a:r>
              <a:rPr lang="en-US" dirty="0"/>
              <a:t>. stress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423" y="2702956"/>
            <a:ext cx="6868289" cy="381642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12</a:t>
            </a:fld>
            <a:endParaRPr lang="en-GB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7609" y="1361141"/>
            <a:ext cx="5112568" cy="1285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7680178" y="1417639"/>
            <a:ext cx="30765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nl-NL" altLang="nl-NL" sz="1400" dirty="0">
                <a:solidFill>
                  <a:srgbClr val="008000"/>
                </a:solidFill>
                <a:latin typeface="+mj-lt"/>
              </a:rPr>
              <a:t>J. </a:t>
            </a:r>
            <a:r>
              <a:rPr lang="nl-NL" altLang="nl-NL" sz="1400" dirty="0" err="1">
                <a:solidFill>
                  <a:srgbClr val="008000"/>
                </a:solidFill>
                <a:latin typeface="+mj-lt"/>
              </a:rPr>
              <a:t>Fleiter</a:t>
            </a:r>
            <a:r>
              <a:rPr lang="nl-NL" altLang="nl-NL" sz="1400" dirty="0">
                <a:solidFill>
                  <a:srgbClr val="008000"/>
                </a:solidFill>
                <a:latin typeface="+mj-lt"/>
              </a:rPr>
              <a:t> et al. SUST 26.6 (2013)</a:t>
            </a:r>
          </a:p>
          <a:p>
            <a:pPr eaLnBrk="1" hangingPunct="1">
              <a:defRPr/>
            </a:pPr>
            <a:r>
              <a:rPr lang="nl-NL" altLang="nl-NL" sz="1400" dirty="0">
                <a:solidFill>
                  <a:srgbClr val="008000"/>
                </a:solidFill>
                <a:latin typeface="+mj-lt"/>
              </a:rPr>
              <a:t>Demonstrated that above 100 MPa bare cable is severely damaged: but we will work at 150-200 MPa...</a:t>
            </a:r>
            <a:endParaRPr lang="en-US" altLang="nl-NL" sz="1400" dirty="0">
              <a:solidFill>
                <a:srgbClr val="008000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72264" y="3514746"/>
            <a:ext cx="219573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P. Gao and M. Dhallé</a:t>
            </a:r>
          </a:p>
          <a:p>
            <a:r>
              <a:rPr lang="en-US" dirty="0"/>
              <a:t>showed that impregnated cable works at 400 MPa 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7281" y="2679319"/>
            <a:ext cx="1857429" cy="881368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E59D014C-A747-4BE6-BC83-F5B501554CB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908" y="235588"/>
            <a:ext cx="2350787" cy="90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16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8543"/>
            <a:ext cx="8288454" cy="838124"/>
          </a:xfrm>
        </p:spPr>
        <p:txBody>
          <a:bodyPr>
            <a:normAutofit/>
          </a:bodyPr>
          <a:lstStyle/>
          <a:p>
            <a:r>
              <a:rPr lang="en-US" dirty="0"/>
              <a:t>Achievements </a:t>
            </a:r>
            <a:r>
              <a:rPr lang="en-US" sz="1800" dirty="0"/>
              <a:t>(closing on 31 April 2017)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423592" y="1022082"/>
          <a:ext cx="7555328" cy="286763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4259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81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76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1739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parameter</a:t>
                      </a: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units</a:t>
                      </a: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target</a:t>
                      </a: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739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J</a:t>
                      </a:r>
                      <a:r>
                        <a:rPr lang="en-US" sz="2400" b="1" baseline="-25000" dirty="0">
                          <a:solidFill>
                            <a:srgbClr val="008000"/>
                          </a:solidFill>
                        </a:rPr>
                        <a:t>E</a:t>
                      </a:r>
                      <a:r>
                        <a:rPr lang="en-US" sz="2400" b="1" baseline="0" dirty="0">
                          <a:solidFill>
                            <a:srgbClr val="008000"/>
                          </a:solidFill>
                        </a:rPr>
                        <a:t> (20 T, 4.2 K)</a:t>
                      </a:r>
                      <a:endParaRPr lang="en-US" sz="2400" b="1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(A/mm</a:t>
                      </a:r>
                      <a:r>
                        <a:rPr lang="en-US" sz="2400" b="1" baseline="30000" dirty="0">
                          <a:solidFill>
                            <a:srgbClr val="008000"/>
                          </a:solidFill>
                        </a:rPr>
                        <a:t>2</a:t>
                      </a:r>
                      <a:r>
                        <a:rPr lang="en-US" sz="2400" b="1" baseline="0" dirty="0">
                          <a:solidFill>
                            <a:srgbClr val="008000"/>
                          </a:solidFill>
                        </a:rPr>
                        <a:t>)</a:t>
                      </a:r>
                      <a:endParaRPr lang="en-US" sz="2400" b="1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600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7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rgbClr val="008000"/>
                          </a:solidFill>
                          <a:latin typeface="Symbol" charset="2"/>
                          <a:cs typeface="Symbol" charset="2"/>
                        </a:rPr>
                        <a:t>s </a:t>
                      </a:r>
                      <a:r>
                        <a:rPr lang="en-US" sz="2000" b="0" dirty="0">
                          <a:solidFill>
                            <a:srgbClr val="008000"/>
                          </a:solidFill>
                        </a:rPr>
                        <a:t>(I</a:t>
                      </a:r>
                      <a:r>
                        <a:rPr lang="en-US" sz="2000" b="0" baseline="-25000" dirty="0">
                          <a:solidFill>
                            <a:srgbClr val="008000"/>
                          </a:solidFill>
                        </a:rPr>
                        <a:t>C</a:t>
                      </a:r>
                      <a:r>
                        <a:rPr lang="en-US" sz="2000" b="0" baseline="0" dirty="0">
                          <a:solidFill>
                            <a:srgbClr val="008000"/>
                          </a:solidFill>
                        </a:rPr>
                        <a:t>) within a unit length</a:t>
                      </a:r>
                      <a:endParaRPr lang="en-US" sz="2000" b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008000"/>
                          </a:solidFill>
                        </a:rPr>
                        <a:t>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008000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739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rgbClr val="FF0000"/>
                          </a:solidFill>
                        </a:rPr>
                        <a:t>M(1.5 T, 10 </a:t>
                      </a:r>
                      <a:r>
                        <a:rPr lang="en-US" sz="2000" b="0" dirty="0" err="1">
                          <a:solidFill>
                            <a:srgbClr val="FF0000"/>
                          </a:solidFill>
                        </a:rPr>
                        <a:t>mT</a:t>
                      </a:r>
                      <a:r>
                        <a:rPr lang="en-US" sz="2000" b="0" dirty="0">
                          <a:solidFill>
                            <a:srgbClr val="FF0000"/>
                          </a:solidFill>
                        </a:rPr>
                        <a:t>/s)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sz="2000" b="0" dirty="0" err="1">
                          <a:solidFill>
                            <a:srgbClr val="FF0000"/>
                          </a:solidFill>
                        </a:rPr>
                        <a:t>mT</a:t>
                      </a:r>
                      <a:r>
                        <a:rPr lang="en-US" sz="2000" b="0" dirty="0">
                          <a:solidFill>
                            <a:srgbClr val="FF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FF0000"/>
                          </a:solidFill>
                        </a:rPr>
                        <a:t>300</a:t>
                      </a:r>
                      <a:endParaRPr lang="en-US" sz="2000" b="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7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rgbClr val="008000"/>
                          </a:solidFill>
                          <a:latin typeface="+mn-lt"/>
                          <a:cs typeface="Symbol" charset="2"/>
                        </a:rPr>
                        <a:t>Range of </a:t>
                      </a:r>
                      <a:r>
                        <a:rPr lang="en-US" sz="2000" b="0" dirty="0" err="1">
                          <a:solidFill>
                            <a:srgbClr val="008000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2000" b="0" baseline="-25000" dirty="0" err="1">
                          <a:solidFill>
                            <a:srgbClr val="008000"/>
                          </a:solidFill>
                        </a:rPr>
                        <a:t>transverse</a:t>
                      </a:r>
                      <a:r>
                        <a:rPr lang="en-US" sz="2000" b="0" baseline="-25000" dirty="0">
                          <a:solidFill>
                            <a:srgbClr val="008000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008000"/>
                          </a:solidFill>
                        </a:rPr>
                        <a:t>(</a:t>
                      </a:r>
                      <a:r>
                        <a:rPr lang="en-US" sz="2000" b="0" dirty="0" err="1">
                          <a:solidFill>
                            <a:srgbClr val="008000"/>
                          </a:solidFill>
                        </a:rPr>
                        <a:t>MPa</a:t>
                      </a:r>
                      <a:r>
                        <a:rPr lang="en-US" sz="2000" b="0" dirty="0">
                          <a:solidFill>
                            <a:srgbClr val="008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008000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73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solidFill>
                            <a:srgbClr val="FF0000"/>
                          </a:solidFill>
                          <a:latin typeface="+mn-lt"/>
                          <a:cs typeface="Symbol" charset="2"/>
                        </a:rPr>
                        <a:t>Range of </a:t>
                      </a:r>
                      <a:r>
                        <a:rPr lang="en-US" sz="2000" b="0" dirty="0" err="1">
                          <a:solidFill>
                            <a:srgbClr val="FF0000"/>
                          </a:solidFill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2000" b="0" baseline="-25000" dirty="0" err="1">
                          <a:solidFill>
                            <a:srgbClr val="FF0000"/>
                          </a:solidFill>
                        </a:rPr>
                        <a:t>longitudinal</a:t>
                      </a:r>
                      <a:endParaRPr lang="en-US" sz="2000" b="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FF0000"/>
                          </a:solidFill>
                        </a:rPr>
                        <a:t>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FF0000"/>
                          </a:solidFill>
                        </a:rPr>
                        <a:t>±0.3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739">
                <a:tc>
                  <a:txBody>
                    <a:bodyPr/>
                    <a:lstStyle/>
                    <a:p>
                      <a:r>
                        <a:rPr lang="en-US" sz="2000" b="0" dirty="0">
                          <a:solidFill>
                            <a:srgbClr val="008000"/>
                          </a:solidFill>
                        </a:rPr>
                        <a:t>Unit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008000"/>
                          </a:solidFill>
                        </a:rPr>
                        <a:t>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rgbClr val="008000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423592" y="3998559"/>
          <a:ext cx="7555328" cy="204216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438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0055A0"/>
                          </a:solidFill>
                        </a:rPr>
                        <a:t>parameter</a:t>
                      </a: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0055A0"/>
                          </a:solidFill>
                        </a:rPr>
                        <a:t>units</a:t>
                      </a: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rgbClr val="0055A0"/>
                          </a:solidFill>
                        </a:rPr>
                        <a:t>target</a:t>
                      </a: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I</a:t>
                      </a:r>
                      <a:r>
                        <a:rPr lang="en-US" sz="2400" b="1" baseline="-25000" dirty="0">
                          <a:solidFill>
                            <a:srgbClr val="008000"/>
                          </a:solidFill>
                        </a:rPr>
                        <a:t>C</a:t>
                      </a:r>
                      <a:r>
                        <a:rPr lang="en-US" sz="2400" b="1" baseline="0" dirty="0">
                          <a:solidFill>
                            <a:srgbClr val="008000"/>
                          </a:solidFill>
                        </a:rPr>
                        <a:t> (</a:t>
                      </a:r>
                      <a:r>
                        <a:rPr lang="en-US" sz="2400" b="1" baseline="0" dirty="0">
                          <a:solidFill>
                            <a:srgbClr val="FF0000"/>
                          </a:solidFill>
                        </a:rPr>
                        <a:t>20T, 4.2 K</a:t>
                      </a:r>
                      <a:r>
                        <a:rPr lang="en-US" sz="2400" b="1" baseline="0" dirty="0">
                          <a:solidFill>
                            <a:srgbClr val="008000"/>
                          </a:solidFill>
                        </a:rPr>
                        <a:t>)</a:t>
                      </a:r>
                      <a:endParaRPr lang="en-US" sz="2400" b="1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(kA</a:t>
                      </a:r>
                      <a:r>
                        <a:rPr lang="en-US" sz="2400" b="1" baseline="0" dirty="0">
                          <a:solidFill>
                            <a:srgbClr val="008000"/>
                          </a:solidFill>
                        </a:rPr>
                        <a:t>)</a:t>
                      </a:r>
                      <a:endParaRPr lang="en-US" sz="2400" b="1" dirty="0">
                        <a:solidFill>
                          <a:srgbClr val="008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008000"/>
                          </a:solidFill>
                        </a:rPr>
                        <a:t>10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baseline="0" dirty="0">
                          <a:solidFill>
                            <a:srgbClr val="008000"/>
                          </a:solidFill>
                        </a:rPr>
                        <a:t>Width</a:t>
                      </a:r>
                      <a:endParaRPr lang="en-US" sz="2000" i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0" dirty="0">
                          <a:solidFill>
                            <a:srgbClr val="008000"/>
                          </a:solidFill>
                        </a:rPr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0" dirty="0">
                          <a:solidFill>
                            <a:srgbClr val="008000"/>
                          </a:solidFill>
                        </a:rPr>
                        <a:t>12 ± 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baseline="0" dirty="0">
                          <a:solidFill>
                            <a:srgbClr val="008000"/>
                          </a:solidFill>
                        </a:rPr>
                        <a:t>Thickness</a:t>
                      </a:r>
                      <a:endParaRPr lang="en-US" sz="2000" i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dirty="0">
                          <a:solidFill>
                            <a:srgbClr val="008000"/>
                          </a:solidFill>
                        </a:rPr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dirty="0">
                          <a:solidFill>
                            <a:srgbClr val="008000"/>
                          </a:solidFill>
                        </a:rPr>
                        <a:t>1.0 </a:t>
                      </a:r>
                      <a:r>
                        <a:rPr lang="en-US" sz="2000" dirty="0">
                          <a:solidFill>
                            <a:srgbClr val="008000"/>
                          </a:solidFill>
                        </a:rPr>
                        <a:t>± 0.1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008000"/>
                          </a:solidFill>
                        </a:rPr>
                        <a:t>Effective contact resistance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8000"/>
                          </a:solidFill>
                        </a:rPr>
                        <a:t>(</a:t>
                      </a:r>
                      <a:r>
                        <a:rPr lang="en-US" sz="2000" dirty="0" err="1">
                          <a:solidFill>
                            <a:srgbClr val="008000"/>
                          </a:solidFill>
                          <a:latin typeface="Symbol" charset="2"/>
                          <a:cs typeface="Symbol" charset="2"/>
                        </a:rPr>
                        <a:t>mW</a:t>
                      </a:r>
                      <a:r>
                        <a:rPr lang="en-US" sz="2000" dirty="0">
                          <a:solidFill>
                            <a:srgbClr val="008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8000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1546241" y="2271241"/>
            <a:ext cx="8699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Tape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1515094" y="4780127"/>
            <a:ext cx="995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0055A0"/>
                </a:solidFill>
              </a:rPr>
              <a:t>Cable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003697" y="1298909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03697" y="1735298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003697" y="2581435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03697" y="3346017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03697" y="4286555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03697" y="5481446"/>
            <a:ext cx="7489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D60672-92B8-402D-B2B7-E76BD6A647E1}"/>
              </a:ext>
            </a:extLst>
          </p:cNvPr>
          <p:cNvSpPr txBox="1"/>
          <p:nvPr/>
        </p:nvSpPr>
        <p:spPr>
          <a:xfrm>
            <a:off x="9022080" y="303348"/>
            <a:ext cx="237744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L. </a:t>
            </a:r>
            <a:r>
              <a:rPr lang="en-US" dirty="0" err="1"/>
              <a:t>Bottura</a:t>
            </a:r>
            <a:r>
              <a:rPr lang="en-US" dirty="0"/>
              <a:t>, CERN </a:t>
            </a:r>
          </a:p>
        </p:txBody>
      </p:sp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32B2628D-7E88-415A-831F-F1DA05423C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5" y="5835918"/>
            <a:ext cx="2350787" cy="9028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BC2230E-CE4F-4696-904C-8824C50D61FA}"/>
              </a:ext>
            </a:extLst>
          </p:cNvPr>
          <p:cNvSpPr txBox="1"/>
          <p:nvPr/>
        </p:nvSpPr>
        <p:spPr>
          <a:xfrm>
            <a:off x="2274597" y="6126313"/>
            <a:ext cx="961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Plus direct order form CERN (about 500 </a:t>
            </a:r>
            <a:r>
              <a:rPr lang="en-US" dirty="0" err="1"/>
              <a:t>kE</a:t>
            </a:r>
            <a:r>
              <a:rPr lang="en-US" dirty="0"/>
              <a:t>) doubling the </a:t>
            </a:r>
            <a:r>
              <a:rPr lang="en-US" dirty="0" err="1"/>
              <a:t>Eucard</a:t>
            </a:r>
            <a:r>
              <a:rPr lang="en-US" dirty="0"/>
              <a:t> </a:t>
            </a:r>
            <a:r>
              <a:rPr lang="en-US" dirty="0" err="1"/>
              <a:t>finacing</a:t>
            </a:r>
            <a:r>
              <a:rPr lang="en-US" dirty="0"/>
              <a:t> to BHTS and other purchase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C8E35D0-7ACF-4972-96F6-713E7E742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9D73583-8BB8-438F-BDD9-6D07CD6A4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148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21211"/>
          </a:xfrm>
        </p:spPr>
        <p:txBody>
          <a:bodyPr>
            <a:noAutofit/>
          </a:bodyPr>
          <a:lstStyle/>
          <a:p>
            <a:r>
              <a:rPr lang="fr-CH" dirty="0" err="1"/>
              <a:t>Aligned</a:t>
            </a:r>
            <a:r>
              <a:rPr lang="fr-CH" dirty="0"/>
              <a:t> Block lay-out by J. van </a:t>
            </a:r>
            <a:r>
              <a:rPr lang="fr-CH" dirty="0" err="1"/>
              <a:t>Nugteren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14</a:t>
            </a:fld>
            <a:endParaRPr lang="en-GB"/>
          </a:p>
        </p:txBody>
      </p:sp>
      <p:pic>
        <p:nvPicPr>
          <p:cNvPr id="11" name="Picture 10" descr="Screen Shot 2014-02-27 at 14.29.15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207" y="3953201"/>
            <a:ext cx="6439167" cy="2712908"/>
          </a:xfrm>
          <a:prstGeom prst="rect">
            <a:avLst/>
          </a:prstGeom>
        </p:spPr>
      </p:pic>
      <p:pic>
        <p:nvPicPr>
          <p:cNvPr id="12" name="Picture 11" descr="Screen Shot 2014-02-27 at 14.30.24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855" y="1272642"/>
            <a:ext cx="6440518" cy="27168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7423597" y="2284057"/>
            <a:ext cx="1941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Magnetic Field [T]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7010344" y="5021812"/>
            <a:ext cx="2767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Percentage on </a:t>
            </a:r>
            <a:r>
              <a:rPr lang="en-US" dirty="0" err="1"/>
              <a:t>Loadline</a:t>
            </a:r>
            <a:r>
              <a:rPr lang="en-US" dirty="0"/>
              <a:t> [%]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578785" y="1343201"/>
            <a:ext cx="19686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two plots present flux path variation for insert magnet: </a:t>
            </a:r>
          </a:p>
          <a:p>
            <a:r>
              <a:rPr lang="en-US" dirty="0"/>
              <a:t>(left) standalone in Iron ,</a:t>
            </a:r>
          </a:p>
          <a:p>
            <a:r>
              <a:rPr lang="en-US" dirty="0"/>
              <a:t>(right)  in 13T ideal background field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663775" y="4190816"/>
            <a:ext cx="17987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Yellow area is the region more near to short sample.</a:t>
            </a:r>
          </a:p>
          <a:p>
            <a:r>
              <a:rPr lang="en-GB" dirty="0"/>
              <a:t>Very different from std. LTS magnets.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99272" y="3621715"/>
            <a:ext cx="4283968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/>
              <a:t>e.m</a:t>
            </a:r>
            <a:r>
              <a:rPr lang="fr-CH" sz="1400" dirty="0"/>
              <a:t>. model and </a:t>
            </a:r>
            <a:r>
              <a:rPr lang="fr-CH" sz="1400" dirty="0" err="1"/>
              <a:t>e.m</a:t>
            </a:r>
            <a:r>
              <a:rPr lang="fr-CH" sz="1400" dirty="0"/>
              <a:t>. design by J. Van Nugteren @ CERN</a:t>
            </a:r>
            <a:endParaRPr lang="en-GB" sz="1400" dirty="0"/>
          </a:p>
        </p:txBody>
      </p:sp>
      <p:sp>
        <p:nvSpPr>
          <p:cNvPr id="7" name="Oval 6"/>
          <p:cNvSpPr/>
          <p:nvPr/>
        </p:nvSpPr>
        <p:spPr>
          <a:xfrm>
            <a:off x="8577402" y="5206478"/>
            <a:ext cx="1539583" cy="104512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406EE895-E526-47C1-9214-C219DFE109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9788" y="162376"/>
            <a:ext cx="2350787" cy="90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22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e.m</a:t>
            </a:r>
            <a:r>
              <a:rPr lang="en-US" dirty="0"/>
              <a:t>. model by J. </a:t>
            </a:r>
            <a:r>
              <a:rPr lang="en-US"/>
              <a:t>van </a:t>
            </a:r>
            <a:r>
              <a:rPr lang="en-US" dirty="0"/>
              <a:t>Nugteren (CERN&amp; U.T.)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15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847528" y="3754796"/>
            <a:ext cx="4826258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600" i="1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Dynamic</a:t>
            </a:r>
            <a:r>
              <a:rPr lang="nl-NL" sz="1600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E.M. </a:t>
            </a:r>
            <a:r>
              <a:rPr lang="nl-NL" sz="1600" i="1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cable</a:t>
            </a:r>
            <a:r>
              <a:rPr lang="nl-NL" sz="1600" i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model J. van Nugteren, EUCAS 2015 </a:t>
            </a:r>
            <a:endParaRPr lang="en-US" sz="1600" i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405" y="1619608"/>
            <a:ext cx="5789613" cy="213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528" y="4108712"/>
            <a:ext cx="4060288" cy="19996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07817" y="4108712"/>
            <a:ext cx="1492025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Hysteretic losses are dominant but how much coupling do we have in </a:t>
            </a:r>
            <a:r>
              <a:rPr lang="en-US" dirty="0" err="1"/>
              <a:t>impr</a:t>
            </a:r>
            <a:r>
              <a:rPr lang="en-US" dirty="0"/>
              <a:t>. </a:t>
            </a:r>
            <a:r>
              <a:rPr lang="en-US" dirty="0" err="1"/>
              <a:t>Roeble</a:t>
            </a:r>
            <a:r>
              <a:rPr lang="en-US" dirty="0"/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974360" y="1754221"/>
            <a:ext cx="2339280" cy="440120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Measurements at U. </a:t>
            </a:r>
            <a:r>
              <a:rPr lang="en-US" sz="2000" dirty="0" err="1"/>
              <a:t>Twente</a:t>
            </a:r>
            <a:r>
              <a:rPr lang="en-US" sz="2000" dirty="0"/>
              <a:t> have validated the </a:t>
            </a:r>
            <a:r>
              <a:rPr lang="en-US" sz="2000" dirty="0" err="1"/>
              <a:t>e.m</a:t>
            </a:r>
            <a:r>
              <a:rPr lang="en-US" sz="2000" dirty="0"/>
              <a:t>. model with a contact resistance in </a:t>
            </a:r>
            <a:r>
              <a:rPr lang="en-US" sz="2000" b="1" dirty="0">
                <a:solidFill>
                  <a:schemeClr val="bg1"/>
                </a:solidFill>
              </a:rPr>
              <a:t>the orders of 10 </a:t>
            </a:r>
            <a:r>
              <a:rPr lang="en-US" sz="2000" b="1" dirty="0">
                <a:solidFill>
                  <a:schemeClr val="bg1"/>
                </a:solidFill>
                <a:sym typeface="Symbol" panose="05050102010706020507" pitchFamily="18" charset="2"/>
              </a:rPr>
              <a:t></a:t>
            </a:r>
            <a:r>
              <a:rPr lang="en-US" sz="2000" dirty="0">
                <a:sym typeface="Symbol" panose="05050102010706020507" pitchFamily="18" charset="2"/>
              </a:rPr>
              <a:t>;</a:t>
            </a:r>
          </a:p>
          <a:p>
            <a:r>
              <a:rPr lang="en-US" sz="2000" dirty="0">
                <a:sym typeface="Symbol" panose="05050102010706020507" pitchFamily="18" charset="2"/>
              </a:rPr>
              <a:t>These values are not too different to measurements done in KIT (A. </a:t>
            </a:r>
            <a:r>
              <a:rPr lang="en-US" sz="2000" dirty="0" err="1">
                <a:sym typeface="Symbol" panose="05050102010706020507" pitchFamily="18" charset="2"/>
              </a:rPr>
              <a:t>Kario</a:t>
            </a:r>
            <a:r>
              <a:rPr lang="en-US" sz="2000" dirty="0">
                <a:sym typeface="Symbol" panose="05050102010706020507" pitchFamily="18" charset="2"/>
              </a:rPr>
              <a:t>): 20-30 </a:t>
            </a:r>
          </a:p>
          <a:p>
            <a:r>
              <a:rPr lang="en-US" sz="2000" b="1" dirty="0">
                <a:solidFill>
                  <a:schemeClr val="bg1"/>
                </a:solidFill>
                <a:sym typeface="Symbol" panose="05050102010706020507" pitchFamily="18" charset="2"/>
              </a:rPr>
              <a:t>Good news: we expect current sharing in our cable.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40389" y="5967785"/>
            <a:ext cx="2980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Courtesy of M. Dhallé, U.T.</a:t>
            </a:r>
          </a:p>
        </p:txBody>
      </p:sp>
    </p:spTree>
    <p:extLst>
      <p:ext uri="{BB962C8B-B14F-4D97-AF65-F5344CB8AC3E}">
        <p14:creationId xmlns:p14="http://schemas.microsoft.com/office/powerpoint/2010/main" val="21056726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 AB </a:t>
            </a:r>
            <a:r>
              <a:rPr lang="fr-CH" dirty="0" err="1"/>
              <a:t>dipole</a:t>
            </a:r>
            <a:r>
              <a:rPr lang="fr-CH" dirty="0"/>
              <a:t> magnet (FeatherM2)</a:t>
            </a:r>
            <a:br>
              <a:rPr lang="fr-CH" dirty="0"/>
            </a:b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16</a:t>
            </a:fld>
            <a:endParaRPr lang="en-GB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597" y="1564081"/>
            <a:ext cx="3699187" cy="3183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502948" y="3812118"/>
            <a:ext cx="1187624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2000" dirty="0" err="1"/>
              <a:t>Quench</a:t>
            </a:r>
            <a:r>
              <a:rPr lang="fr-CH" sz="2000" dirty="0"/>
              <a:t> CU bars</a:t>
            </a:r>
            <a:endParaRPr lang="en-GB" sz="20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8669944" y="3750229"/>
            <a:ext cx="936104" cy="5991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821" y="1396412"/>
            <a:ext cx="4330824" cy="52867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11245" y="4593493"/>
            <a:ext cx="1409328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G. Kirby, CERN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16073" y="5487687"/>
            <a:ext cx="1656184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J. Murtomaki, CERN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3831B3-1672-47AD-822D-52594F0225E6}"/>
              </a:ext>
            </a:extLst>
          </p:cNvPr>
          <p:cNvSpPr txBox="1"/>
          <p:nvPr/>
        </p:nvSpPr>
        <p:spPr>
          <a:xfrm>
            <a:off x="7289660" y="5065543"/>
            <a:ext cx="3699187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Design: minimal precompression: the coil are leaning against a rigid wall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BCA5A65F-0BFA-430A-8D11-F73D76D695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366" y="173050"/>
            <a:ext cx="2350787" cy="90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127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Going in steps:FeatherM0 flat racetrack, </a:t>
            </a:r>
            <a:br>
              <a:rPr lang="en-US" dirty="0"/>
            </a:br>
            <a:r>
              <a:rPr lang="en-US" dirty="0"/>
              <a:t>5 m cable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45449" y="6305812"/>
            <a:ext cx="2133600" cy="365125"/>
          </a:xfrm>
        </p:spPr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17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8905" y="1690688"/>
            <a:ext cx="5840288" cy="4420591"/>
          </a:xfrm>
          <a:prstGeom prst="rect">
            <a:avLst/>
          </a:prstGeom>
        </p:spPr>
      </p:pic>
      <p:pic>
        <p:nvPicPr>
          <p:cNvPr id="8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542" y="3212976"/>
            <a:ext cx="2865635" cy="28274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t="47862" b="23979"/>
          <a:stretch/>
        </p:blipFill>
        <p:spPr>
          <a:xfrm rot="5400000">
            <a:off x="5617776" y="3929220"/>
            <a:ext cx="4007469" cy="84679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07233" y="4326318"/>
            <a:ext cx="837673" cy="398826"/>
          </a:xfrm>
          <a:prstGeom prst="rect">
            <a:avLst/>
          </a:prstGeom>
          <a:solidFill>
            <a:srgbClr val="FF00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2482985" y="3543190"/>
            <a:ext cx="559573" cy="6205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D89137-C590-4C99-B68E-0F5104923790}"/>
              </a:ext>
            </a:extLst>
          </p:cNvPr>
          <p:cNvSpPr txBox="1"/>
          <p:nvPr/>
        </p:nvSpPr>
        <p:spPr>
          <a:xfrm>
            <a:off x="7207232" y="1879044"/>
            <a:ext cx="2444767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G. Kirby, J. van </a:t>
            </a:r>
            <a:r>
              <a:rPr lang="en-US" sz="1400" dirty="0" err="1"/>
              <a:t>Nugteren</a:t>
            </a:r>
            <a:r>
              <a:rPr lang="en-US" sz="1400" dirty="0"/>
              <a:t>, CERN</a:t>
            </a:r>
          </a:p>
        </p:txBody>
      </p:sp>
    </p:spTree>
    <p:extLst>
      <p:ext uri="{BB962C8B-B14F-4D97-AF65-F5344CB8AC3E}">
        <p14:creationId xmlns:p14="http://schemas.microsoft.com/office/powerpoint/2010/main" val="2613039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Magnet </a:t>
            </a:r>
            <a:r>
              <a:rPr lang="fr-CH" dirty="0" err="1"/>
              <a:t>technology</a:t>
            </a:r>
            <a:r>
              <a:rPr lang="fr-CH" dirty="0"/>
              <a:t> issues…</a:t>
            </a:r>
            <a:br>
              <a:rPr lang="fr-CH" dirty="0"/>
            </a:br>
            <a:r>
              <a:rPr lang="fr-CH" dirty="0"/>
              <a:t>design &amp; protection issues…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18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33" y="1481428"/>
            <a:ext cx="3384375" cy="2830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79776" y="1606442"/>
            <a:ext cx="4896544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2400" b="1" dirty="0" err="1"/>
              <a:t>Winding</a:t>
            </a:r>
            <a:r>
              <a:rPr lang="fr-CH" sz="2400" b="1" dirty="0"/>
              <a:t> (un)</a:t>
            </a:r>
            <a:r>
              <a:rPr lang="fr-CH" sz="2400" b="1" dirty="0" err="1"/>
              <a:t>stability</a:t>
            </a:r>
            <a:r>
              <a:rPr lang="fr-CH" sz="2400" b="1" dirty="0"/>
              <a:t> : </a:t>
            </a:r>
            <a:r>
              <a:rPr lang="fr-CH" sz="2400" b="1" dirty="0" err="1"/>
              <a:t>small</a:t>
            </a:r>
            <a:r>
              <a:rPr lang="fr-CH" sz="2400" b="1" dirty="0"/>
              <a:t> tension</a:t>
            </a:r>
          </a:p>
          <a:p>
            <a:r>
              <a:rPr lang="fr-CH" sz="2400" b="1" dirty="0" err="1"/>
              <a:t>Impregnation</a:t>
            </a:r>
            <a:r>
              <a:rPr lang="fr-CH" sz="2400" b="1" dirty="0"/>
              <a:t> </a:t>
            </a:r>
            <a:r>
              <a:rPr lang="fr-CH" sz="2400" b="1" dirty="0">
                <a:sym typeface="Symbol"/>
              </a:rPr>
              <a:t> </a:t>
            </a:r>
            <a:r>
              <a:rPr lang="fr-CH" sz="2400" b="1" dirty="0" err="1">
                <a:sym typeface="Symbol"/>
              </a:rPr>
              <a:t>delamination</a:t>
            </a:r>
            <a:endParaRPr lang="fr-CH" sz="2400" b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887" y="3319976"/>
            <a:ext cx="4351089" cy="2882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03912" y="2564905"/>
            <a:ext cx="5335841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fr-CH" b="1" dirty="0"/>
              <a:t>QD &amp; QP </a:t>
            </a:r>
            <a:r>
              <a:rPr lang="fr-CH" b="1" dirty="0" err="1"/>
              <a:t>Studies</a:t>
            </a:r>
            <a:r>
              <a:rPr lang="fr-CH" b="1" dirty="0"/>
              <a:t> </a:t>
            </a:r>
            <a:r>
              <a:rPr lang="fr-CH" b="1" dirty="0" err="1"/>
              <a:t>with</a:t>
            </a:r>
            <a:r>
              <a:rPr lang="fr-CH" b="1" dirty="0"/>
              <a:t> </a:t>
            </a:r>
            <a:r>
              <a:rPr lang="fr-CH" b="1" dirty="0" err="1"/>
              <a:t>strongly</a:t>
            </a:r>
            <a:r>
              <a:rPr lang="fr-CH" b="1" dirty="0"/>
              <a:t> </a:t>
            </a:r>
            <a:r>
              <a:rPr lang="fr-CH" b="1" dirty="0" err="1"/>
              <a:t>anistotropic</a:t>
            </a:r>
            <a:r>
              <a:rPr lang="fr-CH" b="1" dirty="0"/>
              <a:t>  th. Cond.</a:t>
            </a:r>
          </a:p>
          <a:p>
            <a:pPr algn="r"/>
            <a:r>
              <a:rPr lang="fr-CH" b="1" dirty="0"/>
              <a:t>and </a:t>
            </a:r>
            <a:r>
              <a:rPr lang="fr-CH" b="1" dirty="0" err="1"/>
              <a:t>with</a:t>
            </a:r>
            <a:r>
              <a:rPr lang="fr-CH" b="1" dirty="0"/>
              <a:t> </a:t>
            </a:r>
            <a:r>
              <a:rPr lang="fr-CH" b="1" dirty="0" err="1"/>
              <a:t>strong</a:t>
            </a:r>
            <a:r>
              <a:rPr lang="fr-CH" b="1" dirty="0"/>
              <a:t> </a:t>
            </a:r>
            <a:r>
              <a:rPr lang="fr-CH" b="1" dirty="0">
                <a:sym typeface="Symbol"/>
              </a:rPr>
              <a:t>TCS variation </a:t>
            </a:r>
            <a:r>
              <a:rPr lang="fr-CH" b="1" dirty="0" err="1">
                <a:sym typeface="Symbol"/>
              </a:rPr>
              <a:t>inside</a:t>
            </a:r>
            <a:r>
              <a:rPr lang="fr-CH" b="1" dirty="0">
                <a:sym typeface="Symbol"/>
              </a:rPr>
              <a:t> tape/</a:t>
            </a:r>
            <a:r>
              <a:rPr lang="fr-CH" b="1" dirty="0" err="1">
                <a:sym typeface="Symbol"/>
              </a:rPr>
              <a:t>cable</a:t>
            </a:r>
            <a:endParaRPr lang="en-GB" b="1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4235926"/>
            <a:ext cx="4067175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311419" y="4051260"/>
            <a:ext cx="2658436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2000" b="1" dirty="0" err="1"/>
              <a:t>Current</a:t>
            </a:r>
            <a:r>
              <a:rPr lang="fr-CH" sz="2000" b="1" dirty="0"/>
              <a:t> redistribution</a:t>
            </a:r>
            <a:endParaRPr lang="en-GB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24033" y="6434589"/>
            <a:ext cx="3479574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/>
              <a:t>e.m</a:t>
            </a:r>
            <a:r>
              <a:rPr lang="fr-CH" sz="1400" dirty="0"/>
              <a:t>. model of J. Van Nugteren, U.T. &amp; CERN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059259" y="5956028"/>
            <a:ext cx="2277101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/>
              <a:t>Tampere TUT. J. </a:t>
            </a:r>
            <a:r>
              <a:rPr lang="en-GB" sz="1400" dirty="0" err="1"/>
              <a:t>Ruuskannen</a:t>
            </a:r>
            <a:endParaRPr lang="en-GB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21448" y="5746698"/>
            <a:ext cx="634039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3060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520" y="244506"/>
            <a:ext cx="93472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FeatherM0.4 – cable behaved as “expected”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7200" y="6301806"/>
            <a:ext cx="2133600" cy="365125"/>
          </a:xfrm>
        </p:spPr>
        <p:txBody>
          <a:bodyPr/>
          <a:lstStyle/>
          <a:p>
            <a:fld id="{49FAF142-3705-4F6C-963B-D0FB70E1CC0C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2" descr="fig 17 new quench plot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" t="8394" r="2928" b="4744"/>
          <a:stretch/>
        </p:blipFill>
        <p:spPr bwMode="auto">
          <a:xfrm>
            <a:off x="1697402" y="3269342"/>
            <a:ext cx="5657350" cy="3215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7402" y="1484784"/>
            <a:ext cx="8513398" cy="19206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09949" y="3861048"/>
            <a:ext cx="30166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Computation showed little time to react to a quench: 20-30 </a:t>
            </a:r>
            <a:r>
              <a:rPr lang="en-US" dirty="0" err="1"/>
              <a:t>ms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Quench detection.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Improved voltage taps 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(</a:t>
            </a:r>
            <a:r>
              <a:rPr lang="en-US" b="1" dirty="0">
                <a:solidFill>
                  <a:srgbClr val="00B050"/>
                </a:solidFill>
                <a:sym typeface="Symbol" panose="05050102010706020507" pitchFamily="18" charset="2"/>
              </a:rPr>
              <a:t> 1 mV)</a:t>
            </a:r>
            <a:endParaRPr lang="en-US" b="1" dirty="0">
              <a:solidFill>
                <a:srgbClr val="00B050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Array of temp. sensors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Pick-up coil array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92D050"/>
                </a:solidFill>
              </a:rPr>
              <a:t>Fiberglass in Bragg grating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855640" y="4526647"/>
            <a:ext cx="125916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12.8 kA, cable qualified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143672" y="3861048"/>
            <a:ext cx="0" cy="58161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FBF3BBA-C3A0-48E8-99B7-7BEFB8D4FBCC}"/>
              </a:ext>
            </a:extLst>
          </p:cNvPr>
          <p:cNvSpPr txBox="1"/>
          <p:nvPr/>
        </p:nvSpPr>
        <p:spPr>
          <a:xfrm>
            <a:off x="9407214" y="4526647"/>
            <a:ext cx="263777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Way too much diagnostics</a:t>
            </a:r>
          </a:p>
          <a:p>
            <a:r>
              <a:rPr lang="en-US" dirty="0"/>
              <a:t>Too many wires!</a:t>
            </a:r>
          </a:p>
        </p:txBody>
      </p:sp>
    </p:spTree>
    <p:extLst>
      <p:ext uri="{BB962C8B-B14F-4D97-AF65-F5344CB8AC3E}">
        <p14:creationId xmlns:p14="http://schemas.microsoft.com/office/powerpoint/2010/main" val="140217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The </a:t>
            </a:r>
            <a:r>
              <a:rPr lang="fr-CH" dirty="0" err="1"/>
              <a:t>Partners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3935760" y="1600200"/>
            <a:ext cx="6275040" cy="4781128"/>
          </a:xfrm>
        </p:spPr>
        <p:txBody>
          <a:bodyPr>
            <a:normAutofit fontScale="85000" lnSpcReduction="20000"/>
          </a:bodyPr>
          <a:lstStyle/>
          <a:p>
            <a:r>
              <a:rPr lang="fr-CH" dirty="0"/>
              <a:t>BHTS: A. Usoskin</a:t>
            </a:r>
          </a:p>
          <a:p>
            <a:r>
              <a:rPr lang="fr-CH" dirty="0"/>
              <a:t>CEA: M Durante, Ph. Fazilleau, C. Lorin (F. Borgnolutti)</a:t>
            </a:r>
          </a:p>
          <a:p>
            <a:r>
              <a:rPr lang="fr-CH" dirty="0"/>
              <a:t>CERN: A. Ballarino, M. Bajko, L. Bottura, J. Fleiter, G. Kirby, J. van Nugteren, L. Rossi </a:t>
            </a:r>
          </a:p>
          <a:p>
            <a:r>
              <a:rPr lang="fr-CH" dirty="0"/>
              <a:t>DTI: N.</a:t>
            </a:r>
            <a:r>
              <a:rPr lang="it-IT" dirty="0"/>
              <a:t> Zangenberg</a:t>
            </a:r>
            <a:r>
              <a:rPr lang="fr-CH" dirty="0"/>
              <a:t> </a:t>
            </a:r>
          </a:p>
          <a:p>
            <a:r>
              <a:rPr lang="fr-CH" dirty="0"/>
              <a:t>INFN: G. Volpini (M. Sorbi)</a:t>
            </a:r>
          </a:p>
          <a:p>
            <a:r>
              <a:rPr lang="fr-CH" dirty="0"/>
              <a:t>INPG: A. Badel, P. Tixador</a:t>
            </a:r>
          </a:p>
          <a:p>
            <a:r>
              <a:rPr lang="fr-CH" dirty="0"/>
              <a:t>KIT: W. </a:t>
            </a:r>
            <a:r>
              <a:rPr lang="fr-CH" dirty="0" err="1"/>
              <a:t>Goldacker</a:t>
            </a:r>
            <a:r>
              <a:rPr lang="fr-CH" dirty="0"/>
              <a:t>, A. Kario</a:t>
            </a:r>
          </a:p>
          <a:p>
            <a:r>
              <a:rPr lang="fr-CH" dirty="0"/>
              <a:t>SOTON: Y. Yang</a:t>
            </a:r>
          </a:p>
          <a:p>
            <a:r>
              <a:rPr lang="fr-CH" dirty="0"/>
              <a:t>TUT: E. Härö, T. Salmi, A. </a:t>
            </a:r>
            <a:r>
              <a:rPr lang="fr-CH" dirty="0" err="1"/>
              <a:t>Stenvall</a:t>
            </a:r>
            <a:endParaRPr lang="fr-CH" dirty="0"/>
          </a:p>
          <a:p>
            <a:r>
              <a:rPr lang="fr-CH" dirty="0" err="1"/>
              <a:t>UniGE</a:t>
            </a:r>
            <a:r>
              <a:rPr lang="fr-CH" dirty="0"/>
              <a:t>: C. Senatore</a:t>
            </a:r>
          </a:p>
          <a:p>
            <a:r>
              <a:rPr lang="fr-CH" dirty="0"/>
              <a:t>UT: M. Dhallé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2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09" y="1918233"/>
            <a:ext cx="670560" cy="67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264" y="2643099"/>
            <a:ext cx="569906" cy="569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207" y="3059220"/>
            <a:ext cx="1189634" cy="607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300" y="3465011"/>
            <a:ext cx="837832" cy="53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74" y="3758426"/>
            <a:ext cx="1123713" cy="70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614" y="4204872"/>
            <a:ext cx="1063774" cy="56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242" y="4717349"/>
            <a:ext cx="1596684" cy="41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844" y="4968107"/>
            <a:ext cx="503545" cy="484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118" y="5754011"/>
            <a:ext cx="15144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4311" y="5464474"/>
            <a:ext cx="1173480" cy="40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262" y="1459813"/>
            <a:ext cx="905126" cy="48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C3D88E33-DF38-416C-8F5C-23E8125D5DC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103" y="729970"/>
            <a:ext cx="1684193" cy="64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3884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FeatherM2 construction: a complex assembly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20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5480" b="10959"/>
          <a:stretch/>
        </p:blipFill>
        <p:spPr>
          <a:xfrm>
            <a:off x="2378663" y="1628801"/>
            <a:ext cx="7948192" cy="469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148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320" y="266661"/>
            <a:ext cx="11130280" cy="1191668"/>
          </a:xfrm>
        </p:spPr>
        <p:txBody>
          <a:bodyPr>
            <a:normAutofit fontScale="90000"/>
          </a:bodyPr>
          <a:lstStyle/>
          <a:p>
            <a:r>
              <a:rPr lang="en-US" dirty="0"/>
              <a:t>Manufacturing the Eucard2 first AB dipole FeatherM2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164787"/>
            <a:ext cx="5666664" cy="32390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5569" y="2054148"/>
            <a:ext cx="5738231" cy="43022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90893" y="1888859"/>
            <a:ext cx="226555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Courtesy of Glyn Kirby</a:t>
            </a:r>
          </a:p>
        </p:txBody>
      </p:sp>
      <p:pic>
        <p:nvPicPr>
          <p:cNvPr id="9" name="Content Placeholder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986" y="4241192"/>
            <a:ext cx="2308621" cy="22778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t="47862" b="23979"/>
          <a:stretch/>
        </p:blipFill>
        <p:spPr>
          <a:xfrm rot="5400000">
            <a:off x="1094104" y="4591261"/>
            <a:ext cx="3228508" cy="68219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367261" y="4771706"/>
            <a:ext cx="522931" cy="321303"/>
          </a:xfrm>
          <a:prstGeom prst="rect">
            <a:avLst/>
          </a:prstGeom>
          <a:solidFill>
            <a:srgbClr val="FF00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5F7876BD-CC15-4DAB-B7BB-1985931F97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728" y="1170667"/>
            <a:ext cx="2350787" cy="90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8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FeatherM2 AB block dipole construction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 descr="286B9B06-B73B-408F-B42C-01E87604357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558434" y="1649103"/>
            <a:ext cx="5617687" cy="4213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7118" y="1649103"/>
            <a:ext cx="3157604" cy="421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369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</p:spPr>
        <p:txBody>
          <a:bodyPr/>
          <a:lstStyle/>
          <a:p>
            <a:r>
              <a:rPr lang="en-US" b="1" dirty="0"/>
              <a:t>Fin Joints by G. Kirby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23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2493" y="3613761"/>
            <a:ext cx="4291349" cy="27856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204914" y="3929448"/>
            <a:ext cx="2814956" cy="21112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520" y="1165925"/>
            <a:ext cx="3528392" cy="24702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3849" y="1401147"/>
            <a:ext cx="3084218" cy="21583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48200" y="2380126"/>
            <a:ext cx="2088232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Classical  </a:t>
            </a:r>
            <a:r>
              <a:rPr lang="en-US" dirty="0" err="1"/>
              <a:t>butlap</a:t>
            </a:r>
            <a:r>
              <a:rPr lang="en-US" dirty="0"/>
              <a:t> joint in </a:t>
            </a:r>
            <a:r>
              <a:rPr lang="en-US" b="1" dirty="0"/>
              <a:t>FM0.4</a:t>
            </a:r>
            <a:r>
              <a:rPr lang="en-US" dirty="0"/>
              <a:t>:</a:t>
            </a:r>
          </a:p>
          <a:p>
            <a:r>
              <a:rPr lang="en-US" dirty="0"/>
              <a:t>&gt;100 n</a:t>
            </a:r>
            <a:r>
              <a:rPr lang="en-US" dirty="0">
                <a:sym typeface="Symbol" panose="05050102010706020507" pitchFamily="18" charset="2"/>
              </a:rPr>
              <a:t>!  40 n </a:t>
            </a:r>
            <a:r>
              <a:rPr lang="en-US" dirty="0"/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30414" y="3771027"/>
            <a:ext cx="2088232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dirty="0"/>
              <a:t>New design, called </a:t>
            </a:r>
            <a:r>
              <a:rPr lang="en-US" b="1" dirty="0"/>
              <a:t>Fin block joint </a:t>
            </a:r>
            <a:br>
              <a:rPr lang="en-US" b="1" dirty="0"/>
            </a:br>
            <a:r>
              <a:rPr lang="en-US" dirty="0"/>
              <a:t>(G. Kirby).</a:t>
            </a:r>
          </a:p>
          <a:p>
            <a:pPr algn="r"/>
            <a:r>
              <a:rPr lang="en-US" dirty="0"/>
              <a:t>Improvement by a factor 2, no need of  overcooling: do we need it? Certainly it helps to transfer current more uniformly…</a:t>
            </a:r>
          </a:p>
        </p:txBody>
      </p:sp>
    </p:spTree>
    <p:extLst>
      <p:ext uri="{BB962C8B-B14F-4D97-AF65-F5344CB8AC3E}">
        <p14:creationId xmlns:p14="http://schemas.microsoft.com/office/powerpoint/2010/main" val="1382078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24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145" y="323638"/>
            <a:ext cx="9105709" cy="15055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011" y="1870641"/>
            <a:ext cx="5925629" cy="44442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82560" y="2374032"/>
            <a:ext cx="3982720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First accelerator-type magnet before going to test:</a:t>
            </a:r>
          </a:p>
          <a:p>
            <a:r>
              <a:rPr lang="en-US" sz="2000" dirty="0"/>
              <a:t>The Eucard2 FeatherM2.1-2 dipole</a:t>
            </a:r>
          </a:p>
          <a:p>
            <a:r>
              <a:rPr lang="en-US" sz="2000" dirty="0"/>
              <a:t>April 2017.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9F75B0-BC6A-4363-AF12-42711B6978E5}"/>
              </a:ext>
            </a:extLst>
          </p:cNvPr>
          <p:cNvSpPr txBox="1"/>
          <p:nvPr/>
        </p:nvSpPr>
        <p:spPr>
          <a:xfrm>
            <a:off x="7782560" y="4349566"/>
            <a:ext cx="3982720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FeatherM2.1-2</a:t>
            </a:r>
          </a:p>
          <a:p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Is special cable:</a:t>
            </a:r>
          </a:p>
          <a:p>
            <a:r>
              <a:rPr lang="en-US" sz="18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Tape from SUNAM</a:t>
            </a:r>
          </a:p>
          <a:p>
            <a:r>
              <a:rPr lang="en-US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Cable by </a:t>
            </a:r>
            <a:r>
              <a:rPr lang="en-US" b="1" dirty="0" err="1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SuperOx</a:t>
            </a:r>
            <a:endParaRPr lang="en-US" b="1" dirty="0">
              <a:solidFill>
                <a:srgbClr val="000000"/>
              </a:solidFill>
              <a:latin typeface="Palatino Linotype" panose="0204050205050503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Low current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711469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96" r="7042" b="3288"/>
          <a:stretch/>
        </p:blipFill>
        <p:spPr>
          <a:xfrm>
            <a:off x="3218017" y="1763861"/>
            <a:ext cx="6205012" cy="4047671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098340" y="5011316"/>
            <a:ext cx="3064461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8444346" y="3376471"/>
            <a:ext cx="851356" cy="4112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9295701" y="312255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FF0000"/>
                </a:solidFill>
              </a:rPr>
              <a:t>Quench</a:t>
            </a:r>
            <a:r>
              <a:rPr lang="fr-CH" sz="1200" dirty="0">
                <a:solidFill>
                  <a:srgbClr val="FF0000"/>
                </a:solidFill>
              </a:rPr>
              <a:t> </a:t>
            </a:r>
            <a:r>
              <a:rPr lang="fr-CH" sz="1200" dirty="0" err="1">
                <a:solidFill>
                  <a:srgbClr val="FF0000"/>
                </a:solidFill>
              </a:rPr>
              <a:t>detected</a:t>
            </a:r>
            <a:br>
              <a:rPr lang="fr-CH" sz="1200" dirty="0">
                <a:solidFill>
                  <a:srgbClr val="FF0000"/>
                </a:solidFill>
              </a:rPr>
            </a:br>
            <a:r>
              <a:rPr lang="fr-CH" sz="1200" dirty="0">
                <a:solidFill>
                  <a:srgbClr val="FF0000"/>
                </a:solidFill>
              </a:rPr>
              <a:t>by protection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032531" y="4356689"/>
            <a:ext cx="4411815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076001" y="4758654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1 mV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72538" y="4110957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3 mV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259782" y="3993455"/>
            <a:ext cx="1158440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45926" y="3744278"/>
            <a:ext cx="1151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Minute to </a:t>
            </a:r>
            <a:r>
              <a:rPr lang="fr-CH" sz="1200" dirty="0" err="1">
                <a:solidFill>
                  <a:srgbClr val="FF0000"/>
                </a:solidFill>
              </a:rPr>
              <a:t>react</a:t>
            </a:r>
            <a:endParaRPr lang="fr-CH" sz="1200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7252855" y="3781045"/>
            <a:ext cx="0" cy="156967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606433" y="1148195"/>
            <a:ext cx="413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High resolution low frequency acquisition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13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FeatherM2  first excitation cycle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26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1" y="1700808"/>
            <a:ext cx="6480719" cy="45721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2217" y="3686691"/>
            <a:ext cx="183522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Courtesy </a:t>
            </a:r>
            <a:r>
              <a:rPr lang="en-US" sz="1400" dirty="0" err="1"/>
              <a:t>H.Bajas</a:t>
            </a:r>
            <a:r>
              <a:rPr lang="en-US" sz="1400" dirty="0"/>
              <a:t> and J. van Nugteren,  CERN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43801" y="2060849"/>
            <a:ext cx="3256279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The copper ring works</a:t>
            </a:r>
          </a:p>
          <a:p>
            <a:r>
              <a:rPr lang="en-US" dirty="0"/>
              <a:t>The transition is soft, Contact resistance is in the 10 µ</a:t>
            </a:r>
            <a:r>
              <a:rPr lang="el-GR" dirty="0"/>
              <a:t>Ω</a:t>
            </a:r>
            <a:r>
              <a:rPr lang="fr-CH" dirty="0"/>
              <a:t> range!!</a:t>
            </a:r>
            <a:endParaRPr lang="en-US" dirty="0"/>
          </a:p>
          <a:p>
            <a:r>
              <a:rPr lang="en-US" dirty="0"/>
              <a:t>Coupling current decay in 80 s</a:t>
            </a:r>
          </a:p>
          <a:p>
            <a:r>
              <a:rPr lang="en-US" dirty="0"/>
              <a:t>But very little persistent current! </a:t>
            </a: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E9165FB6-0965-4FBA-BA16-6C9825356223}"/>
              </a:ext>
            </a:extLst>
          </p:cNvPr>
          <p:cNvSpPr/>
          <p:nvPr/>
        </p:nvSpPr>
        <p:spPr>
          <a:xfrm>
            <a:off x="9174480" y="4231862"/>
            <a:ext cx="2819400" cy="2124487"/>
          </a:xfrm>
          <a:prstGeom prst="wedgeRoundRectCallout">
            <a:avLst>
              <a:gd name="adj1" fmla="val -73896"/>
              <a:gd name="adj2" fmla="val -846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Only 60 unit of b3 foreseen</a:t>
            </a:r>
          </a:p>
          <a:p>
            <a:pPr algn="ctr"/>
            <a:r>
              <a:rPr lang="en-US" b="1" dirty="0"/>
              <a:t>(model with no iron).</a:t>
            </a:r>
          </a:p>
          <a:p>
            <a:pPr algn="ctr"/>
            <a:r>
              <a:rPr lang="en-US" b="1" dirty="0"/>
              <a:t>Measured about 20 unit!</a:t>
            </a:r>
          </a:p>
          <a:p>
            <a:pPr algn="ctr"/>
            <a:r>
              <a:rPr lang="en-US" b="1" dirty="0"/>
              <a:t>Recalculated </a:t>
            </a:r>
            <a:r>
              <a:rPr lang="en-US" b="1" dirty="0" err="1"/>
              <a:t>wth</a:t>
            </a:r>
            <a:r>
              <a:rPr lang="en-US" b="1" dirty="0"/>
              <a:t> iron (L. </a:t>
            </a:r>
            <a:r>
              <a:rPr lang="en-US" b="1" dirty="0" err="1"/>
              <a:t>Bortot</a:t>
            </a:r>
            <a:r>
              <a:rPr lang="en-US" b="1" dirty="0"/>
              <a:t> et al.): agreement with 20 units!</a:t>
            </a:r>
          </a:p>
        </p:txBody>
      </p:sp>
    </p:spTree>
    <p:extLst>
      <p:ext uri="{BB962C8B-B14F-4D97-AF65-F5344CB8AC3E}">
        <p14:creationId xmlns:p14="http://schemas.microsoft.com/office/powerpoint/2010/main" val="24578799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E1204-43D1-40E9-9E25-9849F68B1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Degradation due to the cycle? Cold down also a little suspicious. But happened other times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639414-029D-4766-9B5C-8AC2CD105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001" y="2349872"/>
            <a:ext cx="4395597" cy="31336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80ECF5D-1FDE-4376-9542-0BBDE9E499E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598" y="2271077"/>
            <a:ext cx="4779781" cy="321241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426B70-2491-44A9-80BC-5F5B19CF8CAA}"/>
              </a:ext>
            </a:extLst>
          </p:cNvPr>
          <p:cNvSpPr txBox="1"/>
          <p:nvPr/>
        </p:nvSpPr>
        <p:spPr>
          <a:xfrm>
            <a:off x="2239766" y="5691883"/>
            <a:ext cx="163948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FeatherM2_1-2</a:t>
            </a:r>
          </a:p>
          <a:p>
            <a:r>
              <a:rPr lang="en-US" dirty="0"/>
              <a:t>3.1 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E9E3B4-ECE6-4D12-9D7D-4AF5C21A1145}"/>
              </a:ext>
            </a:extLst>
          </p:cNvPr>
          <p:cNvSpPr txBox="1"/>
          <p:nvPr/>
        </p:nvSpPr>
        <p:spPr>
          <a:xfrm>
            <a:off x="7604246" y="5691883"/>
            <a:ext cx="252527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FeatherM2_3-4 </a:t>
            </a:r>
          </a:p>
          <a:p>
            <a:r>
              <a:rPr lang="en-US" dirty="0"/>
              <a:t>(Eucard2 cable) </a:t>
            </a:r>
            <a:r>
              <a:rPr lang="en-US" b="1" dirty="0">
                <a:solidFill>
                  <a:schemeClr val="bg1"/>
                </a:solidFill>
              </a:rPr>
              <a:t>4.5 T (expected &gt; 5 T)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34560C-38CF-40E0-98B2-A35221798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EE724C-95EA-4542-A246-49363E130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2C6FA7-3A1C-453B-B8B1-9D16E6AB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27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9EEAC-FA67-49C7-A417-065AE92012E1}"/>
              </a:ext>
            </a:extLst>
          </p:cNvPr>
          <p:cNvSpPr txBox="1"/>
          <p:nvPr/>
        </p:nvSpPr>
        <p:spPr>
          <a:xfrm>
            <a:off x="9743440" y="1942453"/>
            <a:ext cx="190725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G. </a:t>
            </a:r>
            <a:r>
              <a:rPr lang="en-US" dirty="0" err="1"/>
              <a:t>Willering</a:t>
            </a:r>
            <a:r>
              <a:rPr lang="en-US" dirty="0"/>
              <a:t>, CERN</a:t>
            </a:r>
          </a:p>
        </p:txBody>
      </p:sp>
    </p:spTree>
    <p:extLst>
      <p:ext uri="{BB962C8B-B14F-4D97-AF65-F5344CB8AC3E}">
        <p14:creationId xmlns:p14="http://schemas.microsoft.com/office/powerpoint/2010/main" val="1963603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Cos</a:t>
            </a:r>
            <a:r>
              <a:rPr lang="en-US" dirty="0">
                <a:sym typeface="Symbol" panose="05050102010706020507" pitchFamily="18" charset="2"/>
              </a:rPr>
              <a:t> design with </a:t>
            </a:r>
            <a:r>
              <a:rPr lang="en-US" dirty="0" err="1">
                <a:sym typeface="Symbol" panose="05050102010706020507" pitchFamily="18" charset="2"/>
              </a:rPr>
              <a:t>Roebel</a:t>
            </a:r>
            <a:r>
              <a:rPr lang="en-US" dirty="0">
                <a:sym typeface="Symbol" panose="05050102010706020507" pitchFamily="18" charset="2"/>
              </a:rPr>
              <a:t> at CEA-</a:t>
            </a:r>
            <a:r>
              <a:rPr lang="en-US" dirty="0" err="1">
                <a:sym typeface="Symbol" panose="05050102010706020507" pitchFamily="18" charset="2"/>
              </a:rPr>
              <a:t>Saclay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28</a:t>
            </a:fld>
            <a:endParaRPr lang="en-GB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1676400" y="1600200"/>
            <a:ext cx="883920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>
                <a:solidFill>
                  <a:schemeClr val="tx2"/>
                </a:solidFill>
              </a:rPr>
              <a:t>Design A - « </a:t>
            </a:r>
            <a:r>
              <a:rPr lang="fr-FR" sz="2000" dirty="0" err="1">
                <a:solidFill>
                  <a:schemeClr val="tx2"/>
                </a:solidFill>
              </a:rPr>
              <a:t>thick</a:t>
            </a:r>
            <a:r>
              <a:rPr lang="fr-FR" sz="2000" dirty="0">
                <a:solidFill>
                  <a:schemeClr val="tx2"/>
                </a:solidFill>
              </a:rPr>
              <a:t> » </a:t>
            </a:r>
            <a:r>
              <a:rPr lang="fr-FR" sz="2000" dirty="0" err="1">
                <a:solidFill>
                  <a:schemeClr val="tx2"/>
                </a:solidFill>
              </a:rPr>
              <a:t>cable</a:t>
            </a:r>
            <a:r>
              <a:rPr lang="fr-FR" sz="2000" dirty="0">
                <a:solidFill>
                  <a:schemeClr val="tx2"/>
                </a:solidFill>
              </a:rPr>
              <a:t> : 12 x 1.2 mm² </a:t>
            </a:r>
            <a:r>
              <a:rPr lang="fr-FR" sz="2000" dirty="0" err="1">
                <a:solidFill>
                  <a:schemeClr val="tx2"/>
                </a:solidFill>
              </a:rPr>
              <a:t>bare</a:t>
            </a:r>
            <a:r>
              <a:rPr lang="fr-FR" sz="2000" dirty="0">
                <a:solidFill>
                  <a:schemeClr val="tx2"/>
                </a:solidFill>
              </a:rPr>
              <a:t>, 13 tapes 140-µm </a:t>
            </a:r>
            <a:r>
              <a:rPr lang="fr-FR" sz="2000" dirty="0" err="1">
                <a:solidFill>
                  <a:schemeClr val="tx2"/>
                </a:solidFill>
              </a:rPr>
              <a:t>thick</a:t>
            </a:r>
            <a:endParaRPr lang="fr-FR" sz="2000" dirty="0">
              <a:solidFill>
                <a:schemeClr val="tx2"/>
              </a:solidFill>
            </a:endParaRPr>
          </a:p>
          <a:p>
            <a:r>
              <a:rPr lang="fr-FR" sz="2000" dirty="0">
                <a:solidFill>
                  <a:srgbClr val="0070C0"/>
                </a:solidFill>
              </a:rPr>
              <a:t>Design B - « </a:t>
            </a:r>
            <a:r>
              <a:rPr lang="fr-FR" sz="2000" dirty="0" err="1">
                <a:solidFill>
                  <a:srgbClr val="0070C0"/>
                </a:solidFill>
              </a:rPr>
              <a:t>thin</a:t>
            </a:r>
            <a:r>
              <a:rPr lang="fr-FR" sz="2000" dirty="0">
                <a:solidFill>
                  <a:srgbClr val="0070C0"/>
                </a:solidFill>
              </a:rPr>
              <a:t> » </a:t>
            </a:r>
            <a:r>
              <a:rPr lang="fr-FR" sz="2000" dirty="0" err="1">
                <a:solidFill>
                  <a:srgbClr val="0070C0"/>
                </a:solidFill>
              </a:rPr>
              <a:t>cable</a:t>
            </a:r>
            <a:r>
              <a:rPr lang="fr-FR" sz="2000" dirty="0">
                <a:solidFill>
                  <a:srgbClr val="0070C0"/>
                </a:solidFill>
              </a:rPr>
              <a:t> : 12 x 1.0 mm² </a:t>
            </a:r>
            <a:r>
              <a:rPr lang="fr-FR" sz="2000" dirty="0" err="1">
                <a:solidFill>
                  <a:srgbClr val="0070C0"/>
                </a:solidFill>
              </a:rPr>
              <a:t>bare</a:t>
            </a:r>
            <a:r>
              <a:rPr lang="fr-FR" sz="2000" dirty="0">
                <a:solidFill>
                  <a:srgbClr val="0070C0"/>
                </a:solidFill>
              </a:rPr>
              <a:t>, 15 tapes  100 µm-</a:t>
            </a:r>
            <a:r>
              <a:rPr lang="fr-FR" sz="2000" dirty="0" err="1">
                <a:solidFill>
                  <a:srgbClr val="0070C0"/>
                </a:solidFill>
              </a:rPr>
              <a:t>thick</a:t>
            </a:r>
            <a:endParaRPr lang="fr-FR" sz="2000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fr-FR" sz="2000" dirty="0"/>
          </a:p>
          <a:p>
            <a:pPr lvl="1"/>
            <a:endParaRPr lang="fr-FR" sz="2000" dirty="0"/>
          </a:p>
          <a:p>
            <a:pPr lvl="1"/>
            <a:endParaRPr lang="fr-FR" sz="2000" dirty="0"/>
          </a:p>
          <a:p>
            <a:pPr lvl="1"/>
            <a:endParaRPr lang="fr-FR" sz="2000" dirty="0"/>
          </a:p>
          <a:p>
            <a:pPr lvl="1"/>
            <a:endParaRPr lang="fr-FR" sz="2000" dirty="0"/>
          </a:p>
          <a:p>
            <a:pPr lvl="1"/>
            <a:endParaRPr lang="fr-FR" sz="2000" dirty="0"/>
          </a:p>
          <a:p>
            <a:pPr lvl="1"/>
            <a:endParaRPr lang="fr-FR" sz="2000" dirty="0"/>
          </a:p>
          <a:p>
            <a:pPr lvl="1"/>
            <a:endParaRPr lang="fr-FR" sz="2000" dirty="0"/>
          </a:p>
          <a:p>
            <a:pPr lvl="1"/>
            <a:endParaRPr lang="fr-FR" sz="2000" dirty="0"/>
          </a:p>
          <a:p>
            <a:pPr lvl="1"/>
            <a:endParaRPr lang="fr-FR" sz="2000" dirty="0"/>
          </a:p>
          <a:p>
            <a:pPr marL="0" lvl="1" indent="0">
              <a:buNone/>
            </a:pPr>
            <a:endParaRPr lang="fr-FR" sz="2000" dirty="0"/>
          </a:p>
          <a:p>
            <a:endParaRPr lang="en-US" sz="2400" dirty="0"/>
          </a:p>
        </p:txBody>
      </p:sp>
      <p:grpSp>
        <p:nvGrpSpPr>
          <p:cNvPr id="7" name="Groupe 3"/>
          <p:cNvGrpSpPr>
            <a:grpSpLocks noChangeAspect="1"/>
          </p:cNvGrpSpPr>
          <p:nvPr/>
        </p:nvGrpSpPr>
        <p:grpSpPr>
          <a:xfrm>
            <a:off x="6226181" y="4608701"/>
            <a:ext cx="4187526" cy="2097644"/>
            <a:chOff x="4544573" y="2554795"/>
            <a:chExt cx="4514911" cy="2284426"/>
          </a:xfrm>
        </p:grpSpPr>
        <p:grpSp>
          <p:nvGrpSpPr>
            <p:cNvPr id="8" name="Groupe 34"/>
            <p:cNvGrpSpPr>
              <a:grpSpLocks noChangeAspect="1"/>
            </p:cNvGrpSpPr>
            <p:nvPr/>
          </p:nvGrpSpPr>
          <p:grpSpPr>
            <a:xfrm>
              <a:off x="4626592" y="2554795"/>
              <a:ext cx="4399699" cy="2256005"/>
              <a:chOff x="114804" y="1126516"/>
              <a:chExt cx="9029196" cy="4629841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10942" y="1700808"/>
                <a:ext cx="4933058" cy="40149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804" y="1660219"/>
                <a:ext cx="4096138" cy="4096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" name="TextBox 5"/>
              <p:cNvSpPr txBox="1"/>
              <p:nvPr/>
            </p:nvSpPr>
            <p:spPr>
              <a:xfrm>
                <a:off x="114804" y="1126516"/>
                <a:ext cx="8983518" cy="6190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/>
                  <a:t>Cos-</a:t>
                </a:r>
                <a:r>
                  <a:rPr lang="el-GR" sz="1200" dirty="0"/>
                  <a:t>θ </a:t>
                </a:r>
                <a:r>
                  <a:rPr lang="fr-FR" sz="1200" dirty="0"/>
                  <a:t>B : 1.0 mm + 2x125µm </a:t>
                </a:r>
                <a:r>
                  <a:rPr lang="fr-FR" sz="1200" dirty="0" err="1"/>
                  <a:t>insulation</a:t>
                </a:r>
                <a:r>
                  <a:rPr lang="fr-FR" sz="1200" dirty="0"/>
                  <a:t>, </a:t>
                </a:r>
                <a:r>
                  <a:rPr lang="fr-FR" sz="1200" b="1" dirty="0"/>
                  <a:t>17 </a:t>
                </a:r>
                <a:r>
                  <a:rPr lang="fr-FR" sz="1200" b="1" dirty="0" err="1"/>
                  <a:t>turns</a:t>
                </a:r>
                <a:endParaRPr lang="en-US" sz="1200" b="1" dirty="0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4544573" y="2592367"/>
              <a:ext cx="4514911" cy="2246854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676811" y="2620138"/>
          <a:ext cx="4343402" cy="3665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3090">
                <a:tc>
                  <a:txBody>
                    <a:bodyPr/>
                    <a:lstStyle/>
                    <a:p>
                      <a:r>
                        <a:rPr lang="fr-FR" sz="1400" dirty="0" err="1"/>
                        <a:t>Layout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Unit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 Cos</a:t>
                      </a:r>
                      <a:r>
                        <a:rPr lang="el-GR" sz="1400" dirty="0"/>
                        <a:t>ϑ</a:t>
                      </a:r>
                      <a:r>
                        <a:rPr lang="fr-FR" sz="1400" dirty="0"/>
                        <a:t> A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 Cos</a:t>
                      </a:r>
                      <a:r>
                        <a:rPr lang="el-GR" sz="1400" dirty="0"/>
                        <a:t>ϑ</a:t>
                      </a:r>
                      <a:r>
                        <a:rPr lang="fr-FR" sz="1400" dirty="0"/>
                        <a:t> B</a:t>
                      </a:r>
                      <a:endParaRPr lang="en-US" sz="1400" dirty="0"/>
                    </a:p>
                  </a:txBody>
                  <a:tcPr marL="68580" marR="68580" marT="34290" marB="34290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/>
                        <a:t>Iop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kA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11.68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10.06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/>
                        <a:t>Bop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T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5</a:t>
                      </a:r>
                      <a:endParaRPr lang="en-US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 err="1"/>
                        <a:t>Bpeak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5.7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5.8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/>
                        <a:t>Ic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kA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14.4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15.2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/>
                        <a:t>LL </a:t>
                      </a:r>
                      <a:r>
                        <a:rPr lang="fr-FR" sz="1400" dirty="0" err="1"/>
                        <a:t>margin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(%)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34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/>
                        <a:t>T </a:t>
                      </a:r>
                      <a:r>
                        <a:rPr lang="fr-FR" sz="1400" dirty="0" err="1"/>
                        <a:t>margin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K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30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/>
                        <a:t>Sd</a:t>
                      </a:r>
                      <a:r>
                        <a:rPr lang="fr-FR" sz="1400" dirty="0"/>
                        <a:t>. inductance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mH</a:t>
                      </a:r>
                      <a:r>
                        <a:rPr lang="fr-FR" sz="1400" dirty="0"/>
                        <a:t>/m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0.49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0.73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fr-FR" sz="1400" dirty="0" err="1"/>
                        <a:t>coil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inner</a:t>
                      </a:r>
                      <a:r>
                        <a:rPr lang="fr-FR" sz="1400" dirty="0"/>
                        <a:t> radius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24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/>
                        <a:t>yoke inner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raidus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/>
                        <a:t>yoke outer </a:t>
                      </a:r>
                      <a:r>
                        <a:rPr lang="en-US" sz="1400" dirty="0" err="1"/>
                        <a:t>raidus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/>
                        <a:t>Nb. of turns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-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090">
                <a:tc>
                  <a:txBody>
                    <a:bodyPr/>
                    <a:lstStyle/>
                    <a:p>
                      <a:r>
                        <a:rPr lang="en-US" sz="1400" dirty="0"/>
                        <a:t>Unit </a:t>
                      </a:r>
                      <a:r>
                        <a:rPr lang="en-US" sz="1400" dirty="0" err="1"/>
                        <a:t>len</a:t>
                      </a:r>
                      <a:r>
                        <a:rPr lang="en-US" sz="1400" dirty="0"/>
                        <a:t>.</a:t>
                      </a:r>
                      <a:r>
                        <a:rPr lang="en-US" sz="1400" baseline="0" dirty="0"/>
                        <a:t> of cond.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grpSp>
        <p:nvGrpSpPr>
          <p:cNvPr id="14" name="Groupe 2"/>
          <p:cNvGrpSpPr>
            <a:grpSpLocks noChangeAspect="1"/>
          </p:cNvGrpSpPr>
          <p:nvPr/>
        </p:nvGrpSpPr>
        <p:grpSpPr>
          <a:xfrm>
            <a:off x="6234470" y="2409694"/>
            <a:ext cx="4196968" cy="2118049"/>
            <a:chOff x="66142" y="2584553"/>
            <a:chExt cx="4434329" cy="2237836"/>
          </a:xfrm>
        </p:grpSpPr>
        <p:grpSp>
          <p:nvGrpSpPr>
            <p:cNvPr id="15" name="Groupe 26"/>
            <p:cNvGrpSpPr>
              <a:grpSpLocks noChangeAspect="1"/>
            </p:cNvGrpSpPr>
            <p:nvPr/>
          </p:nvGrpSpPr>
          <p:grpSpPr>
            <a:xfrm>
              <a:off x="125880" y="2584553"/>
              <a:ext cx="4320000" cy="2224188"/>
              <a:chOff x="251520" y="1196812"/>
              <a:chExt cx="8755602" cy="4507895"/>
            </a:xfrm>
          </p:grpSpPr>
          <p:pic>
            <p:nvPicPr>
              <p:cNvPr id="17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7944" y="1570683"/>
                <a:ext cx="4939178" cy="41340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1707753"/>
                <a:ext cx="3727038" cy="38598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Box 3"/>
              <p:cNvSpPr txBox="1"/>
              <p:nvPr/>
            </p:nvSpPr>
            <p:spPr>
              <a:xfrm>
                <a:off x="313053" y="1196812"/>
                <a:ext cx="8694069" cy="5931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200" dirty="0"/>
                  <a:t>Cos-</a:t>
                </a:r>
                <a:r>
                  <a:rPr lang="el-GR" sz="1200" dirty="0"/>
                  <a:t>θ </a:t>
                </a:r>
                <a:r>
                  <a:rPr lang="fr-FR" sz="1200" dirty="0"/>
                  <a:t>A : 1.2 mm + 2x100µm </a:t>
                </a:r>
                <a:r>
                  <a:rPr lang="fr-FR" sz="1200" dirty="0" err="1"/>
                  <a:t>insulation</a:t>
                </a:r>
                <a:r>
                  <a:rPr lang="fr-FR" sz="1200" dirty="0"/>
                  <a:t>, </a:t>
                </a:r>
                <a:r>
                  <a:rPr lang="fr-FR" sz="1200" b="1" dirty="0"/>
                  <a:t>14 </a:t>
                </a:r>
                <a:r>
                  <a:rPr lang="fr-FR" sz="1200" b="1" dirty="0" err="1"/>
                  <a:t>turns</a:t>
                </a:r>
                <a:endParaRPr lang="en-US" sz="1200" b="1" dirty="0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66142" y="2598201"/>
              <a:ext cx="4434329" cy="2224188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2585" y="1397510"/>
            <a:ext cx="1025100" cy="10251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51232" y="1261646"/>
            <a:ext cx="3117135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C. </a:t>
            </a:r>
            <a:r>
              <a:rPr lang="en-US" sz="1600" dirty="0" err="1"/>
              <a:t>Lorin</a:t>
            </a:r>
            <a:r>
              <a:rPr lang="en-US" sz="1600" dirty="0"/>
              <a:t>, M. Durante &amp; Ph. </a:t>
            </a:r>
            <a:r>
              <a:rPr lang="en-US" sz="1600" dirty="0" err="1"/>
              <a:t>Fazilleau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523948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4CDFE-03F1-4247-A9CF-B16CCDDE3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Cos Theta coil at CEA: one layer;</a:t>
            </a:r>
            <a:br>
              <a:rPr lang="en-US" dirty="0"/>
            </a:br>
            <a:r>
              <a:rPr lang="en-US" dirty="0"/>
              <a:t>Technological test to compare with Ruth. cable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8F0957-A4BB-4B9C-A4D1-C4F5C946C8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24" y="1926534"/>
            <a:ext cx="10515600" cy="47091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5CBC026-9E25-4385-B849-72D8B6ACBB4E}"/>
              </a:ext>
            </a:extLst>
          </p:cNvPr>
          <p:cNvSpPr txBox="1"/>
          <p:nvPr/>
        </p:nvSpPr>
        <p:spPr>
          <a:xfrm>
            <a:off x="9733852" y="5310342"/>
            <a:ext cx="240415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Finished. At CEA</a:t>
            </a:r>
          </a:p>
          <a:p>
            <a:r>
              <a:rPr lang="en-US" sz="2400" dirty="0"/>
              <a:t>To be tested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A5D15E-78D8-49BC-8C85-03DBB535F7EC}"/>
              </a:ext>
            </a:extLst>
          </p:cNvPr>
          <p:cNvSpPr txBox="1"/>
          <p:nvPr/>
        </p:nvSpPr>
        <p:spPr>
          <a:xfrm>
            <a:off x="335280" y="3429000"/>
            <a:ext cx="347472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Very good quality winding and careful control of all process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2003717-4771-4232-BD8B-4E2F1D6FB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697CDF5-D600-42D6-B1A5-55BC2CA2D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A13E445-8369-4EFE-86D5-ECD4EBCC0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29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AAB4C4-627A-4AFE-BADE-E209B145E447}"/>
              </a:ext>
            </a:extLst>
          </p:cNvPr>
          <p:cNvSpPr txBox="1"/>
          <p:nvPr/>
        </p:nvSpPr>
        <p:spPr>
          <a:xfrm>
            <a:off x="8493012" y="1644305"/>
            <a:ext cx="3587842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/>
              <a:t>C. </a:t>
            </a:r>
            <a:r>
              <a:rPr lang="en-US" sz="1600" dirty="0" err="1"/>
              <a:t>Lorin</a:t>
            </a:r>
            <a:r>
              <a:rPr lang="en-US" sz="1600" dirty="0"/>
              <a:t>, M. Durante &amp; Ph. </a:t>
            </a:r>
            <a:r>
              <a:rPr lang="en-US" sz="1600" dirty="0" err="1"/>
              <a:t>Fazilleau</a:t>
            </a:r>
            <a:r>
              <a:rPr lang="en-US" sz="1600" dirty="0"/>
              <a:t>, CEA </a:t>
            </a:r>
          </a:p>
        </p:txBody>
      </p:sp>
    </p:spTree>
    <p:extLst>
      <p:ext uri="{BB962C8B-B14F-4D97-AF65-F5344CB8AC3E}">
        <p14:creationId xmlns:p14="http://schemas.microsoft.com/office/powerpoint/2010/main" val="3414054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BB2DEA-32A5-4EDF-BF1F-6F12D75AA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FP7-Eucard2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C302A-6748-4B02-9341-027AEC2240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r>
              <a:rPr lang="en-US" dirty="0"/>
              <a:t>CONDUCTOR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F32598-E12A-40B8-9846-C902395E23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/>
              <a:t>5-20 kA </a:t>
            </a:r>
            <a:r>
              <a:rPr lang="fr-CH" dirty="0" err="1"/>
              <a:t>cable</a:t>
            </a:r>
            <a:r>
              <a:rPr lang="fr-CH" dirty="0"/>
              <a:t> @4.2K 5-20T</a:t>
            </a:r>
            <a:br>
              <a:rPr lang="fr-CH" dirty="0"/>
            </a:br>
            <a:r>
              <a:rPr lang="fr-CH" b="1" dirty="0" err="1">
                <a:solidFill>
                  <a:srgbClr val="0070C0"/>
                </a:solidFill>
              </a:rPr>
              <a:t>ten</a:t>
            </a:r>
            <a:r>
              <a:rPr lang="fr-CH" b="1" dirty="0">
                <a:solidFill>
                  <a:srgbClr val="0070C0"/>
                </a:solidFill>
              </a:rPr>
              <a:t> </a:t>
            </a:r>
            <a:r>
              <a:rPr lang="fr-CH" b="1" dirty="0" err="1">
                <a:solidFill>
                  <a:srgbClr val="0070C0"/>
                </a:solidFill>
              </a:rPr>
              <a:t>kAmps</a:t>
            </a:r>
            <a:r>
              <a:rPr lang="fr-CH" b="1" dirty="0">
                <a:solidFill>
                  <a:srgbClr val="0070C0"/>
                </a:solidFill>
              </a:rPr>
              <a:t>-class </a:t>
            </a:r>
            <a:r>
              <a:rPr lang="fr-CH" b="1" dirty="0" err="1">
                <a:solidFill>
                  <a:srgbClr val="0070C0"/>
                </a:solidFill>
              </a:rPr>
              <a:t>cable</a:t>
            </a:r>
            <a:endParaRPr lang="fr-CH" b="1" dirty="0">
              <a:solidFill>
                <a:srgbClr val="0070C0"/>
              </a:solidFill>
            </a:endParaRPr>
          </a:p>
          <a:p>
            <a:r>
              <a:rPr lang="fr-CH" dirty="0"/>
              <a:t> For </a:t>
            </a:r>
            <a:r>
              <a:rPr lang="fr-CH" dirty="0" err="1"/>
              <a:t>accelerator</a:t>
            </a:r>
            <a:r>
              <a:rPr lang="fr-CH" dirty="0"/>
              <a:t> </a:t>
            </a:r>
            <a:r>
              <a:rPr lang="fr-CH" dirty="0" err="1"/>
              <a:t>dipoles</a:t>
            </a:r>
            <a:r>
              <a:rPr lang="fr-CH" dirty="0"/>
              <a:t>:</a:t>
            </a:r>
          </a:p>
          <a:p>
            <a:r>
              <a:rPr lang="fr-CH" dirty="0" err="1"/>
              <a:t>J</a:t>
            </a:r>
            <a:r>
              <a:rPr lang="fr-CH" baseline="-25000" dirty="0" err="1"/>
              <a:t>overall</a:t>
            </a:r>
            <a:r>
              <a:rPr lang="fr-CH" dirty="0"/>
              <a:t> </a:t>
            </a:r>
            <a:r>
              <a:rPr lang="fr-CH" dirty="0">
                <a:sym typeface="Symbol"/>
              </a:rPr>
              <a:t> 400 A/mm2</a:t>
            </a:r>
            <a:endParaRPr lang="fr-CH" dirty="0"/>
          </a:p>
          <a:p>
            <a:pPr lvl="1"/>
            <a:r>
              <a:rPr lang="fr-CH" dirty="0"/>
              <a:t>80-85% </a:t>
            </a:r>
            <a:r>
              <a:rPr lang="fr-CH" dirty="0" err="1"/>
              <a:t>filling</a:t>
            </a:r>
            <a:r>
              <a:rPr lang="fr-CH" dirty="0"/>
              <a:t> factor</a:t>
            </a:r>
          </a:p>
          <a:p>
            <a:pPr lvl="1"/>
            <a:r>
              <a:rPr lang="fr-CH" dirty="0" err="1">
                <a:solidFill>
                  <a:srgbClr val="C00000"/>
                </a:solidFill>
              </a:rPr>
              <a:t>J</a:t>
            </a:r>
            <a:r>
              <a:rPr lang="fr-CH" baseline="-25000" dirty="0" err="1">
                <a:solidFill>
                  <a:srgbClr val="C00000"/>
                </a:solidFill>
              </a:rPr>
              <a:t>eng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 err="1">
                <a:solidFill>
                  <a:srgbClr val="C00000"/>
                </a:solidFill>
              </a:rPr>
              <a:t>strand</a:t>
            </a:r>
            <a:r>
              <a:rPr lang="fr-CH" dirty="0">
                <a:solidFill>
                  <a:srgbClr val="C00000"/>
                </a:solidFill>
              </a:rPr>
              <a:t> </a:t>
            </a:r>
            <a:r>
              <a:rPr lang="fr-CH" dirty="0">
                <a:solidFill>
                  <a:srgbClr val="C00000"/>
                </a:solidFill>
                <a:sym typeface="Symbol"/>
              </a:rPr>
              <a:t> 400 A/mm</a:t>
            </a:r>
            <a:r>
              <a:rPr lang="fr-CH" baseline="30000" dirty="0">
                <a:solidFill>
                  <a:srgbClr val="C00000"/>
                </a:solidFill>
                <a:sym typeface="Symbol"/>
              </a:rPr>
              <a:t>2</a:t>
            </a:r>
            <a:r>
              <a:rPr lang="fr-CH" dirty="0">
                <a:solidFill>
                  <a:srgbClr val="C00000"/>
                </a:solidFill>
                <a:sym typeface="Symbol"/>
              </a:rPr>
              <a:t> min.</a:t>
            </a:r>
          </a:p>
          <a:p>
            <a:pPr lvl="1"/>
            <a:r>
              <a:rPr lang="fr-CH" b="1" dirty="0" err="1">
                <a:solidFill>
                  <a:srgbClr val="00B050"/>
                </a:solidFill>
              </a:rPr>
              <a:t>J</a:t>
            </a:r>
            <a:r>
              <a:rPr lang="fr-CH" b="1" baseline="-25000" dirty="0" err="1">
                <a:solidFill>
                  <a:srgbClr val="00B050"/>
                </a:solidFill>
              </a:rPr>
              <a:t>eng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strand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>
                <a:solidFill>
                  <a:srgbClr val="00B050"/>
                </a:solidFill>
                <a:sym typeface="Symbol"/>
              </a:rPr>
              <a:t> 600 A/mm</a:t>
            </a:r>
            <a:r>
              <a:rPr lang="fr-CH" b="1" baseline="30000" dirty="0">
                <a:solidFill>
                  <a:srgbClr val="00B050"/>
                </a:solidFill>
                <a:sym typeface="Symbol"/>
              </a:rPr>
              <a:t>2</a:t>
            </a:r>
            <a:r>
              <a:rPr lang="fr-CH" b="1" dirty="0">
                <a:solidFill>
                  <a:srgbClr val="00B050"/>
                </a:solidFill>
                <a:sym typeface="Symbol"/>
              </a:rPr>
              <a:t> </a:t>
            </a:r>
            <a:r>
              <a:rPr lang="fr-CH" b="1" dirty="0" err="1">
                <a:solidFill>
                  <a:srgbClr val="00B050"/>
                </a:solidFill>
                <a:sym typeface="Symbol"/>
              </a:rPr>
              <a:t>enhan</a:t>
            </a:r>
            <a:r>
              <a:rPr lang="fr-CH" b="1" dirty="0">
                <a:solidFill>
                  <a:srgbClr val="00B050"/>
                </a:solidFill>
                <a:sym typeface="Symbol"/>
              </a:rPr>
              <a:t>.</a:t>
            </a:r>
          </a:p>
          <a:p>
            <a:r>
              <a:rPr lang="en-GB" dirty="0"/>
              <a:t>Accelerator type</a:t>
            </a:r>
          </a:p>
          <a:p>
            <a:pPr lvl="1"/>
            <a:r>
              <a:rPr lang="en-GB" dirty="0"/>
              <a:t>Transposed</a:t>
            </a:r>
          </a:p>
          <a:p>
            <a:r>
              <a:rPr lang="en-GB" dirty="0"/>
              <a:t>Not too many joints </a:t>
            </a:r>
            <a:r>
              <a:rPr lang="en-GB" dirty="0">
                <a:sym typeface="Symbol" panose="05050102010706020507" pitchFamily="18" charset="2"/>
              </a:rPr>
              <a:t> high current – 100 m long tape</a:t>
            </a:r>
            <a:endParaRPr lang="en-GB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D28C0C-0793-4977-B447-FBBACA87B2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593080" cy="823912"/>
          </a:xfrm>
        </p:spPr>
        <p:txBody>
          <a:bodyPr anchor="ctr"/>
          <a:lstStyle/>
          <a:p>
            <a:r>
              <a:rPr lang="en-US" dirty="0"/>
              <a:t>Demonstrator MAGNET – accelerator type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5288A9-48A3-46CF-8137-A15465D1B17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b="1" dirty="0">
                <a:solidFill>
                  <a:srgbClr val="00B050"/>
                </a:solidFill>
              </a:rPr>
              <a:t>Aperture  </a:t>
            </a:r>
            <a:r>
              <a:rPr lang="fr-CH" b="1" dirty="0">
                <a:solidFill>
                  <a:srgbClr val="00B050"/>
                </a:solidFill>
                <a:sym typeface="Symbol"/>
              </a:rPr>
              <a:t> 40 mm </a:t>
            </a:r>
            <a:br>
              <a:rPr lang="fr-CH" dirty="0">
                <a:sym typeface="Symbol"/>
              </a:rPr>
            </a:br>
            <a:r>
              <a:rPr lang="fr-CH" dirty="0">
                <a:sym typeface="Symbol"/>
              </a:rPr>
              <a:t>(</a:t>
            </a:r>
            <a:r>
              <a:rPr lang="fr-CH" dirty="0" err="1">
                <a:sym typeface="Symbol"/>
              </a:rPr>
              <a:t>R</a:t>
            </a:r>
            <a:r>
              <a:rPr lang="fr-CH" baseline="-25000" dirty="0" err="1">
                <a:sym typeface="Symbol"/>
              </a:rPr>
              <a:t>min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cable</a:t>
            </a:r>
            <a:r>
              <a:rPr lang="fr-CH" dirty="0">
                <a:sym typeface="Symbol"/>
              </a:rPr>
              <a:t>  20 mm!)</a:t>
            </a:r>
          </a:p>
          <a:p>
            <a:r>
              <a:rPr lang="fr-CH" dirty="0">
                <a:sym typeface="Symbol"/>
              </a:rPr>
              <a:t>5 T standalone </a:t>
            </a:r>
            <a:r>
              <a:rPr lang="fr-CH" dirty="0" err="1">
                <a:sym typeface="Symbol"/>
              </a:rPr>
              <a:t>with</a:t>
            </a:r>
            <a:r>
              <a:rPr lang="fr-CH" dirty="0">
                <a:sym typeface="Symbol"/>
              </a:rPr>
              <a:t> 20% </a:t>
            </a:r>
            <a:r>
              <a:rPr lang="fr-CH" dirty="0" err="1">
                <a:sym typeface="Symbol"/>
              </a:rPr>
              <a:t>margin</a:t>
            </a:r>
            <a:r>
              <a:rPr lang="fr-CH" dirty="0">
                <a:sym typeface="Symbol"/>
              </a:rPr>
              <a:t> (&gt; 6 T </a:t>
            </a:r>
            <a:r>
              <a:rPr lang="fr-CH" dirty="0" err="1">
                <a:sym typeface="Symbol"/>
              </a:rPr>
              <a:t>ss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limit</a:t>
            </a:r>
            <a:r>
              <a:rPr lang="fr-CH" dirty="0">
                <a:sym typeface="Symbol"/>
              </a:rPr>
              <a:t>)</a:t>
            </a:r>
          </a:p>
          <a:p>
            <a:r>
              <a:rPr lang="fr-CH" dirty="0" err="1">
                <a:sym typeface="Symbol"/>
              </a:rPr>
              <a:t>Insertable</a:t>
            </a:r>
            <a:r>
              <a:rPr lang="fr-CH" dirty="0">
                <a:sym typeface="Symbol"/>
              </a:rPr>
              <a:t> in High Field</a:t>
            </a:r>
            <a:br>
              <a:rPr lang="fr-CH" dirty="0">
                <a:sym typeface="Symbol"/>
              </a:rPr>
            </a:br>
            <a:r>
              <a:rPr lang="fr-CH" dirty="0">
                <a:sym typeface="Symbol"/>
              </a:rPr>
              <a:t> </a:t>
            </a:r>
            <a:r>
              <a:rPr lang="fr-CH" dirty="0" err="1">
                <a:sym typeface="Symbol"/>
              </a:rPr>
              <a:t>outer</a:t>
            </a:r>
            <a:r>
              <a:rPr lang="fr-CH" dirty="0">
                <a:sym typeface="Symbol"/>
              </a:rPr>
              <a:t> Diam &lt; 100 mm (</a:t>
            </a:r>
            <a:r>
              <a:rPr lang="fr-CH" dirty="0" err="1">
                <a:sym typeface="Symbol"/>
              </a:rPr>
              <a:t>including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mech</a:t>
            </a:r>
            <a:r>
              <a:rPr lang="fr-CH" dirty="0">
                <a:sym typeface="Symbol"/>
              </a:rPr>
              <a:t>. structure)</a:t>
            </a:r>
          </a:p>
          <a:p>
            <a:r>
              <a:rPr lang="fr-CH" dirty="0" err="1">
                <a:sym typeface="Symbol"/>
              </a:rPr>
              <a:t>Length</a:t>
            </a:r>
            <a:r>
              <a:rPr lang="fr-CH" dirty="0">
                <a:sym typeface="Symbol"/>
              </a:rPr>
              <a:t> &lt; 1m (</a:t>
            </a:r>
            <a:r>
              <a:rPr lang="fr-CH" dirty="0" err="1">
                <a:sym typeface="Symbol"/>
              </a:rPr>
              <a:t>L</a:t>
            </a:r>
            <a:r>
              <a:rPr lang="fr-CH" baseline="-25000" dirty="0" err="1">
                <a:sym typeface="Symbol"/>
              </a:rPr>
              <a:t>straight</a:t>
            </a:r>
            <a:r>
              <a:rPr lang="fr-CH" dirty="0">
                <a:sym typeface="Symbol"/>
              </a:rPr>
              <a:t>  200mm)</a:t>
            </a:r>
          </a:p>
          <a:p>
            <a:r>
              <a:rPr lang="fr-CH" dirty="0">
                <a:sym typeface="Symbol"/>
              </a:rPr>
              <a:t>Must </a:t>
            </a:r>
            <a:r>
              <a:rPr lang="fr-CH" dirty="0" err="1">
                <a:sym typeface="Symbol"/>
              </a:rPr>
              <a:t>reach</a:t>
            </a:r>
            <a:r>
              <a:rPr lang="fr-CH" dirty="0">
                <a:sym typeface="Symbol"/>
              </a:rPr>
              <a:t> 16-17 T in 13 T background (Fresca2)</a:t>
            </a:r>
          </a:p>
          <a:p>
            <a:endParaRPr lang="en-US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A5F25F11-B84A-446F-9BC4-5EC1F1F46B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668" y="668337"/>
            <a:ext cx="2350787" cy="902858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6614911-CC10-4D3E-A6F2-685C0E96B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DBBF46D-645C-49F2-9611-C50F89655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D9671FD-8D80-4696-B48F-01711C35F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0603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784C4-4ADC-4343-B82E-A2CD669EF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(some) Technical lessons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06DE05-84F9-4213-815C-2F64B6301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4640"/>
            <a:ext cx="10515600" cy="461232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Working with tape and </a:t>
            </a:r>
            <a:r>
              <a:rPr lang="en-US" dirty="0" err="1"/>
              <a:t>Roebel</a:t>
            </a:r>
            <a:r>
              <a:rPr lang="en-US" dirty="0"/>
              <a:t> is difficult but possible. </a:t>
            </a:r>
            <a:r>
              <a:rPr lang="en-US" b="1" dirty="0">
                <a:solidFill>
                  <a:srgbClr val="C00000"/>
                </a:solidFill>
              </a:rPr>
              <a:t>But do we need </a:t>
            </a:r>
            <a:r>
              <a:rPr lang="en-US" b="1" dirty="0" err="1">
                <a:solidFill>
                  <a:srgbClr val="C00000"/>
                </a:solidFill>
              </a:rPr>
              <a:t>transpostition</a:t>
            </a:r>
            <a:r>
              <a:rPr lang="en-US" b="1" dirty="0">
                <a:solidFill>
                  <a:srgbClr val="C00000"/>
                </a:solidFill>
              </a:rPr>
              <a:t>?</a:t>
            </a:r>
          </a:p>
          <a:p>
            <a:pPr lvl="1"/>
            <a:r>
              <a:rPr lang="en-US" dirty="0"/>
              <a:t>Relatively smooth process in the period when effort was sufficient</a:t>
            </a:r>
          </a:p>
          <a:p>
            <a:pPr lvl="1"/>
            <a:r>
              <a:rPr lang="en-US" dirty="0"/>
              <a:t>Too many uncertainty open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. Main is the degradation. Is it intrinsic? Due to resin-induced delamination ? (CT101K is already suspected for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NbSn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…). Compatibility with resin is to be assessed more systematically. </a:t>
            </a:r>
            <a:r>
              <a:rPr lang="en-US" dirty="0"/>
              <a:t>Or need to avoid liquid?</a:t>
            </a:r>
          </a:p>
          <a:p>
            <a:r>
              <a:rPr lang="en-US" dirty="0"/>
              <a:t>Persistent Currents are reasonable for FQ, not as bad as one could expect (</a:t>
            </a:r>
            <a:r>
              <a:rPr lang="en-US" b="1" dirty="0"/>
              <a:t>b3 about 20 units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This point need more study. Could be canceled by intrinsic correction (</a:t>
            </a:r>
            <a:r>
              <a:rPr lang="en-US" dirty="0" err="1"/>
              <a:t>magix</a:t>
            </a:r>
            <a:r>
              <a:rPr lang="en-US" dirty="0"/>
              <a:t> magnet? See experiment of L. </a:t>
            </a:r>
            <a:r>
              <a:rPr lang="en-US" dirty="0" err="1"/>
              <a:t>Bortot</a:t>
            </a:r>
            <a:r>
              <a:rPr lang="en-US" dirty="0"/>
              <a:t> , C. </a:t>
            </a:r>
            <a:r>
              <a:rPr lang="en-US" dirty="0" err="1"/>
              <a:t>Petrone</a:t>
            </a:r>
            <a:r>
              <a:rPr lang="en-US" dirty="0"/>
              <a:t> et al. on a SC shield).</a:t>
            </a:r>
          </a:p>
          <a:p>
            <a:pPr lvl="1"/>
            <a:r>
              <a:rPr lang="en-US" dirty="0"/>
              <a:t>Because of current anisotropy in the tape, and – see presentation of </a:t>
            </a:r>
            <a:r>
              <a:rPr lang="en-US" b="1" dirty="0">
                <a:solidFill>
                  <a:srgbClr val="FF0000"/>
                </a:solidFill>
              </a:rPr>
              <a:t>D. </a:t>
            </a:r>
            <a:r>
              <a:rPr lang="en-US" b="1" dirty="0" err="1">
                <a:solidFill>
                  <a:srgbClr val="FF0000"/>
                </a:solidFill>
              </a:rPr>
              <a:t>Uglietti</a:t>
            </a:r>
            <a:r>
              <a:rPr lang="en-US" b="1" dirty="0">
                <a:solidFill>
                  <a:srgbClr val="FF0000"/>
                </a:solidFill>
              </a:rPr>
              <a:t>, we do not need transposition</a:t>
            </a:r>
            <a:r>
              <a:rPr lang="en-US" dirty="0"/>
              <a:t>. Simple stacked tape can do the job? </a:t>
            </a:r>
            <a:r>
              <a:rPr lang="en-US" b="1" dirty="0"/>
              <a:t>WHAT IS IMPORTANT IS TO HAVE GOOD CURRENT SHARING. Robel even impregnated shows that current sharing is there.</a:t>
            </a:r>
          </a:p>
          <a:p>
            <a:r>
              <a:rPr lang="en-US" b="1" dirty="0">
                <a:solidFill>
                  <a:srgbClr val="C00000"/>
                </a:solidFill>
              </a:rPr>
              <a:t>The large enthalpy margin really pays off but must be coupled with a current sharing mechanism. Defect needs to be “bypassed”. Current sharing plays the role of “stabilizer” to shunt defects. The large enthalpy margin allows for the small inherent dissipation.</a:t>
            </a:r>
          </a:p>
          <a:p>
            <a:r>
              <a:rPr lang="en-US" b="1" dirty="0"/>
              <a:t>We had about 3.5 km of tapes and 150 of </a:t>
            </a:r>
            <a:r>
              <a:rPr lang="en-US" b="1" dirty="0" err="1"/>
              <a:t>Roebel</a:t>
            </a:r>
            <a:r>
              <a:rPr lang="en-US" b="1" dirty="0"/>
              <a:t>. </a:t>
            </a:r>
            <a:r>
              <a:rPr lang="en-US" b="1" dirty="0">
                <a:sym typeface="Wingdings" panose="05000000000000000000" pitchFamily="2" charset="2"/>
              </a:rPr>
              <a:t> Luca </a:t>
            </a:r>
            <a:r>
              <a:rPr lang="en-US" b="1" dirty="0" err="1">
                <a:sym typeface="Wingdings" panose="05000000000000000000" pitchFamily="2" charset="2"/>
              </a:rPr>
              <a:t>Bottura</a:t>
            </a:r>
            <a:r>
              <a:rPr lang="en-US" b="1" dirty="0">
                <a:sym typeface="Wingdings" panose="05000000000000000000" pitchFamily="2" charset="2"/>
              </a:rPr>
              <a:t> excel file</a:t>
            </a:r>
            <a:br>
              <a:rPr lang="en-US" dirty="0"/>
            </a:br>
            <a:r>
              <a:rPr lang="en-US" dirty="0"/>
              <a:t>Some unit lengths is still there. It is possible to have a final FeatherM2_5-6 built in more controlled condition.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A12A6-E0E5-4682-84EB-F0DD3CE61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933EB-6AC1-4130-AB62-3C533E93D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59A24-EA6C-48FC-B287-E09670730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1523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3E769-B477-4C4C-9AAA-09C03FBB1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lesson learnt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63C18-A9EE-407E-8610-AF68487098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Knowledge of tape </a:t>
            </a:r>
            <a:r>
              <a:rPr lang="en-US" dirty="0" err="1"/>
              <a:t>behaviour</a:t>
            </a:r>
            <a:r>
              <a:rPr lang="en-US" dirty="0"/>
              <a:t> is of course the first thing</a:t>
            </a:r>
          </a:p>
          <a:p>
            <a:r>
              <a:rPr lang="en-US" b="1" dirty="0"/>
              <a:t>Knowledge of the cable, </a:t>
            </a:r>
            <a:r>
              <a:rPr lang="en-US" b="1" dirty="0" err="1"/>
              <a:t>i.e</a:t>
            </a:r>
            <a:r>
              <a:rPr lang="en-US" b="1" dirty="0"/>
              <a:t> of the “conductor” is as well critical and is much more difficult. Depends also on the coil technology.</a:t>
            </a:r>
          </a:p>
          <a:p>
            <a:r>
              <a:rPr lang="en-US" dirty="0"/>
              <a:t>Taking more steps with intermediate mock-up is important</a:t>
            </a:r>
          </a:p>
          <a:p>
            <a:r>
              <a:rPr lang="en-US" dirty="0"/>
              <a:t>But a program cannot be done all in series: some parallelism must be introduced, otherwise you risk to see certain problem too late.</a:t>
            </a:r>
          </a:p>
          <a:p>
            <a:r>
              <a:rPr lang="en-US" dirty="0"/>
              <a:t>Foresee test </a:t>
            </a:r>
            <a:r>
              <a:rPr lang="en-US" b="1" dirty="0"/>
              <a:t>and multiple retesting</a:t>
            </a:r>
            <a:r>
              <a:rPr lang="en-US" dirty="0"/>
              <a:t>.</a:t>
            </a:r>
          </a:p>
          <a:p>
            <a:r>
              <a:rPr lang="en-US" dirty="0"/>
              <a:t>Difficult to do the program if has not some stable priority (which it had in 2016-17).</a:t>
            </a:r>
          </a:p>
          <a:p>
            <a:r>
              <a:rPr lang="en-US" dirty="0"/>
              <a:t>Long term program with company (HTS manufacturer) may suffer form company change of strategy.</a:t>
            </a:r>
          </a:p>
          <a:p>
            <a:r>
              <a:rPr lang="en-US" dirty="0"/>
              <a:t>We spent in Eucard2 (plus conductor and tooling) about 4 M€ (1.4 from EU) including salary and 0.5 M€ in ARIES (all from EU).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2742C-BB3A-4EF7-8152-F04A87A65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C081E-031E-439F-983D-34D6FE593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761680-D135-45B1-B91D-AF3270B70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383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F8474B-243C-4999-B3E8-F1BBD35A7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DB8C99-9613-4A4F-9651-0B6F625CC8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5EA8B-7A51-4655-846F-AC3353CD9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67FF3-3B1F-40F3-A462-2E4801164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42FFA9-0B34-48A4-9B6F-68487C57B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8553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66398-65B1-4A25-9F88-915B1D312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81599" cy="1325563"/>
          </a:xfrm>
        </p:spPr>
        <p:txBody>
          <a:bodyPr/>
          <a:lstStyle/>
          <a:p>
            <a:r>
              <a:rPr lang="en-US" dirty="0"/>
              <a:t>Situation in 2011-12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C5D48-6A0E-4F1A-B296-60FB564132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70994" y="1545440"/>
            <a:ext cx="5181600" cy="330177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Forming the EU strategy aiming at 80-100 km VLHC, then FCC.</a:t>
            </a:r>
          </a:p>
          <a:p>
            <a:r>
              <a:rPr lang="en-US" dirty="0"/>
              <a:t>Dipoles of 15-16 T, ultimate 20T</a:t>
            </a:r>
          </a:p>
          <a:p>
            <a:r>
              <a:rPr lang="en-US" dirty="0"/>
              <a:t>Noticing the activity in USA (stimulus program, NHMFL/ASC Bi-2212 performance jump)</a:t>
            </a:r>
          </a:p>
          <a:p>
            <a:r>
              <a:rPr lang="en-US" dirty="0"/>
              <a:t>Decision to use EuCARD2 (2013-2017) </a:t>
            </a:r>
            <a:r>
              <a:rPr lang="en-US" b="1" dirty="0"/>
              <a:t>to explore accelerator quality HTS.</a:t>
            </a:r>
          </a:p>
          <a:p>
            <a:r>
              <a:rPr lang="en-US" dirty="0"/>
              <a:t>Application aimed at Bi-2212 Rutherford, but open to consider also YBCO based conductor(s)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A425AB-661F-4F4F-909D-71228365D1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230506"/>
            <a:ext cx="5181600" cy="2182654"/>
          </a:xfrm>
        </p:spPr>
        <p:txBody>
          <a:bodyPr>
            <a:normAutofit fontScale="77500" lnSpcReduction="20000"/>
          </a:bodyPr>
          <a:lstStyle/>
          <a:p>
            <a:r>
              <a:rPr lang="fr-CH" dirty="0"/>
              <a:t>FP7 </a:t>
            </a:r>
            <a:r>
              <a:rPr lang="fr-CH" dirty="0" err="1"/>
              <a:t>EuCARD</a:t>
            </a:r>
            <a:r>
              <a:rPr lang="fr-CH" dirty="0"/>
              <a:t> – WP7</a:t>
            </a:r>
            <a:br>
              <a:rPr lang="fr-CH" dirty="0"/>
            </a:br>
            <a:r>
              <a:rPr lang="fr-CH" dirty="0" err="1"/>
              <a:t>technology</a:t>
            </a:r>
            <a:r>
              <a:rPr lang="fr-CH" dirty="0"/>
              <a:t> R&amp;D 2008-2013</a:t>
            </a:r>
          </a:p>
          <a:p>
            <a:pPr lvl="1"/>
            <a:r>
              <a:rPr lang="fr-CH" dirty="0"/>
              <a:t>FRESCA2 </a:t>
            </a:r>
            <a:r>
              <a:rPr lang="fr-CH" dirty="0" err="1"/>
              <a:t>dipole</a:t>
            </a:r>
            <a:br>
              <a:rPr lang="fr-CH" dirty="0"/>
            </a:br>
            <a:r>
              <a:rPr lang="fr-CH" dirty="0"/>
              <a:t>13 T, </a:t>
            </a:r>
            <a:r>
              <a:rPr lang="fr-CH" dirty="0">
                <a:sym typeface="Symbol"/>
              </a:rPr>
              <a:t> 100 mm </a:t>
            </a:r>
            <a:r>
              <a:rPr lang="fr-CH" dirty="0" err="1">
                <a:sym typeface="Symbol"/>
              </a:rPr>
              <a:t>facility</a:t>
            </a:r>
            <a:br>
              <a:rPr lang="fr-CH" dirty="0">
                <a:sym typeface="Symbol"/>
              </a:rPr>
            </a:br>
            <a:r>
              <a:rPr lang="fr-CH" dirty="0" err="1">
                <a:sym typeface="Symbol"/>
              </a:rPr>
              <a:t>Tested</a:t>
            </a:r>
            <a:r>
              <a:rPr lang="fr-CH" dirty="0">
                <a:sym typeface="Symbol"/>
              </a:rPr>
              <a:t> in July 2017: </a:t>
            </a:r>
            <a:r>
              <a:rPr lang="fr-CH" b="1" dirty="0">
                <a:sym typeface="Symbol"/>
              </a:rPr>
              <a:t>13 T!</a:t>
            </a:r>
          </a:p>
          <a:p>
            <a:pPr lvl="1"/>
            <a:r>
              <a:rPr lang="fr-CH" dirty="0">
                <a:sym typeface="Symbol"/>
              </a:rPr>
              <a:t>HTS insert + 6 T (no bore)</a:t>
            </a:r>
            <a:br>
              <a:rPr lang="fr-CH" dirty="0">
                <a:sym typeface="Symbol"/>
              </a:rPr>
            </a:br>
            <a:r>
              <a:rPr lang="fr-CH" dirty="0" err="1">
                <a:sym typeface="Symbol"/>
              </a:rPr>
              <a:t>Tested</a:t>
            </a:r>
            <a:r>
              <a:rPr lang="fr-CH" dirty="0">
                <a:sym typeface="Symbol"/>
              </a:rPr>
              <a:t> in </a:t>
            </a:r>
            <a:r>
              <a:rPr lang="fr-CH" dirty="0" err="1">
                <a:sym typeface="Symbol"/>
              </a:rPr>
              <a:t>Juy</a:t>
            </a:r>
            <a:r>
              <a:rPr lang="fr-CH" dirty="0">
                <a:sym typeface="Symbol"/>
              </a:rPr>
              <a:t> 2017: </a:t>
            </a:r>
            <a:r>
              <a:rPr lang="fr-CH" b="1" dirty="0">
                <a:sym typeface="Symbol"/>
              </a:rPr>
              <a:t>4.52 T @4.2K </a:t>
            </a:r>
            <a:r>
              <a:rPr lang="fr-CH" dirty="0">
                <a:sym typeface="Symbol"/>
              </a:rPr>
              <a:t>(power </a:t>
            </a:r>
            <a:r>
              <a:rPr lang="fr-CH" dirty="0" err="1">
                <a:sym typeface="Symbol"/>
              </a:rPr>
              <a:t>supply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limit</a:t>
            </a:r>
            <a:r>
              <a:rPr lang="fr-CH" dirty="0">
                <a:sym typeface="Symbol"/>
              </a:rPr>
              <a:t>, no </a:t>
            </a:r>
            <a:r>
              <a:rPr lang="fr-CH" dirty="0" err="1">
                <a:sym typeface="Symbol"/>
              </a:rPr>
              <a:t>quench</a:t>
            </a:r>
            <a:r>
              <a:rPr lang="fr-CH" dirty="0">
                <a:sym typeface="Symbol"/>
              </a:rPr>
              <a:t>)</a:t>
            </a:r>
          </a:p>
          <a:p>
            <a:endParaRPr lang="en-US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D2EC36F1-CCCF-479A-9236-472FAA9A3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8597" y="2162690"/>
            <a:ext cx="4321807" cy="2684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6E0854F-E50C-4995-85CA-B4A0E251CD38}"/>
              </a:ext>
            </a:extLst>
          </p:cNvPr>
          <p:cNvSpPr txBox="1"/>
          <p:nvPr/>
        </p:nvSpPr>
        <p:spPr>
          <a:xfrm>
            <a:off x="10574188" y="2508408"/>
            <a:ext cx="979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Fresca2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36278B-974A-4160-B1C8-10CF023B29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250" y="4737159"/>
            <a:ext cx="2259283" cy="20868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13CCD3-C4A2-453E-B975-77002D1CC0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3002" y="4847214"/>
            <a:ext cx="2987299" cy="19386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FB9192-FDB0-406E-B667-FE18917E3F43}"/>
              </a:ext>
            </a:extLst>
          </p:cNvPr>
          <p:cNvSpPr txBox="1"/>
          <p:nvPr/>
        </p:nvSpPr>
        <p:spPr>
          <a:xfrm>
            <a:off x="8374084" y="5095887"/>
            <a:ext cx="1788246" cy="338554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b="1" dirty="0" err="1"/>
              <a:t>EuCARD</a:t>
            </a:r>
            <a:r>
              <a:rPr lang="en-US" sz="1600" b="1" dirty="0"/>
              <a:t> HTS Insert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04A824-6FAE-4531-BC83-84D70DBC8E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5064" y="4734436"/>
            <a:ext cx="3364050" cy="15900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968D97-1669-4BC3-B003-4F552C8DBD1D}"/>
              </a:ext>
            </a:extLst>
          </p:cNvPr>
          <p:cNvSpPr txBox="1"/>
          <p:nvPr/>
        </p:nvSpPr>
        <p:spPr>
          <a:xfrm>
            <a:off x="239278" y="6139579"/>
            <a:ext cx="4293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Conductor procured by CERN</a:t>
            </a:r>
          </a:p>
          <a:p>
            <a:r>
              <a:rPr lang="en-US" dirty="0"/>
              <a:t>Magnet designed and </a:t>
            </a:r>
            <a:r>
              <a:rPr lang="en-US" dirty="0" err="1"/>
              <a:t>manufatcured</a:t>
            </a:r>
            <a:r>
              <a:rPr lang="en-US" dirty="0"/>
              <a:t> by CEA</a:t>
            </a:r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5A0AC1C2-C09E-4B1F-8B71-A802F8017A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2039" y="6292233"/>
            <a:ext cx="1121719" cy="531778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1ADC9A3-3F39-4A68-A799-D5EDA06C4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BDD48A83-50D5-4394-A3B3-01B2EA347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BB219F0-E05B-433D-B7E6-28ECED469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0358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16B00-13BA-49CA-9FF6-4F53443DA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 of </a:t>
            </a:r>
            <a:r>
              <a:rPr lang="en-US" dirty="0" err="1"/>
              <a:t>Supercondutor</a:t>
            </a:r>
            <a:r>
              <a:rPr lang="en-US" dirty="0"/>
              <a:t>: REBCO</a:t>
            </a:r>
          </a:p>
        </p:txBody>
      </p:sp>
      <p:pic>
        <p:nvPicPr>
          <p:cNvPr id="3" name="Content Placeholder 8">
            <a:extLst>
              <a:ext uri="{FF2B5EF4-FFF2-40B4-BE49-F238E27FC236}">
                <a16:creationId xmlns:a16="http://schemas.microsoft.com/office/drawing/2014/main" id="{CB3487A2-E8A0-46E2-9901-CA06DAC68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152" y="1556793"/>
            <a:ext cx="3466728" cy="1946516"/>
          </a:xfrm>
          <a:prstGeom prst="rect">
            <a:avLst/>
          </a:prstGeom>
        </p:spPr>
      </p:pic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EF5448A1-1B53-4D69-A8C2-7DCC944601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0790" y="1626577"/>
            <a:ext cx="1831124" cy="1802423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AB3CCCC-5ECD-44CB-8BAF-1AA51C18E0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327534"/>
              </p:ext>
            </p:extLst>
          </p:nvPr>
        </p:nvGraphicFramePr>
        <p:xfrm>
          <a:off x="1324416" y="3616669"/>
          <a:ext cx="8928992" cy="301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4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302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REBCO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characteristics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Bi-2212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High,</a:t>
                      </a:r>
                      <a:r>
                        <a:rPr lang="en-US" sz="1600" baseline="0" dirty="0"/>
                        <a:t> steadily improving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Critical</a:t>
                      </a:r>
                      <a:r>
                        <a:rPr lang="en-US" sz="1600" b="1" baseline="0" dirty="0"/>
                        <a:t> current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High, more stagnant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Roebel</a:t>
                      </a:r>
                      <a:r>
                        <a:rPr lang="en-US" sz="1600" baseline="0" dirty="0"/>
                        <a:t> cable (waste), ready to use, 50-200 m unit length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Cabling and general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Easy</a:t>
                      </a:r>
                      <a:r>
                        <a:rPr lang="en-US" sz="1600" baseline="0" dirty="0"/>
                        <a:t> Rutherford cable, but need special H.T., very long length possible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Very bad (tape).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Magnetization</a:t>
                      </a:r>
                      <a:r>
                        <a:rPr lang="en-US" sz="1600" b="1" baseline="0" dirty="0"/>
                        <a:t>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Worst than </a:t>
                      </a:r>
                      <a:r>
                        <a:rPr lang="en-US" sz="1600" dirty="0" err="1"/>
                        <a:t>NbSn</a:t>
                      </a:r>
                      <a:r>
                        <a:rPr lang="en-US" sz="1600" dirty="0"/>
                        <a:t> but manageable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Excellent, better than Nb</a:t>
                      </a:r>
                      <a:r>
                        <a:rPr lang="en-US" sz="1600" baseline="-25000" dirty="0"/>
                        <a:t>3</a:t>
                      </a:r>
                      <a:r>
                        <a:rPr lang="en-US" sz="1600" dirty="0"/>
                        <a:t>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Mechanical prop.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Weak</a:t>
                      </a:r>
                      <a:r>
                        <a:rPr lang="en-US" sz="1600" baseline="0" dirty="0"/>
                        <a:t> vs. </a:t>
                      </a:r>
                      <a:r>
                        <a:rPr lang="en-US" sz="1600" dirty="0" err="1"/>
                        <a:t>transv</a:t>
                      </a:r>
                      <a:r>
                        <a:rPr lang="en-US" sz="1600" dirty="0"/>
                        <a:t>. stress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Difficult </a:t>
                      </a:r>
                      <a:r>
                        <a:rPr lang="en-US" sz="1600" baseline="0" dirty="0"/>
                        <a:t>bend in non-easy way, joints not easy, good insulation and handling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Coil 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Very</a:t>
                      </a:r>
                      <a:r>
                        <a:rPr lang="en-US" sz="1600" baseline="0" dirty="0"/>
                        <a:t> complex HT, large scale coils may be difficult. Easy joints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Various supplier</a:t>
                      </a:r>
                      <a:r>
                        <a:rPr lang="en-US" sz="1600" baseline="0" dirty="0"/>
                        <a:t>s and  projects everywhere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Limite</a:t>
                      </a:r>
                      <a:r>
                        <a:rPr lang="en-US" sz="1600" baseline="0" dirty="0"/>
                        <a:t>d number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A742128-86EF-46A2-AEE8-A371E1EBE256}"/>
              </a:ext>
            </a:extLst>
          </p:cNvPr>
          <p:cNvSpPr/>
          <p:nvPr/>
        </p:nvSpPr>
        <p:spPr>
          <a:xfrm>
            <a:off x="1324416" y="6319520"/>
            <a:ext cx="3745424" cy="309589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8D40E2E-FF4B-411C-BCC4-EDF18EC0A92F}"/>
              </a:ext>
            </a:extLst>
          </p:cNvPr>
          <p:cNvSpPr/>
          <p:nvPr/>
        </p:nvSpPr>
        <p:spPr>
          <a:xfrm>
            <a:off x="1324416" y="5314808"/>
            <a:ext cx="3745424" cy="309589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00B92D2-84E5-46C5-B46E-075A8800C14D}"/>
              </a:ext>
            </a:extLst>
          </p:cNvPr>
          <p:cNvSpPr/>
          <p:nvPr/>
        </p:nvSpPr>
        <p:spPr>
          <a:xfrm>
            <a:off x="6616375" y="5715175"/>
            <a:ext cx="1718328" cy="265211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00743C06-38A1-4294-81BF-4810469102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108" y="629885"/>
            <a:ext cx="2350787" cy="902858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D59345F-AF99-4263-9860-DA279482E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58AE440-D719-4146-921B-B1F532260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95D1DA0-BDB1-49EE-863A-801D1CBFC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72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F0291-6490-4183-A5C1-3EFBDBC58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4E5A6E-973F-46FC-84C1-299008F5C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" y="2301868"/>
            <a:ext cx="6687892" cy="4474852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156293B-C65A-466B-BEE3-1B931B4B8E02}"/>
              </a:ext>
            </a:extLst>
          </p:cNvPr>
          <p:cNvCxnSpPr/>
          <p:nvPr/>
        </p:nvCxnSpPr>
        <p:spPr bwMode="auto">
          <a:xfrm flipH="1">
            <a:off x="3406174" y="3635752"/>
            <a:ext cx="737780" cy="205913"/>
          </a:xfrm>
          <a:prstGeom prst="straightConnector1">
            <a:avLst/>
          </a:prstGeom>
          <a:noFill/>
          <a:ln w="9525" cap="flat" cmpd="sng" algn="ctr">
            <a:solidFill>
              <a:srgbClr val="FF0000">
                <a:shade val="95000"/>
                <a:satMod val="105000"/>
              </a:srgbClr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E6064A9-CE65-4C50-8393-15E6001454F9}"/>
              </a:ext>
            </a:extLst>
          </p:cNvPr>
          <p:cNvSpPr txBox="1"/>
          <p:nvPr/>
        </p:nvSpPr>
        <p:spPr>
          <a:xfrm>
            <a:off x="3660376" y="3337114"/>
            <a:ext cx="3087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FF0000"/>
                </a:solidFill>
                <a:latin typeface="Verdana" pitchFamily="34" charset="0"/>
                <a:ea typeface="ＭＳ Ｐゴシック" pitchFamily="34" charset="-128"/>
                <a:cs typeface="Arial" charset="0"/>
              </a:rPr>
              <a:t>This corresponds to 800 A/mm2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5F9505-9E0F-4F6C-B6AF-767CB47CCD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480" y="1619545"/>
            <a:ext cx="7200240" cy="18670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49AE46-E8D5-43BE-92D4-DDF7F3467EED}"/>
              </a:ext>
            </a:extLst>
          </p:cNvPr>
          <p:cNvSpPr txBox="1"/>
          <p:nvPr/>
        </p:nvSpPr>
        <p:spPr>
          <a:xfrm>
            <a:off x="11113402" y="1718870"/>
            <a:ext cx="802070" cy="2154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36000" tIns="0" rIns="36000" bIns="0" rtlCol="0">
            <a:spAutoFit/>
          </a:bodyPr>
          <a:lstStyle/>
          <a:p>
            <a:r>
              <a:rPr lang="en-US" sz="1400" b="1" dirty="0">
                <a:sym typeface="Symbol" panose="05050102010706020507" pitchFamily="18" charset="2"/>
              </a:rPr>
              <a:t> =  10%</a:t>
            </a:r>
            <a:endParaRPr lang="en-US" sz="14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F4CB6C-F728-486C-9AA7-A01AD6F1A21A}"/>
              </a:ext>
            </a:extLst>
          </p:cNvPr>
          <p:cNvSpPr txBox="1"/>
          <p:nvPr/>
        </p:nvSpPr>
        <p:spPr>
          <a:xfrm>
            <a:off x="6316718" y="4354628"/>
            <a:ext cx="253204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Test in </a:t>
            </a:r>
            <a:r>
              <a:rPr lang="en-US" dirty="0" err="1"/>
              <a:t>Tallahasse</a:t>
            </a:r>
            <a:r>
              <a:rPr lang="en-US" dirty="0"/>
              <a:t> NHMFL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CB2DBC8-2B33-4E51-8224-179DD5E20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B50C8CE-6F98-4DD0-9A06-1004396A7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282A6D3-A4F9-49FE-89BF-1B73D0FC5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82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1281D-0B64-4B83-B3DB-0A652ADBD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2017"/>
          </a:xfrm>
        </p:spPr>
        <p:txBody>
          <a:bodyPr>
            <a:normAutofit fontScale="90000"/>
          </a:bodyPr>
          <a:lstStyle/>
          <a:p>
            <a:r>
              <a:rPr lang="en-US" dirty="0"/>
              <a:t>Conductor characterization at CERN (MSC-SCD)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22F43-899E-490B-B9D2-D44B83B8D7CA}"/>
              </a:ext>
            </a:extLst>
          </p:cNvPr>
          <p:cNvSpPr txBox="1">
            <a:spLocks/>
          </p:cNvSpPr>
          <p:nvPr/>
        </p:nvSpPr>
        <p:spPr>
          <a:xfrm>
            <a:off x="216022" y="1297142"/>
            <a:ext cx="11285097" cy="51222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Elaboration of </a:t>
            </a:r>
            <a:r>
              <a:rPr lang="en-GB" sz="2000" i="1" dirty="0" err="1"/>
              <a:t>J</a:t>
            </a:r>
            <a:r>
              <a:rPr lang="en-GB" sz="2000" i="1" baseline="-25000" dirty="0" err="1"/>
              <a:t>c</a:t>
            </a:r>
            <a:r>
              <a:rPr lang="en-GB" sz="2000" dirty="0"/>
              <a:t>(</a:t>
            </a:r>
            <a:r>
              <a:rPr lang="en-GB" sz="2000" dirty="0" err="1"/>
              <a:t>B,T,θ</a:t>
            </a:r>
            <a:r>
              <a:rPr lang="en-GB" sz="2000" dirty="0"/>
              <a:t>) scaling for REBCO materials</a:t>
            </a:r>
          </a:p>
          <a:p>
            <a:r>
              <a:rPr lang="en-GB" sz="2000" dirty="0"/>
              <a:t>Magnetization measurements with VSM +/-10.5 T, 1.9-100 K </a:t>
            </a:r>
          </a:p>
          <a:p>
            <a:r>
              <a:rPr lang="en-GB" sz="2000" dirty="0"/>
              <a:t>Residual Resistivity Ratio (RRR) measurements of the copper stabilizer</a:t>
            </a:r>
          </a:p>
          <a:p>
            <a:r>
              <a:rPr lang="en-GB" sz="2000" dirty="0"/>
              <a:t>Splice resistance measurements at 4 K in the field range 0-12 T and  at 77 K</a:t>
            </a:r>
          </a:p>
          <a:p>
            <a:pPr marL="736918" lvl="1" indent="-325438"/>
            <a:r>
              <a:rPr lang="en-GB" sz="1400" b="1" u="sng" dirty="0">
                <a:solidFill>
                  <a:srgbClr val="0055A0"/>
                </a:solidFill>
              </a:rPr>
              <a:t>Type 0: </a:t>
            </a:r>
            <a:r>
              <a:rPr lang="en-GB" sz="1400" dirty="0">
                <a:solidFill>
                  <a:srgbClr val="00B050"/>
                </a:solidFill>
              </a:rPr>
              <a:t>Lowest  resistance </a:t>
            </a:r>
            <a:r>
              <a:rPr lang="en-GB" sz="1400" dirty="0">
                <a:solidFill>
                  <a:srgbClr val="0055A0"/>
                </a:solidFill>
              </a:rPr>
              <a:t>(</a:t>
            </a:r>
            <a:r>
              <a:rPr lang="en-GB" sz="1400" b="1" dirty="0">
                <a:solidFill>
                  <a:srgbClr val="0055A0"/>
                </a:solidFill>
              </a:rPr>
              <a:t>13-40 n</a:t>
            </a:r>
            <a:r>
              <a:rPr lang="en-GB" sz="1400" b="1" dirty="0">
                <a:solidFill>
                  <a:srgbClr val="0055A0"/>
                </a:solidFill>
                <a:sym typeface="Symbol"/>
              </a:rPr>
              <a:t> </a:t>
            </a:r>
            <a:r>
              <a:rPr lang="en-GB" sz="1400" b="1" dirty="0">
                <a:solidFill>
                  <a:srgbClr val="0055A0"/>
                </a:solidFill>
              </a:rPr>
              <a:t>cm</a:t>
            </a:r>
            <a:r>
              <a:rPr lang="en-GB" sz="1400" b="1" baseline="30000" dirty="0">
                <a:solidFill>
                  <a:srgbClr val="0055A0"/>
                </a:solidFill>
              </a:rPr>
              <a:t>2 </a:t>
            </a:r>
            <a:r>
              <a:rPr lang="en-GB" sz="1400" dirty="0">
                <a:solidFill>
                  <a:srgbClr val="0055A0"/>
                </a:solidFill>
              </a:rPr>
              <a:t>)</a:t>
            </a:r>
            <a:endParaRPr lang="en-GB" sz="1400" baseline="30000" dirty="0">
              <a:solidFill>
                <a:srgbClr val="0055A0"/>
              </a:solidFill>
            </a:endParaRPr>
          </a:p>
          <a:p>
            <a:pPr marL="736918" lvl="1" indent="-325438"/>
            <a:r>
              <a:rPr lang="en-GB" sz="1400" b="1" u="sng" dirty="0">
                <a:solidFill>
                  <a:srgbClr val="0055A0"/>
                </a:solidFill>
              </a:rPr>
              <a:t>Type 1</a:t>
            </a:r>
            <a:r>
              <a:rPr lang="en-GB" sz="1400" b="1" dirty="0">
                <a:solidFill>
                  <a:srgbClr val="0055A0"/>
                </a:solidFill>
              </a:rPr>
              <a:t>: </a:t>
            </a:r>
            <a:r>
              <a:rPr lang="en-GB" sz="1400" dirty="0">
                <a:solidFill>
                  <a:srgbClr val="FF0000"/>
                </a:solidFill>
              </a:rPr>
              <a:t>High  resistance </a:t>
            </a:r>
            <a:r>
              <a:rPr lang="en-GB" sz="1400" dirty="0">
                <a:solidFill>
                  <a:srgbClr val="0055A0"/>
                </a:solidFill>
              </a:rPr>
              <a:t>(</a:t>
            </a:r>
            <a:r>
              <a:rPr lang="en-GB" sz="1400" b="1" dirty="0">
                <a:solidFill>
                  <a:srgbClr val="0055A0"/>
                </a:solidFill>
              </a:rPr>
              <a:t>98-570 n</a:t>
            </a:r>
            <a:r>
              <a:rPr lang="en-GB" sz="1400" b="1" dirty="0">
                <a:solidFill>
                  <a:srgbClr val="0055A0"/>
                </a:solidFill>
                <a:sym typeface="Symbol"/>
              </a:rPr>
              <a:t> </a:t>
            </a:r>
            <a:r>
              <a:rPr lang="en-GB" sz="1400" b="1" dirty="0">
                <a:solidFill>
                  <a:srgbClr val="0055A0"/>
                </a:solidFill>
              </a:rPr>
              <a:t>cm</a:t>
            </a:r>
            <a:r>
              <a:rPr lang="en-GB" sz="1400" b="1" baseline="30000" dirty="0">
                <a:solidFill>
                  <a:srgbClr val="0055A0"/>
                </a:solidFill>
              </a:rPr>
              <a:t>2 </a:t>
            </a:r>
            <a:r>
              <a:rPr lang="en-GB" sz="1400" dirty="0">
                <a:solidFill>
                  <a:srgbClr val="0055A0"/>
                </a:solidFill>
              </a:rPr>
              <a:t>)</a:t>
            </a:r>
            <a:r>
              <a:rPr lang="en-GB" sz="1400" baseline="30000" dirty="0">
                <a:solidFill>
                  <a:srgbClr val="0055A0"/>
                </a:solidFill>
              </a:rPr>
              <a:t> </a:t>
            </a:r>
            <a:endParaRPr lang="en-GB" sz="1400" dirty="0">
              <a:solidFill>
                <a:srgbClr val="0055A0"/>
              </a:solidFill>
            </a:endParaRPr>
          </a:p>
          <a:p>
            <a:pPr marL="736918" lvl="1" indent="-325438"/>
            <a:r>
              <a:rPr lang="en-GB" sz="1400" b="1" u="sng" dirty="0">
                <a:solidFill>
                  <a:srgbClr val="0055A0"/>
                </a:solidFill>
              </a:rPr>
              <a:t>Type 2</a:t>
            </a:r>
            <a:r>
              <a:rPr lang="en-GB" sz="1400" b="1" dirty="0">
                <a:solidFill>
                  <a:srgbClr val="0055A0"/>
                </a:solidFill>
              </a:rPr>
              <a:t>: </a:t>
            </a:r>
            <a:r>
              <a:rPr lang="en-GB" sz="1400" dirty="0">
                <a:solidFill>
                  <a:srgbClr val="FF0000"/>
                </a:solidFill>
              </a:rPr>
              <a:t>Very High resistance </a:t>
            </a:r>
            <a:r>
              <a:rPr lang="en-GB" sz="1400" dirty="0">
                <a:solidFill>
                  <a:srgbClr val="0055A0"/>
                </a:solidFill>
              </a:rPr>
              <a:t>(</a:t>
            </a:r>
            <a:r>
              <a:rPr lang="en-GB" sz="1400" b="1" dirty="0">
                <a:solidFill>
                  <a:srgbClr val="0055A0"/>
                </a:solidFill>
              </a:rPr>
              <a:t>150-884 n</a:t>
            </a:r>
            <a:r>
              <a:rPr lang="en-GB" sz="1400" b="1" dirty="0">
                <a:solidFill>
                  <a:srgbClr val="0055A0"/>
                </a:solidFill>
                <a:sym typeface="Symbol"/>
              </a:rPr>
              <a:t></a:t>
            </a:r>
            <a:r>
              <a:rPr lang="en-GB" sz="1400" b="1" dirty="0">
                <a:solidFill>
                  <a:srgbClr val="0055A0"/>
                </a:solidFill>
              </a:rPr>
              <a:t>cm</a:t>
            </a:r>
            <a:r>
              <a:rPr lang="en-GB" sz="1400" b="1" baseline="30000" dirty="0">
                <a:solidFill>
                  <a:srgbClr val="0055A0"/>
                </a:solidFill>
              </a:rPr>
              <a:t>2</a:t>
            </a:r>
            <a:r>
              <a:rPr lang="en-GB" sz="1400" dirty="0">
                <a:solidFill>
                  <a:srgbClr val="0055A0"/>
                </a:solidFill>
              </a:rPr>
              <a:t>)</a:t>
            </a:r>
            <a:endParaRPr lang="en-GB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5BD049-E64B-4D70-B80E-BA130E858A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153"/>
          <a:stretch/>
        </p:blipFill>
        <p:spPr>
          <a:xfrm>
            <a:off x="4572000" y="3707393"/>
            <a:ext cx="4456130" cy="27592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79BED4-6845-44EE-92C0-EB192820290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505" y="2007519"/>
            <a:ext cx="1566500" cy="11717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299FF0-73F5-42E8-B5A0-9606D0F448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609" y="3619995"/>
            <a:ext cx="4413391" cy="2839498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93CC2548-826D-4476-A4BB-CA09D041A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03" y="2939078"/>
            <a:ext cx="631124" cy="631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A6CA41-A67E-448C-B74E-AAA024FF5315}"/>
              </a:ext>
            </a:extLst>
          </p:cNvPr>
          <p:cNvSpPr txBox="1"/>
          <p:nvPr/>
        </p:nvSpPr>
        <p:spPr>
          <a:xfrm>
            <a:off x="5479602" y="3196141"/>
            <a:ext cx="791883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J. </a:t>
            </a:r>
            <a:r>
              <a:rPr lang="en-US" sz="1400" dirty="0" err="1"/>
              <a:t>Fleiter</a:t>
            </a:r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B6619E-BB09-43D2-855B-D2665F6ED6F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978" t="27343" r="40003" b="56776"/>
          <a:stretch/>
        </p:blipFill>
        <p:spPr>
          <a:xfrm>
            <a:off x="9046970" y="4354988"/>
            <a:ext cx="2986421" cy="15539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F7A112-B7A3-4227-8763-FEE560B45A23}"/>
              </a:ext>
            </a:extLst>
          </p:cNvPr>
          <p:cNvSpPr txBox="1"/>
          <p:nvPr/>
        </p:nvSpPr>
        <p:spPr>
          <a:xfrm>
            <a:off x="9131864" y="3503918"/>
            <a:ext cx="2635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Geometrical rules for </a:t>
            </a:r>
            <a:r>
              <a:rPr lang="en-US" dirty="0" err="1"/>
              <a:t>Roebel</a:t>
            </a:r>
            <a:r>
              <a:rPr lang="en-US" dirty="0"/>
              <a:t>; stacking factor important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46F4B6-B047-4C43-A63D-12C05C9EF26E}"/>
              </a:ext>
            </a:extLst>
          </p:cNvPr>
          <p:cNvSpPr/>
          <p:nvPr/>
        </p:nvSpPr>
        <p:spPr>
          <a:xfrm>
            <a:off x="5035410" y="5670864"/>
            <a:ext cx="4096454" cy="425136"/>
          </a:xfrm>
          <a:prstGeom prst="roundRect">
            <a:avLst/>
          </a:prstGeom>
          <a:noFill/>
          <a:ln w="349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9645B36C-DAA2-4802-AB72-9CECCE24E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C99E064-A593-4F61-877B-BA928DF0E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F1A3233-DB0B-4509-B531-5D154A2FB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Measurements of losses in Univ. of </a:t>
            </a:r>
            <a:r>
              <a:rPr lang="en-US" sz="3200" dirty="0" err="1"/>
              <a:t>Twente</a:t>
            </a:r>
            <a:r>
              <a:rPr lang="en-US" sz="3200" dirty="0"/>
              <a:t> (NL)  and Univ. of Southampton (UK)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GB" dirty="0"/>
              <a:t>Losses are dominated by the hysteresis of superconductor assemblies in </a:t>
            </a:r>
            <a:r>
              <a:rPr lang="en-GB" dirty="0" err="1"/>
              <a:t>Roebel</a:t>
            </a:r>
            <a:r>
              <a:rPr lang="en-GB" dirty="0"/>
              <a:t>.</a:t>
            </a:r>
          </a:p>
          <a:p>
            <a:pPr lvl="0"/>
            <a:r>
              <a:rPr lang="en-GB" dirty="0"/>
              <a:t>Simple assemblies of isolated tapes are coupled, i.e. as a monolithic conductor, but not quite fully.</a:t>
            </a:r>
          </a:p>
          <a:p>
            <a:pPr lvl="0"/>
            <a:r>
              <a:rPr lang="en-GB" dirty="0"/>
              <a:t>The 15 tape </a:t>
            </a:r>
            <a:r>
              <a:rPr lang="en-GB" dirty="0" err="1"/>
              <a:t>Roebel</a:t>
            </a:r>
            <a:r>
              <a:rPr lang="en-GB" dirty="0"/>
              <a:t> samples with/without epoxy impregnation behave as two in-line coupled stacks, each stack of 7-8 tapes. The saturation fields of the stacks increases linearly with the number of tapes, as expected.</a:t>
            </a:r>
          </a:p>
          <a:p>
            <a:pPr lvl="0"/>
            <a:r>
              <a:rPr lang="en-GB" dirty="0"/>
              <a:t>Epoxy impregnated </a:t>
            </a:r>
            <a:r>
              <a:rPr lang="en-GB" dirty="0" err="1"/>
              <a:t>Roebel</a:t>
            </a:r>
            <a:r>
              <a:rPr lang="en-GB" dirty="0"/>
              <a:t> is less coupled and the strand in transposition seemed uncoupled.</a:t>
            </a:r>
          </a:p>
          <a:p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02976" y="2420888"/>
            <a:ext cx="4181657" cy="338437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37</a:t>
            </a:fld>
            <a:endParaRPr lang="en-GB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459" y="1772817"/>
            <a:ext cx="2031242" cy="525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3241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0383"/>
          </a:xfrm>
        </p:spPr>
        <p:txBody>
          <a:bodyPr/>
          <a:lstStyle/>
          <a:p>
            <a:r>
              <a:rPr lang="en-US" dirty="0"/>
              <a:t>Back to Eucard2 : from tape to cable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38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440" y="1841155"/>
            <a:ext cx="6564000" cy="45151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8614"/>
          <a:stretch/>
        </p:blipFill>
        <p:spPr>
          <a:xfrm>
            <a:off x="1919536" y="1417638"/>
            <a:ext cx="1386736" cy="49387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0097" y="1124744"/>
            <a:ext cx="1747406" cy="12380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616281" y="1475509"/>
            <a:ext cx="1954561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A. </a:t>
            </a:r>
            <a:r>
              <a:rPr lang="en-US" sz="1400" dirty="0" err="1"/>
              <a:t>Kario</a:t>
            </a:r>
            <a:r>
              <a:rPr lang="en-US" sz="1400" dirty="0"/>
              <a:t> &amp; W. Goldacker</a:t>
            </a: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EB8FD1D6-D4A2-48CE-BE31-4F893F5FF1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768" y="457934"/>
            <a:ext cx="2350787" cy="90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356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F_M0.1,2,3,4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39</a:t>
            </a:fld>
            <a:endParaRPr lang="en-GB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89" r="14202"/>
          <a:stretch/>
        </p:blipFill>
        <p:spPr>
          <a:xfrm rot="16200000">
            <a:off x="3045741" y="322336"/>
            <a:ext cx="3204918" cy="5627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38356" b="42893"/>
          <a:stretch/>
        </p:blipFill>
        <p:spPr>
          <a:xfrm rot="10800000">
            <a:off x="1834334" y="4877425"/>
            <a:ext cx="5563720" cy="844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04343" y="2393252"/>
            <a:ext cx="2743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StSt</a:t>
            </a:r>
            <a:r>
              <a:rPr lang="en-US" dirty="0"/>
              <a:t> dummy ctd101K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59697" y="3033487"/>
            <a:ext cx="4564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 instrumentation tests,  electrical short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55675" y="3529020"/>
            <a:ext cx="48922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Test dummy filled resin CTD101G test failed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52325" y="4405403"/>
            <a:ext cx="5961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HTS , 1</a:t>
            </a:r>
            <a:r>
              <a:rPr lang="en-US" b="1" baseline="30000" dirty="0"/>
              <a:t>st</a:t>
            </a:r>
            <a:r>
              <a:rPr lang="en-US" b="1" dirty="0"/>
              <a:t> real test coil FeatherM0.4  Bruker tape , KIT cable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7990" y="3854833"/>
            <a:ext cx="3104659" cy="23276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454067" y="3792508"/>
            <a:ext cx="2968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Fiber optics development for temperature onset detection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0443" y="2541331"/>
            <a:ext cx="2832472" cy="1251177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8736631" y="4397302"/>
            <a:ext cx="599728" cy="20772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796983" y="1153325"/>
            <a:ext cx="1239238" cy="165231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064639" y="5922144"/>
            <a:ext cx="1319872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G. Kirby, CERN</a:t>
            </a:r>
          </a:p>
        </p:txBody>
      </p:sp>
    </p:spTree>
    <p:extLst>
      <p:ext uri="{BB962C8B-B14F-4D97-AF65-F5344CB8AC3E}">
        <p14:creationId xmlns:p14="http://schemas.microsoft.com/office/powerpoint/2010/main" val="128271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78650-2FA4-4C4C-8BE4-8DF2EEB72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28680" cy="1325563"/>
          </a:xfrm>
        </p:spPr>
        <p:txBody>
          <a:bodyPr/>
          <a:lstStyle/>
          <a:p>
            <a:r>
              <a:rPr lang="en-US" dirty="0"/>
              <a:t>Selection of HTS: REBCO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cable type: ROEBEL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E1CC4EF-E8E0-4114-B2D7-E2E236DFD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fr-CH" dirty="0" err="1"/>
              <a:t>Choice</a:t>
            </a:r>
            <a:r>
              <a:rPr lang="fr-CH" dirty="0"/>
              <a:t> in </a:t>
            </a:r>
            <a:r>
              <a:rPr lang="fr-CH" dirty="0" err="1"/>
              <a:t>favor</a:t>
            </a:r>
            <a:r>
              <a:rPr lang="fr-CH" dirty="0"/>
              <a:t> of REBCO tapes </a:t>
            </a:r>
            <a:r>
              <a:rPr lang="fr-CH" dirty="0" err="1"/>
              <a:t>assembled</a:t>
            </a:r>
            <a:r>
              <a:rPr lang="fr-CH" dirty="0"/>
              <a:t> in Roebel </a:t>
            </a:r>
            <a:r>
              <a:rPr lang="fr-CH" dirty="0" err="1"/>
              <a:t>cable</a:t>
            </a:r>
            <a:endParaRPr lang="fr-CH" dirty="0"/>
          </a:p>
          <a:p>
            <a:pPr lvl="1"/>
            <a:r>
              <a:rPr lang="fr-CH" dirty="0"/>
              <a:t>REBCO: </a:t>
            </a:r>
            <a:r>
              <a:rPr lang="fr-CH" dirty="0" err="1"/>
              <a:t>continuing</a:t>
            </a:r>
            <a:r>
              <a:rPr lang="fr-CH" dirty="0"/>
              <a:t> the route of </a:t>
            </a:r>
            <a:r>
              <a:rPr lang="fr-CH" dirty="0" err="1"/>
              <a:t>EuCARD</a:t>
            </a:r>
            <a:endParaRPr lang="fr-CH" dirty="0"/>
          </a:p>
          <a:p>
            <a:pPr lvl="1"/>
            <a:r>
              <a:rPr lang="fr-CH" dirty="0"/>
              <a:t>EU </a:t>
            </a:r>
            <a:r>
              <a:rPr lang="fr-CH" dirty="0" err="1"/>
              <a:t>Industry</a:t>
            </a:r>
            <a:r>
              <a:rPr lang="fr-CH" dirty="0"/>
              <a:t>. </a:t>
            </a:r>
            <a:r>
              <a:rPr lang="fr-CH" dirty="0" err="1"/>
              <a:t>Other</a:t>
            </a:r>
            <a:r>
              <a:rPr lang="fr-CH" dirty="0"/>
              <a:t> EU programs  (FP7-Eurotapes) </a:t>
            </a:r>
          </a:p>
          <a:p>
            <a:pPr lvl="1"/>
            <a:r>
              <a:rPr lang="fr-CH" b="1" dirty="0">
                <a:solidFill>
                  <a:srgbClr val="C00000"/>
                </a:solidFill>
              </a:rPr>
              <a:t>High </a:t>
            </a:r>
            <a:r>
              <a:rPr lang="fr-CH" b="1" dirty="0" err="1">
                <a:solidFill>
                  <a:srgbClr val="C00000"/>
                </a:solidFill>
              </a:rPr>
              <a:t>current</a:t>
            </a:r>
            <a:r>
              <a:rPr lang="fr-CH" b="1" dirty="0">
                <a:solidFill>
                  <a:srgbClr val="C00000"/>
                </a:solidFill>
              </a:rPr>
              <a:t> </a:t>
            </a:r>
            <a:r>
              <a:rPr lang="fr-CH" b="1" dirty="0" err="1">
                <a:solidFill>
                  <a:srgbClr val="C00000"/>
                </a:solidFill>
              </a:rPr>
              <a:t>density</a:t>
            </a:r>
            <a:r>
              <a:rPr lang="fr-CH" b="1" dirty="0">
                <a:solidFill>
                  <a:srgbClr val="C00000"/>
                </a:solidFill>
              </a:rPr>
              <a:t> (use// orientation)  &amp; Transposition!</a:t>
            </a:r>
          </a:p>
          <a:p>
            <a:pPr lvl="1"/>
            <a:r>
              <a:rPr lang="en-GB" b="1" dirty="0">
                <a:solidFill>
                  <a:srgbClr val="00B050"/>
                </a:solidFill>
              </a:rPr>
              <a:t>“Easy” start: conductor in final form, no need high temperature heat treatment of whole coil.</a:t>
            </a:r>
          </a:p>
          <a:p>
            <a:endParaRPr lang="fr-CH" dirty="0"/>
          </a:p>
          <a:p>
            <a:endParaRPr lang="fr-CH" dirty="0"/>
          </a:p>
          <a:p>
            <a:endParaRPr lang="fr-CH" sz="2800" dirty="0"/>
          </a:p>
          <a:p>
            <a:endParaRPr lang="fr-CH" sz="2800" dirty="0"/>
          </a:p>
          <a:p>
            <a:r>
              <a:rPr lang="fr-CH" sz="2800" dirty="0" err="1"/>
              <a:t>Other</a:t>
            </a:r>
            <a:r>
              <a:rPr lang="fr-CH" sz="2800" dirty="0"/>
              <a:t> types of </a:t>
            </a:r>
            <a:r>
              <a:rPr lang="fr-CH" sz="2800" dirty="0" err="1"/>
              <a:t>cable</a:t>
            </a:r>
            <a:r>
              <a:rPr lang="fr-CH" sz="2800" dirty="0"/>
              <a:t> like </a:t>
            </a:r>
            <a:r>
              <a:rPr lang="fr-CH" sz="2800" dirty="0" err="1"/>
              <a:t>stacked</a:t>
            </a:r>
            <a:r>
              <a:rPr lang="fr-CH" sz="2800" dirty="0"/>
              <a:t> tape </a:t>
            </a:r>
            <a:r>
              <a:rPr lang="fr-CH" sz="2800" dirty="0" err="1"/>
              <a:t>cable</a:t>
            </a:r>
            <a:r>
              <a:rPr lang="fr-CH" sz="2800" dirty="0"/>
              <a:t> </a:t>
            </a:r>
            <a:r>
              <a:rPr lang="fr-CH" sz="2800" dirty="0" err="1"/>
              <a:t>with</a:t>
            </a:r>
            <a:r>
              <a:rPr lang="fr-CH" sz="2800" dirty="0"/>
              <a:t> twist on the </a:t>
            </a:r>
            <a:r>
              <a:rPr lang="fr-CH" sz="2800" dirty="0" err="1"/>
              <a:t>curvature</a:t>
            </a:r>
            <a:r>
              <a:rPr lang="fr-CH" sz="2800" dirty="0"/>
              <a:t> ends have been </a:t>
            </a:r>
            <a:r>
              <a:rPr lang="fr-CH" sz="2800" dirty="0" err="1"/>
              <a:t>investigated</a:t>
            </a:r>
            <a:r>
              <a:rPr lang="fr-CH" sz="2800" dirty="0"/>
              <a:t>. </a:t>
            </a:r>
            <a:r>
              <a:rPr lang="fr-CH" sz="2800" dirty="0" err="1"/>
              <a:t>Eyes</a:t>
            </a:r>
            <a:r>
              <a:rPr lang="fr-CH" sz="2800" dirty="0"/>
              <a:t> on CORC®!</a:t>
            </a:r>
          </a:p>
          <a:p>
            <a:r>
              <a:rPr lang="fr-CH" sz="2800" dirty="0"/>
              <a:t>Activity on Bi-2212 have been </a:t>
            </a:r>
            <a:r>
              <a:rPr lang="fr-CH" sz="2800" dirty="0" err="1"/>
              <a:t>pursued</a:t>
            </a:r>
            <a:r>
              <a:rPr lang="fr-CH" sz="2800" dirty="0"/>
              <a:t> in the collaboration CERN-ASC(</a:t>
            </a:r>
            <a:r>
              <a:rPr lang="fr-CH" sz="2800" dirty="0" err="1"/>
              <a:t>Fl</a:t>
            </a:r>
            <a:r>
              <a:rPr lang="fr-CH" sz="2800" dirty="0"/>
              <a:t>) on </a:t>
            </a:r>
            <a:r>
              <a:rPr lang="fr-CH" sz="2800" dirty="0" err="1"/>
              <a:t>advanced</a:t>
            </a:r>
            <a:r>
              <a:rPr lang="fr-CH" sz="2800" dirty="0"/>
              <a:t> </a:t>
            </a:r>
            <a:r>
              <a:rPr lang="fr-CH" sz="2800" dirty="0" err="1"/>
              <a:t>powder</a:t>
            </a:r>
            <a:r>
              <a:rPr lang="fr-CH" sz="2800" dirty="0"/>
              <a:t> </a:t>
            </a:r>
            <a:r>
              <a:rPr lang="fr-CH" sz="2800" dirty="0" err="1"/>
              <a:t>from</a:t>
            </a:r>
            <a:r>
              <a:rPr lang="fr-CH" sz="2800" dirty="0"/>
              <a:t> </a:t>
            </a:r>
            <a:r>
              <a:rPr lang="fr-CH" sz="2800" dirty="0" err="1"/>
              <a:t>Nexans</a:t>
            </a:r>
            <a:r>
              <a:rPr lang="fr-CH" sz="2800" dirty="0"/>
              <a:t> </a:t>
            </a:r>
            <a:r>
              <a:rPr lang="fr-CH" sz="2800" dirty="0" err="1"/>
              <a:t>with</a:t>
            </a:r>
            <a:r>
              <a:rPr lang="fr-CH" sz="2800" dirty="0"/>
              <a:t> </a:t>
            </a:r>
            <a:r>
              <a:rPr lang="fr-CH" sz="2800" dirty="0" err="1"/>
              <a:t>mesurements</a:t>
            </a:r>
            <a:r>
              <a:rPr lang="fr-CH" sz="2800" dirty="0"/>
              <a:t> by </a:t>
            </a:r>
            <a:r>
              <a:rPr lang="fr-CH" sz="2800" dirty="0" err="1"/>
              <a:t>Univ</a:t>
            </a:r>
            <a:r>
              <a:rPr lang="fr-CH" sz="2800" dirty="0"/>
              <a:t>. of Geneva on </a:t>
            </a:r>
            <a:r>
              <a:rPr lang="fr-CH" sz="2800" dirty="0" err="1"/>
              <a:t>strand</a:t>
            </a:r>
            <a:r>
              <a:rPr lang="fr-CH" sz="2800" dirty="0"/>
              <a:t> and in future </a:t>
            </a:r>
            <a:r>
              <a:rPr lang="fr-CH" sz="2800" dirty="0" err="1"/>
              <a:t>U.Twente</a:t>
            </a:r>
            <a:r>
              <a:rPr lang="fr-CH" sz="2800" dirty="0"/>
              <a:t> on </a:t>
            </a:r>
            <a:r>
              <a:rPr lang="fr-CH" sz="2800" dirty="0" err="1"/>
              <a:t>cable</a:t>
            </a:r>
            <a:endParaRPr lang="en-GB" sz="2800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B82582C-5424-42D7-8ABD-1DB1391DB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000" y="3264791"/>
            <a:ext cx="6150715" cy="136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8F045A-A9B0-430F-A6A8-88406B953A01}"/>
              </a:ext>
            </a:extLst>
          </p:cNvPr>
          <p:cNvSpPr txBox="1"/>
          <p:nvPr/>
        </p:nvSpPr>
        <p:spPr>
          <a:xfrm>
            <a:off x="1890445" y="3593635"/>
            <a:ext cx="282202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fr-CH" sz="2000" dirty="0"/>
              <a:t>W. </a:t>
            </a:r>
            <a:r>
              <a:rPr lang="fr-CH" sz="2000" dirty="0" err="1"/>
              <a:t>Goldacker</a:t>
            </a:r>
            <a:r>
              <a:rPr lang="fr-CH" sz="2000" dirty="0"/>
              <a:t> et al., </a:t>
            </a:r>
            <a:r>
              <a:rPr lang="pt-BR" sz="2000" dirty="0"/>
              <a:t>2006 J Phys. Conf. Ser. 43 901</a:t>
            </a:r>
            <a:endParaRPr lang="en-GB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6D02C7-D970-49B2-B779-24AE904A7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399C7E4-3BCE-4666-A599-46AF9E79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2E3179A-CD12-4EE3-AB8F-88B6ADE44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FB581A02-7AB4-4C21-B058-1C24E2A180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9948" y="1646238"/>
            <a:ext cx="2350787" cy="90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4895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340" y="857250"/>
            <a:ext cx="5015069" cy="35110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4" t="8373" r="16850" b="6788"/>
          <a:stretch/>
        </p:blipFill>
        <p:spPr>
          <a:xfrm>
            <a:off x="6345244" y="2913422"/>
            <a:ext cx="4246419" cy="2978727"/>
          </a:xfrm>
          <a:prstGeom prst="rect">
            <a:avLst/>
          </a:prstGeom>
        </p:spPr>
      </p:pic>
      <p:sp>
        <p:nvSpPr>
          <p:cNvPr id="11" name="Line Callout 1 10"/>
          <p:cNvSpPr/>
          <p:nvPr/>
        </p:nvSpPr>
        <p:spPr>
          <a:xfrm>
            <a:off x="5472881" y="1390697"/>
            <a:ext cx="54744" cy="2501085"/>
          </a:xfrm>
          <a:prstGeom prst="borderCallout1">
            <a:avLst>
              <a:gd name="adj1" fmla="val 100313"/>
              <a:gd name="adj2" fmla="val 97956"/>
              <a:gd name="adj3" fmla="val 109387"/>
              <a:gd name="adj4" fmla="val 1348823"/>
            </a:avLst>
          </a:prstGeom>
          <a:solidFill>
            <a:srgbClr val="CA1100">
              <a:alpha val="27000"/>
            </a:srgbClr>
          </a:solidFill>
          <a:ln w="9525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/>
          <a:lstStyle/>
          <a:p>
            <a:pPr defTabSz="685800">
              <a:defRPr/>
            </a:pPr>
            <a:endParaRPr lang="en-US" sz="825" kern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4232" y="4368257"/>
            <a:ext cx="3228650" cy="151521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V="1">
            <a:off x="3056544" y="2108536"/>
            <a:ext cx="0" cy="5367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056545" y="2427444"/>
            <a:ext cx="2346729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592039" y="1838377"/>
            <a:ext cx="851356" cy="41122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47897" y="1641743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FF0000"/>
                </a:solidFill>
              </a:rPr>
              <a:t>Quench</a:t>
            </a:r>
            <a:r>
              <a:rPr lang="fr-CH" sz="1200" dirty="0">
                <a:solidFill>
                  <a:srgbClr val="FF0000"/>
                </a:solidFill>
              </a:rPr>
              <a:t> </a:t>
            </a:r>
            <a:r>
              <a:rPr lang="fr-CH" sz="1200" dirty="0" err="1">
                <a:solidFill>
                  <a:srgbClr val="FF0000"/>
                </a:solidFill>
              </a:rPr>
              <a:t>detection</a:t>
            </a:r>
            <a:endParaRPr lang="fr-CH" sz="12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32129" y="2155469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&gt; 1 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77922" y="2305564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0000"/>
                </a:solidFill>
              </a:rPr>
              <a:t>Zoom of the last 50 ms</a:t>
            </a:r>
          </a:p>
          <a:p>
            <a:r>
              <a:rPr lang="fr-CH" sz="1200" dirty="0"/>
              <a:t>Protection 10 mV, 20 ms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24661" y="849218"/>
            <a:ext cx="413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Low resolution high frequency acquisition</a:t>
            </a:r>
          </a:p>
        </p:txBody>
      </p:sp>
    </p:spTree>
    <p:extLst>
      <p:ext uri="{BB962C8B-B14F-4D97-AF65-F5344CB8AC3E}">
        <p14:creationId xmlns:p14="http://schemas.microsoft.com/office/powerpoint/2010/main" val="2294825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1665" y="274638"/>
            <a:ext cx="6264695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Soft transition and easy detection: FeatherM0.4 coil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41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2495601" y="1355187"/>
            <a:ext cx="6672887" cy="4671629"/>
            <a:chOff x="367993" y="1758544"/>
            <a:chExt cx="5942826" cy="416052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993" y="1758544"/>
              <a:ext cx="5942826" cy="4160520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flipV="1">
              <a:off x="1919317" y="4793672"/>
              <a:ext cx="0" cy="63730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4408516" y="4761344"/>
              <a:ext cx="0" cy="66501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919317" y="5172362"/>
              <a:ext cx="246149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5031971" y="4761344"/>
              <a:ext cx="0" cy="66501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1942409" y="5315526"/>
              <a:ext cx="308956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4312008" y="5834028"/>
            <a:ext cx="4399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Heater</a:t>
            </a:r>
            <a:r>
              <a:rPr lang="fr-CH" sz="1600" dirty="0"/>
              <a:t> pulse: </a:t>
            </a:r>
          </a:p>
          <a:p>
            <a:r>
              <a:rPr lang="fr-CH" sz="1600" dirty="0"/>
              <a:t>I_SH=30 A, U_SH= 40 V, </a:t>
            </a:r>
            <a:r>
              <a:rPr lang="fr-CH" sz="1600" dirty="0" err="1"/>
              <a:t>t_pulse</a:t>
            </a:r>
            <a:r>
              <a:rPr lang="fr-CH" sz="1600" dirty="0"/>
              <a:t>= 1.3 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332002" y="4040392"/>
            <a:ext cx="595743" cy="6478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98352" y="3682573"/>
            <a:ext cx="223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>
                <a:solidFill>
                  <a:srgbClr val="FF0000"/>
                </a:solidFill>
              </a:rPr>
              <a:t>Quench</a:t>
            </a:r>
            <a:r>
              <a:rPr lang="fr-CH" sz="1600" dirty="0">
                <a:solidFill>
                  <a:srgbClr val="FF0000"/>
                </a:solidFill>
              </a:rPr>
              <a:t> </a:t>
            </a:r>
            <a:r>
              <a:rPr lang="fr-CH" sz="1600" dirty="0" err="1">
                <a:solidFill>
                  <a:srgbClr val="FF0000"/>
                </a:solidFill>
              </a:rPr>
              <a:t>detection</a:t>
            </a:r>
            <a:endParaRPr lang="fr-CH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20336" y="4021127"/>
            <a:ext cx="12241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Stability is huge: hundred of Joules to quench</a:t>
            </a:r>
          </a:p>
        </p:txBody>
      </p:sp>
    </p:spTree>
    <p:extLst>
      <p:ext uri="{BB962C8B-B14F-4D97-AF65-F5344CB8AC3E}">
        <p14:creationId xmlns:p14="http://schemas.microsoft.com/office/powerpoint/2010/main" val="375886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FeatherM2.1-2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42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962" y="1437668"/>
            <a:ext cx="6918077" cy="484328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879976" y="3789040"/>
            <a:ext cx="0" cy="50405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31904" y="3579343"/>
            <a:ext cx="136815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Sc</a:t>
            </a:r>
            <a:r>
              <a:rPr lang="en-US" dirty="0">
                <a:solidFill>
                  <a:schemeClr val="tx1"/>
                </a:solidFill>
              </a:rPr>
              <a:t> until here</a:t>
            </a:r>
          </a:p>
        </p:txBody>
      </p:sp>
      <p:sp>
        <p:nvSpPr>
          <p:cNvPr id="10" name="TextBox 9"/>
          <p:cNvSpPr txBox="1"/>
          <p:nvPr/>
        </p:nvSpPr>
        <p:spPr>
          <a:xfrm rot="19283227">
            <a:off x="6838067" y="3421436"/>
            <a:ext cx="191093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Current sharing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8666066" y="2345790"/>
            <a:ext cx="16443" cy="113058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220235" y="3507677"/>
            <a:ext cx="223224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Runaway above 3 mV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52406" y="5129142"/>
            <a:ext cx="1951906" cy="31608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Courtesy </a:t>
            </a:r>
            <a:r>
              <a:rPr lang="en-US" sz="1400" dirty="0" err="1"/>
              <a:t>H.Bajas</a:t>
            </a:r>
            <a:r>
              <a:rPr lang="en-US" sz="1400" dirty="0"/>
              <a:t>, CERN</a:t>
            </a:r>
          </a:p>
        </p:txBody>
      </p:sp>
    </p:spTree>
    <p:extLst>
      <p:ext uri="{BB962C8B-B14F-4D97-AF65-F5344CB8AC3E}">
        <p14:creationId xmlns:p14="http://schemas.microsoft.com/office/powerpoint/2010/main" val="5519939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290" y="1369137"/>
            <a:ext cx="6721423" cy="411972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9563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290" y="1371423"/>
            <a:ext cx="6721423" cy="411515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3177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290" y="1371423"/>
            <a:ext cx="6721423" cy="411515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417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Not so easy but almost ready to wind (Nov  2018)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46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85" b="4525"/>
          <a:stretch/>
        </p:blipFill>
        <p:spPr bwMode="auto">
          <a:xfrm>
            <a:off x="1778123" y="2940657"/>
            <a:ext cx="3209864" cy="244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123" y="1623639"/>
            <a:ext cx="9067800" cy="11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628" y="2940657"/>
            <a:ext cx="2452790" cy="150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1619" y="3415798"/>
            <a:ext cx="6287477" cy="29405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8196" y="2908826"/>
            <a:ext cx="1013945" cy="101394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54041" y="5741742"/>
            <a:ext cx="1667701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Courtesy of C. </a:t>
            </a:r>
            <a:r>
              <a:rPr lang="en-US" sz="1400" dirty="0" err="1"/>
              <a:t>Lorin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624896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Stacked cable based</a:t>
            </a:r>
            <a:br>
              <a:rPr lang="en-US" dirty="0"/>
            </a:br>
            <a:r>
              <a:rPr lang="en-US" dirty="0"/>
              <a:t>magnet design (Grenoble)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47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761" y="1493968"/>
            <a:ext cx="6130878" cy="32248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459" y="3400358"/>
            <a:ext cx="6206027" cy="34576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92450" y="4413214"/>
            <a:ext cx="2088232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But very high Filling factor easy cable to do, no waste…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13640" y="1417638"/>
            <a:ext cx="2954361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Mechanics at the ends is difficult but probably manageable….</a:t>
            </a:r>
          </a:p>
          <a:p>
            <a:r>
              <a:rPr lang="en-US" dirty="0"/>
              <a:t>To avoid huge </a:t>
            </a:r>
            <a:r>
              <a:rPr lang="en-US" dirty="0" err="1"/>
              <a:t>redistribuition</a:t>
            </a:r>
            <a:r>
              <a:rPr lang="en-US" dirty="0"/>
              <a:t>: partial insulated tape inside the cable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7520" y="5430759"/>
            <a:ext cx="3003104" cy="7261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07542" y="6156884"/>
            <a:ext cx="2548583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P. </a:t>
            </a:r>
            <a:r>
              <a:rPr lang="en-US" sz="1400" dirty="0" err="1"/>
              <a:t>Tixador</a:t>
            </a:r>
            <a:r>
              <a:rPr lang="en-US" sz="1400" dirty="0"/>
              <a:t>, A. Badel &amp; J. Himbele </a:t>
            </a:r>
          </a:p>
        </p:txBody>
      </p:sp>
    </p:spTree>
    <p:extLst>
      <p:ext uri="{BB962C8B-B14F-4D97-AF65-F5344CB8AC3E}">
        <p14:creationId xmlns:p14="http://schemas.microsoft.com/office/powerpoint/2010/main" val="1894287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0B0F3-59A2-4393-B2C6-2B01CB96C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EuCARD2 conductor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196350F-F0A1-4C10-9C5A-45AE31B41C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" t="6244" r="10993" b="3471"/>
          <a:stretch/>
        </p:blipFill>
        <p:spPr>
          <a:xfrm>
            <a:off x="675641" y="2624289"/>
            <a:ext cx="4983480" cy="36320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2ED97D-E3C7-486C-A7B3-8E68D8ED898A}"/>
              </a:ext>
            </a:extLst>
          </p:cNvPr>
          <p:cNvSpPr txBox="1"/>
          <p:nvPr/>
        </p:nvSpPr>
        <p:spPr>
          <a:xfrm>
            <a:off x="2021840" y="2225040"/>
            <a:ext cx="259981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/>
              <a:t>Good in term of Je 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0F9DFD82-7D76-4258-8F40-F49CBEA9073C}"/>
              </a:ext>
            </a:extLst>
          </p:cNvPr>
          <p:cNvSpPr/>
          <p:nvPr/>
        </p:nvSpPr>
        <p:spPr>
          <a:xfrm>
            <a:off x="5951348" y="395567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AF984256-6C67-4552-9C78-D07CB397D1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4" t="7108" r="9080" b="2092"/>
          <a:stretch/>
        </p:blipFill>
        <p:spPr>
          <a:xfrm>
            <a:off x="7221984" y="2700789"/>
            <a:ext cx="4716016" cy="34790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5628E5-A2DF-4F78-B667-A218C488F2C4}"/>
              </a:ext>
            </a:extLst>
          </p:cNvPr>
          <p:cNvSpPr txBox="1"/>
          <p:nvPr/>
        </p:nvSpPr>
        <p:spPr>
          <a:xfrm>
            <a:off x="7590022" y="2191855"/>
            <a:ext cx="4208653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/>
              <a:t>Even better in terms of </a:t>
            </a:r>
            <a:r>
              <a:rPr lang="en-US" sz="2400" b="1" dirty="0" err="1"/>
              <a:t>J</a:t>
            </a:r>
            <a:r>
              <a:rPr lang="en-US" sz="2400" b="1" baseline="-25000" dirty="0" err="1"/>
              <a:t>layer</a:t>
            </a:r>
            <a:r>
              <a:rPr lang="en-US" sz="2400" b="1" baseline="-25000" dirty="0"/>
              <a:t> YBCO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BAB7D9-8DDD-4E75-B4BF-A8F2240B15EE}"/>
              </a:ext>
            </a:extLst>
          </p:cNvPr>
          <p:cNvSpPr txBox="1"/>
          <p:nvPr/>
        </p:nvSpPr>
        <p:spPr>
          <a:xfrm>
            <a:off x="7590022" y="1430180"/>
            <a:ext cx="1020472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C. Senatore</a:t>
            </a: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6D21A38F-B3B7-4E3A-8C3D-D1A37EC90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596" y="1315180"/>
            <a:ext cx="1544389" cy="53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6B3C4E8-3CE7-4019-A131-450A93250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1E30D143-9014-40BD-AF72-B87450F2B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1E4BC5F-DC23-4776-8F2B-424439466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44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 procured and tested tapes form various suppliers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389" y="1844825"/>
            <a:ext cx="9144000" cy="42382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90022" y="1430180"/>
            <a:ext cx="1020472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C. Senatore</a:t>
            </a:r>
          </a:p>
        </p:txBody>
      </p:sp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596" y="1315180"/>
            <a:ext cx="1544389" cy="53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668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New line for CERN (w=12mm) at Bruker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F142-3705-4F6C-963B-D0FB70E1CC0C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788" y="1523775"/>
            <a:ext cx="5572783" cy="3253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4778" y="2128813"/>
            <a:ext cx="4518622" cy="33922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7879" y="2825157"/>
            <a:ext cx="5609167" cy="3431406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1834" y="1497689"/>
            <a:ext cx="1179695" cy="62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610600" y="6102674"/>
            <a:ext cx="2222468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dirty="0" err="1"/>
              <a:t>A.Usoskin</a:t>
            </a:r>
            <a:r>
              <a:rPr lang="en-US" sz="1400" b="1" dirty="0"/>
              <a:t> &amp; U. Betz - BHTS 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2462" y="1497689"/>
            <a:ext cx="631124" cy="631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EC46523-9BE2-4A6E-894E-1AEE2E0414AC}"/>
              </a:ext>
            </a:extLst>
          </p:cNvPr>
          <p:cNvSpPr txBox="1"/>
          <p:nvPr/>
        </p:nvSpPr>
        <p:spPr>
          <a:xfrm>
            <a:off x="7264128" y="3150331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2014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04BD89-5716-4037-963E-E0FE43DDE957}"/>
              </a:ext>
            </a:extLst>
          </p:cNvPr>
          <p:cNvSpPr txBox="1"/>
          <p:nvPr/>
        </p:nvSpPr>
        <p:spPr>
          <a:xfrm>
            <a:off x="8683160" y="3150331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2015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A18B97-684C-4FDF-9A7D-9B526EC2B880}"/>
              </a:ext>
            </a:extLst>
          </p:cNvPr>
          <p:cNvSpPr txBox="1"/>
          <p:nvPr/>
        </p:nvSpPr>
        <p:spPr>
          <a:xfrm>
            <a:off x="10119786" y="3150331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2016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2BD3E531-6C7A-4699-A176-39902A9BC0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135" y="136525"/>
            <a:ext cx="2350787" cy="90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B2266-1E47-4C0C-A090-7421F0EED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H2020-ARIES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8AD76C3-0EFB-4710-ACF3-0FB3970FDD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2574" y="1717774"/>
            <a:ext cx="6907346" cy="3819426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53EE2D-F66A-47F9-BF15-9AB7A1FDB1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06320"/>
            <a:ext cx="4312786" cy="3562668"/>
          </a:xfrm>
        </p:spPr>
        <p:txBody>
          <a:bodyPr>
            <a:normAutofit/>
          </a:bodyPr>
          <a:lstStyle/>
          <a:p>
            <a:r>
              <a:rPr lang="en-US" sz="2400" dirty="0"/>
              <a:t>Scope: reduce substrate</a:t>
            </a:r>
          </a:p>
          <a:p>
            <a:r>
              <a:rPr lang="en-US" sz="2400" dirty="0"/>
              <a:t>100 µm </a:t>
            </a:r>
            <a:r>
              <a:rPr lang="en-US" sz="2400" dirty="0">
                <a:sym typeface="Wingdings" panose="05000000000000000000" pitchFamily="2" charset="2"/>
              </a:rPr>
              <a:t>50 µm </a:t>
            </a:r>
          </a:p>
          <a:p>
            <a:r>
              <a:rPr lang="en-US" sz="2400" dirty="0">
                <a:sym typeface="Wingdings" panose="05000000000000000000" pitchFamily="2" charset="2"/>
              </a:rPr>
              <a:t>To – almost – double   Je</a:t>
            </a:r>
          </a:p>
          <a:p>
            <a:r>
              <a:rPr lang="en-US" sz="2400" dirty="0">
                <a:sym typeface="Wingdings" panose="05000000000000000000" pitchFamily="2" charset="2"/>
              </a:rPr>
              <a:t>Idea behind: 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Reduce cost of kA-m 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Possible use of extra current density to increase Cu stabilizer </a:t>
            </a:r>
          </a:p>
          <a:p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E61409-9C9D-477B-A103-CE2A9DF28DA1}"/>
              </a:ext>
            </a:extLst>
          </p:cNvPr>
          <p:cNvSpPr txBox="1"/>
          <p:nvPr/>
        </p:nvSpPr>
        <p:spPr>
          <a:xfrm>
            <a:off x="8780966" y="5684322"/>
            <a:ext cx="279236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After a successful start …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39147D-3991-4735-8A4B-E3D116CA68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5438" y="260704"/>
            <a:ext cx="2066723" cy="145707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9DD5C-E9F8-4762-A20B-0A461C332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2C78A67-7BE2-44D0-BE98-DE9D8ABEE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47DEBA-5BC3-426D-A493-41D32A50A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C85679-9AA9-4322-8279-C060F0E131A4}"/>
              </a:ext>
            </a:extLst>
          </p:cNvPr>
          <p:cNvSpPr txBox="1"/>
          <p:nvPr/>
        </p:nvSpPr>
        <p:spPr>
          <a:xfrm>
            <a:off x="9049416" y="2760038"/>
            <a:ext cx="55015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2018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E1AB72-75D8-49A3-8CAD-496262BA85D0}"/>
              </a:ext>
            </a:extLst>
          </p:cNvPr>
          <p:cNvSpPr txBox="1"/>
          <p:nvPr/>
        </p:nvSpPr>
        <p:spPr>
          <a:xfrm>
            <a:off x="7590022" y="1430180"/>
            <a:ext cx="1020472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C. Senatore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630748-5D2C-4485-BF7E-E23514951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596" y="1315180"/>
            <a:ext cx="1544389" cy="537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570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CAD9D-567D-4FB5-A8C4-D27629798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…did not work at all; low yield; severe bow of the tape. attempt to correct the bow </a:t>
            </a:r>
            <a:r>
              <a:rPr lang="en-US" b="1" dirty="0"/>
              <a:t>decreased Je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08CBCE5-95FF-45B7-86AB-598F54315FF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43400" y="2214880"/>
            <a:ext cx="4985083" cy="3444239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627F35A-0C67-4F8B-A126-E2E342145F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05094" y="2072641"/>
            <a:ext cx="5621612" cy="3926074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FC6C6F3E-5CC7-41D4-93C0-9DCEB82D21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765" y="1632650"/>
            <a:ext cx="1770941" cy="124695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7072B9-E40C-402F-AE26-7300BEE3B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15 April 2021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9B7F64-136D-44FB-937E-AA438521C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LRossi for Eucard2 and ARIES collaboration @ SoftA workshop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9B6655C-C123-4490-9455-D2FF975E9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1C541-4C3F-4C14-BEF9-31616F0F5D8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87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3341</Words>
  <Application>Microsoft Office PowerPoint</Application>
  <PresentationFormat>Widescreen</PresentationFormat>
  <Paragraphs>515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5" baseType="lpstr">
      <vt:lpstr>Arial</vt:lpstr>
      <vt:lpstr>Calibri</vt:lpstr>
      <vt:lpstr>Calibri Light</vt:lpstr>
      <vt:lpstr>Palatino Linotype</vt:lpstr>
      <vt:lpstr>Symbol</vt:lpstr>
      <vt:lpstr>Verdana</vt:lpstr>
      <vt:lpstr>Zapf Dingbats</vt:lpstr>
      <vt:lpstr>Office Theme</vt:lpstr>
      <vt:lpstr>Results from the EU HTS program</vt:lpstr>
      <vt:lpstr>The Partners</vt:lpstr>
      <vt:lpstr>Scope of FP7-Eucard2</vt:lpstr>
      <vt:lpstr>Selection of HTS: REBCO  cable type: ROEBEL</vt:lpstr>
      <vt:lpstr>EuCARD2 conductor</vt:lpstr>
      <vt:lpstr>We procured and tested tapes form various suppliers</vt:lpstr>
      <vt:lpstr>New line for CERN (w=12mm) at Bruker</vt:lpstr>
      <vt:lpstr>H2020-ARIES</vt:lpstr>
      <vt:lpstr>…did not work at all; low yield; severe bow of the tape. attempt to correct the bow decreased Je</vt:lpstr>
      <vt:lpstr>Roebel cable - cont.</vt:lpstr>
      <vt:lpstr>New line for the Roebel</vt:lpstr>
      <vt:lpstr>Ic vs. transv. stress</vt:lpstr>
      <vt:lpstr>Achievements (closing on 31 April 2017)</vt:lpstr>
      <vt:lpstr>Aligned Block lay-out by J. van Nugteren</vt:lpstr>
      <vt:lpstr>e.m. model by J. van Nugteren (CERN&amp; U.T.)</vt:lpstr>
      <vt:lpstr> AB dipole magnet (FeatherM2) </vt:lpstr>
      <vt:lpstr>Going in steps:FeatherM0 flat racetrack,  5 m cable </vt:lpstr>
      <vt:lpstr>Magnet technology issues… design &amp; protection issues…</vt:lpstr>
      <vt:lpstr>FeatherM0.4 – cable behaved as “expected”</vt:lpstr>
      <vt:lpstr>FeatherM2 construction: a complex assembly</vt:lpstr>
      <vt:lpstr>Manufacturing the Eucard2 first AB dipole FeatherM2</vt:lpstr>
      <vt:lpstr>FeatherM2 AB block dipole construction</vt:lpstr>
      <vt:lpstr>Fin Joints by G. Kirby</vt:lpstr>
      <vt:lpstr>PowerPoint Presentation</vt:lpstr>
      <vt:lpstr>PowerPoint Presentation</vt:lpstr>
      <vt:lpstr>FeatherM2  first excitation cycle</vt:lpstr>
      <vt:lpstr>Degradation due to the cycle? Cold down also a little suspicious. But happened other times</vt:lpstr>
      <vt:lpstr>Cos design with Roebel at CEA-Saclay</vt:lpstr>
      <vt:lpstr>Cos Theta coil at CEA: one layer; Technological test to compare with Ruth. cable</vt:lpstr>
      <vt:lpstr>(some) Technical lessons</vt:lpstr>
      <vt:lpstr>General lesson learnt</vt:lpstr>
      <vt:lpstr>Spares</vt:lpstr>
      <vt:lpstr>Situation in 2011-12</vt:lpstr>
      <vt:lpstr>Choice of Supercondutor: REBCO</vt:lpstr>
      <vt:lpstr>PowerPoint Presentation</vt:lpstr>
      <vt:lpstr>Conductor characterization at CERN (MSC-SCD)</vt:lpstr>
      <vt:lpstr>Measurements of losses in Univ. of Twente (NL)  and Univ. of Southampton (UK) </vt:lpstr>
      <vt:lpstr>Back to Eucard2 : from tape to cable</vt:lpstr>
      <vt:lpstr>F_M0.1,2,3,4</vt:lpstr>
      <vt:lpstr>PowerPoint Presentation</vt:lpstr>
      <vt:lpstr>Soft transition and easy detection: FeatherM0.4 coil</vt:lpstr>
      <vt:lpstr>FeatherM2.1-2</vt:lpstr>
      <vt:lpstr>PowerPoint Presentation</vt:lpstr>
      <vt:lpstr>PowerPoint Presentation</vt:lpstr>
      <vt:lpstr>PowerPoint Presentation</vt:lpstr>
      <vt:lpstr>Not so easy but almost ready to wind (Nov  2018)</vt:lpstr>
      <vt:lpstr>Stacked cable based magnet design (Grenoble)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from the EU HTS program</dc:title>
  <dc:creator>Lucio Rossi</dc:creator>
  <cp:lastModifiedBy>Lucio Rossi</cp:lastModifiedBy>
  <cp:revision>181</cp:revision>
  <dcterms:created xsi:type="dcterms:W3CDTF">2021-04-12T20:51:57Z</dcterms:created>
  <dcterms:modified xsi:type="dcterms:W3CDTF">2021-04-15T07:32:03Z</dcterms:modified>
</cp:coreProperties>
</file>