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5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708" r:id="rId2"/>
    <p:sldMasterId id="2147483720" r:id="rId3"/>
    <p:sldMasterId id="2147483744" r:id="rId4"/>
    <p:sldMasterId id="2147483756" r:id="rId5"/>
    <p:sldMasterId id="2147483816" r:id="rId6"/>
  </p:sldMasterIdLst>
  <p:notesMasterIdLst>
    <p:notesMasterId r:id="rId29"/>
  </p:notesMasterIdLst>
  <p:handoutMasterIdLst>
    <p:handoutMasterId r:id="rId30"/>
  </p:handoutMasterIdLst>
  <p:sldIdLst>
    <p:sldId id="256" r:id="rId7"/>
    <p:sldId id="638" r:id="rId8"/>
    <p:sldId id="643" r:id="rId9"/>
    <p:sldId id="280" r:id="rId10"/>
    <p:sldId id="637" r:id="rId11"/>
    <p:sldId id="626" r:id="rId12"/>
    <p:sldId id="627" r:id="rId13"/>
    <p:sldId id="636" r:id="rId14"/>
    <p:sldId id="630" r:id="rId15"/>
    <p:sldId id="631" r:id="rId16"/>
    <p:sldId id="635" r:id="rId17"/>
    <p:sldId id="292" r:id="rId18"/>
    <p:sldId id="634" r:id="rId19"/>
    <p:sldId id="625" r:id="rId20"/>
    <p:sldId id="633" r:id="rId21"/>
    <p:sldId id="639" r:id="rId22"/>
    <p:sldId id="644" r:id="rId23"/>
    <p:sldId id="642" r:id="rId24"/>
    <p:sldId id="616" r:id="rId25"/>
    <p:sldId id="645" r:id="rId26"/>
    <p:sldId id="268" r:id="rId27"/>
    <p:sldId id="646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37DB"/>
    <a:srgbClr val="336699"/>
    <a:srgbClr val="022B45"/>
    <a:srgbClr val="032B44"/>
    <a:srgbClr val="062A44"/>
    <a:srgbClr val="062E44"/>
    <a:srgbClr val="003366"/>
    <a:srgbClr val="99CCFF"/>
    <a:srgbClr val="66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47"/>
    <p:restoredTop sz="94014"/>
  </p:normalViewPr>
  <p:slideViewPr>
    <p:cSldViewPr snapToGrid="0">
      <p:cViewPr>
        <p:scale>
          <a:sx n="117" d="100"/>
          <a:sy n="117" d="100"/>
        </p:scale>
        <p:origin x="13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0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/>
            </a:lvl1pPr>
          </a:lstStyle>
          <a:p>
            <a:fld id="{8E6757F6-7436-8345-9CA9-ED53E388F3D3}" type="datetime1">
              <a:rPr lang="en-US" altLang="en-US"/>
              <a:pPr/>
              <a:t>4/14/21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8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800"/>
            </a:lvl1pPr>
          </a:lstStyle>
          <a:p>
            <a:fld id="{23644320-205D-8649-92EA-5D3E73F856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CD9FF45E-4FE7-374E-AEBC-6EACBA3F12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9FF45E-4FE7-374E-AEBC-6EACBA3F12E6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2544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9FF45E-4FE7-374E-AEBC-6EACBA3F12E6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09506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9FF45E-4FE7-374E-AEBC-6EACBA3F12E6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91901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272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9FF45E-4FE7-374E-AEBC-6EACBA3F12E6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88975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9FF45E-4FE7-374E-AEBC-6EACBA3F12E6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9301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9FF45E-4FE7-374E-AEBC-6EACBA3F12E6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56491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3884465" y="9447402"/>
            <a:ext cx="2972004" cy="496744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8DCCF1F-912F-48EF-8F10-6392419E215B}" type="slidenum">
              <a:rPr lang="ja-JP" altLang="en-US" smtClean="0"/>
              <a:pPr>
                <a:defRPr/>
              </a:pPr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245290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5F9F569-2BCF-41FA-8D4E-419F59FA8E70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3948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5F9F569-2BCF-41FA-8D4E-419F59FA8E70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95660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9FF45E-4FE7-374E-AEBC-6EACBA3F12E6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2466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D9FF45E-4FE7-374E-AEBC-6EACBA3F12E6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6944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31"/>
          <p:cNvSpPr>
            <a:spLocks noChangeArrowheads="1"/>
          </p:cNvSpPr>
          <p:nvPr userDrawn="1"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pitchFamily="-109" charset="0"/>
              <a:ea typeface="ＭＳ Ｐゴシック" pitchFamily="-109" charset="-128"/>
            </a:endParaRPr>
          </a:p>
        </p:txBody>
      </p:sp>
      <p:pic>
        <p:nvPicPr>
          <p:cNvPr id="7" name="Picture 7" descr="LBNL_Banner.psd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8509"/>
            <a:ext cx="7029450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7928" y="2130425"/>
            <a:ext cx="7070271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3886200"/>
            <a:ext cx="7082971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Rectangle 1031"/>
          <p:cNvSpPr>
            <a:spLocks noChangeArrowheads="1"/>
          </p:cNvSpPr>
          <p:nvPr userDrawn="1"/>
        </p:nvSpPr>
        <p:spPr bwMode="auto">
          <a:xfrm>
            <a:off x="0" y="5791200"/>
            <a:ext cx="9144000" cy="10668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>
              <a:latin typeface="Arial" pitchFamily="-109" charset="0"/>
              <a:ea typeface="ＭＳ Ｐゴシック" pitchFamily="-10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50490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340B-1734-488F-A0AE-7CFEA4DC8239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Shape 69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97" name="Shape 69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98" name="Shape 69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9338860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Shape 705"/>
          <p:cNvSpPr>
            <a:spLocks noGrp="1"/>
          </p:cNvSpPr>
          <p:nvPr>
            <p:ph type="title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706" name="Shape 706"/>
          <p:cNvSpPr>
            <a:spLocks noGrp="1"/>
          </p:cNvSpPr>
          <p:nvPr>
            <p:ph type="body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07" name="Shape 70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6790657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FA7F77-BD8A-B64C-A684-1A1656EC85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2A08328-9292-E246-AE9B-3FFE3436F0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9B7345-C6CE-E244-A592-EE67F3639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2F1B4-4384-9C48-8EC6-BF15CC76E3E2}" type="datetimeFigureOut">
              <a:rPr kumimoji="1" lang="ja-JP" altLang="en-US" smtClean="0"/>
              <a:t>2021/4/14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1DC8C1-5919-F34C-B818-828FDE18A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299F3E-08F3-6C43-A0E9-3B42DC122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98518-A98F-A345-8490-04DA3709E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94066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9445E8-CE97-FC4B-83F8-51C6995B3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61D369-D894-F248-88F2-8B0526533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319694-5716-074F-91DD-A5BF7476D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2F1B4-4384-9C48-8EC6-BF15CC76E3E2}" type="datetimeFigureOut">
              <a:rPr kumimoji="1" lang="ja-JP" altLang="en-US" smtClean="0"/>
              <a:t>2021/4/14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80AD2C-EDDD-2743-9F64-1C287DBEB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4F8131-9078-8043-ADB9-12117C4E0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98518-A98F-A345-8490-04DA3709E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719854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4C06EE-C0F2-8A47-B8EC-1EC8C8808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C7BB103-D8B8-2A4E-854D-B6381FAB4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570769-B5A4-1E4F-89EB-C1817E8A7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2F1B4-4384-9C48-8EC6-BF15CC76E3E2}" type="datetimeFigureOut">
              <a:rPr kumimoji="1" lang="ja-JP" altLang="en-US" smtClean="0"/>
              <a:t>2021/4/14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47C8FC-AD7B-9243-AF48-B9F2D8DAC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95E5B0F-4F66-5746-A332-64608DAC5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98518-A98F-A345-8490-04DA3709E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06982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F83816-6B0D-D04A-97CB-999D02CF0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B3A939-ED54-2F4D-9F30-A13AA6A136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511C000-4B1F-4B4C-8359-9B36A6B122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4E3BCDD-F3F8-C946-80EA-23D8970B7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2F1B4-4384-9C48-8EC6-BF15CC76E3E2}" type="datetimeFigureOut">
              <a:rPr kumimoji="1" lang="ja-JP" altLang="en-US" smtClean="0"/>
              <a:t>2021/4/14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EEA4418-F068-F24C-B0B7-5CE56B7AE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D3305B7-F047-A147-AEEE-4EE97ED45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98518-A98F-A345-8490-04DA3709E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91335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85AD19-5940-E542-AF9B-D36AFC193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69BDFD-A69A-3042-96DF-7D12A5081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BDF73C2-427F-7C40-855D-0673FEABDB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3A876B8-E7F1-7842-A937-B9FE9DBC34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9A38118-5027-2D46-B868-60977F2286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9779CD1-1C43-E94C-9AA9-467841666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2F1B4-4384-9C48-8EC6-BF15CC76E3E2}" type="datetimeFigureOut">
              <a:rPr kumimoji="1" lang="ja-JP" altLang="en-US" smtClean="0"/>
              <a:t>2021/4/14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4C04D96-1E45-494C-84AA-C00622106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4E86C44-809B-E446-ABE8-829B43ADA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98518-A98F-A345-8490-04DA3709E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214003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6EBDB6-339F-1049-94AF-13B027B1C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92BB90A-5C97-E944-809E-0C4F0F255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2F1B4-4384-9C48-8EC6-BF15CC76E3E2}" type="datetimeFigureOut">
              <a:rPr kumimoji="1" lang="ja-JP" altLang="en-US" smtClean="0"/>
              <a:t>2021/4/14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61C7E7E-8040-A14A-8735-E1FF91D3F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C594D57-D5AC-C648-9D7B-2DF772076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98518-A98F-A345-8490-04DA3709E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422928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AF634F4-E44B-F74A-88FC-AED9619B1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2F1B4-4384-9C48-8EC6-BF15CC76E3E2}" type="datetimeFigureOut">
              <a:rPr kumimoji="1" lang="ja-JP" altLang="en-US" smtClean="0"/>
              <a:t>2021/4/14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C89DE64-1C6B-F041-968A-9F899124D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3FEFC2E-3007-504B-8C3B-1970EFDC7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98518-A98F-A345-8490-04DA3709E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78806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949339-368D-824D-9227-23F7EF8262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B4E9F2-BA11-B646-85FD-3E1DF483B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50543A3-2CE4-8440-868F-9CE47A6578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48F468C-B278-0341-807E-0ECE4EC2F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2F1B4-4384-9C48-8EC6-BF15CC76E3E2}" type="datetimeFigureOut">
              <a:rPr kumimoji="1" lang="ja-JP" altLang="en-US" smtClean="0"/>
              <a:t>2021/4/14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20178F6-8521-0340-B1E9-A87C98812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4E6531D-D259-C84A-A1F9-67B8E62FA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98518-A98F-A345-8490-04DA3709E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739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340B-1734-488F-A0AE-7CFEA4DC8239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883351-2D92-DA49-843D-BDBB7E004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6C7CA59-9E9F-7243-9921-CDF2497253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A7BD3A1-5FAD-054E-9515-563FE9E49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C50D5A-2703-FC40-A8C8-8C6B978EF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2F1B4-4384-9C48-8EC6-BF15CC76E3E2}" type="datetimeFigureOut">
              <a:rPr kumimoji="1" lang="ja-JP" altLang="en-US" smtClean="0"/>
              <a:t>2021/4/14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FAFF6C-6E7A-3845-99F2-0770943F2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D85870-6F21-3D4F-B8BC-A84A7054D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98518-A98F-A345-8490-04DA3709E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06536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67E577-6B51-DF47-8CE0-DDAD84AED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0CE7A63-CF15-B94C-B7F9-C5A5095F81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2CD47FB-0126-B341-BA34-C33E09633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2F1B4-4384-9C48-8EC6-BF15CC76E3E2}" type="datetimeFigureOut">
              <a:rPr kumimoji="1" lang="ja-JP" altLang="en-US" smtClean="0"/>
              <a:t>2021/4/14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805B7B1-6AF0-9841-A44A-4A35D7752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F8DCBD2-8E16-5A48-98E0-A3D30B58A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98518-A98F-A345-8490-04DA3709E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185487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C86A4D5-0C1A-9E42-A633-049D3FFEEA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D038E39-7751-464E-A41C-DE0D5946A7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4A85ABA-F0B2-9D46-A24E-2F710B03F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82F1B4-4384-9C48-8EC6-BF15CC76E3E2}" type="datetimeFigureOut">
              <a:rPr kumimoji="1" lang="ja-JP" altLang="en-US" smtClean="0"/>
              <a:t>2021/4/14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655224-2CED-B041-A017-567AE1553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387BF5C-3707-2F40-BBF2-87CCC1D33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98518-A98F-A345-8490-04DA3709E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3395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340B-1734-488F-A0AE-7CFEA4DC8239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340B-1734-488F-A0AE-7CFEA4DC8239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340B-1734-488F-A0AE-7CFEA4DC8239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340B-1734-488F-A0AE-7CFEA4DC8239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340B-1734-488F-A0AE-7CFEA4DC8239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340B-1734-488F-A0AE-7CFEA4DC8239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340B-1734-488F-A0AE-7CFEA4DC8239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340B-1734-488F-A0AE-7CFEA4DC8239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2625" y="1573213"/>
            <a:ext cx="7781925" cy="4368800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>
                <a:solidFill>
                  <a:schemeClr val="tx1"/>
                </a:solidFill>
              </a:defRPr>
            </a:lvl1pPr>
            <a:lvl2pPr>
              <a:spcBef>
                <a:spcPts val="900"/>
              </a:spcBef>
              <a:buFont typeface="Arial"/>
              <a:buChar char="•"/>
              <a:defRPr>
                <a:solidFill>
                  <a:schemeClr val="tx1"/>
                </a:solidFill>
              </a:defRPr>
            </a:lvl2pPr>
            <a:lvl3pPr marL="458788" indent="-177800">
              <a:spcBef>
                <a:spcPts val="500"/>
              </a:spcBef>
              <a:defRPr>
                <a:solidFill>
                  <a:schemeClr val="tx1"/>
                </a:solidFill>
              </a:defRPr>
            </a:lvl3pPr>
            <a:lvl4pPr marL="687388" indent="-177800">
              <a:spcBef>
                <a:spcPts val="400"/>
              </a:spcBef>
              <a:buSzPct val="50000"/>
              <a:buFont typeface="Arial"/>
              <a:buChar char="•"/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B23ED6-7456-B14B-B205-A40CE3E5954F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6" name="Picture 7" descr="LBNL_small_logo.psd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7075" y="6242050"/>
            <a:ext cx="5683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2383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340B-1734-488F-A0AE-7CFEA4DC8239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2275" y="1438275"/>
            <a:ext cx="5757863" cy="2159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4318000"/>
            <a:ext cx="5757863" cy="1439863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/>
              <a:t>マスター サブタイトルの書式設定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228600" y="990600"/>
            <a:ext cx="8637588" cy="0"/>
          </a:xfrm>
          <a:prstGeom prst="line">
            <a:avLst/>
          </a:prstGeom>
          <a:noFill/>
          <a:ln w="66675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kumimoji="1" lang="ja-JP" altLang="en-US" sz="1200" dirty="0">
              <a:solidFill>
                <a:srgbClr val="204162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68380DB-7667-4FE7-9050-9B8A76F6AC9B}" type="slidenum">
              <a:rPr lang="en-US" altLang="ja-JP"/>
              <a:pPr/>
              <a:t>‹#›</a:t>
            </a:fld>
            <a:endParaRPr lang="en-US" altLang="ja-JP" dirty="0"/>
          </a:p>
        </p:txBody>
      </p:sp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7363" y="6116638"/>
            <a:ext cx="2044700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0C4430-1065-48C9-80D8-B42204EEA7EB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B9F3C2-4CA3-4363-BA92-764BA639C388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1438275"/>
            <a:ext cx="397192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6613" y="1438275"/>
            <a:ext cx="3973512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74D8D0-F763-4D3F-B4B1-F5CA2CA8E78A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9B0C78B-3BDB-42E1-BAEF-DB7C3A613EF4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5F6955-20BC-44E2-8B79-331AF4BCB65B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2ACF92-551A-4F07-A4A6-7F27569A8BD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D1D03C-C30E-4B7A-93E2-AC1AF3EEC7EA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A951EE-54E0-4468-B155-5C16DCF01FFF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833686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BB680B-8EFC-4678-8701-8902BF7CD704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96063" y="647700"/>
            <a:ext cx="2024062" cy="52895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647700"/>
            <a:ext cx="5921375" cy="52895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A96CCA-1E54-4293-9D60-8B16A8E7A86C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</p:spTree>
  </p:cSld>
  <p:clrMapOvr>
    <a:masterClrMapping/>
  </p:clrMapOvr>
  <p:transition spd="slow">
    <p:push dir="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2275" y="1438275"/>
            <a:ext cx="5757863" cy="2159000"/>
          </a:xfrm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ja-JP" altLang="en-US" noProof="0"/>
              <a:t>マスター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4318000"/>
            <a:ext cx="5757863" cy="1439863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ja-JP" altLang="en-US" noProof="0"/>
              <a:t>マスター サブタイトルの書式設定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228600" y="990600"/>
            <a:ext cx="8637588" cy="0"/>
          </a:xfrm>
          <a:prstGeom prst="line">
            <a:avLst/>
          </a:prstGeom>
          <a:noFill/>
          <a:ln w="66675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68380DB-7667-4FE7-9050-9B8A76F6AC9B}" type="slidenum">
              <a:rPr lang="en-US" altLang="ja-JP"/>
              <a:pPr/>
              <a:t>‹#›</a:t>
            </a:fld>
            <a:endParaRPr lang="en-US" altLang="ja-JP" dirty="0"/>
          </a:p>
        </p:txBody>
      </p:sp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363" y="6116638"/>
            <a:ext cx="2044700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9748177"/>
      </p:ext>
    </p:extLst>
  </p:cSld>
  <p:clrMapOvr>
    <a:masterClrMapping/>
  </p:clrMapOvr>
  <p:transition spd="slow">
    <p:push dir="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0C4430-1065-48C9-80D8-B42204EEA7EB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N. Amemiya, Abb. Conf. Name 20XX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70868948"/>
      </p:ext>
    </p:extLst>
  </p:cSld>
  <p:clrMapOvr>
    <a:masterClrMapping/>
  </p:clrMapOvr>
  <p:transition spd="slow">
    <p:push dir="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0B9F3C2-4CA3-4363-BA92-764BA639C388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N. Amemiya, Abb. Conf. Name 20XX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4728510"/>
      </p:ext>
    </p:extLst>
  </p:cSld>
  <p:clrMapOvr>
    <a:masterClrMapping/>
  </p:clrMapOvr>
  <p:transition spd="slow">
    <p:push dir="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22288" y="1438275"/>
            <a:ext cx="397192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6613" y="1438275"/>
            <a:ext cx="3973512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74D8D0-F763-4D3F-B4B1-F5CA2CA8E78A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N. Amemiya, Abb. Conf. Name 20XX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61102239"/>
      </p:ext>
    </p:extLst>
  </p:cSld>
  <p:clrMapOvr>
    <a:masterClrMapping/>
  </p:clrMapOvr>
  <p:transition spd="slow">
    <p:push dir="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9B0C78B-3BDB-42E1-BAEF-DB7C3A613EF4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N. Amemiya, Abb. Conf. Name 20XX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06463619"/>
      </p:ext>
    </p:extLst>
  </p:cSld>
  <p:clrMapOvr>
    <a:masterClrMapping/>
  </p:clrMapOvr>
  <p:transition spd="slow">
    <p:push dir="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5F6955-20BC-44E2-8B79-331AF4BCB65B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N. Amemiya, Abb. Conf. Name 20XX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6234673"/>
      </p:ext>
    </p:extLst>
  </p:cSld>
  <p:clrMapOvr>
    <a:masterClrMapping/>
  </p:clrMapOvr>
  <p:transition spd="slow">
    <p:push dir="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2ACF92-551A-4F07-A4A6-7F27569A8BD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N. Amemiya, Abb. Conf. Name 20XX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67930580"/>
      </p:ext>
    </p:extLst>
  </p:cSld>
  <p:clrMapOvr>
    <a:masterClrMapping/>
  </p:clrMapOvr>
  <p:transition spd="slow">
    <p:push dir="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D1D03C-C30E-4B7A-93E2-AC1AF3EEC7EA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N. Amemiya, Abb. Conf. Name 20XX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99000948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98613"/>
            <a:ext cx="4038600" cy="452596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8613"/>
            <a:ext cx="4038600" cy="4525962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FBE0E1E-EE8E-DD4F-9526-0189722879A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98853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A951EE-54E0-4468-B155-5C16DCF01FFF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N. Amemiya, Abb. Conf. Name 20XX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80503312"/>
      </p:ext>
    </p:extLst>
  </p:cSld>
  <p:clrMapOvr>
    <a:masterClrMapping/>
  </p:clrMapOvr>
  <p:transition spd="slow">
    <p:push dir="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3BB680B-8EFC-4678-8701-8902BF7CD704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N. Amemiya, Abb. Conf. Name 20XX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48093966"/>
      </p:ext>
    </p:extLst>
  </p:cSld>
  <p:clrMapOvr>
    <a:masterClrMapping/>
  </p:clrMapOvr>
  <p:transition spd="slow">
    <p:push dir="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96063" y="647700"/>
            <a:ext cx="2024062" cy="52895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22288" y="647700"/>
            <a:ext cx="5921375" cy="52895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CA96CCA-1E54-4293-9D60-8B16A8E7A86C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N. Amemiya, Abb. Conf. Name 20XX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7613332"/>
      </p:ext>
    </p:extLst>
  </p:cSld>
  <p:clrMapOvr>
    <a:masterClrMapping/>
  </p:clrMapOvr>
  <p:transition spd="slow">
    <p:push dir="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85800" y="1122362"/>
            <a:ext cx="77724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タイトルテキスト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143000" y="3602037"/>
            <a:ext cx="6858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3771439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21" name="Shape 2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2" name="Shape 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9282371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623887" y="1709739"/>
            <a:ext cx="7886701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タイトルテキスト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623887" y="4589464"/>
            <a:ext cx="7886701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/>
            </a:lvl1pPr>
            <a:lvl2pPr marL="0" indent="457200">
              <a:buSzTx/>
              <a:buFontTx/>
              <a:buNone/>
              <a:defRPr sz="2400"/>
            </a:lvl2pPr>
            <a:lvl3pPr marL="0" indent="914400">
              <a:buSzTx/>
              <a:buFontTx/>
              <a:buNone/>
              <a:defRPr sz="2400"/>
            </a:lvl3pPr>
            <a:lvl4pPr marL="0" indent="1371600">
              <a:buSzTx/>
              <a:buFontTx/>
              <a:buNone/>
              <a:defRPr sz="2400"/>
            </a:lvl4pPr>
            <a:lvl5pPr marL="0" indent="1828800">
              <a:buSzTx/>
              <a:buFontTx/>
              <a:buNone/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771723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1" cy="1325564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sz="quarter" idx="1"/>
          </p:nvPr>
        </p:nvSpPr>
        <p:spPr>
          <a:xfrm>
            <a:off x="629841" y="1681163"/>
            <a:ext cx="3868341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sz="quarter" idx="13"/>
          </p:nvPr>
        </p:nvSpPr>
        <p:spPr>
          <a:xfrm>
            <a:off x="4629150" y="1681163"/>
            <a:ext cx="3887392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7469105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タイトルテキスト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sz="half" idx="1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quarter" idx="13"/>
          </p:nvPr>
        </p:nvSpPr>
        <p:spPr>
          <a:xfrm>
            <a:off x="629840" y="2057400"/>
            <a:ext cx="2949180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74997120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タイトルテキスト</a:t>
            </a:r>
          </a:p>
        </p:txBody>
      </p:sp>
      <p:sp>
        <p:nvSpPr>
          <p:cNvPr id="83" name="Shape 83"/>
          <p:cNvSpPr>
            <a:spLocks noGrp="1"/>
          </p:cNvSpPr>
          <p:nvPr>
            <p:ph type="pic" sz="half" idx="13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6199982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93" name="Shape 9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94" name="Shape 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8769270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A6D820-CE85-824E-9CDA-97E0BF8E65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97604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/>
          </p:cNvSpPr>
          <p:nvPr>
            <p:ph type="title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102" name="Shape 102"/>
          <p:cNvSpPr>
            <a:spLocks noGrp="1"/>
          </p:cNvSpPr>
          <p:nvPr>
            <p:ph type="body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430021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1" name="Shape 111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112" name="image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Shape 113"/>
          <p:cNvSpPr>
            <a:spLocks noGrp="1"/>
          </p:cNvSpPr>
          <p:nvPr>
            <p:ph type="title"/>
          </p:nvPr>
        </p:nvSpPr>
        <p:spPr>
          <a:xfrm>
            <a:off x="685800" y="2130426"/>
            <a:ext cx="7772400" cy="1470026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14" name="Shape 114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1pPr>
            <a:lvl2pPr marL="0" indent="4572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2pPr>
            <a:lvl3pPr marL="0" indent="9144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3pPr>
            <a:lvl4pPr marL="0" indent="13716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4pPr>
            <a:lvl5pPr marL="0" indent="18288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  <p:extLst>
      <p:ext uri="{BB962C8B-B14F-4D97-AF65-F5344CB8AC3E}">
        <p14:creationId xmlns:p14="http://schemas.microsoft.com/office/powerpoint/2010/main" val="93621395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2" name="Shape 122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123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hape 124"/>
          <p:cNvSpPr>
            <a:spLocks noGrp="1"/>
          </p:cNvSpPr>
          <p:nvPr>
            <p:ph type="title"/>
          </p:nvPr>
        </p:nvSpPr>
        <p:spPr>
          <a:xfrm>
            <a:off x="914402" y="76200"/>
            <a:ext cx="6440366" cy="4762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25" name="Shape 125"/>
          <p:cNvSpPr>
            <a:spLocks noGrp="1"/>
          </p:cNvSpPr>
          <p:nvPr>
            <p:ph type="body" idx="1"/>
          </p:nvPr>
        </p:nvSpPr>
        <p:spPr>
          <a:xfrm>
            <a:off x="395653" y="836612"/>
            <a:ext cx="8229601" cy="452596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1pPr>
            <a:lvl2pPr marL="342900" indent="1143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2pPr>
            <a:lvl3pPr marL="1219200" indent="-304800">
              <a:lnSpc>
                <a:spcPct val="100000"/>
              </a:lnSpc>
              <a:spcBef>
                <a:spcPts val="700"/>
              </a:spcBef>
              <a:buFontTx/>
              <a:defRPr sz="3200"/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/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FontTx/>
              <a:buChar char="»"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  <p:extLst>
      <p:ext uri="{BB962C8B-B14F-4D97-AF65-F5344CB8AC3E}">
        <p14:creationId xmlns:p14="http://schemas.microsoft.com/office/powerpoint/2010/main" val="339662566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33" name="Shape 133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134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135" name="Shape 135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defRPr sz="4000" b="1" cap="all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36" name="Shape 136"/>
          <p:cNvSpPr>
            <a:spLocks noGrp="1"/>
          </p:cNvSpPr>
          <p:nvPr>
            <p:ph type="body" sz="quarter" idx="1"/>
          </p:nvPr>
        </p:nvSpPr>
        <p:spPr>
          <a:xfrm>
            <a:off x="722435" y="2906715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/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/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/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/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  <p:extLst>
      <p:ext uri="{BB962C8B-B14F-4D97-AF65-F5344CB8AC3E}">
        <p14:creationId xmlns:p14="http://schemas.microsoft.com/office/powerpoint/2010/main" val="3074810721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55" name="Shape 155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156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Shape 15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58" name="Shape 158"/>
          <p:cNvSpPr>
            <a:spLocks noGrp="1"/>
          </p:cNvSpPr>
          <p:nvPr>
            <p:ph type="body" sz="quarter" idx="1"/>
          </p:nvPr>
        </p:nvSpPr>
        <p:spPr>
          <a:xfrm>
            <a:off x="457201" y="1535112"/>
            <a:ext cx="4040066" cy="63976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59" name="Shape 159"/>
          <p:cNvSpPr>
            <a:spLocks noGrp="1"/>
          </p:cNvSpPr>
          <p:nvPr>
            <p:ph type="body" sz="quarter" idx="13"/>
          </p:nvPr>
        </p:nvSpPr>
        <p:spPr>
          <a:xfrm>
            <a:off x="4645269" y="1535112"/>
            <a:ext cx="4041531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72929792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178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05925307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6" name="Shape 186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187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Shape 188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2000" b="1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189" name="Shape 189"/>
          <p:cNvSpPr>
            <a:spLocks noGrp="1"/>
          </p:cNvSpPr>
          <p:nvPr>
            <p:ph type="body" idx="1"/>
          </p:nvPr>
        </p:nvSpPr>
        <p:spPr>
          <a:xfrm>
            <a:off x="3575537" y="273052"/>
            <a:ext cx="5111263" cy="585311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1pPr>
            <a:lvl2pPr marL="342900" indent="1143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2pPr>
            <a:lvl3pPr marL="1219200" indent="-304800">
              <a:lnSpc>
                <a:spcPct val="100000"/>
              </a:lnSpc>
              <a:spcBef>
                <a:spcPts val="700"/>
              </a:spcBef>
              <a:buFontTx/>
              <a:defRPr sz="3200"/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/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FontTx/>
              <a:buChar char="»"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190" name="Shape 190"/>
          <p:cNvSpPr>
            <a:spLocks noGrp="1"/>
          </p:cNvSpPr>
          <p:nvPr>
            <p:ph type="body" sz="half" idx="13"/>
          </p:nvPr>
        </p:nvSpPr>
        <p:spPr>
          <a:xfrm>
            <a:off x="457200" y="1435102"/>
            <a:ext cx="3008435" cy="4691064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90806160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8" name="Shape 198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199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Shape 200"/>
          <p:cNvSpPr>
            <a:spLocks noGrp="1"/>
          </p:cNvSpPr>
          <p:nvPr>
            <p:ph type="title"/>
          </p:nvPr>
        </p:nvSpPr>
        <p:spPr>
          <a:xfrm>
            <a:off x="1792165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2000" b="1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201" name="Shape 201"/>
          <p:cNvSpPr>
            <a:spLocks noGrp="1"/>
          </p:cNvSpPr>
          <p:nvPr>
            <p:ph type="pic" sz="half" idx="13"/>
          </p:nvPr>
        </p:nvSpPr>
        <p:spPr>
          <a:xfrm>
            <a:off x="1792165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body" sz="quarter" idx="1"/>
          </p:nvPr>
        </p:nvSpPr>
        <p:spPr>
          <a:xfrm>
            <a:off x="1792165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  <p:extLst>
      <p:ext uri="{BB962C8B-B14F-4D97-AF65-F5344CB8AC3E}">
        <p14:creationId xmlns:p14="http://schemas.microsoft.com/office/powerpoint/2010/main" val="3390480245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0" name="Shape 210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211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212" name="Shape 212"/>
          <p:cNvSpPr>
            <a:spLocks noGrp="1"/>
          </p:cNvSpPr>
          <p:nvPr>
            <p:ph type="title"/>
          </p:nvPr>
        </p:nvSpPr>
        <p:spPr>
          <a:xfrm>
            <a:off x="914402" y="76200"/>
            <a:ext cx="6440366" cy="4762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213" name="Shape 213"/>
          <p:cNvSpPr>
            <a:spLocks noGrp="1"/>
          </p:cNvSpPr>
          <p:nvPr>
            <p:ph type="body" idx="1"/>
          </p:nvPr>
        </p:nvSpPr>
        <p:spPr>
          <a:xfrm>
            <a:off x="395653" y="836612"/>
            <a:ext cx="8229601" cy="452596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1pPr>
            <a:lvl2pPr marL="342900" indent="1143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2pPr>
            <a:lvl3pPr marL="1219200" indent="-304800">
              <a:lnSpc>
                <a:spcPct val="100000"/>
              </a:lnSpc>
              <a:spcBef>
                <a:spcPts val="700"/>
              </a:spcBef>
              <a:buFontTx/>
              <a:defRPr sz="3200"/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/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FontTx/>
              <a:buChar char="»"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  <p:extLst>
      <p:ext uri="{BB962C8B-B14F-4D97-AF65-F5344CB8AC3E}">
        <p14:creationId xmlns:p14="http://schemas.microsoft.com/office/powerpoint/2010/main" val="31050560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1" name="Shape 221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222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Shape 223"/>
          <p:cNvSpPr>
            <a:spLocks noGrp="1"/>
          </p:cNvSpPr>
          <p:nvPr>
            <p:ph type="title"/>
          </p:nvPr>
        </p:nvSpPr>
        <p:spPr>
          <a:xfrm>
            <a:off x="6567853" y="76201"/>
            <a:ext cx="2057401" cy="5286376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224" name="Shape 224"/>
          <p:cNvSpPr>
            <a:spLocks noGrp="1"/>
          </p:cNvSpPr>
          <p:nvPr>
            <p:ph type="body" idx="1"/>
          </p:nvPr>
        </p:nvSpPr>
        <p:spPr>
          <a:xfrm>
            <a:off x="395654" y="76201"/>
            <a:ext cx="6031524" cy="528637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1pPr>
            <a:lvl2pPr marL="342900" indent="1143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2pPr>
            <a:lvl3pPr marL="1219200" indent="-304800">
              <a:lnSpc>
                <a:spcPct val="100000"/>
              </a:lnSpc>
              <a:spcBef>
                <a:spcPts val="700"/>
              </a:spcBef>
              <a:buFontTx/>
              <a:defRPr sz="3200"/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/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FontTx/>
              <a:buChar char="»"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  <p:extLst>
      <p:ext uri="{BB962C8B-B14F-4D97-AF65-F5344CB8AC3E}">
        <p14:creationId xmlns:p14="http://schemas.microsoft.com/office/powerpoint/2010/main" val="1136735299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92138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63DEE5-7B2F-FF4C-BD4E-580A8BF44BD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32" name="Shape 232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233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234" name="Shape 234"/>
          <p:cNvSpPr>
            <a:spLocks noGrp="1"/>
          </p:cNvSpPr>
          <p:nvPr>
            <p:ph type="body" idx="1"/>
          </p:nvPr>
        </p:nvSpPr>
        <p:spPr>
          <a:xfrm>
            <a:off x="395653" y="76201"/>
            <a:ext cx="8229601" cy="528637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1pPr>
            <a:lvl2pPr marL="342900" indent="1143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2pPr>
            <a:lvl3pPr marL="1219200" indent="-304800">
              <a:lnSpc>
                <a:spcPct val="100000"/>
              </a:lnSpc>
              <a:spcBef>
                <a:spcPts val="700"/>
              </a:spcBef>
              <a:buFontTx/>
              <a:defRPr sz="3200"/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/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FontTx/>
              <a:buChar char="»"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  <p:extLst>
      <p:ext uri="{BB962C8B-B14F-4D97-AF65-F5344CB8AC3E}">
        <p14:creationId xmlns:p14="http://schemas.microsoft.com/office/powerpoint/2010/main" val="2302632110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42" name="Shape 242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243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244" name="Shape 244"/>
          <p:cNvSpPr>
            <a:spLocks noGrp="1"/>
          </p:cNvSpPr>
          <p:nvPr>
            <p:ph type="title"/>
          </p:nvPr>
        </p:nvSpPr>
        <p:spPr>
          <a:xfrm>
            <a:off x="914402" y="76200"/>
            <a:ext cx="6440366" cy="4762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245" name="Shape 245"/>
          <p:cNvSpPr>
            <a:spLocks noGrp="1"/>
          </p:cNvSpPr>
          <p:nvPr>
            <p:ph type="body" sz="quarter" idx="1"/>
          </p:nvPr>
        </p:nvSpPr>
        <p:spPr>
          <a:xfrm>
            <a:off x="395653" y="836615"/>
            <a:ext cx="4044463" cy="2185987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1pPr>
            <a:lvl2pPr marL="342900" indent="1143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2pPr>
            <a:lvl3pPr marL="1219200" indent="-304800">
              <a:lnSpc>
                <a:spcPct val="100000"/>
              </a:lnSpc>
              <a:spcBef>
                <a:spcPts val="700"/>
              </a:spcBef>
              <a:buFontTx/>
              <a:defRPr sz="3200"/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/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FontTx/>
              <a:buChar char="»"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  <p:extLst>
      <p:ext uri="{BB962C8B-B14F-4D97-AF65-F5344CB8AC3E}">
        <p14:creationId xmlns:p14="http://schemas.microsoft.com/office/powerpoint/2010/main" val="2165939994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53" name="Shape 253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254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Shape 255"/>
          <p:cNvSpPr>
            <a:spLocks noGrp="1"/>
          </p:cNvSpPr>
          <p:nvPr>
            <p:ph type="title"/>
          </p:nvPr>
        </p:nvSpPr>
        <p:spPr>
          <a:xfrm>
            <a:off x="914402" y="76200"/>
            <a:ext cx="6440366" cy="4762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</p:spTree>
    <p:extLst>
      <p:ext uri="{BB962C8B-B14F-4D97-AF65-F5344CB8AC3E}">
        <p14:creationId xmlns:p14="http://schemas.microsoft.com/office/powerpoint/2010/main" val="882952121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>
            <a:spLocks noGrp="1"/>
          </p:cNvSpPr>
          <p:nvPr>
            <p:ph type="sldNum" sz="quarter" idx="2"/>
          </p:nvPr>
        </p:nvSpPr>
        <p:spPr>
          <a:xfrm>
            <a:off x="8942734" y="6685185"/>
            <a:ext cx="182217" cy="17281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63" name="Shape 263"/>
          <p:cNvSpPr/>
          <p:nvPr/>
        </p:nvSpPr>
        <p:spPr>
          <a:xfrm>
            <a:off x="175845" y="600076"/>
            <a:ext cx="6331930" cy="49214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rgbClr val="FF6600"/>
              </a:gs>
            </a:gsLst>
          </a:gradFill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pic>
        <p:nvPicPr>
          <p:cNvPr id="264" name="image1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7774" y="0"/>
            <a:ext cx="2646485" cy="655638"/>
          </a:xfrm>
          <a:prstGeom prst="rect">
            <a:avLst/>
          </a:prstGeom>
          <a:ln w="12700">
            <a:miter lim="400000"/>
          </a:ln>
        </p:spPr>
      </p:pic>
      <p:sp>
        <p:nvSpPr>
          <p:cNvPr id="265" name="Shape 265"/>
          <p:cNvSpPr>
            <a:spLocks noGrp="1"/>
          </p:cNvSpPr>
          <p:nvPr>
            <p:ph type="title"/>
          </p:nvPr>
        </p:nvSpPr>
        <p:spPr>
          <a:xfrm>
            <a:off x="914402" y="76200"/>
            <a:ext cx="6440366" cy="4762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>
                <a:latin typeface="HGSｺﾞｼｯｸE"/>
                <a:ea typeface="HGSｺﾞｼｯｸE"/>
                <a:cs typeface="HGSｺﾞｼｯｸE"/>
                <a:sym typeface="HGSｺﾞｼｯｸE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266" name="Shape 266"/>
          <p:cNvSpPr>
            <a:spLocks noGrp="1"/>
          </p:cNvSpPr>
          <p:nvPr>
            <p:ph type="body" sz="half" idx="1"/>
          </p:nvPr>
        </p:nvSpPr>
        <p:spPr>
          <a:xfrm>
            <a:off x="395653" y="836612"/>
            <a:ext cx="4044463" cy="452596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1pPr>
            <a:lvl2pPr marL="342900" indent="1143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/>
            </a:lvl2pPr>
            <a:lvl3pPr marL="1219200" indent="-304800">
              <a:lnSpc>
                <a:spcPct val="100000"/>
              </a:lnSpc>
              <a:spcBef>
                <a:spcPts val="700"/>
              </a:spcBef>
              <a:buFontTx/>
              <a:defRPr sz="3200"/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/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FontTx/>
              <a:buChar char="»"/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</p:spTree>
    <p:extLst>
      <p:ext uri="{BB962C8B-B14F-4D97-AF65-F5344CB8AC3E}">
        <p14:creationId xmlns:p14="http://schemas.microsoft.com/office/powerpoint/2010/main" val="4140753649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274" name="Shape 274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4572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9144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3716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8288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75" name="Shape 275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823327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defRPr sz="4000" b="1" cap="all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292" name="Shape 292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293" name="Shape 293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79925983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301" name="Shape 301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790575" indent="-333375">
              <a:lnSpc>
                <a:spcPct val="100000"/>
              </a:lnSpc>
              <a:spcBef>
                <a:spcPts val="600"/>
              </a:spcBef>
              <a:buChar char="–"/>
              <a:defRPr>
                <a:latin typeface="Calibri"/>
                <a:ea typeface="Calibri"/>
                <a:cs typeface="Calibri"/>
                <a:sym typeface="Calibri"/>
              </a:defRPr>
            </a:lvl2pPr>
            <a:lvl3pPr>
              <a:lnSpc>
                <a:spcPct val="100000"/>
              </a:lnSpc>
              <a:spcBef>
                <a:spcPts val="600"/>
              </a:spcBef>
              <a:defRPr>
                <a:latin typeface="Calibri"/>
                <a:ea typeface="Calibri"/>
                <a:cs typeface="Calibri"/>
                <a:sym typeface="Calibri"/>
              </a:defRPr>
            </a:lvl3pPr>
            <a:lvl4pPr>
              <a:lnSpc>
                <a:spcPct val="100000"/>
              </a:lnSpc>
              <a:spcBef>
                <a:spcPts val="600"/>
              </a:spcBef>
              <a:buChar char="–"/>
              <a:defRPr>
                <a:latin typeface="Calibri"/>
                <a:ea typeface="Calibri"/>
                <a:cs typeface="Calibri"/>
                <a:sym typeface="Calibri"/>
              </a:defRPr>
            </a:lvl4pPr>
            <a:lvl5pPr>
              <a:lnSpc>
                <a:spcPct val="100000"/>
              </a:lnSpc>
              <a:spcBef>
                <a:spcPts val="600"/>
              </a:spcBef>
              <a:buChar char="»"/>
              <a:defRPr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02" name="Shape 302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9555495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310" name="Shape 310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1pPr>
            <a:lvl2pPr marL="0" indent="4572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2pPr>
            <a:lvl3pPr marL="0" indent="9144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3pPr>
            <a:lvl4pPr marL="0" indent="13716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4pPr>
            <a:lvl5pPr marL="0" indent="18288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11" name="Shape 311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12" name="Shape 312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36753466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Shape 31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320" name="Shape 320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942340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852735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252005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2000"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335" name="Shape 335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36" name="Shape 336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337" name="Shape 337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5242330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2000"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345" name="Shape 345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346" name="Shape 346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1pPr>
            <a:lvl2pPr marL="0" indent="4572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2pPr>
            <a:lvl3pPr marL="0" indent="9144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3pPr>
            <a:lvl4pPr marL="0" indent="13716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4pPr>
            <a:lvl5pPr marL="0" indent="18288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47" name="Shape 347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5291503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355" name="Shape 35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56" name="Shape 356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8125145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364" name="Shape 364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365" name="Shape 365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9163422"/>
      </p:ext>
    </p:extLst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398" name="Shape 398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399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400" name="Shape 400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defRPr sz="4000" b="1" cap="all">
                <a:solidFill>
                  <a:srgbClr val="5F5F5F"/>
                </a:solid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401" name="Shape 401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02" name="Shape 402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14801992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410" name="Shape 410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11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412" name="Shape 412"/>
          <p:cNvSpPr>
            <a:spLocks noGrp="1"/>
          </p:cNvSpPr>
          <p:nvPr>
            <p:ph type="title"/>
          </p:nvPr>
        </p:nvSpPr>
        <p:spPr>
          <a:xfrm>
            <a:off x="395288" y="133350"/>
            <a:ext cx="8355012" cy="5651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600" b="1">
                <a:solidFill>
                  <a:srgbClr val="5F5F5F"/>
                </a:solid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413" name="Shape 413"/>
          <p:cNvSpPr>
            <a:spLocks noGrp="1"/>
          </p:cNvSpPr>
          <p:nvPr>
            <p:ph type="body" sz="half" idx="1"/>
          </p:nvPr>
        </p:nvSpPr>
        <p:spPr>
          <a:xfrm>
            <a:off x="915987" y="1628775"/>
            <a:ext cx="3883026" cy="452596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buSzTx/>
              <a:buFontTx/>
              <a:buNone/>
              <a:defRPr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1pPr>
            <a:lvl2pPr marL="342900" indent="114300">
              <a:lnSpc>
                <a:spcPct val="100000"/>
              </a:lnSpc>
              <a:spcBef>
                <a:spcPts val="600"/>
              </a:spcBef>
              <a:buSzTx/>
              <a:buFontTx/>
              <a:buNone/>
              <a:defRPr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2pPr>
            <a:lvl3pPr>
              <a:lnSpc>
                <a:spcPct val="100000"/>
              </a:lnSpc>
              <a:spcBef>
                <a:spcPts val="600"/>
              </a:spcBef>
              <a:buFontTx/>
              <a:defRPr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3pPr>
            <a:lvl4pPr>
              <a:lnSpc>
                <a:spcPct val="100000"/>
              </a:lnSpc>
              <a:spcBef>
                <a:spcPts val="600"/>
              </a:spcBef>
              <a:buFontTx/>
              <a:buChar char="–"/>
              <a:defRPr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4pPr>
            <a:lvl5pPr>
              <a:lnSpc>
                <a:spcPct val="100000"/>
              </a:lnSpc>
              <a:spcBef>
                <a:spcPts val="600"/>
              </a:spcBef>
              <a:buFontTx/>
              <a:buChar char="»"/>
              <a:defRPr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14" name="Shape 414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815738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1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422" name="Shape 422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23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424" name="Shape 42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600" b="1">
                <a:solidFill>
                  <a:srgbClr val="5F5F5F"/>
                </a:solid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425" name="Shape 425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1pPr>
            <a:lvl2pPr marL="0" indent="4572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2pPr>
            <a:lvl3pPr marL="0" indent="9144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3pPr>
            <a:lvl4pPr marL="0" indent="13716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4pPr>
            <a:lvl5pPr marL="0" indent="18288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26" name="Shape 426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pPr>
            <a:endParaRPr/>
          </a:p>
        </p:txBody>
      </p:sp>
      <p:sp>
        <p:nvSpPr>
          <p:cNvPr id="427" name="Shape 427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6854617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5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446" name="Shape 446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47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448" name="Shape 448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300053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456" name="Shape 456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57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458" name="Shape 458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2000" b="1">
                <a:solidFill>
                  <a:srgbClr val="5F5F5F"/>
                </a:solid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459" name="Shape 459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1pPr>
            <a:lvl2pPr marL="342900" indent="114300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2pPr>
            <a:lvl3pPr marL="1219200" indent="-304800">
              <a:lnSpc>
                <a:spcPct val="100000"/>
              </a:lnSpc>
              <a:spcBef>
                <a:spcPts val="700"/>
              </a:spcBef>
              <a:buFontTx/>
              <a:defRPr sz="32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FontTx/>
              <a:buChar char="»"/>
              <a:defRPr sz="32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60" name="Shape 460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pPr>
            <a:endParaRPr/>
          </a:p>
        </p:txBody>
      </p:sp>
      <p:sp>
        <p:nvSpPr>
          <p:cNvPr id="461" name="Shape 461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690124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8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469" name="Shape 469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70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471" name="Shape 47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2000" b="1">
                <a:solidFill>
                  <a:srgbClr val="5F5F5F"/>
                </a:solid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472" name="Shape 47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473" name="Shape 473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1pPr>
            <a:lvl2pPr marL="0" indent="4572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2pPr>
            <a:lvl3pPr marL="0" indent="9144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3pPr>
            <a:lvl4pPr marL="0" indent="13716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4pPr>
            <a:lvl5pPr marL="0" indent="18288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74" name="Shape 474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194025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92138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6A8B4EB-1B6A-254E-B65D-2895E72584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964142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482" name="Shape 482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83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484" name="Shape 484"/>
          <p:cNvSpPr>
            <a:spLocks noGrp="1"/>
          </p:cNvSpPr>
          <p:nvPr>
            <p:ph type="title"/>
          </p:nvPr>
        </p:nvSpPr>
        <p:spPr>
          <a:xfrm>
            <a:off x="395288" y="133350"/>
            <a:ext cx="8355012" cy="5651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600" b="1">
                <a:solidFill>
                  <a:srgbClr val="5F5F5F"/>
                </a:solid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485" name="Shape 485"/>
          <p:cNvSpPr>
            <a:spLocks noGrp="1"/>
          </p:cNvSpPr>
          <p:nvPr>
            <p:ph type="body" idx="1"/>
          </p:nvPr>
        </p:nvSpPr>
        <p:spPr>
          <a:xfrm>
            <a:off x="915987" y="1628775"/>
            <a:ext cx="7920038" cy="452596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1pPr>
            <a:lvl2pPr marL="342900" indent="1143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Tx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3pPr>
            <a:lvl4pPr marL="1645920" indent="-274320">
              <a:lnSpc>
                <a:spcPct val="100000"/>
              </a:lnSpc>
              <a:spcBef>
                <a:spcPts val="500"/>
              </a:spcBef>
              <a:buFontTx/>
              <a:buChar char="–"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4pPr>
            <a:lvl5pPr marL="2103120" indent="-274320">
              <a:lnSpc>
                <a:spcPct val="100000"/>
              </a:lnSpc>
              <a:spcBef>
                <a:spcPts val="500"/>
              </a:spcBef>
              <a:buFontTx/>
              <a:buChar char="»"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86" name="Shape 486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707349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3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494" name="Shape 494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95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496" name="Shape 496"/>
          <p:cNvSpPr>
            <a:spLocks noGrp="1"/>
          </p:cNvSpPr>
          <p:nvPr>
            <p:ph type="title"/>
          </p:nvPr>
        </p:nvSpPr>
        <p:spPr>
          <a:xfrm>
            <a:off x="6726238" y="133350"/>
            <a:ext cx="2109788" cy="602138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600" b="1">
                <a:solidFill>
                  <a:srgbClr val="5F5F5F"/>
                </a:solid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497" name="Shape 497"/>
          <p:cNvSpPr>
            <a:spLocks noGrp="1"/>
          </p:cNvSpPr>
          <p:nvPr>
            <p:ph type="body" idx="1"/>
          </p:nvPr>
        </p:nvSpPr>
        <p:spPr>
          <a:xfrm>
            <a:off x="395288" y="133350"/>
            <a:ext cx="6178551" cy="6021388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1pPr>
            <a:lvl2pPr marL="342900" indent="1143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2pPr>
            <a:lvl3pPr marL="1143000" indent="-228600">
              <a:lnSpc>
                <a:spcPct val="100000"/>
              </a:lnSpc>
              <a:spcBef>
                <a:spcPts val="500"/>
              </a:spcBef>
              <a:buFontTx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3pPr>
            <a:lvl4pPr marL="1645920" indent="-274320">
              <a:lnSpc>
                <a:spcPct val="100000"/>
              </a:lnSpc>
              <a:spcBef>
                <a:spcPts val="500"/>
              </a:spcBef>
              <a:buFontTx/>
              <a:buChar char="–"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4pPr>
            <a:lvl5pPr marL="2103120" indent="-274320">
              <a:lnSpc>
                <a:spcPct val="100000"/>
              </a:lnSpc>
              <a:spcBef>
                <a:spcPts val="500"/>
              </a:spcBef>
              <a:buFontTx/>
              <a:buChar char="»"/>
              <a:defRPr sz="240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  <a:sym typeface="HGP創英角ｺﾞｼｯｸUB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98" name="Shape 498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8301158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5" name="image2.png" descr="フッダー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70663"/>
            <a:ext cx="9144000" cy="287338"/>
          </a:xfrm>
          <a:prstGeom prst="rect">
            <a:avLst/>
          </a:prstGeom>
          <a:ln w="12700">
            <a:miter lim="400000"/>
          </a:ln>
        </p:spPr>
      </p:pic>
      <p:sp>
        <p:nvSpPr>
          <p:cNvPr id="506" name="Shape 506"/>
          <p:cNvSpPr/>
          <p:nvPr/>
        </p:nvSpPr>
        <p:spPr>
          <a:xfrm>
            <a:off x="0" y="733425"/>
            <a:ext cx="9144000" cy="0"/>
          </a:xfrm>
          <a:prstGeom prst="line">
            <a:avLst/>
          </a:prstGeom>
          <a:ln w="38100">
            <a:solidFill>
              <a:srgbClr val="0068B6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507" name="image3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7588" y="244475"/>
            <a:ext cx="1390651" cy="363539"/>
          </a:xfrm>
          <a:prstGeom prst="rect">
            <a:avLst/>
          </a:prstGeom>
          <a:ln w="12700">
            <a:miter lim="400000"/>
          </a:ln>
        </p:spPr>
      </p:pic>
      <p:sp>
        <p:nvSpPr>
          <p:cNvPr id="508" name="Shape 508"/>
          <p:cNvSpPr>
            <a:spLocks noGrp="1"/>
          </p:cNvSpPr>
          <p:nvPr>
            <p:ph type="title"/>
          </p:nvPr>
        </p:nvSpPr>
        <p:spPr>
          <a:xfrm>
            <a:off x="395288" y="133350"/>
            <a:ext cx="8355012" cy="56515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600" b="1">
                <a:solidFill>
                  <a:srgbClr val="5F5F5F"/>
                </a:solidFill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09" name="Shape 509"/>
          <p:cNvSpPr>
            <a:spLocks noGrp="1"/>
          </p:cNvSpPr>
          <p:nvPr>
            <p:ph type="sldNum" sz="quarter" idx="2"/>
          </p:nvPr>
        </p:nvSpPr>
        <p:spPr>
          <a:xfrm>
            <a:off x="8398311" y="6553200"/>
            <a:ext cx="345640" cy="320040"/>
          </a:xfrm>
          <a:prstGeom prst="rect">
            <a:avLst/>
          </a:prstGeom>
        </p:spPr>
        <p:txBody>
          <a:bodyPr anchor="t"/>
          <a:lstStyle>
            <a:lvl1pPr>
              <a:defRPr sz="1600">
                <a:solidFill>
                  <a:srgbClr val="808080"/>
                </a:solidFill>
                <a:latin typeface="Arial Rounded MT Bold"/>
                <a:ea typeface="Arial Rounded MT Bold"/>
                <a:cs typeface="Arial Rounded MT Bold"/>
                <a:sym typeface="Arial Rounded MT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1502018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Shape 516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17" name="Shape 517"/>
          <p:cNvSpPr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4572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9144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3716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82880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18" name="Shape 518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4070463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Shape 534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>
              <a:lnSpc>
                <a:spcPct val="100000"/>
              </a:lnSpc>
              <a:defRPr sz="4000" b="1" cap="all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35" name="Shape 535"/>
          <p:cNvSpPr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36" name="Shape 536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5280703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Shape 54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44" name="Shape 54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790575" indent="-333375">
              <a:lnSpc>
                <a:spcPct val="100000"/>
              </a:lnSpc>
              <a:spcBef>
                <a:spcPts val="600"/>
              </a:spcBef>
              <a:buChar char="–"/>
              <a:defRPr>
                <a:latin typeface="Calibri"/>
                <a:ea typeface="Calibri"/>
                <a:cs typeface="Calibri"/>
                <a:sym typeface="Calibri"/>
              </a:defRPr>
            </a:lvl2pPr>
            <a:lvl3pPr>
              <a:lnSpc>
                <a:spcPct val="100000"/>
              </a:lnSpc>
              <a:spcBef>
                <a:spcPts val="600"/>
              </a:spcBef>
              <a:defRPr>
                <a:latin typeface="Calibri"/>
                <a:ea typeface="Calibri"/>
                <a:cs typeface="Calibri"/>
                <a:sym typeface="Calibri"/>
              </a:defRPr>
            </a:lvl3pPr>
            <a:lvl4pPr>
              <a:lnSpc>
                <a:spcPct val="100000"/>
              </a:lnSpc>
              <a:spcBef>
                <a:spcPts val="600"/>
              </a:spcBef>
              <a:buChar char="–"/>
              <a:defRPr>
                <a:latin typeface="Calibri"/>
                <a:ea typeface="Calibri"/>
                <a:cs typeface="Calibri"/>
                <a:sym typeface="Calibri"/>
              </a:defRPr>
            </a:lvl4pPr>
            <a:lvl5pPr>
              <a:lnSpc>
                <a:spcPct val="100000"/>
              </a:lnSpc>
              <a:spcBef>
                <a:spcPts val="600"/>
              </a:spcBef>
              <a:buChar char="»"/>
              <a:defRPr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45" name="Shape 545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2277431"/>
      </p:ext>
    </p:extLst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Shape 55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53" name="Shape 553"/>
          <p:cNvSpPr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1pPr>
            <a:lvl2pPr marL="0" indent="4572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2pPr>
            <a:lvl3pPr marL="0" indent="9144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3pPr>
            <a:lvl4pPr marL="0" indent="13716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4pPr>
            <a:lvl5pPr marL="0" indent="18288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54" name="Shape 55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55" name="Shape 555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45074648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Shape 56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63" name="Shape 563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0945179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Shape 570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6337058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Shape 577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2000"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78" name="Shape 578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79" name="Shape 579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80" name="Shape 580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992576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92138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D79901-D25A-2C47-A953-8A94AEAC4F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Shape 587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2000"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88" name="Shape 588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589" name="Shape 589"/>
          <p:cNvSpPr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1pPr>
            <a:lvl2pPr marL="0" indent="4572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2pPr>
            <a:lvl3pPr marL="0" indent="9144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3pPr>
            <a:lvl4pPr marL="0" indent="13716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4pPr>
            <a:lvl5pPr marL="0" indent="18288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90" name="Shape 590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71213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Shape 59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598" name="Shape 59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599" name="Shape 599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4932872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Shape 606"/>
          <p:cNvSpPr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>
            <a:lvl1pPr algn="ctr">
              <a:lnSpc>
                <a:spcPct val="100000"/>
              </a:lnSpc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タイトルテキスト</a:t>
            </a:r>
          </a:p>
        </p:txBody>
      </p:sp>
      <p:sp>
        <p:nvSpPr>
          <p:cNvPr id="607" name="Shape 607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lnSpc>
                <a:spcPct val="100000"/>
              </a:lnSpc>
              <a:spcBef>
                <a:spcPts val="700"/>
              </a:spcBef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lnSpc>
                <a:spcPct val="100000"/>
              </a:lnSpc>
              <a:spcBef>
                <a:spcPts val="700"/>
              </a:spcBef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lnSpc>
                <a:spcPct val="100000"/>
              </a:lnSpc>
              <a:spcBef>
                <a:spcPts val="700"/>
              </a:spcBef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08" name="Shape 608"/>
          <p:cNvSpPr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0001974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Shape 633"/>
          <p:cNvSpPr>
            <a:spLocks noGrp="1"/>
          </p:cNvSpPr>
          <p:nvPr>
            <p:ph type="title"/>
          </p:nvPr>
        </p:nvSpPr>
        <p:spPr>
          <a:xfrm>
            <a:off x="623887" y="1709739"/>
            <a:ext cx="7886701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タイトルテキスト</a:t>
            </a:r>
          </a:p>
        </p:txBody>
      </p:sp>
      <p:sp>
        <p:nvSpPr>
          <p:cNvPr id="634" name="Shape 634"/>
          <p:cNvSpPr>
            <a:spLocks noGrp="1"/>
          </p:cNvSpPr>
          <p:nvPr>
            <p:ph type="body" sz="quarter" idx="1"/>
          </p:nvPr>
        </p:nvSpPr>
        <p:spPr>
          <a:xfrm>
            <a:off x="623887" y="4589464"/>
            <a:ext cx="7886701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/>
            </a:lvl1pPr>
            <a:lvl2pPr marL="0" indent="457200">
              <a:buSzTx/>
              <a:buFontTx/>
              <a:buNone/>
              <a:defRPr sz="2400"/>
            </a:lvl2pPr>
            <a:lvl3pPr marL="0" indent="914400">
              <a:buSzTx/>
              <a:buFontTx/>
              <a:buNone/>
              <a:defRPr sz="2400"/>
            </a:lvl3pPr>
            <a:lvl4pPr marL="0" indent="1371600">
              <a:buSzTx/>
              <a:buFontTx/>
              <a:buNone/>
              <a:defRPr sz="2400"/>
            </a:lvl4pPr>
            <a:lvl5pPr marL="0" indent="1828800">
              <a:buSzTx/>
              <a:buFontTx/>
              <a:buNone/>
              <a:defRPr sz="24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35" name="Shape 6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4762475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Shape 6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43" name="Shape 643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44" name="Shape 6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74426824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Shape 65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1" cy="1325564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52" name="Shape 652"/>
          <p:cNvSpPr>
            <a:spLocks noGrp="1"/>
          </p:cNvSpPr>
          <p:nvPr>
            <p:ph type="body" sz="quarter" idx="1"/>
          </p:nvPr>
        </p:nvSpPr>
        <p:spPr>
          <a:xfrm>
            <a:off x="629841" y="1681163"/>
            <a:ext cx="3868341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53" name="Shape 653"/>
          <p:cNvSpPr>
            <a:spLocks noGrp="1"/>
          </p:cNvSpPr>
          <p:nvPr>
            <p:ph type="body" sz="quarter" idx="13"/>
          </p:nvPr>
        </p:nvSpPr>
        <p:spPr>
          <a:xfrm>
            <a:off x="4629150" y="1681163"/>
            <a:ext cx="3887392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654" name="Shape 65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04428971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Shape 6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62" name="Shape 6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199417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Shape 66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6747851"/>
      </p:ext>
    </p:extLst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Shape 676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タイトルテキスト</a:t>
            </a:r>
          </a:p>
        </p:txBody>
      </p:sp>
      <p:sp>
        <p:nvSpPr>
          <p:cNvPr id="677" name="Shape 677"/>
          <p:cNvSpPr>
            <a:spLocks noGrp="1"/>
          </p:cNvSpPr>
          <p:nvPr>
            <p:ph type="body" sz="half" idx="1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78" name="Shape 678"/>
          <p:cNvSpPr>
            <a:spLocks noGrp="1"/>
          </p:cNvSpPr>
          <p:nvPr>
            <p:ph type="body" sz="quarter" idx="13"/>
          </p:nvPr>
        </p:nvSpPr>
        <p:spPr>
          <a:xfrm>
            <a:off x="629840" y="2057400"/>
            <a:ext cx="2949180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679" name="Shape 67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5882085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Shape 686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タイトルテキスト</a:t>
            </a:r>
          </a:p>
        </p:txBody>
      </p:sp>
      <p:sp>
        <p:nvSpPr>
          <p:cNvPr id="687" name="Shape 687"/>
          <p:cNvSpPr>
            <a:spLocks noGrp="1"/>
          </p:cNvSpPr>
          <p:nvPr>
            <p:ph type="pic" sz="half" idx="13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688" name="Shape 688"/>
          <p:cNvSpPr>
            <a:spLocks noGrp="1"/>
          </p:cNvSpPr>
          <p:nvPr>
            <p:ph type="body" sz="quarter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89" name="Shape 68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71022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_rels/slideMaster5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26" Type="http://schemas.openxmlformats.org/officeDocument/2006/relationships/slideLayout" Target="../slideLayouts/slideLayout68.xml"/><Relationship Id="rId39" Type="http://schemas.openxmlformats.org/officeDocument/2006/relationships/slideLayout" Target="../slideLayouts/slideLayout81.xml"/><Relationship Id="rId21" Type="http://schemas.openxmlformats.org/officeDocument/2006/relationships/slideLayout" Target="../slideLayouts/slideLayout63.xml"/><Relationship Id="rId34" Type="http://schemas.openxmlformats.org/officeDocument/2006/relationships/slideLayout" Target="../slideLayouts/slideLayout76.xml"/><Relationship Id="rId42" Type="http://schemas.openxmlformats.org/officeDocument/2006/relationships/slideLayout" Target="../slideLayouts/slideLayout84.xml"/><Relationship Id="rId47" Type="http://schemas.openxmlformats.org/officeDocument/2006/relationships/slideLayout" Target="../slideLayouts/slideLayout89.xml"/><Relationship Id="rId50" Type="http://schemas.openxmlformats.org/officeDocument/2006/relationships/slideLayout" Target="../slideLayouts/slideLayout92.xml"/><Relationship Id="rId55" Type="http://schemas.openxmlformats.org/officeDocument/2006/relationships/slideLayout" Target="../slideLayouts/slideLayout97.xml"/><Relationship Id="rId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9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53.xml"/><Relationship Id="rId24" Type="http://schemas.openxmlformats.org/officeDocument/2006/relationships/slideLayout" Target="../slideLayouts/slideLayout66.xml"/><Relationship Id="rId32" Type="http://schemas.openxmlformats.org/officeDocument/2006/relationships/slideLayout" Target="../slideLayouts/slideLayout74.xml"/><Relationship Id="rId37" Type="http://schemas.openxmlformats.org/officeDocument/2006/relationships/slideLayout" Target="../slideLayouts/slideLayout79.xml"/><Relationship Id="rId40" Type="http://schemas.openxmlformats.org/officeDocument/2006/relationships/slideLayout" Target="../slideLayouts/slideLayout82.xml"/><Relationship Id="rId45" Type="http://schemas.openxmlformats.org/officeDocument/2006/relationships/slideLayout" Target="../slideLayouts/slideLayout87.xml"/><Relationship Id="rId53" Type="http://schemas.openxmlformats.org/officeDocument/2006/relationships/slideLayout" Target="../slideLayouts/slideLayout95.xml"/><Relationship Id="rId58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47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Relationship Id="rId22" Type="http://schemas.openxmlformats.org/officeDocument/2006/relationships/slideLayout" Target="../slideLayouts/slideLayout64.xml"/><Relationship Id="rId27" Type="http://schemas.openxmlformats.org/officeDocument/2006/relationships/slideLayout" Target="../slideLayouts/slideLayout69.xml"/><Relationship Id="rId30" Type="http://schemas.openxmlformats.org/officeDocument/2006/relationships/slideLayout" Target="../slideLayouts/slideLayout72.xml"/><Relationship Id="rId35" Type="http://schemas.openxmlformats.org/officeDocument/2006/relationships/slideLayout" Target="../slideLayouts/slideLayout77.xml"/><Relationship Id="rId43" Type="http://schemas.openxmlformats.org/officeDocument/2006/relationships/slideLayout" Target="../slideLayouts/slideLayout85.xml"/><Relationship Id="rId48" Type="http://schemas.openxmlformats.org/officeDocument/2006/relationships/slideLayout" Target="../slideLayouts/slideLayout90.xml"/><Relationship Id="rId56" Type="http://schemas.openxmlformats.org/officeDocument/2006/relationships/slideLayout" Target="../slideLayouts/slideLayout98.xml"/><Relationship Id="rId8" Type="http://schemas.openxmlformats.org/officeDocument/2006/relationships/slideLayout" Target="../slideLayouts/slideLayout50.xml"/><Relationship Id="rId51" Type="http://schemas.openxmlformats.org/officeDocument/2006/relationships/slideLayout" Target="../slideLayouts/slideLayout93.xml"/><Relationship Id="rId3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5" Type="http://schemas.openxmlformats.org/officeDocument/2006/relationships/slideLayout" Target="../slideLayouts/slideLayout67.xml"/><Relationship Id="rId33" Type="http://schemas.openxmlformats.org/officeDocument/2006/relationships/slideLayout" Target="../slideLayouts/slideLayout75.xml"/><Relationship Id="rId38" Type="http://schemas.openxmlformats.org/officeDocument/2006/relationships/slideLayout" Target="../slideLayouts/slideLayout80.xml"/><Relationship Id="rId46" Type="http://schemas.openxmlformats.org/officeDocument/2006/relationships/slideLayout" Target="../slideLayouts/slideLayout88.xml"/><Relationship Id="rId59" Type="http://schemas.openxmlformats.org/officeDocument/2006/relationships/slideLayout" Target="../slideLayouts/slideLayout101.xml"/><Relationship Id="rId20" Type="http://schemas.openxmlformats.org/officeDocument/2006/relationships/slideLayout" Target="../slideLayouts/slideLayout62.xml"/><Relationship Id="rId41" Type="http://schemas.openxmlformats.org/officeDocument/2006/relationships/slideLayout" Target="../slideLayouts/slideLayout83.xml"/><Relationship Id="rId54" Type="http://schemas.openxmlformats.org/officeDocument/2006/relationships/slideLayout" Target="../slideLayouts/slideLayout96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7.xml"/><Relationship Id="rId23" Type="http://schemas.openxmlformats.org/officeDocument/2006/relationships/slideLayout" Target="../slideLayouts/slideLayout65.xml"/><Relationship Id="rId28" Type="http://schemas.openxmlformats.org/officeDocument/2006/relationships/slideLayout" Target="../slideLayouts/slideLayout70.xml"/><Relationship Id="rId36" Type="http://schemas.openxmlformats.org/officeDocument/2006/relationships/slideLayout" Target="../slideLayouts/slideLayout78.xml"/><Relationship Id="rId49" Type="http://schemas.openxmlformats.org/officeDocument/2006/relationships/slideLayout" Target="../slideLayouts/slideLayout91.xml"/><Relationship Id="rId57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52.xml"/><Relationship Id="rId31" Type="http://schemas.openxmlformats.org/officeDocument/2006/relationships/slideLayout" Target="../slideLayouts/slideLayout73.xml"/><Relationship Id="rId44" Type="http://schemas.openxmlformats.org/officeDocument/2006/relationships/slideLayout" Target="../slideLayouts/slideLayout86.xml"/><Relationship Id="rId52" Type="http://schemas.openxmlformats.org/officeDocument/2006/relationships/slideLayout" Target="../slideLayouts/slideLayout94.xml"/><Relationship Id="rId60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82625" y="260350"/>
            <a:ext cx="7781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600">
                <a:solidFill>
                  <a:srgbClr val="898989"/>
                </a:solidFill>
              </a:defRPr>
            </a:lvl1pPr>
          </a:lstStyle>
          <a:p>
            <a:fld id="{A2D754E5-8827-E54C-89AA-3A8510A4217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699" r:id="rId2"/>
    <p:sldLayoutId id="2147483706" r:id="rId3"/>
    <p:sldLayoutId id="2147483700" r:id="rId4"/>
    <p:sldLayoutId id="2147483701" r:id="rId5"/>
    <p:sldLayoutId id="2147483702" r:id="rId6"/>
    <p:sldLayoutId id="2147483707" r:id="rId7"/>
    <p:sldLayoutId id="2147483703" r:id="rId8"/>
    <p:sldLayoutId id="2147483704" r:id="rId9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3366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2C5993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ts val="900"/>
        </a:spcBef>
        <a:spcAft>
          <a:spcPct val="0"/>
        </a:spcAft>
        <a:defRPr sz="2400">
          <a:solidFill>
            <a:srgbClr val="003366"/>
          </a:solidFill>
          <a:latin typeface="+mn-lt"/>
          <a:ea typeface="+mn-ea"/>
          <a:cs typeface="+mn-cs"/>
        </a:defRPr>
      </a:lvl1pPr>
      <a:lvl2pPr marL="288925" indent="-227013" algn="l" rtl="0" eaLnBrk="1" fontAlgn="base" hangingPunct="1">
        <a:spcBef>
          <a:spcPts val="500"/>
        </a:spcBef>
        <a:spcAft>
          <a:spcPct val="0"/>
        </a:spcAft>
        <a:buSzPct val="85000"/>
        <a:buChar char="–"/>
        <a:defRPr sz="2400">
          <a:solidFill>
            <a:srgbClr val="003366"/>
          </a:solidFill>
          <a:latin typeface="+mn-lt"/>
          <a:ea typeface="+mn-ea"/>
        </a:defRPr>
      </a:lvl2pPr>
      <a:lvl3pPr marL="573088" indent="-117475" algn="l" rtl="0" eaLnBrk="1" fontAlgn="base" hangingPunct="1">
        <a:spcBef>
          <a:spcPts val="400"/>
        </a:spcBef>
        <a:spcAft>
          <a:spcPct val="0"/>
        </a:spcAft>
        <a:buSzPct val="75000"/>
        <a:buFont typeface="Lucida Grande" charset="0"/>
        <a:buChar char="–"/>
        <a:defRPr sz="2400">
          <a:solidFill>
            <a:srgbClr val="003366"/>
          </a:solidFill>
          <a:latin typeface="+mn-lt"/>
          <a:ea typeface="+mn-ea"/>
        </a:defRPr>
      </a:lvl3pPr>
      <a:lvl4pPr marL="909638" indent="-227013" algn="l" rtl="0" eaLnBrk="1" fontAlgn="base" hangingPunct="1">
        <a:spcBef>
          <a:spcPct val="20000"/>
        </a:spcBef>
        <a:spcAft>
          <a:spcPct val="0"/>
        </a:spcAft>
        <a:buSzPct val="75000"/>
        <a:buFont typeface="Lucida Grande" charset="0"/>
        <a:buChar char="–"/>
        <a:defRPr sz="2400">
          <a:solidFill>
            <a:srgbClr val="003366"/>
          </a:solidFill>
          <a:latin typeface="+mn-lt"/>
          <a:ea typeface="+mn-ea"/>
        </a:defRPr>
      </a:lvl4pPr>
      <a:lvl5pPr marL="1146175" indent="-236538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003366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C5993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游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kumimoji="1" lang="ja-JP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游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74FE340B-1734-488F-A0AE-7CFEA4DC8239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游ゴシック" charset="-128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游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2823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647700"/>
            <a:ext cx="7197725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2288" y="1438275"/>
            <a:ext cx="8097837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00538" y="6477000"/>
            <a:ext cx="539750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>
                <a:solidFill>
                  <a:srgbClr val="000080"/>
                </a:solidFill>
              </a:defRPr>
            </a:lvl1pPr>
          </a:lstStyle>
          <a:p>
            <a:pPr algn="ctr"/>
            <a:fld id="{6BB93FB4-40AA-4C96-8409-8D5E7601E577}" type="slidenum">
              <a:rPr lang="en-US" altLang="ja-JP" sz="1200"/>
              <a:pPr algn="ctr"/>
              <a:t>‹#›</a:t>
            </a:fld>
            <a:endParaRPr lang="en-US" altLang="ja-JP" sz="1200" dirty="0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250825" y="1268413"/>
            <a:ext cx="8637588" cy="0"/>
          </a:xfrm>
          <a:prstGeom prst="line">
            <a:avLst/>
          </a:prstGeom>
          <a:noFill/>
          <a:ln w="762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kumimoji="1" lang="ja-JP" altLang="en-US" sz="1200" dirty="0">
              <a:solidFill>
                <a:srgbClr val="204162"/>
              </a:solidFill>
            </a:endParaRP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116638"/>
            <a:ext cx="3598863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36000" rIns="91440" bIns="3600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80"/>
                </a:solidFill>
              </a:defRPr>
            </a:lvl1pPr>
          </a:lstStyle>
          <a:p>
            <a:endParaRPr kumimoji="1" lang="en-US" altLang="ja-JP" dirty="0"/>
          </a:p>
        </p:txBody>
      </p:sp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7363" y="6116638"/>
            <a:ext cx="2044700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8034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push dir="u"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800">
          <a:solidFill>
            <a:srgbClr val="000080"/>
          </a:solidFill>
          <a:latin typeface="+mn-lt"/>
          <a:ea typeface="+mn-ea"/>
          <a:cs typeface="+mn-cs"/>
        </a:defRPr>
      </a:lvl1pPr>
      <a:lvl2pPr marL="687388" indent="-23495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n"/>
        <a:defRPr kumimoji="1" sz="2500">
          <a:solidFill>
            <a:srgbClr val="000080"/>
          </a:solidFill>
          <a:latin typeface="+mn-lt"/>
          <a:ea typeface="+mn-ea"/>
        </a:defRPr>
      </a:lvl2pPr>
      <a:lvl3pPr marL="1095375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p"/>
        <a:defRPr kumimoji="1" sz="2200">
          <a:solidFill>
            <a:srgbClr val="000080"/>
          </a:solidFill>
          <a:latin typeface="+mn-lt"/>
          <a:ea typeface="+mn-ea"/>
        </a:defRPr>
      </a:lvl3pPr>
      <a:lvl4pPr marL="1503363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n"/>
        <a:defRPr kumimoji="1" sz="2000">
          <a:solidFill>
            <a:srgbClr val="000080"/>
          </a:solidFill>
          <a:latin typeface="+mn-lt"/>
          <a:ea typeface="+mn-ea"/>
        </a:defRPr>
      </a:lvl4pPr>
      <a:lvl5pPr marL="19113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5pPr>
      <a:lvl6pPr marL="23685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6pPr>
      <a:lvl7pPr marL="28257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7pPr>
      <a:lvl8pPr marL="32829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8pPr>
      <a:lvl9pPr marL="37401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647700"/>
            <a:ext cx="7197725" cy="57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2288" y="1438275"/>
            <a:ext cx="8097837" cy="449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00538" y="6477000"/>
            <a:ext cx="539750" cy="17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>
                <a:solidFill>
                  <a:srgbClr val="000080"/>
                </a:solidFill>
              </a:defRPr>
            </a:lvl1pPr>
          </a:lstStyle>
          <a:p>
            <a:fld id="{6BB93FB4-40AA-4C96-8409-8D5E7601E577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250825" y="1268413"/>
            <a:ext cx="8637588" cy="0"/>
          </a:xfrm>
          <a:prstGeom prst="line">
            <a:avLst/>
          </a:prstGeom>
          <a:noFill/>
          <a:ln w="76200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116638"/>
            <a:ext cx="3598863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36000" rIns="91440" bIns="3600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solidFill>
                  <a:srgbClr val="000080"/>
                </a:solidFill>
              </a:defRPr>
            </a:lvl1pPr>
          </a:lstStyle>
          <a:p>
            <a:r>
              <a:rPr lang="en-US" altLang="ja-JP"/>
              <a:t>N. Amemiya, Abb. Conf. Name 20XX</a:t>
            </a:r>
            <a:endParaRPr lang="en-US" altLang="ja-JP" dirty="0"/>
          </a:p>
        </p:txBody>
      </p:sp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363" y="6116638"/>
            <a:ext cx="2044700" cy="547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4423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push dir="u"/>
  </p:transition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000080"/>
          </a:solidFill>
          <a:latin typeface="Arial" charset="0"/>
          <a:ea typeface="ＭＳ Ｐゴシック" charset="-128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800">
          <a:solidFill>
            <a:srgbClr val="000080"/>
          </a:solidFill>
          <a:latin typeface="+mn-lt"/>
          <a:ea typeface="+mn-ea"/>
          <a:cs typeface="+mn-cs"/>
        </a:defRPr>
      </a:lvl1pPr>
      <a:lvl2pPr marL="687388" indent="-23495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n"/>
        <a:defRPr kumimoji="1" sz="2500">
          <a:solidFill>
            <a:srgbClr val="000080"/>
          </a:solidFill>
          <a:latin typeface="+mn-lt"/>
          <a:ea typeface="+mn-ea"/>
        </a:defRPr>
      </a:lvl2pPr>
      <a:lvl3pPr marL="1095375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p"/>
        <a:defRPr kumimoji="1" sz="2200">
          <a:solidFill>
            <a:srgbClr val="000080"/>
          </a:solidFill>
          <a:latin typeface="+mn-lt"/>
          <a:ea typeface="+mn-ea"/>
        </a:defRPr>
      </a:lvl3pPr>
      <a:lvl4pPr marL="1503363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n"/>
        <a:defRPr kumimoji="1" sz="2000">
          <a:solidFill>
            <a:srgbClr val="000080"/>
          </a:solidFill>
          <a:latin typeface="+mn-lt"/>
          <a:ea typeface="+mn-ea"/>
        </a:defRPr>
      </a:lvl4pPr>
      <a:lvl5pPr marL="19113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5pPr>
      <a:lvl6pPr marL="23685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6pPr>
      <a:lvl7pPr marL="28257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7pPr>
      <a:lvl8pPr marL="32829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8pPr>
      <a:lvl9pPr marL="3740150" indent="-228600" algn="l" rtl="0" eaLnBrk="1" fontAlgn="base" hangingPunct="1">
        <a:spcBef>
          <a:spcPct val="20000"/>
        </a:spcBef>
        <a:spcAft>
          <a:spcPct val="0"/>
        </a:spcAft>
        <a:buClr>
          <a:srgbClr val="000066"/>
        </a:buClr>
        <a:buSzPct val="70000"/>
        <a:buFont typeface="Wingdings" pitchFamily="2" charset="2"/>
        <a:buChar char="o"/>
        <a:defRPr kumimoji="1" sz="2000">
          <a:solidFill>
            <a:srgbClr val="000080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タイトルテキスト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241694" y="6406786"/>
            <a:ext cx="273657" cy="26425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75510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  <p:sldLayoutId id="2147483774" r:id="rId18"/>
    <p:sldLayoutId id="2147483775" r:id="rId19"/>
    <p:sldLayoutId id="2147483776" r:id="rId20"/>
    <p:sldLayoutId id="2147483777" r:id="rId21"/>
    <p:sldLayoutId id="2147483778" r:id="rId22"/>
    <p:sldLayoutId id="2147483779" r:id="rId23"/>
    <p:sldLayoutId id="2147483780" r:id="rId24"/>
    <p:sldLayoutId id="2147483781" r:id="rId25"/>
    <p:sldLayoutId id="2147483782" r:id="rId26"/>
    <p:sldLayoutId id="2147483783" r:id="rId27"/>
    <p:sldLayoutId id="2147483784" r:id="rId28"/>
    <p:sldLayoutId id="2147483785" r:id="rId29"/>
    <p:sldLayoutId id="2147483786" r:id="rId30"/>
    <p:sldLayoutId id="2147483787" r:id="rId31"/>
    <p:sldLayoutId id="2147483788" r:id="rId32"/>
    <p:sldLayoutId id="2147483789" r:id="rId33"/>
    <p:sldLayoutId id="2147483790" r:id="rId34"/>
    <p:sldLayoutId id="2147483791" r:id="rId35"/>
    <p:sldLayoutId id="2147483792" r:id="rId36"/>
    <p:sldLayoutId id="2147483793" r:id="rId37"/>
    <p:sldLayoutId id="2147483794" r:id="rId38"/>
    <p:sldLayoutId id="2147483795" r:id="rId39"/>
    <p:sldLayoutId id="2147483796" r:id="rId40"/>
    <p:sldLayoutId id="2147483797" r:id="rId41"/>
    <p:sldLayoutId id="2147483798" r:id="rId42"/>
    <p:sldLayoutId id="2147483799" r:id="rId43"/>
    <p:sldLayoutId id="2147483800" r:id="rId44"/>
    <p:sldLayoutId id="2147483801" r:id="rId45"/>
    <p:sldLayoutId id="2147483802" r:id="rId46"/>
    <p:sldLayoutId id="2147483803" r:id="rId47"/>
    <p:sldLayoutId id="2147483804" r:id="rId48"/>
    <p:sldLayoutId id="2147483805" r:id="rId49"/>
    <p:sldLayoutId id="2147483806" r:id="rId50"/>
    <p:sldLayoutId id="2147483807" r:id="rId51"/>
    <p:sldLayoutId id="2147483808" r:id="rId52"/>
    <p:sldLayoutId id="2147483809" r:id="rId53"/>
    <p:sldLayoutId id="2147483810" r:id="rId54"/>
    <p:sldLayoutId id="2147483811" r:id="rId55"/>
    <p:sldLayoutId id="2147483812" r:id="rId56"/>
    <p:sldLayoutId id="2147483813" r:id="rId57"/>
    <p:sldLayoutId id="2147483814" r:id="rId58"/>
    <p:sldLayoutId id="2147483815" r:id="rId5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7705E1B-73D1-0D42-AAA8-2C0C65054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89829AC-9CD9-AC42-99F1-6945B49DE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A62751-4DFD-D14F-9B34-BF3965DC7C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2F1B4-4384-9C48-8EC6-BF15CC76E3E2}" type="datetimeFigureOut">
              <a:rPr kumimoji="1" lang="ja-JP" altLang="en-US" smtClean="0"/>
              <a:t>2021/4/14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0C739D-F30C-E641-BABA-CE8464A863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CFEE71-5415-BD43-A504-63894628BB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98518-A98F-A345-8490-04DA3709E40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5384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13" Type="http://schemas.openxmlformats.org/officeDocument/2006/relationships/image" Target="../media/image18.tiff"/><Relationship Id="rId3" Type="http://schemas.openxmlformats.org/officeDocument/2006/relationships/image" Target="../media/image8.emf"/><Relationship Id="rId7" Type="http://schemas.openxmlformats.org/officeDocument/2006/relationships/image" Target="../media/image12.jpeg"/><Relationship Id="rId12" Type="http://schemas.openxmlformats.org/officeDocument/2006/relationships/image" Target="../media/image17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11.png"/><Relationship Id="rId11" Type="http://schemas.openxmlformats.org/officeDocument/2006/relationships/image" Target="../media/image16.tiff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44.jpg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tiff"/><Relationship Id="rId3" Type="http://schemas.openxmlformats.org/officeDocument/2006/relationships/image" Target="../media/image50.tiff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tiff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18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7.emf"/><Relationship Id="rId5" Type="http://schemas.openxmlformats.org/officeDocument/2006/relationships/image" Target="../media/image51.tiff"/><Relationship Id="rId4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g"/><Relationship Id="rId3" Type="http://schemas.openxmlformats.org/officeDocument/2006/relationships/image" Target="../media/image20.gif"/><Relationship Id="rId7" Type="http://schemas.openxmlformats.org/officeDocument/2006/relationships/image" Target="../media/image6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g"/><Relationship Id="rId11" Type="http://schemas.openxmlformats.org/officeDocument/2006/relationships/image" Target="../media/image65.jpg"/><Relationship Id="rId5" Type="http://schemas.openxmlformats.org/officeDocument/2006/relationships/image" Target="../media/image59.jpeg"/><Relationship Id="rId10" Type="http://schemas.openxmlformats.org/officeDocument/2006/relationships/image" Target="../media/image64.JPG"/><Relationship Id="rId4" Type="http://schemas.openxmlformats.org/officeDocument/2006/relationships/image" Target="../media/image58.jpeg"/><Relationship Id="rId9" Type="http://schemas.openxmlformats.org/officeDocument/2006/relationships/image" Target="../media/image63.JP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emf"/><Relationship Id="rId3" Type="http://schemas.openxmlformats.org/officeDocument/2006/relationships/image" Target="../media/image20.gif"/><Relationship Id="rId7" Type="http://schemas.openxmlformats.org/officeDocument/2006/relationships/image" Target="../media/image6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7.png"/><Relationship Id="rId5" Type="http://schemas.openxmlformats.org/officeDocument/2006/relationships/image" Target="../media/image66.emf"/><Relationship Id="rId10" Type="http://schemas.openxmlformats.org/officeDocument/2006/relationships/image" Target="../media/image71.jpg"/><Relationship Id="rId4" Type="http://schemas.openxmlformats.org/officeDocument/2006/relationships/image" Target="../media/image16.tiff"/><Relationship Id="rId9" Type="http://schemas.openxmlformats.org/officeDocument/2006/relationships/image" Target="../media/image7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5.png"/><Relationship Id="rId3" Type="http://schemas.openxmlformats.org/officeDocument/2006/relationships/image" Target="../media/image17.gif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jpeg"/><Relationship Id="rId11" Type="http://schemas.openxmlformats.org/officeDocument/2006/relationships/image" Target="../media/image19.png"/><Relationship Id="rId5" Type="http://schemas.openxmlformats.org/officeDocument/2006/relationships/image" Target="../media/image8.emf"/><Relationship Id="rId15" Type="http://schemas.openxmlformats.org/officeDocument/2006/relationships/image" Target="../media/image18.tiff"/><Relationship Id="rId10" Type="http://schemas.openxmlformats.org/officeDocument/2006/relationships/image" Target="../media/image13.jpg"/><Relationship Id="rId4" Type="http://schemas.openxmlformats.org/officeDocument/2006/relationships/image" Target="../media/image7.png"/><Relationship Id="rId9" Type="http://schemas.openxmlformats.org/officeDocument/2006/relationships/image" Target="../media/image12.jpeg"/><Relationship Id="rId14" Type="http://schemas.openxmlformats.org/officeDocument/2006/relationships/image" Target="../media/image16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4.tif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G"/><Relationship Id="rId3" Type="http://schemas.openxmlformats.org/officeDocument/2006/relationships/image" Target="../media/image76.png"/><Relationship Id="rId7" Type="http://schemas.microsoft.com/office/2007/relationships/hdphoto" Target="../media/hdphoto1.wdp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79.png"/><Relationship Id="rId5" Type="http://schemas.openxmlformats.org/officeDocument/2006/relationships/image" Target="../media/image78.jpeg"/><Relationship Id="rId10" Type="http://schemas.openxmlformats.org/officeDocument/2006/relationships/image" Target="../media/image82.tiff"/><Relationship Id="rId4" Type="http://schemas.openxmlformats.org/officeDocument/2006/relationships/image" Target="../media/image77.jpeg"/><Relationship Id="rId9" Type="http://schemas.openxmlformats.org/officeDocument/2006/relationships/image" Target="../media/image81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5.png"/><Relationship Id="rId3" Type="http://schemas.openxmlformats.org/officeDocument/2006/relationships/image" Target="../media/image17.gif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9.png"/><Relationship Id="rId5" Type="http://schemas.openxmlformats.org/officeDocument/2006/relationships/image" Target="../media/image8.emf"/><Relationship Id="rId15" Type="http://schemas.openxmlformats.org/officeDocument/2006/relationships/image" Target="../media/image18.tiff"/><Relationship Id="rId10" Type="http://schemas.openxmlformats.org/officeDocument/2006/relationships/image" Target="../media/image13.jpg"/><Relationship Id="rId4" Type="http://schemas.openxmlformats.org/officeDocument/2006/relationships/image" Target="../media/image7.png"/><Relationship Id="rId9" Type="http://schemas.openxmlformats.org/officeDocument/2006/relationships/image" Target="../media/image12.jpeg"/><Relationship Id="rId14" Type="http://schemas.openxmlformats.org/officeDocument/2006/relationships/image" Target="../media/image16.tif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87.png"/><Relationship Id="rId5" Type="http://schemas.openxmlformats.org/officeDocument/2006/relationships/image" Target="../media/image86.jpeg"/><Relationship Id="rId4" Type="http://schemas.openxmlformats.org/officeDocument/2006/relationships/image" Target="../media/image8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tiff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0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3.xml"/><Relationship Id="rId5" Type="http://schemas.openxmlformats.org/officeDocument/2006/relationships/image" Target="../media/image91.JPG"/><Relationship Id="rId4" Type="http://schemas.openxmlformats.org/officeDocument/2006/relationships/image" Target="../media/image9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5.png"/><Relationship Id="rId3" Type="http://schemas.openxmlformats.org/officeDocument/2006/relationships/image" Target="../media/image17.gif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9.png"/><Relationship Id="rId5" Type="http://schemas.openxmlformats.org/officeDocument/2006/relationships/image" Target="../media/image8.emf"/><Relationship Id="rId15" Type="http://schemas.openxmlformats.org/officeDocument/2006/relationships/image" Target="../media/image18.tiff"/><Relationship Id="rId10" Type="http://schemas.openxmlformats.org/officeDocument/2006/relationships/image" Target="../media/image13.jpg"/><Relationship Id="rId4" Type="http://schemas.openxmlformats.org/officeDocument/2006/relationships/image" Target="../media/image7.png"/><Relationship Id="rId9" Type="http://schemas.openxmlformats.org/officeDocument/2006/relationships/image" Target="../media/image12.jpeg"/><Relationship Id="rId14" Type="http://schemas.openxmlformats.org/officeDocument/2006/relationships/image" Target="../media/image1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6.tiff"/><Relationship Id="rId4" Type="http://schemas.openxmlformats.org/officeDocument/2006/relationships/image" Target="../media/image18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tiff"/><Relationship Id="rId5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tiff"/><Relationship Id="rId3" Type="http://schemas.openxmlformats.org/officeDocument/2006/relationships/image" Target="../media/image22.jpe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5.emf"/><Relationship Id="rId5" Type="http://schemas.openxmlformats.org/officeDocument/2006/relationships/image" Target="../media/image24.jpg"/><Relationship Id="rId4" Type="http://schemas.openxmlformats.org/officeDocument/2006/relationships/image" Target="../media/image23.jpeg"/><Relationship Id="rId9" Type="http://schemas.openxmlformats.org/officeDocument/2006/relationships/image" Target="../media/image2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14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png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Shape 725"/>
          <p:cNvSpPr>
            <a:spLocks noGrp="1"/>
          </p:cNvSpPr>
          <p:nvPr>
            <p:ph type="ctrTitle"/>
          </p:nvPr>
        </p:nvSpPr>
        <p:spPr>
          <a:xfrm>
            <a:off x="494674" y="219315"/>
            <a:ext cx="8421257" cy="1480458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>
              <a:defRPr sz="5400"/>
            </a:pPr>
            <a:r>
              <a:rPr lang="en-US" altLang="ja-JP" sz="3600" dirty="0">
                <a:solidFill>
                  <a:schemeClr val="tx1"/>
                </a:solidFill>
              </a:rPr>
              <a:t>The Japanese HTS (High Field Magnet) programs for accelerators</a:t>
            </a:r>
            <a:endParaRPr sz="3600" b="1" dirty="0"/>
          </a:p>
        </p:txBody>
      </p:sp>
      <p:sp>
        <p:nvSpPr>
          <p:cNvPr id="726" name="Shape 726"/>
          <p:cNvSpPr>
            <a:spLocks noGrp="1"/>
          </p:cNvSpPr>
          <p:nvPr>
            <p:ph type="subTitle" sz="half" idx="1"/>
          </p:nvPr>
        </p:nvSpPr>
        <p:spPr>
          <a:xfrm>
            <a:off x="233657" y="1732430"/>
            <a:ext cx="8735096" cy="2258488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defRPr sz="1800"/>
            </a:pPr>
            <a:r>
              <a:rPr sz="1600" dirty="0"/>
              <a:t>T. Ogitsu, </a:t>
            </a:r>
            <a:r>
              <a:rPr lang="en-US" altLang="ja-JP" sz="1600" dirty="0"/>
              <a:t>M. Sugano, </a:t>
            </a:r>
            <a:r>
              <a:rPr sz="1600" dirty="0"/>
              <a:t>T. Nakamoto, </a:t>
            </a:r>
            <a:r>
              <a:rPr lang="en-US" altLang="ja-JP" sz="1600" dirty="0"/>
              <a:t>K. Suzuki, M. </a:t>
            </a:r>
            <a:r>
              <a:rPr lang="en-US" altLang="ja-JP" sz="1600" dirty="0" err="1"/>
              <a:t>Iio</a:t>
            </a:r>
            <a:r>
              <a:rPr lang="en-US" altLang="ja-JP" sz="1600" dirty="0"/>
              <a:t>, M. </a:t>
            </a:r>
            <a:r>
              <a:rPr lang="en-US" altLang="ja-JP" sz="1600" dirty="0" err="1"/>
              <a:t>Dhakarwal</a:t>
            </a:r>
            <a:r>
              <a:rPr lang="en-US" altLang="ja-JP" sz="1600" dirty="0"/>
              <a:t>;</a:t>
            </a:r>
            <a:r>
              <a:rPr sz="1600" dirty="0"/>
              <a:t> KEK,</a:t>
            </a:r>
            <a:r>
              <a:rPr lang="en-US" sz="1600" dirty="0"/>
              <a:t> </a:t>
            </a:r>
          </a:p>
          <a:p>
            <a:pPr>
              <a:defRPr sz="1800"/>
            </a:pPr>
            <a:r>
              <a:rPr lang="en-US" altLang="ja-JP" sz="1600" dirty="0"/>
              <a:t>N. </a:t>
            </a:r>
            <a:r>
              <a:rPr lang="en-US" altLang="ja-JP" sz="1600" dirty="0" err="1"/>
              <a:t>Amemiya</a:t>
            </a:r>
            <a:r>
              <a:rPr lang="en-US" altLang="ja-JP" sz="1600" dirty="0"/>
              <a:t>, Y. </a:t>
            </a:r>
            <a:r>
              <a:rPr lang="en-US" altLang="ja-JP" sz="1600" dirty="0" err="1"/>
              <a:t>Sogabe</a:t>
            </a:r>
            <a:r>
              <a:rPr lang="en-US" altLang="ja-JP" sz="1600" dirty="0"/>
              <a:t>, X. Luo; Kyoto U. </a:t>
            </a:r>
          </a:p>
          <a:p>
            <a:pPr>
              <a:defRPr sz="1800"/>
            </a:pPr>
            <a:r>
              <a:rPr lang="en-US" altLang="ja-JP" sz="1600" dirty="0"/>
              <a:t>T. Shen, X. Wang, L.G. Fajardo, C. Myers; LBNL, C. Reis; UC Berkeley, </a:t>
            </a:r>
          </a:p>
          <a:p>
            <a:pPr>
              <a:defRPr sz="1800"/>
            </a:pPr>
            <a:r>
              <a:rPr lang="en-US" altLang="ja-JP" sz="1600" dirty="0"/>
              <a:t>R. Gupta, P. Joshi, J. </a:t>
            </a:r>
            <a:r>
              <a:rPr lang="en-US" altLang="ja-JP" sz="1600" dirty="0" err="1"/>
              <a:t>Schmalzle</a:t>
            </a:r>
            <a:r>
              <a:rPr lang="en-US" altLang="ja-JP" sz="1600" dirty="0"/>
              <a:t>, G. Jochen, S. Joshi; BNL </a:t>
            </a:r>
          </a:p>
          <a:p>
            <a:pPr>
              <a:defRPr sz="1800"/>
            </a:pPr>
            <a:r>
              <a:rPr sz="1600" dirty="0"/>
              <a:t>S. Awaji</a:t>
            </a:r>
            <a:r>
              <a:rPr lang="en-US" altLang="ja-JP" sz="1600" dirty="0"/>
              <a:t>;</a:t>
            </a:r>
            <a:r>
              <a:rPr sz="1600" dirty="0"/>
              <a:t> Tohoku Univ., H. </a:t>
            </a:r>
            <a:r>
              <a:rPr sz="1600" dirty="0" err="1"/>
              <a:t>Oguro</a:t>
            </a:r>
            <a:r>
              <a:rPr lang="en-US" altLang="ja-JP" sz="1600" dirty="0"/>
              <a:t>;</a:t>
            </a:r>
            <a:r>
              <a:rPr sz="1600" dirty="0"/>
              <a:t> Tokai Univ.,</a:t>
            </a:r>
            <a:r>
              <a:rPr lang="en-US" sz="1600" dirty="0"/>
              <a:t> N. </a:t>
            </a:r>
            <a:r>
              <a:rPr lang="en-US" sz="1600" dirty="0" err="1"/>
              <a:t>Banno</a:t>
            </a:r>
            <a:r>
              <a:rPr lang="en-US" sz="1600" dirty="0"/>
              <a:t>; NIMS</a:t>
            </a:r>
          </a:p>
          <a:p>
            <a:pPr>
              <a:defRPr sz="1800"/>
            </a:pPr>
            <a:r>
              <a:rPr lang="en-US" sz="1600" dirty="0"/>
              <a:t>A. B</a:t>
            </a:r>
            <a:r>
              <a:rPr sz="1600" dirty="0"/>
              <a:t>allarino, </a:t>
            </a:r>
            <a:r>
              <a:rPr lang="en-US" sz="1600" dirty="0"/>
              <a:t>S. Hopkins;</a:t>
            </a:r>
            <a:r>
              <a:rPr sz="1600" dirty="0"/>
              <a:t> CERN,</a:t>
            </a:r>
            <a:r>
              <a:rPr lang="en-US" sz="1600" dirty="0"/>
              <a:t> D. </a:t>
            </a:r>
            <a:r>
              <a:rPr lang="en-US" sz="1600" dirty="0" err="1"/>
              <a:t>Larbalestier</a:t>
            </a:r>
            <a:r>
              <a:rPr lang="en-US" sz="1600" dirty="0"/>
              <a:t>; NHMFL, </a:t>
            </a:r>
            <a:r>
              <a:rPr lang="en-US" sz="1600" dirty="0" err="1"/>
              <a:t>G.Velev</a:t>
            </a:r>
            <a:r>
              <a:rPr lang="en-US" sz="1600" dirty="0"/>
              <a:t>, X. Xu; FNAL</a:t>
            </a:r>
            <a:endParaRPr sz="1600" dirty="0"/>
          </a:p>
          <a:p>
            <a:pPr>
              <a:defRPr sz="1800"/>
            </a:pPr>
            <a:r>
              <a:rPr sz="1600" dirty="0"/>
              <a:t>S. Kawashima, </a:t>
            </a:r>
            <a:r>
              <a:rPr lang="en-US" sz="1600" dirty="0"/>
              <a:t>T. </a:t>
            </a:r>
            <a:r>
              <a:rPr lang="en-US" sz="1600" dirty="0" err="1"/>
              <a:t>Kawarada</a:t>
            </a:r>
            <a:r>
              <a:rPr lang="en-US" sz="1600" dirty="0"/>
              <a:t>, Y. Murakami, </a:t>
            </a:r>
            <a:r>
              <a:rPr lang="en-US" altLang="ja-JP" sz="1600" dirty="0"/>
              <a:t>K. Saito;</a:t>
            </a:r>
            <a:r>
              <a:rPr sz="1600" dirty="0"/>
              <a:t> Kobe Steel and JASTEC</a:t>
            </a:r>
          </a:p>
          <a:p>
            <a:pPr marL="342900" indent="-342900">
              <a:buAutoNum type="alphaUcPeriod" startAt="4"/>
              <a:defRPr sz="1800"/>
            </a:pPr>
            <a:r>
              <a:rPr lang="en-US" altLang="ja-JP" sz="1600" dirty="0" err="1"/>
              <a:t>Asami</a:t>
            </a:r>
            <a:r>
              <a:rPr sz="1600" dirty="0"/>
              <a:t>, </a:t>
            </a:r>
            <a:r>
              <a:rPr lang="en-US" sz="1600" dirty="0"/>
              <a:t>H. Ii, H. Sakamoto</a:t>
            </a:r>
            <a:r>
              <a:rPr sz="1600" dirty="0"/>
              <a:t>, </a:t>
            </a:r>
            <a:r>
              <a:rPr lang="en-US" altLang="ja-JP" sz="1600" dirty="0"/>
              <a:t>T. Kato;</a:t>
            </a:r>
            <a:r>
              <a:rPr sz="1600" dirty="0"/>
              <a:t> Furukawa Electric</a:t>
            </a:r>
            <a:endParaRPr lang="en-US" sz="1600" dirty="0"/>
          </a:p>
          <a:p>
            <a:pPr>
              <a:defRPr sz="1800"/>
            </a:pPr>
            <a:endParaRPr sz="1600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13F9DF35-4834-944C-8B06-F2C513F113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0506" y="5404407"/>
            <a:ext cx="1128247" cy="1130055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64FDA6E5-233A-344A-B8BE-25B9375AFE2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205" y="6297349"/>
            <a:ext cx="1634673" cy="43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43" descr="A_color">
            <a:extLst>
              <a:ext uri="{FF2B5EF4-FFF2-40B4-BE49-F238E27FC236}">
                <a16:creationId xmlns:a16="http://schemas.microsoft.com/office/drawing/2014/main" id="{E1678A6E-DFD6-6E42-A925-0549F49113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4184" y="6448128"/>
            <a:ext cx="1461759" cy="413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AA1E043\Desktop\logo_e_n.bmp">
            <a:extLst>
              <a:ext uri="{FF2B5EF4-FFF2-40B4-BE49-F238E27FC236}">
                <a16:creationId xmlns:a16="http://schemas.microsoft.com/office/drawing/2014/main" id="{096E9384-FB36-D442-BEDD-AB84BAFF89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739" y="5462518"/>
            <a:ext cx="927333" cy="92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AA1E043\Desktop\index_il01.bmp">
            <a:extLst>
              <a:ext uri="{FF2B5EF4-FFF2-40B4-BE49-F238E27FC236}">
                <a16:creationId xmlns:a16="http://schemas.microsoft.com/office/drawing/2014/main" id="{5B3926D0-80D5-1241-994B-632FAAFE1E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5885" r="4246" b="5881"/>
          <a:stretch/>
        </p:blipFill>
        <p:spPr bwMode="auto">
          <a:xfrm>
            <a:off x="2564059" y="5463648"/>
            <a:ext cx="2190070" cy="533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\\A00-flsrv-tk\3bb15-koh-tk\23-グループブランド「ＫＯＢＥＬＣＯ」\コベルコロゴ\KOBELCO.jpg">
            <a:extLst>
              <a:ext uri="{FF2B5EF4-FFF2-40B4-BE49-F238E27FC236}">
                <a16:creationId xmlns:a16="http://schemas.microsoft.com/office/drawing/2014/main" id="{21915DA7-1655-C049-B782-877893105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583" y="6117798"/>
            <a:ext cx="1461759" cy="31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CAB608BB-18D0-C54C-A9A6-E4C6701471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325" y="5436381"/>
            <a:ext cx="1875099" cy="648696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132D414F-DF18-074F-AC6F-1038204D28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796" y="4227470"/>
            <a:ext cx="1064560" cy="106456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7B90B0A-7C40-3A44-BB11-A4B045A0D2C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87286" y="4291852"/>
            <a:ext cx="811621" cy="811621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C59EEDD9-8FA1-C04D-9DC6-A960AC8186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88940" y="4375512"/>
            <a:ext cx="1759376" cy="644303"/>
          </a:xfrm>
          <a:prstGeom prst="rect">
            <a:avLst/>
          </a:prstGeom>
        </p:spPr>
      </p:pic>
      <p:pic>
        <p:nvPicPr>
          <p:cNvPr id="15" name="Picture 2" descr="C:\Public\other\logo\KEK\keklogo-c.gif">
            <a:extLst>
              <a:ext uri="{FF2B5EF4-FFF2-40B4-BE49-F238E27FC236}">
                <a16:creationId xmlns:a16="http://schemas.microsoft.com/office/drawing/2014/main" id="{2CA442C2-8192-344E-99C2-2002BB032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698" y="4429011"/>
            <a:ext cx="1425769" cy="8105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D38B5FB7-F7DA-A740-BF81-67673413174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314712" y="4364698"/>
            <a:ext cx="1018702" cy="76995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0058165-38F6-AD43-A996-3C5222F2D1A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644123" y="5429038"/>
            <a:ext cx="1105424" cy="110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62702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6077"/>
            <a:ext cx="9143999" cy="870903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Task 2. Stability and quench protection of HTS magnets: LBNL developed a method to minimize damages during a quench of REBCO tapes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533" y="5577595"/>
            <a:ext cx="7919357" cy="733829"/>
          </a:xfrm>
        </p:spPr>
        <p:txBody>
          <a:bodyPr>
            <a:normAutofit fontScale="92500"/>
          </a:bodyPr>
          <a:lstStyle/>
          <a:p>
            <a:r>
              <a:rPr lang="en-US" sz="2000" dirty="0"/>
              <a:t>Methods to determine peeling and shear stress during a quench established. Simple analytical model also cross-checked with FEM models.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23ED6-7456-B14B-B205-A40CE3E5954F}" type="slidenum">
              <a:rPr lang="en-US" altLang="en-US" smtClean="0"/>
              <a:pPr/>
              <a:t>10</a:t>
            </a:fld>
            <a:endParaRPr lang="en-US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6F37FB5C-A7CD-9B44-8A3F-5E9E11341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8890" y="6260187"/>
            <a:ext cx="645857" cy="4881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73" y="982236"/>
            <a:ext cx="2873829" cy="13443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49" y="3677230"/>
            <a:ext cx="2475885" cy="16735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t="17575"/>
          <a:stretch/>
        </p:blipFill>
        <p:spPr>
          <a:xfrm>
            <a:off x="2977002" y="3552688"/>
            <a:ext cx="2773157" cy="17206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77002" y="3172648"/>
            <a:ext cx="23342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Delamination by thermal stress.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71799" y="3348353"/>
            <a:ext cx="2662248" cy="20546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09467" y="2875460"/>
            <a:ext cx="2787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Removal of damages using a simple and scalable method.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476239" y="853613"/>
            <a:ext cx="4906357" cy="1717597"/>
            <a:chOff x="3476239" y="853613"/>
            <a:chExt cx="4906357" cy="1717597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222" r="26601" b="20000"/>
            <a:stretch/>
          </p:blipFill>
          <p:spPr>
            <a:xfrm>
              <a:off x="3476239" y="1309087"/>
              <a:ext cx="2380382" cy="1165348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3781636" y="1697309"/>
              <a:ext cx="8847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C276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44811" y="1447191"/>
              <a:ext cx="5293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Cu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062075" y="853613"/>
              <a:ext cx="16371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Ag + REBCO</a:t>
              </a:r>
            </a:p>
          </p:txBody>
        </p:sp>
        <p:cxnSp>
          <p:nvCxnSpPr>
            <p:cNvPr id="35" name="Straight Connector 34"/>
            <p:cNvCxnSpPr/>
            <p:nvPr/>
          </p:nvCxnSpPr>
          <p:spPr>
            <a:xfrm flipH="1">
              <a:off x="4835645" y="1207142"/>
              <a:ext cx="272363" cy="51230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H="1" flipV="1">
              <a:off x="5605038" y="1617498"/>
              <a:ext cx="586328" cy="12405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5559398" y="1731426"/>
              <a:ext cx="631968" cy="6716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6035222" y="1863324"/>
              <a:ext cx="234737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4 K to 300 K, </a:t>
              </a:r>
            </a:p>
            <a:p>
              <a:r>
                <a:rPr lang="en-US" sz="2000" b="1" dirty="0">
                  <a:solidFill>
                    <a:srgbClr val="C00000"/>
                  </a:solidFill>
                  <a:latin typeface="+mj-lt"/>
                </a:rPr>
                <a:t>shear stress </a:t>
              </a:r>
              <a:r>
                <a:rPr lang="en-US" sz="2000" dirty="0">
                  <a:solidFill>
                    <a:schemeClr val="tx2"/>
                  </a:solidFill>
                  <a:latin typeface="+mj-lt"/>
                </a:rPr>
                <a:t>&gt;23 MPa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5640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4571"/>
            <a:ext cx="9144000" cy="923330"/>
          </a:xfrm>
          <a:solidFill>
            <a:srgbClr val="1C37DB"/>
          </a:solidFill>
        </p:spPr>
        <p:txBody>
          <a:bodyPr>
            <a:noAutofit/>
          </a:bodyPr>
          <a:lstStyle/>
          <a:p>
            <a:r>
              <a:rPr lang="en-US" altLang="ja-JP" sz="3600" b="1" dirty="0">
                <a:solidFill>
                  <a:schemeClr val="bg1"/>
                </a:solidFill>
              </a:rPr>
              <a:t>Task 3: Simple calculation and analyses of field quality of CORC magnets</a:t>
            </a:r>
            <a:endParaRPr kumimoji="1" lang="ja-JP" altLang="en-US" sz="3600" b="1" dirty="0">
              <a:solidFill>
                <a:schemeClr val="bg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0C4430-1065-48C9-80D8-B42204EEA7EB}" type="slidenum">
              <a:rPr kumimoji="0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8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 rot="21066229">
            <a:off x="5849315" y="1649230"/>
            <a:ext cx="2459611" cy="1288293"/>
            <a:chOff x="68040" y="5390074"/>
            <a:chExt cx="2221266" cy="1163453"/>
          </a:xfrm>
        </p:grpSpPr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900000">
              <a:off x="80276" y="5628419"/>
              <a:ext cx="2089943" cy="895477"/>
            </a:xfrm>
            <a:prstGeom prst="rect">
              <a:avLst/>
            </a:prstGeom>
          </p:spPr>
        </p:pic>
        <p:pic>
          <p:nvPicPr>
            <p:cNvPr id="15" name="図 1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371830">
              <a:off x="68040" y="5390074"/>
              <a:ext cx="2089943" cy="895477"/>
            </a:xfrm>
            <a:prstGeom prst="rect">
              <a:avLst/>
            </a:prstGeom>
          </p:spPr>
        </p:pic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87426">
              <a:off x="181873" y="5658050"/>
              <a:ext cx="2089943" cy="895477"/>
            </a:xfrm>
            <a:prstGeom prst="rect">
              <a:avLst/>
            </a:prstGeom>
          </p:spPr>
        </p:pic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286604">
              <a:off x="199363" y="5451850"/>
              <a:ext cx="2089943" cy="895477"/>
            </a:xfrm>
            <a:prstGeom prst="rect">
              <a:avLst/>
            </a:prstGeom>
          </p:spPr>
        </p:pic>
      </p:grpSp>
      <p:sp>
        <p:nvSpPr>
          <p:cNvPr id="18" name="角丸四角形吹き出し 17"/>
          <p:cNvSpPr/>
          <p:nvPr/>
        </p:nvSpPr>
        <p:spPr bwMode="auto">
          <a:xfrm>
            <a:off x="5578340" y="1567184"/>
            <a:ext cx="3022787" cy="1441712"/>
          </a:xfrm>
          <a:prstGeom prst="wedgeRoundRectCallout">
            <a:avLst>
              <a:gd name="adj1" fmla="val -73858"/>
              <a:gd name="adj2" fmla="val 30142"/>
              <a:gd name="adj3" fmla="val 16667"/>
            </a:avLst>
          </a:prstGeom>
          <a:noFill/>
          <a:ln w="28575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19" name="角丸四角形吹き出し 18"/>
          <p:cNvSpPr/>
          <p:nvPr/>
        </p:nvSpPr>
        <p:spPr bwMode="auto">
          <a:xfrm>
            <a:off x="5627597" y="3338646"/>
            <a:ext cx="2792836" cy="1592508"/>
          </a:xfrm>
          <a:prstGeom prst="wedgeRoundRectCallout">
            <a:avLst>
              <a:gd name="adj1" fmla="val 6641"/>
              <a:gd name="adj2" fmla="val -105823"/>
              <a:gd name="adj3" fmla="val 16667"/>
            </a:avLst>
          </a:prstGeom>
          <a:solidFill>
            <a:schemeClr val="bg1"/>
          </a:solidFill>
          <a:ln w="28575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574725" y="4442104"/>
            <a:ext cx="28969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000066"/>
                </a:solidFill>
              </a:rPr>
              <a:t>Calculated current distribution</a:t>
            </a: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5147" y="5127549"/>
            <a:ext cx="1229171" cy="1160602"/>
          </a:xfrm>
          <a:prstGeom prst="rect">
            <a:avLst/>
          </a:prstGeom>
        </p:spPr>
      </p:pic>
      <p:sp>
        <p:nvSpPr>
          <p:cNvPr id="24" name="上下矢印 23"/>
          <p:cNvSpPr/>
          <p:nvPr/>
        </p:nvSpPr>
        <p:spPr bwMode="auto">
          <a:xfrm>
            <a:off x="7046751" y="4955601"/>
            <a:ext cx="216024" cy="343897"/>
          </a:xfrm>
          <a:prstGeom prst="upDownArrow">
            <a:avLst/>
          </a:prstGeom>
          <a:solidFill>
            <a:srgbClr val="000066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964265" y="6286682"/>
            <a:ext cx="261481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000066"/>
                </a:solidFill>
              </a:rPr>
              <a:t>Coaxial three layers with</a:t>
            </a:r>
          </a:p>
          <a:p>
            <a:r>
              <a:rPr kumimoji="1" lang="en-US" altLang="ja-JP" sz="1600" dirty="0">
                <a:solidFill>
                  <a:srgbClr val="000066"/>
                </a:solidFill>
              </a:rPr>
              <a:t>uniform current distribution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51520" y="1413669"/>
            <a:ext cx="3192982" cy="553998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000066"/>
                </a:solidFill>
              </a:rPr>
              <a:t>Simple field calculation</a:t>
            </a:r>
          </a:p>
          <a:p>
            <a:pPr algn="ctr"/>
            <a:r>
              <a:rPr lang="en-US" altLang="ja-JP" sz="1800" dirty="0">
                <a:solidFill>
                  <a:srgbClr val="000066"/>
                </a:solidFill>
              </a:rPr>
              <a:t>(quasi-3D model for RTC)</a:t>
            </a: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1790" y="3452698"/>
            <a:ext cx="2547360" cy="978890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8" y="2158040"/>
            <a:ext cx="4059219" cy="2895387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235250" y="5345623"/>
            <a:ext cx="6324087" cy="1015663"/>
          </a:xfrm>
          <a:prstGeom prst="rect">
            <a:avLst/>
          </a:prstGeom>
          <a:solidFill>
            <a:srgbClr val="1C37DB"/>
          </a:solidFill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solidFill>
                  <a:schemeClr val="bg1"/>
                </a:solidFill>
              </a:rPr>
              <a:t>A simple calculation method was developed in order to</a:t>
            </a:r>
          </a:p>
          <a:p>
            <a:r>
              <a:rPr lang="en-US" altLang="ja-JP" sz="2000" dirty="0">
                <a:solidFill>
                  <a:schemeClr val="bg1"/>
                </a:solidFill>
              </a:rPr>
              <a:t>evaluate influence of CORC wires’ geometry and</a:t>
            </a:r>
          </a:p>
          <a:p>
            <a:r>
              <a:rPr lang="en-US" altLang="ja-JP" sz="2000" dirty="0">
                <a:solidFill>
                  <a:schemeClr val="bg1"/>
                </a:solidFill>
              </a:rPr>
              <a:t>shielding currents on field distribution along </a:t>
            </a:r>
            <a:r>
              <a:rPr lang="en-US" altLang="ja-JP" sz="2000" i="1" dirty="0">
                <a:solidFill>
                  <a:schemeClr val="bg1"/>
                </a:solidFill>
              </a:rPr>
              <a:t>z</a:t>
            </a:r>
            <a:r>
              <a:rPr lang="en-US" altLang="ja-JP" sz="2000" dirty="0">
                <a:solidFill>
                  <a:schemeClr val="bg1"/>
                </a:solidFill>
              </a:rPr>
              <a:t>-axis.</a:t>
            </a:r>
            <a:endParaRPr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605597" y="6433021"/>
            <a:ext cx="2295821" cy="338554"/>
          </a:xfrm>
          <a:prstGeom prst="rect">
            <a:avLst/>
          </a:prstGeom>
          <a:ln w="19050">
            <a:solidFill>
              <a:srgbClr val="000066"/>
            </a:solidFill>
          </a:ln>
        </p:spPr>
        <p:txBody>
          <a:bodyPr wrap="none" anchor="ctr" anchorCtr="0">
            <a:spAutoFit/>
          </a:bodyPr>
          <a:lstStyle/>
          <a:p>
            <a:pPr lvl="0" algn="r"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As of </a:t>
            </a:r>
            <a:r>
              <a:rPr lang="en-US" altLang="ja-JP" sz="1600" dirty="0">
                <a:solidFill>
                  <a:srgbClr val="000066"/>
                </a:solidFill>
              </a:rPr>
              <a:t>January 27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 2021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04389"/>
            <a:ext cx="76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311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6077"/>
            <a:ext cx="9143999" cy="870903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Task 3. Field quality of LBNL C2 magnet based on a new round REBCO CORC wire (65 mm aperture, 2.9 T dipole field at 4 K) accessed at LBNL and provided to Kyoto University for analysis.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23ED6-7456-B14B-B205-A40CE3E5954F}" type="slidenum">
              <a:rPr lang="en-US" altLang="en-US" smtClean="0"/>
              <a:pPr/>
              <a:t>12</a:t>
            </a:fld>
            <a:endParaRPr lang="en-US" altLang="en-US"/>
          </a:p>
        </p:txBody>
      </p:sp>
      <p:grpSp>
        <p:nvGrpSpPr>
          <p:cNvPr id="5" name="Group 4"/>
          <p:cNvGrpSpPr/>
          <p:nvPr/>
        </p:nvGrpSpPr>
        <p:grpSpPr>
          <a:xfrm>
            <a:off x="0" y="1297121"/>
            <a:ext cx="4298976" cy="1294343"/>
            <a:chOff x="3784517" y="1252765"/>
            <a:chExt cx="5334000" cy="2397125"/>
          </a:xfrm>
        </p:grpSpPr>
        <p:pic>
          <p:nvPicPr>
            <p:cNvPr id="6" name="Picture 5" descr="C:\MyPrograms\ParaView\PlaneIntersecToroid\VeryLargeTorus\turn7sAll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9810" b="21524"/>
            <a:stretch>
              <a:fillRect/>
            </a:stretch>
          </p:blipFill>
          <p:spPr bwMode="auto">
            <a:xfrm>
              <a:off x="3784517" y="1252765"/>
              <a:ext cx="5334000" cy="2397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Arrow Connector 6"/>
            <p:cNvCxnSpPr/>
            <p:nvPr/>
          </p:nvCxnSpPr>
          <p:spPr>
            <a:xfrm flipV="1">
              <a:off x="7365917" y="2302618"/>
              <a:ext cx="914400" cy="380999"/>
            </a:xfrm>
            <a:prstGeom prst="straightConnector1">
              <a:avLst/>
            </a:prstGeom>
            <a:ln w="50800">
              <a:solidFill>
                <a:schemeClr val="accent3">
                  <a:lumMod val="20000"/>
                  <a:lumOff val="8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7365917" y="2759818"/>
              <a:ext cx="761999" cy="533400"/>
            </a:xfrm>
            <a:prstGeom prst="straightConnector1">
              <a:avLst/>
            </a:prstGeom>
            <a:ln w="50800">
              <a:solidFill>
                <a:schemeClr val="accent3">
                  <a:lumMod val="20000"/>
                  <a:lumOff val="8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6276865" y="2352454"/>
              <a:ext cx="1207413" cy="684003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FFFFFF"/>
                  </a:solidFill>
                </a:rPr>
                <a:t>current</a:t>
              </a:r>
            </a:p>
          </p:txBody>
        </p:sp>
        <p:sp>
          <p:nvSpPr>
            <p:cNvPr id="10" name="TextBox 45"/>
            <p:cNvSpPr txBox="1"/>
            <p:nvPr/>
          </p:nvSpPr>
          <p:spPr>
            <a:xfrm>
              <a:off x="4141104" y="2196308"/>
              <a:ext cx="1591235" cy="6840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rgbClr val="FFFF00"/>
                  </a:solidFill>
                </a:rPr>
                <a:t>Dipole field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5841917" y="2167165"/>
              <a:ext cx="76200" cy="685800"/>
            </a:xfrm>
            <a:prstGeom prst="straightConnector1">
              <a:avLst/>
            </a:prstGeom>
            <a:ln w="508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8874" y="1359907"/>
            <a:ext cx="2348308" cy="103439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2931" y="1211988"/>
            <a:ext cx="2199992" cy="1371600"/>
          </a:xfrm>
          <a:prstGeom prst="rect">
            <a:avLst/>
          </a:prstGeom>
        </p:spPr>
      </p:pic>
      <p:pic>
        <p:nvPicPr>
          <p:cNvPr id="14" name="Content Placeholder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4839" y="3041374"/>
            <a:ext cx="1320733" cy="347942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0" y="3953482"/>
            <a:ext cx="954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/>
              <a:t>C2 </a:t>
            </a:r>
          </a:p>
          <a:p>
            <a:r>
              <a:rPr lang="en-US" sz="1800" dirty="0"/>
              <a:t>magnet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65922" y="4701209"/>
            <a:ext cx="700751" cy="2376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31994" y="2903787"/>
            <a:ext cx="6214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The 65 mm-aperture C2 magnet generated a dipole field of 2.9 T at 4.2 K, providing the unique opportunity to measure and understand the field quality of a REBCO dipole magnet using CORC® wires</a:t>
            </a:r>
          </a:p>
        </p:txBody>
      </p:sp>
      <p:pic>
        <p:nvPicPr>
          <p:cNvPr id="19" name="Content Placeholder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2567" y="4373218"/>
            <a:ext cx="2863103" cy="1948584"/>
          </a:xfrm>
          <a:prstGeom prst="rect">
            <a:avLst/>
          </a:prstGeom>
        </p:spPr>
      </p:pic>
      <p:pic>
        <p:nvPicPr>
          <p:cNvPr id="20" name="Content Placeholder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94031" y="4383156"/>
            <a:ext cx="2834782" cy="192043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714357" y="3750078"/>
            <a:ext cx="31095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Measurements agree with the calculation for the dipole field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93180" y="3729910"/>
            <a:ext cx="3450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Strong magnetization effects in b</a:t>
            </a:r>
            <a:r>
              <a:rPr lang="en-US" sz="1400" baseline="-25000" dirty="0"/>
              <a:t>3</a:t>
            </a:r>
            <a:r>
              <a:rPr lang="en-US" sz="1400" dirty="0"/>
              <a:t> – too large due to the high </a:t>
            </a:r>
            <a:r>
              <a:rPr lang="en-US" sz="1400" i="1" dirty="0"/>
              <a:t>J</a:t>
            </a:r>
            <a:r>
              <a:rPr lang="en-US" sz="1400" baseline="-25000" dirty="0"/>
              <a:t>c</a:t>
            </a:r>
            <a:r>
              <a:rPr lang="en-US" sz="1400" dirty="0"/>
              <a:t> and tape width</a:t>
            </a: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6F37FB5C-A7CD-9B44-8A3F-5E9E11341D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78890" y="6260187"/>
            <a:ext cx="645857" cy="488148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AC45C437-A303-954B-975C-FB9E387DC8C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266" y="6164166"/>
            <a:ext cx="76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60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4821" y="1586375"/>
            <a:ext cx="3910641" cy="2643430"/>
          </a:xfrm>
          <a:prstGeom prst="rect">
            <a:avLst/>
          </a:prstGeom>
        </p:spPr>
      </p:pic>
      <p:pic>
        <p:nvPicPr>
          <p:cNvPr id="6" name="Content Placeholder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9871" y="1694492"/>
            <a:ext cx="3596158" cy="24474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3330" y="1030934"/>
            <a:ext cx="3172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1F497D"/>
                </a:solidFill>
              </a:rPr>
              <a:t>C2 (aperture 65 mm) </a:t>
            </a:r>
          </a:p>
          <a:p>
            <a:r>
              <a:rPr lang="en-US" sz="1800" dirty="0">
                <a:solidFill>
                  <a:srgbClr val="1F497D"/>
                </a:solidFill>
              </a:rPr>
              <a:t>on aluminum bronze mandrel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68413" y="967233"/>
            <a:ext cx="2903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1F497D"/>
                </a:solidFill>
              </a:rPr>
              <a:t>C1 (aperture – 70 mm) on </a:t>
            </a:r>
          </a:p>
          <a:p>
            <a:r>
              <a:rPr lang="en-US" sz="1800" dirty="0">
                <a:solidFill>
                  <a:srgbClr val="1F497D"/>
                </a:solidFill>
              </a:rPr>
              <a:t>bluestone mandrel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US-Japan HEP collaboration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C563-2A74-4DF8-8CED-788D1EB7B86E}" type="slidenum">
              <a:rPr lang="en-US" smtClean="0"/>
              <a:t>13</a:t>
            </a:fld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-26077"/>
            <a:ext cx="9143999" cy="870903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</a:rPr>
              <a:t>Task 3. Field quality of LBNL C2 magnet. A ramp-rate dependence was observed in non-allowed skew terms. A similar behavior was seen in C1 with the plastic printed mandrel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1999" y="4546384"/>
            <a:ext cx="46762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/>
              <a:t>3.1 mm diameter CORC wire that contains </a:t>
            </a:r>
          </a:p>
          <a:p>
            <a:r>
              <a:rPr lang="en-US" sz="1600" b="1" dirty="0"/>
              <a:t>     16 REBCO tapes in 8 layers.</a:t>
            </a:r>
            <a:endParaRPr lang="en-US" sz="1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8836" y="5164960"/>
            <a:ext cx="1770078" cy="11035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03472" y="5377381"/>
            <a:ext cx="21226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C1 before assembly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821" y="4462080"/>
            <a:ext cx="46762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1" dirty="0"/>
              <a:t>3.8 mm diameter CORC wire that contains </a:t>
            </a:r>
          </a:p>
          <a:p>
            <a:r>
              <a:rPr lang="en-US" sz="1600" b="1" dirty="0"/>
              <a:t>     30 REBCO tapes in 12 layers.</a:t>
            </a:r>
          </a:p>
          <a:p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97367" y="4205683"/>
            <a:ext cx="44625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Xiaorong</a:t>
            </a:r>
            <a:r>
              <a:rPr lang="en-US" sz="1200" dirty="0"/>
              <a:t> Wang </a:t>
            </a:r>
            <a:r>
              <a:rPr lang="en-US" sz="1200" i="1" dirty="0"/>
              <a:t>et al</a:t>
            </a:r>
            <a:r>
              <a:rPr lang="en-US" sz="1200" dirty="0"/>
              <a:t> 2021 </a:t>
            </a:r>
            <a:r>
              <a:rPr lang="en-US" sz="1200" i="1" dirty="0" err="1"/>
              <a:t>Supercond</a:t>
            </a:r>
            <a:r>
              <a:rPr lang="en-US" sz="1200" i="1" dirty="0"/>
              <a:t>. Sci. Technol.</a:t>
            </a:r>
            <a:r>
              <a:rPr lang="en-US" sz="1200" dirty="0"/>
              <a:t> </a:t>
            </a:r>
            <a:r>
              <a:rPr lang="en-US" sz="1200" b="1" dirty="0"/>
              <a:t>34</a:t>
            </a:r>
            <a:r>
              <a:rPr lang="en-US" sz="1200" dirty="0"/>
              <a:t> 015012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102" y="5109332"/>
            <a:ext cx="3009637" cy="140893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188340" y="5436110"/>
            <a:ext cx="1188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C2 before </a:t>
            </a:r>
          </a:p>
          <a:p>
            <a:r>
              <a:rPr lang="en-US" sz="1600" b="1" dirty="0"/>
              <a:t>assembly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52417" y="4197503"/>
            <a:ext cx="44625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Xiaorong</a:t>
            </a:r>
            <a:r>
              <a:rPr lang="en-US" sz="1200" dirty="0"/>
              <a:t> Wang </a:t>
            </a:r>
            <a:r>
              <a:rPr lang="en-US" sz="1200" i="1" dirty="0"/>
              <a:t>et al</a:t>
            </a:r>
            <a:r>
              <a:rPr lang="en-US" sz="1200" dirty="0"/>
              <a:t> 2019 </a:t>
            </a:r>
            <a:r>
              <a:rPr lang="en-US" sz="1200" i="1" dirty="0" err="1"/>
              <a:t>Supercond</a:t>
            </a:r>
            <a:r>
              <a:rPr lang="en-US" sz="1200" i="1" dirty="0"/>
              <a:t>. Sci. Technol.</a:t>
            </a:r>
            <a:r>
              <a:rPr lang="en-US" sz="1200" dirty="0"/>
              <a:t> </a:t>
            </a:r>
            <a:r>
              <a:rPr lang="en-US" sz="1200" b="1" dirty="0"/>
              <a:t>32</a:t>
            </a:r>
            <a:r>
              <a:rPr lang="en-US" sz="1200" dirty="0"/>
              <a:t> 075002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4D3F9BC8-780A-3845-B262-4CC90DA6D8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78890" y="6260187"/>
            <a:ext cx="645857" cy="48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5980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コンテンツ プレースホルダー 7">
            <a:extLst>
              <a:ext uri="{FF2B5EF4-FFF2-40B4-BE49-F238E27FC236}">
                <a16:creationId xmlns:a16="http://schemas.microsoft.com/office/drawing/2014/main" id="{6E636A05-D04D-9949-B269-BE7B8B0759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4144" y="6297658"/>
            <a:ext cx="786811" cy="450647"/>
          </a:xfrm>
          <a:prstGeom prst="rect">
            <a:avLst/>
          </a:prstGeom>
        </p:spPr>
      </p:pic>
      <p:sp>
        <p:nvSpPr>
          <p:cNvPr id="126" name="四角形: 角を丸くする 125">
            <a:extLst>
              <a:ext uri="{FF2B5EF4-FFF2-40B4-BE49-F238E27FC236}">
                <a16:creationId xmlns:a16="http://schemas.microsoft.com/office/drawing/2014/main" id="{32B99617-6E35-4D53-B34F-27BF31AD02CB}"/>
              </a:ext>
            </a:extLst>
          </p:cNvPr>
          <p:cNvSpPr/>
          <p:nvPr/>
        </p:nvSpPr>
        <p:spPr bwMode="auto">
          <a:xfrm>
            <a:off x="3657435" y="4437233"/>
            <a:ext cx="5300305" cy="2311072"/>
          </a:xfrm>
          <a:prstGeom prst="roundRect">
            <a:avLst>
              <a:gd name="adj" fmla="val 10572"/>
            </a:avLst>
          </a:prstGeom>
          <a:solidFill>
            <a:srgbClr val="FFFFFF">
              <a:alpha val="5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FAACB9F3-1184-46C0-A3BD-3B81740AD16D}"/>
              </a:ext>
            </a:extLst>
          </p:cNvPr>
          <p:cNvGrpSpPr/>
          <p:nvPr/>
        </p:nvGrpSpPr>
        <p:grpSpPr>
          <a:xfrm>
            <a:off x="4447107" y="4251580"/>
            <a:ext cx="4852478" cy="1907858"/>
            <a:chOff x="3731559" y="4549898"/>
            <a:chExt cx="5407791" cy="2001736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0A99E8A3-87B4-4927-AD93-5FB1EBFCEF03}"/>
                </a:ext>
              </a:extLst>
            </p:cNvPr>
            <p:cNvGrpSpPr/>
            <p:nvPr/>
          </p:nvGrpSpPr>
          <p:grpSpPr>
            <a:xfrm>
              <a:off x="3731559" y="4848657"/>
              <a:ext cx="2979154" cy="1313180"/>
              <a:chOff x="4563514" y="4293422"/>
              <a:chExt cx="3392862" cy="2172860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E9BE833A-3FDB-4EBB-8252-A0957B8862B5}"/>
                  </a:ext>
                </a:extLst>
              </p:cNvPr>
              <p:cNvGrpSpPr/>
              <p:nvPr/>
            </p:nvGrpSpPr>
            <p:grpSpPr>
              <a:xfrm rot="1605576">
                <a:off x="4967225" y="5539942"/>
                <a:ext cx="2969221" cy="926340"/>
                <a:chOff x="1988729" y="4612249"/>
                <a:chExt cx="2969221" cy="926340"/>
              </a:xfrm>
            </p:grpSpPr>
            <p:sp>
              <p:nvSpPr>
                <p:cNvPr id="85" name="直方体 84">
                  <a:extLst>
                    <a:ext uri="{FF2B5EF4-FFF2-40B4-BE49-F238E27FC236}">
                      <a16:creationId xmlns:a16="http://schemas.microsoft.com/office/drawing/2014/main" id="{9CEE20DC-99F9-4536-9BBF-C77ECB2FB996}"/>
                    </a:ext>
                  </a:extLst>
                </p:cNvPr>
                <p:cNvSpPr/>
                <p:nvPr/>
              </p:nvSpPr>
              <p:spPr>
                <a:xfrm rot="14136502">
                  <a:off x="3383561" y="3964199"/>
                  <a:ext cx="468000" cy="2680779"/>
                </a:xfrm>
                <a:prstGeom prst="cube">
                  <a:avLst>
                    <a:gd name="adj" fmla="val 81988"/>
                  </a:avLst>
                </a:prstGeom>
                <a:solidFill>
                  <a:srgbClr val="00B0F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6" name="直方体 85">
                  <a:extLst>
                    <a:ext uri="{FF2B5EF4-FFF2-40B4-BE49-F238E27FC236}">
                      <a16:creationId xmlns:a16="http://schemas.microsoft.com/office/drawing/2014/main" id="{DCF1DB9E-6581-4ED7-84CE-30FC6D8CEA6B}"/>
                    </a:ext>
                  </a:extLst>
                </p:cNvPr>
                <p:cNvSpPr/>
                <p:nvPr/>
              </p:nvSpPr>
              <p:spPr>
                <a:xfrm rot="14136502">
                  <a:off x="3274311" y="3869056"/>
                  <a:ext cx="546248" cy="2675263"/>
                </a:xfrm>
                <a:prstGeom prst="cube">
                  <a:avLst>
                    <a:gd name="adj" fmla="val 70586"/>
                  </a:avLst>
                </a:prstGeom>
                <a:solidFill>
                  <a:srgbClr val="CC99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7" name="直方体 86">
                  <a:extLst>
                    <a:ext uri="{FF2B5EF4-FFF2-40B4-BE49-F238E27FC236}">
                      <a16:creationId xmlns:a16="http://schemas.microsoft.com/office/drawing/2014/main" id="{E6FE16B0-6836-4390-9B24-CF74D573C3D2}"/>
                    </a:ext>
                  </a:extLst>
                </p:cNvPr>
                <p:cNvSpPr/>
                <p:nvPr/>
              </p:nvSpPr>
              <p:spPr>
                <a:xfrm rot="14136502">
                  <a:off x="3181666" y="3735451"/>
                  <a:ext cx="546248" cy="2675263"/>
                </a:xfrm>
                <a:prstGeom prst="cube">
                  <a:avLst>
                    <a:gd name="adj" fmla="val 70586"/>
                  </a:avLst>
                </a:prstGeom>
                <a:solidFill>
                  <a:schemeClr val="bg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8" name="直方体 87">
                  <a:extLst>
                    <a:ext uri="{FF2B5EF4-FFF2-40B4-BE49-F238E27FC236}">
                      <a16:creationId xmlns:a16="http://schemas.microsoft.com/office/drawing/2014/main" id="{CE5AE584-C700-4489-8C42-AE233AFADD37}"/>
                    </a:ext>
                  </a:extLst>
                </p:cNvPr>
                <p:cNvSpPr/>
                <p:nvPr/>
              </p:nvSpPr>
              <p:spPr>
                <a:xfrm rot="14136502">
                  <a:off x="3165206" y="3645552"/>
                  <a:ext cx="468000" cy="2680779"/>
                </a:xfrm>
                <a:prstGeom prst="cube">
                  <a:avLst>
                    <a:gd name="adj" fmla="val 81988"/>
                  </a:avLst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9" name="直方体 88">
                  <a:extLst>
                    <a:ext uri="{FF2B5EF4-FFF2-40B4-BE49-F238E27FC236}">
                      <a16:creationId xmlns:a16="http://schemas.microsoft.com/office/drawing/2014/main" id="{FA1DEB75-5267-4B2C-8F5B-0500607B425D}"/>
                    </a:ext>
                  </a:extLst>
                </p:cNvPr>
                <p:cNvSpPr/>
                <p:nvPr/>
              </p:nvSpPr>
              <p:spPr>
                <a:xfrm rot="14136502">
                  <a:off x="3053237" y="3547741"/>
                  <a:ext cx="546248" cy="2675263"/>
                </a:xfrm>
                <a:prstGeom prst="cube">
                  <a:avLst>
                    <a:gd name="adj" fmla="val 70586"/>
                  </a:avLst>
                </a:prstGeom>
                <a:solidFill>
                  <a:srgbClr val="CC99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77" name="直方体 76">
                <a:extLst>
                  <a:ext uri="{FF2B5EF4-FFF2-40B4-BE49-F238E27FC236}">
                    <a16:creationId xmlns:a16="http://schemas.microsoft.com/office/drawing/2014/main" id="{35B23837-A87A-4CF7-8D85-4F9B7F691455}"/>
                  </a:ext>
                </a:extLst>
              </p:cNvPr>
              <p:cNvSpPr/>
              <p:nvPr/>
            </p:nvSpPr>
            <p:spPr>
              <a:xfrm rot="15742078">
                <a:off x="5537042" y="4239266"/>
                <a:ext cx="728207" cy="2675263"/>
              </a:xfrm>
              <a:prstGeom prst="cube">
                <a:avLst>
                  <a:gd name="adj" fmla="val 57945"/>
                </a:avLst>
              </a:prstGeom>
              <a:solidFill>
                <a:srgbClr val="CC99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23D155F4-735D-4841-A10E-BD115CD16E0E}"/>
                  </a:ext>
                </a:extLst>
              </p:cNvPr>
              <p:cNvGrpSpPr/>
              <p:nvPr/>
            </p:nvGrpSpPr>
            <p:grpSpPr>
              <a:xfrm>
                <a:off x="4942279" y="4538157"/>
                <a:ext cx="2745527" cy="1030504"/>
                <a:chOff x="4941697" y="4467669"/>
                <a:chExt cx="2745527" cy="1030504"/>
              </a:xfrm>
            </p:grpSpPr>
            <p:sp>
              <p:nvSpPr>
                <p:cNvPr id="80" name="直方体 79">
                  <a:extLst>
                    <a:ext uri="{FF2B5EF4-FFF2-40B4-BE49-F238E27FC236}">
                      <a16:creationId xmlns:a16="http://schemas.microsoft.com/office/drawing/2014/main" id="{661D4639-F528-412A-91D2-6F8D48109C36}"/>
                    </a:ext>
                  </a:extLst>
                </p:cNvPr>
                <p:cNvSpPr/>
                <p:nvPr/>
              </p:nvSpPr>
              <p:spPr>
                <a:xfrm rot="15742078">
                  <a:off x="6076469" y="3887417"/>
                  <a:ext cx="546248" cy="2675263"/>
                </a:xfrm>
                <a:prstGeom prst="cube">
                  <a:avLst>
                    <a:gd name="adj" fmla="val 70586"/>
                  </a:avLst>
                </a:prstGeom>
                <a:solidFill>
                  <a:srgbClr val="CC99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1" name="直方体 80">
                  <a:extLst>
                    <a:ext uri="{FF2B5EF4-FFF2-40B4-BE49-F238E27FC236}">
                      <a16:creationId xmlns:a16="http://schemas.microsoft.com/office/drawing/2014/main" id="{F2826711-7158-4D7B-AC2E-3709FA6555F3}"/>
                    </a:ext>
                  </a:extLst>
                </p:cNvPr>
                <p:cNvSpPr/>
                <p:nvPr/>
              </p:nvSpPr>
              <p:spPr>
                <a:xfrm rot="15742078">
                  <a:off x="6103034" y="3765933"/>
                  <a:ext cx="468000" cy="2680779"/>
                </a:xfrm>
                <a:prstGeom prst="cube">
                  <a:avLst>
                    <a:gd name="adj" fmla="val 81988"/>
                  </a:avLst>
                </a:prstGeom>
                <a:solidFill>
                  <a:srgbClr val="FF00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2" name="直方体 81">
                  <a:extLst>
                    <a:ext uri="{FF2B5EF4-FFF2-40B4-BE49-F238E27FC236}">
                      <a16:creationId xmlns:a16="http://schemas.microsoft.com/office/drawing/2014/main" id="{ABBDBC52-5F66-4B62-842C-0FFDE9364F29}"/>
                    </a:ext>
                  </a:extLst>
                </p:cNvPr>
                <p:cNvSpPr/>
                <p:nvPr/>
              </p:nvSpPr>
              <p:spPr>
                <a:xfrm rot="15742078">
                  <a:off x="6041919" y="3642784"/>
                  <a:ext cx="546248" cy="2675263"/>
                </a:xfrm>
                <a:prstGeom prst="cube">
                  <a:avLst>
                    <a:gd name="adj" fmla="val 70586"/>
                  </a:avLst>
                </a:prstGeom>
                <a:solidFill>
                  <a:schemeClr val="bg2">
                    <a:lumMod val="75000"/>
                  </a:schemeClr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3" name="直方体 82">
                  <a:extLst>
                    <a:ext uri="{FF2B5EF4-FFF2-40B4-BE49-F238E27FC236}">
                      <a16:creationId xmlns:a16="http://schemas.microsoft.com/office/drawing/2014/main" id="{30D12A2E-D5CC-423B-A066-A3BA378837D4}"/>
                    </a:ext>
                  </a:extLst>
                </p:cNvPr>
                <p:cNvSpPr/>
                <p:nvPr/>
              </p:nvSpPr>
              <p:spPr>
                <a:xfrm rot="15742078">
                  <a:off x="6019896" y="3485863"/>
                  <a:ext cx="546248" cy="2675263"/>
                </a:xfrm>
                <a:prstGeom prst="cube">
                  <a:avLst>
                    <a:gd name="adj" fmla="val 70586"/>
                  </a:avLst>
                </a:prstGeom>
                <a:solidFill>
                  <a:srgbClr val="CC990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4" name="直方体 83">
                  <a:extLst>
                    <a:ext uri="{FF2B5EF4-FFF2-40B4-BE49-F238E27FC236}">
                      <a16:creationId xmlns:a16="http://schemas.microsoft.com/office/drawing/2014/main" id="{E4E02D71-6763-4782-9E53-49E9EC1F9739}"/>
                    </a:ext>
                  </a:extLst>
                </p:cNvPr>
                <p:cNvSpPr/>
                <p:nvPr/>
              </p:nvSpPr>
              <p:spPr>
                <a:xfrm rot="15742078">
                  <a:off x="6048087" y="3361279"/>
                  <a:ext cx="468000" cy="2680779"/>
                </a:xfrm>
                <a:prstGeom prst="cube">
                  <a:avLst>
                    <a:gd name="adj" fmla="val 81988"/>
                  </a:avLst>
                </a:prstGeom>
                <a:solidFill>
                  <a:srgbClr val="00B0F0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200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A0C3F6DD-7827-46BA-80AD-5B0C2B300C58}"/>
                  </a:ext>
                </a:extLst>
              </p:cNvPr>
              <p:cNvSpPr/>
              <p:nvPr/>
            </p:nvSpPr>
            <p:spPr>
              <a:xfrm>
                <a:off x="7159464" y="4293422"/>
                <a:ext cx="796912" cy="21476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</p:grp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8D06AFAD-CA74-4E21-94F2-081D70241954}"/>
                </a:ext>
              </a:extLst>
            </p:cNvPr>
            <p:cNvSpPr txBox="1"/>
            <p:nvPr/>
          </p:nvSpPr>
          <p:spPr>
            <a:xfrm>
              <a:off x="7697240" y="5346690"/>
              <a:ext cx="1184790" cy="539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600" b="1" i="0" u="none" strike="noStrike" kern="1200" cap="none" spc="0" normalizeH="0" baseline="0" noProof="0" dirty="0">
                  <a:ln w="3175">
                    <a:solidFill>
                      <a:srgbClr val="000000"/>
                    </a:solidFill>
                  </a:ln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charset="0"/>
                  <a:ea typeface="ＭＳ Ｐゴシック" charset="-128"/>
                </a:rPr>
                <a:t>Cu tape </a:t>
              </a:r>
              <a:r>
                <a:rPr kumimoji="1" lang="en-US" altLang="ja-JP" sz="1200" b="1" i="0" u="none" strike="noStrike" kern="1200" cap="none" spc="0" normalizeH="0" baseline="0" noProof="0" dirty="0">
                  <a:ln w="3175">
                    <a:solidFill>
                      <a:srgbClr val="000000"/>
                    </a:solidFill>
                  </a:ln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charset="0"/>
                  <a:ea typeface="ＭＳ Ｐゴシック" charset="-128"/>
                </a:rPr>
                <a:t>(t=0.1mm)</a:t>
              </a:r>
              <a:endParaRPr kumimoji="1" lang="ja-JP" altLang="en-US" sz="1050" b="1" i="0" u="none" strike="noStrike" kern="1200" cap="none" spc="0" normalizeH="0" baseline="0" noProof="0" dirty="0">
                <a:ln w="3175">
                  <a:solidFill>
                    <a:srgbClr val="000000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104" name="直線矢印コネクタ 103">
              <a:extLst>
                <a:ext uri="{FF2B5EF4-FFF2-40B4-BE49-F238E27FC236}">
                  <a16:creationId xmlns:a16="http://schemas.microsoft.com/office/drawing/2014/main" id="{9E881985-DFD9-4A9C-BBA5-9527090FBA0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71621" y="5548380"/>
              <a:ext cx="1843156" cy="91325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44878FF3-07AD-4F00-8FC2-E786C77ABF91}"/>
                </a:ext>
              </a:extLst>
            </p:cNvPr>
            <p:cNvGrpSpPr/>
            <p:nvPr/>
          </p:nvGrpSpPr>
          <p:grpSpPr>
            <a:xfrm>
              <a:off x="6146008" y="4549898"/>
              <a:ext cx="2993341" cy="968341"/>
              <a:chOff x="4506453" y="4573141"/>
              <a:chExt cx="2993341" cy="968341"/>
            </a:xfrm>
          </p:grpSpPr>
          <p:sp>
            <p:nvSpPr>
              <p:cNvPr id="90" name="テキスト ボックス 89">
                <a:extLst>
                  <a:ext uri="{FF2B5EF4-FFF2-40B4-BE49-F238E27FC236}">
                    <a16:creationId xmlns:a16="http://schemas.microsoft.com/office/drawing/2014/main" id="{17377D2E-06FA-4D50-99E6-BEF8B3EDBD47}"/>
                  </a:ext>
                </a:extLst>
              </p:cNvPr>
              <p:cNvSpPr txBox="1"/>
              <p:nvPr/>
            </p:nvSpPr>
            <p:spPr>
              <a:xfrm>
                <a:off x="4506453" y="4573141"/>
                <a:ext cx="1843157" cy="968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100" b="1" i="0" u="none" strike="noStrike" kern="1200" cap="none" spc="0" normalizeH="0" baseline="0" noProof="0" dirty="0">
                    <a:ln w="3175">
                      <a:solidFill>
                        <a:srgbClr val="000000"/>
                      </a:solidFill>
                    </a:ln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charset="0"/>
                    <a:ea typeface="ＭＳ Ｐゴシック" charset="-128"/>
                  </a:rPr>
                  <a:t>Coated Layer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100" b="1" i="0" u="none" strike="noStrike" kern="1200" cap="none" spc="0" normalizeH="0" baseline="0" noProof="0" dirty="0">
                    <a:ln w="3175">
                      <a:solidFill>
                        <a:srgbClr val="000000"/>
                      </a:solidFill>
                    </a:ln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charset="0"/>
                    <a:ea typeface="ＭＳ Ｐゴシック" charset="-128"/>
                  </a:rPr>
                  <a:t>Cu-Stabilizer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100" b="1" i="0" u="none" strike="noStrike" kern="1200" cap="none" spc="0" normalizeH="0" baseline="0" noProof="0" dirty="0">
                    <a:ln w="3175">
                      <a:solidFill>
                        <a:srgbClr val="000000"/>
                      </a:solidFill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charset="0"/>
                    <a:ea typeface="ＭＳ Ｐゴシック" charset="-128"/>
                  </a:rPr>
                  <a:t>Substrate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100" b="1" i="0" u="none" strike="noStrike" kern="1200" cap="none" spc="0" normalizeH="0" baseline="0" noProof="0" dirty="0">
                    <a:ln w="3175">
                      <a:solidFill>
                        <a:srgbClr val="000000"/>
                      </a:solidFill>
                    </a:ln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charset="0"/>
                    <a:ea typeface="ＭＳ Ｐゴシック" charset="-128"/>
                  </a:rPr>
                  <a:t>Superconductor</a:t>
                </a:r>
                <a:endParaRPr kumimoji="1" lang="ja-JP" altLang="en-US" sz="1100" b="1" i="0" u="none" strike="noStrike" kern="1200" cap="none" spc="0" normalizeH="0" baseline="0" noProof="0" dirty="0">
                  <a:ln w="3175">
                    <a:solidFill>
                      <a:srgbClr val="000000"/>
                    </a:solidFill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charset="0"/>
                  <a:ea typeface="ＭＳ Ｐゴシック" charset="-128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100" b="1" i="0" u="none" strike="noStrike" kern="1200" cap="none" spc="0" normalizeH="0" baseline="0" noProof="0" dirty="0">
                    <a:ln w="3175">
                      <a:solidFill>
                        <a:srgbClr val="000000"/>
                      </a:solidFill>
                    </a:ln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charset="0"/>
                    <a:ea typeface="ＭＳ Ｐゴシック" charset="-128"/>
                  </a:rPr>
                  <a:t>Cu-Stabilizer</a:t>
                </a:r>
                <a:endParaRPr kumimoji="1" lang="ja-JP" altLang="en-US" sz="1100" b="1" i="0" u="none" strike="noStrike" kern="1200" cap="none" spc="0" normalizeH="0" baseline="0" noProof="0" dirty="0">
                  <a:ln w="3175">
                    <a:solidFill>
                      <a:srgbClr val="000000"/>
                    </a:solidFill>
                  </a:ln>
                  <a:solidFill>
                    <a:srgbClr val="00B0F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右中かっこ 111">
                <a:extLst>
                  <a:ext uri="{FF2B5EF4-FFF2-40B4-BE49-F238E27FC236}">
                    <a16:creationId xmlns:a16="http://schemas.microsoft.com/office/drawing/2014/main" id="{3B3B7F7C-1129-4B0A-AD38-7A48507DBC3A}"/>
                  </a:ext>
                </a:extLst>
              </p:cNvPr>
              <p:cNvSpPr/>
              <p:nvPr/>
            </p:nvSpPr>
            <p:spPr bwMode="auto">
              <a:xfrm>
                <a:off x="5794960" y="4661154"/>
                <a:ext cx="241356" cy="855238"/>
              </a:xfrm>
              <a:prstGeom prst="rightBrac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3" name="テキスト ボックス 112">
                <a:extLst>
                  <a:ext uri="{FF2B5EF4-FFF2-40B4-BE49-F238E27FC236}">
                    <a16:creationId xmlns:a16="http://schemas.microsoft.com/office/drawing/2014/main" id="{A1EA97C3-DF40-4DB3-9447-97595BFB2F69}"/>
                  </a:ext>
                </a:extLst>
              </p:cNvPr>
              <p:cNvSpPr txBox="1"/>
              <p:nvPr/>
            </p:nvSpPr>
            <p:spPr>
              <a:xfrm>
                <a:off x="6047206" y="4893796"/>
                <a:ext cx="1452588" cy="349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1" i="0" u="none" strike="noStrike" kern="1200" cap="none" spc="0" normalizeH="0" baseline="0" noProof="0" dirty="0">
                    <a:ln w="3175">
                      <a:solidFill>
                        <a:srgbClr val="000000"/>
                      </a:solidFill>
                    </a:ln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charset="0"/>
                    <a:ea typeface="ＭＳ Ｐゴシック" charset="-128"/>
                  </a:rPr>
                  <a:t>REBCO #1</a:t>
                </a:r>
                <a:endParaRPr kumimoji="1" lang="ja-JP" altLang="en-US" sz="1050" b="1" i="0" u="none" strike="noStrike" kern="1200" cap="none" spc="0" normalizeH="0" baseline="0" noProof="0" dirty="0">
                  <a:ln w="3175">
                    <a:solidFill>
                      <a:srgbClr val="000000"/>
                    </a:solidFill>
                  </a:ln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532A9D29-B853-445A-8809-2741DB49514F}"/>
                </a:ext>
              </a:extLst>
            </p:cNvPr>
            <p:cNvGrpSpPr/>
            <p:nvPr/>
          </p:nvGrpSpPr>
          <p:grpSpPr>
            <a:xfrm>
              <a:off x="6142468" y="5583293"/>
              <a:ext cx="2996882" cy="968341"/>
              <a:chOff x="4489465" y="5808252"/>
              <a:chExt cx="2996882" cy="968341"/>
            </a:xfrm>
          </p:grpSpPr>
          <p:sp>
            <p:nvSpPr>
              <p:cNvPr id="111" name="テキスト ボックス 110">
                <a:extLst>
                  <a:ext uri="{FF2B5EF4-FFF2-40B4-BE49-F238E27FC236}">
                    <a16:creationId xmlns:a16="http://schemas.microsoft.com/office/drawing/2014/main" id="{D54027DD-3596-4715-A18F-89606359911D}"/>
                  </a:ext>
                </a:extLst>
              </p:cNvPr>
              <p:cNvSpPr txBox="1"/>
              <p:nvPr/>
            </p:nvSpPr>
            <p:spPr>
              <a:xfrm>
                <a:off x="4489465" y="5808252"/>
                <a:ext cx="1843157" cy="968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100" b="1" i="0" u="none" strike="noStrike" kern="1200" cap="none" spc="0" normalizeH="0" baseline="0" noProof="0" dirty="0">
                    <a:ln w="3175">
                      <a:solidFill>
                        <a:srgbClr val="000000"/>
                      </a:solidFill>
                    </a:ln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charset="0"/>
                    <a:ea typeface="ＭＳ Ｐゴシック" charset="-128"/>
                  </a:rPr>
                  <a:t>Cu-Stabilizer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100" b="1" i="0" u="none" strike="noStrike" kern="1200" cap="none" spc="0" normalizeH="0" baseline="0" noProof="0" dirty="0">
                    <a:ln w="3175">
                      <a:solidFill>
                        <a:srgbClr val="000000"/>
                      </a:solidFill>
                    </a:ln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charset="0"/>
                    <a:ea typeface="ＭＳ Ｐゴシック" charset="-128"/>
                  </a:rPr>
                  <a:t>Superconductor</a:t>
                </a:r>
                <a:endParaRPr kumimoji="1" lang="ja-JP" altLang="en-US" sz="1100" b="1" i="0" u="none" strike="noStrike" kern="1200" cap="none" spc="0" normalizeH="0" baseline="0" noProof="0" dirty="0">
                  <a:ln w="3175">
                    <a:solidFill>
                      <a:srgbClr val="000000"/>
                    </a:solidFill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charset="0"/>
                  <a:ea typeface="ＭＳ Ｐゴシック" charset="-128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100" b="1" i="0" u="none" strike="noStrike" kern="1200" cap="none" spc="0" normalizeH="0" baseline="0" noProof="0" dirty="0">
                    <a:ln w="3175">
                      <a:solidFill>
                        <a:srgbClr val="000000"/>
                      </a:solidFill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charset="0"/>
                    <a:ea typeface="ＭＳ Ｐゴシック" charset="-128"/>
                  </a:rPr>
                  <a:t>Substrate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100" b="1" i="0" u="none" strike="noStrike" kern="1200" cap="none" spc="0" normalizeH="0" baseline="0" noProof="0" dirty="0">
                    <a:ln w="3175">
                      <a:solidFill>
                        <a:srgbClr val="000000"/>
                      </a:solidFill>
                    </a:ln>
                    <a:solidFill>
                      <a:srgbClr val="FFC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charset="0"/>
                    <a:ea typeface="ＭＳ Ｐゴシック" charset="-128"/>
                  </a:rPr>
                  <a:t>Cu-Stabilizer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100" b="1" i="0" u="none" strike="noStrike" kern="1200" cap="none" spc="0" normalizeH="0" baseline="0" noProof="0" dirty="0">
                    <a:ln w="3175">
                      <a:solidFill>
                        <a:srgbClr val="000000"/>
                      </a:solidFill>
                    </a:ln>
                    <a:solidFill>
                      <a:srgbClr val="00B0F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charset="0"/>
                    <a:ea typeface="ＭＳ Ｐゴシック" charset="-128"/>
                  </a:rPr>
                  <a:t>Coated Layer</a:t>
                </a:r>
              </a:p>
            </p:txBody>
          </p:sp>
          <p:sp>
            <p:nvSpPr>
              <p:cNvPr id="115" name="右中かっこ 114">
                <a:extLst>
                  <a:ext uri="{FF2B5EF4-FFF2-40B4-BE49-F238E27FC236}">
                    <a16:creationId xmlns:a16="http://schemas.microsoft.com/office/drawing/2014/main" id="{5BEA594D-646C-44A1-81F4-9886BFEF4DED}"/>
                  </a:ext>
                </a:extLst>
              </p:cNvPr>
              <p:cNvSpPr/>
              <p:nvPr/>
            </p:nvSpPr>
            <p:spPr bwMode="auto">
              <a:xfrm>
                <a:off x="5781514" y="5853565"/>
                <a:ext cx="241358" cy="855238"/>
              </a:xfrm>
              <a:prstGeom prst="rightBrace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2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6" name="テキスト ボックス 115">
                <a:extLst>
                  <a:ext uri="{FF2B5EF4-FFF2-40B4-BE49-F238E27FC236}">
                    <a16:creationId xmlns:a16="http://schemas.microsoft.com/office/drawing/2014/main" id="{21A31F7D-24BA-482E-94D6-39398E26CD18}"/>
                  </a:ext>
                </a:extLst>
              </p:cNvPr>
              <p:cNvSpPr txBox="1"/>
              <p:nvPr/>
            </p:nvSpPr>
            <p:spPr>
              <a:xfrm>
                <a:off x="6047207" y="6153943"/>
                <a:ext cx="1439140" cy="3492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600" b="1" i="0" u="none" strike="noStrike" kern="1200" cap="none" spc="0" normalizeH="0" baseline="0" noProof="0" dirty="0">
                    <a:ln w="3175">
                      <a:solidFill>
                        <a:srgbClr val="000000"/>
                      </a:solidFill>
                    </a:ln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Arial" charset="0"/>
                    <a:ea typeface="ＭＳ Ｐゴシック" charset="-128"/>
                  </a:rPr>
                  <a:t>REBCO #2</a:t>
                </a:r>
                <a:endParaRPr kumimoji="1" lang="ja-JP" altLang="en-US" sz="1050" b="1" i="0" u="none" strike="noStrike" kern="1200" cap="none" spc="0" normalizeH="0" baseline="0" noProof="0" dirty="0">
                  <a:ln w="3175">
                    <a:solidFill>
                      <a:srgbClr val="000000"/>
                    </a:solidFill>
                  </a:ln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138" name="吹き出し: 四角形 137">
            <a:extLst>
              <a:ext uri="{FF2B5EF4-FFF2-40B4-BE49-F238E27FC236}">
                <a16:creationId xmlns:a16="http://schemas.microsoft.com/office/drawing/2014/main" id="{1F1A7DA8-8C38-4D96-9092-FBEE4E19F14B}"/>
              </a:ext>
            </a:extLst>
          </p:cNvPr>
          <p:cNvSpPr/>
          <p:nvPr/>
        </p:nvSpPr>
        <p:spPr bwMode="auto">
          <a:xfrm>
            <a:off x="98383" y="5386561"/>
            <a:ext cx="3684066" cy="1408418"/>
          </a:xfrm>
          <a:prstGeom prst="wedgeRectCallout">
            <a:avLst>
              <a:gd name="adj1" fmla="val 23196"/>
              <a:gd name="adj2" fmla="val -58721"/>
            </a:avLst>
          </a:prstGeom>
          <a:solidFill>
            <a:srgbClr val="FFFFFF"/>
          </a:solidFill>
          <a:ln w="22225" cap="flat" cmpd="sng" algn="ctr">
            <a:solidFill>
              <a:srgbClr val="00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7290E412-4224-3340-8A5D-CB2AF02C6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9143999" cy="898526"/>
          </a:xfrm>
          <a:solidFill>
            <a:srgbClr val="1C37DB"/>
          </a:solidFill>
        </p:spPr>
        <p:txBody>
          <a:bodyPr/>
          <a:lstStyle/>
          <a:p>
            <a:r>
              <a:rPr kumimoji="1" lang="en-US" altLang="ja-JP" sz="2800" dirty="0">
                <a:solidFill>
                  <a:schemeClr val="bg1"/>
                </a:solidFill>
              </a:rPr>
              <a:t>Task 4 Inorganic Insulation HTS coil</a:t>
            </a:r>
            <a:endParaRPr kumimoji="1" lang="ja-JP" altLang="en-US" sz="2800">
              <a:solidFill>
                <a:schemeClr val="bg1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1500298-0B19-E74D-9942-B498E5BB97BE}"/>
              </a:ext>
            </a:extLst>
          </p:cNvPr>
          <p:cNvSpPr txBox="1"/>
          <p:nvPr/>
        </p:nvSpPr>
        <p:spPr>
          <a:xfrm>
            <a:off x="189361" y="961669"/>
            <a:ext cx="34460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R&amp;D of continuous coating on long tapes by real to real insulation machine is in progress.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58730DE0-9770-4AB7-AE70-32F336BD87CE}"/>
              </a:ext>
            </a:extLst>
          </p:cNvPr>
          <p:cNvGrpSpPr>
            <a:grpSpLocks noChangeAspect="1"/>
          </p:cNvGrpSpPr>
          <p:nvPr/>
        </p:nvGrpSpPr>
        <p:grpSpPr>
          <a:xfrm>
            <a:off x="3819450" y="973598"/>
            <a:ext cx="4868127" cy="1835306"/>
            <a:chOff x="1549363" y="993724"/>
            <a:chExt cx="7345023" cy="2769105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ADDEBFBF-8E9A-45B6-B2FE-055FB04B64AC}"/>
                </a:ext>
              </a:extLst>
            </p:cNvPr>
            <p:cNvGrpSpPr/>
            <p:nvPr/>
          </p:nvGrpSpPr>
          <p:grpSpPr>
            <a:xfrm>
              <a:off x="2717756" y="993724"/>
              <a:ext cx="6176630" cy="2745169"/>
              <a:chOff x="2777986" y="683830"/>
              <a:chExt cx="6176630" cy="2745169"/>
            </a:xfrm>
          </p:grpSpPr>
          <p:pic>
            <p:nvPicPr>
              <p:cNvPr id="18" name="図 17">
                <a:extLst>
                  <a:ext uri="{FF2B5EF4-FFF2-40B4-BE49-F238E27FC236}">
                    <a16:creationId xmlns:a16="http://schemas.microsoft.com/office/drawing/2014/main" id="{AFA16F27-AEF6-4E9D-AD29-DC2B15011D3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598" t="17056" r="5951" b="17007"/>
              <a:stretch/>
            </p:blipFill>
            <p:spPr>
              <a:xfrm>
                <a:off x="2777986" y="683830"/>
                <a:ext cx="6176630" cy="2745169"/>
              </a:xfrm>
              <a:prstGeom prst="rect">
                <a:avLst/>
              </a:prstGeom>
            </p:spPr>
          </p:pic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850ECD0D-E10F-4CC5-8352-97C072B085CA}"/>
                  </a:ext>
                </a:extLst>
              </p:cNvPr>
              <p:cNvSpPr/>
              <p:nvPr/>
            </p:nvSpPr>
            <p:spPr>
              <a:xfrm>
                <a:off x="2889746" y="1462016"/>
                <a:ext cx="170086" cy="283523"/>
              </a:xfrm>
              <a:prstGeom prst="ellipse">
                <a:avLst/>
              </a:prstGeom>
              <a:noFill/>
              <a:ln w="25400" cap="rnd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2D84B362-96B7-4EC6-8F52-F6CCF57951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89471" y="1700809"/>
                <a:ext cx="1236297" cy="27872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D3FF5E1B-C2FC-49ED-8C7D-50C16DB719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79495" y="1739873"/>
                <a:ext cx="224405" cy="6054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F9291FB5-A874-459E-A99C-AFFCB17D3EA5}"/>
                  </a:ext>
                </a:extLst>
              </p:cNvPr>
              <p:cNvCxnSpPr>
                <a:cxnSpLocks/>
              </p:cNvCxnSpPr>
              <p:nvPr/>
            </p:nvCxnSpPr>
            <p:spPr>
              <a:xfrm rot="21420000">
                <a:off x="3203848" y="1735253"/>
                <a:ext cx="173450" cy="0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518369E8-369B-4C4F-8678-8EF35D9728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25768" y="1700808"/>
                <a:ext cx="1358442" cy="51397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3C224875-C9FF-446B-91A1-0F487FD9C165}"/>
                  </a:ext>
                </a:extLst>
              </p:cNvPr>
              <p:cNvCxnSpPr>
                <a:cxnSpLocks/>
              </p:cNvCxnSpPr>
              <p:nvPr/>
            </p:nvCxnSpPr>
            <p:spPr>
              <a:xfrm rot="-60000" flipV="1">
                <a:off x="5993634" y="1745402"/>
                <a:ext cx="0" cy="1080000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351403A9-C6EC-4FB8-B2D6-F52865DA93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34865" y="2618475"/>
                <a:ext cx="1268194" cy="206845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DC757451-F809-49C5-85AB-271BAE9A002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622239" y="1158694"/>
                <a:ext cx="112626" cy="1459782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188D31F2-B886-4E1E-BD46-E6967EF008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25766" y="1130822"/>
                <a:ext cx="1358441" cy="27872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76176A8C-F174-4EA7-BC05-091B3FB9A38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984207" y="1130822"/>
                <a:ext cx="112629" cy="1650107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E094A539-7EDD-4BE1-9A71-41A38C5C11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78721" y="2566866"/>
                <a:ext cx="1306726" cy="212716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0DADF8FE-49CE-48E1-B03C-70ABC5F9198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669624" y="1108861"/>
                <a:ext cx="109098" cy="1445956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46D3EE2C-ED36-454A-8CFA-331DDF0432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69624" y="1085057"/>
                <a:ext cx="1324010" cy="23804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線コネクタ 31">
                <a:extLst>
                  <a:ext uri="{FF2B5EF4-FFF2-40B4-BE49-F238E27FC236}">
                    <a16:creationId xmlns:a16="http://schemas.microsoft.com/office/drawing/2014/main" id="{F439F238-860E-4F70-8740-72274BFB4D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58875" y="1118299"/>
                <a:ext cx="1537461" cy="983124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27B2B4E9-965C-4E9A-B431-50ED978F7B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6427" y="1085007"/>
                <a:ext cx="62448" cy="36377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楕円 33">
                <a:extLst>
                  <a:ext uri="{FF2B5EF4-FFF2-40B4-BE49-F238E27FC236}">
                    <a16:creationId xmlns:a16="http://schemas.microsoft.com/office/drawing/2014/main" id="{ADD05013-DF2C-43AF-8E53-B73F746F3129}"/>
                  </a:ext>
                </a:extLst>
              </p:cNvPr>
              <p:cNvSpPr/>
              <p:nvPr/>
            </p:nvSpPr>
            <p:spPr>
              <a:xfrm>
                <a:off x="7890382" y="2006992"/>
                <a:ext cx="396000" cy="360000"/>
              </a:xfrm>
              <a:prstGeom prst="ellipse">
                <a:avLst/>
              </a:prstGeom>
              <a:noFill/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24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7D0AFCEA-582B-405F-B9D1-0EB8D2492F7E}"/>
                  </a:ext>
                </a:extLst>
              </p:cNvPr>
              <p:cNvCxnSpPr>
                <a:cxnSpLocks/>
                <a:endCxn id="34" idx="3"/>
              </p:cNvCxnSpPr>
              <p:nvPr/>
            </p:nvCxnSpPr>
            <p:spPr>
              <a:xfrm>
                <a:off x="7596336" y="2101423"/>
                <a:ext cx="352039" cy="212848"/>
              </a:xfrm>
              <a:prstGeom prst="line">
                <a:avLst/>
              </a:prstGeom>
              <a:ln w="25400" cap="rnd">
                <a:solidFill>
                  <a:srgbClr val="FFFF0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6" name="図 35">
              <a:extLst>
                <a:ext uri="{FF2B5EF4-FFF2-40B4-BE49-F238E27FC236}">
                  <a16:creationId xmlns:a16="http://schemas.microsoft.com/office/drawing/2014/main" id="{79107C65-B9A2-4B0A-B22D-DBFE33680E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555" r="48698"/>
            <a:stretch/>
          </p:blipFill>
          <p:spPr>
            <a:xfrm>
              <a:off x="1549363" y="1017660"/>
              <a:ext cx="1012515" cy="2745169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512F5D71-5A11-422C-8A80-3603A2EE9D05}"/>
                </a:ext>
              </a:extLst>
            </p:cNvPr>
            <p:cNvSpPr/>
            <p:nvPr/>
          </p:nvSpPr>
          <p:spPr>
            <a:xfrm>
              <a:off x="3273424" y="1527839"/>
              <a:ext cx="263781" cy="624162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endParaRPr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6CC6FE1-20F1-4C44-B3C4-DCCDEF71A823}"/>
              </a:ext>
            </a:extLst>
          </p:cNvPr>
          <p:cNvSpPr txBox="1"/>
          <p:nvPr/>
        </p:nvSpPr>
        <p:spPr>
          <a:xfrm>
            <a:off x="207896" y="2470612"/>
            <a:ext cx="3479144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200" b="1" i="0" u="none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00CCFF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Although continuous coating </a:t>
            </a:r>
            <a:r>
              <a:rPr kumimoji="0" lang="en-US" altLang="ja-JP" sz="2200" b="1" i="0" u="none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00CCFF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is</a:t>
            </a:r>
            <a:r>
              <a:rPr kumimoji="0" lang="ja-JP" altLang="en-US" sz="2200" b="1" i="0" u="none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00CCFF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 successful, difference in thickness of </a:t>
            </a:r>
            <a:r>
              <a:rPr kumimoji="0" lang="en-US" altLang="ja-JP" sz="2200" b="1" i="0" u="none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00CCFF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~16</a:t>
            </a:r>
            <a:r>
              <a:rPr kumimoji="0" lang="ja-JP" altLang="en-US" sz="2200" b="1" i="0" u="none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00CCFF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 </a:t>
            </a:r>
            <a:r>
              <a:rPr kumimoji="0" lang="en-US" altLang="ja-JP" sz="2200" b="1" i="0" u="none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00CCFF"/>
                </a:solidFill>
                <a:effectLst/>
                <a:uLnTx/>
                <a:uFillTx/>
                <a:latin typeface="Symbol" panose="05050102010706020507" pitchFamily="18" charset="2"/>
                <a:ea typeface="ＭＳ Ｐゴシック" charset="-128"/>
              </a:rPr>
              <a:t>m</a:t>
            </a:r>
            <a:r>
              <a:rPr kumimoji="0" lang="ja-JP" altLang="en-US" sz="2200" b="1" i="0" u="none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00CCFF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m in the width direction </a:t>
            </a:r>
            <a:r>
              <a:rPr kumimoji="0" lang="en-US" altLang="ja-JP" sz="2200" b="1" i="0" u="none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00CCFF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is</a:t>
            </a:r>
            <a:r>
              <a:rPr kumimoji="0" lang="ja-JP" altLang="en-US" sz="2200" b="1" i="0" u="none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00CCFF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 confirmed.</a:t>
            </a: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B13A3889-6890-409D-AFFA-D6A2C47ADF40}"/>
              </a:ext>
            </a:extLst>
          </p:cNvPr>
          <p:cNvGrpSpPr>
            <a:grpSpLocks noChangeAspect="1"/>
          </p:cNvGrpSpPr>
          <p:nvPr/>
        </p:nvGrpSpPr>
        <p:grpSpPr>
          <a:xfrm>
            <a:off x="4140418" y="2887683"/>
            <a:ext cx="4301824" cy="1236103"/>
            <a:chOff x="216024" y="2609934"/>
            <a:chExt cx="8594006" cy="2469435"/>
          </a:xfrm>
        </p:grpSpPr>
        <p:pic>
          <p:nvPicPr>
            <p:cNvPr id="40" name="図 39">
              <a:extLst>
                <a:ext uri="{FF2B5EF4-FFF2-40B4-BE49-F238E27FC236}">
                  <a16:creationId xmlns:a16="http://schemas.microsoft.com/office/drawing/2014/main" id="{4B3C4A5E-0DCD-47C3-99C4-9402107A8A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50" t="42650" r="16138" b="45800"/>
            <a:stretch/>
          </p:blipFill>
          <p:spPr>
            <a:xfrm>
              <a:off x="1547664" y="2609934"/>
              <a:ext cx="6264696" cy="792088"/>
            </a:xfrm>
            <a:prstGeom prst="rect">
              <a:avLst/>
            </a:prstGeom>
          </p:spPr>
        </p:pic>
        <p:pic>
          <p:nvPicPr>
            <p:cNvPr id="41" name="図 40">
              <a:extLst>
                <a:ext uri="{FF2B5EF4-FFF2-40B4-BE49-F238E27FC236}">
                  <a16:creationId xmlns:a16="http://schemas.microsoft.com/office/drawing/2014/main" id="{6141E121-ACC0-4AF9-9749-6EF28E8E51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450" r="44488" b="34688"/>
            <a:stretch/>
          </p:blipFill>
          <p:spPr>
            <a:xfrm>
              <a:off x="216024" y="3603066"/>
              <a:ext cx="4067944" cy="1476303"/>
            </a:xfrm>
            <a:prstGeom prst="rect">
              <a:avLst/>
            </a:prstGeom>
            <a:ln w="28575">
              <a:solidFill>
                <a:srgbClr val="3333FF"/>
              </a:solidFill>
            </a:ln>
          </p:spPr>
        </p:pic>
        <p:pic>
          <p:nvPicPr>
            <p:cNvPr id="42" name="図 41">
              <a:extLst>
                <a:ext uri="{FF2B5EF4-FFF2-40B4-BE49-F238E27FC236}">
                  <a16:creationId xmlns:a16="http://schemas.microsoft.com/office/drawing/2014/main" id="{DBE63816-EC8E-44A1-8E04-201FE9540F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213" t="36350" r="-1" b="36350"/>
            <a:stretch/>
          </p:blipFill>
          <p:spPr>
            <a:xfrm>
              <a:off x="5148064" y="3603066"/>
              <a:ext cx="3661966" cy="1476303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36FAEA64-A4E1-403A-AE7A-00755CA5A79D}"/>
                </a:ext>
              </a:extLst>
            </p:cNvPr>
            <p:cNvSpPr/>
            <p:nvPr/>
          </p:nvSpPr>
          <p:spPr>
            <a:xfrm>
              <a:off x="6480212" y="2780928"/>
              <a:ext cx="1332148" cy="504056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endParaRPr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DEC59D74-ADF4-476E-B36E-D47BB0A65E21}"/>
                </a:ext>
              </a:extLst>
            </p:cNvPr>
            <p:cNvSpPr/>
            <p:nvPr/>
          </p:nvSpPr>
          <p:spPr>
            <a:xfrm>
              <a:off x="1655676" y="2681300"/>
              <a:ext cx="1332148" cy="504056"/>
            </a:xfrm>
            <a:prstGeom prst="rect">
              <a:avLst/>
            </a:prstGeom>
            <a:noFill/>
            <a:ln>
              <a:solidFill>
                <a:srgbClr val="3333F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endParaRPr>
            </a:p>
          </p:txBody>
        </p:sp>
      </p:grp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D639C77A-9EDC-4659-A38B-31C2CB39B376}"/>
              </a:ext>
            </a:extLst>
          </p:cNvPr>
          <p:cNvSpPr txBox="1"/>
          <p:nvPr/>
        </p:nvSpPr>
        <p:spPr>
          <a:xfrm>
            <a:off x="224642" y="4240783"/>
            <a:ext cx="561294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Preparing the winding of the circular test coil 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#2 with co-winding 2 REBCO and Cu tape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(</a:t>
            </a:r>
            <a:r>
              <a:rPr kumimoji="0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same shape as </a:t>
            </a:r>
            <a:r>
              <a:rPr kumimoji="0" lang="en-US" altLang="ja-JP" sz="2000" b="1" i="0" u="sng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Test coil #</a:t>
            </a:r>
            <a:r>
              <a:rPr kumimoji="0" lang="ja-JP" altLang="en-US" sz="2000" b="1" i="0" u="sng" strike="noStrike" kern="1200" cap="none" spc="0" normalizeH="0" baseline="0" noProof="0" dirty="0">
                <a:ln>
                  <a:solidFill>
                    <a:srgbClr val="000000"/>
                  </a:solidFill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1</a:t>
            </a:r>
            <a:r>
              <a:rPr kumimoji="0" lang="en-US" altLang="ja-JP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)</a:t>
            </a:r>
            <a:endParaRPr kumimoji="0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pic>
        <p:nvPicPr>
          <p:cNvPr id="133" name="図 132">
            <a:extLst>
              <a:ext uri="{FF2B5EF4-FFF2-40B4-BE49-F238E27FC236}">
                <a16:creationId xmlns:a16="http://schemas.microsoft.com/office/drawing/2014/main" id="{AC94CDB4-2C4F-46EE-AF6B-8D88E2E7D85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670" t="20519" r="6257" b="31593"/>
          <a:stretch/>
        </p:blipFill>
        <p:spPr>
          <a:xfrm>
            <a:off x="2335724" y="5443669"/>
            <a:ext cx="1299727" cy="1332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5" name="図 134">
            <a:extLst>
              <a:ext uri="{FF2B5EF4-FFF2-40B4-BE49-F238E27FC236}">
                <a16:creationId xmlns:a16="http://schemas.microsoft.com/office/drawing/2014/main" id="{E36A4E3A-4B51-4122-A9A6-9AFC00D8A097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6402" t="23586" r="14836" b="7452"/>
          <a:stretch/>
        </p:blipFill>
        <p:spPr>
          <a:xfrm>
            <a:off x="98383" y="5430990"/>
            <a:ext cx="1770838" cy="133200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136" name="矢印: 右 135">
            <a:extLst>
              <a:ext uri="{FF2B5EF4-FFF2-40B4-BE49-F238E27FC236}">
                <a16:creationId xmlns:a16="http://schemas.microsoft.com/office/drawing/2014/main" id="{77BAA9EE-D17C-49D8-918D-E83A028A2CEB}"/>
              </a:ext>
            </a:extLst>
          </p:cNvPr>
          <p:cNvSpPr/>
          <p:nvPr/>
        </p:nvSpPr>
        <p:spPr bwMode="auto">
          <a:xfrm>
            <a:off x="1935675" y="5905416"/>
            <a:ext cx="414666" cy="37070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66" name="Picture 1">
            <a:extLst>
              <a:ext uri="{FF2B5EF4-FFF2-40B4-BE49-F238E27FC236}">
                <a16:creationId xmlns:a16="http://schemas.microsoft.com/office/drawing/2014/main" id="{17DE3A98-DCCE-CE4C-AB1E-6CC71BD96A9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79202" y="6104808"/>
            <a:ext cx="812534" cy="609401"/>
          </a:xfrm>
          <a:prstGeom prst="rect">
            <a:avLst/>
          </a:prstGeom>
        </p:spPr>
      </p:pic>
      <p:sp>
        <p:nvSpPr>
          <p:cNvPr id="67" name="Content Placeholder 2">
            <a:extLst>
              <a:ext uri="{FF2B5EF4-FFF2-40B4-BE49-F238E27FC236}">
                <a16:creationId xmlns:a16="http://schemas.microsoft.com/office/drawing/2014/main" id="{944BB04A-DD5F-CB45-A4B8-E501CCE2A7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2392" y="6175465"/>
            <a:ext cx="2520800" cy="901926"/>
          </a:xfrm>
        </p:spPr>
        <p:txBody>
          <a:bodyPr>
            <a:normAutofit/>
          </a:bodyPr>
          <a:lstStyle/>
          <a:p>
            <a:pPr marL="61912" lvl="1" indent="0">
              <a:buNone/>
            </a:pPr>
            <a:r>
              <a:rPr lang="en-US" sz="1050" b="1" dirty="0"/>
              <a:t>Wires identified and shipped from LBNL to KEK for testing KEK’s new ceramic coating insulation on Nb</a:t>
            </a:r>
            <a:r>
              <a:rPr lang="en-US" sz="1050" b="1" baseline="-25000" dirty="0"/>
              <a:t>3</a:t>
            </a:r>
            <a:r>
              <a:rPr lang="en-US" sz="1050" b="1" dirty="0"/>
              <a:t>Sn and Bi-2212 wires.</a:t>
            </a:r>
          </a:p>
        </p:txBody>
      </p:sp>
    </p:spTree>
    <p:extLst>
      <p:ext uri="{BB962C8B-B14F-4D97-AF65-F5344CB8AC3E}">
        <p14:creationId xmlns:p14="http://schemas.microsoft.com/office/powerpoint/2010/main" val="1677019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1C3072D-C06B-4CFB-B05B-B5533E5198C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686364" y="649303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6BB8925-2B8E-4DD5-A41C-AF9351F4B5ED}" type="slidenum">
              <a:rPr lang="ja-JP" altLang="en-US" smtClean="0"/>
              <a:pPr>
                <a:defRPr/>
              </a:pPr>
              <a:t>15</a:t>
            </a:fld>
            <a:endParaRPr lang="ja-JP" altLang="en-US" dirty="0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DEEE62E6-CA7C-4164-A6F0-478D8D7E5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49481"/>
            <a:ext cx="9144000" cy="551903"/>
          </a:xfrm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US" altLang="ja-JP" sz="2000" dirty="0">
                <a:solidFill>
                  <a:schemeClr val="bg1"/>
                </a:solidFill>
              </a:rPr>
              <a:t>Task 4. High Field Test with Common Coil Configuration @BNL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pic>
        <p:nvPicPr>
          <p:cNvPr id="30" name="コンテンツ プレースホルダー 7">
            <a:extLst>
              <a:ext uri="{FF2B5EF4-FFF2-40B4-BE49-F238E27FC236}">
                <a16:creationId xmlns:a16="http://schemas.microsoft.com/office/drawing/2014/main" id="{FBFB806B-86EE-6F4B-9DA1-F53D295397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9575" y="6422501"/>
            <a:ext cx="637493" cy="365125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4EEED7EC-FC5F-A040-9C03-F5F639684B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9551" y="6379210"/>
            <a:ext cx="1151606" cy="421731"/>
          </a:xfrm>
          <a:prstGeom prst="rect">
            <a:avLst/>
          </a:prstGeom>
        </p:spPr>
      </p:pic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32DABC81-8813-4343-886D-657E7F7183EB}"/>
              </a:ext>
            </a:extLst>
          </p:cNvPr>
          <p:cNvGrpSpPr/>
          <p:nvPr/>
        </p:nvGrpSpPr>
        <p:grpSpPr>
          <a:xfrm>
            <a:off x="1195758" y="2197835"/>
            <a:ext cx="4530474" cy="2290047"/>
            <a:chOff x="4572000" y="3564672"/>
            <a:chExt cx="4530474" cy="2290047"/>
          </a:xfrm>
        </p:grpSpPr>
        <p:pic>
          <p:nvPicPr>
            <p:cNvPr id="32" name="図 31">
              <a:extLst>
                <a:ext uri="{FF2B5EF4-FFF2-40B4-BE49-F238E27FC236}">
                  <a16:creationId xmlns:a16="http://schemas.microsoft.com/office/drawing/2014/main" id="{E35F514D-99E7-418D-8BD2-84565E92853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2000" y="3622471"/>
              <a:ext cx="4530474" cy="2232248"/>
            </a:xfrm>
            <a:prstGeom prst="rect">
              <a:avLst/>
            </a:prstGeom>
            <a:effectLst>
              <a:softEdge rad="31750"/>
            </a:effectLst>
          </p:spPr>
        </p:pic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2F906D50-F73E-45AE-A320-2E15DA3092DC}"/>
                </a:ext>
              </a:extLst>
            </p:cNvPr>
            <p:cNvSpPr/>
            <p:nvPr/>
          </p:nvSpPr>
          <p:spPr>
            <a:xfrm>
              <a:off x="4786016" y="5069655"/>
              <a:ext cx="934095" cy="497031"/>
            </a:xfrm>
            <a:prstGeom prst="rect">
              <a:avLst/>
            </a:prstGeom>
            <a:noFill/>
            <a:ln>
              <a:solidFill>
                <a:srgbClr val="3333FF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35" name="直線矢印コネクタ 34">
              <a:extLst>
                <a:ext uri="{FF2B5EF4-FFF2-40B4-BE49-F238E27FC236}">
                  <a16:creationId xmlns:a16="http://schemas.microsoft.com/office/drawing/2014/main" id="{2CB830E0-8296-4E97-9C81-88743186ED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26076" y="3622472"/>
              <a:ext cx="3274355" cy="1320425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A9E2AA3D-8065-4BB9-80A0-BF4F91138EA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41455" y="4886189"/>
              <a:ext cx="203324" cy="229399"/>
            </a:xfrm>
            <a:prstGeom prst="line">
              <a:avLst/>
            </a:prstGeom>
            <a:ln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73D31DA2-657E-47EB-B82B-E463B8C5F9DA}"/>
                </a:ext>
              </a:extLst>
            </p:cNvPr>
            <p:cNvSpPr txBox="1"/>
            <p:nvPr/>
          </p:nvSpPr>
          <p:spPr>
            <a:xfrm rot="20254066">
              <a:off x="6531432" y="3919560"/>
              <a:ext cx="8281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323.2</a:t>
              </a:r>
              <a:endParaRPr kumimoji="1" lang="ja-JP" altLang="en-US" b="1" dirty="0">
                <a:ln w="31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F0BE65FA-126B-4A4E-9580-467958D9F45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89024" y="3564672"/>
              <a:ext cx="136943" cy="154506"/>
            </a:xfrm>
            <a:prstGeom prst="line">
              <a:avLst/>
            </a:prstGeom>
            <a:ln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D022D3B5-AFE1-403F-BC07-152602C87E94}"/>
              </a:ext>
            </a:extLst>
          </p:cNvPr>
          <p:cNvGrpSpPr>
            <a:grpSpLocks noChangeAspect="1"/>
          </p:cNvGrpSpPr>
          <p:nvPr/>
        </p:nvGrpSpPr>
        <p:grpSpPr>
          <a:xfrm>
            <a:off x="6864540" y="2023328"/>
            <a:ext cx="2273426" cy="1934547"/>
            <a:chOff x="6785430" y="1961169"/>
            <a:chExt cx="1995477" cy="1698029"/>
          </a:xfrm>
        </p:grpSpPr>
        <p:pic>
          <p:nvPicPr>
            <p:cNvPr id="50" name="Picture 1028" descr="fig1">
              <a:extLst>
                <a:ext uri="{FF2B5EF4-FFF2-40B4-BE49-F238E27FC236}">
                  <a16:creationId xmlns:a16="http://schemas.microsoft.com/office/drawing/2014/main" id="{868F8799-94B8-41AC-A7CC-9179CF0751F1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5430" y="2257969"/>
              <a:ext cx="1670340" cy="1401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1" name="Straight Connector 2">
              <a:extLst>
                <a:ext uri="{FF2B5EF4-FFF2-40B4-BE49-F238E27FC236}">
                  <a16:creationId xmlns:a16="http://schemas.microsoft.com/office/drawing/2014/main" id="{258772F4-F492-4F65-BBBA-CF7284642B21}"/>
                </a:ext>
              </a:extLst>
            </p:cNvPr>
            <p:cNvCxnSpPr/>
            <p:nvPr/>
          </p:nvCxnSpPr>
          <p:spPr bwMode="auto">
            <a:xfrm flipV="1">
              <a:off x="7588007" y="2166579"/>
              <a:ext cx="0" cy="387949"/>
            </a:xfrm>
            <a:prstGeom prst="line">
              <a:avLst/>
            </a:prstGeom>
            <a:solidFill>
              <a:schemeClr val="bg1"/>
            </a:solidFill>
            <a:ln w="9525" cap="rnd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2" name="Straight Connector 7">
              <a:extLst>
                <a:ext uri="{FF2B5EF4-FFF2-40B4-BE49-F238E27FC236}">
                  <a16:creationId xmlns:a16="http://schemas.microsoft.com/office/drawing/2014/main" id="{6BCAA2D5-D240-4020-9C3F-B41045A0834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680727" y="2166579"/>
              <a:ext cx="0" cy="387949"/>
            </a:xfrm>
            <a:prstGeom prst="line">
              <a:avLst/>
            </a:prstGeom>
            <a:solidFill>
              <a:schemeClr val="bg1"/>
            </a:solidFill>
            <a:ln w="9525" cap="rnd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3" name="Straight Connector 9">
              <a:extLst>
                <a:ext uri="{FF2B5EF4-FFF2-40B4-BE49-F238E27FC236}">
                  <a16:creationId xmlns:a16="http://schemas.microsoft.com/office/drawing/2014/main" id="{81542989-642C-427D-B486-50523B5E690C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8152610" y="2088043"/>
              <a:ext cx="0" cy="945626"/>
            </a:xfrm>
            <a:prstGeom prst="line">
              <a:avLst/>
            </a:prstGeom>
            <a:solidFill>
              <a:schemeClr val="bg1"/>
            </a:solidFill>
            <a:ln w="9525" cap="rnd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" name="Straight Connector 10">
              <a:extLst>
                <a:ext uri="{FF2B5EF4-FFF2-40B4-BE49-F238E27FC236}">
                  <a16:creationId xmlns:a16="http://schemas.microsoft.com/office/drawing/2014/main" id="{260BA335-63F7-4DA3-B7EF-8B4EF3DA8401}"/>
                </a:ext>
              </a:extLst>
            </p:cNvPr>
            <p:cNvCxnSpPr>
              <a:cxnSpLocks/>
            </p:cNvCxnSpPr>
            <p:nvPr/>
          </p:nvCxnSpPr>
          <p:spPr bwMode="auto">
            <a:xfrm rot="5400000" flipV="1">
              <a:off x="8152599" y="2809630"/>
              <a:ext cx="0" cy="945626"/>
            </a:xfrm>
            <a:prstGeom prst="line">
              <a:avLst/>
            </a:prstGeom>
            <a:solidFill>
              <a:schemeClr val="bg1"/>
            </a:solidFill>
            <a:ln w="9525" cap="rnd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5" name="Straight Connector 13">
              <a:extLst>
                <a:ext uri="{FF2B5EF4-FFF2-40B4-BE49-F238E27FC236}">
                  <a16:creationId xmlns:a16="http://schemas.microsoft.com/office/drawing/2014/main" id="{C59CB5C2-45FF-4C4F-928B-86AB6BFFCF26}"/>
                </a:ext>
              </a:extLst>
            </p:cNvPr>
            <p:cNvCxnSpPr/>
            <p:nvPr/>
          </p:nvCxnSpPr>
          <p:spPr bwMode="auto">
            <a:xfrm flipV="1">
              <a:off x="8517855" y="2560857"/>
              <a:ext cx="0" cy="267255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6" name="Straight Connector 15">
              <a:extLst>
                <a:ext uri="{FF2B5EF4-FFF2-40B4-BE49-F238E27FC236}">
                  <a16:creationId xmlns:a16="http://schemas.microsoft.com/office/drawing/2014/main" id="{598145AC-4394-493A-9140-F8FD7C337EAF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8517855" y="3019644"/>
              <a:ext cx="0" cy="267255"/>
            </a:xfrm>
            <a:prstGeom prst="line">
              <a:avLst/>
            </a:prstGeom>
            <a:solidFill>
              <a:schemeClr val="bg1"/>
            </a:solidFill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7" name="TextBox 6">
              <a:extLst>
                <a:ext uri="{FF2B5EF4-FFF2-40B4-BE49-F238E27FC236}">
                  <a16:creationId xmlns:a16="http://schemas.microsoft.com/office/drawing/2014/main" id="{436D1C5D-2E24-4A46-AFCE-5C43A4AD32AD}"/>
                </a:ext>
              </a:extLst>
            </p:cNvPr>
            <p:cNvSpPr txBox="1"/>
            <p:nvPr/>
          </p:nvSpPr>
          <p:spPr>
            <a:xfrm>
              <a:off x="8254801" y="2764569"/>
              <a:ext cx="52610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00FF"/>
                  </a:solidFill>
                </a:rPr>
                <a:t>335</a:t>
              </a:r>
            </a:p>
          </p:txBody>
        </p:sp>
        <p:sp>
          <p:nvSpPr>
            <p:cNvPr id="58" name="TextBox 17">
              <a:extLst>
                <a:ext uri="{FF2B5EF4-FFF2-40B4-BE49-F238E27FC236}">
                  <a16:creationId xmlns:a16="http://schemas.microsoft.com/office/drawing/2014/main" id="{84FB20C2-9346-4353-8C1F-B6E8FE0AB2B8}"/>
                </a:ext>
              </a:extLst>
            </p:cNvPr>
            <p:cNvSpPr txBox="1"/>
            <p:nvPr/>
          </p:nvSpPr>
          <p:spPr>
            <a:xfrm>
              <a:off x="7200996" y="1961169"/>
              <a:ext cx="4122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00FF"/>
                  </a:solidFill>
                </a:rPr>
                <a:t>31</a:t>
              </a:r>
            </a:p>
          </p:txBody>
        </p:sp>
        <p:cxnSp>
          <p:nvCxnSpPr>
            <p:cNvPr id="59" name="Straight Arrow Connector 11">
              <a:extLst>
                <a:ext uri="{FF2B5EF4-FFF2-40B4-BE49-F238E27FC236}">
                  <a16:creationId xmlns:a16="http://schemas.microsoft.com/office/drawing/2014/main" id="{52358EB1-BBEF-450B-ADF1-9766EB7BF6C7}"/>
                </a:ext>
              </a:extLst>
            </p:cNvPr>
            <p:cNvCxnSpPr/>
            <p:nvPr/>
          </p:nvCxnSpPr>
          <p:spPr bwMode="auto">
            <a:xfrm flipH="1">
              <a:off x="7680748" y="2252726"/>
              <a:ext cx="193975" cy="0"/>
            </a:xfrm>
            <a:prstGeom prst="straightConnector1">
              <a:avLst/>
            </a:prstGeom>
            <a:solidFill>
              <a:schemeClr val="bg1"/>
            </a:solidFill>
            <a:ln w="9525" cap="rnd" cmpd="sng" algn="ctr">
              <a:solidFill>
                <a:srgbClr val="FF00FF"/>
              </a:solidFill>
              <a:prstDash val="solid"/>
              <a:round/>
              <a:headEnd type="none" w="sm" len="sm"/>
              <a:tailEnd type="arrow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0" name="Straight Arrow Connector 11">
              <a:extLst>
                <a:ext uri="{FF2B5EF4-FFF2-40B4-BE49-F238E27FC236}">
                  <a16:creationId xmlns:a16="http://schemas.microsoft.com/office/drawing/2014/main" id="{F68F58C7-08F5-4196-993D-5C9936F14480}"/>
                </a:ext>
              </a:extLst>
            </p:cNvPr>
            <p:cNvCxnSpPr/>
            <p:nvPr/>
          </p:nvCxnSpPr>
          <p:spPr bwMode="auto">
            <a:xfrm flipV="1">
              <a:off x="7272798" y="2252726"/>
              <a:ext cx="315209" cy="0"/>
            </a:xfrm>
            <a:prstGeom prst="straightConnector1">
              <a:avLst/>
            </a:prstGeom>
            <a:solidFill>
              <a:schemeClr val="bg1"/>
            </a:solidFill>
            <a:ln w="9525" cap="rnd" cmpd="sng" algn="ctr">
              <a:solidFill>
                <a:srgbClr val="FF00FF"/>
              </a:solidFill>
              <a:prstDash val="solid"/>
              <a:round/>
              <a:headEnd type="none" w="sm" len="sm"/>
              <a:tailEnd type="arrow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1" name="Straight Arrow Connector 11">
              <a:extLst>
                <a:ext uri="{FF2B5EF4-FFF2-40B4-BE49-F238E27FC236}">
                  <a16:creationId xmlns:a16="http://schemas.microsoft.com/office/drawing/2014/main" id="{730BF2AE-ED0B-483F-B14C-C35CB1683418}"/>
                </a:ext>
              </a:extLst>
            </p:cNvPr>
            <p:cNvCxnSpPr/>
            <p:nvPr/>
          </p:nvCxnSpPr>
          <p:spPr bwMode="auto">
            <a:xfrm flipH="1">
              <a:off x="7588007" y="2252726"/>
              <a:ext cx="92720" cy="0"/>
            </a:xfrm>
            <a:prstGeom prst="straightConnector1">
              <a:avLst/>
            </a:prstGeom>
            <a:solidFill>
              <a:schemeClr val="bg1"/>
            </a:solidFill>
            <a:ln w="9525" cap="rnd" cmpd="sng" algn="ctr">
              <a:solidFill>
                <a:srgbClr val="FF00FF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3DCF4D63-1A52-448F-BAD1-46ABBAAC76CD}"/>
                </a:ext>
              </a:extLst>
            </p:cNvPr>
            <p:cNvSpPr/>
            <p:nvPr/>
          </p:nvSpPr>
          <p:spPr>
            <a:xfrm>
              <a:off x="7587883" y="2614915"/>
              <a:ext cx="92838" cy="105995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8E91EE57-2408-40B4-B68A-2710A8F3B064}"/>
                </a:ext>
              </a:extLst>
            </p:cNvPr>
            <p:cNvSpPr/>
            <p:nvPr/>
          </p:nvSpPr>
          <p:spPr>
            <a:xfrm>
              <a:off x="7582162" y="3127660"/>
              <a:ext cx="92838" cy="105995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333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7" name="Title 1">
            <a:extLst>
              <a:ext uri="{FF2B5EF4-FFF2-40B4-BE49-F238E27FC236}">
                <a16:creationId xmlns:a16="http://schemas.microsoft.com/office/drawing/2014/main" id="{6B5D921D-2D6D-48B1-8510-1CD775A0DACF}"/>
              </a:ext>
            </a:extLst>
          </p:cNvPr>
          <p:cNvSpPr txBox="1">
            <a:spLocks/>
          </p:cNvSpPr>
          <p:nvPr/>
        </p:nvSpPr>
        <p:spPr bwMode="auto">
          <a:xfrm>
            <a:off x="120254" y="496185"/>
            <a:ext cx="7197725" cy="90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66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66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66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3366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C599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C599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C599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C5993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sz="2400" kern="0" dirty="0"/>
              <a:t>R&amp;D on High Field Accelerator Dipole</a:t>
            </a:r>
            <a:br>
              <a:rPr lang="en-US" sz="2400" kern="0" dirty="0"/>
            </a:br>
            <a:r>
              <a:rPr lang="en-US" sz="2400" kern="0" dirty="0"/>
              <a:t>(Highest Field and Field Quality Studies)</a:t>
            </a:r>
          </a:p>
        </p:txBody>
      </p:sp>
      <p:pic>
        <p:nvPicPr>
          <p:cNvPr id="78" name="図 77">
            <a:extLst>
              <a:ext uri="{FF2B5EF4-FFF2-40B4-BE49-F238E27FC236}">
                <a16:creationId xmlns:a16="http://schemas.microsoft.com/office/drawing/2014/main" id="{929BB47C-A55D-4794-801E-0CD133A847D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884" t="7012" b="10926"/>
          <a:stretch/>
        </p:blipFill>
        <p:spPr>
          <a:xfrm>
            <a:off x="6806367" y="509163"/>
            <a:ext cx="2147967" cy="1487600"/>
          </a:xfrm>
          <a:prstGeom prst="rect">
            <a:avLst/>
          </a:prstGeom>
          <a:effectLst>
            <a:softEdge rad="63500"/>
          </a:effectLst>
        </p:spPr>
      </p:pic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1DFDB13D-CC36-482C-BF30-EB911178BFE6}"/>
              </a:ext>
            </a:extLst>
          </p:cNvPr>
          <p:cNvGrpSpPr/>
          <p:nvPr/>
        </p:nvGrpSpPr>
        <p:grpSpPr>
          <a:xfrm>
            <a:off x="392876" y="1960412"/>
            <a:ext cx="2186451" cy="1247754"/>
            <a:chOff x="436973" y="1943336"/>
            <a:chExt cx="2186451" cy="1247754"/>
          </a:xfrm>
        </p:grpSpPr>
        <p:pic>
          <p:nvPicPr>
            <p:cNvPr id="33" name="図 32">
              <a:extLst>
                <a:ext uri="{FF2B5EF4-FFF2-40B4-BE49-F238E27FC236}">
                  <a16:creationId xmlns:a16="http://schemas.microsoft.com/office/drawing/2014/main" id="{C1EDD729-A438-4B6F-A599-E3642EA4D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36973" y="1943336"/>
              <a:ext cx="2186451" cy="1247754"/>
            </a:xfrm>
            <a:prstGeom prst="rect">
              <a:avLst/>
            </a:prstGeom>
            <a:ln w="19050">
              <a:solidFill>
                <a:srgbClr val="3333FF"/>
              </a:solidFill>
            </a:ln>
          </p:spPr>
        </p:pic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F3247CA5-FAD3-426A-8848-5C23EBAE0EB0}"/>
                </a:ext>
              </a:extLst>
            </p:cNvPr>
            <p:cNvGrpSpPr/>
            <p:nvPr/>
          </p:nvGrpSpPr>
          <p:grpSpPr>
            <a:xfrm>
              <a:off x="1766651" y="2133241"/>
              <a:ext cx="810633" cy="923613"/>
              <a:chOff x="2083766" y="698915"/>
              <a:chExt cx="810633" cy="923613"/>
            </a:xfrm>
          </p:grpSpPr>
          <p:cxnSp>
            <p:nvCxnSpPr>
              <p:cNvPr id="45" name="直線矢印コネクタ 44">
                <a:extLst>
                  <a:ext uri="{FF2B5EF4-FFF2-40B4-BE49-F238E27FC236}">
                    <a16:creationId xmlns:a16="http://schemas.microsoft.com/office/drawing/2014/main" id="{78AB2ADA-34F7-4B01-8583-83F07C17DFB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83766" y="698915"/>
                <a:ext cx="293964" cy="867813"/>
              </a:xfrm>
              <a:prstGeom prst="straightConnector1">
                <a:avLst/>
              </a:prstGeom>
              <a:ln cap="rnd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>
                <a:extLst>
                  <a:ext uri="{FF2B5EF4-FFF2-40B4-BE49-F238E27FC236}">
                    <a16:creationId xmlns:a16="http://schemas.microsoft.com/office/drawing/2014/main" id="{49B236A1-1C51-4273-A4F5-5E1D0B5F41A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77730" y="1566726"/>
                <a:ext cx="504000" cy="1"/>
              </a:xfrm>
              <a:prstGeom prst="line">
                <a:avLst/>
              </a:prstGeom>
              <a:ln cap="rnd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BE763280-27E7-49A4-B1C7-D15544CA97EC}"/>
                  </a:ext>
                </a:extLst>
              </p:cNvPr>
              <p:cNvSpPr txBox="1"/>
              <p:nvPr/>
            </p:nvSpPr>
            <p:spPr>
              <a:xfrm>
                <a:off x="2318335" y="1314751"/>
                <a:ext cx="57606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00" b="1" dirty="0">
                    <a:ln w="3175">
                      <a:solidFill>
                        <a:sysClr val="windowText" lastClr="000000"/>
                      </a:solidFill>
                    </a:ln>
                    <a:solidFill>
                      <a:srgbClr val="FF0000"/>
                    </a:solidFill>
                  </a:rPr>
                  <a:t>R5.5</a:t>
                </a:r>
                <a:endParaRPr kumimoji="1" lang="ja-JP" altLang="en-US" sz="14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81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0C6305FA-070F-4E47-9861-F6C4502A01EB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9065" r="29505" b="2033"/>
          <a:stretch/>
        </p:blipFill>
        <p:spPr>
          <a:xfrm>
            <a:off x="192661" y="4439819"/>
            <a:ext cx="4143224" cy="2347807"/>
          </a:xfrm>
          <a:prstGeom prst="rect">
            <a:avLst/>
          </a:prstGeom>
        </p:spPr>
      </p:pic>
      <p:sp>
        <p:nvSpPr>
          <p:cNvPr id="82" name="TextBox 20">
            <a:extLst>
              <a:ext uri="{FF2B5EF4-FFF2-40B4-BE49-F238E27FC236}">
                <a16:creationId xmlns:a16="http://schemas.microsoft.com/office/drawing/2014/main" id="{F1A70642-5BF8-4CE6-90D9-6DECDF7CB8A8}"/>
              </a:ext>
            </a:extLst>
          </p:cNvPr>
          <p:cNvSpPr txBox="1"/>
          <p:nvPr/>
        </p:nvSpPr>
        <p:spPr>
          <a:xfrm>
            <a:off x="4652384" y="4118316"/>
            <a:ext cx="4424311" cy="2246769"/>
          </a:xfrm>
          <a:prstGeom prst="rect">
            <a:avLst/>
          </a:prstGeom>
          <a:gradFill rotWithShape="1">
            <a:gsLst>
              <a:gs pos="0">
                <a:srgbClr val="2D2DB9">
                  <a:shade val="51000"/>
                  <a:satMod val="130000"/>
                </a:srgbClr>
              </a:gs>
              <a:gs pos="80000">
                <a:srgbClr val="2D2DB9">
                  <a:shade val="93000"/>
                  <a:satMod val="130000"/>
                </a:srgbClr>
              </a:gs>
              <a:gs pos="100000">
                <a:srgbClr val="2D2DB9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Two tests in one go: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Two HTS insert coils in two apertures of the common coil dipole: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Upper Bore: field primarily parallel</a:t>
            </a:r>
          </a:p>
          <a:p>
            <a:pPr marL="342900" marR="0" lvl="0" indent="-3429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Lower bore: field primarily perpendicular</a:t>
            </a: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B66B052F-01B9-4175-8D06-67EAA6D7D6FD}"/>
              </a:ext>
            </a:extLst>
          </p:cNvPr>
          <p:cNvGrpSpPr/>
          <p:nvPr/>
        </p:nvGrpSpPr>
        <p:grpSpPr>
          <a:xfrm>
            <a:off x="5764738" y="1699947"/>
            <a:ext cx="1527049" cy="2270380"/>
            <a:chOff x="5448917" y="1333962"/>
            <a:chExt cx="1527049" cy="2270380"/>
          </a:xfrm>
        </p:grpSpPr>
        <p:sp>
          <p:nvSpPr>
            <p:cNvPr id="67" name="矢印: 下 66">
              <a:extLst>
                <a:ext uri="{FF2B5EF4-FFF2-40B4-BE49-F238E27FC236}">
                  <a16:creationId xmlns:a16="http://schemas.microsoft.com/office/drawing/2014/main" id="{D01E0372-FD96-4054-8730-DE9C986478BB}"/>
                </a:ext>
              </a:extLst>
            </p:cNvPr>
            <p:cNvSpPr/>
            <p:nvPr/>
          </p:nvSpPr>
          <p:spPr>
            <a:xfrm>
              <a:off x="6074792" y="3225919"/>
              <a:ext cx="146565" cy="190370"/>
            </a:xfrm>
            <a:prstGeom prst="downArrow">
              <a:avLst/>
            </a:prstGeom>
            <a:solidFill>
              <a:srgbClr val="FFFF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矢印: 下 67">
              <a:extLst>
                <a:ext uri="{FF2B5EF4-FFF2-40B4-BE49-F238E27FC236}">
                  <a16:creationId xmlns:a16="http://schemas.microsoft.com/office/drawing/2014/main" id="{736BE2E1-6676-4485-A349-38DAC32A7DD2}"/>
                </a:ext>
              </a:extLst>
            </p:cNvPr>
            <p:cNvSpPr/>
            <p:nvPr/>
          </p:nvSpPr>
          <p:spPr>
            <a:xfrm flipV="1">
              <a:off x="6078564" y="1928143"/>
              <a:ext cx="146565" cy="190370"/>
            </a:xfrm>
            <a:prstGeom prst="downArrow">
              <a:avLst/>
            </a:prstGeom>
            <a:solidFill>
              <a:srgbClr val="FFFF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FCFF9274-63A6-4344-B050-4D8EDC3955BA}"/>
                </a:ext>
              </a:extLst>
            </p:cNvPr>
            <p:cNvSpPr txBox="1"/>
            <p:nvPr/>
          </p:nvSpPr>
          <p:spPr>
            <a:xfrm>
              <a:off x="5633526" y="2334529"/>
              <a:ext cx="13424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66FF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Background </a:t>
              </a:r>
            </a:p>
            <a:p>
              <a:r>
                <a:rPr lang="en-US" altLang="ja-JP" sz="1400" b="1" dirty="0">
                  <a:ln w="3175">
                    <a:solidFill>
                      <a:sysClr val="windowText" lastClr="000000"/>
                    </a:solidFill>
                  </a:ln>
                  <a:solidFill>
                    <a:srgbClr val="66FF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field :~10 T</a:t>
              </a:r>
            </a:p>
          </p:txBody>
        </p:sp>
        <p:cxnSp>
          <p:nvCxnSpPr>
            <p:cNvPr id="70" name="直線矢印コネクタ 69">
              <a:extLst>
                <a:ext uri="{FF2B5EF4-FFF2-40B4-BE49-F238E27FC236}">
                  <a16:creationId xmlns:a16="http://schemas.microsoft.com/office/drawing/2014/main" id="{37B4205E-B4CA-42F4-B1BF-8F075341AB43}"/>
                </a:ext>
              </a:extLst>
            </p:cNvPr>
            <p:cNvCxnSpPr>
              <a:cxnSpLocks/>
              <a:endCxn id="68" idx="0"/>
            </p:cNvCxnSpPr>
            <p:nvPr/>
          </p:nvCxnSpPr>
          <p:spPr>
            <a:xfrm flipH="1" flipV="1">
              <a:off x="6151847" y="2118513"/>
              <a:ext cx="146565" cy="282304"/>
            </a:xfrm>
            <a:prstGeom prst="straightConnector1">
              <a:avLst/>
            </a:prstGeom>
            <a:ln cap="rnd">
              <a:solidFill>
                <a:srgbClr val="0066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矢印コネクタ 70">
              <a:extLst>
                <a:ext uri="{FF2B5EF4-FFF2-40B4-BE49-F238E27FC236}">
                  <a16:creationId xmlns:a16="http://schemas.microsoft.com/office/drawing/2014/main" id="{BBD88F0B-43B8-4A3B-A53E-811AB5E8E6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48075" y="2736738"/>
              <a:ext cx="166075" cy="456136"/>
            </a:xfrm>
            <a:prstGeom prst="straightConnector1">
              <a:avLst/>
            </a:prstGeom>
            <a:ln cap="rnd">
              <a:solidFill>
                <a:srgbClr val="0066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7ECB61D8-73FB-473E-A5B1-C0C78EA2525C}"/>
                </a:ext>
              </a:extLst>
            </p:cNvPr>
            <p:cNvGrpSpPr/>
            <p:nvPr/>
          </p:nvGrpSpPr>
          <p:grpSpPr>
            <a:xfrm>
              <a:off x="5859951" y="1736572"/>
              <a:ext cx="580935" cy="581378"/>
              <a:chOff x="5029638" y="1559878"/>
              <a:chExt cx="580935" cy="581378"/>
            </a:xfrm>
          </p:grpSpPr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9E08940E-43DA-4680-ADC1-2C8F72E7D293}"/>
                  </a:ext>
                </a:extLst>
              </p:cNvPr>
              <p:cNvSpPr/>
              <p:nvPr/>
            </p:nvSpPr>
            <p:spPr bwMode="auto">
              <a:xfrm>
                <a:off x="5029638" y="1559878"/>
                <a:ext cx="171374" cy="58137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B75A059D-D85B-404F-A4E5-17E9ECDD8A5F}"/>
                  </a:ext>
                </a:extLst>
              </p:cNvPr>
              <p:cNvSpPr/>
              <p:nvPr/>
            </p:nvSpPr>
            <p:spPr bwMode="auto">
              <a:xfrm>
                <a:off x="5439199" y="1559878"/>
                <a:ext cx="171374" cy="58137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A4B28B97-C9F7-436D-9F37-9FAE82BE9140}"/>
                  </a:ext>
                </a:extLst>
              </p:cNvPr>
              <p:cNvSpPr/>
              <p:nvPr/>
            </p:nvSpPr>
            <p:spPr bwMode="auto">
              <a:xfrm>
                <a:off x="5203494" y="1560716"/>
                <a:ext cx="232951" cy="64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764786F1-36B3-4DBC-8D57-3D8356B4F28E}"/>
                  </a:ext>
                </a:extLst>
              </p:cNvPr>
              <p:cNvSpPr/>
              <p:nvPr/>
            </p:nvSpPr>
            <p:spPr bwMode="auto">
              <a:xfrm>
                <a:off x="5203494" y="2075017"/>
                <a:ext cx="232951" cy="64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grpSp>
            <p:nvGrpSpPr>
              <p:cNvPr id="94" name="グループ化 93">
                <a:extLst>
                  <a:ext uri="{FF2B5EF4-FFF2-40B4-BE49-F238E27FC236}">
                    <a16:creationId xmlns:a16="http://schemas.microsoft.com/office/drawing/2014/main" id="{CDEDCBA2-28DF-4403-BC91-21A691975C68}"/>
                  </a:ext>
                </a:extLst>
              </p:cNvPr>
              <p:cNvGrpSpPr/>
              <p:nvPr/>
            </p:nvGrpSpPr>
            <p:grpSpPr>
              <a:xfrm>
                <a:off x="5228537" y="1627703"/>
                <a:ext cx="81285" cy="118065"/>
                <a:chOff x="6066790" y="1810077"/>
                <a:chExt cx="81285" cy="118065"/>
              </a:xfrm>
              <a:solidFill>
                <a:srgbClr val="FFFF00"/>
              </a:solidFill>
            </p:grpSpPr>
            <p:sp>
              <p:nvSpPr>
                <p:cNvPr id="88" name="正方形/長方形 87">
                  <a:extLst>
                    <a:ext uri="{FF2B5EF4-FFF2-40B4-BE49-F238E27FC236}">
                      <a16:creationId xmlns:a16="http://schemas.microsoft.com/office/drawing/2014/main" id="{4EF6DCEE-9217-4688-8478-FABF04268195}"/>
                    </a:ext>
                  </a:extLst>
                </p:cNvPr>
                <p:cNvSpPr/>
                <p:nvPr/>
              </p:nvSpPr>
              <p:spPr bwMode="auto">
                <a:xfrm>
                  <a:off x="6069438" y="1810077"/>
                  <a:ext cx="78637" cy="118065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  <p:cxnSp>
              <p:nvCxnSpPr>
                <p:cNvPr id="90" name="直線コネクタ 89">
                  <a:extLst>
                    <a:ext uri="{FF2B5EF4-FFF2-40B4-BE49-F238E27FC236}">
                      <a16:creationId xmlns:a16="http://schemas.microsoft.com/office/drawing/2014/main" id="{9CD6A045-653B-4CA2-87CF-1CBE3DCC859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6069438" y="1819003"/>
                  <a:ext cx="78637" cy="109139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3" name="直線コネクタ 92">
                  <a:extLst>
                    <a:ext uri="{FF2B5EF4-FFF2-40B4-BE49-F238E27FC236}">
                      <a16:creationId xmlns:a16="http://schemas.microsoft.com/office/drawing/2014/main" id="{739B4AB1-1EF3-486B-8109-0422C6C9F03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6066790" y="1816754"/>
                  <a:ext cx="78637" cy="109139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3183BEDC-456A-43B0-85AE-8D0F1AD8436E}"/>
                  </a:ext>
                </a:extLst>
              </p:cNvPr>
              <p:cNvGrpSpPr/>
              <p:nvPr/>
            </p:nvGrpSpPr>
            <p:grpSpPr>
              <a:xfrm>
                <a:off x="5337072" y="1628676"/>
                <a:ext cx="81285" cy="118065"/>
                <a:chOff x="6066790" y="1810077"/>
                <a:chExt cx="81285" cy="118065"/>
              </a:xfrm>
              <a:solidFill>
                <a:srgbClr val="FFFF00"/>
              </a:solidFill>
            </p:grpSpPr>
            <p:sp>
              <p:nvSpPr>
                <p:cNvPr id="96" name="正方形/長方形 95">
                  <a:extLst>
                    <a:ext uri="{FF2B5EF4-FFF2-40B4-BE49-F238E27FC236}">
                      <a16:creationId xmlns:a16="http://schemas.microsoft.com/office/drawing/2014/main" id="{0D4CC2C7-6DFF-426E-A38B-811E892ED861}"/>
                    </a:ext>
                  </a:extLst>
                </p:cNvPr>
                <p:cNvSpPr/>
                <p:nvPr/>
              </p:nvSpPr>
              <p:spPr bwMode="auto">
                <a:xfrm>
                  <a:off x="6069438" y="1810077"/>
                  <a:ext cx="78637" cy="118065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  <p:cxnSp>
              <p:nvCxnSpPr>
                <p:cNvPr id="97" name="直線コネクタ 96">
                  <a:extLst>
                    <a:ext uri="{FF2B5EF4-FFF2-40B4-BE49-F238E27FC236}">
                      <a16:creationId xmlns:a16="http://schemas.microsoft.com/office/drawing/2014/main" id="{FE4F3426-E84E-49AB-A967-8E7FFF8D91A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6069438" y="1819003"/>
                  <a:ext cx="78637" cy="109139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98" name="直線コネクタ 97">
                  <a:extLst>
                    <a:ext uri="{FF2B5EF4-FFF2-40B4-BE49-F238E27FC236}">
                      <a16:creationId xmlns:a16="http://schemas.microsoft.com/office/drawing/2014/main" id="{247392F7-AAA6-40F9-B740-D9B47CCEF03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6066790" y="1816754"/>
                  <a:ext cx="78637" cy="109139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3C2BC2D9-88BE-48D7-AFC5-29260CD52AA2}"/>
                  </a:ext>
                </a:extLst>
              </p:cNvPr>
              <p:cNvGrpSpPr/>
              <p:nvPr/>
            </p:nvGrpSpPr>
            <p:grpSpPr>
              <a:xfrm>
                <a:off x="5227763" y="1953730"/>
                <a:ext cx="81285" cy="118065"/>
                <a:chOff x="6066790" y="1810077"/>
                <a:chExt cx="81285" cy="118065"/>
              </a:xfrm>
              <a:solidFill>
                <a:srgbClr val="FFFF00"/>
              </a:solidFill>
            </p:grpSpPr>
            <p:sp>
              <p:nvSpPr>
                <p:cNvPr id="100" name="正方形/長方形 99">
                  <a:extLst>
                    <a:ext uri="{FF2B5EF4-FFF2-40B4-BE49-F238E27FC236}">
                      <a16:creationId xmlns:a16="http://schemas.microsoft.com/office/drawing/2014/main" id="{5E99D694-9548-47A5-9C37-B698E3A75FA2}"/>
                    </a:ext>
                  </a:extLst>
                </p:cNvPr>
                <p:cNvSpPr/>
                <p:nvPr/>
              </p:nvSpPr>
              <p:spPr bwMode="auto">
                <a:xfrm>
                  <a:off x="6069438" y="1810077"/>
                  <a:ext cx="78637" cy="118065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  <p:cxnSp>
              <p:nvCxnSpPr>
                <p:cNvPr id="101" name="直線コネクタ 100">
                  <a:extLst>
                    <a:ext uri="{FF2B5EF4-FFF2-40B4-BE49-F238E27FC236}">
                      <a16:creationId xmlns:a16="http://schemas.microsoft.com/office/drawing/2014/main" id="{4E5AA4FB-9538-4E36-AC5A-E9C493F2EAB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6069438" y="1819003"/>
                  <a:ext cx="78637" cy="109139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2" name="直線コネクタ 101">
                  <a:extLst>
                    <a:ext uri="{FF2B5EF4-FFF2-40B4-BE49-F238E27FC236}">
                      <a16:creationId xmlns:a16="http://schemas.microsoft.com/office/drawing/2014/main" id="{AFBBFD0F-3817-4CF6-B3F8-DBB26405A08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6066790" y="1816754"/>
                  <a:ext cx="78637" cy="109139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CD54F7F3-B7D6-4BE8-A042-8E8C5DBFE693}"/>
                  </a:ext>
                </a:extLst>
              </p:cNvPr>
              <p:cNvGrpSpPr/>
              <p:nvPr/>
            </p:nvGrpSpPr>
            <p:grpSpPr>
              <a:xfrm>
                <a:off x="5336545" y="1952040"/>
                <a:ext cx="81285" cy="118065"/>
                <a:chOff x="6066790" y="1810077"/>
                <a:chExt cx="81285" cy="118065"/>
              </a:xfrm>
              <a:solidFill>
                <a:srgbClr val="FFFF00"/>
              </a:solidFill>
            </p:grpSpPr>
            <p:sp>
              <p:nvSpPr>
                <p:cNvPr id="104" name="正方形/長方形 103">
                  <a:extLst>
                    <a:ext uri="{FF2B5EF4-FFF2-40B4-BE49-F238E27FC236}">
                      <a16:creationId xmlns:a16="http://schemas.microsoft.com/office/drawing/2014/main" id="{D2470B53-F2E0-4EB5-B389-BD53AF1E5E12}"/>
                    </a:ext>
                  </a:extLst>
                </p:cNvPr>
                <p:cNvSpPr/>
                <p:nvPr/>
              </p:nvSpPr>
              <p:spPr bwMode="auto">
                <a:xfrm>
                  <a:off x="6069438" y="1810077"/>
                  <a:ext cx="78637" cy="118065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  <p:cxnSp>
              <p:nvCxnSpPr>
                <p:cNvPr id="105" name="直線コネクタ 104">
                  <a:extLst>
                    <a:ext uri="{FF2B5EF4-FFF2-40B4-BE49-F238E27FC236}">
                      <a16:creationId xmlns:a16="http://schemas.microsoft.com/office/drawing/2014/main" id="{1D0E3D78-EA1E-4B1D-B47F-32A32EC0EAA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6069438" y="1819003"/>
                  <a:ext cx="78637" cy="109139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06" name="直線コネクタ 105">
                  <a:extLst>
                    <a:ext uri="{FF2B5EF4-FFF2-40B4-BE49-F238E27FC236}">
                      <a16:creationId xmlns:a16="http://schemas.microsoft.com/office/drawing/2014/main" id="{D6BE5155-DEE0-4EB6-A3AB-63C69AD80B3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6066790" y="1816754"/>
                  <a:ext cx="78637" cy="109139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3D34EF65-E84E-47AC-8DBB-24FAD3A36CB8}"/>
                  </a:ext>
                </a:extLst>
              </p:cNvPr>
              <p:cNvSpPr/>
              <p:nvPr/>
            </p:nvSpPr>
            <p:spPr bwMode="auto">
              <a:xfrm>
                <a:off x="5203494" y="1751215"/>
                <a:ext cx="232951" cy="20026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676565D7-B7BB-49DE-B423-587E5AAAFF7C}"/>
                </a:ext>
              </a:extLst>
            </p:cNvPr>
            <p:cNvGrpSpPr/>
            <p:nvPr/>
          </p:nvGrpSpPr>
          <p:grpSpPr>
            <a:xfrm rot="5400000">
              <a:off x="5875177" y="3023186"/>
              <a:ext cx="580935" cy="581378"/>
              <a:chOff x="5029638" y="1559878"/>
              <a:chExt cx="580935" cy="581378"/>
            </a:xfrm>
          </p:grpSpPr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A59DCDE0-6C8D-4F48-98CE-9A1555B10B81}"/>
                  </a:ext>
                </a:extLst>
              </p:cNvPr>
              <p:cNvSpPr/>
              <p:nvPr/>
            </p:nvSpPr>
            <p:spPr bwMode="auto">
              <a:xfrm>
                <a:off x="5029638" y="1559878"/>
                <a:ext cx="171374" cy="58137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C69659B7-A5D5-40AC-A834-D55DE9DC26BB}"/>
                  </a:ext>
                </a:extLst>
              </p:cNvPr>
              <p:cNvSpPr/>
              <p:nvPr/>
            </p:nvSpPr>
            <p:spPr bwMode="auto">
              <a:xfrm>
                <a:off x="5439199" y="1559878"/>
                <a:ext cx="171374" cy="581378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7D17C0AB-C719-4229-9DF9-BA6C2574C9C4}"/>
                  </a:ext>
                </a:extLst>
              </p:cNvPr>
              <p:cNvSpPr/>
              <p:nvPr/>
            </p:nvSpPr>
            <p:spPr bwMode="auto">
              <a:xfrm>
                <a:off x="5203494" y="1560716"/>
                <a:ext cx="232951" cy="64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14" name="正方形/長方形 113">
                <a:extLst>
                  <a:ext uri="{FF2B5EF4-FFF2-40B4-BE49-F238E27FC236}">
                    <a16:creationId xmlns:a16="http://schemas.microsoft.com/office/drawing/2014/main" id="{16838D33-7654-403E-A198-2AD65F9CD66C}"/>
                  </a:ext>
                </a:extLst>
              </p:cNvPr>
              <p:cNvSpPr/>
              <p:nvPr/>
            </p:nvSpPr>
            <p:spPr bwMode="auto">
              <a:xfrm>
                <a:off x="5203494" y="2075017"/>
                <a:ext cx="232951" cy="64400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7423AFF1-D845-49B0-8166-863870025F45}"/>
                  </a:ext>
                </a:extLst>
              </p:cNvPr>
              <p:cNvGrpSpPr/>
              <p:nvPr/>
            </p:nvGrpSpPr>
            <p:grpSpPr>
              <a:xfrm>
                <a:off x="5228537" y="1627703"/>
                <a:ext cx="81285" cy="118065"/>
                <a:chOff x="6066790" y="1810077"/>
                <a:chExt cx="81285" cy="118065"/>
              </a:xfrm>
              <a:solidFill>
                <a:srgbClr val="FFFF00"/>
              </a:solidFill>
            </p:grpSpPr>
            <p:sp>
              <p:nvSpPr>
                <p:cNvPr id="129" name="正方形/長方形 128">
                  <a:extLst>
                    <a:ext uri="{FF2B5EF4-FFF2-40B4-BE49-F238E27FC236}">
                      <a16:creationId xmlns:a16="http://schemas.microsoft.com/office/drawing/2014/main" id="{1701E987-2A38-44B6-ACF6-620D299F8D65}"/>
                    </a:ext>
                  </a:extLst>
                </p:cNvPr>
                <p:cNvSpPr/>
                <p:nvPr/>
              </p:nvSpPr>
              <p:spPr bwMode="auto">
                <a:xfrm>
                  <a:off x="6069438" y="1810077"/>
                  <a:ext cx="78637" cy="118065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  <p:cxnSp>
              <p:nvCxnSpPr>
                <p:cNvPr id="130" name="直線コネクタ 129">
                  <a:extLst>
                    <a:ext uri="{FF2B5EF4-FFF2-40B4-BE49-F238E27FC236}">
                      <a16:creationId xmlns:a16="http://schemas.microsoft.com/office/drawing/2014/main" id="{4C1C45DC-C0F7-488C-B354-7C5210D4BA0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6069438" y="1819003"/>
                  <a:ext cx="78637" cy="109139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31" name="直線コネクタ 130">
                  <a:extLst>
                    <a:ext uri="{FF2B5EF4-FFF2-40B4-BE49-F238E27FC236}">
                      <a16:creationId xmlns:a16="http://schemas.microsoft.com/office/drawing/2014/main" id="{7BCCF09C-932A-49B4-A80A-15B470C2975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6066790" y="1816754"/>
                  <a:ext cx="78637" cy="109139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AF2A1997-F760-4610-BACD-E82DC509B179}"/>
                  </a:ext>
                </a:extLst>
              </p:cNvPr>
              <p:cNvGrpSpPr/>
              <p:nvPr/>
            </p:nvGrpSpPr>
            <p:grpSpPr>
              <a:xfrm>
                <a:off x="5337072" y="1628676"/>
                <a:ext cx="81285" cy="118065"/>
                <a:chOff x="6066790" y="1810077"/>
                <a:chExt cx="81285" cy="118065"/>
              </a:xfrm>
              <a:solidFill>
                <a:srgbClr val="FFFF00"/>
              </a:solidFill>
            </p:grpSpPr>
            <p:sp>
              <p:nvSpPr>
                <p:cNvPr id="126" name="正方形/長方形 125">
                  <a:extLst>
                    <a:ext uri="{FF2B5EF4-FFF2-40B4-BE49-F238E27FC236}">
                      <a16:creationId xmlns:a16="http://schemas.microsoft.com/office/drawing/2014/main" id="{7211F85A-3D05-4844-AA5F-237C474E543D}"/>
                    </a:ext>
                  </a:extLst>
                </p:cNvPr>
                <p:cNvSpPr/>
                <p:nvPr/>
              </p:nvSpPr>
              <p:spPr bwMode="auto">
                <a:xfrm>
                  <a:off x="6069438" y="1810077"/>
                  <a:ext cx="78637" cy="118065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  <p:cxnSp>
              <p:nvCxnSpPr>
                <p:cNvPr id="127" name="直線コネクタ 126">
                  <a:extLst>
                    <a:ext uri="{FF2B5EF4-FFF2-40B4-BE49-F238E27FC236}">
                      <a16:creationId xmlns:a16="http://schemas.microsoft.com/office/drawing/2014/main" id="{63F19361-8307-4FEF-B063-48A2F95765E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6069438" y="1819003"/>
                  <a:ext cx="78637" cy="109139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8" name="直線コネクタ 127">
                  <a:extLst>
                    <a:ext uri="{FF2B5EF4-FFF2-40B4-BE49-F238E27FC236}">
                      <a16:creationId xmlns:a16="http://schemas.microsoft.com/office/drawing/2014/main" id="{1150B1C9-FC1E-4592-ADDD-84889D3B38D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6066790" y="1816754"/>
                  <a:ext cx="78637" cy="109139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3707AA5A-47C2-4D09-B33D-18C13F02452D}"/>
                  </a:ext>
                </a:extLst>
              </p:cNvPr>
              <p:cNvGrpSpPr/>
              <p:nvPr/>
            </p:nvGrpSpPr>
            <p:grpSpPr>
              <a:xfrm>
                <a:off x="5227763" y="1953730"/>
                <a:ext cx="81285" cy="118065"/>
                <a:chOff x="6066790" y="1810077"/>
                <a:chExt cx="81285" cy="118065"/>
              </a:xfrm>
              <a:solidFill>
                <a:srgbClr val="FFFF00"/>
              </a:solidFill>
            </p:grpSpPr>
            <p:sp>
              <p:nvSpPr>
                <p:cNvPr id="123" name="正方形/長方形 122">
                  <a:extLst>
                    <a:ext uri="{FF2B5EF4-FFF2-40B4-BE49-F238E27FC236}">
                      <a16:creationId xmlns:a16="http://schemas.microsoft.com/office/drawing/2014/main" id="{53EC0F0F-7C88-4506-B471-B15F8D09C9D8}"/>
                    </a:ext>
                  </a:extLst>
                </p:cNvPr>
                <p:cNvSpPr/>
                <p:nvPr/>
              </p:nvSpPr>
              <p:spPr bwMode="auto">
                <a:xfrm>
                  <a:off x="6069438" y="1810077"/>
                  <a:ext cx="78637" cy="118065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  <p:cxnSp>
              <p:nvCxnSpPr>
                <p:cNvPr id="124" name="直線コネクタ 123">
                  <a:extLst>
                    <a:ext uri="{FF2B5EF4-FFF2-40B4-BE49-F238E27FC236}">
                      <a16:creationId xmlns:a16="http://schemas.microsoft.com/office/drawing/2014/main" id="{D95A1490-EF99-4851-8532-048964BCDAE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6069438" y="1819003"/>
                  <a:ext cx="78637" cy="109139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5" name="直線コネクタ 124">
                  <a:extLst>
                    <a:ext uri="{FF2B5EF4-FFF2-40B4-BE49-F238E27FC236}">
                      <a16:creationId xmlns:a16="http://schemas.microsoft.com/office/drawing/2014/main" id="{777916A1-99D9-4FD7-BD78-4F1762CE0E48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6066790" y="1816754"/>
                  <a:ext cx="78637" cy="109139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754BE76E-0712-43D6-9E08-03479966A93A}"/>
                  </a:ext>
                </a:extLst>
              </p:cNvPr>
              <p:cNvGrpSpPr/>
              <p:nvPr/>
            </p:nvGrpSpPr>
            <p:grpSpPr>
              <a:xfrm>
                <a:off x="5336545" y="1952040"/>
                <a:ext cx="81285" cy="118065"/>
                <a:chOff x="6066790" y="1810077"/>
                <a:chExt cx="81285" cy="118065"/>
              </a:xfrm>
              <a:solidFill>
                <a:srgbClr val="FFFF00"/>
              </a:solidFill>
            </p:grpSpPr>
            <p:sp>
              <p:nvSpPr>
                <p:cNvPr id="120" name="正方形/長方形 119">
                  <a:extLst>
                    <a:ext uri="{FF2B5EF4-FFF2-40B4-BE49-F238E27FC236}">
                      <a16:creationId xmlns:a16="http://schemas.microsoft.com/office/drawing/2014/main" id="{CCF2CCA5-F8CE-4EC6-B164-6266670D1F8A}"/>
                    </a:ext>
                  </a:extLst>
                </p:cNvPr>
                <p:cNvSpPr/>
                <p:nvPr/>
              </p:nvSpPr>
              <p:spPr bwMode="auto">
                <a:xfrm>
                  <a:off x="6069438" y="1810077"/>
                  <a:ext cx="78637" cy="118065"/>
                </a:xfrm>
                <a:prstGeom prst="rect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  <a:cs typeface="ＭＳ Ｐゴシック" charset="-128"/>
                  </a:endParaRPr>
                </a:p>
              </p:txBody>
            </p:sp>
            <p:cxnSp>
              <p:nvCxnSpPr>
                <p:cNvPr id="121" name="直線コネクタ 120">
                  <a:extLst>
                    <a:ext uri="{FF2B5EF4-FFF2-40B4-BE49-F238E27FC236}">
                      <a16:creationId xmlns:a16="http://schemas.microsoft.com/office/drawing/2014/main" id="{439F0027-12D0-40AA-AB76-43874064814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6069438" y="1819003"/>
                  <a:ext cx="78637" cy="109139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122" name="直線コネクタ 121">
                  <a:extLst>
                    <a:ext uri="{FF2B5EF4-FFF2-40B4-BE49-F238E27FC236}">
                      <a16:creationId xmlns:a16="http://schemas.microsoft.com/office/drawing/2014/main" id="{0599D7E4-3DDD-401A-98DF-05B0DA8D3CE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6066790" y="1816754"/>
                  <a:ext cx="78637" cy="109139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7030A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05E051BA-0DBE-4C32-803E-227EFE1B117B}"/>
                  </a:ext>
                </a:extLst>
              </p:cNvPr>
              <p:cNvSpPr/>
              <p:nvPr/>
            </p:nvSpPr>
            <p:spPr bwMode="auto">
              <a:xfrm>
                <a:off x="5203494" y="1751215"/>
                <a:ext cx="232951" cy="200266"/>
              </a:xfrm>
              <a:prstGeom prst="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7D395586-1B84-4721-B414-5E117BBD0304}"/>
                </a:ext>
              </a:extLst>
            </p:cNvPr>
            <p:cNvSpPr/>
            <p:nvPr/>
          </p:nvSpPr>
          <p:spPr>
            <a:xfrm>
              <a:off x="5869527" y="1748204"/>
              <a:ext cx="573946" cy="574693"/>
            </a:xfrm>
            <a:prstGeom prst="rect">
              <a:avLst/>
            </a:prstGeom>
            <a:solidFill>
              <a:srgbClr val="FFFFCC">
                <a:alpha val="20000"/>
              </a:srgbClr>
            </a:solidFill>
            <a:ln w="222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3F86D8-4A55-4411-991E-1FE742CD7C47}"/>
                </a:ext>
              </a:extLst>
            </p:cNvPr>
            <p:cNvSpPr/>
            <p:nvPr/>
          </p:nvSpPr>
          <p:spPr>
            <a:xfrm>
              <a:off x="5868482" y="3027172"/>
              <a:ext cx="573946" cy="574693"/>
            </a:xfrm>
            <a:prstGeom prst="rect">
              <a:avLst/>
            </a:prstGeom>
            <a:solidFill>
              <a:srgbClr val="FFFFCC">
                <a:alpha val="20000"/>
              </a:srgbClr>
            </a:solidFill>
            <a:ln w="22225">
              <a:solidFill>
                <a:srgbClr val="3333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07A239EC-FEC9-4707-B60E-E7FAA1DD83D5}"/>
                </a:ext>
              </a:extLst>
            </p:cNvPr>
            <p:cNvGrpSpPr/>
            <p:nvPr/>
          </p:nvGrpSpPr>
          <p:grpSpPr>
            <a:xfrm>
              <a:off x="5852301" y="1333962"/>
              <a:ext cx="595434" cy="371845"/>
              <a:chOff x="5852301" y="1333962"/>
              <a:chExt cx="595434" cy="371845"/>
            </a:xfrm>
          </p:grpSpPr>
          <p:cxnSp>
            <p:nvCxnSpPr>
              <p:cNvPr id="132" name="Straight Connector 2">
                <a:extLst>
                  <a:ext uri="{FF2B5EF4-FFF2-40B4-BE49-F238E27FC236}">
                    <a16:creationId xmlns:a16="http://schemas.microsoft.com/office/drawing/2014/main" id="{AFC89FEA-5D63-4C63-B3E0-E252C2B9E1DA}"/>
                  </a:ext>
                </a:extLst>
              </p:cNvPr>
              <p:cNvCxnSpPr/>
              <p:nvPr/>
            </p:nvCxnSpPr>
            <p:spPr bwMode="auto">
              <a:xfrm flipV="1">
                <a:off x="6447735" y="1525807"/>
                <a:ext cx="0" cy="180000"/>
              </a:xfrm>
              <a:prstGeom prst="line">
                <a:avLst/>
              </a:prstGeom>
              <a:solidFill>
                <a:schemeClr val="bg1"/>
              </a:solidFill>
              <a:ln w="9525" cap="rnd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33" name="TextBox 17">
                <a:extLst>
                  <a:ext uri="{FF2B5EF4-FFF2-40B4-BE49-F238E27FC236}">
                    <a16:creationId xmlns:a16="http://schemas.microsoft.com/office/drawing/2014/main" id="{FFE7D883-7435-43BD-AF29-1A07490DC122}"/>
                  </a:ext>
                </a:extLst>
              </p:cNvPr>
              <p:cNvSpPr txBox="1"/>
              <p:nvPr/>
            </p:nvSpPr>
            <p:spPr>
              <a:xfrm>
                <a:off x="5949308" y="1333962"/>
                <a:ext cx="41229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rgbClr val="FF00FF"/>
                    </a:solidFill>
                  </a:rPr>
                  <a:t>30</a:t>
                </a:r>
              </a:p>
            </p:txBody>
          </p:sp>
          <p:cxnSp>
            <p:nvCxnSpPr>
              <p:cNvPr id="134" name="Straight Arrow Connector 11">
                <a:extLst>
                  <a:ext uri="{FF2B5EF4-FFF2-40B4-BE49-F238E27FC236}">
                    <a16:creationId xmlns:a16="http://schemas.microsoft.com/office/drawing/2014/main" id="{EFB36705-2779-4F67-BBC0-7F79FC6FE769}"/>
                  </a:ext>
                </a:extLst>
              </p:cNvPr>
              <p:cNvCxnSpPr/>
              <p:nvPr/>
            </p:nvCxnSpPr>
            <p:spPr bwMode="auto">
              <a:xfrm>
                <a:off x="5859951" y="1611954"/>
                <a:ext cx="587784" cy="0"/>
              </a:xfrm>
              <a:prstGeom prst="straightConnector1">
                <a:avLst/>
              </a:prstGeom>
              <a:solidFill>
                <a:schemeClr val="bg1"/>
              </a:solidFill>
              <a:ln w="9525" cap="rnd" cmpd="sng" algn="ctr">
                <a:solidFill>
                  <a:srgbClr val="FF00FF"/>
                </a:solidFill>
                <a:prstDash val="solid"/>
                <a:round/>
                <a:headEnd type="arrow" w="sm" len="sm"/>
                <a:tailEnd type="arrow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Straight Connector 2">
                <a:extLst>
                  <a:ext uri="{FF2B5EF4-FFF2-40B4-BE49-F238E27FC236}">
                    <a16:creationId xmlns:a16="http://schemas.microsoft.com/office/drawing/2014/main" id="{6BE96A3D-7343-4F6D-9C90-55A3C8C8DB45}"/>
                  </a:ext>
                </a:extLst>
              </p:cNvPr>
              <p:cNvCxnSpPr/>
              <p:nvPr/>
            </p:nvCxnSpPr>
            <p:spPr bwMode="auto">
              <a:xfrm flipV="1">
                <a:off x="5852301" y="1525807"/>
                <a:ext cx="0" cy="180000"/>
              </a:xfrm>
              <a:prstGeom prst="line">
                <a:avLst/>
              </a:prstGeom>
              <a:solidFill>
                <a:schemeClr val="bg1"/>
              </a:solidFill>
              <a:ln w="9525" cap="rnd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B9B96E9B-2EAA-4E63-A31B-76FFF50DB557}"/>
                </a:ext>
              </a:extLst>
            </p:cNvPr>
            <p:cNvGrpSpPr/>
            <p:nvPr/>
          </p:nvGrpSpPr>
          <p:grpSpPr>
            <a:xfrm rot="16200000">
              <a:off x="5337123" y="1845073"/>
              <a:ext cx="595434" cy="371845"/>
              <a:chOff x="5001460" y="1845684"/>
              <a:chExt cx="595434" cy="371845"/>
            </a:xfrm>
          </p:grpSpPr>
          <p:cxnSp>
            <p:nvCxnSpPr>
              <p:cNvPr id="139" name="Straight Connector 2">
                <a:extLst>
                  <a:ext uri="{FF2B5EF4-FFF2-40B4-BE49-F238E27FC236}">
                    <a16:creationId xmlns:a16="http://schemas.microsoft.com/office/drawing/2014/main" id="{DD6CA2B5-6871-4157-B108-621E33070C0F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596894" y="2037529"/>
                <a:ext cx="0" cy="180000"/>
              </a:xfrm>
              <a:prstGeom prst="line">
                <a:avLst/>
              </a:prstGeom>
              <a:solidFill>
                <a:schemeClr val="bg1"/>
              </a:solidFill>
              <a:ln w="9525" cap="rnd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0" name="TextBox 17">
                <a:extLst>
                  <a:ext uri="{FF2B5EF4-FFF2-40B4-BE49-F238E27FC236}">
                    <a16:creationId xmlns:a16="http://schemas.microsoft.com/office/drawing/2014/main" id="{982006F3-DD38-4309-887A-9722390191EC}"/>
                  </a:ext>
                </a:extLst>
              </p:cNvPr>
              <p:cNvSpPr txBox="1"/>
              <p:nvPr/>
            </p:nvSpPr>
            <p:spPr>
              <a:xfrm>
                <a:off x="5098467" y="1845684"/>
                <a:ext cx="41229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rgbClr val="FF00FF"/>
                    </a:solidFill>
                  </a:rPr>
                  <a:t>30</a:t>
                </a:r>
              </a:p>
            </p:txBody>
          </p:sp>
          <p:cxnSp>
            <p:nvCxnSpPr>
              <p:cNvPr id="141" name="Straight Arrow Connector 11">
                <a:extLst>
                  <a:ext uri="{FF2B5EF4-FFF2-40B4-BE49-F238E27FC236}">
                    <a16:creationId xmlns:a16="http://schemas.microsoft.com/office/drawing/2014/main" id="{51A5875E-A6E1-4CD4-AD73-9DDD6C0E374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009110" y="2123676"/>
                <a:ext cx="587784" cy="0"/>
              </a:xfrm>
              <a:prstGeom prst="straightConnector1">
                <a:avLst/>
              </a:prstGeom>
              <a:solidFill>
                <a:schemeClr val="bg1"/>
              </a:solidFill>
              <a:ln w="9525" cap="rnd" cmpd="sng" algn="ctr">
                <a:solidFill>
                  <a:srgbClr val="FF00FF"/>
                </a:solidFill>
                <a:prstDash val="solid"/>
                <a:round/>
                <a:headEnd type="arrow" w="sm" len="sm"/>
                <a:tailEnd type="arrow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Straight Connector 2">
                <a:extLst>
                  <a:ext uri="{FF2B5EF4-FFF2-40B4-BE49-F238E27FC236}">
                    <a16:creationId xmlns:a16="http://schemas.microsoft.com/office/drawing/2014/main" id="{BF7D7FA9-9A9F-4875-A9AD-F62191ADF1B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5001460" y="2037529"/>
                <a:ext cx="0" cy="180000"/>
              </a:xfrm>
              <a:prstGeom prst="line">
                <a:avLst/>
              </a:prstGeom>
              <a:solidFill>
                <a:schemeClr val="bg1"/>
              </a:solidFill>
              <a:ln w="9525" cap="rnd" cmpd="sng" algn="ctr">
                <a:solidFill>
                  <a:srgbClr val="FF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</p:grpSp>
      <p:cxnSp>
        <p:nvCxnSpPr>
          <p:cNvPr id="151" name="直線矢印コネクタ 150">
            <a:extLst>
              <a:ext uri="{FF2B5EF4-FFF2-40B4-BE49-F238E27FC236}">
                <a16:creationId xmlns:a16="http://schemas.microsoft.com/office/drawing/2014/main" id="{FE4C23BB-983A-49B3-A177-A014C3CFE858}"/>
              </a:ext>
            </a:extLst>
          </p:cNvPr>
          <p:cNvCxnSpPr>
            <a:stCxn id="65" idx="3"/>
            <a:endCxn id="62" idx="1"/>
          </p:cNvCxnSpPr>
          <p:nvPr/>
        </p:nvCxnSpPr>
        <p:spPr bwMode="auto">
          <a:xfrm>
            <a:off x="6759294" y="2401536"/>
            <a:ext cx="1019472" cy="4269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3" name="直線矢印コネクタ 152">
            <a:extLst>
              <a:ext uri="{FF2B5EF4-FFF2-40B4-BE49-F238E27FC236}">
                <a16:creationId xmlns:a16="http://schemas.microsoft.com/office/drawing/2014/main" id="{9C5968A4-E40D-4544-A485-D39F7721B57E}"/>
              </a:ext>
            </a:extLst>
          </p:cNvPr>
          <p:cNvCxnSpPr>
            <a:stCxn id="66" idx="3"/>
            <a:endCxn id="63" idx="1"/>
          </p:cNvCxnSpPr>
          <p:nvPr/>
        </p:nvCxnSpPr>
        <p:spPr bwMode="auto">
          <a:xfrm flipV="1">
            <a:off x="6758249" y="3412679"/>
            <a:ext cx="1013999" cy="2678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1C37DB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4" name="テキスト ボックス 153">
            <a:extLst>
              <a:ext uri="{FF2B5EF4-FFF2-40B4-BE49-F238E27FC236}">
                <a16:creationId xmlns:a16="http://schemas.microsoft.com/office/drawing/2014/main" id="{55541D51-8D54-4E97-A27D-3CB3179AA77D}"/>
              </a:ext>
            </a:extLst>
          </p:cNvPr>
          <p:cNvSpPr txBox="1"/>
          <p:nvPr/>
        </p:nvSpPr>
        <p:spPr>
          <a:xfrm>
            <a:off x="1123211" y="1382561"/>
            <a:ext cx="46801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8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Design study in progress</a:t>
            </a:r>
            <a:endParaRPr lang="ja-JP" altLang="en-US" sz="2800" b="1" dirty="0">
              <a:ln>
                <a:solidFill>
                  <a:schemeClr val="tx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8" name="Picture 6" descr="A picture containing indoor, sitting, sink, small&#10;&#10;Description automatically generated">
            <a:extLst>
              <a:ext uri="{FF2B5EF4-FFF2-40B4-BE49-F238E27FC236}">
                <a16:creationId xmlns:a16="http://schemas.microsoft.com/office/drawing/2014/main" id="{5CB0BC5F-AA2C-9D44-865B-FC9798953D1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35" t="10437" r="26676" b="28928"/>
          <a:stretch/>
        </p:blipFill>
        <p:spPr>
          <a:xfrm rot="5400000">
            <a:off x="5514699" y="374149"/>
            <a:ext cx="1080122" cy="1403886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99BB98-0066-A449-945D-25DEBB2997B6}"/>
              </a:ext>
            </a:extLst>
          </p:cNvPr>
          <p:cNvSpPr txBox="1"/>
          <p:nvPr/>
        </p:nvSpPr>
        <p:spPr>
          <a:xfrm>
            <a:off x="5346591" y="522103"/>
            <a:ext cx="1315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chemeClr val="bg1"/>
                </a:solidFill>
              </a:rPr>
              <a:t>Power Supply Acquired</a:t>
            </a:r>
            <a:endParaRPr kumimoji="1" lang="ja-JP" altLang="en-US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2645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7" y="15875"/>
            <a:ext cx="7781925" cy="1143000"/>
          </a:xfrm>
        </p:spPr>
        <p:txBody>
          <a:bodyPr/>
          <a:lstStyle/>
          <a:p>
            <a:r>
              <a:rPr lang="ja-JP" altLang="ja-JP" sz="2400" dirty="0"/>
              <a:t>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351" y="960816"/>
            <a:ext cx="8572224" cy="6085110"/>
          </a:xfrm>
        </p:spPr>
        <p:txBody>
          <a:bodyPr>
            <a:normAutofit/>
          </a:bodyPr>
          <a:lstStyle/>
          <a:p>
            <a:pPr lvl="0" eaLnBrk="0" hangingPunct="0">
              <a:spcBef>
                <a:spcPts val="0"/>
              </a:spcBef>
            </a:pPr>
            <a:endParaRPr lang="en-US" altLang="ja-JP" sz="1800" b="1" dirty="0"/>
          </a:p>
          <a:p>
            <a:pPr lvl="0" eaLnBrk="0" hangingPunct="0">
              <a:spcBef>
                <a:spcPts val="0"/>
              </a:spcBef>
            </a:pPr>
            <a:r>
              <a:rPr lang="en-US" altLang="ja-JP" sz="1800" b="1" dirty="0"/>
              <a:t>Task1: HTS magnet technologies for high-radiation environment</a:t>
            </a:r>
            <a:endParaRPr lang="en-US" altLang="ja-JP" sz="1800" dirty="0"/>
          </a:p>
          <a:p>
            <a:pPr eaLnBrk="0" hangingPunct="0">
              <a:spcBef>
                <a:spcPts val="0"/>
              </a:spcBef>
            </a:pPr>
            <a:r>
              <a:rPr lang="en-US" altLang="ja-JP" sz="1800" dirty="0">
                <a:solidFill>
                  <a:srgbClr val="FF0000"/>
                </a:solidFill>
              </a:rPr>
              <a:t>Gamma ray irradiation at QST Takasaki  up to 100 </a:t>
            </a:r>
            <a:r>
              <a:rPr lang="en-US" altLang="ja-JP" sz="1800" dirty="0" err="1">
                <a:solidFill>
                  <a:srgbClr val="FF0000"/>
                </a:solidFill>
              </a:rPr>
              <a:t>MGy</a:t>
            </a:r>
            <a:r>
              <a:rPr lang="en-US" altLang="ja-JP" sz="1800" dirty="0">
                <a:solidFill>
                  <a:srgbClr val="FF0000"/>
                </a:solidFill>
              </a:rPr>
              <a:t>: DONE, preparing for mechanical testing.</a:t>
            </a:r>
          </a:p>
          <a:p>
            <a:pPr eaLnBrk="0" hangingPunct="0">
              <a:spcBef>
                <a:spcPts val="0"/>
              </a:spcBef>
            </a:pPr>
            <a:r>
              <a:rPr lang="en-US" altLang="ja-JP" sz="1800" dirty="0">
                <a:solidFill>
                  <a:srgbClr val="FF0000"/>
                </a:solidFill>
              </a:rPr>
              <a:t>Initial PIE performed, For </a:t>
            </a:r>
            <a:r>
              <a:rPr lang="en-US" altLang="ja-JP" sz="1800" dirty="0" err="1">
                <a:solidFill>
                  <a:srgbClr val="FF0000"/>
                </a:solidFill>
              </a:rPr>
              <a:t>GdBCO</a:t>
            </a:r>
            <a:r>
              <a:rPr lang="en-US" altLang="ja-JP" sz="1800" dirty="0">
                <a:solidFill>
                  <a:srgbClr val="FF0000"/>
                </a:solidFill>
              </a:rPr>
              <a:t> complete degradation confirmed with 1.8x10</a:t>
            </a:r>
            <a:r>
              <a:rPr lang="en-US" altLang="ja-JP" sz="1800" baseline="30000" dirty="0">
                <a:solidFill>
                  <a:srgbClr val="FF0000"/>
                </a:solidFill>
              </a:rPr>
              <a:t>22</a:t>
            </a:r>
            <a:r>
              <a:rPr lang="en-US" altLang="ja-JP" sz="1800" dirty="0">
                <a:solidFill>
                  <a:srgbClr val="FF0000"/>
                </a:solidFill>
              </a:rPr>
              <a:t> n/m</a:t>
            </a:r>
            <a:r>
              <a:rPr lang="en-US" altLang="ja-JP" sz="1800" baseline="30000" dirty="0">
                <a:solidFill>
                  <a:srgbClr val="FF0000"/>
                </a:solidFill>
              </a:rPr>
              <a:t>2</a:t>
            </a:r>
            <a:r>
              <a:rPr lang="en-US" altLang="ja-JP" sz="1800" dirty="0">
                <a:solidFill>
                  <a:srgbClr val="FF0000"/>
                </a:solidFill>
              </a:rPr>
              <a:t>.</a:t>
            </a:r>
            <a:endParaRPr lang="en-US" altLang="ja-JP" sz="1800" dirty="0">
              <a:solidFill>
                <a:srgbClr val="1C37DB"/>
              </a:solidFill>
            </a:endParaRPr>
          </a:p>
          <a:p>
            <a:pPr eaLnBrk="0" hangingPunct="0">
              <a:spcBef>
                <a:spcPts val="0"/>
              </a:spcBef>
            </a:pPr>
            <a:r>
              <a:rPr lang="en-US" altLang="ja-JP" sz="1800" dirty="0">
                <a:solidFill>
                  <a:srgbClr val="FF0000"/>
                </a:solidFill>
              </a:rPr>
              <a:t>X-ray diffraction study on non-irradiated </a:t>
            </a:r>
            <a:r>
              <a:rPr lang="en-US" altLang="ja-JP" sz="1800" dirty="0" err="1">
                <a:solidFill>
                  <a:srgbClr val="FF0000"/>
                </a:solidFill>
              </a:rPr>
              <a:t>GdBCO</a:t>
            </a:r>
            <a:r>
              <a:rPr lang="en-US" altLang="ja-JP" sz="1800" dirty="0">
                <a:solidFill>
                  <a:srgbClr val="FF0000"/>
                </a:solidFill>
              </a:rPr>
              <a:t>, prepare for irradiated </a:t>
            </a:r>
            <a:r>
              <a:rPr lang="en-US" altLang="ja-JP" sz="1800" dirty="0" err="1">
                <a:solidFill>
                  <a:srgbClr val="FF0000"/>
                </a:solidFill>
              </a:rPr>
              <a:t>GdBCO</a:t>
            </a:r>
            <a:endParaRPr lang="en-US" altLang="ja-JP" sz="1800" dirty="0">
              <a:solidFill>
                <a:srgbClr val="FF0000"/>
              </a:solidFill>
            </a:endParaRPr>
          </a:p>
          <a:p>
            <a:pPr eaLnBrk="0" hangingPunct="0">
              <a:spcBef>
                <a:spcPts val="0"/>
              </a:spcBef>
            </a:pPr>
            <a:r>
              <a:rPr lang="en-US" altLang="ja-JP" sz="1800" b="1" dirty="0"/>
              <a:t>Task 2: Stability, quench protection, and magnet safety </a:t>
            </a:r>
          </a:p>
          <a:p>
            <a:pPr eaLnBrk="0" hangingPunct="0">
              <a:spcBef>
                <a:spcPts val="0"/>
              </a:spcBef>
            </a:pP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Initial quench</a:t>
            </a:r>
            <a:r>
              <a:rPr lang="ja-JP" altLang="en-US" sz="180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experiments using CORC sample and short spiral sample</a:t>
            </a:r>
            <a:r>
              <a:rPr lang="en-US" altLang="ja-JP" sz="1800" dirty="0">
                <a:solidFill>
                  <a:srgbClr val="FF0000"/>
                </a:solidFill>
              </a:rPr>
              <a:t>.</a:t>
            </a:r>
            <a:endParaRPr lang="ja-JP" altLang="ja-JP" sz="1800">
              <a:solidFill>
                <a:srgbClr val="1C37DB"/>
              </a:solidFill>
            </a:endParaRPr>
          </a:p>
          <a:p>
            <a:pPr lvl="0" eaLnBrk="0" hangingPunct="0">
              <a:spcBef>
                <a:spcPts val="0"/>
              </a:spcBef>
            </a:pPr>
            <a:r>
              <a:rPr lang="en-US" altLang="ja-JP" sz="1800" b="1" dirty="0"/>
              <a:t>Task 3: Measuring and modeling AC loss and field quality of HTS accelerator magnets</a:t>
            </a:r>
          </a:p>
          <a:p>
            <a:pPr defTabSz="457200">
              <a:spcBef>
                <a:spcPct val="0"/>
              </a:spcBef>
              <a:defRPr/>
            </a:pPr>
            <a:r>
              <a:rPr lang="en-US" altLang="ja-JP" sz="1800" dirty="0">
                <a:solidFill>
                  <a:srgbClr val="FF0000"/>
                </a:solidFill>
              </a:rPr>
              <a:t>Development of </a:t>
            </a:r>
            <a:r>
              <a:rPr lang="en-US" altLang="ja-JP" sz="1800" dirty="0">
                <a:solidFill>
                  <a:srgbClr val="FF0000"/>
                </a:solidFill>
                <a:latin typeface="Arial" pitchFamily="34" charset="0"/>
                <a:ea typeface="ＭＳ Ｐゴシック" pitchFamily="50" charset="-128"/>
              </a:rPr>
              <a:t>calculation method to evaluate field quality of CORC magnets.</a:t>
            </a:r>
            <a:r>
              <a:rPr lang="en-US" altLang="ja-JP" sz="1800" dirty="0"/>
              <a:t> </a:t>
            </a:r>
          </a:p>
          <a:p>
            <a:pPr marL="36513" lvl="1" indent="-90488" defTabSz="457200">
              <a:spcBef>
                <a:spcPct val="0"/>
              </a:spcBef>
              <a:defRPr/>
            </a:pPr>
            <a:r>
              <a:rPr lang="en-US" altLang="ja-JP" sz="1800" dirty="0">
                <a:solidFill>
                  <a:srgbClr val="FF0000"/>
                </a:solidFill>
              </a:rPr>
              <a:t>   Field</a:t>
            </a:r>
            <a:r>
              <a:rPr lang="ja-JP" altLang="en-US" sz="1800">
                <a:solidFill>
                  <a:srgbClr val="FF0000"/>
                </a:solidFill>
              </a:rPr>
              <a:t> </a:t>
            </a:r>
            <a:r>
              <a:rPr lang="en-US" altLang="ja-JP" sz="1800" dirty="0">
                <a:solidFill>
                  <a:srgbClr val="FF0000"/>
                </a:solidFill>
              </a:rPr>
              <a:t>measurement</a:t>
            </a:r>
            <a:r>
              <a:rPr lang="ja-JP" altLang="en-US" sz="1800">
                <a:solidFill>
                  <a:srgbClr val="FF0000"/>
                </a:solidFill>
              </a:rPr>
              <a:t> </a:t>
            </a:r>
            <a:r>
              <a:rPr lang="en-US" altLang="ja-JP" sz="1800" dirty="0">
                <a:solidFill>
                  <a:srgbClr val="FF0000"/>
                </a:solidFill>
              </a:rPr>
              <a:t>of</a:t>
            </a:r>
            <a:r>
              <a:rPr lang="ja-JP" altLang="en-US" sz="1800">
                <a:solidFill>
                  <a:srgbClr val="FF0000"/>
                </a:solidFill>
              </a:rPr>
              <a:t> </a:t>
            </a:r>
            <a:r>
              <a:rPr lang="en-US" altLang="ja-JP" sz="1800" dirty="0">
                <a:solidFill>
                  <a:srgbClr val="FF0000"/>
                </a:solidFill>
              </a:rPr>
              <a:t>C1 and C2 including ramp rate dependence.</a:t>
            </a:r>
            <a:endParaRPr lang="ja-JP" altLang="ja-JP" sz="1800" dirty="0">
              <a:solidFill>
                <a:srgbClr val="1C37DB"/>
              </a:solidFill>
            </a:endParaRPr>
          </a:p>
          <a:p>
            <a:pPr eaLnBrk="0" hangingPunct="0">
              <a:spcBef>
                <a:spcPts val="0"/>
              </a:spcBef>
            </a:pPr>
            <a:r>
              <a:rPr lang="en-US" altLang="ja-JP" sz="1800" b="1" dirty="0"/>
              <a:t>Task 4: HTS/LTS high field hybrid accelerator dipole technology</a:t>
            </a:r>
          </a:p>
          <a:p>
            <a:pPr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ja-JP" sz="1800" dirty="0">
                <a:solidFill>
                  <a:srgbClr val="FF0000"/>
                </a:solidFill>
                <a:latin typeface="Arial" charset="0"/>
                <a:ea typeface="ＭＳ Ｐゴシック" charset="-128"/>
              </a:rPr>
              <a:t>R&amp;D of continuous coating on long tapes by real to real insulation machine is in progress.</a:t>
            </a:r>
          </a:p>
          <a:p>
            <a:pPr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ja-JP" sz="1800" dirty="0">
                <a:solidFill>
                  <a:srgbClr val="FF0000"/>
                </a:solidFill>
              </a:rPr>
              <a:t>Testing inorganic insulation with Nb3Sn and Bi-2212 conductors is in progress.</a:t>
            </a:r>
            <a:endParaRPr lang="en-US" altLang="ja-JP" sz="1800" dirty="0">
              <a:solidFill>
                <a:srgbClr val="1C37DB"/>
              </a:solidFill>
            </a:endParaRPr>
          </a:p>
          <a:p>
            <a:pPr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ja-JP" sz="1800" dirty="0">
                <a:solidFill>
                  <a:srgbClr val="FF0000"/>
                </a:solidFill>
              </a:rPr>
              <a:t>Design study of racetrack coil in progress.</a:t>
            </a:r>
            <a:r>
              <a:rPr lang="en-US" altLang="ja-JP" sz="1800" dirty="0"/>
              <a:t> </a:t>
            </a:r>
          </a:p>
          <a:p>
            <a:pPr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ja-JP" sz="1800" dirty="0">
                <a:solidFill>
                  <a:srgbClr val="FF0000"/>
                </a:solidFill>
              </a:rPr>
              <a:t>Preparing test stand, acquired power supply.</a:t>
            </a:r>
            <a:endParaRPr lang="en-US" sz="1800" dirty="0">
              <a:solidFill>
                <a:srgbClr val="1C37DB"/>
              </a:solidFill>
            </a:endParaRPr>
          </a:p>
        </p:txBody>
      </p:sp>
      <p:pic>
        <p:nvPicPr>
          <p:cNvPr id="6" name="コンテンツ プレースホルダ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2421" y="6295705"/>
            <a:ext cx="786811" cy="45064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81036" y="223371"/>
            <a:ext cx="3025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0000"/>
                </a:solidFill>
              </a:rPr>
              <a:t>Achievement so far</a:t>
            </a:r>
            <a:endParaRPr kumimoji="1" lang="ja-JP" altLang="en-US" b="1" dirty="0">
              <a:solidFill>
                <a:srgbClr val="000000"/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23ED6-7456-B14B-B205-A40CE3E5954F}" type="slidenum">
              <a:rPr lang="en-US" altLang="en-US" smtClean="0"/>
              <a:pPr/>
              <a:t>16</a:t>
            </a:fld>
            <a:endParaRPr lang="en-US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6A8CBE6-DC6A-CA4E-B57A-9908D768C6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6546" y="6281953"/>
            <a:ext cx="1305676" cy="478153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805C7B6-3D91-8C4A-9EA4-CCD1CADA47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8779" y="6233901"/>
            <a:ext cx="574256" cy="57425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5BFB8A04-5465-F44E-A0D3-5B29A7DC83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779" y="6096000"/>
            <a:ext cx="76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33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D2E2AE-A767-E049-9EBF-54599ED9C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R&amp;D for High Field Magnet for Accelerator in Japan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7981CB-754A-3A42-8696-194877A8C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239" y="1545397"/>
            <a:ext cx="7781925" cy="4368800"/>
          </a:xfrm>
        </p:spPr>
        <p:txBody>
          <a:bodyPr/>
          <a:lstStyle/>
          <a:p>
            <a:pPr marL="0" indent="0"/>
            <a:r>
              <a:rPr kumimoji="1" lang="en-US" altLang="ja-JP" dirty="0"/>
              <a:t>Based on international collaboration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en-US" altLang="ja-JP" dirty="0"/>
              <a:t>HTS: US-Japan collaboration framework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kumimoji="1" lang="en-US" altLang="ja-JP" dirty="0"/>
              <a:t>KEK, Kyoto U., LBNL, BNL, UC Berkeley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en-US" altLang="ja-JP" b="1" dirty="0">
                <a:solidFill>
                  <a:srgbClr val="FF0000"/>
                </a:solidFill>
              </a:rPr>
              <a:t>Nb3Sn: CERN-KEK collaboration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kumimoji="1" lang="en-US" altLang="ja-JP" b="1" dirty="0">
                <a:solidFill>
                  <a:srgbClr val="FF0000"/>
                </a:solidFill>
              </a:rPr>
              <a:t>KEK, Tohoku U., Tokai U., NIMS, JASTEC, Furukawa, CERN, NHFML, FNAL</a:t>
            </a:r>
            <a:endParaRPr kumimoji="1" lang="ja-JP" altLang="en-US" b="1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5F2D63-738B-6A4D-AF8F-445E9E71FB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23ED6-7456-B14B-B205-A40CE3E5954F}" type="slidenum">
              <a:rPr lang="en-US" altLang="en-US" smtClean="0"/>
              <a:pPr/>
              <a:t>17</a:t>
            </a:fld>
            <a:endParaRPr lang="en-US" altLang="en-US"/>
          </a:p>
        </p:txBody>
      </p:sp>
      <p:pic>
        <p:nvPicPr>
          <p:cNvPr id="5" name="Picture 2" descr="C:\Public\other\logo\KEK\keklogo-c.gif">
            <a:extLst>
              <a:ext uri="{FF2B5EF4-FFF2-40B4-BE49-F238E27FC236}">
                <a16:creationId xmlns:a16="http://schemas.microsoft.com/office/drawing/2014/main" id="{877931BB-899D-0F48-A36E-FBA104910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907" y="4561930"/>
            <a:ext cx="1425769" cy="8105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633AEF3-4435-A64D-B43B-F93344D726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0426" y="5537107"/>
            <a:ext cx="1128247" cy="113005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4CD68F3-AA89-2D45-9154-7AE24FAF6A7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45" y="6237122"/>
            <a:ext cx="1634673" cy="43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3" descr="A_color">
            <a:extLst>
              <a:ext uri="{FF2B5EF4-FFF2-40B4-BE49-F238E27FC236}">
                <a16:creationId xmlns:a16="http://schemas.microsoft.com/office/drawing/2014/main" id="{CAB5413C-1A71-8242-85C5-AB68D8443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1524" y="6387901"/>
            <a:ext cx="1461759" cy="413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AA1E043\Desktop\logo_e_n.bmp">
            <a:extLst>
              <a:ext uri="{FF2B5EF4-FFF2-40B4-BE49-F238E27FC236}">
                <a16:creationId xmlns:a16="http://schemas.microsoft.com/office/drawing/2014/main" id="{ADD527E8-B09D-B246-A093-1738A16F1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079" y="5402291"/>
            <a:ext cx="927333" cy="92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AA1E043\Desktop\index_il01.bmp">
            <a:extLst>
              <a:ext uri="{FF2B5EF4-FFF2-40B4-BE49-F238E27FC236}">
                <a16:creationId xmlns:a16="http://schemas.microsoft.com/office/drawing/2014/main" id="{17289FC2-ACC9-C74E-A9C0-4D28F30F2A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5885" r="4246" b="5881"/>
          <a:stretch/>
        </p:blipFill>
        <p:spPr bwMode="auto">
          <a:xfrm>
            <a:off x="2611399" y="5403421"/>
            <a:ext cx="2190070" cy="533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A00-flsrv-tk\3bb15-koh-tk\23-グループブランド「ＫＯＢＥＬＣＯ」\コベルコロゴ\KOBELCO.jpg">
            <a:extLst>
              <a:ext uri="{FF2B5EF4-FFF2-40B4-BE49-F238E27FC236}">
                <a16:creationId xmlns:a16="http://schemas.microsoft.com/office/drawing/2014/main" id="{61FF1275-F07D-3B49-97F6-3478361F7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923" y="6057571"/>
            <a:ext cx="1461759" cy="31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0790A7B-7C20-774F-81FD-655831218A3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665" y="5376154"/>
            <a:ext cx="1875099" cy="648696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B9F751AE-1CB4-1E47-8A5D-F67D13AC239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4043" y="5561738"/>
            <a:ext cx="1105424" cy="1105424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FA835B40-3C68-9D4C-961B-4BFB362AE2B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655" y="4376876"/>
            <a:ext cx="1064560" cy="106456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2B47E0A-A89B-9B4B-8332-0243803D441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03145" y="4441258"/>
            <a:ext cx="811621" cy="81162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96618EC7-A4E0-4E49-9245-CCAC65B6326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04799" y="4524918"/>
            <a:ext cx="1759376" cy="644303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390E7192-761B-F84F-82C0-4BD48DF3F3F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130571" y="4514104"/>
            <a:ext cx="1018702" cy="76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6186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81000" y="-13933"/>
            <a:ext cx="7886700" cy="801333"/>
          </a:xfrm>
        </p:spPr>
        <p:txBody>
          <a:bodyPr>
            <a:noAutofit/>
          </a:bodyPr>
          <a:lstStyle/>
          <a:p>
            <a:r>
              <a:rPr lang="en-GB" sz="2700" b="1" dirty="0"/>
              <a:t>Conductor Development Programme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319" y="1721169"/>
            <a:ext cx="6962658" cy="2376784"/>
          </a:xfr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148" y="1928436"/>
            <a:ext cx="892304" cy="373173"/>
          </a:xfrm>
          <a:prstGeom prst="rect">
            <a:avLst/>
          </a:prstGeom>
        </p:spPr>
      </p:pic>
      <p:sp>
        <p:nvSpPr>
          <p:cNvPr id="21" name="Content Placeholder 2"/>
          <p:cNvSpPr txBox="1">
            <a:spLocks/>
          </p:cNvSpPr>
          <p:nvPr/>
        </p:nvSpPr>
        <p:spPr>
          <a:xfrm>
            <a:off x="1294167" y="579055"/>
            <a:ext cx="6170141" cy="121425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0000" marR="0" indent="-360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000" marR="0" indent="-360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44000" marR="0" indent="-324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5000"/>
              <a:buFont typeface="Arial"/>
              <a:buChar char="•"/>
              <a:tabLst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0000" marR="0" indent="-306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Arial"/>
              <a:buChar char="•"/>
              <a:tabLst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38000" marR="0" indent="-288000" algn="l" defTabSz="914400" rtl="0" eaLnBrk="1" fontAlgn="auto" latinLnBrk="0" hangingPunct="1">
              <a:lnSpc>
                <a:spcPct val="105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100000"/>
              <a:buFont typeface="Arial"/>
              <a:buChar char="•"/>
              <a:tabLst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programme now includes 10 active partners and 3 new agreements awaiting signature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First workshop held 5-6 March 2018 at CERN</a:t>
            </a:r>
          </a:p>
        </p:txBody>
      </p:sp>
      <p:sp>
        <p:nvSpPr>
          <p:cNvPr id="6" name="フリーフォーム 5">
            <a:extLst>
              <a:ext uri="{FF2B5EF4-FFF2-40B4-BE49-F238E27FC236}">
                <a16:creationId xmlns:a16="http://schemas.microsoft.com/office/drawing/2014/main" id="{F6D238D3-ABDD-A142-90B3-D416F5A94AB6}"/>
              </a:ext>
            </a:extLst>
          </p:cNvPr>
          <p:cNvSpPr/>
          <p:nvPr/>
        </p:nvSpPr>
        <p:spPr>
          <a:xfrm>
            <a:off x="1083795" y="3236131"/>
            <a:ext cx="1320800" cy="996950"/>
          </a:xfrm>
          <a:custGeom>
            <a:avLst/>
            <a:gdLst>
              <a:gd name="connsiteX0" fmla="*/ 6350 w 1263650"/>
              <a:gd name="connsiteY0" fmla="*/ 0 h 939800"/>
              <a:gd name="connsiteX1" fmla="*/ 0 w 1263650"/>
              <a:gd name="connsiteY1" fmla="*/ 939800 h 939800"/>
              <a:gd name="connsiteX2" fmla="*/ 1257300 w 1263650"/>
              <a:gd name="connsiteY2" fmla="*/ 927100 h 939800"/>
              <a:gd name="connsiteX3" fmla="*/ 1263650 w 1263650"/>
              <a:gd name="connsiteY3" fmla="*/ 431800 h 939800"/>
              <a:gd name="connsiteX4" fmla="*/ 596900 w 1263650"/>
              <a:gd name="connsiteY4" fmla="*/ 438150 h 939800"/>
              <a:gd name="connsiteX5" fmla="*/ 596900 w 1263650"/>
              <a:gd name="connsiteY5" fmla="*/ 19050 h 939800"/>
              <a:gd name="connsiteX6" fmla="*/ 6350 w 1263650"/>
              <a:gd name="connsiteY6" fmla="*/ 0 h 93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63650" h="939800">
                <a:moveTo>
                  <a:pt x="6350" y="0"/>
                </a:moveTo>
                <a:cubicBezTo>
                  <a:pt x="4233" y="313267"/>
                  <a:pt x="2117" y="626533"/>
                  <a:pt x="0" y="939800"/>
                </a:cubicBezTo>
                <a:lnTo>
                  <a:pt x="1257300" y="927100"/>
                </a:lnTo>
                <a:cubicBezTo>
                  <a:pt x="1259417" y="762000"/>
                  <a:pt x="1261533" y="596900"/>
                  <a:pt x="1263650" y="431800"/>
                </a:cubicBezTo>
                <a:lnTo>
                  <a:pt x="596900" y="438150"/>
                </a:lnTo>
                <a:lnTo>
                  <a:pt x="596900" y="19050"/>
                </a:lnTo>
                <a:lnTo>
                  <a:pt x="6350" y="0"/>
                </a:lnTo>
                <a:close/>
              </a:path>
            </a:pathLst>
          </a:custGeom>
          <a:noFill/>
          <a:ln w="190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A5CAFB6-A6BB-E643-BDAD-851F2837F8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2749" y="3698418"/>
            <a:ext cx="4189384" cy="3139405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CA86361A-D9B8-4549-8ABD-CE0EC95C60A4}"/>
              </a:ext>
            </a:extLst>
          </p:cNvPr>
          <p:cNvCxnSpPr>
            <a:cxnSpLocks/>
          </p:cNvCxnSpPr>
          <p:nvPr/>
        </p:nvCxnSpPr>
        <p:spPr>
          <a:xfrm>
            <a:off x="2381445" y="4185887"/>
            <a:ext cx="501303" cy="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28827DB-8081-C545-8352-0668F9DF8124}"/>
              </a:ext>
            </a:extLst>
          </p:cNvPr>
          <p:cNvSpPr txBox="1"/>
          <p:nvPr/>
        </p:nvSpPr>
        <p:spPr>
          <a:xfrm>
            <a:off x="4787435" y="3766938"/>
            <a:ext cx="1257323" cy="195814"/>
          </a:xfrm>
          <a:prstGeom prst="rect">
            <a:avLst/>
          </a:prstGeom>
          <a:solidFill>
            <a:schemeClr val="bg1"/>
          </a:solidFill>
          <a:ln w="635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6000" tIns="36000" rIns="36000" bIns="3600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800" b="0" i="1" u="none" strike="noStrike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MOU btw KEK and CERN</a:t>
            </a:r>
            <a:endParaRPr kumimoji="0" lang="ja-JP" altLang="en-US" sz="800" b="0" i="1" u="none" strike="noStrike" cap="none" spc="0" normalizeH="0" baseline="0">
              <a:ln>
                <a:noFill/>
              </a:ln>
              <a:solidFill>
                <a:srgbClr val="0432FF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61924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BB32E78-E40F-7C4F-94FA-A88C46D6ECDD}"/>
              </a:ext>
            </a:extLst>
          </p:cNvPr>
          <p:cNvGrpSpPr/>
          <p:nvPr/>
        </p:nvGrpSpPr>
        <p:grpSpPr>
          <a:xfrm>
            <a:off x="7927858" y="3933056"/>
            <a:ext cx="1180646" cy="2444988"/>
            <a:chOff x="420688" y="1076325"/>
            <a:chExt cx="2530475" cy="5240338"/>
          </a:xfrm>
        </p:grpSpPr>
        <p:pic>
          <p:nvPicPr>
            <p:cNvPr id="5" name="図 6" descr="CSM(模式図).png">
              <a:extLst>
                <a:ext uri="{FF2B5EF4-FFF2-40B4-BE49-F238E27FC236}">
                  <a16:creationId xmlns:a16="http://schemas.microsoft.com/office/drawing/2014/main" id="{C6AF7FF4-CB23-7A46-AECB-37981F0697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688" y="3757613"/>
              <a:ext cx="2530475" cy="255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図 8" descr="VSM.png">
              <a:extLst>
                <a:ext uri="{FF2B5EF4-FFF2-40B4-BE49-F238E27FC236}">
                  <a16:creationId xmlns:a16="http://schemas.microsoft.com/office/drawing/2014/main" id="{0D8B13F9-E3E2-5B40-BCA3-47D8F381A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350" y="1076325"/>
              <a:ext cx="1263650" cy="466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Shape 777">
            <a:extLst>
              <a:ext uri="{FF2B5EF4-FFF2-40B4-BE49-F238E27FC236}">
                <a16:creationId xmlns:a16="http://schemas.microsoft.com/office/drawing/2014/main" id="{3B29745C-1F69-154B-811A-AF621A9F40EC}"/>
              </a:ext>
            </a:extLst>
          </p:cNvPr>
          <p:cNvSpPr/>
          <p:nvPr/>
        </p:nvSpPr>
        <p:spPr>
          <a:xfrm>
            <a:off x="269290" y="5695746"/>
            <a:ext cx="3033842" cy="461665"/>
          </a:xfrm>
          <a:prstGeom prst="rect">
            <a:avLst/>
          </a:prstGeom>
          <a:ln w="28575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Kobe Steel / JASTEC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" name="Shape 782">
            <a:extLst>
              <a:ext uri="{FF2B5EF4-FFF2-40B4-BE49-F238E27FC236}">
                <a16:creationId xmlns:a16="http://schemas.microsoft.com/office/drawing/2014/main" id="{CE6BD4D6-5205-3E4F-ADDA-C73E5A0B75C6}"/>
              </a:ext>
            </a:extLst>
          </p:cNvPr>
          <p:cNvSpPr/>
          <p:nvPr/>
        </p:nvSpPr>
        <p:spPr>
          <a:xfrm>
            <a:off x="269290" y="6199802"/>
            <a:ext cx="2540117" cy="461665"/>
          </a:xfrm>
          <a:prstGeom prst="rect">
            <a:avLst/>
          </a:prstGeom>
          <a:ln w="28575">
            <a:solidFill>
              <a:schemeClr val="tx1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Furukawa Electric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0E13C6F-720B-194A-940B-E917016B292F}"/>
              </a:ext>
            </a:extLst>
          </p:cNvPr>
          <p:cNvSpPr txBox="1"/>
          <p:nvPr/>
        </p:nvSpPr>
        <p:spPr>
          <a:xfrm>
            <a:off x="270673" y="5162956"/>
            <a:ext cx="23920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A5A5A5">
                    <a:lumMod val="7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Fabrication</a:t>
            </a:r>
            <a:endParaRPr kumimoji="1" lang="ja-JP" altLang="en-US" sz="3200" b="1" i="0" u="none" strike="noStrike" kern="0" cap="none" spc="0" normalizeH="0" baseline="0" noProof="0">
              <a:ln>
                <a:noFill/>
              </a:ln>
              <a:solidFill>
                <a:srgbClr val="A5A5A5">
                  <a:lumMod val="75000"/>
                </a:srgb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42D9F29-6984-A048-B4B7-EF35D6627A1F}"/>
              </a:ext>
            </a:extLst>
          </p:cNvPr>
          <p:cNvSpPr txBox="1"/>
          <p:nvPr/>
        </p:nvSpPr>
        <p:spPr>
          <a:xfrm>
            <a:off x="3077194" y="3269874"/>
            <a:ext cx="32229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• Optimization of HT condition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• Microstructure observation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• Compositiona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 analysis</a:t>
            </a: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F491D79-BF9E-004E-A9DE-55CB49CC55C7}"/>
              </a:ext>
            </a:extLst>
          </p:cNvPr>
          <p:cNvSpPr txBox="1"/>
          <p:nvPr/>
        </p:nvSpPr>
        <p:spPr>
          <a:xfrm>
            <a:off x="6278883" y="3286725"/>
            <a:ext cx="2829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• High field magnet facility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• Evaluation of </a:t>
            </a:r>
            <a:r>
              <a:rPr kumimoji="0" lang="en-US" altLang="ja-JP" sz="1800" b="0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</a:t>
            </a:r>
            <a:r>
              <a:rPr kumimoji="0" lang="en-US" altLang="ja-JP" sz="1800" b="0" i="1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eff</a:t>
            </a:r>
            <a:endParaRPr kumimoji="1" lang="ja-JP" altLang="en-US" sz="1800" b="0" i="1" u="none" strike="noStrike" kern="0" cap="none" spc="0" normalizeH="0" baseline="-2500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209750B-0E99-3B49-BAE3-1EA819BC56ED}"/>
              </a:ext>
            </a:extLst>
          </p:cNvPr>
          <p:cNvSpPr txBox="1"/>
          <p:nvPr/>
        </p:nvSpPr>
        <p:spPr>
          <a:xfrm>
            <a:off x="158039" y="2661412"/>
            <a:ext cx="2406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• Evaluation of </a:t>
            </a:r>
            <a:r>
              <a:rPr kumimoji="1" lang="en-US" altLang="ja-JP" sz="1800" b="0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J</a:t>
            </a:r>
            <a:r>
              <a:rPr kumimoji="1" lang="en-US" altLang="ja-JP" sz="1800" b="0" i="1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</a:t>
            </a:r>
            <a:r>
              <a:rPr kumimoji="1" lang="en-US" altLang="ja-JP" sz="180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</a:t>
            </a:r>
            <a:r>
              <a:rPr kumimoji="1" lang="en-US" altLang="ja-JP" sz="1800" b="0" i="1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c2</a:t>
            </a:r>
            <a:endParaRPr kumimoji="1" lang="en-US" altLang="ja-JP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• Mechanical property</a:t>
            </a: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2D04B8E-2FCB-3F41-A982-2063B5B46307}"/>
              </a:ext>
            </a:extLst>
          </p:cNvPr>
          <p:cNvSpPr txBox="1"/>
          <p:nvPr/>
        </p:nvSpPr>
        <p:spPr>
          <a:xfrm>
            <a:off x="216024" y="375384"/>
            <a:ext cx="5716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Design and Characterization</a:t>
            </a:r>
            <a:endParaRPr kumimoji="1" lang="ja-JP" altLang="en-US" sz="3200" b="1" i="0" u="none" strike="noStrike" kern="0" cap="none" spc="0" normalizeH="0" baseline="0" noProof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下矢印 14">
            <a:extLst>
              <a:ext uri="{FF2B5EF4-FFF2-40B4-BE49-F238E27FC236}">
                <a16:creationId xmlns:a16="http://schemas.microsoft.com/office/drawing/2014/main" id="{0198F371-2FFE-8143-827F-5E40C79DC067}"/>
              </a:ext>
            </a:extLst>
          </p:cNvPr>
          <p:cNvSpPr/>
          <p:nvPr/>
        </p:nvSpPr>
        <p:spPr>
          <a:xfrm flipV="1">
            <a:off x="1589794" y="4071816"/>
            <a:ext cx="360040" cy="8368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YuGothic Medium"/>
              <a:sym typeface="Arial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E4D1095C-FC35-8D4F-A56D-DB3694311AD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01"/>
          <a:stretch/>
        </p:blipFill>
        <p:spPr>
          <a:xfrm rot="5400000">
            <a:off x="6091577" y="4111305"/>
            <a:ext cx="1855875" cy="1664969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DBE5D24-5872-F644-971C-F7CCFD3F9301}"/>
              </a:ext>
            </a:extLst>
          </p:cNvPr>
          <p:cNvSpPr txBox="1"/>
          <p:nvPr/>
        </p:nvSpPr>
        <p:spPr>
          <a:xfrm>
            <a:off x="6498707" y="5904222"/>
            <a:ext cx="106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28 T HM</a:t>
            </a: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8" name="Picture 5" descr="C:\Users\AA1E043\Desktop\Resized\NO2-2-1-1-④-1(in)-over.jpg">
            <a:extLst>
              <a:ext uri="{FF2B5EF4-FFF2-40B4-BE49-F238E27FC236}">
                <a16:creationId xmlns:a16="http://schemas.microsoft.com/office/drawing/2014/main" id="{C4359FD0-FE65-C549-8CE5-709D09EA39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2" t="7012" r="15425" b="10322"/>
          <a:stretch/>
        </p:blipFill>
        <p:spPr bwMode="auto">
          <a:xfrm>
            <a:off x="3478060" y="5675915"/>
            <a:ext cx="1171518" cy="1198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0C12451A-BA23-5642-B603-A6AD444A97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54316" y="5675915"/>
            <a:ext cx="1264246" cy="1209469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A397C46-EA85-3A42-92B3-ED38C16C8381}"/>
              </a:ext>
            </a:extLst>
          </p:cNvPr>
          <p:cNvSpPr txBox="1"/>
          <p:nvPr/>
        </p:nvSpPr>
        <p:spPr>
          <a:xfrm>
            <a:off x="5477061" y="850669"/>
            <a:ext cx="2938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• In-depth characterization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 HT, </a:t>
            </a:r>
            <a:r>
              <a:rPr kumimoji="0" lang="en-US" altLang="ja-JP" sz="1800" b="0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J</a:t>
            </a:r>
            <a:r>
              <a:rPr kumimoji="0" lang="en-US" altLang="ja-JP" sz="1800" b="0" i="1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composition, </a:t>
            </a:r>
            <a:r>
              <a:rPr kumimoji="0" lang="en-US" altLang="ja-JP" sz="1800" b="0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</a:t>
            </a:r>
            <a:r>
              <a:rPr kumimoji="0" lang="en-US" altLang="ja-JP" sz="1800" b="0" i="1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eff</a:t>
            </a:r>
            <a:r>
              <a:rPr kumimoji="0" lang="en-US" altLang="ja-JP" sz="1800" b="0" i="1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...</a:t>
            </a: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56F7F579-FA15-DE4F-A5B5-5CF23B41E017}"/>
              </a:ext>
            </a:extLst>
          </p:cNvPr>
          <p:cNvCxnSpPr>
            <a:stCxn id="34" idx="3"/>
          </p:cNvCxnSpPr>
          <p:nvPr/>
        </p:nvCxnSpPr>
        <p:spPr>
          <a:xfrm flipV="1">
            <a:off x="1456052" y="1191199"/>
            <a:ext cx="2607767" cy="1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BBDDE2E9-5D60-6D4D-9CDE-519F0E8FA2F2}"/>
              </a:ext>
            </a:extLst>
          </p:cNvPr>
          <p:cNvCxnSpPr>
            <a:cxnSpLocks/>
          </p:cNvCxnSpPr>
          <p:nvPr/>
        </p:nvCxnSpPr>
        <p:spPr>
          <a:xfrm>
            <a:off x="1424360" y="1428960"/>
            <a:ext cx="1794025" cy="134751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1A314DC2-AB87-C846-A3B6-52A47EFC9D40}"/>
              </a:ext>
            </a:extLst>
          </p:cNvPr>
          <p:cNvCxnSpPr>
            <a:cxnSpLocks/>
            <a:stCxn id="32" idx="3"/>
            <a:endCxn id="28" idx="0"/>
          </p:cNvCxnSpPr>
          <p:nvPr/>
        </p:nvCxnSpPr>
        <p:spPr>
          <a:xfrm>
            <a:off x="5122122" y="1191200"/>
            <a:ext cx="2622059" cy="157751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850B679D-B95D-C241-9771-0ED2D68B944C}"/>
              </a:ext>
            </a:extLst>
          </p:cNvPr>
          <p:cNvCxnSpPr>
            <a:cxnSpLocks/>
          </p:cNvCxnSpPr>
          <p:nvPr/>
        </p:nvCxnSpPr>
        <p:spPr>
          <a:xfrm flipV="1">
            <a:off x="5560245" y="2999542"/>
            <a:ext cx="894740" cy="1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円/楕円 24">
            <a:extLst>
              <a:ext uri="{FF2B5EF4-FFF2-40B4-BE49-F238E27FC236}">
                <a16:creationId xmlns:a16="http://schemas.microsoft.com/office/drawing/2014/main" id="{A6CF12CD-2086-3D4D-9EC3-469E5D8671A6}"/>
              </a:ext>
            </a:extLst>
          </p:cNvPr>
          <p:cNvSpPr/>
          <p:nvPr/>
        </p:nvSpPr>
        <p:spPr>
          <a:xfrm>
            <a:off x="2830356" y="1511561"/>
            <a:ext cx="3381585" cy="1182181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YuGothic Medium"/>
              <a:sym typeface="Arial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E7B4181-3D2C-F843-86A0-1663FCBBE1AF}"/>
              </a:ext>
            </a:extLst>
          </p:cNvPr>
          <p:cNvSpPr txBox="1"/>
          <p:nvPr/>
        </p:nvSpPr>
        <p:spPr>
          <a:xfrm>
            <a:off x="3138729" y="1632561"/>
            <a:ext cx="27398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• Program coordination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• Defining specification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• Conceptual design</a:t>
            </a:r>
            <a:endParaRPr kumimoji="1" lang="ja-JP" altLang="en-US" sz="1800" b="1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68AF6FC0-785A-D54B-849A-BEAC325148B1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01" r="18500" b="24358"/>
          <a:stretch/>
        </p:blipFill>
        <p:spPr>
          <a:xfrm>
            <a:off x="248626" y="1622635"/>
            <a:ext cx="2485760" cy="102284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0A89C6F-0F5B-FE46-9743-7927CF534605}"/>
              </a:ext>
            </a:extLst>
          </p:cNvPr>
          <p:cNvSpPr txBox="1"/>
          <p:nvPr/>
        </p:nvSpPr>
        <p:spPr>
          <a:xfrm>
            <a:off x="6436194" y="2768710"/>
            <a:ext cx="2615973" cy="46166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Tohoku University</a:t>
            </a:r>
            <a:endParaRPr kumimoji="1" lang="ja-JP" alt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9" name="左右矢印 28">
            <a:extLst>
              <a:ext uri="{FF2B5EF4-FFF2-40B4-BE49-F238E27FC236}">
                <a16:creationId xmlns:a16="http://schemas.microsoft.com/office/drawing/2014/main" id="{E47D556C-80D2-E74D-B46F-6737B298BD1E}"/>
              </a:ext>
            </a:extLst>
          </p:cNvPr>
          <p:cNvSpPr/>
          <p:nvPr/>
        </p:nvSpPr>
        <p:spPr>
          <a:xfrm rot="5400000">
            <a:off x="445495" y="4391001"/>
            <a:ext cx="1071204" cy="3879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YuGothic Medium"/>
              <a:sym typeface="Arial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D4466396-D91E-8648-B1E0-6CA111DAC051}"/>
              </a:ext>
            </a:extLst>
          </p:cNvPr>
          <p:cNvSpPr txBox="1"/>
          <p:nvPr/>
        </p:nvSpPr>
        <p:spPr>
          <a:xfrm>
            <a:off x="1805478" y="4408355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R&amp;D billets</a:t>
            </a: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8BACF85-F35A-4843-8AC8-F9AA06048B25}"/>
              </a:ext>
            </a:extLst>
          </p:cNvPr>
          <p:cNvSpPr txBox="1"/>
          <p:nvPr/>
        </p:nvSpPr>
        <p:spPr>
          <a:xfrm>
            <a:off x="102041" y="4244618"/>
            <a:ext cx="889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Spec,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design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12CDEFD2-D554-2E4B-877B-A56FCB0EB659}"/>
              </a:ext>
            </a:extLst>
          </p:cNvPr>
          <p:cNvSpPr txBox="1"/>
          <p:nvPr/>
        </p:nvSpPr>
        <p:spPr>
          <a:xfrm>
            <a:off x="4063819" y="960367"/>
            <a:ext cx="1058303" cy="46166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CERN</a:t>
            </a:r>
            <a:endParaRPr kumimoji="1" lang="ja-JP" alt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B57E8AA-3CAE-364A-AB2B-286356A1A4CB}"/>
              </a:ext>
            </a:extLst>
          </p:cNvPr>
          <p:cNvSpPr txBox="1"/>
          <p:nvPr/>
        </p:nvSpPr>
        <p:spPr>
          <a:xfrm>
            <a:off x="3218385" y="2768710"/>
            <a:ext cx="2341860" cy="46166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Tokai University</a:t>
            </a:r>
            <a:endParaRPr kumimoji="1" lang="ja-JP" alt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7DA3DF7-3E33-2145-963F-CF9B1F30AECF}"/>
              </a:ext>
            </a:extLst>
          </p:cNvPr>
          <p:cNvSpPr txBox="1"/>
          <p:nvPr/>
        </p:nvSpPr>
        <p:spPr>
          <a:xfrm>
            <a:off x="655833" y="960367"/>
            <a:ext cx="800219" cy="46166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KEK</a:t>
            </a:r>
            <a:endParaRPr kumimoji="1" lang="ja-JP" altLang="en-US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21A2B04-BF49-4644-BB0A-31290F22172E}"/>
              </a:ext>
            </a:extLst>
          </p:cNvPr>
          <p:cNvSpPr txBox="1"/>
          <p:nvPr/>
        </p:nvSpPr>
        <p:spPr>
          <a:xfrm>
            <a:off x="158039" y="7437"/>
            <a:ext cx="253146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7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R&amp;D structure</a:t>
            </a:r>
            <a:endParaRPr kumimoji="1" lang="ja-JP" altLang="en-US" sz="27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36" name="図 35">
            <a:extLst>
              <a:ext uri="{FF2B5EF4-FFF2-40B4-BE49-F238E27FC236}">
                <a16:creationId xmlns:a16="http://schemas.microsoft.com/office/drawing/2014/main" id="{8079F877-59EA-FF45-A64E-B0FB03AD9B7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46301" y="4111091"/>
            <a:ext cx="1514669" cy="906398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DC6C005D-4019-5648-992E-BAE05A657A8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76204" y="4427368"/>
            <a:ext cx="1804718" cy="124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62906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D2E2AE-A767-E049-9EBF-54599ED9C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R&amp;D for High Field Magnet for Accelerator in Japan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7981CB-754A-3A42-8696-194877A8C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239" y="1545397"/>
            <a:ext cx="7781925" cy="4368800"/>
          </a:xfrm>
        </p:spPr>
        <p:txBody>
          <a:bodyPr/>
          <a:lstStyle/>
          <a:p>
            <a:pPr marL="0" indent="0"/>
            <a:r>
              <a:rPr kumimoji="1" lang="en-US" altLang="ja-JP" dirty="0"/>
              <a:t>Based on international collaboration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en-US" altLang="ja-JP" dirty="0"/>
              <a:t>HTS: US-Japan collaboration framework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kumimoji="1" lang="en-US" altLang="ja-JP" dirty="0"/>
              <a:t>KEK, Kyoto U., LBNL, BNL, UC Berkeley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en-US" altLang="ja-JP" dirty="0"/>
              <a:t>Nb3Sn: CERN-KEK collaboration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kumimoji="1" lang="en-US" altLang="ja-JP" dirty="0"/>
              <a:t>KEK, Tohoku U., Tokai U., NIMS, JASTEC, Furukawa, CERN, NHFML, FNAL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5F2D63-738B-6A4D-AF8F-445E9E71FB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23ED6-7456-B14B-B205-A40CE3E5954F}" type="slidenum">
              <a:rPr lang="en-US" altLang="en-US" smtClean="0"/>
              <a:pPr/>
              <a:t>2</a:t>
            </a:fld>
            <a:endParaRPr lang="en-US" altLang="en-US"/>
          </a:p>
        </p:txBody>
      </p:sp>
      <p:pic>
        <p:nvPicPr>
          <p:cNvPr id="5" name="Picture 2" descr="C:\Public\other\logo\KEK\keklogo-c.gif">
            <a:extLst>
              <a:ext uri="{FF2B5EF4-FFF2-40B4-BE49-F238E27FC236}">
                <a16:creationId xmlns:a16="http://schemas.microsoft.com/office/drawing/2014/main" id="{877931BB-899D-0F48-A36E-FBA104910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907" y="4561930"/>
            <a:ext cx="1425769" cy="8105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633AEF3-4435-A64D-B43B-F93344D726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0426" y="5537107"/>
            <a:ext cx="1128247" cy="113005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4CD68F3-AA89-2D45-9154-7AE24FAF6A7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45" y="6237122"/>
            <a:ext cx="1634673" cy="43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3" descr="A_color">
            <a:extLst>
              <a:ext uri="{FF2B5EF4-FFF2-40B4-BE49-F238E27FC236}">
                <a16:creationId xmlns:a16="http://schemas.microsoft.com/office/drawing/2014/main" id="{CAB5413C-1A71-8242-85C5-AB68D8443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1524" y="6387901"/>
            <a:ext cx="1461759" cy="413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AA1E043\Desktop\logo_e_n.bmp">
            <a:extLst>
              <a:ext uri="{FF2B5EF4-FFF2-40B4-BE49-F238E27FC236}">
                <a16:creationId xmlns:a16="http://schemas.microsoft.com/office/drawing/2014/main" id="{ADD527E8-B09D-B246-A093-1738A16F1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079" y="5402291"/>
            <a:ext cx="927333" cy="92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AA1E043\Desktop\index_il01.bmp">
            <a:extLst>
              <a:ext uri="{FF2B5EF4-FFF2-40B4-BE49-F238E27FC236}">
                <a16:creationId xmlns:a16="http://schemas.microsoft.com/office/drawing/2014/main" id="{17289FC2-ACC9-C74E-A9C0-4D28F30F2A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5885" r="4246" b="5881"/>
          <a:stretch/>
        </p:blipFill>
        <p:spPr bwMode="auto">
          <a:xfrm>
            <a:off x="2611399" y="5403421"/>
            <a:ext cx="2190070" cy="533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A00-flsrv-tk\3bb15-koh-tk\23-グループブランド「ＫＯＢＥＬＣＯ」\コベルコロゴ\KOBELCO.jpg">
            <a:extLst>
              <a:ext uri="{FF2B5EF4-FFF2-40B4-BE49-F238E27FC236}">
                <a16:creationId xmlns:a16="http://schemas.microsoft.com/office/drawing/2014/main" id="{61FF1275-F07D-3B49-97F6-3478361F7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923" y="6057571"/>
            <a:ext cx="1461759" cy="31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0790A7B-7C20-774F-81FD-655831218A3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665" y="5376154"/>
            <a:ext cx="1875099" cy="648696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B9F751AE-1CB4-1E47-8A5D-F67D13AC239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4043" y="5561738"/>
            <a:ext cx="1105424" cy="1105424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FA835B40-3C68-9D4C-961B-4BFB362AE2B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655" y="4376876"/>
            <a:ext cx="1064560" cy="106456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2B47E0A-A89B-9B4B-8332-0243803D441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03145" y="4441258"/>
            <a:ext cx="811621" cy="81162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96618EC7-A4E0-4E49-9245-CCAC65B6326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04799" y="4524918"/>
            <a:ext cx="1759376" cy="644303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390E7192-761B-F84F-82C0-4BD48DF3F3F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130571" y="4514104"/>
            <a:ext cx="1018702" cy="76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854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D002E6-BEB6-7A49-B95C-1DE936751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/>
              <a:t>Status of Nb3Sn conductor R&amp;D</a:t>
            </a:r>
            <a:endParaRPr kumimoji="1" lang="ja-JP" altLang="en-US" sz="400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15A309C-BDD2-494B-9BB5-B89E917C3F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0903" y="1828783"/>
            <a:ext cx="7886700" cy="4351338"/>
          </a:xfrm>
        </p:spPr>
        <p:txBody>
          <a:bodyPr>
            <a:normAutofit/>
          </a:bodyPr>
          <a:lstStyle/>
          <a:p>
            <a:r>
              <a:rPr kumimoji="1" lang="en-US" altLang="ja-JP" sz="2400" dirty="0"/>
              <a:t>DT wire</a:t>
            </a:r>
          </a:p>
          <a:p>
            <a:pPr lvl="1"/>
            <a:r>
              <a:rPr kumimoji="1" lang="en-US" altLang="ja-JP" sz="2400" kern="1200" dirty="0">
                <a:solidFill>
                  <a:srgbClr val="FF0000"/>
                </a:solidFill>
                <a:ea typeface="ＭＳ Ｐゴシック"/>
              </a:rPr>
              <a:t>non Cu </a:t>
            </a:r>
            <a:r>
              <a:rPr kumimoji="1" lang="en-US" altLang="ja-JP" sz="2400" i="1" kern="1200" dirty="0" err="1">
                <a:solidFill>
                  <a:srgbClr val="FF0000"/>
                </a:solidFill>
                <a:ea typeface="ＭＳ Ｐゴシック"/>
              </a:rPr>
              <a:t>J</a:t>
            </a:r>
            <a:r>
              <a:rPr kumimoji="1" lang="en-US" altLang="ja-JP" sz="2400" i="1" kern="1200" baseline="-25000" dirty="0" err="1">
                <a:solidFill>
                  <a:srgbClr val="FF0000"/>
                </a:solidFill>
                <a:ea typeface="ＭＳ Ｐゴシック"/>
              </a:rPr>
              <a:t>c</a:t>
            </a:r>
            <a:r>
              <a:rPr kumimoji="1" lang="en-US" altLang="ja-JP" sz="2400" i="1" kern="1200" dirty="0">
                <a:solidFill>
                  <a:srgbClr val="FF0000"/>
                </a:solidFill>
                <a:ea typeface="ＭＳ Ｐゴシック"/>
              </a:rPr>
              <a:t> </a:t>
            </a:r>
            <a:r>
              <a:rPr kumimoji="1" lang="en-US" altLang="ja-JP" sz="2400" kern="1200" dirty="0">
                <a:solidFill>
                  <a:srgbClr val="FF0000"/>
                </a:solidFill>
                <a:ea typeface="ＭＳ Ｐゴシック"/>
              </a:rPr>
              <a:t>@16T 1,100 A/mm</a:t>
            </a:r>
            <a:r>
              <a:rPr kumimoji="1" lang="en-US" altLang="ja-JP" sz="2400" kern="1200" baseline="30000" dirty="0">
                <a:solidFill>
                  <a:srgbClr val="FF0000"/>
                </a:solidFill>
                <a:ea typeface="ＭＳ Ｐゴシック"/>
              </a:rPr>
              <a:t>2</a:t>
            </a:r>
          </a:p>
          <a:p>
            <a:pPr lvl="1"/>
            <a:r>
              <a:rPr kumimoji="1" lang="en-US" altLang="ja-JP" sz="2400" kern="1200" dirty="0">
                <a:solidFill>
                  <a:srgbClr val="FF0000"/>
                </a:solidFill>
                <a:ea typeface="ＭＳ Ｐゴシック"/>
              </a:rPr>
              <a:t>reasonable results in </a:t>
            </a:r>
            <a:r>
              <a:rPr kumimoji="1" lang="en-US" altLang="ja-JP" sz="2400" i="1" kern="1200" dirty="0" err="1">
                <a:solidFill>
                  <a:srgbClr val="FF0000"/>
                </a:solidFill>
                <a:latin typeface="Arial" charset="0"/>
                <a:ea typeface="ＭＳ Ｐゴシック" pitchFamily="50" charset="-128"/>
              </a:rPr>
              <a:t>d</a:t>
            </a:r>
            <a:r>
              <a:rPr kumimoji="1" lang="en-US" altLang="ja-JP" sz="2400" i="1" kern="1200" baseline="-25000" dirty="0" err="1">
                <a:solidFill>
                  <a:srgbClr val="FF0000"/>
                </a:solidFill>
                <a:latin typeface="Arial" charset="0"/>
                <a:ea typeface="ＭＳ Ｐゴシック" pitchFamily="50" charset="-128"/>
              </a:rPr>
              <a:t>eff</a:t>
            </a:r>
            <a:r>
              <a:rPr kumimoji="1" lang="en-US" altLang="ja-JP" sz="2400" kern="1200" dirty="0">
                <a:solidFill>
                  <a:srgbClr val="FF0000"/>
                </a:solidFill>
                <a:ea typeface="ＭＳ Ｐゴシック"/>
              </a:rPr>
              <a:t> (~50µm)</a:t>
            </a:r>
          </a:p>
          <a:p>
            <a:pPr lvl="1"/>
            <a:r>
              <a:rPr kumimoji="1" lang="en-US" altLang="ja-JP" sz="2400" kern="1200" dirty="0">
                <a:solidFill>
                  <a:srgbClr val="FF0000"/>
                </a:solidFill>
                <a:ea typeface="ＭＳ Ｐゴシック"/>
              </a:rPr>
              <a:t>and rolling test (</a:t>
            </a:r>
            <a:r>
              <a:rPr kumimoji="1" lang="en-US" altLang="ja-JP" sz="2400" kern="1200" dirty="0" err="1">
                <a:solidFill>
                  <a:srgbClr val="FF0000"/>
                </a:solidFill>
                <a:ea typeface="ＭＳ Ｐゴシック"/>
              </a:rPr>
              <a:t>Ic</a:t>
            </a:r>
            <a:r>
              <a:rPr kumimoji="1" lang="en-US" altLang="ja-JP" sz="2400" kern="1200" dirty="0">
                <a:solidFill>
                  <a:srgbClr val="FF0000"/>
                </a:solidFill>
                <a:ea typeface="ＭＳ Ｐゴシック"/>
              </a:rPr>
              <a:t>/Ic0&gt;95%, RRR&gt;100 @ 10% roll)</a:t>
            </a:r>
          </a:p>
          <a:p>
            <a:pPr lvl="1"/>
            <a:r>
              <a:rPr kumimoji="1" lang="en-US" altLang="ja-JP" sz="2400" kern="1200" dirty="0">
                <a:solidFill>
                  <a:srgbClr val="FF0000"/>
                </a:solidFill>
                <a:ea typeface="ＭＳ Ｐゴシック"/>
              </a:rPr>
              <a:t>Further improvement and mass production R&amp;D in progress</a:t>
            </a:r>
          </a:p>
          <a:p>
            <a:r>
              <a:rPr kumimoji="1" lang="en-US" altLang="ja-JP" sz="2400" kern="1200" dirty="0">
                <a:solidFill>
                  <a:schemeClr val="tx1"/>
                </a:solidFill>
                <a:ea typeface="ＭＳ Ｐゴシック"/>
              </a:rPr>
              <a:t>Nb tube wire</a:t>
            </a:r>
          </a:p>
          <a:p>
            <a:pPr lvl="1"/>
            <a:r>
              <a:rPr kumimoji="1" lang="en-US" altLang="ja-JP" sz="2400" kern="1200" dirty="0"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Non-Cu </a:t>
            </a:r>
            <a:r>
              <a:rPr kumimoji="1" lang="en-US" altLang="ja-JP" sz="2400" kern="1200" dirty="0" err="1"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Jc</a:t>
            </a:r>
            <a:r>
              <a:rPr kumimoji="1" lang="en-US" altLang="ja-JP" sz="2400" kern="1200" dirty="0"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 of 580 A/mm</a:t>
            </a:r>
            <a:r>
              <a:rPr kumimoji="1" lang="en-US" altLang="ja-JP" sz="2400" kern="1200" baseline="30000" dirty="0"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2</a:t>
            </a:r>
            <a:r>
              <a:rPr kumimoji="1" lang="en-US" altLang="ja-JP" sz="2400" kern="1200" dirty="0"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 @16 T</a:t>
            </a:r>
          </a:p>
          <a:p>
            <a:pPr lvl="1"/>
            <a:r>
              <a:rPr kumimoji="1" lang="en-US" altLang="ja-JP" sz="2400" kern="1200" dirty="0">
                <a:solidFill>
                  <a:schemeClr val="tx1"/>
                </a:solidFill>
                <a:latin typeface="Times New Roman" panose="02020603050405020304" pitchFamily="18" charset="0"/>
                <a:ea typeface="Meiryo UI"/>
                <a:cs typeface="Times New Roman" panose="02020603050405020304" pitchFamily="18" charset="0"/>
              </a:rPr>
              <a:t>Further improvement in progress</a:t>
            </a:r>
            <a:endParaRPr kumimoji="1" lang="ja-JP" altLang="en-US" sz="2400">
              <a:solidFill>
                <a:schemeClr val="tx1"/>
              </a:solidFill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100308D-0D7E-A24A-A969-22DE26385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7870" y="1308325"/>
            <a:ext cx="3002235" cy="175292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5B50410D-705E-1943-B5EB-71CB2ADCA7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178879" y="2285001"/>
            <a:ext cx="831954" cy="109828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4EB780A-670F-9244-B805-09701FA982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62" t="1964" r="2436" b="4104"/>
          <a:stretch/>
        </p:blipFill>
        <p:spPr>
          <a:xfrm>
            <a:off x="5783256" y="4444466"/>
            <a:ext cx="3195312" cy="2210417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B48F59E3-208F-D248-B5F6-990C084085F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2" t="7500" r="20625" b="7188"/>
          <a:stretch/>
        </p:blipFill>
        <p:spPr>
          <a:xfrm>
            <a:off x="4680462" y="5831838"/>
            <a:ext cx="967408" cy="97275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B81D9388-6F69-0D43-A77C-669CE2F81A6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47914" y="1308325"/>
            <a:ext cx="1065201" cy="996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4353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Shape 734"/>
          <p:cNvSpPr/>
          <p:nvPr/>
        </p:nvSpPr>
        <p:spPr>
          <a:xfrm>
            <a:off x="355600" y="896441"/>
            <a:ext cx="8617496" cy="1807184"/>
          </a:xfrm>
          <a:prstGeom prst="rightArrow">
            <a:avLst>
              <a:gd name="adj1" fmla="val 100000"/>
              <a:gd name="adj2" fmla="val 42637"/>
            </a:avLst>
          </a:pr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735" name="Shape 735"/>
          <p:cNvSpPr>
            <a:spLocks noGrp="1"/>
          </p:cNvSpPr>
          <p:nvPr>
            <p:ph type="title"/>
          </p:nvPr>
        </p:nvSpPr>
        <p:spPr>
          <a:xfrm>
            <a:off x="552448" y="9526"/>
            <a:ext cx="5899723" cy="107463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sz="2700" b="1" dirty="0">
                <a:latin typeface="Arial" panose="020B0604020202020204" pitchFamily="34" charset="0"/>
                <a:cs typeface="Arial" panose="020B0604020202020204" pitchFamily="34" charset="0"/>
              </a:rPr>
              <a:t>R&amp;D Plan</a:t>
            </a:r>
            <a:r>
              <a:rPr lang="en-US" sz="2700" b="1" dirty="0">
                <a:latin typeface="Arial" panose="020B0604020202020204" pitchFamily="34" charset="0"/>
                <a:cs typeface="Arial" panose="020B0604020202020204" pitchFamily="34" charset="0"/>
              </a:rPr>
              <a:t> modified</a:t>
            </a:r>
            <a:endParaRPr sz="2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45" name="Group 745"/>
          <p:cNvGrpSpPr/>
          <p:nvPr/>
        </p:nvGrpSpPr>
        <p:grpSpPr>
          <a:xfrm>
            <a:off x="368338" y="1028391"/>
            <a:ext cx="7848299" cy="1559656"/>
            <a:chOff x="0" y="0"/>
            <a:chExt cx="7848298" cy="1559655"/>
          </a:xfrm>
        </p:grpSpPr>
        <p:sp>
          <p:nvSpPr>
            <p:cNvPr id="736" name="Shape 736"/>
            <p:cNvSpPr/>
            <p:nvPr/>
          </p:nvSpPr>
          <p:spPr>
            <a:xfrm>
              <a:off x="0" y="88899"/>
              <a:ext cx="1128269" cy="13818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/>
              </a:pPr>
              <a:r>
                <a: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Task1</a:t>
              </a:r>
              <a:endParaRPr kumimoji="0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/>
              </a:pPr>
              <a:r>
                <a: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Review past technologies and select.</a:t>
              </a:r>
              <a:endParaRPr kumimoji="0" sz="137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/>
              </a:pPr>
              <a:r>
                <a: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First review meeting in Feb. 2016</a:t>
              </a:r>
            </a:p>
          </p:txBody>
        </p:sp>
        <p:sp>
          <p:nvSpPr>
            <p:cNvPr id="737" name="Shape 737"/>
            <p:cNvSpPr/>
            <p:nvPr/>
          </p:nvSpPr>
          <p:spPr>
            <a:xfrm>
              <a:off x="1275804" y="651493"/>
              <a:ext cx="256668" cy="256668"/>
            </a:xfrm>
            <a:prstGeom prst="rightArrow">
              <a:avLst>
                <a:gd name="adj1" fmla="val 64000"/>
                <a:gd name="adj2" fmla="val 50000"/>
              </a:avLst>
            </a:prstGeom>
            <a:gradFill flip="none" rotWithShape="1">
              <a:gsLst>
                <a:gs pos="0">
                  <a:srgbClr val="B4CAE7"/>
                </a:gs>
                <a:gs pos="50000">
                  <a:srgbClr val="B4CAE7"/>
                </a:gs>
                <a:gs pos="100000">
                  <a:srgbClr val="B4CAE7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38" name="Shape 738"/>
            <p:cNvSpPr/>
            <p:nvPr/>
          </p:nvSpPr>
          <p:spPr>
            <a:xfrm>
              <a:off x="1680007" y="0"/>
              <a:ext cx="1128269" cy="15596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/>
              </a:pPr>
              <a:r>
                <a:rPr kumimoji="0" sz="16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Task2</a:t>
              </a:r>
              <a:endParaRPr kumimoji="0" sz="137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/>
              </a:pPr>
              <a:r>
                <a: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Design wire layout and composition</a:t>
              </a:r>
              <a:endParaRPr kumimoji="0" sz="1377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/>
              </a:pPr>
              <a:r>
                <a:rPr kumimoji="0" sz="12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Procure material (possible trial billets)</a:t>
              </a:r>
            </a:p>
          </p:txBody>
        </p:sp>
        <p:sp>
          <p:nvSpPr>
            <p:cNvPr id="739" name="Shape 739"/>
            <p:cNvSpPr/>
            <p:nvPr/>
          </p:nvSpPr>
          <p:spPr>
            <a:xfrm>
              <a:off x="2955811" y="651493"/>
              <a:ext cx="256669" cy="256668"/>
            </a:xfrm>
            <a:prstGeom prst="rightArrow">
              <a:avLst>
                <a:gd name="adj1" fmla="val 64000"/>
                <a:gd name="adj2" fmla="val 50000"/>
              </a:avLst>
            </a:prstGeom>
            <a:gradFill flip="none" rotWithShape="1">
              <a:gsLst>
                <a:gs pos="0">
                  <a:srgbClr val="B4CAE7"/>
                </a:gs>
                <a:gs pos="50000">
                  <a:srgbClr val="B4CAE7"/>
                </a:gs>
                <a:gs pos="100000">
                  <a:srgbClr val="B4CAE7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40" name="Shape 740"/>
            <p:cNvSpPr/>
            <p:nvPr/>
          </p:nvSpPr>
          <p:spPr>
            <a:xfrm>
              <a:off x="3360014" y="333553"/>
              <a:ext cx="1128270" cy="8925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/>
              </a:pPr>
              <a:r>
                <a:rPr kumimoji="0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Task3</a:t>
              </a:r>
              <a:endParaRPr kumimoji="0" sz="137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/>
              </a:pPr>
              <a:r>
                <a: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Production of R&amp;D billets </a:t>
              </a:r>
              <a:endParaRPr kumimoji="0" sz="137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W; 1~5kg</a:t>
              </a:r>
              <a:r>
                <a:rPr kumimoji="0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 * N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=8</a:t>
              </a:r>
              <a:endPara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41" name="Shape 741"/>
            <p:cNvSpPr/>
            <p:nvPr/>
          </p:nvSpPr>
          <p:spPr>
            <a:xfrm>
              <a:off x="4635818" y="651493"/>
              <a:ext cx="256669" cy="256668"/>
            </a:xfrm>
            <a:prstGeom prst="rightArrow">
              <a:avLst>
                <a:gd name="adj1" fmla="val 64000"/>
                <a:gd name="adj2" fmla="val 50000"/>
              </a:avLst>
            </a:prstGeom>
            <a:gradFill flip="none" rotWithShape="1">
              <a:gsLst>
                <a:gs pos="0">
                  <a:srgbClr val="B4CAE7"/>
                </a:gs>
                <a:gs pos="50000">
                  <a:srgbClr val="B4CAE7"/>
                </a:gs>
                <a:gs pos="100000">
                  <a:srgbClr val="B4CAE7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42" name="Shape 742"/>
            <p:cNvSpPr/>
            <p:nvPr/>
          </p:nvSpPr>
          <p:spPr>
            <a:xfrm>
              <a:off x="5040021" y="610551"/>
              <a:ext cx="1128270" cy="33855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/>
              </a:pP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43" name="Shape 743"/>
            <p:cNvSpPr/>
            <p:nvPr/>
          </p:nvSpPr>
          <p:spPr>
            <a:xfrm>
              <a:off x="6315825" y="651493"/>
              <a:ext cx="256669" cy="256668"/>
            </a:xfrm>
            <a:prstGeom prst="rightArrow">
              <a:avLst>
                <a:gd name="adj1" fmla="val 64000"/>
                <a:gd name="adj2" fmla="val 50000"/>
              </a:avLst>
            </a:prstGeom>
            <a:gradFill flip="none" rotWithShape="1">
              <a:gsLst>
                <a:gs pos="0">
                  <a:srgbClr val="B4CAE7"/>
                </a:gs>
                <a:gs pos="50000">
                  <a:srgbClr val="B4CAE7"/>
                </a:gs>
                <a:gs pos="100000">
                  <a:srgbClr val="B4CAE7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marL="0" marR="0" lvl="0" indent="0" algn="l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744" name="Shape 744"/>
            <p:cNvSpPr/>
            <p:nvPr/>
          </p:nvSpPr>
          <p:spPr>
            <a:xfrm>
              <a:off x="6720028" y="148887"/>
              <a:ext cx="1128270" cy="12618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/>
              </a:pPr>
              <a:r>
                <a:rPr kumimoji="0" lang="en-US" altLang="ja-JP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Task 5</a:t>
              </a:r>
            </a:p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Select candidate</a:t>
              </a:r>
            </a:p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Produce 2*5km wire</a:t>
              </a:r>
            </a:p>
            <a:p>
              <a:pPr marL="0" marR="0" lvl="0" indent="0" algn="ct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200"/>
              </a:pPr>
              <a:r>
                <a:rPr kumimoji="0" lang="en-US" altLang="ja-JP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Heat treatment study</a:t>
              </a:r>
              <a:endParaRPr kumimoji="0" sz="137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750" name="Shape 750"/>
          <p:cNvSpPr/>
          <p:nvPr/>
        </p:nvSpPr>
        <p:spPr>
          <a:xfrm>
            <a:off x="3713874" y="932180"/>
            <a:ext cx="141320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5</a:t>
            </a:r>
            <a:r>
              <a: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Years Plan</a:t>
            </a:r>
          </a:p>
        </p:txBody>
      </p:sp>
      <p:sp>
        <p:nvSpPr>
          <p:cNvPr id="32" name="Shape 740"/>
          <p:cNvSpPr/>
          <p:nvPr/>
        </p:nvSpPr>
        <p:spPr>
          <a:xfrm>
            <a:off x="5260827" y="1136400"/>
            <a:ext cx="1388192" cy="13436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tIns="45719" rIns="45719" bIns="45719" numCol="1" anchor="ctr">
            <a:sp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/>
            </a:pPr>
            <a:r>
              <a: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Task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4</a:t>
            </a:r>
            <a:endParaRPr kumimoji="0" sz="137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Production of R&amp;D billets </a:t>
            </a:r>
            <a:r>
              <a:rPr kumimoji="0" lang="en-US" sz="1377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with Advanced Technologies</a:t>
            </a:r>
            <a:endParaRPr kumimoji="0" sz="1377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W; 1~5kg</a:t>
            </a:r>
            <a:r>
              <a:rPr kumimoji="0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* N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=8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角丸四角形 1">
            <a:extLst>
              <a:ext uri="{FF2B5EF4-FFF2-40B4-BE49-F238E27FC236}">
                <a16:creationId xmlns:a16="http://schemas.microsoft.com/office/drawing/2014/main" id="{4F959DC0-CD3A-DE48-BBDF-AFFA1BEB133C}"/>
              </a:ext>
            </a:extLst>
          </p:cNvPr>
          <p:cNvSpPr/>
          <p:nvPr/>
        </p:nvSpPr>
        <p:spPr>
          <a:xfrm>
            <a:off x="5101770" y="745721"/>
            <a:ext cx="3464161" cy="207368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游ゴシック" panose="020F0502020204030204"/>
              <a:ea typeface="游ゴシック" panose="020B0400000000000000" pitchFamily="34" charset="-128"/>
              <a:cs typeface="+mn-cs"/>
              <a:sym typeface="Arial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EE381FF-7C15-8F48-8484-812331333F56}"/>
              </a:ext>
            </a:extLst>
          </p:cNvPr>
          <p:cNvSpPr txBox="1"/>
          <p:nvPr/>
        </p:nvSpPr>
        <p:spPr>
          <a:xfrm>
            <a:off x="0" y="2827601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Change Task 4 and 5 to accommodate further R&amp;D with 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Nb-Ta-Hf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: collaboration with  NHFML (2020-2022 within CERN-KEK Collaboration)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Also 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Collaboration with NIMS for 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Cu-Zn matrix 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technology for possible enhancement of </a:t>
            </a:r>
            <a:r>
              <a:rPr kumimoji="1" lang="en-US" altLang="ja-JP" sz="1800" b="0" i="1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J</a:t>
            </a:r>
            <a:r>
              <a:rPr kumimoji="1" lang="en-US" altLang="ja-JP" sz="1800" b="0" i="1" u="none" strike="noStrike" kern="0" cap="none" spc="0" normalizeH="0" baseline="-25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</a:t>
            </a:r>
            <a:r>
              <a:rPr kumimoji="1" lang="en-US" altLang="ja-JP" sz="1800" b="0" i="0" u="none" strike="noStrike" kern="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and mechanical strength</a:t>
            </a: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9E9CCA6E-421E-B048-BDF5-EDC15BB0E97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03" y="4441615"/>
            <a:ext cx="3005738" cy="2296518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7E4FD45-1D80-394A-9A44-742069BDDF11}"/>
              </a:ext>
            </a:extLst>
          </p:cNvPr>
          <p:cNvSpPr txBox="1"/>
          <p:nvPr/>
        </p:nvSpPr>
        <p:spPr>
          <a:xfrm>
            <a:off x="602490" y="5961559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preliminary</a:t>
            </a: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EFA211E5-0124-0043-9532-087A3A9C11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200" y="4055790"/>
            <a:ext cx="3579457" cy="2682343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7FD83B-57CD-A543-9875-5C95528C5B9A}"/>
              </a:ext>
            </a:extLst>
          </p:cNvPr>
          <p:cNvSpPr txBox="1"/>
          <p:nvPr/>
        </p:nvSpPr>
        <p:spPr>
          <a:xfrm>
            <a:off x="3406427" y="4762499"/>
            <a:ext cx="813043" cy="5078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Collaborator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Dr. </a:t>
            </a:r>
            <a:r>
              <a:rPr kumimoji="1" lang="en-US" altLang="ja-JP" sz="9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Banno</a:t>
            </a:r>
            <a:endParaRPr kumimoji="1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(NIMS)</a:t>
            </a:r>
            <a:endParaRPr kumimoji="1" lang="ja-JP" alt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A91C296E-8006-2244-9E9D-5578214A7F43}"/>
              </a:ext>
            </a:extLst>
          </p:cNvPr>
          <p:cNvSpPr txBox="1"/>
          <p:nvPr/>
        </p:nvSpPr>
        <p:spPr>
          <a:xfrm>
            <a:off x="8034375" y="4610184"/>
            <a:ext cx="1063112" cy="5078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Collaborator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Prof. </a:t>
            </a:r>
            <a:r>
              <a:rPr kumimoji="1" lang="en-US" altLang="ja-JP" sz="9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Larbalestier</a:t>
            </a:r>
            <a:endParaRPr kumimoji="1" lang="en-US" altLang="ja-JP" sz="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9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(NHMFL; FSU)</a:t>
            </a:r>
            <a:endParaRPr kumimoji="1" lang="ja-JP" altLang="en-US" sz="9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2A0FF49C-31B7-E449-9531-6A1AA48A5C5B}"/>
              </a:ext>
            </a:extLst>
          </p:cNvPr>
          <p:cNvCxnSpPr/>
          <p:nvPr/>
        </p:nvCxnSpPr>
        <p:spPr>
          <a:xfrm flipH="1">
            <a:off x="4219470" y="5244930"/>
            <a:ext cx="70813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D5DF9354-8E19-B044-8463-6044D3568063}"/>
              </a:ext>
            </a:extLst>
          </p:cNvPr>
          <p:cNvCxnSpPr>
            <a:cxnSpLocks/>
            <a:stCxn id="35" idx="1"/>
          </p:cNvCxnSpPr>
          <p:nvPr/>
        </p:nvCxnSpPr>
        <p:spPr>
          <a:xfrm flipH="1">
            <a:off x="7679957" y="4864100"/>
            <a:ext cx="354418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1B98565-21E6-1342-B6C8-3AF6CCEF8D95}"/>
              </a:ext>
            </a:extLst>
          </p:cNvPr>
          <p:cNvSpPr txBox="1"/>
          <p:nvPr/>
        </p:nvSpPr>
        <p:spPr>
          <a:xfrm>
            <a:off x="5972495" y="4102635"/>
            <a:ext cx="1103435" cy="180425"/>
          </a:xfrm>
          <a:prstGeom prst="rect">
            <a:avLst/>
          </a:prstGeom>
          <a:solidFill>
            <a:schemeClr val="bg1"/>
          </a:solidFill>
          <a:ln w="6350" cap="flat">
            <a:solidFill>
              <a:schemeClr val="tx1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6000" tIns="36000" rIns="36000" bIns="36000" numCol="1" spcCol="38100" rtlCol="0" anchor="t">
            <a:sp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700" b="0" i="1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MOU btw KEK and CERN</a:t>
            </a:r>
            <a:endParaRPr kumimoji="0" lang="ja-JP" altLang="en-US" sz="700" b="0" i="1" u="none" strike="noStrike" kern="0" cap="none" spc="0" normalizeH="0" baseline="0" noProof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6358829"/>
      </p:ext>
    </p:extLst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527D59-7C0A-234C-9DF3-D377EDC0C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289" y="-281042"/>
            <a:ext cx="7886700" cy="1325564"/>
          </a:xfrm>
        </p:spPr>
        <p:txBody>
          <a:bodyPr>
            <a:normAutofit/>
          </a:bodyPr>
          <a:lstStyle/>
          <a:p>
            <a:r>
              <a:rPr kumimoji="1" lang="en-US" altLang="ja-JP" sz="2700" b="1" dirty="0"/>
              <a:t>Magnet Development (Dream)</a:t>
            </a:r>
            <a:endParaRPr kumimoji="1" lang="ja-JP" altLang="en-US" sz="2700" b="1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C5B2F7-C4EA-FB45-BD87-0863BF6235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1423" y="1954553"/>
            <a:ext cx="2430199" cy="180243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31023DFA-CEF6-F248-9E00-340BA133537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9825" y="340971"/>
            <a:ext cx="2253573" cy="1478646"/>
          </a:xfrm>
          <a:prstGeom prst="rect">
            <a:avLst/>
          </a:prstGeom>
        </p:spPr>
      </p:pic>
      <p:pic>
        <p:nvPicPr>
          <p:cNvPr id="6" name="図 5" descr="20121003004.JPG">
            <a:extLst>
              <a:ext uri="{FF2B5EF4-FFF2-40B4-BE49-F238E27FC236}">
                <a16:creationId xmlns:a16="http://schemas.microsoft.com/office/drawing/2014/main" id="{F93A98B5-F676-4644-A62A-1A2D29F093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5689" y="3944404"/>
            <a:ext cx="1852797" cy="1389597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D1044DD-0067-CA42-8840-819C9FF8429A}"/>
              </a:ext>
            </a:extLst>
          </p:cNvPr>
          <p:cNvSpPr txBox="1"/>
          <p:nvPr/>
        </p:nvSpPr>
        <p:spPr>
          <a:xfrm>
            <a:off x="6559825" y="1441570"/>
            <a:ext cx="128496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uFillTx/>
                <a:latin typeface="Arial"/>
                <a:ea typeface="Arial"/>
                <a:cs typeface="Arial"/>
                <a:sym typeface="Arial"/>
              </a:rPr>
              <a:t>HL-LHC D1</a:t>
            </a:r>
            <a:endParaRPr kumimoji="0" lang="ja-JP" altLang="en-US" sz="18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F609073-376A-3347-A01B-5C39A2B578C2}"/>
              </a:ext>
            </a:extLst>
          </p:cNvPr>
          <p:cNvSpPr txBox="1"/>
          <p:nvPr/>
        </p:nvSpPr>
        <p:spPr>
          <a:xfrm>
            <a:off x="6891130" y="3022793"/>
            <a:ext cx="978792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uFillTx/>
                <a:latin typeface="Arial"/>
                <a:ea typeface="Arial"/>
                <a:cs typeface="Arial"/>
                <a:sym typeface="Arial"/>
              </a:rPr>
              <a:t>FCC D1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>
                <a:solidFill>
                  <a:schemeClr val="tx1"/>
                </a:solidFill>
                <a:highlight>
                  <a:srgbClr val="FFFF00"/>
                </a:highlight>
              </a:rPr>
              <a:t>Design study</a:t>
            </a:r>
            <a:endParaRPr kumimoji="0" lang="ja-JP" altLang="en-US" sz="12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D9F54ED-B4FE-1446-92B9-45EE2D49A3FE}"/>
              </a:ext>
            </a:extLst>
          </p:cNvPr>
          <p:cNvSpPr txBox="1"/>
          <p:nvPr/>
        </p:nvSpPr>
        <p:spPr>
          <a:xfrm>
            <a:off x="6964017" y="4001294"/>
            <a:ext cx="994822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uFillTx/>
                <a:latin typeface="Arial"/>
                <a:ea typeface="Arial"/>
                <a:cs typeface="Arial"/>
                <a:sym typeface="Arial"/>
              </a:rPr>
              <a:t>Subscale coil</a:t>
            </a:r>
            <a:endParaRPr kumimoji="0" lang="ja-JP" altLang="en-US" sz="1200" b="0" i="0" u="none" strike="noStrike" cap="none" spc="0" normalizeH="0" baseline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06659E5-BCC1-3B41-AF23-69970CB25D1D}"/>
              </a:ext>
            </a:extLst>
          </p:cNvPr>
          <p:cNvSpPr txBox="1"/>
          <p:nvPr/>
        </p:nvSpPr>
        <p:spPr>
          <a:xfrm>
            <a:off x="6797464" y="5518606"/>
            <a:ext cx="2015934" cy="553996"/>
          </a:xfrm>
          <a:prstGeom prst="rect">
            <a:avLst/>
          </a:prstGeom>
          <a:solidFill>
            <a:srgbClr val="FFFF00"/>
          </a:solidFill>
          <a:ln w="12700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12T model magnet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/>
              <a:t>2024-2026 EXF</a:t>
            </a:r>
            <a:endParaRPr kumimoji="0" lang="ja-JP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7F92FB5-7814-1C45-8A58-0019B37661F9}"/>
              </a:ext>
            </a:extLst>
          </p:cNvPr>
          <p:cNvSpPr txBox="1"/>
          <p:nvPr/>
        </p:nvSpPr>
        <p:spPr>
          <a:xfrm>
            <a:off x="6661552" y="6242586"/>
            <a:ext cx="2208295" cy="553996"/>
          </a:xfrm>
          <a:prstGeom prst="rect">
            <a:avLst/>
          </a:prstGeom>
          <a:solidFill>
            <a:srgbClr val="FFFF00"/>
          </a:solidFill>
          <a:ln w="12700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16-20T magnet R&amp;D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ja-JP" sz="1200" dirty="0"/>
              <a:t>2026-2028 EXF</a:t>
            </a:r>
            <a:endParaRPr kumimoji="0" lang="ja-JP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下矢印 11">
            <a:extLst>
              <a:ext uri="{FF2B5EF4-FFF2-40B4-BE49-F238E27FC236}">
                <a16:creationId xmlns:a16="http://schemas.microsoft.com/office/drawing/2014/main" id="{3B5893BA-DEFF-2E41-8E16-39BCDFF28859}"/>
              </a:ext>
            </a:extLst>
          </p:cNvPr>
          <p:cNvSpPr/>
          <p:nvPr/>
        </p:nvSpPr>
        <p:spPr>
          <a:xfrm>
            <a:off x="7686611" y="1867790"/>
            <a:ext cx="158179" cy="166089"/>
          </a:xfrm>
          <a:prstGeom prst="downArrow">
            <a:avLst/>
          </a:prstGeom>
          <a:solidFill>
            <a:srgbClr val="FFFFFF"/>
          </a:solidFill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下矢印 12">
            <a:extLst>
              <a:ext uri="{FF2B5EF4-FFF2-40B4-BE49-F238E27FC236}">
                <a16:creationId xmlns:a16="http://schemas.microsoft.com/office/drawing/2014/main" id="{D1038B8D-F284-7D45-99D6-D5FBCE115B4D}"/>
              </a:ext>
            </a:extLst>
          </p:cNvPr>
          <p:cNvSpPr/>
          <p:nvPr/>
        </p:nvSpPr>
        <p:spPr>
          <a:xfrm>
            <a:off x="7664694" y="3763177"/>
            <a:ext cx="158179" cy="166089"/>
          </a:xfrm>
          <a:prstGeom prst="downArrow">
            <a:avLst/>
          </a:prstGeom>
          <a:solidFill>
            <a:srgbClr val="FFFFFF"/>
          </a:solidFill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下矢印 13">
            <a:extLst>
              <a:ext uri="{FF2B5EF4-FFF2-40B4-BE49-F238E27FC236}">
                <a16:creationId xmlns:a16="http://schemas.microsoft.com/office/drawing/2014/main" id="{C988F76D-E3E1-8742-804A-F75E934033BA}"/>
              </a:ext>
            </a:extLst>
          </p:cNvPr>
          <p:cNvSpPr/>
          <p:nvPr/>
        </p:nvSpPr>
        <p:spPr>
          <a:xfrm>
            <a:off x="7726522" y="5340009"/>
            <a:ext cx="158179" cy="166089"/>
          </a:xfrm>
          <a:prstGeom prst="downArrow">
            <a:avLst/>
          </a:prstGeom>
          <a:solidFill>
            <a:srgbClr val="FFFFFF"/>
          </a:solidFill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下矢印 14">
            <a:extLst>
              <a:ext uri="{FF2B5EF4-FFF2-40B4-BE49-F238E27FC236}">
                <a16:creationId xmlns:a16="http://schemas.microsoft.com/office/drawing/2014/main" id="{E3F89438-FA38-C841-AC69-E1246921D970}"/>
              </a:ext>
            </a:extLst>
          </p:cNvPr>
          <p:cNvSpPr/>
          <p:nvPr/>
        </p:nvSpPr>
        <p:spPr>
          <a:xfrm>
            <a:off x="7732651" y="6076497"/>
            <a:ext cx="158179" cy="166089"/>
          </a:xfrm>
          <a:prstGeom prst="downArrow">
            <a:avLst/>
          </a:prstGeom>
          <a:solidFill>
            <a:srgbClr val="FFFFFF"/>
          </a:solidFill>
          <a:ln w="1270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0874FAC-CDD6-2C41-9246-AC3B47D32187}"/>
              </a:ext>
            </a:extLst>
          </p:cNvPr>
          <p:cNvSpPr txBox="1"/>
          <p:nvPr/>
        </p:nvSpPr>
        <p:spPr>
          <a:xfrm>
            <a:off x="7990098" y="310151"/>
            <a:ext cx="82330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FillTx/>
                <a:latin typeface="Arial"/>
                <a:ea typeface="Arial"/>
                <a:cs typeface="Arial"/>
                <a:sym typeface="Arial"/>
              </a:rPr>
              <a:t>2016-2025</a:t>
            </a:r>
            <a:endParaRPr kumimoji="0" lang="ja-JP" altLang="en-US" sz="1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0F8C9AD-E146-694A-9AD8-A0DD144A6E43}"/>
              </a:ext>
            </a:extLst>
          </p:cNvPr>
          <p:cNvSpPr txBox="1"/>
          <p:nvPr/>
        </p:nvSpPr>
        <p:spPr>
          <a:xfrm>
            <a:off x="8063968" y="2104104"/>
            <a:ext cx="823300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FillTx/>
                <a:latin typeface="Arial"/>
                <a:ea typeface="Arial"/>
                <a:cs typeface="Arial"/>
                <a:sym typeface="Arial"/>
              </a:rPr>
              <a:t>2018-2020</a:t>
            </a:r>
            <a:endParaRPr kumimoji="0" lang="ja-JP" altLang="en-US" sz="12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29FCA21-2344-B94F-B462-427653BC7229}"/>
              </a:ext>
            </a:extLst>
          </p:cNvPr>
          <p:cNvSpPr txBox="1"/>
          <p:nvPr/>
        </p:nvSpPr>
        <p:spPr>
          <a:xfrm flipH="1">
            <a:off x="7589276" y="5016892"/>
            <a:ext cx="1073426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ja-JP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00"/>
                </a:highlight>
                <a:uFillTx/>
                <a:latin typeface="Arial"/>
                <a:ea typeface="Arial"/>
                <a:cs typeface="Arial"/>
                <a:sym typeface="Arial"/>
              </a:rPr>
              <a:t>2022-2024 EXF</a:t>
            </a:r>
            <a:endParaRPr kumimoji="0" lang="ja-JP" altLang="en-US" sz="11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highlight>
                <a:srgbClr val="FFFF00"/>
              </a:highlight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テキスト プレースホルダー 2">
            <a:extLst>
              <a:ext uri="{FF2B5EF4-FFF2-40B4-BE49-F238E27FC236}">
                <a16:creationId xmlns:a16="http://schemas.microsoft.com/office/drawing/2014/main" id="{537671EA-7E56-5F4C-8716-6A78697FBF8F}"/>
              </a:ext>
            </a:extLst>
          </p:cNvPr>
          <p:cNvSpPr txBox="1">
            <a:spLocks/>
          </p:cNvSpPr>
          <p:nvPr/>
        </p:nvSpPr>
        <p:spPr>
          <a:xfrm>
            <a:off x="-1634" y="753237"/>
            <a:ext cx="7886700" cy="6104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Autofit/>
          </a:bodyPr>
          <a:lstStyle>
            <a:lvl1pPr marL="228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234439" marR="0" indent="-320039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lnSpc>
                <a:spcPts val="1300"/>
              </a:lnSpc>
            </a:pPr>
            <a:r>
              <a:rPr kumimoji="1" lang="en-US" altLang="ja-JP" sz="1800" dirty="0"/>
              <a:t>HL-LHC D1 Magnet Development</a:t>
            </a:r>
          </a:p>
          <a:p>
            <a:pPr lvl="1" hangingPunct="1">
              <a:lnSpc>
                <a:spcPts val="1300"/>
              </a:lnSpc>
            </a:pPr>
            <a:r>
              <a:rPr kumimoji="1" lang="en-US" altLang="ja-JP" sz="1800" dirty="0"/>
              <a:t>Ongoing project</a:t>
            </a:r>
          </a:p>
          <a:p>
            <a:pPr lvl="1" hangingPunct="1">
              <a:lnSpc>
                <a:spcPts val="1300"/>
              </a:lnSpc>
            </a:pPr>
            <a:r>
              <a:rPr kumimoji="1" lang="en-US" altLang="ja-JP" sz="1800" dirty="0"/>
              <a:t>1 Prototype: 2020-2021</a:t>
            </a:r>
          </a:p>
          <a:p>
            <a:pPr lvl="1" hangingPunct="1">
              <a:lnSpc>
                <a:spcPts val="1300"/>
              </a:lnSpc>
            </a:pPr>
            <a:r>
              <a:rPr kumimoji="1" lang="en-US" altLang="ja-JP" sz="1800" dirty="0"/>
              <a:t>6 Production 2022-2025</a:t>
            </a:r>
          </a:p>
          <a:p>
            <a:pPr marL="914400" lvl="2" indent="0" hangingPunct="1">
              <a:lnSpc>
                <a:spcPts val="1300"/>
              </a:lnSpc>
              <a:buFont typeface="Arial"/>
              <a:buNone/>
            </a:pPr>
            <a:r>
              <a:rPr kumimoji="1" lang="ja-JP" altLang="en-US" sz="1800"/>
              <a:t>↓</a:t>
            </a:r>
            <a:endParaRPr kumimoji="1" lang="en-US" altLang="ja-JP" sz="1800" dirty="0"/>
          </a:p>
          <a:p>
            <a:pPr hangingPunct="1">
              <a:lnSpc>
                <a:spcPts val="1300"/>
              </a:lnSpc>
            </a:pPr>
            <a:r>
              <a:rPr kumimoji="1" lang="en-US" altLang="ja-JP" sz="1800" dirty="0"/>
              <a:t>FCC D1 magnet design study (2018-2020 done)</a:t>
            </a:r>
          </a:p>
          <a:p>
            <a:pPr lvl="1" hangingPunct="1">
              <a:lnSpc>
                <a:spcPts val="1300"/>
              </a:lnSpc>
            </a:pPr>
            <a:r>
              <a:rPr kumimoji="1" lang="en-US" altLang="ja-JP" sz="1800" dirty="0"/>
              <a:t>FCC Collaboration</a:t>
            </a:r>
          </a:p>
          <a:p>
            <a:pPr marL="457200" lvl="1" indent="0" hangingPunct="1">
              <a:lnSpc>
                <a:spcPts val="1300"/>
              </a:lnSpc>
              <a:buFont typeface="Arial"/>
              <a:buNone/>
            </a:pPr>
            <a:r>
              <a:rPr kumimoji="1" lang="ja-JP" altLang="en-US" sz="1800"/>
              <a:t>　　</a:t>
            </a:r>
            <a:r>
              <a:rPr kumimoji="1" lang="en-US" altLang="ja-JP" sz="1800" dirty="0"/>
              <a:t> </a:t>
            </a:r>
            <a:r>
              <a:rPr kumimoji="1" lang="ja-JP" altLang="en-US" sz="1800"/>
              <a:t>↓</a:t>
            </a:r>
            <a:endParaRPr kumimoji="1" lang="en-US" altLang="ja-JP" sz="1800" dirty="0"/>
          </a:p>
          <a:p>
            <a:pPr marL="296863" lvl="1" indent="-285750" hangingPunct="1">
              <a:lnSpc>
                <a:spcPts val="1300"/>
              </a:lnSpc>
              <a:buFont typeface="Arial" panose="020B0604020202020204" pitchFamily="34" charset="0"/>
              <a:buChar char="•"/>
            </a:pPr>
            <a:r>
              <a:rPr kumimoji="1" lang="en-US" altLang="ja-JP" sz="1800" dirty="0">
                <a:solidFill>
                  <a:schemeClr val="tx1"/>
                </a:solidFill>
              </a:rPr>
              <a:t>Development of high strength Nb</a:t>
            </a:r>
            <a:r>
              <a:rPr kumimoji="1" lang="en-US" altLang="ja-JP" sz="1800" baseline="-25000" dirty="0">
                <a:solidFill>
                  <a:schemeClr val="tx1"/>
                </a:solidFill>
              </a:rPr>
              <a:t>3</a:t>
            </a:r>
            <a:r>
              <a:rPr kumimoji="1" lang="en-US" altLang="ja-JP" sz="1800" dirty="0">
                <a:solidFill>
                  <a:schemeClr val="tx1"/>
                </a:solidFill>
              </a:rPr>
              <a:t>Sn conductors (2021-2023)</a:t>
            </a:r>
          </a:p>
          <a:p>
            <a:pPr marL="457200" lvl="1" indent="0" hangingPunct="1">
              <a:lnSpc>
                <a:spcPts val="1300"/>
              </a:lnSpc>
              <a:buFont typeface="Arial"/>
              <a:buNone/>
            </a:pPr>
            <a:r>
              <a:rPr kumimoji="1" lang="en-US" altLang="ja-JP" sz="1800" dirty="0"/>
              <a:t>	</a:t>
            </a:r>
            <a:r>
              <a:rPr kumimoji="1" lang="ja-JP" altLang="en-US" sz="1800"/>
              <a:t>↓</a:t>
            </a:r>
            <a:endParaRPr kumimoji="1" lang="en-US" altLang="ja-JP" sz="1800" dirty="0"/>
          </a:p>
          <a:p>
            <a:pPr hangingPunct="1">
              <a:lnSpc>
                <a:spcPts val="1300"/>
              </a:lnSpc>
            </a:pPr>
            <a:r>
              <a:rPr kumimoji="1" lang="en-US" altLang="ja-JP" sz="1800" dirty="0"/>
              <a:t>Nb</a:t>
            </a:r>
            <a:r>
              <a:rPr kumimoji="1" lang="en-US" altLang="ja-JP" sz="1800" baseline="-25000" dirty="0"/>
              <a:t>3</a:t>
            </a:r>
            <a:r>
              <a:rPr kumimoji="1" lang="en-US" altLang="ja-JP" sz="1800" dirty="0"/>
              <a:t>Sn subscale coil R&amp;D (2022-2024)</a:t>
            </a:r>
          </a:p>
          <a:p>
            <a:pPr lvl="1" hangingPunct="1">
              <a:lnSpc>
                <a:spcPts val="1300"/>
              </a:lnSpc>
            </a:pPr>
            <a:r>
              <a:rPr kumimoji="1" lang="en-US" altLang="ja-JP" sz="1800" dirty="0"/>
              <a:t>Establish Coil fabrication technology</a:t>
            </a:r>
          </a:p>
          <a:p>
            <a:pPr marL="0" indent="0" hangingPunct="1">
              <a:lnSpc>
                <a:spcPts val="1300"/>
              </a:lnSpc>
              <a:buFont typeface="Arial"/>
              <a:buNone/>
            </a:pPr>
            <a:r>
              <a:rPr kumimoji="1" lang="en-US" altLang="ja-JP" sz="1800" dirty="0"/>
              <a:t>	</a:t>
            </a:r>
            <a:r>
              <a:rPr kumimoji="1" lang="ja-JP" altLang="en-US" sz="1800"/>
              <a:t>↓</a:t>
            </a:r>
            <a:endParaRPr kumimoji="1" lang="en-US" altLang="ja-JP" sz="1800" dirty="0"/>
          </a:p>
          <a:p>
            <a:pPr hangingPunct="1">
              <a:lnSpc>
                <a:spcPts val="1300"/>
              </a:lnSpc>
            </a:pPr>
            <a:r>
              <a:rPr kumimoji="1" lang="en-US" altLang="ja-JP" sz="1800" dirty="0"/>
              <a:t>12 T Large Aperture Dipole (2024-2026)</a:t>
            </a:r>
          </a:p>
          <a:p>
            <a:pPr lvl="1" hangingPunct="1">
              <a:lnSpc>
                <a:spcPts val="1300"/>
              </a:lnSpc>
            </a:pPr>
            <a:r>
              <a:rPr kumimoji="1" lang="en-US" altLang="ja-JP" sz="1800" dirty="0"/>
              <a:t>Model of FCC D1 with the bore of </a:t>
            </a:r>
            <a:r>
              <a:rPr kumimoji="1" lang="en-US" altLang="ja-JP" sz="1800" dirty="0">
                <a:latin typeface="Symbol" pitchFamily="2" charset="2"/>
              </a:rPr>
              <a:t>f</a:t>
            </a:r>
            <a:r>
              <a:rPr kumimoji="1" lang="en-US" altLang="ja-JP" sz="1800" dirty="0"/>
              <a:t>100 mm (Nb</a:t>
            </a:r>
            <a:r>
              <a:rPr kumimoji="1" lang="en-US" altLang="ja-JP" sz="1800" baseline="-25000" dirty="0"/>
              <a:t>3</a:t>
            </a:r>
            <a:r>
              <a:rPr kumimoji="1" lang="en-US" altLang="ja-JP" sz="1800" dirty="0"/>
              <a:t>Sn)</a:t>
            </a:r>
          </a:p>
          <a:p>
            <a:pPr lvl="1" hangingPunct="1">
              <a:lnSpc>
                <a:spcPts val="1300"/>
              </a:lnSpc>
            </a:pPr>
            <a:r>
              <a:rPr kumimoji="1" lang="en-US" altLang="ja-JP" sz="1800" dirty="0"/>
              <a:t>Can be used as Test stand</a:t>
            </a:r>
          </a:p>
          <a:p>
            <a:pPr marL="457200" lvl="1" indent="0" hangingPunct="1">
              <a:lnSpc>
                <a:spcPts val="1300"/>
              </a:lnSpc>
              <a:buFont typeface="Arial"/>
              <a:buNone/>
            </a:pPr>
            <a:r>
              <a:rPr kumimoji="1" lang="en-US" altLang="ja-JP" sz="1800" dirty="0"/>
              <a:t>	</a:t>
            </a:r>
            <a:r>
              <a:rPr kumimoji="1" lang="ja-JP" altLang="en-US" sz="1800"/>
              <a:t>↓</a:t>
            </a:r>
            <a:endParaRPr kumimoji="1" lang="en-US" altLang="ja-JP" sz="1800" dirty="0"/>
          </a:p>
          <a:p>
            <a:pPr hangingPunct="1">
              <a:lnSpc>
                <a:spcPts val="1300"/>
              </a:lnSpc>
            </a:pPr>
            <a:r>
              <a:rPr kumimoji="1" lang="en-US" altLang="ja-JP" sz="1800" dirty="0"/>
              <a:t>16-20 T Dipole Magnet (2026-2028)</a:t>
            </a:r>
          </a:p>
          <a:p>
            <a:pPr lvl="1" hangingPunct="1">
              <a:lnSpc>
                <a:spcPts val="1300"/>
              </a:lnSpc>
            </a:pPr>
            <a:r>
              <a:rPr kumimoji="1" lang="en-US" altLang="ja-JP" sz="1800" dirty="0"/>
              <a:t>Nb</a:t>
            </a:r>
            <a:r>
              <a:rPr kumimoji="1" lang="en-US" altLang="ja-JP" sz="1800" baseline="-25000" dirty="0"/>
              <a:t>3</a:t>
            </a:r>
            <a:r>
              <a:rPr kumimoji="1" lang="en-US" altLang="ja-JP" sz="1800" dirty="0"/>
              <a:t>Sn 4 T insert</a:t>
            </a:r>
          </a:p>
          <a:p>
            <a:pPr lvl="1" hangingPunct="1">
              <a:lnSpc>
                <a:spcPts val="1300"/>
              </a:lnSpc>
            </a:pPr>
            <a:r>
              <a:rPr kumimoji="1" lang="en-US" altLang="ja-JP" sz="1800" dirty="0"/>
              <a:t>HTS 8 T insert?</a:t>
            </a:r>
            <a:endParaRPr kumimoji="1"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3923710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2D2E2AE-A767-E049-9EBF-54599ED9C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R&amp;D for High Field Magnet for  Accelerator in Japan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57981CB-754A-3A42-8696-194877A8CE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239" y="1545397"/>
            <a:ext cx="7781925" cy="4368800"/>
          </a:xfrm>
        </p:spPr>
        <p:txBody>
          <a:bodyPr/>
          <a:lstStyle/>
          <a:p>
            <a:pPr marL="0" indent="0"/>
            <a:r>
              <a:rPr kumimoji="1" lang="en-US" altLang="ja-JP" dirty="0"/>
              <a:t>Based on international collaboration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en-US" altLang="ja-JP" b="1" dirty="0">
                <a:solidFill>
                  <a:srgbClr val="FF0000"/>
                </a:solidFill>
              </a:rPr>
              <a:t>HTS: US-Japan collaboration framework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kumimoji="1" lang="en-US" altLang="ja-JP" b="1" dirty="0">
                <a:solidFill>
                  <a:srgbClr val="FF0000"/>
                </a:solidFill>
              </a:rPr>
              <a:t>KEK, Kyoto U., LBNL, BNL, UC Berkeley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kumimoji="1" lang="en-US" altLang="ja-JP" dirty="0"/>
              <a:t>Nb3Sn: CERN-KEK collaboration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kumimoji="1" lang="en-US" altLang="ja-JP" dirty="0"/>
              <a:t>KEK, Tohoku U., Tokai U., NIMS, JASTEC, Furukawa, CERN, NHFML, FNAL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55F2D63-738B-6A4D-AF8F-445E9E71FB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23ED6-7456-B14B-B205-A40CE3E5954F}" type="slidenum">
              <a:rPr lang="en-US" altLang="en-US" smtClean="0"/>
              <a:pPr/>
              <a:t>3</a:t>
            </a:fld>
            <a:endParaRPr lang="en-US" altLang="en-US"/>
          </a:p>
        </p:txBody>
      </p:sp>
      <p:pic>
        <p:nvPicPr>
          <p:cNvPr id="5" name="Picture 2" descr="C:\Public\other\logo\KEK\keklogo-c.gif">
            <a:extLst>
              <a:ext uri="{FF2B5EF4-FFF2-40B4-BE49-F238E27FC236}">
                <a16:creationId xmlns:a16="http://schemas.microsoft.com/office/drawing/2014/main" id="{877931BB-899D-0F48-A36E-FBA104910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907" y="4561930"/>
            <a:ext cx="1425769" cy="8105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B633AEF3-4435-A64D-B43B-F93344D726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0426" y="5537107"/>
            <a:ext cx="1128247" cy="1130055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84CD68F3-AA89-2D45-9154-7AE24FAF6A78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45" y="6237122"/>
            <a:ext cx="1634673" cy="43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43" descr="A_color">
            <a:extLst>
              <a:ext uri="{FF2B5EF4-FFF2-40B4-BE49-F238E27FC236}">
                <a16:creationId xmlns:a16="http://schemas.microsoft.com/office/drawing/2014/main" id="{CAB5413C-1A71-8242-85C5-AB68D84430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1524" y="6387901"/>
            <a:ext cx="1461759" cy="413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AA1E043\Desktop\logo_e_n.bmp">
            <a:extLst>
              <a:ext uri="{FF2B5EF4-FFF2-40B4-BE49-F238E27FC236}">
                <a16:creationId xmlns:a16="http://schemas.microsoft.com/office/drawing/2014/main" id="{ADD527E8-B09D-B246-A093-1738A16F10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079" y="5402291"/>
            <a:ext cx="927333" cy="927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AA1E043\Desktop\index_il01.bmp">
            <a:extLst>
              <a:ext uri="{FF2B5EF4-FFF2-40B4-BE49-F238E27FC236}">
                <a16:creationId xmlns:a16="http://schemas.microsoft.com/office/drawing/2014/main" id="{17289FC2-ACC9-C74E-A9C0-4D28F30F2A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5885" r="4246" b="5881"/>
          <a:stretch/>
        </p:blipFill>
        <p:spPr bwMode="auto">
          <a:xfrm>
            <a:off x="2611399" y="5403421"/>
            <a:ext cx="2190070" cy="533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\\A00-flsrv-tk\3bb15-koh-tk\23-グループブランド「ＫＯＢＥＬＣＯ」\コベルコロゴ\KOBELCO.jpg">
            <a:extLst>
              <a:ext uri="{FF2B5EF4-FFF2-40B4-BE49-F238E27FC236}">
                <a16:creationId xmlns:a16="http://schemas.microsoft.com/office/drawing/2014/main" id="{61FF1275-F07D-3B49-97F6-3478361F7E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923" y="6057571"/>
            <a:ext cx="1461759" cy="31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0790A7B-7C20-774F-81FD-655831218A3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665" y="5376154"/>
            <a:ext cx="1875099" cy="648696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B9F751AE-1CB4-1E47-8A5D-F67D13AC239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04043" y="5561738"/>
            <a:ext cx="1105424" cy="1105424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FA835B40-3C68-9D4C-961B-4BFB362AE2B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655" y="4376876"/>
            <a:ext cx="1064560" cy="106456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2B47E0A-A89B-9B4B-8332-0243803D441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03145" y="4441258"/>
            <a:ext cx="811621" cy="81162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96618EC7-A4E0-4E49-9245-CCAC65B6326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04799" y="4524918"/>
            <a:ext cx="1759376" cy="644303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390E7192-761B-F84F-82C0-4BD48DF3F3F3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130571" y="4514104"/>
            <a:ext cx="1018702" cy="769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31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円/楕円 21">
            <a:extLst>
              <a:ext uri="{FF2B5EF4-FFF2-40B4-BE49-F238E27FC236}">
                <a16:creationId xmlns:a16="http://schemas.microsoft.com/office/drawing/2014/main" id="{C1A57C9D-8CCA-7542-B612-083343794DA8}"/>
              </a:ext>
            </a:extLst>
          </p:cNvPr>
          <p:cNvSpPr/>
          <p:nvPr/>
        </p:nvSpPr>
        <p:spPr bwMode="auto">
          <a:xfrm>
            <a:off x="4682958" y="-34653"/>
            <a:ext cx="3714411" cy="2848723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UC Berkeley</a:t>
            </a:r>
          </a:p>
          <a:p>
            <a:pPr eaLnBrk="0" hangingPunct="0"/>
            <a:r>
              <a:rPr lang="en-US" altLang="ja-JP" sz="1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Dept of Nuclear Engineering</a:t>
            </a:r>
          </a:p>
          <a:p>
            <a:pPr eaLnBrk="0" hangingPunct="0"/>
            <a:r>
              <a:rPr lang="en-US" altLang="ja-JP" sz="1800" dirty="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Experimental material science for nuclear applications</a:t>
            </a:r>
            <a:endParaRPr kumimoji="0" lang="ja-JP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円/楕円 18"/>
          <p:cNvSpPr/>
          <p:nvPr/>
        </p:nvSpPr>
        <p:spPr bwMode="auto">
          <a:xfrm>
            <a:off x="330198" y="-134318"/>
            <a:ext cx="4136065" cy="333523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Kyoto Univ.</a:t>
            </a:r>
          </a:p>
          <a:p>
            <a:pPr eaLnBrk="0" hangingPunct="0"/>
            <a:r>
              <a:rPr lang="en-US" altLang="ja-JP" sz="1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Graduate School of Engineering Department of Electrical Engineering</a:t>
            </a:r>
          </a:p>
          <a:p>
            <a:pPr eaLnBrk="0" hangingPunct="0"/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Advanced Technologies</a:t>
            </a:r>
            <a:r>
              <a:rPr lang="en-US" altLang="ja-JP" sz="1800" baseline="0" dirty="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0" lang="en-US" altLang="ja-JP" sz="18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on </a:t>
            </a:r>
          </a:p>
          <a:p>
            <a:pPr eaLnBrk="0" hangingPunct="0"/>
            <a:r>
              <a:rPr kumimoji="0" lang="en-US" altLang="ja-JP" sz="18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AC-Loss and Field </a:t>
            </a:r>
            <a:r>
              <a:rPr lang="en-US" altLang="ja-JP" sz="1800" dirty="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Quality Analysis on HTS magnets</a:t>
            </a:r>
            <a:endParaRPr kumimoji="0" lang="ja-JP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7" name="円/楕円 16"/>
          <p:cNvSpPr/>
          <p:nvPr/>
        </p:nvSpPr>
        <p:spPr bwMode="auto">
          <a:xfrm>
            <a:off x="-341281" y="2805678"/>
            <a:ext cx="4136065" cy="287749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LBNL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Member of US-MDP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Developing 20 T HTS Accelerator Magnets</a:t>
            </a:r>
          </a:p>
          <a:p>
            <a:pPr eaLnBrk="0" hangingPunct="0"/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Advanced </a:t>
            </a:r>
            <a:r>
              <a:rPr lang="en-US" altLang="ja-JP" sz="1800" dirty="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Technologies for </a:t>
            </a:r>
          </a:p>
          <a:p>
            <a:pPr eaLnBrk="0" hangingPunct="0"/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High Field Accelerator</a:t>
            </a:r>
            <a:r>
              <a:rPr kumimoji="0" lang="en-US" altLang="ja-JP" sz="18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 Magnet</a:t>
            </a:r>
            <a:endParaRPr kumimoji="0" lang="ja-JP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円/楕円 14">
            <a:extLst>
              <a:ext uri="{FF2B5EF4-FFF2-40B4-BE49-F238E27FC236}">
                <a16:creationId xmlns:a16="http://schemas.microsoft.com/office/drawing/2014/main" id="{01A92547-FF43-5D4A-9686-7BCB1B7FF10F}"/>
              </a:ext>
            </a:extLst>
          </p:cNvPr>
          <p:cNvSpPr/>
          <p:nvPr/>
        </p:nvSpPr>
        <p:spPr bwMode="auto">
          <a:xfrm>
            <a:off x="5868685" y="2415459"/>
            <a:ext cx="3552250" cy="2877496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BNL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Member of US-MDP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Developing Various HTS Magnets</a:t>
            </a:r>
          </a:p>
          <a:p>
            <a:pPr eaLnBrk="0" hangingPunct="0"/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Advanced </a:t>
            </a:r>
            <a:r>
              <a:rPr lang="en-US" altLang="ja-JP" sz="1800" dirty="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Technologies for </a:t>
            </a:r>
          </a:p>
          <a:p>
            <a:pPr eaLnBrk="0" hangingPunct="0"/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HTS</a:t>
            </a:r>
            <a:r>
              <a:rPr kumimoji="0" lang="en-US" altLang="ja-JP" sz="18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 Magnet</a:t>
            </a:r>
            <a:endParaRPr kumimoji="0" lang="ja-JP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91435BA-B9CA-254A-BAB2-C24569116624}"/>
              </a:ext>
            </a:extLst>
          </p:cNvPr>
          <p:cNvSpPr/>
          <p:nvPr/>
        </p:nvSpPr>
        <p:spPr bwMode="auto">
          <a:xfrm>
            <a:off x="8056561" y="5879805"/>
            <a:ext cx="1087439" cy="9781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円/楕円 17"/>
          <p:cNvSpPr/>
          <p:nvPr/>
        </p:nvSpPr>
        <p:spPr bwMode="auto">
          <a:xfrm>
            <a:off x="2374313" y="4627344"/>
            <a:ext cx="5156791" cy="2605111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KEK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800" dirty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Developing HTS Magnets for High Radiation Environments</a:t>
            </a:r>
          </a:p>
          <a:p>
            <a:pPr eaLnBrk="0" hangingPunct="0"/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Advanced </a:t>
            </a:r>
            <a:r>
              <a:rPr lang="en-US" altLang="ja-JP" sz="1800" dirty="0">
                <a:solidFill>
                  <a:schemeClr val="bg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Technologies for </a:t>
            </a: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HTS</a:t>
            </a:r>
            <a:r>
              <a:rPr kumimoji="0" lang="en-US" altLang="ja-JP" sz="18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 Magnet with Radiation Hardness</a:t>
            </a:r>
            <a:endParaRPr kumimoji="0" lang="ja-JP" altLang="en-US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8" name="コンテンツ プレースホルダー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9277" y="5347187"/>
            <a:ext cx="786811" cy="450647"/>
          </a:xfrm>
          <a:solidFill>
            <a:schemeClr val="bg1"/>
          </a:solidFill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993" y="2925358"/>
            <a:ext cx="712264" cy="538340"/>
          </a:xfrm>
          <a:prstGeom prst="rect">
            <a:avLst/>
          </a:prstGeom>
        </p:spPr>
      </p:pic>
      <p:sp>
        <p:nvSpPr>
          <p:cNvPr id="27" name="スライド番号プレースホルダー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23ED6-7456-B14B-B205-A40CE3E5954F}" type="slidenum">
              <a:rPr lang="en-US" altLang="en-US" smtClean="0"/>
              <a:pPr/>
              <a:t>4</a:t>
            </a:fld>
            <a:endParaRPr lang="en-US" altLang="en-US"/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A31CBB8B-2735-E141-8DAB-4F5BF53DC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9337" y="2697352"/>
            <a:ext cx="1076958" cy="394394"/>
          </a:xfrm>
          <a:prstGeom prst="rect">
            <a:avLst/>
          </a:prstGeom>
        </p:spPr>
      </p:pic>
      <p:sp>
        <p:nvSpPr>
          <p:cNvPr id="3" name="五角形 2">
            <a:extLst>
              <a:ext uri="{FF2B5EF4-FFF2-40B4-BE49-F238E27FC236}">
                <a16:creationId xmlns:a16="http://schemas.microsoft.com/office/drawing/2014/main" id="{4133C6DD-B053-2B40-A619-F7C0D38ED5B3}"/>
              </a:ext>
            </a:extLst>
          </p:cNvPr>
          <p:cNvSpPr/>
          <p:nvPr/>
        </p:nvSpPr>
        <p:spPr bwMode="auto">
          <a:xfrm>
            <a:off x="2899592" y="1603378"/>
            <a:ext cx="3553623" cy="3360914"/>
          </a:xfrm>
          <a:prstGeom prst="pentagon">
            <a:avLst/>
          </a:prstGeom>
          <a:solidFill>
            <a:srgbClr val="92D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kumimoji="1" lang="en-US" altLang="ja-JP" b="1" dirty="0">
                <a:solidFill>
                  <a:srgbClr val="000000"/>
                </a:solidFill>
              </a:rPr>
              <a:t>Advanced</a:t>
            </a:r>
          </a:p>
          <a:p>
            <a:pPr lvl="0" algn="ctr"/>
            <a:r>
              <a:rPr kumimoji="1" lang="en-US" altLang="ja-JP" b="1" dirty="0">
                <a:solidFill>
                  <a:srgbClr val="000000"/>
                </a:solidFill>
              </a:rPr>
              <a:t>HTS Magnet</a:t>
            </a:r>
          </a:p>
          <a:p>
            <a:pPr lvl="0" algn="ctr"/>
            <a:r>
              <a:rPr kumimoji="1" lang="en-US" altLang="ja-JP" b="1" dirty="0">
                <a:solidFill>
                  <a:srgbClr val="000000"/>
                </a:solidFill>
              </a:rPr>
              <a:t>Technologies</a:t>
            </a:r>
          </a:p>
          <a:p>
            <a:pPr lvl="0" algn="ctr"/>
            <a:r>
              <a:rPr kumimoji="1" lang="en-US" altLang="ja-JP" b="1" dirty="0">
                <a:solidFill>
                  <a:srgbClr val="000000"/>
                </a:solidFill>
              </a:rPr>
              <a:t>for</a:t>
            </a:r>
          </a:p>
          <a:p>
            <a:pPr lvl="0" algn="ctr"/>
            <a:r>
              <a:rPr kumimoji="1" lang="en-US" altLang="ja-JP" b="1" dirty="0">
                <a:solidFill>
                  <a:srgbClr val="000000"/>
                </a:solidFill>
              </a:rPr>
              <a:t>Future</a:t>
            </a:r>
          </a:p>
          <a:p>
            <a:pPr lvl="0" algn="ctr"/>
            <a:r>
              <a:rPr kumimoji="1" lang="en-US" altLang="ja-JP" b="1" dirty="0">
                <a:solidFill>
                  <a:srgbClr val="000000"/>
                </a:solidFill>
              </a:rPr>
              <a:t>Accelerator</a:t>
            </a:r>
          </a:p>
          <a:p>
            <a:pPr lvl="0" algn="ctr"/>
            <a:r>
              <a:rPr kumimoji="1" lang="en-US" altLang="ja-JP" b="1" dirty="0">
                <a:solidFill>
                  <a:srgbClr val="000000"/>
                </a:solidFill>
              </a:rPr>
              <a:t>Sciences</a:t>
            </a:r>
            <a:endParaRPr kumimoji="0" lang="ja-JP" alt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9BF3CA5-4861-0A45-83A9-30D57BD96C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46088" y="313005"/>
            <a:ext cx="807746" cy="807746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E922D599-4A3B-4241-BF2A-4A8EF1E99F7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5" t="12119" r="12274" b="12205"/>
          <a:stretch/>
        </p:blipFill>
        <p:spPr>
          <a:xfrm>
            <a:off x="3080982" y="211321"/>
            <a:ext cx="713802" cy="718882"/>
          </a:xfrm>
          <a:prstGeom prst="ellipse">
            <a:avLst/>
          </a:prstGeom>
          <a:solidFill>
            <a:schemeClr val="bg1"/>
          </a:solidFill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12D15B0-1903-A946-BD6D-51FED65CD369}"/>
              </a:ext>
            </a:extLst>
          </p:cNvPr>
          <p:cNvSpPr txBox="1"/>
          <p:nvPr/>
        </p:nvSpPr>
        <p:spPr>
          <a:xfrm>
            <a:off x="198783" y="5879805"/>
            <a:ext cx="17251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US-Japan</a:t>
            </a:r>
          </a:p>
          <a:p>
            <a:r>
              <a:rPr kumimoji="1" lang="en-US" altLang="ja-JP" dirty="0"/>
              <a:t>Framework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7197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7" y="15875"/>
            <a:ext cx="7781925" cy="1143000"/>
          </a:xfrm>
        </p:spPr>
        <p:txBody>
          <a:bodyPr/>
          <a:lstStyle/>
          <a:p>
            <a:r>
              <a:rPr lang="ja-JP" altLang="ja-JP" sz="2400" dirty="0"/>
              <a:t>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79" y="772890"/>
            <a:ext cx="9048121" cy="6085110"/>
          </a:xfrm>
        </p:spPr>
        <p:txBody>
          <a:bodyPr/>
          <a:lstStyle/>
          <a:p>
            <a:pPr lvl="0" eaLnBrk="0" hangingPunct="0">
              <a:spcBef>
                <a:spcPts val="0"/>
              </a:spcBef>
            </a:pPr>
            <a:r>
              <a:rPr lang="en-US" altLang="ja-JP" sz="1800" b="1" dirty="0"/>
              <a:t>Task1: HTS magnet technologies for high-radiation environment</a:t>
            </a:r>
            <a:endParaRPr lang="en-US" altLang="ja-JP" sz="1800" dirty="0"/>
          </a:p>
          <a:p>
            <a:pPr marL="403225" lvl="1" indent="-457200" eaLnBrk="0" hangingPunct="0">
              <a:spcBef>
                <a:spcPts val="0"/>
              </a:spcBef>
            </a:pPr>
            <a:r>
              <a:rPr lang="en-US" altLang="ja-JP" sz="1600" dirty="0">
                <a:solidFill>
                  <a:srgbClr val="1C37DB"/>
                </a:solidFill>
              </a:rPr>
              <a:t>Gamma ray irradiation to organic materials</a:t>
            </a:r>
          </a:p>
          <a:p>
            <a:pPr marL="403225" lvl="1" indent="-457200" eaLnBrk="0" hangingPunct="0">
              <a:spcBef>
                <a:spcPts val="0"/>
              </a:spcBef>
            </a:pPr>
            <a:r>
              <a:rPr lang="en-US" altLang="ja-JP" sz="1600" dirty="0">
                <a:solidFill>
                  <a:srgbClr val="1C37DB"/>
                </a:solidFill>
              </a:rPr>
              <a:t>Neutron irradiation at the IMR </a:t>
            </a:r>
            <a:r>
              <a:rPr lang="en-US" altLang="ja-JP" sz="1600" dirty="0" err="1">
                <a:solidFill>
                  <a:srgbClr val="1C37DB"/>
                </a:solidFill>
              </a:rPr>
              <a:t>Oarai</a:t>
            </a:r>
            <a:r>
              <a:rPr lang="en-US" altLang="ja-JP" sz="1600" dirty="0">
                <a:solidFill>
                  <a:srgbClr val="1C37DB"/>
                </a:solidFill>
              </a:rPr>
              <a:t> and preform </a:t>
            </a:r>
            <a:r>
              <a:rPr lang="en-US" altLang="ja-JP" sz="1600" dirty="0" err="1">
                <a:solidFill>
                  <a:srgbClr val="1C37DB"/>
                </a:solidFill>
              </a:rPr>
              <a:t>Ic</a:t>
            </a:r>
            <a:r>
              <a:rPr lang="en-US" altLang="ja-JP" sz="1600" dirty="0">
                <a:solidFill>
                  <a:srgbClr val="1C37DB"/>
                </a:solidFill>
              </a:rPr>
              <a:t> test.</a:t>
            </a:r>
          </a:p>
          <a:p>
            <a:pPr marL="403225" lvl="1" indent="-457200" eaLnBrk="0" hangingPunct="0">
              <a:spcBef>
                <a:spcPts val="0"/>
              </a:spcBef>
            </a:pPr>
            <a:r>
              <a:rPr lang="en-US" altLang="ja-JP" sz="1600" dirty="0">
                <a:solidFill>
                  <a:srgbClr val="1C37DB"/>
                </a:solidFill>
              </a:rPr>
              <a:t>Microscopic analysis of irradiation damage.</a:t>
            </a:r>
          </a:p>
          <a:p>
            <a:pPr eaLnBrk="0" hangingPunct="0">
              <a:spcBef>
                <a:spcPts val="0"/>
              </a:spcBef>
            </a:pPr>
            <a:r>
              <a:rPr lang="en-US" altLang="ja-JP" sz="1800" b="1" dirty="0"/>
              <a:t>Task 2: Stability, quench protection, and magnet safety </a:t>
            </a:r>
          </a:p>
          <a:p>
            <a:pPr eaLnBrk="0" hangingPunct="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kumimoji="1" lang="en-US" altLang="ja-JP" sz="1600" kern="1200" dirty="0">
                <a:solidFill>
                  <a:srgbClr val="1C37DB"/>
                </a:solidFill>
                <a:latin typeface="Arial" pitchFamily="34" charset="0"/>
                <a:ea typeface="ＭＳ Ｐゴシック" pitchFamily="50" charset="-128"/>
              </a:rPr>
              <a:t>Quench experiments of various spiral conductors</a:t>
            </a:r>
            <a:r>
              <a:rPr lang="en-US" altLang="ja-JP" sz="1600" dirty="0">
                <a:solidFill>
                  <a:srgbClr val="1C37DB"/>
                </a:solidFill>
              </a:rPr>
              <a:t>.</a:t>
            </a:r>
            <a:endParaRPr lang="ja-JP" altLang="ja-JP" sz="1800">
              <a:solidFill>
                <a:srgbClr val="1C37DB"/>
              </a:solidFill>
            </a:endParaRPr>
          </a:p>
          <a:p>
            <a:pPr lvl="0" eaLnBrk="0" hangingPunct="0">
              <a:spcBef>
                <a:spcPts val="0"/>
              </a:spcBef>
            </a:pPr>
            <a:r>
              <a:rPr lang="en-US" altLang="ja-JP" sz="1800" b="1" dirty="0"/>
              <a:t>Task 3: Measuring and modeling AC loss and field quality of HTS accelerator magnets</a:t>
            </a:r>
          </a:p>
          <a:p>
            <a:pPr marL="36513" lvl="1" indent="-90488" defTabSz="4572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ja-JP" sz="1600" dirty="0"/>
              <a:t>    </a:t>
            </a:r>
            <a:r>
              <a:rPr lang="en-US" altLang="ja-JP" sz="1600" dirty="0">
                <a:solidFill>
                  <a:srgbClr val="1C37DB"/>
                </a:solidFill>
              </a:rPr>
              <a:t>Analyses of m</a:t>
            </a:r>
            <a:r>
              <a:rPr kumimoji="1" lang="en-US" altLang="ja-JP" sz="1600" kern="1200" dirty="0">
                <a:solidFill>
                  <a:srgbClr val="1C37DB"/>
                </a:solidFill>
                <a:latin typeface="Arial" pitchFamily="34" charset="0"/>
                <a:ea typeface="ＭＳ Ｐゴシック" pitchFamily="50" charset="-128"/>
              </a:rPr>
              <a:t>echanical effect of shielding current, and CCT wound with CORC wires</a:t>
            </a:r>
            <a:r>
              <a:rPr lang="en-US" altLang="ja-JP" sz="1600" dirty="0">
                <a:solidFill>
                  <a:srgbClr val="1C37DB"/>
                </a:solidFill>
              </a:rPr>
              <a:t>.</a:t>
            </a:r>
          </a:p>
          <a:p>
            <a:pPr lvl="0"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ja-JP" sz="1600" dirty="0">
                <a:solidFill>
                  <a:srgbClr val="1C37DB"/>
                </a:solidFill>
              </a:rPr>
              <a:t>Field</a:t>
            </a:r>
            <a:r>
              <a:rPr lang="ja-JP" altLang="en-US" sz="1600">
                <a:solidFill>
                  <a:srgbClr val="1C37DB"/>
                </a:solidFill>
              </a:rPr>
              <a:t> </a:t>
            </a:r>
            <a:r>
              <a:rPr lang="en-US" altLang="ja-JP" sz="1600" dirty="0">
                <a:solidFill>
                  <a:srgbClr val="1C37DB"/>
                </a:solidFill>
              </a:rPr>
              <a:t>measurement</a:t>
            </a:r>
            <a:r>
              <a:rPr lang="ja-JP" altLang="en-US" sz="1600" dirty="0">
                <a:solidFill>
                  <a:srgbClr val="1C37DB"/>
                </a:solidFill>
              </a:rPr>
              <a:t> </a:t>
            </a:r>
            <a:r>
              <a:rPr lang="en-US" altLang="ja-JP" sz="1600" dirty="0">
                <a:solidFill>
                  <a:srgbClr val="1C37DB"/>
                </a:solidFill>
              </a:rPr>
              <a:t>of</a:t>
            </a:r>
            <a:r>
              <a:rPr lang="ja-JP" altLang="en-US" sz="1600">
                <a:solidFill>
                  <a:srgbClr val="1C37DB"/>
                </a:solidFill>
              </a:rPr>
              <a:t> </a:t>
            </a:r>
            <a:r>
              <a:rPr lang="en-US" altLang="ja-JP" sz="1600" dirty="0">
                <a:solidFill>
                  <a:srgbClr val="1C37DB"/>
                </a:solidFill>
              </a:rPr>
              <a:t>various HTS magnets.</a:t>
            </a:r>
            <a:endParaRPr lang="ja-JP" altLang="ja-JP" sz="1800" dirty="0">
              <a:solidFill>
                <a:srgbClr val="1C37DB"/>
              </a:solidFill>
            </a:endParaRPr>
          </a:p>
          <a:p>
            <a:pPr eaLnBrk="0" hangingPunct="0">
              <a:spcBef>
                <a:spcPts val="0"/>
              </a:spcBef>
            </a:pPr>
            <a:r>
              <a:rPr lang="en-US" altLang="ja-JP" sz="1800" b="1" dirty="0"/>
              <a:t>Task 4: HTS/LTS high field hybrid accelerator dipole technology</a:t>
            </a:r>
          </a:p>
          <a:p>
            <a:pPr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ja-JP" sz="1600" dirty="0">
                <a:solidFill>
                  <a:srgbClr val="1C37DB"/>
                </a:solidFill>
              </a:rPr>
              <a:t>Non-organic insulation technology R&amp;D for HTS and Nb</a:t>
            </a:r>
            <a:r>
              <a:rPr lang="en-US" altLang="ja-JP" sz="1600" baseline="-25000" dirty="0">
                <a:solidFill>
                  <a:srgbClr val="1C37DB"/>
                </a:solidFill>
              </a:rPr>
              <a:t>3</a:t>
            </a:r>
            <a:r>
              <a:rPr lang="en-US" altLang="ja-JP" sz="1600" dirty="0">
                <a:solidFill>
                  <a:srgbClr val="1C37DB"/>
                </a:solidFill>
              </a:rPr>
              <a:t>Sn conductor.</a:t>
            </a:r>
          </a:p>
          <a:p>
            <a:pPr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ja-JP" sz="1600" dirty="0">
                <a:solidFill>
                  <a:srgbClr val="1C37DB"/>
                </a:solidFill>
              </a:rPr>
              <a:t>Develop rad-hard racetrack coils that can be tested at BNL 10T test stand.</a:t>
            </a:r>
          </a:p>
          <a:p>
            <a:pPr eaLnBrk="0" hangingPunct="0">
              <a:spcBef>
                <a:spcPts val="0"/>
              </a:spcBef>
              <a:buFont typeface="Arial" charset="0"/>
              <a:buChar char="•"/>
            </a:pPr>
            <a:r>
              <a:rPr lang="en-US" altLang="ja-JP" sz="1600" dirty="0">
                <a:solidFill>
                  <a:srgbClr val="1C37DB"/>
                </a:solidFill>
              </a:rPr>
              <a:t>Prepare test stand, complete quench protection system design. Device a detailed test program including magnetization measurement.</a:t>
            </a:r>
            <a:endParaRPr lang="en-US" sz="1800" dirty="0">
              <a:solidFill>
                <a:srgbClr val="1C37DB"/>
              </a:solidFill>
            </a:endParaRPr>
          </a:p>
        </p:txBody>
      </p:sp>
      <p:pic>
        <p:nvPicPr>
          <p:cNvPr id="6" name="コンテンツ プレースホルダー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2421" y="6295705"/>
            <a:ext cx="786811" cy="450647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95879" y="15875"/>
            <a:ext cx="2498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0000"/>
                </a:solidFill>
              </a:rPr>
              <a:t>Task and Target</a:t>
            </a:r>
            <a:endParaRPr kumimoji="1" lang="ja-JP" altLang="en-US" b="1" dirty="0">
              <a:solidFill>
                <a:srgbClr val="000000"/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23ED6-7456-B14B-B205-A40CE3E5954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6A8CBE6-DC6A-CA4E-B57A-9908D768C6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6546" y="6281953"/>
            <a:ext cx="1305676" cy="478153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6805C7B6-3D91-8C4A-9EA4-CCD1CADA47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8779" y="6233901"/>
            <a:ext cx="574256" cy="574256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5BFB8A04-5465-F44E-A0D3-5B29A7DC83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779" y="6096000"/>
            <a:ext cx="762000" cy="762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13ED84F1-4708-0C41-B006-8205A2B845D9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683" y="4739556"/>
            <a:ext cx="3511278" cy="195293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4D5A993-A0D3-114E-8178-3364892DF23B}"/>
              </a:ext>
            </a:extLst>
          </p:cNvPr>
          <p:cNvSpPr txBox="1"/>
          <p:nvPr/>
        </p:nvSpPr>
        <p:spPr>
          <a:xfrm>
            <a:off x="1222044" y="6470329"/>
            <a:ext cx="22742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J-PARC 2</a:t>
            </a:r>
            <a:r>
              <a:rPr kumimoji="1" lang="en-US" altLang="ja-JP" sz="2000" baseline="30000" dirty="0"/>
              <a:t>nd</a:t>
            </a:r>
            <a:r>
              <a:rPr kumimoji="1" lang="en-US" altLang="ja-JP" sz="2000" dirty="0"/>
              <a:t> Target</a:t>
            </a:r>
            <a:endParaRPr kumimoji="1" lang="ja-JP" altLang="en-US" sz="200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9B2B0B3-4D2A-614A-A2C0-78F8948E0E74}"/>
              </a:ext>
            </a:extLst>
          </p:cNvPr>
          <p:cNvSpPr txBox="1"/>
          <p:nvPr/>
        </p:nvSpPr>
        <p:spPr>
          <a:xfrm>
            <a:off x="4882970" y="5097593"/>
            <a:ext cx="42066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FCC Interaction Region Magnets</a:t>
            </a:r>
          </a:p>
          <a:p>
            <a:r>
              <a:rPr kumimoji="1" lang="en-US" altLang="ja-JP" sz="2000" dirty="0"/>
              <a:t>Muon Collider Production Solenoid</a:t>
            </a:r>
            <a:endParaRPr kumimoji="1" lang="ja-JP" altLang="en-US" sz="2000"/>
          </a:p>
        </p:txBody>
      </p:sp>
      <p:sp>
        <p:nvSpPr>
          <p:cNvPr id="14" name="右矢印 13">
            <a:extLst>
              <a:ext uri="{FF2B5EF4-FFF2-40B4-BE49-F238E27FC236}">
                <a16:creationId xmlns:a16="http://schemas.microsoft.com/office/drawing/2014/main" id="{1CEEC600-D39C-E14E-8501-D8A6A6200440}"/>
              </a:ext>
            </a:extLst>
          </p:cNvPr>
          <p:cNvSpPr/>
          <p:nvPr/>
        </p:nvSpPr>
        <p:spPr bwMode="auto">
          <a:xfrm>
            <a:off x="4005943" y="5274564"/>
            <a:ext cx="762000" cy="35394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054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055108"/>
          </a:xfrm>
          <a:solidFill>
            <a:srgbClr val="1C37DB"/>
          </a:solidFill>
        </p:spPr>
        <p:txBody>
          <a:bodyPr/>
          <a:lstStyle/>
          <a:p>
            <a:r>
              <a:rPr lang="en-US" sz="2800" b="1" dirty="0">
                <a:solidFill>
                  <a:schemeClr val="bg1"/>
                </a:solidFill>
              </a:rPr>
              <a:t>Task 1: Irradiation of a novel epoxy developed at QST gamma-ray facility (KEK + LBNL)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759" y="1719155"/>
            <a:ext cx="1739791" cy="16868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8964" y="1279484"/>
            <a:ext cx="273522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000000"/>
                </a:solidFill>
                <a:latin typeface="Arial"/>
              </a:rPr>
              <a:t>CTD-101 k, used by US LARP, after one thermal cycle to 77 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6308" y="3090448"/>
            <a:ext cx="1723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</a:rPr>
              <a:t>Extensive cracks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7276" y="1708800"/>
            <a:ext cx="1730511" cy="16731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47500" y="1252325"/>
            <a:ext cx="300954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rgbClr val="000000"/>
                </a:solidFill>
                <a:latin typeface="Arial"/>
              </a:rPr>
              <a:t>NHMFL-mix61, an amine-based epoxy after one thermal cycle to 77 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14190" y="3043421"/>
            <a:ext cx="994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</a:rPr>
              <a:t>No crack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6308" y="3506264"/>
            <a:ext cx="615297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800" b="1" dirty="0">
                <a:solidFill>
                  <a:srgbClr val="000000"/>
                </a:solidFill>
              </a:rPr>
              <a:t>25 </a:t>
            </a:r>
            <a:r>
              <a:rPr lang="en-US" sz="1800" b="1" dirty="0" err="1">
                <a:solidFill>
                  <a:srgbClr val="000000"/>
                </a:solidFill>
              </a:rPr>
              <a:t>MGy</a:t>
            </a:r>
            <a:r>
              <a:rPr lang="en-US" sz="1800" b="1" dirty="0">
                <a:solidFill>
                  <a:srgbClr val="000000"/>
                </a:solidFill>
              </a:rPr>
              <a:t>, 50 </a:t>
            </a:r>
            <a:r>
              <a:rPr lang="en-US" sz="1800" b="1" dirty="0" err="1">
                <a:solidFill>
                  <a:srgbClr val="000000"/>
                </a:solidFill>
              </a:rPr>
              <a:t>MGy</a:t>
            </a:r>
            <a:r>
              <a:rPr lang="en-US" sz="1800" b="1" dirty="0">
                <a:solidFill>
                  <a:srgbClr val="000000"/>
                </a:solidFill>
              </a:rPr>
              <a:t>, 100 </a:t>
            </a:r>
            <a:r>
              <a:rPr lang="en-US" sz="1800" b="1" dirty="0" err="1">
                <a:solidFill>
                  <a:srgbClr val="000000"/>
                </a:solidFill>
              </a:rPr>
              <a:t>MGy</a:t>
            </a:r>
            <a:r>
              <a:rPr lang="en-US" sz="1800" b="1" dirty="0">
                <a:solidFill>
                  <a:srgbClr val="000000"/>
                </a:solidFill>
              </a:rPr>
              <a:t> irradiated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Samples shipped to LBNL.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1600" b="1" dirty="0">
                <a:solidFill>
                  <a:srgbClr val="000000"/>
                </a:solidFill>
              </a:rPr>
              <a:t>Mechanical tests pending.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0214" y="1572273"/>
            <a:ext cx="2852407" cy="23259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252976" y="1168389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</a:rPr>
              <a:t>RT tensile test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2385" y="4354677"/>
            <a:ext cx="1735690" cy="2444268"/>
          </a:xfrm>
          <a:prstGeom prst="rect">
            <a:avLst/>
          </a:prstGeom>
        </p:spPr>
      </p:pic>
      <p:sp>
        <p:nvSpPr>
          <p:cNvPr id="36" name="スライド番号プレースホルダー 3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23ED6-7456-B14B-B205-A40CE3E5954F}" type="slidenum">
              <a:rPr lang="en-US" altLang="en-US" smtClean="0"/>
              <a:pPr/>
              <a:t>6</a:t>
            </a:fld>
            <a:endParaRPr lang="en-US" alt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84732" y="4116981"/>
            <a:ext cx="2248836" cy="299844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91064" y="4468762"/>
            <a:ext cx="102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CTD 101K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538631" y="6101170"/>
            <a:ext cx="1366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NHMFL mix61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36508" y="4453050"/>
            <a:ext cx="11780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>
                <a:solidFill>
                  <a:schemeClr val="bg1"/>
                </a:solidFill>
              </a:rPr>
              <a:t>ATLAS ECT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49732" y="3936938"/>
            <a:ext cx="31694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Yin, Shen et al., IEEE Trans. Appl. </a:t>
            </a:r>
            <a:r>
              <a:rPr lang="en-US" sz="1000" dirty="0" err="1"/>
              <a:t>Supercond</a:t>
            </a:r>
            <a:r>
              <a:rPr lang="en-US" sz="1000" dirty="0"/>
              <a:t>., 2019</a:t>
            </a: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FFE23E09-251E-E449-84DB-588E5F493F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78890" y="6260187"/>
            <a:ext cx="645857" cy="488148"/>
          </a:xfrm>
          <a:prstGeom prst="rect">
            <a:avLst/>
          </a:prstGeom>
        </p:spPr>
      </p:pic>
      <p:pic>
        <p:nvPicPr>
          <p:cNvPr id="21" name="コンテンツ プレースホルダー 7">
            <a:extLst>
              <a:ext uri="{FF2B5EF4-FFF2-40B4-BE49-F238E27FC236}">
                <a16:creationId xmlns:a16="http://schemas.microsoft.com/office/drawing/2014/main" id="{F4365953-FE43-D549-8FE0-083A45D5D58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1821" y="6313589"/>
            <a:ext cx="786811" cy="45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107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4294967295"/>
          </p:nvPr>
        </p:nvSpPr>
        <p:spPr>
          <a:xfrm>
            <a:off x="6686364" y="649303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6BB8925-2B8E-4DD5-A41C-AF9351F4B5ED}" type="slidenum">
              <a:rPr lang="ja-JP" altLang="en-US" smtClean="0">
                <a:latin typeface="+mn-lt"/>
              </a:rPr>
              <a:pPr>
                <a:defRPr/>
              </a:pPr>
              <a:t>7</a:t>
            </a:fld>
            <a:endParaRPr lang="ja-JP" altLang="en-US" dirty="0">
              <a:latin typeface="+mn-lt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69378" y="-47885"/>
            <a:ext cx="9074621" cy="58482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Current status of neutron irradiation</a:t>
            </a:r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349F548C-3BA8-4049-8D8A-795638DE06C6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solidFill>
            <a:srgbClr val="1C37DB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Task 1 Neutron irradiation to HTS conductors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pic>
        <p:nvPicPr>
          <p:cNvPr id="19" name="コンテンツ プレースホルダー 7">
            <a:extLst>
              <a:ext uri="{FF2B5EF4-FFF2-40B4-BE49-F238E27FC236}">
                <a16:creationId xmlns:a16="http://schemas.microsoft.com/office/drawing/2014/main" id="{45251E41-499A-B446-8B1A-07652D0911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5545" y="6391670"/>
            <a:ext cx="786811" cy="4506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0A89D77-81EA-4544-B128-9B025CB21BC4}"/>
              </a:ext>
            </a:extLst>
          </p:cNvPr>
          <p:cNvSpPr txBox="1"/>
          <p:nvPr/>
        </p:nvSpPr>
        <p:spPr>
          <a:xfrm>
            <a:off x="35759" y="516050"/>
            <a:ext cx="907462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2200" dirty="0">
                <a:latin typeface="+mn-lt"/>
              </a:rPr>
              <a:t>PIE</a:t>
            </a:r>
            <a:r>
              <a:rPr lang="ja-JP" altLang="en-US" sz="2200" dirty="0">
                <a:latin typeface="+mn-lt"/>
              </a:rPr>
              <a:t> of </a:t>
            </a:r>
            <a:r>
              <a:rPr lang="en-US" altLang="ja-JP" sz="2200" dirty="0" err="1">
                <a:latin typeface="+mn-lt"/>
              </a:rPr>
              <a:t>GdBCO</a:t>
            </a:r>
            <a:r>
              <a:rPr lang="en-US" altLang="ja-JP" sz="2200" dirty="0">
                <a:latin typeface="+mn-lt"/>
              </a:rPr>
              <a:t> </a:t>
            </a:r>
            <a:r>
              <a:rPr lang="ja-JP" altLang="en-US" sz="2200" dirty="0">
                <a:latin typeface="+mn-lt"/>
              </a:rPr>
              <a:t>samples with neutron flux </a:t>
            </a:r>
            <a:r>
              <a:rPr lang="en-US" altLang="ja-JP" sz="2200" dirty="0">
                <a:latin typeface="+mn-lt"/>
              </a:rPr>
              <a:t>of</a:t>
            </a:r>
            <a:r>
              <a:rPr lang="ja-JP" altLang="en-US" sz="2200" dirty="0">
                <a:latin typeface="+mn-lt"/>
              </a:rPr>
              <a:t> 1.8</a:t>
            </a:r>
            <a:r>
              <a:rPr lang="en-US" altLang="ja-JP" sz="2200" dirty="0">
                <a:latin typeface="+mn-lt"/>
              </a:rPr>
              <a:t>0</a:t>
            </a:r>
            <a:r>
              <a:rPr lang="ja-JP" altLang="en-US" sz="2200" dirty="0">
                <a:latin typeface="+mn-lt"/>
              </a:rPr>
              <a:t>, </a:t>
            </a:r>
            <a:r>
              <a:rPr lang="en-US" altLang="ja-JP" sz="2200" dirty="0">
                <a:latin typeface="+mn-lt"/>
              </a:rPr>
              <a:t>2.58</a:t>
            </a:r>
            <a:r>
              <a:rPr lang="ja-JP" altLang="en-US" sz="2200" dirty="0">
                <a:latin typeface="+mn-lt"/>
              </a:rPr>
              <a:t>x10</a:t>
            </a:r>
            <a:r>
              <a:rPr lang="ja-JP" altLang="en-US" sz="2200" baseline="30000" dirty="0">
                <a:latin typeface="+mn-lt"/>
              </a:rPr>
              <a:t>22</a:t>
            </a:r>
            <a:r>
              <a:rPr lang="ja-JP" altLang="en-US" sz="2200" dirty="0">
                <a:latin typeface="+mn-lt"/>
              </a:rPr>
              <a:t> n</a:t>
            </a:r>
            <a:r>
              <a:rPr lang="en-US" altLang="ja-JP" sz="2200" dirty="0">
                <a:latin typeface="+mn-lt"/>
              </a:rPr>
              <a:t>/m</a:t>
            </a:r>
            <a:r>
              <a:rPr lang="en-US" altLang="ja-JP" sz="2200" baseline="30000" dirty="0">
                <a:latin typeface="+mn-lt"/>
              </a:rPr>
              <a:t>2</a:t>
            </a:r>
            <a:endParaRPr lang="ja-JP" altLang="en-US" sz="2200" dirty="0">
              <a:latin typeface="+mn-lt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E1C27D20-150D-40CF-941C-D2CE1E7532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490" y="911179"/>
            <a:ext cx="4289822" cy="3256240"/>
          </a:xfrm>
          <a:prstGeom prst="rect">
            <a:avLst/>
          </a:prstGeom>
        </p:spPr>
      </p:pic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245BBC32-F00F-446B-A09E-358D7720C7D9}"/>
              </a:ext>
            </a:extLst>
          </p:cNvPr>
          <p:cNvSpPr/>
          <p:nvPr/>
        </p:nvSpPr>
        <p:spPr>
          <a:xfrm>
            <a:off x="4800369" y="1354650"/>
            <a:ext cx="4342266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altLang="ja-JP" sz="1100" b="1" dirty="0">
                <a:latin typeface="+mn-lt"/>
                <a:cs typeface="Times New Roman" panose="02020603050405020304" pitchFamily="18" charset="0"/>
              </a:rPr>
              <a:t>D. X. Fischer, et al., Supercond. Sci. Technol. 31 (2018) 044006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AA44DC5E-58C9-491C-A350-1C58D505BF91}"/>
              </a:ext>
            </a:extLst>
          </p:cNvPr>
          <p:cNvSpPr txBox="1"/>
          <p:nvPr/>
        </p:nvSpPr>
        <p:spPr>
          <a:xfrm>
            <a:off x="5214392" y="955426"/>
            <a:ext cx="352211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+mn-lt"/>
              </a:rPr>
              <a:t>Neutron irradiation effect on Tc</a:t>
            </a:r>
          </a:p>
          <a:p>
            <a:pPr algn="ctr"/>
            <a:r>
              <a:rPr lang="en-US" altLang="ja-JP" sz="1200" b="1" dirty="0">
                <a:latin typeface="+mn-lt"/>
              </a:rPr>
              <a:t>*i</a:t>
            </a:r>
            <a:r>
              <a:rPr kumimoji="1" lang="en-US" altLang="ja-JP" sz="1200" b="1" dirty="0">
                <a:latin typeface="+mn-lt"/>
              </a:rPr>
              <a:t>nfluence of Cd foil for </a:t>
            </a:r>
            <a:r>
              <a:rPr lang="en-US" altLang="ja-JP" sz="1200" b="1" dirty="0" err="1">
                <a:latin typeface="+mn-lt"/>
              </a:rPr>
              <a:t>SuperPower</a:t>
            </a:r>
            <a:r>
              <a:rPr lang="en-US" altLang="ja-JP" sz="1200" b="1" dirty="0">
                <a:latin typeface="+mn-lt"/>
              </a:rPr>
              <a:t> SCS4050</a:t>
            </a:r>
            <a:endParaRPr lang="ja-JP" altLang="en-US" sz="1200" b="1" dirty="0">
              <a:latin typeface="+mn-lt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1B6F78A-921F-46B1-8930-3361F3C57C9E}"/>
              </a:ext>
            </a:extLst>
          </p:cNvPr>
          <p:cNvSpPr txBox="1"/>
          <p:nvPr/>
        </p:nvSpPr>
        <p:spPr>
          <a:xfrm>
            <a:off x="5075953" y="1604075"/>
            <a:ext cx="37910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4150" indent="-184150">
              <a:buFont typeface="Arial" panose="020B0604020202020204" pitchFamily="34" charset="0"/>
              <a:buChar char="•"/>
            </a:pPr>
            <a:r>
              <a:rPr kumimoji="1" lang="en-US" altLang="ja-JP" sz="1400" b="1" dirty="0">
                <a:latin typeface="+mn-lt"/>
              </a:rPr>
              <a:t>No significant degradation in shielded HTS tape at </a:t>
            </a:r>
            <a:r>
              <a:rPr kumimoji="1" lang="en-US" altLang="ja-JP" sz="1400" b="1" dirty="0">
                <a:solidFill>
                  <a:srgbClr val="FF0000"/>
                </a:solidFill>
                <a:latin typeface="+mn-lt"/>
              </a:rPr>
              <a:t>0.6 x 10</a:t>
            </a:r>
            <a:r>
              <a:rPr kumimoji="1" lang="en-US" altLang="ja-JP" sz="1400" b="1" baseline="30000" dirty="0">
                <a:solidFill>
                  <a:srgbClr val="FF0000"/>
                </a:solidFill>
                <a:latin typeface="+mn-lt"/>
              </a:rPr>
              <a:t>22</a:t>
            </a:r>
            <a:r>
              <a:rPr kumimoji="1" lang="en-US" altLang="ja-JP" sz="1400" b="1" dirty="0">
                <a:solidFill>
                  <a:srgbClr val="FF0000"/>
                </a:solidFill>
                <a:latin typeface="+mn-lt"/>
              </a:rPr>
              <a:t> </a:t>
            </a:r>
            <a:r>
              <a:rPr kumimoji="1" lang="en-US" altLang="ja-JP" sz="1400" b="1" dirty="0">
                <a:latin typeface="+mn-lt"/>
              </a:rPr>
              <a:t>n/m</a:t>
            </a:r>
            <a:r>
              <a:rPr kumimoji="1" lang="en-US" altLang="ja-JP" sz="1400" b="1" baseline="30000" dirty="0">
                <a:latin typeface="+mn-lt"/>
              </a:rPr>
              <a:t>2</a:t>
            </a:r>
            <a:r>
              <a:rPr kumimoji="1" lang="en-US" altLang="ja-JP" sz="1400" b="1" dirty="0">
                <a:latin typeface="+mn-lt"/>
              </a:rPr>
              <a:t>.</a:t>
            </a:r>
          </a:p>
          <a:p>
            <a:pPr marL="184150" indent="-184150">
              <a:buFont typeface="Arial" panose="020B0604020202020204" pitchFamily="34" charset="0"/>
              <a:buChar char="•"/>
            </a:pPr>
            <a:r>
              <a:rPr lang="en-US" altLang="ja-JP" sz="1400" b="1" dirty="0">
                <a:latin typeface="+mn-lt"/>
              </a:rPr>
              <a:t>But, reduction of Tc by </a:t>
            </a:r>
            <a:r>
              <a:rPr lang="en-US" altLang="ja-JP" sz="1400" b="1" dirty="0">
                <a:solidFill>
                  <a:srgbClr val="0000FF"/>
                </a:solidFill>
                <a:latin typeface="+mn-lt"/>
              </a:rPr>
              <a:t>5 K</a:t>
            </a:r>
            <a:r>
              <a:rPr lang="en-US" altLang="ja-JP" sz="1400" b="1" dirty="0">
                <a:latin typeface="+mn-lt"/>
              </a:rPr>
              <a:t> in unshielded sample.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DCEE0B9C-53A1-47A1-AAC5-FF825B3453C9}"/>
              </a:ext>
            </a:extLst>
          </p:cNvPr>
          <p:cNvSpPr txBox="1"/>
          <p:nvPr/>
        </p:nvSpPr>
        <p:spPr>
          <a:xfrm>
            <a:off x="222843" y="3988367"/>
            <a:ext cx="522147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ja-JP" b="1" dirty="0">
                <a:ln>
                  <a:solidFill>
                    <a:sysClr val="windowText" lastClr="000000"/>
                  </a:solidFill>
                </a:ln>
                <a:solidFill>
                  <a:srgbClr val="00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Vanishment of superconductivity is confirmed</a:t>
            </a:r>
            <a:endParaRPr lang="ja-JP" altLang="en-US" dirty="0">
              <a:ln>
                <a:solidFill>
                  <a:sysClr val="windowText" lastClr="000000"/>
                </a:solidFill>
              </a:ln>
              <a:solidFill>
                <a:srgbClr val="00CC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F2FDB9AA-E36D-4573-B3D8-EC753B7D567B}"/>
              </a:ext>
            </a:extLst>
          </p:cNvPr>
          <p:cNvSpPr txBox="1"/>
          <p:nvPr/>
        </p:nvSpPr>
        <p:spPr>
          <a:xfrm>
            <a:off x="226330" y="5425890"/>
            <a:ext cx="84932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000" b="1" dirty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PIE of </a:t>
            </a:r>
            <a:r>
              <a:rPr lang="en-US" altLang="ja-JP" sz="2000" b="1" dirty="0" err="1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GdBCO</a:t>
            </a:r>
            <a:r>
              <a:rPr lang="en-US" altLang="ja-JP" sz="2000" b="1" dirty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samples of target fluence </a:t>
            </a:r>
            <a:r>
              <a:rPr lang="en-US" altLang="ja-JP" sz="2000" b="1" dirty="0">
                <a:ln w="3175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1x10</a:t>
            </a:r>
            <a:r>
              <a:rPr lang="en-US" altLang="ja-JP" sz="2000" b="1" baseline="30000" dirty="0">
                <a:ln w="3175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21</a:t>
            </a:r>
            <a:r>
              <a:rPr lang="en-US" altLang="ja-JP" sz="2000" b="1" dirty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</a:t>
            </a:r>
            <a:r>
              <a:rPr lang="en-US" altLang="ja-JP" sz="2000" b="1" dirty="0">
                <a:ln w="3175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5x10</a:t>
            </a:r>
            <a:r>
              <a:rPr lang="en-US" altLang="ja-JP" sz="2000" b="1" baseline="30000" dirty="0">
                <a:ln w="3175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21</a:t>
            </a:r>
            <a:r>
              <a:rPr lang="en-US" altLang="ja-JP" sz="2000" b="1" dirty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n/m</a:t>
            </a:r>
            <a:r>
              <a:rPr lang="en-US" altLang="ja-JP" sz="2000" b="1" baseline="30000" dirty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000" b="1" dirty="0">
                <a:ln w="3175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Fast neutron irradiation</a:t>
            </a:r>
            <a:r>
              <a:rPr lang="en-US" altLang="ja-JP" sz="2000" b="1" dirty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by shielding of samples with Cd foil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000" b="1" dirty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Irradiation of </a:t>
            </a:r>
            <a:r>
              <a:rPr lang="en-US" altLang="ja-JP" sz="2000" b="1" dirty="0" err="1">
                <a:ln w="3175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EuBCO</a:t>
            </a:r>
            <a:r>
              <a:rPr lang="en-US" altLang="ja-JP" sz="2000" b="1" dirty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samples to confirm the contribution of Gd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2000" b="1" dirty="0">
                <a:ln w="3175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Materials analysis</a:t>
            </a:r>
            <a:r>
              <a:rPr lang="en-US" altLang="ja-JP" sz="2000" b="1" dirty="0">
                <a:ln w="3175"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en-US" altLang="ja-JP" sz="2000" b="1" dirty="0">
                <a:ln w="3175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of irradiated samples by X-ray diffraction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A4826F2-2637-45A2-BADA-14F1E65FD44D}"/>
              </a:ext>
            </a:extLst>
          </p:cNvPr>
          <p:cNvSpPr txBox="1"/>
          <p:nvPr/>
        </p:nvSpPr>
        <p:spPr>
          <a:xfrm>
            <a:off x="78862" y="4922839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u="sng" dirty="0">
                <a:ln w="3175">
                  <a:solidFill>
                    <a:schemeClr val="tx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Further study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4308891F-6F45-3640-9944-7C39FF1D3105}"/>
              </a:ext>
            </a:extLst>
          </p:cNvPr>
          <p:cNvPicPr/>
          <p:nvPr/>
        </p:nvPicPr>
        <p:blipFill rotWithShape="1">
          <a:blip r:embed="rId5"/>
          <a:srcRect t="10587"/>
          <a:stretch/>
        </p:blipFill>
        <p:spPr bwMode="auto">
          <a:xfrm>
            <a:off x="5351536" y="2765660"/>
            <a:ext cx="3468428" cy="17092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8C2ECA3-BCE4-674C-94EE-1FD3E97380BB}"/>
              </a:ext>
            </a:extLst>
          </p:cNvPr>
          <p:cNvSpPr/>
          <p:nvPr/>
        </p:nvSpPr>
        <p:spPr>
          <a:xfrm>
            <a:off x="5457722" y="4384722"/>
            <a:ext cx="36526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ea typeface="游明朝" panose="02020400000000000000" pitchFamily="18" charset="-128"/>
              </a:rPr>
              <a:t>X-ray diffraction patterns of </a:t>
            </a:r>
            <a:r>
              <a:rPr lang="en-US" altLang="ja-JP" sz="12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the unirradiated </a:t>
            </a:r>
            <a:r>
              <a:rPr lang="en-US" altLang="ja-JP" sz="1200" dirty="0" err="1">
                <a:latin typeface="Times New Roman" panose="02020603050405020304" pitchFamily="18" charset="0"/>
                <a:ea typeface="ＭＳ ゴシック" panose="020B0609070205080204" pitchFamily="49" charset="-128"/>
              </a:rPr>
              <a:t>GdBCO</a:t>
            </a:r>
            <a:r>
              <a:rPr lang="en-US" altLang="ja-JP" sz="1200" dirty="0">
                <a:latin typeface="Times New Roman" panose="02020603050405020304" pitchFamily="18" charset="0"/>
                <a:ea typeface="ＭＳ ゴシック" panose="020B0609070205080204" pitchFamily="49" charset="-128"/>
              </a:rPr>
              <a:t> tape as a preliminary study.</a:t>
            </a:r>
            <a:r>
              <a:rPr lang="ja-JP" altLang="ja-JP" sz="1200"/>
              <a:t> </a:t>
            </a:r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267440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6285"/>
            <a:ext cx="9144000" cy="1103323"/>
          </a:xfrm>
          <a:solidFill>
            <a:srgbClr val="1C37DB"/>
          </a:solidFill>
        </p:spPr>
        <p:txBody>
          <a:bodyPr>
            <a:noAutofit/>
          </a:bodyPr>
          <a:lstStyle/>
          <a:p>
            <a:r>
              <a:rPr kumimoji="1" lang="en-US" altLang="ja-JP" sz="3600" b="1" dirty="0">
                <a:solidFill>
                  <a:schemeClr val="bg1"/>
                </a:solidFill>
              </a:rPr>
              <a:t>Task 2: </a:t>
            </a:r>
            <a:r>
              <a:rPr lang="en-US" altLang="ja-JP" sz="3600" b="1" dirty="0">
                <a:solidFill>
                  <a:schemeClr val="bg1"/>
                </a:solidFill>
              </a:rPr>
              <a:t>Quench experiments of CORC and other spiral conductors</a:t>
            </a:r>
            <a:endParaRPr kumimoji="1" lang="ja-JP" altLang="en-US" sz="3600" b="1" dirty="0">
              <a:solidFill>
                <a:schemeClr val="bg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60C4430-1065-48C9-80D8-B42204EEA7EB}" type="slidenum">
              <a:rPr kumimoji="0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80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047295" y="6457438"/>
            <a:ext cx="2295821" cy="338554"/>
          </a:xfrm>
          <a:prstGeom prst="rect">
            <a:avLst/>
          </a:prstGeom>
          <a:ln w="19050">
            <a:solidFill>
              <a:srgbClr val="000066"/>
            </a:solidFill>
          </a:ln>
        </p:spPr>
        <p:txBody>
          <a:bodyPr wrap="none" anchor="ctr" anchorCtr="0">
            <a:spAutoFit/>
          </a:bodyPr>
          <a:lstStyle/>
          <a:p>
            <a:pPr lvl="0" algn="r"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As of </a:t>
            </a:r>
            <a:r>
              <a:rPr lang="en-US" altLang="ja-JP" sz="1600" dirty="0">
                <a:solidFill>
                  <a:srgbClr val="000066"/>
                </a:solidFill>
              </a:rPr>
              <a:t>January 27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rPr>
              <a:t>, 2021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Arial" charset="0"/>
              <a:ea typeface="ＭＳ Ｐゴシック" charset="-128"/>
              <a:cs typeface="+mn-cs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2947" y="1384252"/>
            <a:ext cx="3432901" cy="553998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000066"/>
                </a:solidFill>
              </a:rPr>
              <a:t>Quench experiments using CORC samples provided by LBL</a:t>
            </a:r>
          </a:p>
        </p:txBody>
      </p:sp>
      <p:cxnSp>
        <p:nvCxnSpPr>
          <p:cNvPr id="18" name="直線コネクタ 17"/>
          <p:cNvCxnSpPr/>
          <p:nvPr/>
        </p:nvCxnSpPr>
        <p:spPr bwMode="auto">
          <a:xfrm>
            <a:off x="364524" y="2969963"/>
            <a:ext cx="8425504" cy="26990"/>
          </a:xfrm>
          <a:prstGeom prst="line">
            <a:avLst/>
          </a:prstGeom>
          <a:noFill/>
          <a:ln w="28575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9" name="テキスト ボックス 18"/>
          <p:cNvSpPr txBox="1"/>
          <p:nvPr/>
        </p:nvSpPr>
        <p:spPr>
          <a:xfrm>
            <a:off x="192948" y="3101231"/>
            <a:ext cx="3577296" cy="553998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ja-JP" sz="1800" dirty="0">
                <a:solidFill>
                  <a:srgbClr val="000066"/>
                </a:solidFill>
              </a:rPr>
              <a:t>Quench experiments using </a:t>
            </a:r>
          </a:p>
          <a:p>
            <a:pPr algn="ctr"/>
            <a:r>
              <a:rPr lang="en-US" altLang="ja-JP" sz="1800" dirty="0">
                <a:solidFill>
                  <a:srgbClr val="000066"/>
                </a:solidFill>
              </a:rPr>
              <a:t>short “home-made” spiral samples</a:t>
            </a: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2961" y="1414369"/>
            <a:ext cx="2145574" cy="1429447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061" y="4285987"/>
            <a:ext cx="2355647" cy="1642810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025" y="3751003"/>
            <a:ext cx="2810801" cy="707905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4148" y="1476174"/>
            <a:ext cx="2362116" cy="1411761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054" y="2026831"/>
            <a:ext cx="2058259" cy="877859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5589" y="3062226"/>
            <a:ext cx="1859232" cy="2059510"/>
          </a:xfrm>
          <a:prstGeom prst="rect">
            <a:avLst/>
          </a:prstGeom>
        </p:spPr>
      </p:pic>
      <p:sp>
        <p:nvSpPr>
          <p:cNvPr id="29" name="テキスト ボックス 28"/>
          <p:cNvSpPr txBox="1"/>
          <p:nvPr/>
        </p:nvSpPr>
        <p:spPr>
          <a:xfrm>
            <a:off x="3403458" y="5622336"/>
            <a:ext cx="5386569" cy="461665"/>
          </a:xfrm>
          <a:prstGeom prst="rect">
            <a:avLst/>
          </a:prstGeom>
          <a:solidFill>
            <a:srgbClr val="1C37DB"/>
          </a:solidFill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schemeClr val="bg1"/>
                </a:solidFill>
              </a:rPr>
              <a:t>Copper core looks helping protection.</a:t>
            </a:r>
          </a:p>
        </p:txBody>
      </p:sp>
      <p:pic>
        <p:nvPicPr>
          <p:cNvPr id="36" name="図 3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0642" y="4150110"/>
            <a:ext cx="1920529" cy="1240385"/>
          </a:xfrm>
          <a:prstGeom prst="rect">
            <a:avLst/>
          </a:prstGeom>
        </p:spPr>
      </p:pic>
      <p:sp>
        <p:nvSpPr>
          <p:cNvPr id="20" name="角丸四角形吹き出し 19"/>
          <p:cNvSpPr/>
          <p:nvPr/>
        </p:nvSpPr>
        <p:spPr bwMode="auto">
          <a:xfrm>
            <a:off x="4160939" y="3184704"/>
            <a:ext cx="1974818" cy="843962"/>
          </a:xfrm>
          <a:prstGeom prst="wedgeRoundRectCallout">
            <a:avLst>
              <a:gd name="adj1" fmla="val 59347"/>
              <a:gd name="adj2" fmla="val 53834"/>
              <a:gd name="adj3" fmla="val 16667"/>
            </a:avLst>
          </a:prstGeom>
          <a:solidFill>
            <a:schemeClr val="bg1"/>
          </a:solidFill>
          <a:ln w="127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800" b="0" i="0" u="none" strike="noStrike" cap="none" normalizeH="0" baseline="0" dirty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  <a:ea typeface="ＭＳ Ｐゴシック" charset="-128"/>
              </a:rPr>
              <a:t>Normal voltage appeared</a:t>
            </a:r>
            <a:r>
              <a:rPr kumimoji="1" lang="en-US" altLang="ja-JP" sz="1800" b="0" i="0" u="none" strike="noStrike" cap="none" normalizeH="0" dirty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  <a:ea typeface="ＭＳ Ｐゴシック" charset="-128"/>
              </a:rPr>
              <a:t> but not quenched</a:t>
            </a:r>
            <a:endParaRPr kumimoji="1" lang="ja-JP" altLang="en-US" sz="1800" b="0" i="0" u="none" strike="noStrike" cap="none" normalizeH="0" baseline="0" dirty="0">
              <a:ln>
                <a:noFill/>
              </a:ln>
              <a:solidFill>
                <a:srgbClr val="000066"/>
              </a:solidFill>
              <a:effectLst/>
              <a:latin typeface="Arial" charset="0"/>
              <a:ea typeface="ＭＳ Ｐゴシック" charset="-128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6104389"/>
            <a:ext cx="76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551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6077"/>
            <a:ext cx="9143999" cy="870903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Task 2. Stability and quench protection of HTS magnets – LBNL delivered samples and sample holder for quench experiment at Kyoto Uni.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B23ED6-7456-B14B-B205-A40CE3E5954F}" type="slidenum">
              <a:rPr lang="en-US" altLang="en-US" smtClean="0"/>
              <a:pPr/>
              <a:t>9</a:t>
            </a:fld>
            <a:endParaRPr lang="en-US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6F37FB5C-A7CD-9B44-8A3F-5E9E11341D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8890" y="6260187"/>
            <a:ext cx="645857" cy="488148"/>
          </a:xfrm>
          <a:prstGeom prst="rect">
            <a:avLst/>
          </a:prstGeom>
        </p:spPr>
      </p:pic>
      <p:pic>
        <p:nvPicPr>
          <p:cNvPr id="25" name="Content Placeholder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36447"/>
            <a:ext cx="4646106" cy="2335807"/>
          </a:xfrm>
          <a:prstGeom prst="rect">
            <a:avLst/>
          </a:prstGeom>
        </p:spPr>
      </p:pic>
      <p:pic>
        <p:nvPicPr>
          <p:cNvPr id="26" name="Picture 3" descr="I:\DCIM\196___01\IMG_089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926183"/>
            <a:ext cx="4181434" cy="98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151909" y="2007297"/>
            <a:ext cx="36268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Samples provided by Advanced Conductor Technologies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738932" y="2495039"/>
            <a:ext cx="354781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The multi-REBCO-tape CORC® wire is promising for HEP magnet applications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The collaboration under US-Japan will enable us to fully understand the stability and quench behavior of CORC® wires in conditions relevant for applications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799661" y="1024214"/>
            <a:ext cx="405721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The multi-REBCO-tape CORC® wire is promising for HEP magnet applications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The collaboration under US-Japan will enable us to fully understand the stability and quench behavior of CORC® wires in conditions relevant for applications</a:t>
            </a:r>
          </a:p>
        </p:txBody>
      </p:sp>
      <p:pic>
        <p:nvPicPr>
          <p:cNvPr id="31" name="Content Placeholder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24" y="4906600"/>
            <a:ext cx="2563623" cy="192271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801814" y="5239319"/>
            <a:ext cx="35403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 err="1"/>
              <a:t>I</a:t>
            </a:r>
            <a:r>
              <a:rPr lang="en-US" sz="1400" baseline="-25000" dirty="0" err="1"/>
              <a:t>c</a:t>
            </a:r>
            <a:r>
              <a:rPr lang="en-US" sz="1400" dirty="0"/>
              <a:t> 149 A at 1 µV/cm criterion, 91% of expected </a:t>
            </a:r>
            <a:r>
              <a:rPr lang="en-US" sz="1400" i="1" dirty="0" err="1"/>
              <a:t>I</a:t>
            </a:r>
            <a:r>
              <a:rPr lang="en-US" sz="1400" baseline="-25000" dirty="0" err="1"/>
              <a:t>c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After multiple times of winding and unwinding during the development of sample holder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Reproducible VI transition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312980A9-0A89-B749-9C78-1489573D5F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50" y="6157913"/>
            <a:ext cx="762000" cy="762000"/>
          </a:xfrm>
          <a:prstGeom prst="rect">
            <a:avLst/>
          </a:prstGeom>
        </p:spPr>
      </p:pic>
      <p:pic>
        <p:nvPicPr>
          <p:cNvPr id="8" name="図 7" descr="机の上に置かれたスーツケース&#10;&#10;低い精度で自動的に生成された説明">
            <a:extLst>
              <a:ext uri="{FF2B5EF4-FFF2-40B4-BE49-F238E27FC236}">
                <a16:creationId xmlns:a16="http://schemas.microsoft.com/office/drawing/2014/main" id="{D86C062D-C7E2-774A-BDA4-D3C6D729A44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9367" t="50192" r="21813" b="13214"/>
          <a:stretch/>
        </p:blipFill>
        <p:spPr>
          <a:xfrm>
            <a:off x="5632186" y="3854010"/>
            <a:ext cx="3356557" cy="1338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138700"/>
      </p:ext>
    </p:extLst>
  </p:cSld>
  <p:clrMapOvr>
    <a:masterClrMapping/>
  </p:clrMapOvr>
</p:sld>
</file>

<file path=ppt/theme/theme1.xml><?xml version="1.0" encoding="utf-8"?>
<a:theme xmlns:a="http://schemas.openxmlformats.org/drawingml/2006/main" name="LBNL_Template_032411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0110915-KU">
  <a:themeElements>
    <a:clrScheme name="20080919-KU 8">
      <a:dk1>
        <a:srgbClr val="204162"/>
      </a:dk1>
      <a:lt1>
        <a:srgbClr val="FFFFFF"/>
      </a:lt1>
      <a:dk2>
        <a:srgbClr val="204162"/>
      </a:dk2>
      <a:lt2>
        <a:srgbClr val="003300"/>
      </a:lt2>
      <a:accent1>
        <a:srgbClr val="99CC00"/>
      </a:accent1>
      <a:accent2>
        <a:srgbClr val="336633"/>
      </a:accent2>
      <a:accent3>
        <a:srgbClr val="FFFFFF"/>
      </a:accent3>
      <a:accent4>
        <a:srgbClr val="1A3653"/>
      </a:accent4>
      <a:accent5>
        <a:srgbClr val="CAE2AA"/>
      </a:accent5>
      <a:accent6>
        <a:srgbClr val="2D5C2D"/>
      </a:accent6>
      <a:hlink>
        <a:srgbClr val="6666FF"/>
      </a:hlink>
      <a:folHlink>
        <a:srgbClr val="C5C248"/>
      </a:folHlink>
    </a:clrScheme>
    <a:fontScheme name="20080919-KU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20080919-KU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80919-KU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me_Lab_Template-A-20160624.pptx" id="{67339700-2982-47FE-9DC3-F0AFE0923C5F}" vid="{B433FA76-22DD-4565-96F6-C0654602CAD7}"/>
    </a:ext>
  </a:extLst>
</a:theme>
</file>

<file path=ppt/theme/theme4.xml><?xml version="1.0" encoding="utf-8"?>
<a:theme xmlns:a="http://schemas.openxmlformats.org/drawingml/2006/main" name="1_20110915-KU">
  <a:themeElements>
    <a:clrScheme name="20080919-KU 8">
      <a:dk1>
        <a:srgbClr val="204162"/>
      </a:dk1>
      <a:lt1>
        <a:srgbClr val="FFFFFF"/>
      </a:lt1>
      <a:dk2>
        <a:srgbClr val="204162"/>
      </a:dk2>
      <a:lt2>
        <a:srgbClr val="003300"/>
      </a:lt2>
      <a:accent1>
        <a:srgbClr val="99CC00"/>
      </a:accent1>
      <a:accent2>
        <a:srgbClr val="336633"/>
      </a:accent2>
      <a:accent3>
        <a:srgbClr val="FFFFFF"/>
      </a:accent3>
      <a:accent4>
        <a:srgbClr val="1A3653"/>
      </a:accent4>
      <a:accent5>
        <a:srgbClr val="CAE2AA"/>
      </a:accent5>
      <a:accent6>
        <a:srgbClr val="2D5C2D"/>
      </a:accent6>
      <a:hlink>
        <a:srgbClr val="6666FF"/>
      </a:hlink>
      <a:folHlink>
        <a:srgbClr val="C5C248"/>
      </a:folHlink>
    </a:clrScheme>
    <a:fontScheme name="20080919-KU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20080919-KU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0080919-KU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0080919-KU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me_Lab_Template-A-20160624.pptx" id="{67339700-2982-47FE-9DC3-F0AFE0923C5F}" vid="{B433FA76-22DD-4565-96F6-C0654602CAD7}"/>
    </a:ext>
  </a:extLst>
</a:theme>
</file>

<file path=ppt/theme/theme5.xml><?xml version="1.0" encoding="utf-8"?>
<a:theme xmlns:a="http://schemas.openxmlformats.org/drawingml/2006/main" name="ホワイト">
  <a:themeElements>
    <a:clrScheme name="ホワイト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ホワイト">
      <a:majorFont>
        <a:latin typeface="Helvetica"/>
        <a:ea typeface="Helvetica"/>
        <a:cs typeface="Helvetica"/>
      </a:majorFont>
      <a:minorFont>
        <a:latin typeface="YuGothic Medium"/>
        <a:ea typeface="YuGothic Medium"/>
        <a:cs typeface="YuGothic Medium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46632</TotalTime>
  <Words>2213</Words>
  <Application>Microsoft Macintosh PowerPoint</Application>
  <PresentationFormat>画面に合わせる (4:3)</PresentationFormat>
  <Paragraphs>337</Paragraphs>
  <Slides>22</Slides>
  <Notes>12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6</vt:i4>
      </vt:variant>
      <vt:variant>
        <vt:lpstr>スライド タイトル</vt:lpstr>
      </vt:variant>
      <vt:variant>
        <vt:i4>22</vt:i4>
      </vt:variant>
    </vt:vector>
  </HeadingPairs>
  <TitlesOfParts>
    <vt:vector size="41" baseType="lpstr">
      <vt:lpstr>HGP創英角ｺﾞｼｯｸUB</vt:lpstr>
      <vt:lpstr>HGSｺﾞｼｯｸE</vt:lpstr>
      <vt:lpstr>YuGothic Medium</vt:lpstr>
      <vt:lpstr>游ゴシック</vt:lpstr>
      <vt:lpstr>游ゴシック Light</vt:lpstr>
      <vt:lpstr>Arial</vt:lpstr>
      <vt:lpstr>Arial Rounded MT Bold</vt:lpstr>
      <vt:lpstr>Calibri</vt:lpstr>
      <vt:lpstr>Calibri Light</vt:lpstr>
      <vt:lpstr>Lucida Grande</vt:lpstr>
      <vt:lpstr>Symbol</vt:lpstr>
      <vt:lpstr>Times New Roman</vt:lpstr>
      <vt:lpstr>Wingdings</vt:lpstr>
      <vt:lpstr>LBNL_Template_032411</vt:lpstr>
      <vt:lpstr>Office テーマ</vt:lpstr>
      <vt:lpstr>20110915-KU</vt:lpstr>
      <vt:lpstr>1_20110915-KU</vt:lpstr>
      <vt:lpstr>ホワイト</vt:lpstr>
      <vt:lpstr>1_Office テーマ</vt:lpstr>
      <vt:lpstr>The Japanese HTS (High Field Magnet) programs for accelerators</vt:lpstr>
      <vt:lpstr>R&amp;D for High Field Magnet for Accelerator in Japan</vt:lpstr>
      <vt:lpstr>R&amp;D for High Field Magnet for  Accelerator in Japan</vt:lpstr>
      <vt:lpstr>PowerPoint プレゼンテーション</vt:lpstr>
      <vt:lpstr> </vt:lpstr>
      <vt:lpstr>Task 1: Irradiation of a novel epoxy developed at QST gamma-ray facility (KEK + LBNL)</vt:lpstr>
      <vt:lpstr>Current status of neutron irradiation</vt:lpstr>
      <vt:lpstr>Task 2: Quench experiments of CORC and other spiral conductors</vt:lpstr>
      <vt:lpstr>Task 2. Stability and quench protection of HTS magnets – LBNL delivered samples and sample holder for quench experiment at Kyoto Uni.</vt:lpstr>
      <vt:lpstr>Task 2. Stability and quench protection of HTS magnets: LBNL developed a method to minimize damages during a quench of REBCO tapes </vt:lpstr>
      <vt:lpstr>Task 3: Simple calculation and analyses of field quality of CORC magnets</vt:lpstr>
      <vt:lpstr>Task 3. Field quality of LBNL C2 magnet based on a new round REBCO CORC wire (65 mm aperture, 2.9 T dipole field at 4 K) accessed at LBNL and provided to Kyoto University for analysis.</vt:lpstr>
      <vt:lpstr>PowerPoint プレゼンテーション</vt:lpstr>
      <vt:lpstr>Task 4 Inorganic Insulation HTS coil</vt:lpstr>
      <vt:lpstr>Task 4. High Field Test with Common Coil Configuration @BNL</vt:lpstr>
      <vt:lpstr> </vt:lpstr>
      <vt:lpstr>R&amp;D for High Field Magnet for Accelerator in Japan</vt:lpstr>
      <vt:lpstr>Conductor Development Programme</vt:lpstr>
      <vt:lpstr>PowerPoint プレゼンテーション</vt:lpstr>
      <vt:lpstr>Status of Nb3Sn conductor R&amp;D</vt:lpstr>
      <vt:lpstr>R&amp;D Plan modified</vt:lpstr>
      <vt:lpstr>Magnet Development (Dream)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Tengming Shen</dc:creator>
  <cp:lastModifiedBy>荻津透</cp:lastModifiedBy>
  <cp:revision>518</cp:revision>
  <cp:lastPrinted>2019-02-12T09:23:05Z</cp:lastPrinted>
  <dcterms:created xsi:type="dcterms:W3CDTF">2016-05-25T18:39:24Z</dcterms:created>
  <dcterms:modified xsi:type="dcterms:W3CDTF">2021-04-15T06:29:42Z</dcterms:modified>
</cp:coreProperties>
</file>