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83" r:id="rId3"/>
    <p:sldId id="266" r:id="rId4"/>
    <p:sldId id="265" r:id="rId5"/>
    <p:sldId id="270" r:id="rId6"/>
    <p:sldId id="274" r:id="rId7"/>
    <p:sldId id="267" r:id="rId8"/>
    <p:sldId id="268" r:id="rId9"/>
    <p:sldId id="269" r:id="rId10"/>
    <p:sldId id="275" r:id="rId11"/>
    <p:sldId id="278" r:id="rId12"/>
    <p:sldId id="279" r:id="rId13"/>
    <p:sldId id="282" r:id="rId14"/>
    <p:sldId id="281" r:id="rId15"/>
    <p:sldId id="280" r:id="rId16"/>
    <p:sldId id="277" r:id="rId17"/>
  </p:sldIdLst>
  <p:sldSz cx="9144000" cy="5148263"/>
  <p:notesSz cx="6858000" cy="9144000"/>
  <p:defaultTextStyle>
    <a:defPPr>
      <a:defRPr lang="en-US"/>
    </a:defPPr>
    <a:lvl1pPr marL="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91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983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974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966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957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949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94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932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>
        <p:scale>
          <a:sx n="150" d="100"/>
          <a:sy n="150" d="100"/>
        </p:scale>
        <p:origin x="10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&#39640;&#22330;&#30913;&#20307;&#30740;&#21046;\Important%20references\Jc%20Chart\Je_vs_B-0814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608873803131777E-2"/>
          <c:y val="2.2920570691171871E-2"/>
          <c:w val="0.88468041058861113"/>
          <c:h val="0.86816911560968768"/>
        </c:manualLayout>
      </c:layout>
      <c:scatterChart>
        <c:scatterStyle val="smoothMarker"/>
        <c:varyColors val="0"/>
        <c:ser>
          <c:idx val="9"/>
          <c:order val="0"/>
          <c:tx>
            <c:v>REBCO: B ∥ Tape plane</c:v>
          </c:tx>
          <c:spPr>
            <a:ln w="34925" cap="sq">
              <a:solidFill>
                <a:srgbClr val="CEB888"/>
              </a:solidFill>
              <a:miter lim="800000"/>
            </a:ln>
          </c:spPr>
          <c:marker>
            <c:symbol val="diamond"/>
            <c:size val="9"/>
            <c:spPr>
              <a:solidFill>
                <a:srgbClr val="E3D7BB">
                  <a:alpha val="80000"/>
                </a:srgbClr>
              </a:solidFill>
              <a:ln>
                <a:solidFill>
                  <a:srgbClr val="CEB888"/>
                </a:solidFill>
              </a:ln>
            </c:spPr>
          </c:marker>
          <c:xVal>
            <c:numLit>
              <c:formatCode>General</c:formatCode>
              <c:ptCount val="4"/>
              <c:pt idx="0">
                <c:v>5</c:v>
              </c:pt>
              <c:pt idx="1">
                <c:v>10</c:v>
              </c:pt>
              <c:pt idx="2">
                <c:v>15</c:v>
              </c:pt>
              <c:pt idx="3">
                <c:v>20</c:v>
              </c:pt>
            </c:numLit>
          </c:xVal>
          <c:yVal>
            <c:numLit>
              <c:formatCode>General</c:formatCode>
              <c:ptCount val="4"/>
              <c:pt idx="0">
                <c:v>4599.7996000000003</c:v>
              </c:pt>
              <c:pt idx="1">
                <c:v>4264.0246000000016</c:v>
              </c:pt>
              <c:pt idx="2">
                <c:v>3416.6751299999996</c:v>
              </c:pt>
              <c:pt idx="3">
                <c:v>3085.9004000000004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4BF-439D-BF12-00639100CAEC}"/>
            </c:ext>
          </c:extLst>
        </c:ser>
        <c:ser>
          <c:idx val="17"/>
          <c:order val="1"/>
          <c:tx>
            <c:v>REBCO: B ⊥ Tape Plane</c:v>
          </c:tx>
          <c:spPr>
            <a:ln w="31750" cap="sq">
              <a:solidFill>
                <a:srgbClr val="BB9D59">
                  <a:alpha val="70000"/>
                </a:srgbClr>
              </a:solidFill>
              <a:prstDash val="lgDashDot"/>
              <a:bevel/>
            </a:ln>
          </c:spPr>
          <c:marker>
            <c:symbol val="diamond"/>
            <c:size val="9"/>
            <c:spPr>
              <a:solidFill>
                <a:srgbClr val="BB9D59">
                  <a:alpha val="30000"/>
                </a:srgbClr>
              </a:solidFill>
              <a:ln w="12700" cap="sq">
                <a:solidFill>
                  <a:srgbClr val="BB9D59"/>
                </a:solidFill>
                <a:bevel/>
              </a:ln>
            </c:spPr>
          </c:marker>
          <c:xVal>
            <c:numLit>
              <c:formatCode>General</c:formatCode>
              <c:ptCount val="26"/>
              <c:pt idx="0">
                <c:v>1</c:v>
              </c:pt>
              <c:pt idx="1">
                <c:v>1.5</c:v>
              </c:pt>
              <c:pt idx="2">
                <c:v>2</c:v>
              </c:pt>
              <c:pt idx="3">
                <c:v>3</c:v>
              </c:pt>
              <c:pt idx="4">
                <c:v>4</c:v>
              </c:pt>
              <c:pt idx="5">
                <c:v>5</c:v>
              </c:pt>
              <c:pt idx="6">
                <c:v>6</c:v>
              </c:pt>
              <c:pt idx="7">
                <c:v>7</c:v>
              </c:pt>
              <c:pt idx="8">
                <c:v>8</c:v>
              </c:pt>
              <c:pt idx="9">
                <c:v>9</c:v>
              </c:pt>
              <c:pt idx="10">
                <c:v>10</c:v>
              </c:pt>
              <c:pt idx="11">
                <c:v>11</c:v>
              </c:pt>
              <c:pt idx="12">
                <c:v>12</c:v>
              </c:pt>
              <c:pt idx="13">
                <c:v>13</c:v>
              </c:pt>
              <c:pt idx="14">
                <c:v>14</c:v>
              </c:pt>
              <c:pt idx="15">
                <c:v>15</c:v>
              </c:pt>
              <c:pt idx="16">
                <c:v>16</c:v>
              </c:pt>
              <c:pt idx="17">
                <c:v>18</c:v>
              </c:pt>
              <c:pt idx="18">
                <c:v>20</c:v>
              </c:pt>
              <c:pt idx="19">
                <c:v>22</c:v>
              </c:pt>
              <c:pt idx="20">
                <c:v>24</c:v>
              </c:pt>
              <c:pt idx="21">
                <c:v>25</c:v>
              </c:pt>
              <c:pt idx="22">
                <c:v>26</c:v>
              </c:pt>
              <c:pt idx="23">
                <c:v>28</c:v>
              </c:pt>
              <c:pt idx="24">
                <c:v>30</c:v>
              </c:pt>
              <c:pt idx="25">
                <c:v>31</c:v>
              </c:pt>
            </c:numLit>
          </c:xVal>
          <c:yVal>
            <c:numLit>
              <c:formatCode>General</c:formatCode>
              <c:ptCount val="26"/>
              <c:pt idx="0">
                <c:v>3664.9997999999996</c:v>
              </c:pt>
              <c:pt idx="1">
                <c:v>2919.9994999999999</c:v>
              </c:pt>
              <c:pt idx="2">
                <c:v>2379.9995999999996</c:v>
              </c:pt>
              <c:pt idx="3">
                <c:v>1796.1536999999998</c:v>
              </c:pt>
              <c:pt idx="4">
                <c:v>1447.6923999999997</c:v>
              </c:pt>
              <c:pt idx="5">
                <c:v>1188.462</c:v>
              </c:pt>
              <c:pt idx="6">
                <c:v>1034.3652</c:v>
              </c:pt>
              <c:pt idx="7">
                <c:v>956.92299999999977</c:v>
              </c:pt>
              <c:pt idx="8">
                <c:v>851.83009999999979</c:v>
              </c:pt>
              <c:pt idx="9">
                <c:v>780.84489999999983</c:v>
              </c:pt>
              <c:pt idx="10">
                <c:v>719.9994999999999</c:v>
              </c:pt>
              <c:pt idx="11">
                <c:v>679.43589999999983</c:v>
              </c:pt>
              <c:pt idx="12">
                <c:v>626.08699999999999</c:v>
              </c:pt>
              <c:pt idx="13">
                <c:v>593.23880000000008</c:v>
              </c:pt>
              <c:pt idx="14">
                <c:v>563.47829999999999</c:v>
              </c:pt>
              <c:pt idx="15">
                <c:v>535.38430000000005</c:v>
              </c:pt>
              <c:pt idx="16">
                <c:v>516.52149999999983</c:v>
              </c:pt>
              <c:pt idx="17">
                <c:v>469.56469999999996</c:v>
              </c:pt>
              <c:pt idx="18">
                <c:v>433.07659999999987</c:v>
              </c:pt>
              <c:pt idx="19">
                <c:v>406.9559999999999</c:v>
              </c:pt>
              <c:pt idx="20">
                <c:v>391.30410000000001</c:v>
              </c:pt>
              <c:pt idx="21">
                <c:v>367.69260000000008</c:v>
              </c:pt>
              <c:pt idx="22">
                <c:v>360.00029999999992</c:v>
              </c:pt>
              <c:pt idx="23">
                <c:v>344.34730000000002</c:v>
              </c:pt>
              <c:pt idx="24">
                <c:v>328.69540000000001</c:v>
              </c:pt>
              <c:pt idx="25">
                <c:v>322.30769999999995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4BF-439D-BF12-00639100CAEC}"/>
            </c:ext>
          </c:extLst>
        </c:ser>
        <c:ser>
          <c:idx val="16"/>
          <c:order val="2"/>
          <c:tx>
            <c:v>Bi-2212: 50 bar OP</c:v>
          </c:tx>
          <c:spPr>
            <a:ln w="41275" cap="sq">
              <a:solidFill>
                <a:schemeClr val="accent1"/>
              </a:solidFill>
              <a:prstDash val="sysDot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star"/>
            <c:size val="8"/>
            <c:spPr>
              <a:solidFill>
                <a:schemeClr val="accent1">
                  <a:alpha val="20000"/>
                </a:schemeClr>
              </a:solidFill>
              <a:ln cap="sq">
                <a:solidFill>
                  <a:schemeClr val="accent1"/>
                </a:solidFill>
                <a:bevel/>
              </a:ln>
              <a:effectLst>
                <a:outerShdw blurRad="25400" dist="12700" dir="2700000" algn="tl" rotWithShape="0">
                  <a:prstClr val="black">
                    <a:alpha val="40000"/>
                  </a:prstClr>
                </a:outerShdw>
              </a:effectLst>
            </c:spPr>
          </c:marker>
          <c:xVal>
            <c:numLit>
              <c:formatCode>General</c:formatCode>
              <c:ptCount val="13"/>
              <c:pt idx="0">
                <c:v>2.999984</c:v>
              </c:pt>
              <c:pt idx="1">
                <c:v>3.9939309999999999</c:v>
              </c:pt>
              <c:pt idx="2">
                <c:v>4.9930310000000002</c:v>
              </c:pt>
              <c:pt idx="3">
                <c:v>5.9924910000000002</c:v>
              </c:pt>
              <c:pt idx="4">
                <c:v>6.9931460000000003</c:v>
              </c:pt>
              <c:pt idx="5">
                <c:v>7.9924419999999996</c:v>
              </c:pt>
              <c:pt idx="6">
                <c:v>8.9930480000000035</c:v>
              </c:pt>
              <c:pt idx="7">
                <c:v>9.9930640000000004</c:v>
              </c:pt>
              <c:pt idx="8">
                <c:v>10.992361000000001</c:v>
              </c:pt>
              <c:pt idx="9">
                <c:v>11.9938</c:v>
              </c:pt>
              <c:pt idx="10">
                <c:v>12.993457000000003</c:v>
              </c:pt>
              <c:pt idx="11">
                <c:v>13.99272</c:v>
              </c:pt>
              <c:pt idx="12">
                <c:v>14.993064</c:v>
              </c:pt>
            </c:numLit>
          </c:xVal>
          <c:yVal>
            <c:numLit>
              <c:formatCode>General</c:formatCode>
              <c:ptCount val="13"/>
              <c:pt idx="0">
                <c:v>2187.8458417432694</c:v>
              </c:pt>
              <c:pt idx="1">
                <c:v>2018.5436681638316</c:v>
              </c:pt>
              <c:pt idx="2">
                <c:v>1897.0960723641249</c:v>
              </c:pt>
              <c:pt idx="3">
                <c:v>1799.3564251411271</c:v>
              </c:pt>
              <c:pt idx="4">
                <c:v>1729.1672695549094</c:v>
              </c:pt>
              <c:pt idx="5">
                <c:v>1666.7736182076394</c:v>
              </c:pt>
              <c:pt idx="6">
                <c:v>1608.1836927050426</c:v>
              </c:pt>
              <c:pt idx="7">
                <c:v>1558.7922887145387</c:v>
              </c:pt>
              <c:pt idx="8">
                <c:v>1516.4065574582589</c:v>
              </c:pt>
              <c:pt idx="9">
                <c:v>1473.2905970615227</c:v>
              </c:pt>
              <c:pt idx="10">
                <c:v>1436.5687264809467</c:v>
              </c:pt>
              <c:pt idx="11">
                <c:v>1398.9095144094306</c:v>
              </c:pt>
              <c:pt idx="12">
                <c:v>1365.378653133321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4BF-439D-BF12-00639100CAEC}"/>
            </c:ext>
          </c:extLst>
        </c:ser>
        <c:ser>
          <c:idx val="5"/>
          <c:order val="3"/>
          <c:tx>
            <c:v>Nb₃Sn: Internal Sn RRP®</c:v>
          </c:tx>
          <c:spPr>
            <a:ln w="34925" cap="sq">
              <a:solidFill>
                <a:schemeClr val="accent2"/>
              </a:solidFill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chemeClr val="accent2"/>
                </a:solidFill>
              </a:ln>
            </c:spPr>
          </c:marker>
          <c:xVal>
            <c:numLit>
              <c:formatCode>General</c:formatCode>
              <c:ptCount val="12"/>
              <c:pt idx="0">
                <c:v>12</c:v>
              </c:pt>
              <c:pt idx="1">
                <c:v>13</c:v>
              </c:pt>
              <c:pt idx="2">
                <c:v>14</c:v>
              </c:pt>
              <c:pt idx="3">
                <c:v>14.5</c:v>
              </c:pt>
              <c:pt idx="4">
                <c:v>15</c:v>
              </c:pt>
              <c:pt idx="5">
                <c:v>15.5</c:v>
              </c:pt>
              <c:pt idx="6">
                <c:v>16</c:v>
              </c:pt>
              <c:pt idx="7">
                <c:v>20</c:v>
              </c:pt>
              <c:pt idx="8">
                <c:v>21</c:v>
              </c:pt>
              <c:pt idx="9">
                <c:v>22</c:v>
              </c:pt>
              <c:pt idx="10">
                <c:v>23</c:v>
              </c:pt>
              <c:pt idx="11">
                <c:v>24</c:v>
              </c:pt>
            </c:numLit>
          </c:xVal>
          <c:yVal>
            <c:numLit>
              <c:formatCode>General</c:formatCode>
              <c:ptCount val="12"/>
              <c:pt idx="0">
                <c:v>1754.8557096240302</c:v>
              </c:pt>
              <c:pt idx="1">
                <c:v>1454.9349156155595</c:v>
              </c:pt>
              <c:pt idx="2">
                <c:v>1190.981412184507</c:v>
              </c:pt>
              <c:pt idx="3">
                <c:v>1072.637423833002</c:v>
              </c:pt>
              <c:pt idx="4">
                <c:v>957.77414102124771</c:v>
              </c:pt>
              <c:pt idx="5">
                <c:v>855.09332759861832</c:v>
              </c:pt>
              <c:pt idx="6">
                <c:v>757.63357248561431</c:v>
              </c:pt>
              <c:pt idx="7">
                <c:v>268.01432656076099</c:v>
              </c:pt>
              <c:pt idx="8">
                <c:v>190.85868709629949</c:v>
              </c:pt>
              <c:pt idx="9">
                <c:v>118.9241059414632</c:v>
              </c:pt>
              <c:pt idx="10">
                <c:v>65.553287665294363</c:v>
              </c:pt>
              <c:pt idx="11">
                <c:v>28.309738389967816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04BF-439D-BF12-00639100CAEC}"/>
            </c:ext>
          </c:extLst>
        </c:ser>
        <c:ser>
          <c:idx val="6"/>
          <c:order val="4"/>
          <c:tx>
            <c:v>Nb₃Sn: High Sn Bronze</c:v>
          </c:tx>
          <c:spPr>
            <a:ln w="34925" cap="sq">
              <a:solidFill>
                <a:schemeClr val="accent2">
                  <a:lumMod val="75000"/>
                </a:schemeClr>
              </a:solidFill>
              <a:prstDash val="lgDash"/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rgbClr val="C0504D">
                    <a:lumMod val="75000"/>
                  </a:srgbClr>
                </a:solidFill>
              </a:ln>
            </c:spPr>
          </c:marker>
          <c:xVal>
            <c:numLit>
              <c:formatCode>General</c:formatCode>
              <c:ptCount val="8"/>
              <c:pt idx="0">
                <c:v>18</c:v>
              </c:pt>
              <c:pt idx="1">
                <c:v>19.0121</c:v>
              </c:pt>
              <c:pt idx="2">
                <c:v>20.013500000000001</c:v>
              </c:pt>
              <c:pt idx="3">
                <c:v>21.014800000000005</c:v>
              </c:pt>
              <c:pt idx="4">
                <c:v>22.016200000000001</c:v>
              </c:pt>
              <c:pt idx="5">
                <c:v>22.995999999999995</c:v>
              </c:pt>
              <c:pt idx="6">
                <c:v>23.997299999999996</c:v>
              </c:pt>
              <c:pt idx="7">
                <c:v>24.998699999999992</c:v>
              </c:pt>
            </c:numLit>
          </c:xVal>
          <c:yVal>
            <c:numLit>
              <c:formatCode>General</c:formatCode>
              <c:ptCount val="8"/>
              <c:pt idx="0">
                <c:v>166.6430769230769</c:v>
              </c:pt>
              <c:pt idx="1">
                <c:v>137.81461538461539</c:v>
              </c:pt>
              <c:pt idx="2">
                <c:v>111.09538461538462</c:v>
              </c:pt>
              <c:pt idx="3">
                <c:v>84.376153846153827</c:v>
              </c:pt>
              <c:pt idx="4">
                <c:v>60.821230769230766</c:v>
              </c:pt>
              <c:pt idx="5">
                <c:v>40.078769230769232</c:v>
              </c:pt>
              <c:pt idx="6">
                <c:v>19.336230769230774</c:v>
              </c:pt>
              <c:pt idx="7">
                <c:v>8.0860769230769236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4BF-439D-BF12-00639100CAEC}"/>
            </c:ext>
          </c:extLst>
        </c:ser>
        <c:ser>
          <c:idx val="1"/>
          <c:order val="5"/>
          <c:tx>
            <c:v>Nb-Ti: LHC 4.2 K</c:v>
          </c:tx>
          <c:spPr>
            <a:ln w="34925" cap="sq">
              <a:solidFill>
                <a:schemeClr val="accent4"/>
              </a:solidFill>
              <a:prstDash val="dashDot"/>
              <a:miter lim="800000"/>
            </a:ln>
          </c:spPr>
          <c:marker>
            <c:symbol val="x"/>
            <c:size val="6"/>
            <c:spPr>
              <a:solidFill>
                <a:schemeClr val="bg1">
                  <a:alpha val="50000"/>
                </a:schemeClr>
              </a:solidFill>
              <a:ln>
                <a:solidFill>
                  <a:schemeClr val="accent4"/>
                </a:solidFill>
              </a:ln>
            </c:spPr>
          </c:marker>
          <c:xVal>
            <c:numLit>
              <c:formatCode>General</c:formatCode>
              <c:ptCount val="9"/>
              <c:pt idx="0">
                <c:v>0.61415100000000011</c:v>
              </c:pt>
              <c:pt idx="1">
                <c:v>0.95094299999999998</c:v>
              </c:pt>
              <c:pt idx="2">
                <c:v>1.34057</c:v>
              </c:pt>
              <c:pt idx="3">
                <c:v>1.67736</c:v>
              </c:pt>
              <c:pt idx="4">
                <c:v>2.2320799999999994</c:v>
              </c:pt>
              <c:pt idx="5">
                <c:v>3.1830200000000004</c:v>
              </c:pt>
              <c:pt idx="6">
                <c:v>4.1537699999999997</c:v>
              </c:pt>
              <c:pt idx="7">
                <c:v>5.1245299999999983</c:v>
              </c:pt>
              <c:pt idx="8">
                <c:v>6.0952799999999998</c:v>
              </c:pt>
            </c:numLit>
          </c:xVal>
          <c:yVal>
            <c:numLit>
              <c:formatCode>General</c:formatCode>
              <c:ptCount val="9"/>
              <c:pt idx="0">
                <c:v>5106.8846153846143</c:v>
              </c:pt>
              <c:pt idx="1">
                <c:v>4054.1538461538457</c:v>
              </c:pt>
              <c:pt idx="2">
                <c:v>3180.5961538461543</c:v>
              </c:pt>
              <c:pt idx="3">
                <c:v>2710.226923076923</c:v>
              </c:pt>
              <c:pt idx="4">
                <c:v>2217.4576923076925</c:v>
              </c:pt>
              <c:pt idx="5">
                <c:v>1724.6884615384608</c:v>
              </c:pt>
              <c:pt idx="6">
                <c:v>1411.1115384615384</c:v>
              </c:pt>
              <c:pt idx="7">
                <c:v>1187.123076923077</c:v>
              </c:pt>
              <c:pt idx="8">
                <c:v>918.3423076923076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A-04BF-439D-BF12-00639100CAEC}"/>
            </c:ext>
          </c:extLst>
        </c:ser>
        <c:ser>
          <c:idx val="12"/>
          <c:order val="6"/>
          <c:tx>
            <c:v>Nb-Ti: High Field MRI 4.22 K</c:v>
          </c:tx>
          <c:spPr>
            <a:ln w="34925">
              <a:solidFill>
                <a:schemeClr val="accent4"/>
              </a:solidFill>
              <a:prstDash val="sysDot"/>
            </a:ln>
          </c:spPr>
          <c:marker>
            <c:symbol val="x"/>
            <c:size val="9"/>
            <c:spPr>
              <a:solidFill>
                <a:schemeClr val="accent4">
                  <a:alpha val="20000"/>
                </a:schemeClr>
              </a:solidFill>
              <a:ln w="15875">
                <a:solidFill>
                  <a:schemeClr val="accent4"/>
                </a:solidFill>
              </a:ln>
            </c:spPr>
          </c:marker>
          <c:xVal>
            <c:numLit>
              <c:formatCode>General</c:formatCode>
              <c:ptCount val="4"/>
              <c:pt idx="0">
                <c:v>8.5</c:v>
              </c:pt>
              <c:pt idx="1">
                <c:v>9</c:v>
              </c:pt>
              <c:pt idx="2">
                <c:v>9.5</c:v>
              </c:pt>
              <c:pt idx="3">
                <c:v>10</c:v>
              </c:pt>
            </c:numLit>
          </c:xVal>
          <c:yVal>
            <c:numLit>
              <c:formatCode>General</c:formatCode>
              <c:ptCount val="4"/>
              <c:pt idx="0">
                <c:v>393.4782608695653</c:v>
              </c:pt>
              <c:pt idx="1">
                <c:v>291.304347826087</c:v>
              </c:pt>
              <c:pt idx="2">
                <c:v>194.20304347826084</c:v>
              </c:pt>
              <c:pt idx="3">
                <c:v>104.34782608695653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04BF-439D-BF12-00639100CAEC}"/>
            </c:ext>
          </c:extLst>
        </c:ser>
        <c:ser>
          <c:idx val="2"/>
          <c:order val="7"/>
          <c:tx>
            <c:v>Exponential Y-axis Labels</c:v>
          </c:tx>
          <c:spPr>
            <a:ln>
              <a:noFill/>
            </a:ln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04BF-439D-BF12-00639100CAEC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2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04BF-439D-BF12-00639100CAE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3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04BF-439D-BF12-00639100CAE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4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04BF-439D-BF12-00639100CAE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zh-CN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Lit>
              <c:formatCode>General</c:formatCode>
              <c:ptCount val="4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</c:numLit>
          </c:xVal>
          <c:yVal>
            <c:numLit>
              <c:formatCode>General</c:formatCode>
              <c:ptCount val="4"/>
              <c:pt idx="0">
                <c:v>10</c:v>
              </c:pt>
              <c:pt idx="1">
                <c:v>100</c:v>
              </c:pt>
              <c:pt idx="2">
                <c:v>1000</c:v>
              </c:pt>
              <c:pt idx="3">
                <c:v>10000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11-04BF-439D-BF12-00639100CAEC}"/>
            </c:ext>
          </c:extLst>
        </c:ser>
        <c:ser>
          <c:idx val="13"/>
          <c:order val="8"/>
          <c:tx>
            <c:v>Nb-Ti midrange maximal</c:v>
          </c:tx>
          <c:spPr>
            <a:ln w="34925">
              <a:solidFill>
                <a:schemeClr val="accent4"/>
              </a:solidFill>
              <a:prstDash val="sysDot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6</c:v>
              </c:pt>
              <c:pt idx="1">
                <c:v>7</c:v>
              </c:pt>
              <c:pt idx="2">
                <c:v>8</c:v>
              </c:pt>
              <c:pt idx="3">
                <c:v>8.5</c:v>
              </c:pt>
            </c:numLit>
          </c:xVal>
          <c:yVal>
            <c:numLit>
              <c:formatCode>General</c:formatCode>
              <c:ptCount val="4"/>
              <c:pt idx="0">
                <c:v>971.92307692307702</c:v>
              </c:pt>
              <c:pt idx="1">
                <c:v>687.30769230769238</c:v>
              </c:pt>
              <c:pt idx="2">
                <c:v>448.46153846153834</c:v>
              </c:pt>
              <c:pt idx="3">
                <c:v>393.4782608695653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12-04BF-439D-BF12-00639100CAEC}"/>
            </c:ext>
          </c:extLst>
        </c:ser>
        <c:ser>
          <c:idx val="14"/>
          <c:order val="9"/>
          <c:tx>
            <c:v>2212 Fitted Line for 50bar</c:v>
          </c:tx>
          <c:spPr>
            <a:ln w="41275" cap="sq">
              <a:solidFill>
                <a:schemeClr val="accent1">
                  <a:alpha val="60000"/>
                </a:schemeClr>
              </a:solidFill>
              <a:prstDash val="sysDot"/>
              <a:miter lim="800000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15</c:v>
              </c:pt>
              <c:pt idx="1">
                <c:v>20</c:v>
              </c:pt>
              <c:pt idx="2">
                <c:v>30</c:v>
              </c:pt>
              <c:pt idx="3">
                <c:v>32</c:v>
              </c:pt>
            </c:numLit>
          </c:xVal>
          <c:yVal>
            <c:numLit>
              <c:formatCode>General</c:formatCode>
              <c:ptCount val="4"/>
              <c:pt idx="0">
                <c:v>1379.4096957930083</c:v>
              </c:pt>
              <c:pt idx="1">
                <c:v>1269.0092532039587</c:v>
              </c:pt>
              <c:pt idx="2">
                <c:v>1128.2454907451613</c:v>
              </c:pt>
              <c:pt idx="3">
                <c:v>1107.3275813486518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13-04BF-439D-BF12-00639100CAEC}"/>
            </c:ext>
          </c:extLst>
        </c:ser>
        <c:ser>
          <c:idx val="15"/>
          <c:order val="10"/>
          <c:tx>
            <c:v>YBCO B perp ln extrap</c:v>
          </c:tx>
          <c:spPr>
            <a:ln w="34925" cap="sq">
              <a:solidFill>
                <a:srgbClr val="BB9D59">
                  <a:alpha val="60000"/>
                </a:srgbClr>
              </a:solidFill>
              <a:prstDash val="lgDashDot"/>
              <a:miter lim="800000"/>
            </a:ln>
          </c:spPr>
          <c:marker>
            <c:symbol val="none"/>
          </c:marker>
          <c:xVal>
            <c:numLit>
              <c:formatCode>General</c:formatCode>
              <c:ptCount val="5"/>
              <c:pt idx="0">
                <c:v>31</c:v>
              </c:pt>
              <c:pt idx="1">
                <c:v>32</c:v>
              </c:pt>
              <c:pt idx="2">
                <c:v>35</c:v>
              </c:pt>
              <c:pt idx="3">
                <c:v>40</c:v>
              </c:pt>
              <c:pt idx="4">
                <c:v>45</c:v>
              </c:pt>
            </c:numLit>
          </c:xVal>
          <c:yVal>
            <c:numLit>
              <c:formatCode>General</c:formatCode>
              <c:ptCount val="5"/>
              <c:pt idx="0">
                <c:v>322.23052928331833</c:v>
              </c:pt>
              <c:pt idx="1">
                <c:v>315.45853193281829</c:v>
              </c:pt>
              <c:pt idx="2">
                <c:v>296.34425848430811</c:v>
              </c:pt>
              <c:pt idx="3">
                <c:v>267.8620124374973</c:v>
              </c:pt>
              <c:pt idx="4">
                <c:v>242.7388909319908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14-04BF-439D-BF12-00639100CAEC}"/>
            </c:ext>
          </c:extLst>
        </c:ser>
        <c:ser>
          <c:idx val="10"/>
          <c:order val="11"/>
          <c:tx>
            <c:v>YBCO par ln extrap</c:v>
          </c:tx>
          <c:spPr>
            <a:ln w="34925" cap="flat">
              <a:solidFill>
                <a:srgbClr val="CEB888">
                  <a:alpha val="70000"/>
                </a:srgbClr>
              </a:solidFill>
              <a:prstDash val="dash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20</c:v>
              </c:pt>
              <c:pt idx="1">
                <c:v>25</c:v>
              </c:pt>
              <c:pt idx="2">
                <c:v>30</c:v>
              </c:pt>
              <c:pt idx="3">
                <c:v>32</c:v>
              </c:pt>
            </c:numLit>
          </c:xVal>
          <c:yVal>
            <c:numLit>
              <c:formatCode>General</c:formatCode>
              <c:ptCount val="4"/>
              <c:pt idx="0">
                <c:v>3024.7538643577677</c:v>
              </c:pt>
              <c:pt idx="1">
                <c:v>2573.1471482065645</c:v>
              </c:pt>
              <c:pt idx="2">
                <c:v>2188.9669517719249</c:v>
              </c:pt>
              <c:pt idx="3">
                <c:v>2051.8662010538769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04BF-439D-BF12-00639100CAEC}"/>
            </c:ext>
          </c:extLst>
        </c:ser>
        <c:ser>
          <c:idx val="18"/>
          <c:order val="12"/>
          <c:tx>
            <c:v>IBS 2016 - Ma IEECAS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300</c:v>
              </c:pt>
              <c:pt idx="1">
                <c:v>150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93A-46DB-9AAE-678DA17EBBC7}"/>
            </c:ext>
          </c:extLst>
        </c:ser>
        <c:ser>
          <c:idx val="19"/>
          <c:order val="13"/>
          <c:tx>
            <c:v>IBS 2025 - Ma IEECAS</c:v>
          </c:tx>
          <c:spPr>
            <a:ln>
              <a:solidFill>
                <a:srgbClr val="FF0000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2000</c:v>
              </c:pt>
              <c:pt idx="1">
                <c:v>1000</c:v>
              </c:pt>
            </c:numLit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93A-46DB-9AAE-678DA17EBB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210952"/>
        <c:axId val="175211736"/>
      </c:scatterChart>
      <c:valAx>
        <c:axId val="175210952"/>
        <c:scaling>
          <c:orientation val="minMax"/>
          <c:max val="45"/>
        </c:scaling>
        <c:delete val="0"/>
        <c:axPos val="b"/>
        <c:majorGridlines/>
        <c:minorGridlines>
          <c:spPr>
            <a:ln>
              <a:solidFill>
                <a:schemeClr val="bg1">
                  <a:lumMod val="75000"/>
                  <a:alpha val="2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Applied Magnetic Field (T)</a:t>
                </a:r>
              </a:p>
            </c:rich>
          </c:tx>
          <c:layout>
            <c:manualLayout>
              <c:xMode val="edge"/>
              <c:yMode val="edge"/>
              <c:x val="0.41045547412735683"/>
              <c:y val="0.94595526017777554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vert="horz"/>
          <a:lstStyle/>
          <a:p>
            <a:pPr>
              <a:defRPr sz="1200"/>
            </a:pPr>
            <a:endParaRPr lang="zh-CN"/>
          </a:p>
        </c:txPr>
        <c:crossAx val="175211736"/>
        <c:crosses val="autoZero"/>
        <c:crossBetween val="midCat"/>
        <c:majorUnit val="5"/>
        <c:minorUnit val="1"/>
      </c:valAx>
      <c:valAx>
        <c:axId val="175211736"/>
        <c:scaling>
          <c:logBase val="10"/>
          <c:orientation val="minMax"/>
          <c:min val="1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minorGridlines>
          <c:spPr>
            <a:ln>
              <a:solidFill>
                <a:schemeClr val="bg1">
                  <a:lumMod val="50000"/>
                  <a:alpha val="2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Whole Wire Critical</a:t>
                </a:r>
                <a:r>
                  <a:rPr lang="en-US" sz="1200" baseline="0" dirty="0"/>
                  <a:t> Current Density </a:t>
                </a:r>
                <a:r>
                  <a:rPr lang="en-US" sz="1200" dirty="0"/>
                  <a:t>(A/mm², 4.2 K)</a:t>
                </a:r>
              </a:p>
            </c:rich>
          </c:tx>
          <c:layout>
            <c:manualLayout>
              <c:xMode val="edge"/>
              <c:yMode val="edge"/>
              <c:x val="8.9341810904185363E-5"/>
              <c:y val="0.11157199468651675"/>
            </c:manualLayout>
          </c:layout>
          <c:overlay val="0"/>
        </c:title>
        <c:numFmt formatCode="#,##0;[Red]#,##0" sourceLinked="0"/>
        <c:majorTickMark val="out"/>
        <c:minorTickMark val="in"/>
        <c:tickLblPos val="none"/>
        <c:txPr>
          <a:bodyPr rot="0" vert="horz"/>
          <a:lstStyle/>
          <a:p>
            <a:pPr>
              <a:defRPr/>
            </a:pPr>
            <a:endParaRPr lang="zh-CN"/>
          </a:p>
        </c:txPr>
        <c:crossAx val="175210952"/>
        <c:crosses val="autoZero"/>
        <c:crossBetween val="midCat"/>
      </c:valAx>
    </c:plotArea>
    <c:legend>
      <c:legendPos val="r"/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77802799421202495"/>
          <c:y val="0.61606270368842186"/>
          <c:w val="0.18942497611498435"/>
          <c:h val="0.2690293857084181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800"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0.56363</cdr:x>
      <cdr:y>0.14157</cdr:y>
    </cdr:from>
    <cdr:to>
      <cdr:x>0.72961</cdr:x>
      <cdr:y>0.17777</cdr:y>
    </cdr:to>
    <cdr:sp macro="" textlink="">
      <cdr:nvSpPr>
        <cdr:cNvPr id="102400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46665" y="601811"/>
          <a:ext cx="1397819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l" rtl="0">
            <a:defRPr sz="1000"/>
          </a:pP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REBCO B∥</a:t>
          </a:r>
          <a:r>
            <a:rPr lang="en-US" sz="1000" b="1" i="0" strike="noStrike" baseline="0" dirty="0">
              <a:solidFill>
                <a:srgbClr val="CEB888"/>
              </a:solidFill>
              <a:latin typeface="Arial"/>
              <a:ea typeface="+mn-ea"/>
              <a:cs typeface="Arial"/>
            </a:rPr>
            <a:t> </a:t>
          </a: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Tape Plane</a:t>
          </a:r>
        </a:p>
      </cdr:txBody>
    </cdr:sp>
  </cdr:relSizeAnchor>
  <cdr:relSizeAnchor xmlns:cdr="http://schemas.openxmlformats.org/drawingml/2006/chartDrawing">
    <cdr:from>
      <cdr:x>0.74921</cdr:x>
      <cdr:y>0.26405</cdr:y>
    </cdr:from>
    <cdr:to>
      <cdr:x>0.82841</cdr:x>
      <cdr:y>0.30346</cdr:y>
    </cdr:to>
    <cdr:sp macro="" textlink="">
      <cdr:nvSpPr>
        <cdr:cNvPr id="102400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9581" y="1122491"/>
          <a:ext cx="666955" cy="1675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dirty="0" smtClean="0">
              <a:solidFill>
                <a:schemeClr val="accent1"/>
              </a:solidFill>
              <a:latin typeface="Arial"/>
              <a:cs typeface="Arial"/>
            </a:rPr>
            <a:t>Bi-</a:t>
          </a:r>
          <a:r>
            <a:rPr lang="en-US" sz="1000" b="1" i="0" strike="noStrike" dirty="0" smtClean="0">
              <a:solidFill>
                <a:schemeClr val="accent1"/>
              </a:solidFill>
              <a:latin typeface="Arial"/>
              <a:cs typeface="Arial"/>
            </a:rPr>
            <a:t>2212</a:t>
          </a:r>
          <a:endParaRPr lang="en-US" sz="1000" b="1" i="0" strike="noStrike" dirty="0">
            <a:solidFill>
              <a:schemeClr val="accent1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0.57479</cdr:x>
      <cdr:y>0.75907</cdr:y>
    </cdr:from>
    <cdr:to>
      <cdr:x>0.67111</cdr:x>
      <cdr:y>0.79165</cdr:y>
    </cdr:to>
    <cdr:sp macro="" textlink="">
      <cdr:nvSpPr>
        <cdr:cNvPr id="102400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40666" y="3226774"/>
          <a:ext cx="811119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Nb</a:t>
          </a:r>
          <a:r>
            <a:rPr lang="en-US" sz="900" b="1" i="0" strike="noStrike" baseline="-25000" dirty="0">
              <a:solidFill>
                <a:schemeClr val="accent2"/>
              </a:solidFill>
              <a:latin typeface="Arial"/>
              <a:cs typeface="Arial"/>
            </a:rPr>
            <a:t>3</a:t>
          </a: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Sn: High </a:t>
          </a:r>
          <a:r>
            <a:rPr lang="en-US" sz="900" b="1" i="1" strike="noStrike" dirty="0" err="1">
              <a:solidFill>
                <a:schemeClr val="accent2"/>
              </a:solidFill>
              <a:latin typeface="Arial"/>
              <a:cs typeface="Arial"/>
            </a:rPr>
            <a:t>J</a:t>
          </a:r>
          <a:r>
            <a:rPr lang="en-US" sz="900" b="1" i="0" strike="noStrike" baseline="-25000" dirty="0" err="1">
              <a:solidFill>
                <a:schemeClr val="accent2"/>
              </a:solidFill>
              <a:latin typeface="Arial"/>
              <a:cs typeface="Arial"/>
            </a:rPr>
            <a:t>c</a:t>
          </a:r>
          <a:endParaRPr lang="en-US" sz="900" b="1" i="0" strike="noStrike" baseline="-25000" dirty="0">
            <a:solidFill>
              <a:schemeClr val="accent2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0.44676</cdr:x>
      <cdr:y>0.81228</cdr:y>
    </cdr:from>
    <cdr:to>
      <cdr:x>0.56901</cdr:x>
      <cdr:y>0.87744</cdr:y>
    </cdr:to>
    <cdr:sp macro="" textlink="">
      <cdr:nvSpPr>
        <cdr:cNvPr id="102400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62396" y="3452974"/>
          <a:ext cx="1029541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squar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ctr" rtl="0">
            <a:defRPr sz="1000"/>
          </a:pP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Nb</a:t>
          </a:r>
          <a:r>
            <a:rPr lang="en-US" sz="900" b="1" i="0" strike="noStrike" baseline="-25000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3</a:t>
          </a: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Sn:</a:t>
          </a:r>
        </a:p>
        <a:p xmlns:a="http://schemas.openxmlformats.org/drawingml/2006/main">
          <a:pPr marL="0" indent="0" algn="ctr" rtl="0">
            <a:defRPr sz="1000"/>
          </a:pP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Bronze Process </a:t>
          </a:r>
        </a:p>
      </cdr:txBody>
    </cdr:sp>
  </cdr:relSizeAnchor>
  <cdr:relSizeAnchor xmlns:cdr="http://schemas.openxmlformats.org/drawingml/2006/chartDrawing">
    <cdr:from>
      <cdr:x>0.71573</cdr:x>
      <cdr:y>0.30655</cdr:y>
    </cdr:from>
    <cdr:to>
      <cdr:x>0.94025</cdr:x>
      <cdr:y>0.3489</cdr:y>
    </cdr:to>
    <cdr:sp macro="" textlink="">
      <cdr:nvSpPr>
        <cdr:cNvPr id="22" name="Text Box 56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27622" y="1303149"/>
          <a:ext cx="1890817" cy="18002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90000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850" b="0" i="1" dirty="0">
              <a:solidFill>
                <a:schemeClr val="accent1"/>
              </a:solidFill>
              <a:latin typeface="+mn-lt"/>
            </a:rPr>
            <a:t>55×18 filament B-OST strand with  NHMFL 50 bar Over-Pressure HT.</a:t>
          </a:r>
          <a:r>
            <a:rPr lang="en-US" sz="850" b="0" i="1" baseline="0" dirty="0">
              <a:solidFill>
                <a:schemeClr val="accent1"/>
              </a:solidFill>
              <a:latin typeface="+mn-lt"/>
            </a:rPr>
            <a:t> </a:t>
          </a:r>
          <a:r>
            <a:rPr lang="en-US" sz="850" b="0" i="1" dirty="0">
              <a:solidFill>
                <a:schemeClr val="accent1"/>
              </a:solidFill>
              <a:latin typeface="+mn-lt"/>
            </a:rPr>
            <a:t>J. Jiang et al. </a:t>
          </a:r>
        </a:p>
      </cdr:txBody>
    </cdr:sp>
  </cdr:relSizeAnchor>
  <cdr:relSizeAnchor xmlns:cdr="http://schemas.openxmlformats.org/drawingml/2006/chartDrawing">
    <cdr:from>
      <cdr:x>0.73228</cdr:x>
      <cdr:y>0.10727</cdr:y>
    </cdr:from>
    <cdr:to>
      <cdr:x>0.89241</cdr:x>
      <cdr:y>0.17587</cdr:y>
    </cdr:to>
    <cdr:sp macro="" textlink="">
      <cdr:nvSpPr>
        <cdr:cNvPr id="46" name="Text Box 56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67003" y="456007"/>
          <a:ext cx="1348550" cy="29161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850" b="0" i="1" dirty="0">
              <a:solidFill>
                <a:srgbClr val="BB9D59"/>
              </a:solidFill>
              <a:effectLst/>
            </a:rPr>
            <a:t>SuperPower tape, 50 </a:t>
          </a:r>
          <a:r>
            <a:rPr lang="el-GR" sz="850" b="0" i="1" dirty="0">
              <a:solidFill>
                <a:srgbClr val="BB9D59"/>
              </a:solidFill>
              <a:effectLst/>
            </a:rPr>
            <a:t>μ</a:t>
          </a:r>
          <a:r>
            <a:rPr lang="en-US" sz="850" b="0" i="1" dirty="0">
              <a:solidFill>
                <a:srgbClr val="BB9D59"/>
              </a:solidFill>
              <a:effectLst/>
            </a:rPr>
            <a:t>m substrate, 50 </a:t>
          </a:r>
          <a:r>
            <a:rPr lang="el-GR" sz="850" b="0" i="1" dirty="0">
              <a:solidFill>
                <a:srgbClr val="BB9D59"/>
              </a:solidFill>
              <a:effectLst/>
            </a:rPr>
            <a:t>μ</a:t>
          </a:r>
          <a:r>
            <a:rPr lang="en-US" sz="850" b="0" i="1" dirty="0">
              <a:solidFill>
                <a:srgbClr val="BB9D59"/>
              </a:solidFill>
              <a:effectLst/>
            </a:rPr>
            <a:t>m Cu, 7.5% Zr, measured at NHMFL</a:t>
          </a:r>
        </a:p>
      </cdr:txBody>
    </cdr:sp>
  </cdr:relSizeAnchor>
  <cdr:relSizeAnchor xmlns:cdr="http://schemas.openxmlformats.org/drawingml/2006/chartDrawing">
    <cdr:from>
      <cdr:x>0.1046</cdr:x>
      <cdr:y>0.04792</cdr:y>
    </cdr:from>
    <cdr:to>
      <cdr:x>0.14362</cdr:x>
      <cdr:y>0.08412</cdr:y>
    </cdr:to>
    <cdr:sp macro="" textlink="">
      <cdr:nvSpPr>
        <cdr:cNvPr id="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0897" y="203707"/>
          <a:ext cx="328615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0" tIns="0" rIns="0" bIns="0" anchor="t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1" i="0" strike="noStrike" dirty="0" err="1">
              <a:solidFill>
                <a:schemeClr val="accent4">
                  <a:lumMod val="75000"/>
                </a:schemeClr>
              </a:solidFill>
              <a:latin typeface="Arial"/>
              <a:cs typeface="Arial"/>
            </a:rPr>
            <a:t>Nb-Ti</a:t>
          </a:r>
          <a:endParaRPr lang="en-US" sz="1000" b="1" i="0" strike="noStrike" dirty="0">
            <a:solidFill>
              <a:schemeClr val="accent4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0.15132</cdr:x>
      <cdr:y>0.033</cdr:y>
    </cdr:from>
    <cdr:to>
      <cdr:x>0.27151</cdr:x>
      <cdr:y>0.09718</cdr:y>
    </cdr:to>
    <cdr:sp macro="" textlink="">
      <cdr:nvSpPr>
        <cdr:cNvPr id="36" name="Rectangle 3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74356" y="140282"/>
          <a:ext cx="1012194" cy="27282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ctr" rtl="0" eaLnBrk="0" fontAlgn="base" hangingPunct="0">
            <a:spcBef>
              <a:spcPct val="50000"/>
            </a:spcBef>
            <a:spcAft>
              <a:spcPct val="0"/>
            </a:spcAft>
          </a:pPr>
          <a:r>
            <a:rPr lang="en-US" sz="850" i="1" kern="12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4.2 K LHC insertion quadrupole strand (</a:t>
          </a:r>
          <a:r>
            <a:rPr lang="en-US" sz="850" i="1" kern="1200" dirty="0" err="1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Boutboul</a:t>
          </a:r>
          <a:r>
            <a:rPr lang="en-US" sz="850" i="1" kern="12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 et al. 2006)</a:t>
          </a:r>
        </a:p>
      </cdr:txBody>
    </cdr:sp>
  </cdr:relSizeAnchor>
  <cdr:relSizeAnchor xmlns:cdr="http://schemas.openxmlformats.org/drawingml/2006/chartDrawing">
    <cdr:from>
      <cdr:x>0.11289</cdr:x>
      <cdr:y>0.08278</cdr:y>
    </cdr:from>
    <cdr:to>
      <cdr:x>0.14492</cdr:x>
      <cdr:y>0.10486</cdr:y>
    </cdr:to>
    <cdr:sp macro="" textlink="">
      <cdr:nvSpPr>
        <cdr:cNvPr id="47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976745" y="519544"/>
          <a:ext cx="277091" cy="138547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4"/>
          </a:solidFill>
          <a:round/>
          <a:headEnd/>
          <a:tailEnd type="triangle" w="med" len="lg"/>
        </a:ln>
        <a:effectLst xmlns:a="http://schemas.openxmlformats.org/drawingml/2006/main">
          <a:glow rad="25400">
            <a:schemeClr val="bg1">
              <a:alpha val="70000"/>
            </a:schemeClr>
          </a:glow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0.19167</cdr:x>
      <cdr:y>0.61245</cdr:y>
    </cdr:from>
    <cdr:to>
      <cdr:x>0.28935</cdr:x>
      <cdr:y>0.67984</cdr:y>
    </cdr:to>
    <cdr:sp macro="" textlink="">
      <cdr:nvSpPr>
        <cdr:cNvPr id="49" name="Rectangle 4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9688" y="3850149"/>
          <a:ext cx="845820" cy="42364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ctr" rtl="0" eaLnBrk="0" fontAlgn="base" hangingPunct="0">
            <a:spcBef>
              <a:spcPct val="50000"/>
            </a:spcBef>
            <a:spcAft>
              <a:spcPct val="0"/>
            </a:spcAft>
          </a:pPr>
          <a:r>
            <a:rPr lang="en-US" sz="850" i="1" kern="12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4.22 K High Field MRI strand</a:t>
          </a:r>
          <a:r>
            <a:rPr lang="en-US" sz="850" i="1" kern="1200" baseline="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 (Luvata)</a:t>
          </a:r>
          <a:endParaRPr lang="en-US" sz="850" i="1" kern="1200" dirty="0">
            <a:solidFill>
              <a:schemeClr val="accent4">
                <a:lumMod val="50000"/>
              </a:schemeClr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0.22497</cdr:x>
      <cdr:y>0.56225</cdr:y>
    </cdr:from>
    <cdr:to>
      <cdr:x>0.26399</cdr:x>
      <cdr:y>0.59845</cdr:y>
    </cdr:to>
    <cdr:sp macro="" textlink="">
      <cdr:nvSpPr>
        <cdr:cNvPr id="51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94626" y="2390114"/>
          <a:ext cx="328615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0" tIns="0" rIns="0" bIns="0" anchor="t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1" i="0" strike="noStrike" dirty="0" err="1">
              <a:solidFill>
                <a:schemeClr val="accent4">
                  <a:lumMod val="75000"/>
                </a:schemeClr>
              </a:solidFill>
              <a:latin typeface="Arial"/>
              <a:cs typeface="Arial"/>
            </a:rPr>
            <a:t>Nb-Ti</a:t>
          </a:r>
          <a:endParaRPr lang="en-US" sz="1000" b="1" i="0" strike="noStrike" dirty="0">
            <a:solidFill>
              <a:schemeClr val="accent4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0.77859</cdr:x>
      <cdr:y>0.4207</cdr:y>
    </cdr:from>
    <cdr:to>
      <cdr:x>0.94819</cdr:x>
      <cdr:y>0.4569</cdr:y>
    </cdr:to>
    <cdr:sp macro="" textlink="">
      <cdr:nvSpPr>
        <cdr:cNvPr id="5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56972" y="1788386"/>
          <a:ext cx="1428276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l" rtl="0">
            <a:defRPr sz="1000"/>
          </a:pP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REBCO B⊥</a:t>
          </a:r>
          <a:r>
            <a:rPr lang="en-US" sz="1000" b="1" i="0" strike="noStrike" baseline="0" dirty="0">
              <a:solidFill>
                <a:srgbClr val="CEB888"/>
              </a:solidFill>
              <a:latin typeface="Arial"/>
              <a:ea typeface="+mn-ea"/>
              <a:cs typeface="Arial"/>
            </a:rPr>
            <a:t> </a:t>
          </a: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Tape Plane</a:t>
          </a:r>
        </a:p>
      </cdr:txBody>
    </cdr:sp>
  </cdr:relSizeAnchor>
  <cdr:relSizeAnchor xmlns:cdr="http://schemas.openxmlformats.org/drawingml/2006/chartDrawing">
    <cdr:from>
      <cdr:x>0.83285</cdr:x>
      <cdr:y>0.03053</cdr:y>
    </cdr:from>
    <cdr:to>
      <cdr:x>0.97038</cdr:x>
      <cdr:y>0.06376</cdr:y>
    </cdr:to>
    <cdr:pic>
      <cdr:nvPicPr>
        <cdr:cNvPr id="57" name="Picture 56">
          <a:extLst xmlns:a="http://schemas.openxmlformats.org/drawingml/2006/main">
            <a:ext uri="{FF2B5EF4-FFF2-40B4-BE49-F238E27FC236}">
              <a16:creationId xmlns="" xmlns:a16="http://schemas.microsoft.com/office/drawing/2014/main" id="{FAE2DA21-3242-4CA9-AAAA-8904DB22A1D2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211684" y="183100"/>
          <a:ext cx="1190917" cy="19928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0.64231</cdr:x>
      <cdr:y>0.47285</cdr:y>
    </cdr:from>
    <cdr:to>
      <cdr:x>0.84371</cdr:x>
      <cdr:y>0.50844</cdr:y>
    </cdr:to>
    <cdr:sp macro="" textlink="">
      <cdr:nvSpPr>
        <cdr:cNvPr id="71" name="文本框 1"/>
        <cdr:cNvSpPr txBox="1"/>
      </cdr:nvSpPr>
      <cdr:spPr>
        <a:xfrm xmlns:a="http://schemas.openxmlformats.org/drawingml/2006/main">
          <a:off x="5409241" y="2010058"/>
          <a:ext cx="1696110" cy="1512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200"/>
            </a:lnSpc>
          </a:pPr>
          <a:r>
            <a:rPr lang="en-US" altLang="zh-CN" sz="1100" b="1" dirty="0">
              <a:solidFill>
                <a:srgbClr val="FF0000"/>
              </a:solidFill>
            </a:rPr>
            <a:t>IBS 2019 </a:t>
          </a:r>
        </a:p>
        <a:p xmlns:a="http://schemas.openxmlformats.org/drawingml/2006/main">
          <a:pPr>
            <a:lnSpc>
              <a:spcPts val="1200"/>
            </a:lnSpc>
          </a:pPr>
          <a:r>
            <a:rPr lang="en-US" altLang="zh-CN" sz="1100" b="1" dirty="0">
              <a:solidFill>
                <a:srgbClr val="FF0000"/>
              </a:solidFill>
            </a:rPr>
            <a:t>(short sample)</a:t>
          </a:r>
          <a:endParaRPr lang="zh-CN" alt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0.47901</cdr:x>
      <cdr:y>0.21419</cdr:y>
    </cdr:from>
    <cdr:to>
      <cdr:x>0.64709</cdr:x>
      <cdr:y>0.26103</cdr:y>
    </cdr:to>
    <cdr:sp macro="" textlink="">
      <cdr:nvSpPr>
        <cdr:cNvPr id="72" name="文本框 1"/>
        <cdr:cNvSpPr txBox="1"/>
      </cdr:nvSpPr>
      <cdr:spPr>
        <a:xfrm xmlns:a="http://schemas.openxmlformats.org/drawingml/2006/main">
          <a:off x="4034065" y="910533"/>
          <a:ext cx="1415502" cy="199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200"/>
            </a:lnSpc>
          </a:pPr>
          <a:r>
            <a:rPr lang="en-US" altLang="zh-CN" sz="1100" b="1" dirty="0">
              <a:solidFill>
                <a:srgbClr val="FF0000"/>
              </a:solidFill>
            </a:rPr>
            <a:t>Expected IBS 2025</a:t>
          </a:r>
          <a:endParaRPr lang="zh-CN" alt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0.0935</cdr:x>
      <cdr:y>0.73077</cdr:y>
    </cdr:from>
    <cdr:to>
      <cdr:x>0.35645</cdr:x>
      <cdr:y>0.86816</cdr:y>
    </cdr:to>
    <cdr:sp macro="" textlink="">
      <cdr:nvSpPr>
        <cdr:cNvPr id="73" name="文本框 3"/>
        <cdr:cNvSpPr txBox="1"/>
      </cdr:nvSpPr>
      <cdr:spPr>
        <a:xfrm xmlns:a="http://schemas.openxmlformats.org/drawingml/2006/main">
          <a:off x="787419" y="3106487"/>
          <a:ext cx="2214428" cy="584052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rgbClr val="C00000"/>
          </a:solidFill>
        </a:ln>
      </cdr:spPr>
      <cdr:txBody>
        <a:bodyPr xmlns:a="http://schemas.openxmlformats.org/drawingml/2006/main" wrap="square" lIns="91440" tIns="0" rIns="0" bIns="0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200" b="1" dirty="0">
              <a:solidFill>
                <a:srgbClr val="FF0000"/>
              </a:solidFill>
            </a:rPr>
            <a:t>IBS- Iron Based Superconductor</a:t>
          </a:r>
        </a:p>
        <a:p xmlns:a="http://schemas.openxmlformats.org/drawingml/2006/main">
          <a:r>
            <a:rPr lang="en-US" altLang="zh-CN" sz="1200" i="1" dirty="0">
              <a:solidFill>
                <a:srgbClr val="FF0000"/>
              </a:solidFill>
            </a:rPr>
            <a:t>Much lower cost and better mechanical properties expected</a:t>
          </a:r>
          <a:endParaRPr lang="zh-CN" altLang="en-US" sz="1200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0.28894</cdr:x>
      <cdr:y>0.60053</cdr:y>
    </cdr:from>
    <cdr:to>
      <cdr:x>0.64335</cdr:x>
      <cdr:y>0.68616</cdr:y>
    </cdr:to>
    <cdr:cxnSp macro="">
      <cdr:nvCxnSpPr>
        <cdr:cNvPr id="3" name="直接连接符 2">
          <a:extLst xmlns:a="http://schemas.openxmlformats.org/drawingml/2006/main">
            <a:ext uri="{FF2B5EF4-FFF2-40B4-BE49-F238E27FC236}">
              <a16:creationId xmlns="" xmlns:a16="http://schemas.microsoft.com/office/drawing/2014/main" id="{75338841-DF71-4002-BE6F-BEB9F7FCF290}"/>
            </a:ext>
          </a:extLst>
        </cdr:cNvPr>
        <cdr:cNvCxnSpPr/>
      </cdr:nvCxnSpPr>
      <cdr:spPr>
        <a:xfrm xmlns:a="http://schemas.openxmlformats.org/drawingml/2006/main">
          <a:off x="2501917" y="3601444"/>
          <a:ext cx="3068877" cy="513567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9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2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9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3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15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06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9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11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1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03C27-252D-4E81-BC88-850DC9F132EE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4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3"/>
          <p:cNvSpPr txBox="1">
            <a:spLocks/>
          </p:cNvSpPr>
          <p:nvPr/>
        </p:nvSpPr>
        <p:spPr>
          <a:xfrm>
            <a:off x="1143001" y="1371327"/>
            <a:ext cx="6857999" cy="80445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defRPr/>
            </a:pPr>
            <a:r>
              <a:rPr lang="en-US" altLang="zh-CN" sz="2700" dirty="0">
                <a:solidFill>
                  <a:schemeClr val="tx1"/>
                </a:solidFill>
                <a:latin typeface="Times New Roman" panose="02020603050405020304" pitchFamily="18" charset="0"/>
                <a:ea typeface="微软雅黑"/>
              </a:rPr>
              <a:t>Progress of the High Field Magnet R&amp;D </a:t>
            </a:r>
          </a:p>
          <a:p>
            <a:pPr>
              <a:lnSpc>
                <a:spcPct val="110000"/>
              </a:lnSpc>
              <a:defRPr/>
            </a:pPr>
            <a:r>
              <a:rPr lang="en-US" altLang="zh-CN" sz="2700" dirty="0">
                <a:solidFill>
                  <a:schemeClr val="tx1"/>
                </a:solidFill>
                <a:latin typeface="Times New Roman" panose="02020603050405020304" pitchFamily="18" charset="0"/>
                <a:ea typeface="微软雅黑"/>
              </a:rPr>
              <a:t>with IBS</a:t>
            </a:r>
            <a:endParaRPr lang="zh-CN" altLang="en-US" sz="2700" dirty="0">
              <a:solidFill>
                <a:schemeClr val="tx1"/>
              </a:solidFill>
              <a:latin typeface="Times New Roman" panose="02020603050405020304" pitchFamily="18" charset="0"/>
              <a:ea typeface="微软雅黑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85816F2-AEF2-4FFE-A0DA-84B4490709A4}"/>
              </a:ext>
            </a:extLst>
          </p:cNvPr>
          <p:cNvSpPr txBox="1"/>
          <p:nvPr/>
        </p:nvSpPr>
        <p:spPr>
          <a:xfrm>
            <a:off x="1143003" y="2461851"/>
            <a:ext cx="685800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500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Qingjin</a:t>
            </a:r>
            <a:r>
              <a:rPr lang="en-US" altLang="zh-CN" sz="15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Xu</a:t>
            </a:r>
          </a:p>
          <a:p>
            <a:pPr algn="ctr">
              <a:lnSpc>
                <a:spcPct val="130000"/>
              </a:lnSpc>
            </a:pPr>
            <a:r>
              <a:rPr lang="en-US" altLang="zh-CN" sz="15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(IHEP, CAS)</a:t>
            </a:r>
          </a:p>
        </p:txBody>
      </p:sp>
      <p:sp>
        <p:nvSpPr>
          <p:cNvPr id="2" name="矩形 1"/>
          <p:cNvSpPr/>
          <p:nvPr/>
        </p:nvSpPr>
        <p:spPr>
          <a:xfrm>
            <a:off x="1143001" y="3028969"/>
            <a:ext cx="6857999" cy="91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CN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</a:rPr>
              <a:t>In collaboration with </a:t>
            </a:r>
            <a:r>
              <a:rPr lang="en-US" altLang="zh-CN" sz="1200" b="1" dirty="0" err="1">
                <a:latin typeface="Arial" panose="020B0604020202020204" pitchFamily="34" charset="0"/>
              </a:rPr>
              <a:t>Yanwei</a:t>
            </a:r>
            <a:r>
              <a:rPr lang="en-US" altLang="zh-CN" sz="1200" b="1" dirty="0">
                <a:latin typeface="Arial" panose="020B0604020202020204" pitchFamily="34" charset="0"/>
              </a:rPr>
              <a:t> Ma</a:t>
            </a:r>
            <a:r>
              <a:rPr lang="en-US" altLang="zh-CN" sz="1200" dirty="0">
                <a:latin typeface="Arial" panose="020B0604020202020204" pitchFamily="34" charset="0"/>
              </a:rPr>
              <a:t>’s group at IEE-CAS</a:t>
            </a:r>
          </a:p>
          <a:p>
            <a:pPr algn="ctr"/>
            <a:endParaRPr lang="en-US" altLang="zh-CN" sz="1013" dirty="0">
              <a:latin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latin typeface="Arial" panose="020B0604020202020204" pitchFamily="34" charset="0"/>
              </a:rPr>
              <a:t>Team members: Zhan Zhang, </a:t>
            </a:r>
            <a:r>
              <a:rPr lang="en-US" altLang="zh-CN" sz="1100" dirty="0" err="1">
                <a:latin typeface="Arial" panose="020B0604020202020204" pitchFamily="34" charset="0"/>
              </a:rPr>
              <a:t>Chunyan</a:t>
            </a:r>
            <a:r>
              <a:rPr lang="en-US" altLang="zh-CN" sz="1100" dirty="0">
                <a:latin typeface="Arial" panose="020B0604020202020204" pitchFamily="34" charset="0"/>
              </a:rPr>
              <a:t> Li, </a:t>
            </a:r>
            <a:r>
              <a:rPr lang="en-US" altLang="zh-CN" sz="1100" dirty="0" err="1">
                <a:latin typeface="Arial" panose="020B0604020202020204" pitchFamily="34" charset="0"/>
              </a:rPr>
              <a:t>Ershuai</a:t>
            </a:r>
            <a:r>
              <a:rPr lang="en-US" altLang="zh-CN" sz="1100" dirty="0">
                <a:latin typeface="Arial" panose="020B0604020202020204" pitchFamily="34" charset="0"/>
              </a:rPr>
              <a:t> Kong, </a:t>
            </a:r>
            <a:r>
              <a:rPr lang="en-US" altLang="zh-CN" sz="1100" dirty="0" err="1">
                <a:latin typeface="Arial" panose="020B0604020202020204" pitchFamily="34" charset="0"/>
              </a:rPr>
              <a:t>Yingzhe</a:t>
            </a:r>
            <a:r>
              <a:rPr lang="en-US" altLang="zh-CN" sz="1100" dirty="0">
                <a:latin typeface="Arial" panose="020B0604020202020204" pitchFamily="34" charset="0"/>
              </a:rPr>
              <a:t> Wang, </a:t>
            </a:r>
            <a:r>
              <a:rPr lang="en-US" altLang="zh-CN" sz="1100" dirty="0" err="1">
                <a:latin typeface="Arial" panose="020B0604020202020204" pitchFamily="34" charset="0"/>
              </a:rPr>
              <a:t>Chengtao</a:t>
            </a:r>
            <a:r>
              <a:rPr lang="en-US" altLang="zh-CN" sz="1100" dirty="0">
                <a:latin typeface="Arial" panose="020B0604020202020204" pitchFamily="34" charset="0"/>
              </a:rPr>
              <a:t> Wang (IHEP)</a:t>
            </a:r>
          </a:p>
          <a:p>
            <a:pPr algn="ctr"/>
            <a:r>
              <a:rPr lang="en-US" altLang="zh-CN" sz="1100" dirty="0">
                <a:latin typeface="Arial" panose="020B0604020202020204" pitchFamily="34" charset="0"/>
              </a:rPr>
              <a:t> </a:t>
            </a:r>
            <a:r>
              <a:rPr lang="en-US" altLang="zh-CN" sz="1100" dirty="0" err="1">
                <a:latin typeface="Arial" panose="020B0604020202020204" pitchFamily="34" charset="0"/>
              </a:rPr>
              <a:t>Dongliang</a:t>
            </a:r>
            <a:r>
              <a:rPr lang="en-US" altLang="zh-CN" sz="1100" dirty="0">
                <a:latin typeface="Arial" panose="020B0604020202020204" pitchFamily="34" charset="0"/>
              </a:rPr>
              <a:t> Wang, </a:t>
            </a:r>
            <a:r>
              <a:rPr lang="en-US" altLang="zh-CN" sz="1100" dirty="0" err="1">
                <a:latin typeface="Arial" panose="020B0604020202020204" pitchFamily="34" charset="0"/>
              </a:rPr>
              <a:t>Xianping</a:t>
            </a:r>
            <a:r>
              <a:rPr lang="en-US" altLang="zh-CN" sz="1100" dirty="0">
                <a:latin typeface="Arial" panose="020B0604020202020204" pitchFamily="34" charset="0"/>
              </a:rPr>
              <a:t> Zhang,… (IEE)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10233"/>
          <a:stretch/>
        </p:blipFill>
        <p:spPr>
          <a:xfrm>
            <a:off x="0" y="-4015"/>
            <a:ext cx="9134601" cy="1263696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4846D3F-641A-4A76-991B-5213B1C30DC3}"/>
              </a:ext>
            </a:extLst>
          </p:cNvPr>
          <p:cNvGrpSpPr/>
          <p:nvPr/>
        </p:nvGrpSpPr>
        <p:grpSpPr>
          <a:xfrm>
            <a:off x="4755725" y="4053861"/>
            <a:ext cx="1445051" cy="1040637"/>
            <a:chOff x="9726858" y="-110410"/>
            <a:chExt cx="2465143" cy="208303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9D063185-C7AC-4536-AC85-B78B726C4F78}"/>
                </a:ext>
              </a:extLst>
            </p:cNvPr>
            <p:cNvSpPr/>
            <p:nvPr/>
          </p:nvSpPr>
          <p:spPr>
            <a:xfrm>
              <a:off x="9726858" y="872931"/>
              <a:ext cx="2465143" cy="10996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中国科学院高能物理研究所</a:t>
              </a:r>
              <a:endParaRPr lang="en-US" altLang="zh-CN" sz="825" dirty="0">
                <a:solidFill>
                  <a:srgbClr val="2D2E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 </a:t>
              </a:r>
              <a:r>
                <a:rPr lang="en-US" altLang="zh-CN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Institute of High Energy Physics, CAS</a:t>
              </a:r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52805483-9D9C-4BCC-9DFC-CCF99C11E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1192" y="-110410"/>
              <a:ext cx="1341954" cy="903077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2494114" y="4010027"/>
            <a:ext cx="1445051" cy="1087089"/>
            <a:chOff x="86981" y="5498572"/>
            <a:chExt cx="1926735" cy="1449452"/>
          </a:xfrm>
        </p:grpSpPr>
        <p:pic>
          <p:nvPicPr>
            <p:cNvPr id="25" name="Picture 10" descr="https://gss1.bdstatic.com/-vo3dSag_xI4khGkpoWK1HF6hhy/baike/w%3D268%3Bg%3D0/sign=9baf3e864ded2e73fce9812abf3ac6b6/f11f3a292df5e0fe34f058035b6034a85fdf72cc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251"/>
            <a:stretch/>
          </p:blipFill>
          <p:spPr bwMode="auto">
            <a:xfrm>
              <a:off x="641516" y="5498572"/>
              <a:ext cx="848344" cy="716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9D063185-C7AC-4536-AC85-B78B726C4F78}"/>
                </a:ext>
              </a:extLst>
            </p:cNvPr>
            <p:cNvSpPr/>
            <p:nvPr/>
          </p:nvSpPr>
          <p:spPr>
            <a:xfrm>
              <a:off x="86981" y="6215516"/>
              <a:ext cx="1926735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中国科学院电工研究所</a:t>
              </a:r>
            </a:p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 </a:t>
              </a:r>
              <a:r>
                <a:rPr lang="en-US" altLang="zh-CN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Institute of Electrical Engineering, CAS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7392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16302"/>
            <a:ext cx="2628900" cy="195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图片 7" descr="E:\xu\pics\20191027\IMG_20190916_21251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" r="-1773" b="-573"/>
          <a:stretch/>
        </p:blipFill>
        <p:spPr bwMode="auto">
          <a:xfrm>
            <a:off x="107504" y="3590761"/>
            <a:ext cx="3186545" cy="1280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19"/>
          <p:cNvSpPr txBox="1"/>
          <p:nvPr/>
        </p:nvSpPr>
        <p:spPr bwMode="auto">
          <a:xfrm>
            <a:off x="1586249" y="3614232"/>
            <a:ext cx="225421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eaLnBrk="0">
              <a:spcBef>
                <a:spcPct val="0"/>
              </a:spcBef>
              <a:defRPr kumimoji="1" sz="1000" b="0" baseline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r>
              <a:rPr lang="en-US" dirty="0"/>
              <a:t>IBS</a:t>
            </a:r>
          </a:p>
        </p:txBody>
      </p:sp>
      <p:sp>
        <p:nvSpPr>
          <p:cNvPr id="10" name="TextBox 20"/>
          <p:cNvSpPr txBox="1"/>
          <p:nvPr/>
        </p:nvSpPr>
        <p:spPr bwMode="auto">
          <a:xfrm>
            <a:off x="1856358" y="3614232"/>
            <a:ext cx="373770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0" tIns="0" rIns="0" bIns="0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sz="10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Nb</a:t>
            </a:r>
            <a:r>
              <a:rPr kumimoji="1" lang="en-US" sz="1000" b="0" baseline="-2500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3</a:t>
            </a:r>
            <a:r>
              <a:rPr kumimoji="1" lang="en-US" sz="10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Sn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98"/>
          <a:stretch/>
        </p:blipFill>
        <p:spPr bwMode="auto">
          <a:xfrm>
            <a:off x="107505" y="821956"/>
            <a:ext cx="315280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/>
          <a:srcRect t="27034" b="38945"/>
          <a:stretch/>
        </p:blipFill>
        <p:spPr>
          <a:xfrm>
            <a:off x="6300192" y="2916301"/>
            <a:ext cx="2717937" cy="19064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06"/>
          <a:stretch/>
        </p:blipFill>
        <p:spPr>
          <a:xfrm>
            <a:off x="3439497" y="828893"/>
            <a:ext cx="2546085" cy="2006467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966500" y="3565156"/>
            <a:ext cx="201908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5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IBS coil was inserted in the center </a:t>
            </a:r>
          </a:p>
          <a:p>
            <a:pPr algn="ctr"/>
            <a:r>
              <a:rPr lang="en-US" altLang="zh-CN" sz="105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and assembled together with </a:t>
            </a:r>
          </a:p>
          <a:p>
            <a:pPr algn="ctr"/>
            <a:r>
              <a:rPr lang="en-US" altLang="zh-CN" sz="1050" kern="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105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 10-T model dipole magnet </a:t>
            </a:r>
            <a:endParaRPr lang="zh-CN" altLang="zh-CN" sz="825" kern="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2034331" y="3791591"/>
            <a:ext cx="8912" cy="35064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685171" y="3780922"/>
            <a:ext cx="103239" cy="3613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0"/>
          <p:cNvSpPr txBox="1"/>
          <p:nvPr/>
        </p:nvSpPr>
        <p:spPr bwMode="auto">
          <a:xfrm>
            <a:off x="615353" y="817306"/>
            <a:ext cx="2098609" cy="2479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77925" tIns="38963" rIns="77925" bIns="38963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altLang="zh-CN" sz="1100" b="0" baseline="0" dirty="0" err="1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NbTi</a:t>
            </a:r>
            <a:r>
              <a:rPr kumimoji="1" lang="en-US" altLang="zh-CN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 and </a:t>
            </a:r>
            <a:r>
              <a:rPr kumimoji="1" lang="en-US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Nb</a:t>
            </a:r>
            <a:r>
              <a:rPr kumimoji="1" lang="en-US" sz="1100" b="0" baseline="-2500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3</a:t>
            </a:r>
            <a:r>
              <a:rPr kumimoji="1" lang="en-US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Sn </a:t>
            </a:r>
            <a:r>
              <a:rPr kumimoji="1" lang="en-US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background coils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3767201" y="821956"/>
            <a:ext cx="1866173" cy="2479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77925" tIns="38963" rIns="77925" bIns="38963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10-T background mode</a:t>
            </a:r>
            <a:r>
              <a:rPr kumimoji="1" lang="en-US" sz="1100" b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 dipole</a:t>
            </a:r>
            <a:endParaRPr kumimoji="1" lang="en-US" sz="1100" b="0" baseline="0" dirty="0" smtClean="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7" r="14050" b="988"/>
          <a:stretch/>
        </p:blipFill>
        <p:spPr>
          <a:xfrm>
            <a:off x="6208562" y="828893"/>
            <a:ext cx="2809567" cy="1974789"/>
          </a:xfrm>
          <a:prstGeom prst="rect">
            <a:avLst/>
          </a:prstGeom>
        </p:spPr>
      </p:pic>
      <p:sp>
        <p:nvSpPr>
          <p:cNvPr id="24" name="TextBox 20"/>
          <p:cNvSpPr txBox="1"/>
          <p:nvPr/>
        </p:nvSpPr>
        <p:spPr bwMode="auto">
          <a:xfrm>
            <a:off x="6435800" y="821956"/>
            <a:ext cx="2355089" cy="2479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77925" tIns="38963" rIns="77925" bIns="38963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sz="110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Assembly completed and ready for test</a:t>
            </a:r>
            <a:endParaRPr kumimoji="1" lang="en-US" sz="1100" b="0" baseline="0" dirty="0" smtClean="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25" name="TextBox 20"/>
          <p:cNvSpPr txBox="1"/>
          <p:nvPr/>
        </p:nvSpPr>
        <p:spPr bwMode="auto">
          <a:xfrm>
            <a:off x="7007988" y="4574787"/>
            <a:ext cx="1224972" cy="2479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77925" tIns="38963" rIns="77925" bIns="38963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Under test</a:t>
            </a:r>
            <a:r>
              <a:rPr kumimoji="1" lang="en-US" sz="1100" b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 at 4.2 K</a:t>
            </a:r>
            <a:endParaRPr kumimoji="1" lang="en-US" sz="1100" b="0" baseline="0" dirty="0" smtClean="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26" name="TextBox 20"/>
          <p:cNvSpPr txBox="1"/>
          <p:nvPr/>
        </p:nvSpPr>
        <p:spPr bwMode="auto">
          <a:xfrm>
            <a:off x="3943795" y="2852366"/>
            <a:ext cx="2007237" cy="2479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77925" tIns="38963" rIns="77925" bIns="38963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sz="1100" b="0" baseline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Performance of the model</a:t>
            </a:r>
            <a:r>
              <a:rPr kumimoji="1" lang="en-US" sz="1100" b="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 dipole</a:t>
            </a:r>
            <a:endParaRPr kumimoji="1" lang="en-US" sz="1100" b="0" baseline="0" dirty="0" smtClean="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259111" y="45872"/>
            <a:ext cx="8612043" cy="52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468" eaLnBrk="1" hangingPunct="1">
              <a:lnSpc>
                <a:spcPct val="1100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Development of Racetrack Coils with 100-m Long IBS Tapes </a:t>
            </a:r>
            <a:endParaRPr lang="zh-CN" altLang="en-US" sz="2700" dirty="0">
              <a:solidFill>
                <a:srgbClr val="000000"/>
              </a:solidFill>
              <a:latin typeface="+mj-lt"/>
              <a:ea typeface="+mn-ea"/>
            </a:endParaRPr>
          </a:p>
        </p:txBody>
      </p:sp>
      <p:sp>
        <p:nvSpPr>
          <p:cNvPr id="28" name="TextBox 20"/>
          <p:cNvSpPr txBox="1"/>
          <p:nvPr/>
        </p:nvSpPr>
        <p:spPr bwMode="auto">
          <a:xfrm>
            <a:off x="2343625" y="3614232"/>
            <a:ext cx="300721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0" tIns="0" rIns="0" bIns="0" rtlCol="0">
            <a:spAutoFit/>
          </a:bodyPr>
          <a:lstStyle/>
          <a:p>
            <a:pPr algn="l" eaLnBrk="0" latinLnBrk="0" hangingPunct="1">
              <a:spcBef>
                <a:spcPct val="0"/>
              </a:spcBef>
            </a:pPr>
            <a:r>
              <a:rPr kumimoji="1" lang="en-US" sz="1000" b="0" baseline="0" dirty="0" err="1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Nb</a:t>
            </a:r>
            <a:r>
              <a:rPr kumimoji="1" lang="en-US" altLang="zh-CN" sz="1000" b="0" baseline="0" dirty="0" err="1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Ti</a:t>
            </a:r>
            <a:endParaRPr kumimoji="1" lang="en-US" sz="1000" b="0" baseline="0" dirty="0" smtClean="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2489529" y="3790496"/>
            <a:ext cx="8912" cy="35064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00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851849"/>
              </p:ext>
            </p:extLst>
          </p:nvPr>
        </p:nvGraphicFramePr>
        <p:xfrm>
          <a:off x="863440" y="843558"/>
          <a:ext cx="3670560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4560"/>
                <a:gridCol w="1476000"/>
              </a:tblGrid>
              <a:tr h="2926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Pa</a:t>
                      </a:r>
                      <a:r>
                        <a:rPr lang="en-US" altLang="ko-KR" sz="1400" baseline="0" dirty="0" smtClean="0"/>
                        <a:t>rameter</a:t>
                      </a:r>
                      <a:endParaRPr lang="ko-KR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Value</a:t>
                      </a:r>
                      <a:endParaRPr lang="ko-KR" alt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Background field </a:t>
                      </a:r>
                      <a:endParaRPr lang="ko-KR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/>
                        <a:t>0-</a:t>
                      </a:r>
                      <a:r>
                        <a:rPr lang="en-US" altLang="zh-CN" sz="1400" dirty="0" smtClean="0"/>
                        <a:t>10</a:t>
                      </a:r>
                      <a:r>
                        <a:rPr lang="en-US" altLang="ko-KR" sz="1400" dirty="0" smtClean="0"/>
                        <a:t> T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Rate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1 A/s</a:t>
                      </a:r>
                      <a:endParaRPr lang="ko-KR" alt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Maximum pressure </a:t>
                      </a:r>
                      <a:r>
                        <a:rPr lang="en-US" altLang="zh-CN" sz="1400" dirty="0" smtClean="0"/>
                        <a:t>on IBS</a:t>
                      </a:r>
                      <a:endParaRPr lang="en-US" altLang="ko-KR" sz="14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120 </a:t>
                      </a:r>
                      <a:r>
                        <a:rPr lang="en-US" altLang="zh-CN" sz="1400" dirty="0" err="1" smtClean="0"/>
                        <a:t>MPa</a:t>
                      </a:r>
                      <a:endParaRPr lang="ko-KR" alt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552" y="761455"/>
            <a:ext cx="2662960" cy="1528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48007"/>
            <a:ext cx="3384376" cy="256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89970"/>
            <a:ext cx="3312368" cy="256032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"/>
          <a:stretch/>
        </p:blipFill>
        <p:spPr bwMode="auto">
          <a:xfrm>
            <a:off x="7452320" y="2257390"/>
            <a:ext cx="1504339" cy="2834640"/>
          </a:xfrm>
          <a:prstGeom prst="rect">
            <a:avLst/>
          </a:prstGeom>
          <a:noFill/>
          <a:ln>
            <a:noFill/>
          </a:ln>
          <a:effectLst/>
          <a:extLst/>
        </p:spPr>
      </p:pic>
      <p:cxnSp>
        <p:nvCxnSpPr>
          <p:cNvPr id="11" name="直接连接符 10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59111" y="45872"/>
            <a:ext cx="8612043" cy="52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468" eaLnBrk="1" hangingPunct="1">
              <a:lnSpc>
                <a:spcPct val="1100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Development of Racetrack Coils with 100-m Long IBS Tapes </a:t>
            </a:r>
            <a:endParaRPr lang="zh-CN" altLang="en-US" sz="2700" dirty="0">
              <a:solidFill>
                <a:srgbClr val="000000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645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861" y="829934"/>
            <a:ext cx="3453984" cy="241212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矩形 5"/>
          <p:cNvSpPr/>
          <p:nvPr/>
        </p:nvSpPr>
        <p:spPr>
          <a:xfrm>
            <a:off x="5397829" y="2616093"/>
            <a:ext cx="22980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468"/>
            <a:r>
              <a:rPr lang="en-US" altLang="zh-CN" sz="10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Zhang, et al., </a:t>
            </a:r>
            <a:r>
              <a:rPr lang="en-US" altLang="zh-CN" sz="1000" i="1" dirty="0" err="1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</a:t>
            </a:r>
            <a:r>
              <a:rPr lang="en-US" altLang="zh-CN" sz="1000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fr-FR" altLang="zh-CN" sz="10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 34</a:t>
            </a:r>
            <a:r>
              <a:rPr lang="fr-FR" altLang="zh-CN" sz="1000" b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</a:t>
            </a:r>
            <a:r>
              <a:rPr lang="fr-FR" altLang="zh-CN" sz="10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(2021) 035021</a:t>
            </a:r>
            <a:endParaRPr lang="zh-CN" altLang="en-US" sz="1000" dirty="0">
              <a:solidFill>
                <a:srgbClr val="0000FF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25122" y="829934"/>
            <a:ext cx="4101031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defTabSz="685468"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Two racetrack coils 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have been made using 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the 100 m length IBS 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tapes.</a:t>
            </a:r>
          </a:p>
          <a:p>
            <a:pPr marL="285750" indent="-285750" defTabSz="685468">
              <a:buFont typeface="Arial" panose="020B0604020202020204" pitchFamily="34" charset="0"/>
              <a:buChar char="•"/>
            </a:pP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The coils reached </a:t>
            </a:r>
            <a:r>
              <a:rPr lang="en-US" altLang="zh-CN" sz="1500" dirty="0" smtClean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86.7%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of critical current of the short sample at </a:t>
            </a:r>
            <a:r>
              <a:rPr lang="en-US" altLang="zh-CN" sz="1500" dirty="0" smtClean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4.2 K and 10 T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, 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altLang="zh-CN" sz="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81.25% 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the quench current under 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self-field,</a:t>
            </a:r>
          </a:p>
          <a:p>
            <a:pPr marL="285750" indent="-285750" defTabSz="685468"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w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ith highest compressive </a:t>
            </a:r>
            <a:r>
              <a:rPr lang="en-US" altLang="zh-CN" sz="1500" dirty="0" err="1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stess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over </a:t>
            </a:r>
            <a:r>
              <a:rPr lang="en-US" altLang="zh-CN" sz="1500" dirty="0" smtClean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100 MPa</a:t>
            </a:r>
            <a:r>
              <a:rPr lang="en-US" altLang="zh-CN" sz="1500" dirty="0" smtClean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</a:t>
            </a:r>
            <a:endParaRPr lang="zh-CN" altLang="en-US" sz="150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367728" y="2460160"/>
            <a:ext cx="4035644" cy="25321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/>
          <a:srcRect b="15619"/>
          <a:stretch/>
        </p:blipFill>
        <p:spPr>
          <a:xfrm>
            <a:off x="5159074" y="3242057"/>
            <a:ext cx="3045541" cy="1725562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259111" y="45872"/>
            <a:ext cx="8612043" cy="52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468" eaLnBrk="1" hangingPunct="1">
              <a:lnSpc>
                <a:spcPct val="1100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Development of Racetrack Coils with 100-m Long IBS Tapes </a:t>
            </a:r>
            <a:endParaRPr lang="zh-CN" altLang="en-US" sz="2700" dirty="0">
              <a:solidFill>
                <a:srgbClr val="000000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746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409" y="1255819"/>
            <a:ext cx="1983875" cy="22912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09" y="888079"/>
            <a:ext cx="2761735" cy="268267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9609" y="3357220"/>
            <a:ext cx="1127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OD 640 mm</a:t>
            </a:r>
            <a:endParaRPr lang="zh-CN" altLang="en-US" sz="14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2126788" y="3326013"/>
            <a:ext cx="1167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AP 2*30 mm</a:t>
            </a:r>
            <a:endParaRPr lang="zh-CN" altLang="en-US" sz="14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4098058" y="3198598"/>
            <a:ext cx="755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Nb</a:t>
            </a:r>
            <a:r>
              <a:rPr lang="en-US" altLang="zh-CN" sz="1400" b="1" baseline="-25000" dirty="0" smtClean="0"/>
              <a:t>3</a:t>
            </a:r>
            <a:r>
              <a:rPr lang="en-US" altLang="zh-CN" sz="1400" b="1" dirty="0" smtClean="0"/>
              <a:t>Sn</a:t>
            </a:r>
            <a:endParaRPr lang="zh-CN" altLang="en-US" sz="14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3551874" y="2860044"/>
            <a:ext cx="665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 smtClean="0"/>
              <a:t>ReBCO</a:t>
            </a:r>
            <a:r>
              <a:rPr lang="en-US" altLang="zh-CN" sz="1050" b="1" dirty="0" err="1" smtClean="0"/>
              <a:t>or</a:t>
            </a:r>
            <a:endParaRPr lang="en-US" altLang="zh-CN" sz="1050" b="1" dirty="0" smtClean="0"/>
          </a:p>
          <a:p>
            <a:r>
              <a:rPr lang="en-US" altLang="zh-CN" sz="1200" b="1" dirty="0" smtClean="0"/>
              <a:t>IBS</a:t>
            </a:r>
            <a:endParaRPr lang="zh-CN" altLang="en-US" sz="1200" b="1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289" y="740990"/>
            <a:ext cx="2395171" cy="297685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911430" y="3611147"/>
            <a:ext cx="746817" cy="48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100" b="1" dirty="0" err="1" smtClean="0"/>
              <a:t>ReBCO</a:t>
            </a:r>
            <a:endParaRPr lang="en-US" altLang="zh-CN" sz="1100" b="1" dirty="0" smtClean="0"/>
          </a:p>
          <a:p>
            <a:pPr>
              <a:lnSpc>
                <a:spcPct val="80000"/>
              </a:lnSpc>
            </a:pPr>
            <a:r>
              <a:rPr lang="en-US" altLang="zh-CN" sz="1000" b="1" dirty="0" smtClean="0"/>
              <a:t>Or</a:t>
            </a:r>
          </a:p>
          <a:p>
            <a:pPr>
              <a:lnSpc>
                <a:spcPct val="80000"/>
              </a:lnSpc>
            </a:pPr>
            <a:r>
              <a:rPr lang="en-US" altLang="zh-CN" sz="1100" b="1" dirty="0" smtClean="0"/>
              <a:t>IBS</a:t>
            </a:r>
            <a:endParaRPr lang="zh-CN" altLang="en-US" sz="11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7516667" y="3548213"/>
            <a:ext cx="755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Nb</a:t>
            </a:r>
            <a:r>
              <a:rPr lang="en-US" altLang="zh-CN" sz="1200" b="1" baseline="-25000" dirty="0" smtClean="0"/>
              <a:t>3</a:t>
            </a:r>
            <a:r>
              <a:rPr lang="en-US" altLang="zh-CN" sz="1200" b="1" dirty="0" smtClean="0"/>
              <a:t>Sn</a:t>
            </a:r>
            <a:endParaRPr lang="zh-CN" altLang="en-US" sz="12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6297352" y="3577833"/>
            <a:ext cx="755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Nb</a:t>
            </a:r>
            <a:r>
              <a:rPr lang="en-US" altLang="zh-CN" sz="1200" b="1" baseline="-25000" dirty="0" smtClean="0"/>
              <a:t>3</a:t>
            </a:r>
            <a:r>
              <a:rPr lang="en-US" altLang="zh-CN" sz="1200" b="1" dirty="0" smtClean="0"/>
              <a:t>Sn</a:t>
            </a:r>
            <a:endParaRPr lang="zh-CN" altLang="en-US" sz="1200" b="1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8" y="3959994"/>
            <a:ext cx="6116784" cy="928291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0" y="81760"/>
            <a:ext cx="9144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Ongoing: Development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of the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16-T Hybrid Dipole Magnet </a:t>
            </a:r>
            <a:endParaRPr lang="zh-CN" altLang="en-US" sz="27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3940" y="813189"/>
            <a:ext cx="2676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Nb</a:t>
            </a:r>
            <a:r>
              <a:rPr lang="en-US" altLang="zh-CN" sz="1600" baseline="-25000" dirty="0" smtClean="0"/>
              <a:t>3</a:t>
            </a:r>
            <a:r>
              <a:rPr lang="en-US" altLang="zh-CN" sz="1600" dirty="0" smtClean="0"/>
              <a:t>Sn 12~13 T + HTS 3~4 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91255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717" y="973746"/>
            <a:ext cx="3496486" cy="252709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4163" y="1029507"/>
            <a:ext cx="2888071" cy="2268093"/>
          </a:xfrm>
          <a:prstGeom prst="rect">
            <a:avLst/>
          </a:prstGeom>
        </p:spPr>
      </p:pic>
      <p:sp>
        <p:nvSpPr>
          <p:cNvPr id="22" name="文本框 9"/>
          <p:cNvSpPr txBox="1">
            <a:spLocks noChangeArrowheads="1"/>
          </p:cNvSpPr>
          <p:nvPr/>
        </p:nvSpPr>
        <p:spPr bwMode="auto">
          <a:xfrm>
            <a:off x="8000292" y="3021963"/>
            <a:ext cx="6865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0000"/>
                </a:solidFill>
              </a:rPr>
              <a:t>Y</a:t>
            </a:r>
            <a:r>
              <a:rPr lang="en-US" altLang="zh-CN" sz="1100" dirty="0" smtClean="0">
                <a:solidFill>
                  <a:srgbClr val="000000"/>
                </a:solidFill>
              </a:rPr>
              <a:t>oke OD </a:t>
            </a:r>
            <a:endParaRPr lang="en-US" altLang="zh-CN" sz="1100" dirty="0">
              <a:solidFill>
                <a:srgbClr val="000000"/>
              </a:solidFill>
            </a:endParaRPr>
          </a:p>
          <a:p>
            <a:r>
              <a:rPr lang="en-US" altLang="zh-CN" sz="1100" dirty="0" smtClean="0">
                <a:solidFill>
                  <a:srgbClr val="000000"/>
                </a:solidFill>
              </a:rPr>
              <a:t>500mm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3298" y="929456"/>
            <a:ext cx="1271608" cy="282579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7478" y="3424812"/>
            <a:ext cx="1836241" cy="1433053"/>
          </a:xfrm>
          <a:prstGeom prst="rect">
            <a:avLst/>
          </a:prstGeom>
        </p:spPr>
      </p:pic>
      <p:graphicFrame>
        <p:nvGraphicFramePr>
          <p:cNvPr id="26" name="表格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978116"/>
              </p:ext>
            </p:extLst>
          </p:nvPr>
        </p:nvGraphicFramePr>
        <p:xfrm>
          <a:off x="245965" y="4186266"/>
          <a:ext cx="4961057" cy="450649"/>
        </p:xfrm>
        <a:graphic>
          <a:graphicData uri="http://schemas.openxmlformats.org/drawingml/2006/table">
            <a:tbl>
              <a:tblPr/>
              <a:tblGrid>
                <a:gridCol w="637197"/>
                <a:gridCol w="517543"/>
                <a:gridCol w="694370"/>
                <a:gridCol w="577370"/>
                <a:gridCol w="630783"/>
                <a:gridCol w="630783"/>
                <a:gridCol w="660540"/>
                <a:gridCol w="612471"/>
              </a:tblGrid>
              <a:tr h="2301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Strand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diam.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cu/</a:t>
                      </a:r>
                      <a:r>
                        <a:rPr kumimoji="0" lang="en-US" altLang="zh-CN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sc</a:t>
                      </a:r>
                      <a:endParaRPr kumimoji="0" lang="en-US" altLang="zh-CN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RRR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Tref</a:t>
                      </a:r>
                      <a:endParaRPr kumimoji="0" lang="en-US" altLang="zh-CN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Bref</a:t>
                      </a:r>
                      <a:endParaRPr kumimoji="0" lang="en-US" altLang="zh-CN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Jc</a:t>
                      </a:r>
                      <a:r>
                        <a:rPr kumimoji="0" lang="en-US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@ </a:t>
                      </a:r>
                      <a:r>
                        <a:rPr kumimoji="0" lang="en-US" altLang="zh-CN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BrTr</a:t>
                      </a:r>
                      <a:endParaRPr kumimoji="0" lang="en-US" altLang="zh-CN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dJc/dB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  <a:tr h="22049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00" kern="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rPr>
                        <a:t>IBS</a:t>
                      </a:r>
                      <a:endParaRPr lang="zh-CN" altLang="zh-CN" sz="1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0.802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4.2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4000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111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245965" y="3743888"/>
            <a:ext cx="3071738" cy="349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/>
              <a:t>Target cost of IBS: </a:t>
            </a:r>
            <a:r>
              <a:rPr lang="en-US" altLang="zh-CN" sz="1400" b="1" dirty="0"/>
              <a:t>20 RMB /</a:t>
            </a:r>
            <a:r>
              <a:rPr lang="en-US" altLang="zh-CN" sz="1400" b="1" dirty="0" err="1"/>
              <a:t>kAm</a:t>
            </a:r>
            <a:r>
              <a:rPr lang="en-US" altLang="zh-CN" sz="1400" b="1" dirty="0"/>
              <a:t> @12 T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标题 2"/>
          <p:cNvSpPr txBox="1">
            <a:spLocks/>
          </p:cNvSpPr>
          <p:nvPr/>
        </p:nvSpPr>
        <p:spPr>
          <a:xfrm>
            <a:off x="-117987" y="-148717"/>
            <a:ext cx="9156789" cy="48968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6000"/>
              </a:lnSpc>
            </a:pPr>
            <a:r>
              <a:rPr lang="en-US" altLang="zh-CN" sz="2700" b="1" dirty="0" smtClean="0">
                <a:solidFill>
                  <a:srgbClr val="000000"/>
                </a:solidFill>
                <a:ea typeface="+mn-ea"/>
                <a:cs typeface="+mn-cs"/>
              </a:rPr>
              <a:t>Next in future: the </a:t>
            </a:r>
            <a:r>
              <a:rPr lang="en-US" altLang="zh-CN" sz="2700" b="1" dirty="0">
                <a:solidFill>
                  <a:srgbClr val="000000"/>
                </a:solidFill>
                <a:ea typeface="+mn-ea"/>
                <a:cs typeface="+mn-cs"/>
              </a:rPr>
              <a:t>12-T IBS Dipole Magnet</a:t>
            </a:r>
          </a:p>
        </p:txBody>
      </p:sp>
    </p:spTree>
    <p:extLst>
      <p:ext uri="{BB962C8B-B14F-4D97-AF65-F5344CB8AC3E}">
        <p14:creationId xmlns:p14="http://schemas.microsoft.com/office/powerpoint/2010/main" val="2842002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4" name="Right Arrow 30"/>
          <p:cNvSpPr/>
          <p:nvPr/>
        </p:nvSpPr>
        <p:spPr bwMode="auto">
          <a:xfrm>
            <a:off x="295446" y="1411898"/>
            <a:ext cx="4341693" cy="162000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5" name="Right Arrow 30"/>
          <p:cNvSpPr/>
          <p:nvPr/>
        </p:nvSpPr>
        <p:spPr bwMode="auto">
          <a:xfrm>
            <a:off x="5310239" y="1399289"/>
            <a:ext cx="3528889" cy="184023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899374" y="1382208"/>
            <a:ext cx="216000" cy="216000"/>
            <a:chOff x="0" y="0"/>
            <a:chExt cx="258778" cy="256382"/>
          </a:xfrm>
        </p:grpSpPr>
        <p:sp>
          <p:nvSpPr>
            <p:cNvPr id="8" name="Oval 370"/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0066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" name="Oval 371"/>
            <p:cNvSpPr>
              <a:spLocks noChangeArrowheads="1"/>
            </p:cNvSpPr>
            <p:nvPr/>
          </p:nvSpPr>
          <p:spPr bwMode="auto">
            <a:xfrm>
              <a:off x="65990" y="58396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3466894" y="1381885"/>
            <a:ext cx="216000" cy="216000"/>
            <a:chOff x="0" y="0"/>
            <a:chExt cx="258778" cy="256382"/>
          </a:xfrm>
        </p:grpSpPr>
        <p:sp>
          <p:nvSpPr>
            <p:cNvPr id="11" name="Oval 368"/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32B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" name="Oval 369"/>
            <p:cNvSpPr>
              <a:spLocks noChangeArrowheads="1"/>
            </p:cNvSpPr>
            <p:nvPr/>
          </p:nvSpPr>
          <p:spPr bwMode="auto">
            <a:xfrm>
              <a:off x="59901" y="59903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62920" y="1576135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2008.02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10337" y="1552277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2008.09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63042" y="1552277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2016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6" name="Oval 358"/>
          <p:cNvSpPr>
            <a:spLocks noChangeArrowheads="1"/>
          </p:cNvSpPr>
          <p:nvPr/>
        </p:nvSpPr>
        <p:spPr bwMode="auto">
          <a:xfrm>
            <a:off x="686383" y="1390399"/>
            <a:ext cx="216000" cy="216000"/>
          </a:xfrm>
          <a:prstGeom prst="ellipse">
            <a:avLst/>
          </a:prstGeom>
          <a:solidFill>
            <a:srgbClr val="DC6D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Oval 359"/>
          <p:cNvSpPr>
            <a:spLocks noChangeArrowheads="1"/>
          </p:cNvSpPr>
          <p:nvPr/>
        </p:nvSpPr>
        <p:spPr bwMode="auto">
          <a:xfrm>
            <a:off x="735497" y="1442285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Oval 368"/>
          <p:cNvSpPr>
            <a:spLocks noChangeArrowheads="1"/>
          </p:cNvSpPr>
          <p:nvPr/>
        </p:nvSpPr>
        <p:spPr bwMode="auto">
          <a:xfrm>
            <a:off x="5603630" y="1362835"/>
            <a:ext cx="216000" cy="216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" name="Oval 369"/>
          <p:cNvSpPr>
            <a:spLocks noChangeArrowheads="1"/>
          </p:cNvSpPr>
          <p:nvPr/>
        </p:nvSpPr>
        <p:spPr bwMode="auto">
          <a:xfrm>
            <a:off x="5665270" y="1413972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24619" y="1590981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 smtClean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2018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21" name="TextBox 29"/>
          <p:cNvSpPr txBox="1">
            <a:spLocks noChangeArrowheads="1"/>
          </p:cNvSpPr>
          <p:nvPr/>
        </p:nvSpPr>
        <p:spPr bwMode="auto">
          <a:xfrm>
            <a:off x="313730" y="1805793"/>
            <a:ext cx="1116224" cy="26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Discovery of IBS</a:t>
            </a:r>
          </a:p>
        </p:txBody>
      </p:sp>
      <p:sp>
        <p:nvSpPr>
          <p:cNvPr id="22" name="矩形 21"/>
          <p:cNvSpPr/>
          <p:nvPr/>
        </p:nvSpPr>
        <p:spPr>
          <a:xfrm>
            <a:off x="1570607" y="1576134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2008.04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008894" y="1367313"/>
            <a:ext cx="216000" cy="216000"/>
            <a:chOff x="4654195" y="4152355"/>
            <a:chExt cx="258762" cy="255587"/>
          </a:xfrm>
        </p:grpSpPr>
        <p:sp>
          <p:nvSpPr>
            <p:cNvPr id="25" name="Oval 370"/>
            <p:cNvSpPr>
              <a:spLocks noChangeArrowheads="1"/>
            </p:cNvSpPr>
            <p:nvPr/>
          </p:nvSpPr>
          <p:spPr bwMode="auto">
            <a:xfrm>
              <a:off x="4654195" y="4152355"/>
              <a:ext cx="258762" cy="25558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" name="Oval 371"/>
            <p:cNvSpPr>
              <a:spLocks noChangeArrowheads="1"/>
            </p:cNvSpPr>
            <p:nvPr/>
          </p:nvSpPr>
          <p:spPr bwMode="auto">
            <a:xfrm>
              <a:off x="4721701" y="4212071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3065089" y="1805792"/>
            <a:ext cx="1002155" cy="44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Discovery of </a:t>
            </a:r>
          </a:p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122 phase IBS</a:t>
            </a:r>
          </a:p>
        </p:txBody>
      </p:sp>
      <p:sp>
        <p:nvSpPr>
          <p:cNvPr id="28" name="Oval 369"/>
          <p:cNvSpPr>
            <a:spLocks noChangeArrowheads="1"/>
          </p:cNvSpPr>
          <p:nvPr/>
        </p:nvSpPr>
        <p:spPr bwMode="auto">
          <a:xfrm>
            <a:off x="4738893" y="1428919"/>
            <a:ext cx="108000" cy="108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Oval 369"/>
          <p:cNvSpPr>
            <a:spLocks noChangeArrowheads="1"/>
          </p:cNvSpPr>
          <p:nvPr/>
        </p:nvSpPr>
        <p:spPr bwMode="auto">
          <a:xfrm>
            <a:off x="4888362" y="1426167"/>
            <a:ext cx="108000" cy="108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Oval 369"/>
          <p:cNvSpPr>
            <a:spLocks noChangeArrowheads="1"/>
          </p:cNvSpPr>
          <p:nvPr/>
        </p:nvSpPr>
        <p:spPr bwMode="auto">
          <a:xfrm>
            <a:off x="5049524" y="1426167"/>
            <a:ext cx="108000" cy="108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890758" y="1576581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 smtClean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2020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975032" y="1411053"/>
            <a:ext cx="216000" cy="216000"/>
            <a:chOff x="4654195" y="4152355"/>
            <a:chExt cx="258762" cy="255587"/>
          </a:xfrm>
        </p:grpSpPr>
        <p:sp>
          <p:nvSpPr>
            <p:cNvPr id="34" name="Oval 370"/>
            <p:cNvSpPr>
              <a:spLocks noChangeArrowheads="1"/>
            </p:cNvSpPr>
            <p:nvPr/>
          </p:nvSpPr>
          <p:spPr bwMode="auto">
            <a:xfrm>
              <a:off x="4654195" y="4152355"/>
              <a:ext cx="258762" cy="2555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5" name="Oval 371"/>
            <p:cNvSpPr>
              <a:spLocks noChangeArrowheads="1"/>
            </p:cNvSpPr>
            <p:nvPr/>
          </p:nvSpPr>
          <p:spPr bwMode="auto">
            <a:xfrm>
              <a:off x="4721701" y="4212071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4994982" y="906507"/>
            <a:ext cx="1544663" cy="44801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200" b="1" dirty="0">
                <a:latin typeface="+mj-lt"/>
                <a:ea typeface="+mj-ea"/>
                <a:cs typeface="Times New Roman" pitchFamily="18" charset="0"/>
              </a:rPr>
              <a:t>100-m 7-core IBS tape fabricated </a:t>
            </a:r>
            <a:endParaRPr lang="zh-CN" altLang="en-US" sz="1200" b="1" dirty="0">
              <a:latin typeface="+mj-lt"/>
              <a:ea typeface="+mj-ea"/>
              <a:cs typeface="Times New Roman" pitchFamily="18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1840225" y="45872"/>
            <a:ext cx="532867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468" eaLnBrk="1" hangingPunct="1">
              <a:lnSpc>
                <a:spcPct val="1100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Challenges and Outlook</a:t>
            </a:r>
            <a:endParaRPr lang="zh-CN" altLang="en-US" sz="2700" dirty="0">
              <a:solidFill>
                <a:srgbClr val="000000"/>
              </a:solidFill>
              <a:latin typeface="+mj-lt"/>
              <a:ea typeface="+mn-ea"/>
            </a:endParaRPr>
          </a:p>
        </p:txBody>
      </p:sp>
      <p:sp>
        <p:nvSpPr>
          <p:cNvPr id="40" name="TextBox 29"/>
          <p:cNvSpPr txBox="1">
            <a:spLocks noChangeArrowheads="1"/>
          </p:cNvSpPr>
          <p:nvPr/>
        </p:nvSpPr>
        <p:spPr bwMode="auto">
          <a:xfrm>
            <a:off x="1507808" y="1089959"/>
            <a:ext cx="1071725" cy="26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200" b="1" dirty="0" smtClean="0">
                <a:latin typeface="+mj-lt"/>
                <a:ea typeface="+mj-ea"/>
                <a:cs typeface="Times New Roman" pitchFamily="18" charset="0"/>
              </a:rPr>
              <a:t>T</a:t>
            </a:r>
            <a:r>
              <a:rPr lang="en-US" altLang="zh-CN" sz="1200" b="1" baseline="-25000" dirty="0" smtClean="0">
                <a:latin typeface="+mj-lt"/>
                <a:ea typeface="+mj-ea"/>
                <a:cs typeface="Times New Roman" pitchFamily="18" charset="0"/>
              </a:rPr>
              <a:t>c</a:t>
            </a:r>
            <a:r>
              <a:rPr lang="en-US" altLang="zh-CN" sz="1200" b="1" dirty="0" smtClean="0">
                <a:latin typeface="+mj-lt"/>
                <a:ea typeface="+mj-ea"/>
                <a:cs typeface="Times New Roman" pitchFamily="18" charset="0"/>
              </a:rPr>
              <a:t> reached 55K</a:t>
            </a:r>
            <a:endParaRPr lang="en-US" altLang="zh-CN" sz="1200" b="1" dirty="0">
              <a:latin typeface="+mj-lt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1" name="TextBox 29"/>
          <p:cNvSpPr txBox="1">
            <a:spLocks noChangeArrowheads="1"/>
          </p:cNvSpPr>
          <p:nvPr/>
        </p:nvSpPr>
        <p:spPr bwMode="auto">
          <a:xfrm>
            <a:off x="6151526" y="1815630"/>
            <a:ext cx="1879856" cy="44801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1</a:t>
            </a:r>
            <a:r>
              <a:rPr lang="en-CA" altLang="zh-CN" sz="1200" b="1" baseline="30000" dirty="0" smtClean="0">
                <a:latin typeface="+mj-lt"/>
                <a:ea typeface="楷体" pitchFamily="49" charset="-122"/>
                <a:cs typeface="Times New Roman" pitchFamily="18" charset="0"/>
              </a:rPr>
              <a:t>st</a:t>
            </a:r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 IBS solenoid at 24 T</a:t>
            </a:r>
          </a:p>
          <a:p>
            <a:pPr algn="ctr" eaLnBrk="1" hangingPunct="1"/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 1</a:t>
            </a:r>
            <a:r>
              <a:rPr lang="en-CA" altLang="zh-CN" sz="1200" b="1" baseline="30000" dirty="0" smtClean="0">
                <a:latin typeface="+mj-lt"/>
                <a:ea typeface="楷体" pitchFamily="49" charset="-122"/>
                <a:cs typeface="Times New Roman" pitchFamily="18" charset="0"/>
              </a:rPr>
              <a:t>st</a:t>
            </a:r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 IBS Racetrack at 8 T</a:t>
            </a:r>
            <a:endParaRPr lang="zh-CN" altLang="en-US" sz="12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96266" y="1085836"/>
            <a:ext cx="16862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2</a:t>
            </a:r>
            <a:r>
              <a:rPr lang="en-CA" altLang="zh-CN" sz="1200" b="1" baseline="30000" dirty="0" smtClean="0">
                <a:latin typeface="+mj-lt"/>
                <a:ea typeface="楷体" pitchFamily="49" charset="-122"/>
                <a:cs typeface="Times New Roman" pitchFamily="18" charset="0"/>
              </a:rPr>
              <a:t>nd</a:t>
            </a:r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 </a:t>
            </a:r>
            <a:r>
              <a:rPr lang="en-CA" altLang="zh-CN" sz="1200" b="1" dirty="0">
                <a:latin typeface="+mj-lt"/>
                <a:ea typeface="楷体" pitchFamily="49" charset="-122"/>
                <a:cs typeface="Times New Roman" pitchFamily="18" charset="0"/>
              </a:rPr>
              <a:t>IBS Racetrack at </a:t>
            </a:r>
            <a:r>
              <a:rPr lang="en-CA" altLang="zh-CN" sz="1200" b="1" dirty="0" smtClean="0">
                <a:latin typeface="+mj-lt"/>
                <a:ea typeface="楷体" pitchFamily="49" charset="-122"/>
                <a:cs typeface="Times New Roman" pitchFamily="18" charset="0"/>
              </a:rPr>
              <a:t>10 </a:t>
            </a:r>
            <a:r>
              <a:rPr lang="en-CA" altLang="zh-CN" sz="1200" b="1" dirty="0">
                <a:latin typeface="+mj-lt"/>
                <a:ea typeface="楷体" pitchFamily="49" charset="-122"/>
                <a:cs typeface="Times New Roman" pitchFamily="18" charset="0"/>
              </a:rPr>
              <a:t>T</a:t>
            </a:r>
            <a:endParaRPr lang="zh-CN" altLang="en-US" sz="1200" b="1" dirty="0">
              <a:latin typeface="+mj-lt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4091" y="2520345"/>
            <a:ext cx="8585037" cy="226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The </a:t>
            </a:r>
            <a:r>
              <a:rPr lang="en-US" altLang="zh-CN" sz="1600" b="1" dirty="0"/>
              <a:t>engineering current density </a:t>
            </a:r>
            <a:r>
              <a:rPr lang="en-US" altLang="zh-CN" sz="1600" dirty="0"/>
              <a:t>of the long-length IBS still needs a significant improvement, to reach the similar level as </a:t>
            </a:r>
            <a:r>
              <a:rPr lang="en-US" altLang="zh-CN" sz="1600" dirty="0" err="1"/>
              <a:t>ReBCO</a:t>
            </a:r>
            <a:r>
              <a:rPr lang="en-US" altLang="zh-CN" sz="1600" dirty="0"/>
              <a:t> or Bi-2212 conductors.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The </a:t>
            </a:r>
            <a:r>
              <a:rPr lang="en-US" altLang="zh-CN" sz="1600" b="1" dirty="0"/>
              <a:t>materials of stabilizer </a:t>
            </a:r>
            <a:r>
              <a:rPr lang="en-US" altLang="zh-CN" sz="1600" dirty="0"/>
              <a:t>should be shifted to copper or any other low-cost metals to realize the low cost of IBS.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b="1" dirty="0"/>
              <a:t>Structure and fabrication methods </a:t>
            </a:r>
            <a:r>
              <a:rPr lang="en-US" altLang="zh-CN" sz="1600" dirty="0"/>
              <a:t>of IBS and corresponding coils should be further optimized to minimize the </a:t>
            </a:r>
            <a:r>
              <a:rPr lang="en-US" altLang="zh-CN" sz="1600" dirty="0" err="1"/>
              <a:t>J</a:t>
            </a:r>
            <a:r>
              <a:rPr lang="en-US" altLang="zh-CN" sz="1600" baseline="-25000" dirty="0" err="1"/>
              <a:t>c</a:t>
            </a:r>
            <a:r>
              <a:rPr lang="en-US" altLang="zh-CN" sz="1600" dirty="0"/>
              <a:t> degradation at high field and high stress.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And many other issues like detailed magnetic and mechanical properties study of IBS, quench detection and protection of the IBS coils </a:t>
            </a:r>
            <a:r>
              <a:rPr lang="en-US" altLang="zh-CN" sz="1600" dirty="0" smtClean="0"/>
              <a:t>/ magnets and etc.  </a:t>
            </a:r>
            <a:endParaRPr lang="en-US" altLang="zh-CN" sz="1400" dirty="0" smtClean="0">
              <a:latin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1743323" y="4602401"/>
            <a:ext cx="53481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We are expecting a IBS-only 12-T dipole magnet in 10 years…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874888" y="1953047"/>
            <a:ext cx="5123221" cy="635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600" i="1" dirty="0" smtClean="0">
                <a:solidFill>
                  <a:schemeClr val="accent1">
                    <a:lumMod val="75000"/>
                  </a:schemeClr>
                </a:solidFill>
              </a:rPr>
              <a:t>Thanks for your attention!</a:t>
            </a:r>
            <a:endParaRPr lang="zh-CN" altLang="en-US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7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0" y="131512"/>
            <a:ext cx="9144000" cy="46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J</a:t>
            </a:r>
            <a:r>
              <a:rPr lang="en-US" altLang="zh-CN" sz="2700" b="1" baseline="-25000" dirty="0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of Practical Superconductors Presently</a:t>
            </a:r>
            <a:endParaRPr lang="zh-CN" altLang="en-US" sz="2700" b="1" dirty="0">
              <a:solidFill>
                <a:srgbClr val="000000"/>
              </a:solidFill>
              <a:latin typeface="+mj-lt"/>
            </a:endParaRPr>
          </a:p>
        </p:txBody>
      </p:sp>
      <p:graphicFrame>
        <p:nvGraphicFramePr>
          <p:cNvPr id="6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50162"/>
              </p:ext>
            </p:extLst>
          </p:nvPr>
        </p:nvGraphicFramePr>
        <p:xfrm>
          <a:off x="191179" y="741353"/>
          <a:ext cx="8421598" cy="4250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文本框 1"/>
          <p:cNvSpPr txBox="1"/>
          <p:nvPr/>
        </p:nvSpPr>
        <p:spPr>
          <a:xfrm>
            <a:off x="5525629" y="3455531"/>
            <a:ext cx="1127942" cy="30579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IBS 2016</a:t>
            </a:r>
          </a:p>
          <a:p>
            <a:pPr>
              <a:lnSpc>
                <a:spcPts val="12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(short sample)</a:t>
            </a:r>
            <a:endParaRPr lang="zh-CN" altLang="en-US" b="1" dirty="0">
              <a:solidFill>
                <a:srgbClr val="FF0000"/>
              </a:solidFill>
            </a:endParaRPr>
          </a:p>
          <a:p>
            <a:pPr>
              <a:lnSpc>
                <a:spcPts val="1200"/>
              </a:lnSpc>
            </a:pP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https://gss1.bdstatic.com/-vo3dSag_xI4khGkpoWK1HF6hhy/baike/w%3D268%3Bg%3D0/sign=9baf3e864ded2e73fce9812abf3ac6b6/f11f3a292df5e0fe34f058035b6034a85fdf72cc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58261" y="3176294"/>
            <a:ext cx="348945" cy="29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接连接符 10"/>
          <p:cNvCxnSpPr/>
          <p:nvPr/>
        </p:nvCxnSpPr>
        <p:spPr>
          <a:xfrm flipV="1">
            <a:off x="981750" y="2440858"/>
            <a:ext cx="7446953" cy="10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"/>
          <p:cNvSpPr txBox="1"/>
          <p:nvPr/>
        </p:nvSpPr>
        <p:spPr>
          <a:xfrm>
            <a:off x="8391498" y="2257370"/>
            <a:ext cx="922566" cy="2104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</a:pPr>
            <a:r>
              <a:rPr lang="en-US" altLang="zh-CN" sz="1050" b="1" dirty="0"/>
              <a:t>500A/mm</a:t>
            </a:r>
            <a:r>
              <a:rPr lang="en-US" altLang="zh-CN" sz="1050" b="1" baseline="30000" dirty="0"/>
              <a:t>2</a:t>
            </a:r>
            <a:endParaRPr lang="zh-CN" altLang="en-US" sz="1050" b="1" baseline="30000" dirty="0"/>
          </a:p>
        </p:txBody>
      </p:sp>
      <p:sp>
        <p:nvSpPr>
          <p:cNvPr id="18" name="十字星 17"/>
          <p:cNvSpPr/>
          <p:nvPr/>
        </p:nvSpPr>
        <p:spPr>
          <a:xfrm>
            <a:off x="2558845" y="2934930"/>
            <a:ext cx="132736" cy="182371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639135" y="2837346"/>
            <a:ext cx="870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ts val="1200"/>
              </a:lnSpc>
            </a:pPr>
            <a:r>
              <a:rPr lang="en-US" altLang="zh-CN" sz="1100" b="1" dirty="0">
                <a:solidFill>
                  <a:srgbClr val="FF0000"/>
                </a:solidFill>
              </a:rPr>
              <a:t>IBS </a:t>
            </a:r>
            <a:endParaRPr lang="en-US" altLang="zh-CN" sz="1100" b="1" dirty="0" smtClean="0">
              <a:solidFill>
                <a:srgbClr val="FF0000"/>
              </a:solidFill>
            </a:endParaRPr>
          </a:p>
          <a:p>
            <a:pPr defTabSz="914400">
              <a:lnSpc>
                <a:spcPts val="1200"/>
              </a:lnSpc>
            </a:pPr>
            <a:r>
              <a:rPr lang="en-US" altLang="zh-CN" sz="1100" b="1" dirty="0" smtClean="0">
                <a:solidFill>
                  <a:srgbClr val="FF0000"/>
                </a:solidFill>
              </a:rPr>
              <a:t>100-m tape</a:t>
            </a:r>
            <a:endParaRPr lang="zh-CN" altLang="en-US" sz="1100" b="1" dirty="0">
              <a:solidFill>
                <a:srgbClr val="FF0000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42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36" y="927405"/>
            <a:ext cx="343506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584" y="927405"/>
            <a:ext cx="340775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5284872" y="4337354"/>
            <a:ext cx="3132349" cy="253885"/>
          </a:xfrm>
          <a:prstGeom prst="rect">
            <a:avLst/>
          </a:prstGeom>
        </p:spPr>
        <p:txBody>
          <a:bodyPr wrap="square" lIns="68548" tIns="34275" rIns="68548" bIns="34275">
            <a:spAutoFit/>
          </a:bodyPr>
          <a:lstStyle/>
          <a:p>
            <a:pPr defTabSz="685468"/>
            <a:r>
              <a:rPr lang="en-US" altLang="zh-CN" sz="12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Huang, et al., </a:t>
            </a:r>
            <a:r>
              <a:rPr lang="en-US" altLang="zh-CN" sz="1200" i="1" dirty="0" err="1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</a:t>
            </a:r>
            <a:r>
              <a:rPr lang="en-US" altLang="zh-CN" sz="1200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1200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(2018) 015017 </a:t>
            </a:r>
            <a:r>
              <a:rPr lang="en-US" altLang="zh-CN" sz="1013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en-US" sz="1013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506604" y="3525213"/>
            <a:ext cx="4075741" cy="1246465"/>
          </a:xfrm>
          <a:prstGeom prst="rect">
            <a:avLst/>
          </a:prstGeom>
          <a:noFill/>
        </p:spPr>
        <p:txBody>
          <a:bodyPr wrap="square" lIns="68548" tIns="34275" rIns="68548" bIns="34275" rtlCol="0">
            <a:spAutoFit/>
          </a:bodyPr>
          <a:lstStyle/>
          <a:p>
            <a:pPr defTabSz="685468">
              <a:lnSpc>
                <a:spcPct val="150000"/>
              </a:lnSpc>
            </a:pPr>
            <a:r>
              <a:rPr lang="en-US" altLang="zh-CN" sz="165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4.2K, </a:t>
            </a:r>
            <a:r>
              <a:rPr lang="en-US" altLang="zh-CN" sz="16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T</a:t>
            </a:r>
            <a:r>
              <a:rPr lang="en-US" altLang="zh-CN" sz="165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5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165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650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~1500A/mm</a:t>
            </a:r>
            <a:r>
              <a:rPr lang="en-US" altLang="zh-CN" sz="1650" baseline="30000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50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FF0000"/>
                </a:solidFill>
              </a:rPr>
              <a:t>I=437 A</a:t>
            </a:r>
            <a:endParaRPr lang="en-US" altLang="zh-CN" sz="165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685468">
              <a:lnSpc>
                <a:spcPct val="150000"/>
              </a:lnSpc>
            </a:pPr>
            <a:r>
              <a:rPr lang="en-US" altLang="zh-CN" sz="165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4.2K, </a:t>
            </a:r>
            <a:r>
              <a:rPr lang="en-US" altLang="zh-CN" sz="16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T</a:t>
            </a:r>
            <a:r>
              <a:rPr lang="en-US" altLang="zh-CN" sz="165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5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165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650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~1400A/mm</a:t>
            </a:r>
            <a:r>
              <a:rPr lang="en-US" altLang="zh-CN" sz="1650" baseline="30000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165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685468">
              <a:lnSpc>
                <a:spcPct val="150000"/>
              </a:lnSpc>
            </a:pPr>
            <a:r>
              <a:rPr lang="en-US" altLang="zh-CN" sz="165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4.2K, </a:t>
            </a:r>
            <a:r>
              <a:rPr lang="en-US" altLang="zh-CN" sz="16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 T</a:t>
            </a:r>
            <a:r>
              <a:rPr lang="en-US" altLang="zh-CN" sz="165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5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165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650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~550A/mm</a:t>
            </a:r>
            <a:r>
              <a:rPr lang="en-US" altLang="zh-CN" sz="1650" baseline="30000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165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5079420" y="3754925"/>
            <a:ext cx="358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468"/>
            <a:r>
              <a:rPr lang="en-US" altLang="zh-CN" sz="1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anisotropy of </a:t>
            </a:r>
            <a:r>
              <a:rPr lang="en-US" altLang="zh-CN" sz="18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1800" b="1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10T is 1.37</a:t>
            </a:r>
            <a:endParaRPr lang="zh-CN" altLang="en-US" sz="1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3605" y="122792"/>
            <a:ext cx="7347946" cy="46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Performance of </a:t>
            </a:r>
            <a:r>
              <a:rPr lang="en-US" altLang="zh-CN" sz="2700" b="1" dirty="0">
                <a:solidFill>
                  <a:srgbClr val="FF0000"/>
                </a:solidFill>
                <a:latin typeface="+mj-lt"/>
              </a:rPr>
              <a:t>H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ot-</a:t>
            </a:r>
            <a:r>
              <a:rPr lang="en-US" altLang="zh-CN" sz="2700" b="1" dirty="0">
                <a:solidFill>
                  <a:srgbClr val="FF0000"/>
                </a:solidFill>
                <a:latin typeface="+mj-lt"/>
              </a:rPr>
              <a:t>P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ressed Ba122/</a:t>
            </a:r>
            <a:r>
              <a:rPr lang="en-US" altLang="zh-CN" sz="2700" b="1" dirty="0">
                <a:solidFill>
                  <a:srgbClr val="FF0000"/>
                </a:solidFill>
                <a:latin typeface="+mj-lt"/>
              </a:rPr>
              <a:t>Ag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Tapes</a:t>
            </a:r>
            <a:endParaRPr lang="zh-CN" altLang="en-US" sz="2700" b="1" dirty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7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722" y="1158367"/>
            <a:ext cx="3230513" cy="27382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503" y="770939"/>
            <a:ext cx="3371110" cy="2808000"/>
          </a:xfrm>
          <a:prstGeom prst="rect">
            <a:avLst/>
          </a:prstGeom>
        </p:spPr>
      </p:pic>
      <p:sp>
        <p:nvSpPr>
          <p:cNvPr id="9" name="TextBox 6"/>
          <p:cNvSpPr txBox="1"/>
          <p:nvPr/>
        </p:nvSpPr>
        <p:spPr>
          <a:xfrm>
            <a:off x="4864846" y="727977"/>
            <a:ext cx="3027498" cy="47320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 defTabSz="685468">
              <a:lnSpc>
                <a:spcPct val="150000"/>
              </a:lnSpc>
            </a:pPr>
            <a:r>
              <a:rPr lang="en-US" altLang="zh-CN" sz="165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 K, 10 T:  </a:t>
            </a:r>
            <a:r>
              <a:rPr lang="en-US" altLang="zh-CN" sz="1650" b="1" i="1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1650" b="1" baseline="-25000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65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=1100 A/mm</a:t>
            </a:r>
            <a:r>
              <a:rPr lang="en-US" altLang="zh-CN" sz="165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1650" b="1" baseline="300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4944" y="111432"/>
            <a:ext cx="79504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468"/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Performance of </a:t>
            </a:r>
            <a:r>
              <a:rPr lang="en-US" altLang="zh-CN" sz="2700" b="1" dirty="0" smtClean="0">
                <a:solidFill>
                  <a:srgbClr val="FF0000"/>
                </a:solidFill>
                <a:latin typeface="+mj-lt"/>
              </a:rPr>
              <a:t>HIP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Ba122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Tapes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with </a:t>
            </a:r>
            <a:r>
              <a:rPr lang="en-US" altLang="zh-CN" sz="2700" b="1" dirty="0">
                <a:solidFill>
                  <a:srgbClr val="FF0000"/>
                </a:solidFill>
                <a:latin typeface="+mj-lt"/>
              </a:rPr>
              <a:t>Cu/Ag </a:t>
            </a:r>
            <a:r>
              <a:rPr lang="en-US" altLang="zh-CN" sz="2700" b="1" dirty="0">
                <a:latin typeface="+mj-lt"/>
              </a:rPr>
              <a:t>S</a:t>
            </a:r>
            <a:r>
              <a:rPr lang="en-US" altLang="zh-CN" sz="2700" b="1" dirty="0" smtClean="0">
                <a:latin typeface="+mj-lt"/>
              </a:rPr>
              <a:t>heath</a:t>
            </a:r>
            <a:endParaRPr lang="zh-CN" altLang="en-US" sz="2700" b="1" dirty="0">
              <a:latin typeface="+mj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931" y="3638730"/>
            <a:ext cx="2160000" cy="1442813"/>
          </a:xfrm>
          <a:prstGeom prst="rect">
            <a:avLst/>
          </a:prstGeom>
        </p:spPr>
      </p:pic>
      <p:sp>
        <p:nvSpPr>
          <p:cNvPr id="13" name="TextBox 1"/>
          <p:cNvSpPr txBox="1"/>
          <p:nvPr/>
        </p:nvSpPr>
        <p:spPr>
          <a:xfrm>
            <a:off x="3443748" y="3915565"/>
            <a:ext cx="5161023" cy="8540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57168" indent="-257168" defTabSz="685468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Size of the grains was around 0.5 um, smaller than that in the Hot-pressed samples.</a:t>
            </a:r>
          </a:p>
          <a:p>
            <a:pPr marL="257168" indent="-257168" defTabSz="685468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The </a:t>
            </a:r>
            <a:r>
              <a:rPr lang="en-US" altLang="zh-CN" sz="1600" i="1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J</a:t>
            </a:r>
            <a:r>
              <a:rPr lang="en-US" altLang="zh-CN" sz="1600" baseline="-250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c</a:t>
            </a:r>
            <a:r>
              <a:rPr lang="en-US" altLang="zh-CN" sz="16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may be improved with the increase the grain size. </a:t>
            </a:r>
            <a:endParaRPr lang="zh-CN" altLang="en-US" sz="160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xmlns="" id="{E6EBB586-CE8B-400B-9328-EF0351CBF3A0}"/>
              </a:ext>
            </a:extLst>
          </p:cNvPr>
          <p:cNvSpPr txBox="1"/>
          <p:nvPr/>
        </p:nvSpPr>
        <p:spPr>
          <a:xfrm>
            <a:off x="5528087" y="4768776"/>
            <a:ext cx="2479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468"/>
            <a:r>
              <a:rPr lang="en-US" altLang="zh-CN" sz="1200" b="1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Science China-Materials</a:t>
            </a:r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, Accepted</a:t>
            </a:r>
            <a:endParaRPr lang="zh-CN" altLang="en-US" sz="1200" dirty="0">
              <a:solidFill>
                <a:srgbClr val="0000FF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81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95344" y="92648"/>
            <a:ext cx="6768020" cy="6367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6988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398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0966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7959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>
              <a:defRPr/>
            </a:pPr>
            <a:r>
              <a:rPr lang="en-US" altLang="zh-CN" sz="2700" b="1" dirty="0" smtClean="0">
                <a:solidFill>
                  <a:srgbClr val="000000"/>
                </a:solidFill>
                <a:ea typeface="+mn-ea"/>
                <a:cs typeface="+mn-cs"/>
              </a:rPr>
              <a:t>100-m Long </a:t>
            </a:r>
            <a:r>
              <a:rPr lang="en-US" altLang="zh-CN" sz="2700" b="1" dirty="0">
                <a:solidFill>
                  <a:srgbClr val="000000"/>
                </a:solidFill>
                <a:ea typeface="+mn-ea"/>
                <a:cs typeface="+mn-cs"/>
              </a:rPr>
              <a:t>Ba122 </a:t>
            </a:r>
            <a:r>
              <a:rPr lang="en-US" altLang="zh-CN" sz="2700" b="1" dirty="0" smtClean="0">
                <a:solidFill>
                  <a:srgbClr val="000000"/>
                </a:solidFill>
                <a:ea typeface="+mn-ea"/>
                <a:cs typeface="+mn-cs"/>
              </a:rPr>
              <a:t>Tapes </a:t>
            </a:r>
            <a:r>
              <a:rPr lang="en-US" altLang="zh-CN" sz="2700" b="1" dirty="0">
                <a:solidFill>
                  <a:srgbClr val="000000"/>
                </a:solidFill>
                <a:ea typeface="+mn-ea"/>
                <a:cs typeface="+mn-cs"/>
              </a:rPr>
              <a:t>by </a:t>
            </a:r>
            <a:r>
              <a:rPr lang="en-US" altLang="zh-CN" sz="2700" b="1" dirty="0" smtClean="0">
                <a:solidFill>
                  <a:srgbClr val="000000"/>
                </a:solidFill>
                <a:ea typeface="+mn-ea"/>
                <a:cs typeface="+mn-cs"/>
              </a:rPr>
              <a:t>Rolling Process</a:t>
            </a:r>
            <a:endParaRPr lang="zh-CN" altLang="en-US" sz="2700" b="1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B83FD0F-3C17-424E-9D3E-C69683DB2F2E}"/>
              </a:ext>
            </a:extLst>
          </p:cNvPr>
          <p:cNvSpPr/>
          <p:nvPr/>
        </p:nvSpPr>
        <p:spPr>
          <a:xfrm>
            <a:off x="715297" y="726418"/>
            <a:ext cx="7624916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85750" indent="-285750" algn="just" defTabSz="685468"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latin typeface="Times New Roman" pitchFamily="18" charset="0"/>
              </a:rPr>
              <a:t>In </a:t>
            </a:r>
            <a:r>
              <a:rPr lang="en-US" altLang="zh-CN" sz="1800" dirty="0">
                <a:latin typeface="Times New Roman" pitchFamily="18" charset="0"/>
              </a:rPr>
              <a:t>2020,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itchFamily="18" charset="0"/>
              </a:rPr>
              <a:t>J</a:t>
            </a:r>
            <a:r>
              <a:rPr lang="en-US" altLang="zh-CN" sz="1800" baseline="-25000" dirty="0" err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of a 100-m 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7-core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tape</a:t>
            </a:r>
            <a:r>
              <a:rPr lang="en-US" altLang="zh-CN" sz="1800" dirty="0" smtClean="0">
                <a:latin typeface="Times New Roman" pitchFamily="18" charset="0"/>
              </a:rPr>
              <a:t> </a:t>
            </a:r>
            <a:r>
              <a:rPr lang="en-US" altLang="zh-CN" sz="1800" dirty="0">
                <a:latin typeface="Times New Roman" pitchFamily="18" charset="0"/>
              </a:rPr>
              <a:t>using the new fabrication </a:t>
            </a:r>
            <a:r>
              <a:rPr lang="en-US" altLang="zh-CN" sz="1800" dirty="0" smtClean="0">
                <a:latin typeface="Times New Roman" pitchFamily="18" charset="0"/>
              </a:rPr>
              <a:t>technique reached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500 A/mm</a:t>
            </a:r>
            <a:r>
              <a:rPr lang="en-US" altLang="zh-CN" sz="1800" baseline="30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zh-CN" sz="18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4.2 K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10 T. </a:t>
            </a:r>
          </a:p>
          <a:p>
            <a:pPr algn="just" defTabSz="685468"/>
            <a:r>
              <a:rPr lang="en-US" altLang="zh-CN" sz="1800" b="1" dirty="0">
                <a:latin typeface="Times New Roman" pitchFamily="18" charset="0"/>
              </a:rPr>
              <a:t> </a:t>
            </a:r>
            <a:r>
              <a:rPr lang="en-US" altLang="zh-CN" sz="1800" b="1" dirty="0" smtClean="0">
                <a:latin typeface="Times New Roman" pitchFamily="18" charset="0"/>
              </a:rPr>
              <a:t>    </a:t>
            </a:r>
            <a:r>
              <a:rPr lang="en-US" altLang="zh-CN" sz="1800" i="1" dirty="0" smtClean="0">
                <a:latin typeface="Times New Roman" pitchFamily="18" charset="0"/>
              </a:rPr>
              <a:t>Tape width 4.8 mm, tape thickness 0.3 mm</a:t>
            </a:r>
            <a:r>
              <a:rPr lang="en-US" altLang="zh-CN" sz="1800" dirty="0" smtClean="0">
                <a:latin typeface="Times New Roman" pitchFamily="18" charset="0"/>
              </a:rPr>
              <a:t>.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en-US" altLang="zh-CN" sz="1800" baseline="-25000" dirty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 &gt; 200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</a:rPr>
              <a:t>A.</a:t>
            </a:r>
          </a:p>
          <a:p>
            <a:pPr marL="285750" indent="-285750" algn="just" defTabSz="685468">
              <a:buFont typeface="Arial" panose="020B0604020202020204" pitchFamily="34" charset="0"/>
              <a:buChar char="•"/>
            </a:pPr>
            <a:endParaRPr lang="en-US" altLang="zh-CN" sz="1800" b="1" dirty="0" smtClean="0">
              <a:latin typeface="Times New Roman" pitchFamily="18" charset="0"/>
            </a:endParaRPr>
          </a:p>
          <a:p>
            <a:pPr marL="285750" indent="-285750" algn="just" defTabSz="685468"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latin typeface="Times New Roman" pitchFamily="18" charset="0"/>
              </a:rPr>
              <a:t>In 2018, </a:t>
            </a:r>
            <a:r>
              <a:rPr lang="en-US" altLang="zh-CN" sz="1800" dirty="0" err="1" smtClean="0">
                <a:latin typeface="Times New Roman" pitchFamily="18" charset="0"/>
              </a:rPr>
              <a:t>J</a:t>
            </a:r>
            <a:r>
              <a:rPr lang="en-US" altLang="zh-CN" sz="1800" baseline="-25000" dirty="0" err="1" smtClean="0">
                <a:latin typeface="Times New Roman" pitchFamily="18" charset="0"/>
              </a:rPr>
              <a:t>c</a:t>
            </a:r>
            <a:r>
              <a:rPr lang="en-US" altLang="zh-CN" sz="1800" dirty="0" smtClean="0">
                <a:latin typeface="Times New Roman" pitchFamily="18" charset="0"/>
              </a:rPr>
              <a:t> of 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such tape is 300 </a:t>
            </a:r>
            <a:r>
              <a:rPr lang="en-US" altLang="zh-CN" sz="1800" dirty="0">
                <a:latin typeface="Times New Roman" pitchFamily="18" charset="0"/>
              </a:rPr>
              <a:t>A/mm</a:t>
            </a:r>
            <a:r>
              <a:rPr lang="en-US" altLang="zh-CN" sz="1800" baseline="30000" dirty="0">
                <a:latin typeface="Times New Roman" pitchFamily="18" charset="0"/>
              </a:rPr>
              <a:t>2</a:t>
            </a:r>
            <a:r>
              <a:rPr lang="en-US" altLang="zh-CN" sz="1800" dirty="0">
                <a:latin typeface="Times New Roman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zh-CN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itchFamily="18" charset="0"/>
              </a:rPr>
              <a:t>4.2 K, 10 T. </a:t>
            </a:r>
            <a:endParaRPr lang="en-US" altLang="zh-CN" sz="1800" dirty="0" smtClean="0">
              <a:latin typeface="Times New Roman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51" y="2295241"/>
            <a:ext cx="7517062" cy="257514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85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29963" y="4469336"/>
            <a:ext cx="2057400" cy="274097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pic>
        <p:nvPicPr>
          <p:cNvPr id="8" name="Picture 3" descr="D:\Desktop\IHEP\Photo\New folder\WeChat Image_201809021733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67"/>
          <a:stretch/>
        </p:blipFill>
        <p:spPr bwMode="auto">
          <a:xfrm>
            <a:off x="6789066" y="3089373"/>
            <a:ext cx="1823868" cy="178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248" y="1221035"/>
            <a:ext cx="2307903" cy="1736216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4579" y="1696258"/>
            <a:ext cx="1409870" cy="1282832"/>
            <a:chOff x="242969" y="935058"/>
            <a:chExt cx="1879827" cy="1710442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969" y="935058"/>
              <a:ext cx="1879827" cy="171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932798" y="1974110"/>
              <a:ext cx="932307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l-GR" altLang="zh-CN" sz="1125" kern="0" dirty="0">
                  <a:solidFill>
                    <a:prstClr val="black"/>
                  </a:solidFill>
                  <a:latin typeface="Cambria"/>
                  <a:ea typeface="宋体"/>
                </a:rPr>
                <a:t>Φ</a:t>
              </a:r>
              <a:r>
                <a:rPr lang="en-US" altLang="zh-CN" sz="1125" kern="0" dirty="0">
                  <a:solidFill>
                    <a:prstClr val="black"/>
                  </a:solidFill>
                  <a:latin typeface="Cambria"/>
                  <a:ea typeface="宋体"/>
                </a:rPr>
                <a:t>30mm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cxnSp>
          <p:nvCxnSpPr>
            <p:cNvPr id="16" name="直接箭头连接符 15"/>
            <p:cNvCxnSpPr/>
            <p:nvPr/>
          </p:nvCxnSpPr>
          <p:spPr>
            <a:xfrm flipH="1">
              <a:off x="822842" y="2286164"/>
              <a:ext cx="219834" cy="16647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7" name="矩形 16"/>
            <p:cNvSpPr/>
            <p:nvPr/>
          </p:nvSpPr>
          <p:spPr>
            <a:xfrm>
              <a:off x="922334" y="1455048"/>
              <a:ext cx="1073372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Cambria"/>
                  <a:ea typeface="宋体"/>
                </a:rPr>
                <a:t>Thickness</a:t>
              </a:r>
            </a:p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Cambria"/>
                  <a:ea typeface="宋体"/>
                </a:rPr>
                <a:t> 0.8mm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cxnSp>
          <p:nvCxnSpPr>
            <p:cNvPr id="18" name="直接箭头连接符 17"/>
            <p:cNvCxnSpPr/>
            <p:nvPr/>
          </p:nvCxnSpPr>
          <p:spPr>
            <a:xfrm flipH="1">
              <a:off x="431078" y="1790279"/>
              <a:ext cx="495408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9" name="组合 18"/>
          <p:cNvGrpSpPr/>
          <p:nvPr/>
        </p:nvGrpSpPr>
        <p:grpSpPr>
          <a:xfrm>
            <a:off x="3567375" y="1465615"/>
            <a:ext cx="1976760" cy="1446584"/>
            <a:chOff x="4860032" y="627534"/>
            <a:chExt cx="2635679" cy="1928778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907781"/>
              <a:ext cx="2376264" cy="1648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矩形 20"/>
            <p:cNvSpPr/>
            <p:nvPr/>
          </p:nvSpPr>
          <p:spPr>
            <a:xfrm>
              <a:off x="6822022" y="627534"/>
              <a:ext cx="673689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Hoop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cxnSp>
          <p:nvCxnSpPr>
            <p:cNvPr id="22" name="直接箭头连接符 21"/>
            <p:cNvCxnSpPr/>
            <p:nvPr/>
          </p:nvCxnSpPr>
          <p:spPr>
            <a:xfrm flipH="1">
              <a:off x="6282050" y="954812"/>
              <a:ext cx="629156" cy="26439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24" name="组合 23"/>
          <p:cNvGrpSpPr/>
          <p:nvPr/>
        </p:nvGrpSpPr>
        <p:grpSpPr>
          <a:xfrm>
            <a:off x="1694521" y="3178322"/>
            <a:ext cx="1490577" cy="1581627"/>
            <a:chOff x="2362896" y="2911148"/>
            <a:chExt cx="1987436" cy="2108837"/>
          </a:xfrm>
        </p:grpSpPr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896" y="2911148"/>
              <a:ext cx="1921072" cy="18620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矩形 25"/>
            <p:cNvSpPr/>
            <p:nvPr/>
          </p:nvSpPr>
          <p:spPr>
            <a:xfrm>
              <a:off x="2526756" y="4666042"/>
              <a:ext cx="1823576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/>
              <a:r>
                <a:rPr lang="en-US" altLang="zh-CN" sz="1125" dirty="0">
                  <a:solidFill>
                    <a:prstClr val="black"/>
                  </a:solidFill>
                  <a:latin typeface="Times New Roman"/>
                  <a:ea typeface="宋体"/>
                </a:rPr>
                <a:t>Epoxy </a:t>
              </a:r>
              <a:r>
                <a:rPr lang="en-US" sz="1125" dirty="0">
                  <a:solidFill>
                    <a:prstClr val="black"/>
                  </a:solidFill>
                  <a:latin typeface="Times New Roman"/>
                  <a:ea typeface="宋体"/>
                </a:rPr>
                <a:t>impregnating</a:t>
              </a:r>
              <a:endParaRPr lang="ko-KR" altLang="en-US" sz="1125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559722" y="1572571"/>
            <a:ext cx="2163436" cy="1598581"/>
            <a:chOff x="2183160" y="770146"/>
            <a:chExt cx="2884581" cy="213144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245" y="954812"/>
              <a:ext cx="1981199" cy="1690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9" name="直接箭头连接符 28"/>
            <p:cNvCxnSpPr/>
            <p:nvPr/>
          </p:nvCxnSpPr>
          <p:spPr>
            <a:xfrm flipH="1" flipV="1">
              <a:off x="4043179" y="1811092"/>
              <a:ext cx="348234" cy="34768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30" name="矩形 29"/>
            <p:cNvSpPr/>
            <p:nvPr/>
          </p:nvSpPr>
          <p:spPr>
            <a:xfrm>
              <a:off x="2556045" y="770146"/>
              <a:ext cx="2355773" cy="353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Fixed on the winding plane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cxnSp>
          <p:nvCxnSpPr>
            <p:cNvPr id="31" name="直接箭头连接符 30"/>
            <p:cNvCxnSpPr/>
            <p:nvPr/>
          </p:nvCxnSpPr>
          <p:spPr>
            <a:xfrm flipV="1">
              <a:off x="3059833" y="1916832"/>
              <a:ext cx="459651" cy="692205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直接箭头连接符 31"/>
            <p:cNvCxnSpPr/>
            <p:nvPr/>
          </p:nvCxnSpPr>
          <p:spPr>
            <a:xfrm flipH="1">
              <a:off x="3779913" y="1131590"/>
              <a:ext cx="263265" cy="28006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33" name="矩形 32"/>
            <p:cNvSpPr/>
            <p:nvPr/>
          </p:nvSpPr>
          <p:spPr>
            <a:xfrm>
              <a:off x="2456245" y="2547644"/>
              <a:ext cx="1930442" cy="353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l-GR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Φ</a:t>
              </a: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2mm Screw &amp; nuts 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sp>
          <p:nvSpPr>
            <p:cNvPr id="34" name="AutoShape 25"/>
            <p:cNvSpPr>
              <a:spLocks noChangeArrowheads="1"/>
            </p:cNvSpPr>
            <p:nvPr/>
          </p:nvSpPr>
          <p:spPr bwMode="auto">
            <a:xfrm rot="10800000" flipH="1" flipV="1">
              <a:off x="2183160" y="1515286"/>
              <a:ext cx="228600" cy="395761"/>
            </a:xfrm>
            <a:prstGeom prst="rightArrow">
              <a:avLst>
                <a:gd name="adj1" fmla="val 50000"/>
                <a:gd name="adj2" fmla="val 39390"/>
              </a:avLst>
            </a:prstGeom>
            <a:gradFill rotWithShape="0">
              <a:gsLst>
                <a:gs pos="0">
                  <a:srgbClr val="3E87D0">
                    <a:gamma/>
                    <a:tint val="43922"/>
                    <a:invGamma/>
                  </a:srgbClr>
                </a:gs>
                <a:gs pos="100000">
                  <a:srgbClr val="3E87D0"/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Bottom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3E87D0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lIns="58444" tIns="29222" rIns="58444" bIns="29222" anchor="ctr">
              <a:flatTx/>
            </a:bodyPr>
            <a:lstStyle/>
            <a:p>
              <a:pPr defTabSz="584425">
                <a:defRPr/>
              </a:pPr>
              <a:endParaRPr lang="ko-KR" altLang="en-US" sz="1125" kern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287185" y="2089760"/>
              <a:ext cx="780556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Fake </a:t>
              </a:r>
            </a:p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Leader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634304" y="2053701"/>
            <a:ext cx="795659" cy="2140101"/>
            <a:chOff x="7668344" y="1095054"/>
            <a:chExt cx="1312405" cy="3181009"/>
          </a:xfrm>
        </p:grpSpPr>
        <p:sp>
          <p:nvSpPr>
            <p:cNvPr id="37" name="矩形 36"/>
            <p:cNvSpPr/>
            <p:nvPr/>
          </p:nvSpPr>
          <p:spPr>
            <a:xfrm>
              <a:off x="7668344" y="3624162"/>
              <a:ext cx="1264403" cy="65190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Heat </a:t>
              </a:r>
              <a:endParaRPr lang="en-US" altLang="zh-CN" sz="1125" kern="0" dirty="0" smtClean="0">
                <a:solidFill>
                  <a:prstClr val="black"/>
                </a:solidFill>
                <a:latin typeface="Times New Roman"/>
                <a:ea typeface="宋体"/>
              </a:endParaRPr>
            </a:p>
            <a:p>
              <a:pPr defTabSz="584425">
                <a:defRPr/>
              </a:pPr>
              <a:r>
                <a:rPr lang="en-US" altLang="zh-CN" sz="1125" kern="0" dirty="0" smtClean="0">
                  <a:solidFill>
                    <a:prstClr val="black"/>
                  </a:solidFill>
                  <a:latin typeface="Times New Roman"/>
                  <a:ea typeface="宋体"/>
                </a:rPr>
                <a:t>treatment </a:t>
              </a:r>
              <a:endParaRPr lang="en-US" altLang="zh-CN" sz="1125" kern="0" dirty="0">
                <a:solidFill>
                  <a:prstClr val="black"/>
                </a:solidFill>
                <a:latin typeface="Times New Roman"/>
                <a:ea typeface="宋体"/>
              </a:endParaRPr>
            </a:p>
          </p:txBody>
        </p: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095054"/>
              <a:ext cx="1312405" cy="2560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>
            <a:off x="3361334" y="3139798"/>
            <a:ext cx="2026015" cy="1782739"/>
            <a:chOff x="4585307" y="2859782"/>
            <a:chExt cx="2701353" cy="2376985"/>
          </a:xfrm>
        </p:grpSpPr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5307" y="2859782"/>
              <a:ext cx="2701353" cy="1847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矩形 40"/>
            <p:cNvSpPr/>
            <p:nvPr/>
          </p:nvSpPr>
          <p:spPr>
            <a:xfrm>
              <a:off x="4892562" y="4651991"/>
              <a:ext cx="2089534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Current leader soldering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cxnSp>
          <p:nvCxnSpPr>
            <p:cNvPr id="42" name="直接箭头连接符 41"/>
            <p:cNvCxnSpPr/>
            <p:nvPr/>
          </p:nvCxnSpPr>
          <p:spPr>
            <a:xfrm>
              <a:off x="5319312" y="3207451"/>
              <a:ext cx="426424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43" name="矩形 42"/>
            <p:cNvSpPr/>
            <p:nvPr/>
          </p:nvSpPr>
          <p:spPr>
            <a:xfrm>
              <a:off x="4693002" y="3045241"/>
              <a:ext cx="780556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YBCO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4996" y="3085791"/>
            <a:ext cx="1420101" cy="1568220"/>
            <a:chOff x="323528" y="2787774"/>
            <a:chExt cx="1893468" cy="2090960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88" b="-1"/>
            <a:stretch/>
          </p:blipFill>
          <p:spPr bwMode="auto">
            <a:xfrm>
              <a:off x="362896" y="3110400"/>
              <a:ext cx="1478412" cy="1768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7E6E6"/>
                    </a:outerShdw>
                  </a:effectLst>
                </a14:hiddenEffects>
              </a:ext>
            </a:extLst>
          </p:spPr>
        </p:pic>
        <p:sp>
          <p:nvSpPr>
            <p:cNvPr id="46" name="矩形 45"/>
            <p:cNvSpPr/>
            <p:nvPr/>
          </p:nvSpPr>
          <p:spPr>
            <a:xfrm>
              <a:off x="487463" y="2787774"/>
              <a:ext cx="1729533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Leader A Leader B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068893" y="3424469"/>
              <a:ext cx="707887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Cambria"/>
                  <a:ea typeface="宋体"/>
                </a:rPr>
                <a:t>YBCO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  <p:cxnSp>
          <p:nvCxnSpPr>
            <p:cNvPr id="48" name="直接箭头连接符 47"/>
            <p:cNvCxnSpPr>
              <a:endCxn id="47" idx="2"/>
            </p:cNvCxnSpPr>
            <p:nvPr/>
          </p:nvCxnSpPr>
          <p:spPr>
            <a:xfrm flipH="1" flipV="1">
              <a:off x="1422837" y="3778411"/>
              <a:ext cx="275161" cy="18514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49" name="直接箭头连接符 48"/>
            <p:cNvCxnSpPr/>
            <p:nvPr/>
          </p:nvCxnSpPr>
          <p:spPr>
            <a:xfrm flipH="1" flipV="1">
              <a:off x="632531" y="3601876"/>
              <a:ext cx="307313" cy="21592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50" name="矩形 49"/>
            <p:cNvSpPr/>
            <p:nvPr/>
          </p:nvSpPr>
          <p:spPr>
            <a:xfrm>
              <a:off x="323528" y="3461790"/>
              <a:ext cx="596852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84425">
                <a:defRPr/>
              </a:pPr>
              <a:r>
                <a:rPr lang="en-US" altLang="zh-CN" sz="1125" kern="0" dirty="0">
                  <a:solidFill>
                    <a:prstClr val="black"/>
                  </a:solidFill>
                  <a:latin typeface="Times New Roman"/>
                  <a:ea typeface="宋体"/>
                </a:rPr>
                <a:t>Cu</a:t>
              </a:r>
              <a:endParaRPr lang="ko-KR" altLang="en-US" sz="1125" kern="0" dirty="0">
                <a:solidFill>
                  <a:prstClr val="black"/>
                </a:solidFill>
                <a:latin typeface="Times New Roman"/>
                <a:ea typeface="굴림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7967" y="8936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92"/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First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Performance Test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of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IBS Solenoid Coil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under 24 T  </a:t>
            </a:r>
          </a:p>
        </p:txBody>
      </p:sp>
      <p:sp>
        <p:nvSpPr>
          <p:cNvPr id="53" name="AutoShape 25"/>
          <p:cNvSpPr>
            <a:spLocks noChangeArrowheads="1"/>
          </p:cNvSpPr>
          <p:nvPr/>
        </p:nvSpPr>
        <p:spPr bwMode="auto">
          <a:xfrm rot="10800000" flipH="1" flipV="1">
            <a:off x="3328096" y="2131432"/>
            <a:ext cx="174484" cy="296821"/>
          </a:xfrm>
          <a:prstGeom prst="rightArrow">
            <a:avLst>
              <a:gd name="adj1" fmla="val 50000"/>
              <a:gd name="adj2" fmla="val 39390"/>
            </a:avLst>
          </a:prstGeom>
          <a:gradFill rotWithShape="0">
            <a:gsLst>
              <a:gs pos="0">
                <a:srgbClr val="3E87D0">
                  <a:gamma/>
                  <a:tint val="43922"/>
                  <a:invGamma/>
                </a:srgbClr>
              </a:gs>
              <a:gs pos="100000">
                <a:srgbClr val="3E87D0"/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3E87D0"/>
            </a:extrusionClr>
          </a:sp3d>
          <a:extLst>
            <a:ext uri="{91240B29-F687-4F45-9708-019B960494DF}">
              <a14:hiddenLine xmlns:a14="http://schemas.microsoft.com/office/drawing/2010/main" w="127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58444" tIns="29222" rIns="58444" bIns="29222" anchor="ctr">
            <a:flatTx/>
          </a:bodyPr>
          <a:lstStyle/>
          <a:p>
            <a:pPr defTabSz="584425"/>
            <a:endParaRPr lang="ko-KR" altLang="en-US" sz="1125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54" name="AutoShape 25"/>
          <p:cNvSpPr>
            <a:spLocks noChangeArrowheads="1"/>
          </p:cNvSpPr>
          <p:nvPr/>
        </p:nvSpPr>
        <p:spPr bwMode="auto">
          <a:xfrm rot="10800000" flipH="1" flipV="1">
            <a:off x="5397220" y="2159041"/>
            <a:ext cx="174484" cy="296821"/>
          </a:xfrm>
          <a:prstGeom prst="rightArrow">
            <a:avLst>
              <a:gd name="adj1" fmla="val 50000"/>
              <a:gd name="adj2" fmla="val 39390"/>
            </a:avLst>
          </a:prstGeom>
          <a:gradFill rotWithShape="0">
            <a:gsLst>
              <a:gs pos="0">
                <a:srgbClr val="3E87D0">
                  <a:gamma/>
                  <a:tint val="43922"/>
                  <a:invGamma/>
                </a:srgbClr>
              </a:gs>
              <a:gs pos="100000">
                <a:srgbClr val="3E87D0"/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3E87D0"/>
            </a:extrusionClr>
          </a:sp3d>
          <a:extLst>
            <a:ext uri="{91240B29-F687-4F45-9708-019B960494DF}">
              <a14:hiddenLine xmlns:a14="http://schemas.microsoft.com/office/drawing/2010/main" w="127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58444" tIns="29222" rIns="58444" bIns="29222" anchor="ctr">
            <a:flatTx/>
          </a:bodyPr>
          <a:lstStyle/>
          <a:p>
            <a:pPr defTabSz="584425"/>
            <a:endParaRPr lang="ko-KR" altLang="en-US" sz="1125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58" name="AutoShape 25"/>
          <p:cNvSpPr>
            <a:spLocks noChangeArrowheads="1"/>
          </p:cNvSpPr>
          <p:nvPr/>
        </p:nvSpPr>
        <p:spPr bwMode="auto">
          <a:xfrm flipH="1" flipV="1">
            <a:off x="1414720" y="3606674"/>
            <a:ext cx="174196" cy="296821"/>
          </a:xfrm>
          <a:prstGeom prst="rightArrow">
            <a:avLst>
              <a:gd name="adj1" fmla="val 50000"/>
              <a:gd name="adj2" fmla="val 39390"/>
            </a:avLst>
          </a:prstGeom>
          <a:gradFill rotWithShape="0">
            <a:gsLst>
              <a:gs pos="0">
                <a:srgbClr val="3E87D0">
                  <a:gamma/>
                  <a:tint val="43922"/>
                  <a:invGamma/>
                </a:srgbClr>
              </a:gs>
              <a:gs pos="100000">
                <a:srgbClr val="3E87D0"/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3E87D0"/>
            </a:extrusionClr>
          </a:sp3d>
          <a:extLst>
            <a:ext uri="{91240B29-F687-4F45-9708-019B960494DF}">
              <a14:hiddenLine xmlns:a14="http://schemas.microsoft.com/office/drawing/2010/main" w="127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58444" tIns="29222" rIns="58444" bIns="29222" anchor="ctr">
            <a:flatTx/>
          </a:bodyPr>
          <a:lstStyle/>
          <a:p>
            <a:pPr defTabSz="584425"/>
            <a:endParaRPr lang="ko-KR" altLang="en-US" sz="1125">
              <a:solidFill>
                <a:prstClr val="black"/>
              </a:solidFill>
              <a:latin typeface="Times New Roman"/>
              <a:ea typeface="굴림"/>
            </a:endParaRPr>
          </a:p>
        </p:txBody>
      </p:sp>
      <p:sp>
        <p:nvSpPr>
          <p:cNvPr id="59" name="AutoShape 25"/>
          <p:cNvSpPr>
            <a:spLocks noChangeArrowheads="1"/>
          </p:cNvSpPr>
          <p:nvPr/>
        </p:nvSpPr>
        <p:spPr bwMode="auto">
          <a:xfrm flipH="1" flipV="1">
            <a:off x="3163339" y="3606673"/>
            <a:ext cx="174196" cy="296821"/>
          </a:xfrm>
          <a:prstGeom prst="rightArrow">
            <a:avLst>
              <a:gd name="adj1" fmla="val 50000"/>
              <a:gd name="adj2" fmla="val 39390"/>
            </a:avLst>
          </a:prstGeom>
          <a:gradFill rotWithShape="0">
            <a:gsLst>
              <a:gs pos="0">
                <a:srgbClr val="3E87D0">
                  <a:gamma/>
                  <a:tint val="43922"/>
                  <a:invGamma/>
                </a:srgbClr>
              </a:gs>
              <a:gs pos="100000">
                <a:srgbClr val="3E87D0"/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3E87D0"/>
            </a:extrusionClr>
          </a:sp3d>
          <a:extLst>
            <a:ext uri="{91240B29-F687-4F45-9708-019B960494DF}">
              <a14:hiddenLine xmlns:a14="http://schemas.microsoft.com/office/drawing/2010/main" w="127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58444" tIns="29222" rIns="58444" bIns="29222" anchor="ctr">
            <a:flatTx/>
          </a:bodyPr>
          <a:lstStyle/>
          <a:p>
            <a:pPr defTabSz="584425"/>
            <a:endParaRPr lang="ko-KR" altLang="en-US" sz="1125">
              <a:solidFill>
                <a:prstClr val="black"/>
              </a:solidFill>
              <a:latin typeface="Times New Roman"/>
              <a:ea typeface="굴림"/>
            </a:endParaRPr>
          </a:p>
        </p:txBody>
      </p:sp>
      <p:sp>
        <p:nvSpPr>
          <p:cNvPr id="60" name="AutoShape 25"/>
          <p:cNvSpPr>
            <a:spLocks noChangeArrowheads="1"/>
          </p:cNvSpPr>
          <p:nvPr/>
        </p:nvSpPr>
        <p:spPr bwMode="auto">
          <a:xfrm flipH="1" flipV="1">
            <a:off x="5424496" y="3410233"/>
            <a:ext cx="174196" cy="296821"/>
          </a:xfrm>
          <a:prstGeom prst="rightArrow">
            <a:avLst>
              <a:gd name="adj1" fmla="val 50000"/>
              <a:gd name="adj2" fmla="val 39390"/>
            </a:avLst>
          </a:prstGeom>
          <a:gradFill rotWithShape="0">
            <a:gsLst>
              <a:gs pos="0">
                <a:srgbClr val="3E87D0">
                  <a:gamma/>
                  <a:tint val="43922"/>
                  <a:invGamma/>
                </a:srgbClr>
              </a:gs>
              <a:gs pos="100000">
                <a:srgbClr val="3E87D0"/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3E87D0"/>
            </a:extrusionClr>
          </a:sp3d>
          <a:extLst>
            <a:ext uri="{91240B29-F687-4F45-9708-019B960494DF}">
              <a14:hiddenLine xmlns:a14="http://schemas.microsoft.com/office/drawing/2010/main" w="127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58444" tIns="29222" rIns="58444" bIns="29222" anchor="ctr">
            <a:flatTx/>
          </a:bodyPr>
          <a:lstStyle/>
          <a:p>
            <a:pPr defTabSz="584425"/>
            <a:endParaRPr lang="ko-KR" altLang="en-US" sz="1125">
              <a:solidFill>
                <a:prstClr val="black"/>
              </a:solidFill>
              <a:latin typeface="Times New Roman"/>
              <a:ea typeface="굴림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348584" y="811914"/>
            <a:ext cx="24895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Wang, et al., </a:t>
            </a:r>
            <a:r>
              <a:rPr lang="en-US" altLang="zh-CN" sz="1200" i="1" dirty="0" err="1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</a:t>
            </a:r>
            <a:r>
              <a:rPr lang="en-US" altLang="zh-CN" sz="1200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fr-FR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 2019(32) 04LT01</a:t>
            </a:r>
            <a:endParaRPr lang="zh-CN" altLang="en-US" sz="12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76494" y="776350"/>
            <a:ext cx="585883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itchFamily="18" charset="0"/>
                <a:ea typeface="宋体" panose="02010600030101010101" pitchFamily="2" charset="-122"/>
              </a:rPr>
              <a:t>T</a:t>
            </a:r>
            <a:r>
              <a:rPr lang="en-US" altLang="zh-CN" sz="1800" dirty="0" smtClean="0">
                <a:latin typeface="Times New Roman" pitchFamily="18" charset="0"/>
                <a:ea typeface="宋体" panose="02010600030101010101" pitchFamily="2" charset="-122"/>
              </a:rPr>
              <a:t>he </a:t>
            </a:r>
            <a:r>
              <a:rPr lang="en-US" altLang="zh-CN" sz="1800" dirty="0">
                <a:latin typeface="Times New Roman" pitchFamily="18" charset="0"/>
                <a:ea typeface="宋体" panose="02010600030101010101" pitchFamily="2" charset="-122"/>
              </a:rPr>
              <a:t>transport I</a:t>
            </a:r>
            <a:r>
              <a:rPr lang="en-US" altLang="zh-CN" sz="1800" baseline="-25000" dirty="0">
                <a:latin typeface="Times New Roman" pitchFamily="18" charset="0"/>
                <a:ea typeface="宋体" panose="02010600030101010101" pitchFamily="2" charset="-122"/>
              </a:rPr>
              <a:t>c</a:t>
            </a:r>
            <a:r>
              <a:rPr lang="en-US" altLang="zh-CN" sz="1800" dirty="0">
                <a:latin typeface="Times New Roman" pitchFamily="18" charset="0"/>
                <a:ea typeface="宋体" panose="02010600030101010101" pitchFamily="2" charset="-122"/>
              </a:rPr>
              <a:t> </a:t>
            </a:r>
            <a:r>
              <a:rPr lang="en-US" altLang="zh-CN" sz="1800" dirty="0" smtClean="0">
                <a:latin typeface="Times New Roman" pitchFamily="18" charset="0"/>
                <a:ea typeface="宋体" panose="02010600030101010101" pitchFamily="2" charset="-122"/>
              </a:rPr>
              <a:t>of </a:t>
            </a:r>
            <a:r>
              <a:rPr lang="en-US" altLang="zh-CN" sz="1800" dirty="0">
                <a:latin typeface="Times New Roman" pitchFamily="18" charset="0"/>
                <a:ea typeface="宋体" panose="02010600030101010101" pitchFamily="2" charset="-122"/>
              </a:rPr>
              <a:t>the s</a:t>
            </a:r>
            <a:r>
              <a:rPr lang="en-US" altLang="zh-CN" sz="1800" dirty="0" smtClean="0">
                <a:latin typeface="Times New Roman" pitchFamily="18" charset="0"/>
                <a:ea typeface="宋体" panose="02010600030101010101" pitchFamily="2" charset="-122"/>
              </a:rPr>
              <a:t>ingle pancake IBS coil reach 40</a:t>
            </a:r>
            <a:r>
              <a:rPr lang="en-US" altLang="zh-CN" sz="1800" dirty="0">
                <a:latin typeface="Times New Roman" pitchFamily="18" charset="0"/>
                <a:ea typeface="宋体" panose="02010600030101010101" pitchFamily="2" charset="-122"/>
              </a:rPr>
              <a:t>% of that at </a:t>
            </a:r>
            <a:r>
              <a:rPr lang="en-US" altLang="zh-CN" sz="1800" dirty="0" smtClean="0">
                <a:latin typeface="Times New Roman" pitchFamily="18" charset="0"/>
                <a:ea typeface="宋体" panose="02010600030101010101" pitchFamily="2" charset="-122"/>
              </a:rPr>
              <a:t>zero external </a:t>
            </a:r>
            <a:r>
              <a:rPr lang="en-US" altLang="zh-CN" sz="1800" dirty="0">
                <a:latin typeface="Times New Roman" pitchFamily="18" charset="0"/>
                <a:ea typeface="宋体" panose="02010600030101010101" pitchFamily="2" charset="-122"/>
              </a:rPr>
              <a:t>magnetic field.</a:t>
            </a:r>
            <a:endParaRPr lang="zh-CN" altLang="en-US" sz="1800" dirty="0">
              <a:latin typeface="Times New Roman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56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954857" y="3734106"/>
            <a:ext cx="337798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 defTabSz="685468"/>
            <a:r>
              <a:rPr lang="en-US" altLang="zh-CN" sz="1600" dirty="0">
                <a:latin typeface="Times New Roman" pitchFamily="18" charset="0"/>
                <a:ea typeface="宋体" panose="02010600030101010101" pitchFamily="2" charset="-122"/>
              </a:rPr>
              <a:t>At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30 T @ 4.2 K</a:t>
            </a:r>
            <a:r>
              <a:rPr lang="en-US" altLang="zh-CN" sz="1600" dirty="0">
                <a:latin typeface="Times New Roman" pitchFamily="18" charset="0"/>
                <a:ea typeface="宋体" panose="02010600030101010101" pitchFamily="2" charset="-122"/>
              </a:rPr>
              <a:t>, the Ic of the double pancake IBS coil was reached 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48A</a:t>
            </a:r>
            <a:r>
              <a:rPr lang="en-US" altLang="zh-CN" sz="1600" dirty="0">
                <a:latin typeface="Times New Roman" pitchFamily="18" charset="0"/>
                <a:ea typeface="宋体" panose="02010600030101010101" pitchFamily="2" charset="-122"/>
              </a:rPr>
              <a:t> (56% of short sample)</a:t>
            </a:r>
            <a:endParaRPr lang="zh-CN" altLang="en-US" sz="1600" dirty="0">
              <a:latin typeface="Times New Roman" pitchFamily="18" charset="0"/>
              <a:ea typeface="宋体" panose="02010600030101010101" pitchFamily="2" charset="-122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01" y="2414582"/>
            <a:ext cx="3748886" cy="250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857" y="828445"/>
            <a:ext cx="3377982" cy="285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winding">
            <a:extLst>
              <a:ext uri="{FF2B5EF4-FFF2-40B4-BE49-F238E27FC236}">
                <a16:creationId xmlns:a16="http://schemas.microsoft.com/office/drawing/2014/main" xmlns="" id="{895663B9-89BA-410B-8207-4E6207DF0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03" y="828445"/>
            <a:ext cx="3728311" cy="157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5485599" y="4657436"/>
            <a:ext cx="32496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468"/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Q</a:t>
            </a:r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an, et al., </a:t>
            </a:r>
            <a:r>
              <a:rPr lang="en-US" altLang="zh-CN" sz="1200" i="1" dirty="0" err="1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Physica</a:t>
            </a:r>
            <a:r>
              <a:rPr lang="en-US" altLang="zh-CN" sz="1200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C</a:t>
            </a:r>
            <a:r>
              <a:rPr lang="en-US" altLang="zh-CN" sz="12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580 (2021) 1353787</a:t>
            </a:r>
            <a:endParaRPr lang="zh-CN" altLang="en-US" sz="1200" dirty="0">
              <a:solidFill>
                <a:srgbClr val="0000FF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77820" y="4403904"/>
            <a:ext cx="2128396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13" dirty="0">
                <a:solidFill>
                  <a:srgbClr val="FFFF00"/>
                </a:solidFill>
              </a:rPr>
              <a:t>D30 coil :</a:t>
            </a:r>
          </a:p>
          <a:p>
            <a:r>
              <a:rPr lang="en-US" altLang="zh-CN" sz="1013" dirty="0">
                <a:solidFill>
                  <a:srgbClr val="FFFF00"/>
                </a:solidFill>
              </a:rPr>
              <a:t>inner diameter: 30mm</a:t>
            </a:r>
            <a:endParaRPr lang="zh-CN" altLang="en-US" sz="1013" dirty="0">
              <a:solidFill>
                <a:srgbClr val="FFFF00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044430" y="74589"/>
            <a:ext cx="696344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92"/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P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erformance Test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of IBS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Solenoid Coil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under </a:t>
            </a:r>
            <a:r>
              <a:rPr lang="en-US" altLang="zh-CN" sz="2700" b="1" dirty="0" smtClean="0">
                <a:solidFill>
                  <a:srgbClr val="000000"/>
                </a:solidFill>
                <a:latin typeface="+mj-lt"/>
              </a:rPr>
              <a:t>30 </a:t>
            </a:r>
            <a:r>
              <a:rPr lang="en-US" altLang="zh-CN" sz="2700" b="1" dirty="0">
                <a:solidFill>
                  <a:srgbClr val="000000"/>
                </a:solidFill>
                <a:latin typeface="+mj-lt"/>
              </a:rPr>
              <a:t>T  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476" y="1684540"/>
            <a:ext cx="716326" cy="71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918" y="2722122"/>
            <a:ext cx="3051329" cy="1937227"/>
          </a:xfrm>
          <a:prstGeom prst="rect">
            <a:avLst/>
          </a:prstGeom>
        </p:spPr>
      </p:pic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783742" y="820503"/>
            <a:ext cx="2503505" cy="1828375"/>
            <a:chOff x="963437" y="1213996"/>
            <a:chExt cx="3338007" cy="2437834"/>
          </a:xfrm>
        </p:grpSpPr>
        <p:sp>
          <p:nvSpPr>
            <p:cNvPr id="10" name="矩形 9"/>
            <p:cNvSpPr/>
            <p:nvPr/>
          </p:nvSpPr>
          <p:spPr>
            <a:xfrm>
              <a:off x="1316194" y="3313275"/>
              <a:ext cx="231801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Preparition</a:t>
              </a:r>
              <a:r>
                <a:rPr lang="en-US" altLang="zh-CN" sz="825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of </a:t>
              </a:r>
              <a:r>
                <a:rPr lang="en-US" altLang="zh-CN" sz="1050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bent IBS tape</a:t>
              </a:r>
              <a:endParaRPr lang="zh-CN" altLang="zh-CN" sz="825" kern="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3437" y="2250273"/>
              <a:ext cx="3300713" cy="96543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3437" y="1213996"/>
              <a:ext cx="3338007" cy="987493"/>
            </a:xfrm>
            <a:prstGeom prst="rect">
              <a:avLst/>
            </a:prstGeom>
          </p:spPr>
        </p:pic>
      </p:grp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1840225" y="45872"/>
            <a:ext cx="532867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468" eaLnBrk="1" hangingPunct="1">
              <a:lnSpc>
                <a:spcPct val="110000"/>
              </a:lnSpc>
            </a:pPr>
            <a:r>
              <a:rPr lang="en-US" altLang="zh-CN" sz="2700" dirty="0" err="1" smtClean="0">
                <a:solidFill>
                  <a:srgbClr val="000000"/>
                </a:solidFill>
                <a:latin typeface="+mj-lt"/>
                <a:ea typeface="+mn-ea"/>
              </a:rPr>
              <a:t>J</a:t>
            </a:r>
            <a:r>
              <a:rPr lang="en-US" altLang="zh-CN" sz="2700" baseline="-25000" dirty="0" err="1" smtClean="0">
                <a:solidFill>
                  <a:srgbClr val="000000"/>
                </a:solidFill>
                <a:latin typeface="+mj-lt"/>
                <a:ea typeface="+mn-ea"/>
              </a:rPr>
              <a:t>c</a:t>
            </a: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 of Bent </a:t>
            </a:r>
            <a:r>
              <a:rPr lang="en-US" altLang="zh-CN" sz="2700" dirty="0">
                <a:solidFill>
                  <a:srgbClr val="000000"/>
                </a:solidFill>
                <a:latin typeface="+mj-lt"/>
                <a:ea typeface="+mn-ea"/>
              </a:rPr>
              <a:t>IBS </a:t>
            </a: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Tapes </a:t>
            </a:r>
            <a:endParaRPr lang="zh-CN" altLang="en-US" sz="2700" dirty="0">
              <a:solidFill>
                <a:srgbClr val="000000"/>
              </a:solidFill>
              <a:latin typeface="+mj-lt"/>
              <a:ea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/>
          <a:stretch/>
        </p:blipFill>
        <p:spPr>
          <a:xfrm>
            <a:off x="850680" y="2722122"/>
            <a:ext cx="2457138" cy="193722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5211754" y="2744554"/>
            <a:ext cx="2892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kern="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Cracks appear regularly in part of the superconducting cores under tensile stress !</a:t>
            </a:r>
            <a:endParaRPr lang="zh-CN" altLang="zh-CN" sz="900" kern="1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7552" y="2722122"/>
            <a:ext cx="1582634" cy="1937227"/>
          </a:xfrm>
          <a:prstGeom prst="rect">
            <a:avLst/>
          </a:prstGeom>
        </p:spPr>
      </p:pic>
      <p:sp>
        <p:nvSpPr>
          <p:cNvPr id="44" name="TextBox 4"/>
          <p:cNvSpPr txBox="1"/>
          <p:nvPr/>
        </p:nvSpPr>
        <p:spPr>
          <a:xfrm>
            <a:off x="850683" y="4714161"/>
            <a:ext cx="6874079" cy="3462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defTabSz="685468"/>
            <a:r>
              <a:rPr lang="en-US" altLang="zh-CN" sz="1650" i="1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I</a:t>
            </a:r>
            <a:r>
              <a:rPr lang="en-US" altLang="zh-CN" sz="1650" baseline="-250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c</a:t>
            </a:r>
            <a:r>
              <a:rPr lang="en-US" altLang="zh-CN" sz="165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of bent IBS tapes decreases with smaller bending diameters.</a:t>
            </a:r>
            <a:endParaRPr lang="zh-CN" altLang="en-US" sz="165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205673" y="2825340"/>
            <a:ext cx="165963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13" dirty="0">
                <a:solidFill>
                  <a:schemeClr val="bg1"/>
                </a:solidFill>
              </a:rPr>
              <a:t>OMI of D10 bent tape</a:t>
            </a:r>
            <a:endParaRPr lang="zh-CN" altLang="en-US" sz="1013" dirty="0">
              <a:solidFill>
                <a:schemeClr val="bg1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 descr="C:\Users\PeterZ\AppData\Local\Temp\WeChat Files\692199463024021435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6" r="11951"/>
          <a:stretch/>
        </p:blipFill>
        <p:spPr bwMode="auto">
          <a:xfrm>
            <a:off x="3460157" y="752871"/>
            <a:ext cx="2277414" cy="16580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矩形 27"/>
          <p:cNvSpPr/>
          <p:nvPr/>
        </p:nvSpPr>
        <p:spPr bwMode="auto">
          <a:xfrm>
            <a:off x="4883166" y="1098755"/>
            <a:ext cx="360040" cy="95127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  <a:extLst/>
        </p:spPr>
        <p:txBody>
          <a:bodyPr wrap="none" lIns="144000" tIns="46800" rIns="90000" bIns="46800" rtlCol="0" anchor="ctr"/>
          <a:lstStyle/>
          <a:p>
            <a:pPr algn="ctr" eaLnBrk="1" latinLnBrk="1" hangingPunct="1">
              <a:spcBef>
                <a:spcPct val="0"/>
              </a:spcBef>
            </a:pPr>
            <a:endParaRPr kumimoji="1" lang="en-US" sz="600" b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7341" y="2413394"/>
            <a:ext cx="245668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5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Sample results by ASIPP in 2018</a:t>
            </a:r>
            <a:endParaRPr lang="zh-CN" altLang="zh-CN" sz="825" kern="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99714" y="2426129"/>
            <a:ext cx="245668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5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Sample results by IHEP in 2021</a:t>
            </a:r>
            <a:endParaRPr lang="zh-CN" altLang="zh-CN" sz="825" kern="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8649" y="697119"/>
            <a:ext cx="2242598" cy="17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6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xmlns="" id="{40927E68-B43A-4C44-8581-847A003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7504" y="2173610"/>
            <a:ext cx="9036496" cy="27853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 latinLnBrk="1">
              <a:defRPr/>
            </a:pPr>
            <a:r>
              <a:rPr lang="en-US" altLang="ko-KR" sz="1400" dirty="0" smtClean="0"/>
              <a:t>  </a:t>
            </a:r>
          </a:p>
          <a:p>
            <a:pPr defTabSz="914400" latinLnBrk="1">
              <a:defRPr/>
            </a:pPr>
            <a:endParaRPr lang="en-US" altLang="ko-KR" sz="1400" dirty="0"/>
          </a:p>
          <a:p>
            <a:pPr defTabSz="914400" latinLnBrk="1">
              <a:defRPr/>
            </a:pPr>
            <a:r>
              <a:rPr lang="en-US" altLang="ko-KR" sz="1400" dirty="0" smtClean="0"/>
              <a:t>&lt; </a:t>
            </a:r>
            <a:r>
              <a:rPr lang="zh-CN" altLang="en-US" sz="1400" dirty="0"/>
              <a:t>绕制线圈</a:t>
            </a:r>
            <a:r>
              <a:rPr lang="en-US" altLang="ko-KR" sz="1400" dirty="0"/>
              <a:t> &gt;   </a:t>
            </a:r>
            <a:r>
              <a:rPr lang="en-US" altLang="ko-KR" sz="1400" dirty="0" smtClean="0"/>
              <a:t>   </a:t>
            </a:r>
            <a:r>
              <a:rPr lang="en-US" altLang="ko-KR" sz="1400" dirty="0"/>
              <a:t>&lt; </a:t>
            </a:r>
            <a:r>
              <a:rPr lang="zh-CN" altLang="en-US" sz="1400" dirty="0" smtClean="0"/>
              <a:t>布置抽头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&gt;   </a:t>
            </a:r>
            <a:r>
              <a:rPr lang="en-US" altLang="ko-KR" sz="1400" dirty="0" smtClean="0"/>
              <a:t>  </a:t>
            </a:r>
            <a:r>
              <a:rPr lang="en-US" altLang="ko-KR" sz="1400" dirty="0"/>
              <a:t>&lt; </a:t>
            </a:r>
            <a:r>
              <a:rPr lang="zh-CN" altLang="en-US" sz="1400" dirty="0" smtClean="0"/>
              <a:t>绕制完毕 </a:t>
            </a:r>
            <a:r>
              <a:rPr lang="en-US" altLang="zh-CN" sz="1400" dirty="0" smtClean="0"/>
              <a:t>&gt; &lt;</a:t>
            </a:r>
            <a:r>
              <a:rPr lang="zh-CN" altLang="en-US" sz="1400" dirty="0" smtClean="0"/>
              <a:t>组装钽箔</a:t>
            </a:r>
            <a:r>
              <a:rPr lang="en-US" altLang="zh-CN" sz="1400" dirty="0" smtClean="0"/>
              <a:t>&gt; &lt; </a:t>
            </a:r>
            <a:r>
              <a:rPr lang="zh-CN" altLang="en-US" sz="1400" dirty="0" smtClean="0"/>
              <a:t>组装热处理</a:t>
            </a:r>
            <a:r>
              <a:rPr lang="en-US" altLang="ko-KR" sz="1400" dirty="0"/>
              <a:t>&gt; </a:t>
            </a:r>
            <a:r>
              <a:rPr lang="en-US" altLang="ko-KR" sz="1400" dirty="0" smtClean="0"/>
              <a:t>                         &lt; </a:t>
            </a:r>
            <a:r>
              <a:rPr lang="zh-CN" altLang="en-US" sz="1400" dirty="0" smtClean="0"/>
              <a:t>热处理</a:t>
            </a:r>
            <a:r>
              <a:rPr lang="en-US" altLang="ko-KR" sz="1400" dirty="0" smtClean="0"/>
              <a:t>&gt;       </a:t>
            </a:r>
          </a:p>
          <a:p>
            <a:pPr defTabSz="914400" latinLnBrk="1">
              <a:defRPr/>
            </a:pPr>
            <a:endParaRPr lang="en-US" altLang="ko-KR" sz="1400" dirty="0"/>
          </a:p>
          <a:p>
            <a:pPr defTabSz="914400" latinLnBrk="1">
              <a:defRPr/>
            </a:pPr>
            <a:endParaRPr lang="en-US" altLang="ko-KR" sz="1400" dirty="0" smtClean="0"/>
          </a:p>
          <a:p>
            <a:pPr defTabSz="914400" latinLnBrk="1">
              <a:defRPr/>
            </a:pPr>
            <a:endParaRPr lang="en-US" altLang="ko-KR" sz="1400" dirty="0"/>
          </a:p>
          <a:p>
            <a:pPr defTabSz="914400" latinLnBrk="1">
              <a:lnSpc>
                <a:spcPct val="150000"/>
              </a:lnSpc>
              <a:defRPr/>
            </a:pPr>
            <a:endParaRPr lang="en-US" altLang="ko-KR" sz="1400" dirty="0"/>
          </a:p>
          <a:p>
            <a:pPr defTabSz="914400" latinLnBrk="1">
              <a:defRPr/>
            </a:pPr>
            <a:endParaRPr lang="en-US" altLang="ko-KR" sz="1400" dirty="0" smtClean="0"/>
          </a:p>
          <a:p>
            <a:pPr defTabSz="914400" latinLnBrk="1">
              <a:defRPr/>
            </a:pPr>
            <a:endParaRPr lang="en-US" altLang="ko-KR" sz="1400" dirty="0" smtClean="0"/>
          </a:p>
          <a:p>
            <a:pPr defTabSz="914400" latinLnBrk="1">
              <a:defRPr/>
            </a:pPr>
            <a:endParaRPr lang="en-US" altLang="ko-KR" sz="1400" dirty="0"/>
          </a:p>
          <a:p>
            <a:pPr defTabSz="914400" latinLnBrk="1">
              <a:defRPr/>
            </a:pPr>
            <a:endParaRPr lang="en-US" altLang="ko-KR" sz="1400" dirty="0" smtClean="0"/>
          </a:p>
          <a:p>
            <a:pPr defTabSz="914400" latinLnBrk="1">
              <a:defRPr/>
            </a:pPr>
            <a:r>
              <a:rPr lang="en-US" altLang="ko-KR" sz="1400" dirty="0" smtClean="0"/>
              <a:t>   </a:t>
            </a:r>
            <a:r>
              <a:rPr lang="en-US" altLang="ko-KR" sz="1400" dirty="0"/>
              <a:t>&lt; </a:t>
            </a:r>
            <a:r>
              <a:rPr lang="zh-CN" altLang="en-US" sz="1400" dirty="0"/>
              <a:t>热处理后</a:t>
            </a:r>
            <a:r>
              <a:rPr lang="en-US" altLang="ko-KR" sz="1400" dirty="0"/>
              <a:t>&gt;    </a:t>
            </a:r>
            <a:r>
              <a:rPr lang="en-US" altLang="ko-KR" sz="1400" dirty="0" smtClean="0"/>
              <a:t>     &lt; </a:t>
            </a:r>
            <a:r>
              <a:rPr lang="zh-CN" altLang="en-US" sz="1400" dirty="0" smtClean="0"/>
              <a:t>内侧接头</a:t>
            </a:r>
            <a:r>
              <a:rPr lang="en-US" altLang="ko-KR" sz="1400" dirty="0" smtClean="0"/>
              <a:t>&gt;              &lt;</a:t>
            </a:r>
            <a:r>
              <a:rPr lang="zh-CN" altLang="en-US" sz="1400" dirty="0" smtClean="0"/>
              <a:t>外侧接头</a:t>
            </a:r>
            <a:r>
              <a:rPr lang="en-US" altLang="ko-KR" sz="1400" dirty="0" smtClean="0"/>
              <a:t>&gt; </a:t>
            </a:r>
            <a:r>
              <a:rPr lang="en-US" altLang="ko-KR" sz="1400" dirty="0"/>
              <a:t>&lt; </a:t>
            </a:r>
            <a:r>
              <a:rPr lang="zh-CN" altLang="en-US" sz="1400" dirty="0" smtClean="0"/>
              <a:t>光栅与抽头 </a:t>
            </a:r>
            <a:r>
              <a:rPr lang="en-US" altLang="ko-KR" sz="1400" dirty="0" smtClean="0"/>
              <a:t>&gt;                                  &lt;</a:t>
            </a:r>
            <a:r>
              <a:rPr lang="zh-CN" altLang="en-US" sz="1400" dirty="0" smtClean="0"/>
              <a:t>环氧浸渍后制备完成</a:t>
            </a:r>
            <a:r>
              <a:rPr lang="en-US" altLang="ko-KR" sz="1400" dirty="0" smtClean="0"/>
              <a:t>&gt; </a:t>
            </a:r>
            <a:endParaRPr lang="ko-KR" altLang="en-US" sz="1400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0"/>
          <a:stretch/>
        </p:blipFill>
        <p:spPr bwMode="auto">
          <a:xfrm rot="16200000">
            <a:off x="-81858" y="1272187"/>
            <a:ext cx="1737360" cy="995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50" y="901443"/>
            <a:ext cx="1167026" cy="17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"/>
          <a:stretch/>
        </p:blipFill>
        <p:spPr bwMode="auto">
          <a:xfrm rot="5400000">
            <a:off x="4433443" y="1250675"/>
            <a:ext cx="1737360" cy="1028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07502" y="1245629"/>
            <a:ext cx="1737360" cy="106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8"/>
          <a:stretch/>
        </p:blipFill>
        <p:spPr bwMode="auto">
          <a:xfrm>
            <a:off x="5918635" y="905997"/>
            <a:ext cx="3045853" cy="172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78"/>
          <a:stretch/>
        </p:blipFill>
        <p:spPr bwMode="auto">
          <a:xfrm rot="5400000">
            <a:off x="-109308" y="3254088"/>
            <a:ext cx="1737360" cy="100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72317" y="1289755"/>
            <a:ext cx="1737360" cy="95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4" r="12430"/>
          <a:stretch/>
        </p:blipFill>
        <p:spPr bwMode="auto">
          <a:xfrm>
            <a:off x="1335250" y="2907382"/>
            <a:ext cx="1868598" cy="17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1060" y="3324577"/>
            <a:ext cx="1737360" cy="927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07382"/>
            <a:ext cx="1258206" cy="17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23654" y="2068425"/>
            <a:ext cx="1737360" cy="344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3" name="直接连接符 32"/>
          <p:cNvCxnSpPr/>
          <p:nvPr/>
        </p:nvCxnSpPr>
        <p:spPr>
          <a:xfrm flipV="1">
            <a:off x="564944" y="624497"/>
            <a:ext cx="7922419" cy="214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259111" y="45872"/>
            <a:ext cx="8612043" cy="52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468" eaLnBrk="1" hangingPunct="1">
              <a:lnSpc>
                <a:spcPct val="1100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+mj-lt"/>
                <a:ea typeface="+mn-ea"/>
              </a:rPr>
              <a:t>Development of Racetrack Coils with 100-m Long IBS Tapes </a:t>
            </a:r>
            <a:endParaRPr lang="zh-CN" altLang="en-US" sz="2700" dirty="0">
              <a:solidFill>
                <a:srgbClr val="000000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892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912</TotalTime>
  <Words>968</Words>
  <Application>Microsoft Office PowerPoint</Application>
  <PresentationFormat>自定义</PresentationFormat>
  <Paragraphs>192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굴림</vt:lpstr>
      <vt:lpstr>맑은 고딕</vt:lpstr>
      <vt:lpstr>Microsoft YaHei UI</vt:lpstr>
      <vt:lpstr>方正粗黑宋简体</vt:lpstr>
      <vt:lpstr>楷体</vt:lpstr>
      <vt:lpstr>宋体</vt:lpstr>
      <vt:lpstr>微软雅黑</vt:lpstr>
      <vt:lpstr>Arial</vt:lpstr>
      <vt:lpstr>Britannic Bold</vt:lpstr>
      <vt:lpstr>Calibri</vt:lpstr>
      <vt:lpstr>Calibri Light</vt:lpstr>
      <vt:lpstr>Cambria</vt:lpstr>
      <vt:lpstr>Times New Roman</vt:lpstr>
      <vt:lpstr>Thème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VEDRINE Pierre</dc:creator>
  <cp:lastModifiedBy>unknown</cp:lastModifiedBy>
  <cp:revision>92</cp:revision>
  <dcterms:created xsi:type="dcterms:W3CDTF">2021-03-22T16:16:06Z</dcterms:created>
  <dcterms:modified xsi:type="dcterms:W3CDTF">2021-04-15T08:51:46Z</dcterms:modified>
</cp:coreProperties>
</file>