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585" r:id="rId2"/>
    <p:sldId id="587" r:id="rId3"/>
    <p:sldId id="629" r:id="rId4"/>
    <p:sldId id="658" r:id="rId5"/>
    <p:sldId id="637" r:id="rId6"/>
    <p:sldId id="638" r:id="rId7"/>
    <p:sldId id="653" r:id="rId8"/>
    <p:sldId id="652" r:id="rId9"/>
    <p:sldId id="645" r:id="rId10"/>
    <p:sldId id="654" r:id="rId11"/>
    <p:sldId id="655" r:id="rId12"/>
    <p:sldId id="648" r:id="rId13"/>
    <p:sldId id="649" r:id="rId14"/>
    <p:sldId id="650" r:id="rId15"/>
    <p:sldId id="656" r:id="rId16"/>
    <p:sldId id="632" r:id="rId17"/>
    <p:sldId id="627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0" userDrawn="1">
          <p15:clr>
            <a:srgbClr val="A4A3A4"/>
          </p15:clr>
        </p15:guide>
        <p15:guide id="2" orient="horz" pos="1010" userDrawn="1">
          <p15:clr>
            <a:srgbClr val="A4A3A4"/>
          </p15:clr>
        </p15:guide>
        <p15:guide id="3" orient="horz" pos="3630" userDrawn="1">
          <p15:clr>
            <a:srgbClr val="A4A3A4"/>
          </p15:clr>
        </p15:guide>
        <p15:guide id="4" orient="horz" pos="2309" userDrawn="1">
          <p15:clr>
            <a:srgbClr val="A4A3A4"/>
          </p15:clr>
        </p15:guide>
        <p15:guide id="5" pos="5471" userDrawn="1">
          <p15:clr>
            <a:srgbClr val="A4A3A4"/>
          </p15:clr>
        </p15:guide>
        <p15:guide id="6" pos="295" userDrawn="1">
          <p15:clr>
            <a:srgbClr val="A4A3A4"/>
          </p15:clr>
        </p15:guide>
        <p15:guide id="7" userDrawn="1">
          <p15:clr>
            <a:srgbClr val="A4A3A4"/>
          </p15:clr>
        </p15:guide>
        <p15:guide id="8" pos="2075" userDrawn="1">
          <p15:clr>
            <a:srgbClr val="A4A3A4"/>
          </p15:clr>
        </p15:guide>
        <p15:guide id="9" pos="3889" userDrawn="1">
          <p15:clr>
            <a:srgbClr val="A4A3A4"/>
          </p15:clr>
        </p15:guide>
        <p15:guide id="10" pos="3679" userDrawn="1">
          <p15:clr>
            <a:srgbClr val="A4A3A4"/>
          </p15:clr>
        </p15:guide>
        <p15:guide id="11" pos="2852" userDrawn="1">
          <p15:clr>
            <a:srgbClr val="A4A3A4"/>
          </p15:clr>
        </p15:guide>
        <p15:guide id="12" pos="1871" userDrawn="1">
          <p15:clr>
            <a:srgbClr val="A4A3A4"/>
          </p15:clr>
        </p15:guide>
        <p15:guide id="13" orient="horz" pos="1920" userDrawn="1">
          <p15:clr>
            <a:srgbClr val="A4A3A4"/>
          </p15:clr>
        </p15:guide>
        <p15:guide id="14" orient="horz" pos="758" userDrawn="1">
          <p15:clr>
            <a:srgbClr val="A4A3A4"/>
          </p15:clr>
        </p15:guide>
        <p15:guide id="15" orient="horz" pos="2723" userDrawn="1">
          <p15:clr>
            <a:srgbClr val="A4A3A4"/>
          </p15:clr>
        </p15:guide>
        <p15:guide id="16" orient="horz" pos="17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62"/>
    <a:srgbClr val="004C97"/>
    <a:srgbClr val="FDB515"/>
    <a:srgbClr val="203BE2"/>
    <a:srgbClr val="1F497D"/>
    <a:srgbClr val="003399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1"/>
    <p:restoredTop sz="85591" autoAdjust="0"/>
  </p:normalViewPr>
  <p:slideViewPr>
    <p:cSldViewPr snapToGrid="0" snapToObjects="1">
      <p:cViewPr varScale="1">
        <p:scale>
          <a:sx n="75" d="100"/>
          <a:sy n="75" d="100"/>
        </p:scale>
        <p:origin x="642" y="72"/>
      </p:cViewPr>
      <p:guideLst>
        <p:guide orient="horz" pos="2560"/>
        <p:guide orient="horz" pos="1010"/>
        <p:guide orient="horz" pos="3630"/>
        <p:guide orient="horz" pos="2309"/>
        <p:guide pos="5471"/>
        <p:guide pos="295"/>
        <p:guide/>
        <p:guide pos="2075"/>
        <p:guide pos="3889"/>
        <p:guide pos="3679"/>
        <p:guide pos="2852"/>
        <p:guide pos="1871"/>
        <p:guide orient="horz" pos="1920"/>
        <p:guide orient="horz" pos="758"/>
        <p:guide orient="horz" pos="2723"/>
        <p:guide orient="horz" pos="17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8"/>
    </p:cViewPr>
  </p:sorterViewPr>
  <p:notesViewPr>
    <p:cSldViewPr snapToGrid="0" snapToObjects="1">
      <p:cViewPr varScale="1">
        <p:scale>
          <a:sx n="124" d="100"/>
          <a:sy n="124" d="100"/>
        </p:scale>
        <p:origin x="495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D2C41-C2D0-FF45-8B99-3885B7F78EB1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AC406-2681-664E-BB07-370330405A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68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8ED6-3360-EB40-9D40-476C2156E9E8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10DA6-9909-7D4F-83A2-7593F71D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528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44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33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63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 smtClean="0"/>
              <a:t>What is the field limit a REBCO dipole magnet can achieve? What drives the limit? Conductor architecture? Magnet design, fabrication and operation?</a:t>
            </a:r>
          </a:p>
          <a:p>
            <a:pPr lvl="2"/>
            <a:r>
              <a:rPr lang="en-US" dirty="0" smtClean="0"/>
              <a:t>What can obsolete the assumptions for conductor cost?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6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603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60714_001-2-Edit_blueppt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"/>
            <a:ext cx="9144000" cy="473529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668958"/>
            <a:ext cx="9144000" cy="1066341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94" y="3668958"/>
            <a:ext cx="8226425" cy="603789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905280"/>
            <a:ext cx="9144000" cy="1447480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92" y="1038470"/>
            <a:ext cx="8226427" cy="11811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7" y="139981"/>
            <a:ext cx="2186872" cy="76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35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" y="0"/>
            <a:ext cx="9143999" cy="85725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333" y="0"/>
            <a:ext cx="7368667" cy="85725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0125" y="4800602"/>
            <a:ext cx="516675" cy="273844"/>
          </a:xfrm>
        </p:spPr>
        <p:txBody>
          <a:bodyPr/>
          <a:lstStyle/>
          <a:p>
            <a:fld id="{D260E43B-7F43-FA45-AAB7-E054FD6CC4E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93" y="92636"/>
            <a:ext cx="1548154" cy="54799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081945" y="4829803"/>
            <a:ext cx="5937844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U.S. REBCO results - Workshop on State-of-the-Art in High Field Accelerator Magnets, 4/15/2021</a:t>
            </a:r>
            <a:endParaRPr lang="en-US" sz="1067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5109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9" y="1598141"/>
            <a:ext cx="7773293" cy="1102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5" y="2914987"/>
            <a:ext cx="6400355" cy="1314338"/>
          </a:xfrm>
        </p:spPr>
        <p:txBody>
          <a:bodyPr/>
          <a:lstStyle>
            <a:lvl1pPr marL="0" indent="0" algn="ctr">
              <a:buNone/>
              <a:defRPr/>
            </a:lvl1pPr>
            <a:lvl2pPr marL="321449" indent="0" algn="ctr">
              <a:buNone/>
              <a:defRPr/>
            </a:lvl2pPr>
            <a:lvl3pPr marL="642899" indent="0" algn="ctr">
              <a:buNone/>
              <a:defRPr/>
            </a:lvl3pPr>
            <a:lvl4pPr marL="964348" indent="0" algn="ctr">
              <a:buNone/>
              <a:defRPr/>
            </a:lvl4pPr>
            <a:lvl5pPr marL="1285797" indent="0" algn="ctr">
              <a:buNone/>
              <a:defRPr/>
            </a:lvl5pPr>
            <a:lvl6pPr marL="1607246" indent="0" algn="ctr">
              <a:buNone/>
              <a:defRPr/>
            </a:lvl6pPr>
            <a:lvl7pPr marL="1928696" indent="0" algn="ctr">
              <a:buNone/>
              <a:defRPr/>
            </a:lvl7pPr>
            <a:lvl8pPr marL="2250145" indent="0" algn="ctr">
              <a:buNone/>
              <a:defRPr/>
            </a:lvl8pPr>
            <a:lvl9pPr marL="257159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1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2139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14D7-8449-4DA0-9772-C31010F367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6474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8C41A-7A0A-A74C-A765-4BF8AA94B2BC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47651" y="1045373"/>
            <a:ext cx="8612188" cy="3392091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9" y="4767264"/>
            <a:ext cx="5166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58720" y="-106972"/>
            <a:ext cx="9447495" cy="5353494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465" y="4742836"/>
            <a:ext cx="9166199" cy="40957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71">
              <a:defRPr/>
            </a:pPr>
            <a:endParaRPr lang="en-US" sz="180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71">
              <a:defRPr/>
            </a:pPr>
            <a:endParaRPr lang="en-US" sz="180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43" y="4843401"/>
            <a:ext cx="1570468" cy="19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6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3" r:id="rId4"/>
    <p:sldLayoutId id="2147483689" r:id="rId5"/>
    <p:sldLayoutId id="214748369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189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8796" y="3070164"/>
            <a:ext cx="8226425" cy="1521665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+mj-lt"/>
              </a:rPr>
              <a:t>X. Wang for the USMDP/REBCO WG</a:t>
            </a:r>
          </a:p>
          <a:p>
            <a:r>
              <a:rPr lang="en-US" sz="1800" b="1" dirty="0"/>
              <a:t>Workshop on State-of-the-Art in High Field Accelerator </a:t>
            </a:r>
            <a:r>
              <a:rPr lang="en-US" sz="1800" b="1" dirty="0" smtClean="0"/>
              <a:t>Magnets, 15 April 2021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229399" y="1419347"/>
            <a:ext cx="868521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dirty="0" smtClean="0">
                <a:solidFill>
                  <a:srgbClr val="FFFFFF"/>
                </a:solidFill>
                <a:latin typeface="+mj-lt"/>
              </a:rPr>
              <a:t>Results </a:t>
            </a:r>
            <a:r>
              <a:rPr lang="en-US" sz="3400" dirty="0">
                <a:solidFill>
                  <a:srgbClr val="FFFFFF"/>
                </a:solidFill>
                <a:latin typeface="+mj-lt"/>
              </a:rPr>
              <a:t>from the </a:t>
            </a:r>
            <a:r>
              <a:rPr lang="en-US" sz="3400" dirty="0" smtClean="0">
                <a:solidFill>
                  <a:srgbClr val="FFFFFF"/>
                </a:solidFill>
                <a:latin typeface="+mj-lt"/>
              </a:rPr>
              <a:t>U.S. REBCO </a:t>
            </a:r>
            <a:r>
              <a:rPr lang="en-US" sz="3400" dirty="0">
                <a:solidFill>
                  <a:srgbClr val="FFFFFF"/>
                </a:solidFill>
                <a:latin typeface="+mj-lt"/>
              </a:rPr>
              <a:t>HTS Program</a:t>
            </a:r>
            <a:endParaRPr lang="en-US" sz="3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649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Test winding with a 30-tape CORC</a:t>
            </a:r>
            <a:r>
              <a:rPr lang="en-US" sz="2000" baseline="30000" dirty="0" smtClean="0"/>
              <a:t>®</a:t>
            </a:r>
            <a:r>
              <a:rPr lang="en-US" sz="2000" dirty="0" smtClean="0"/>
              <a:t> wire and measure </a:t>
            </a:r>
            <a:r>
              <a:rPr lang="en-US" sz="2000" i="1" dirty="0" err="1" smtClean="0"/>
              <a:t>I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at 77 K before and after winding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136f5a65-9600-4095-94ae-d051eec200f4" descr="Image">
            <a:extLst>
              <a:ext uri="{FF2B5EF4-FFF2-40B4-BE49-F238E27FC236}">
                <a16:creationId xmlns:a16="http://schemas.microsoft.com/office/drawing/2014/main" id="{09779DB3-4C4F-4849-A2E4-AE4B92B80B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0657" y="1919954"/>
            <a:ext cx="2032750" cy="106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CA7E809-626B-4AE8-A774-8298E7B5F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894" y="1436175"/>
            <a:ext cx="1524564" cy="203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129F7E34-A966-46E8-8CEB-48D976E239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50" t="32233" r="4423" b="21332"/>
          <a:stretch/>
        </p:blipFill>
        <p:spPr>
          <a:xfrm>
            <a:off x="784435" y="3603977"/>
            <a:ext cx="3387035" cy="9592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275EA6-231C-4D56-91B4-22D780F5A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8828" y="1436175"/>
            <a:ext cx="2469396" cy="133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circuit board&#10;&#10;Description automatically generated">
            <a:extLst>
              <a:ext uri="{FF2B5EF4-FFF2-40B4-BE49-F238E27FC236}">
                <a16:creationId xmlns:a16="http://schemas.microsoft.com/office/drawing/2014/main" id="{76303404-64D1-4515-9EF0-0A6D355E8A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28828" y="3169871"/>
            <a:ext cx="2477092" cy="13933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45031" y="899916"/>
            <a:ext cx="3013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262"/>
                </a:solidFill>
              </a:rPr>
              <a:t>26 mm minimum bending radius</a:t>
            </a:r>
            <a:endParaRPr lang="en-US" sz="1600" dirty="0">
              <a:solidFill>
                <a:srgbClr val="003262"/>
              </a:solidFill>
            </a:endParaRP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2752015" y="1238470"/>
            <a:ext cx="378161" cy="1706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7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Test winding provided critical feedback for the magnet design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DD8C5B-546C-4C4A-A033-1C52CF319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252" t="2972" r="24512" b="34110"/>
          <a:stretch/>
        </p:blipFill>
        <p:spPr>
          <a:xfrm>
            <a:off x="6176129" y="1606334"/>
            <a:ext cx="2101515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125A49-D1BC-44F3-9CD3-9B03EB4A79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208" t="2078" r="24523" b="34116"/>
          <a:stretch/>
        </p:blipFill>
        <p:spPr>
          <a:xfrm>
            <a:off x="3387145" y="1606334"/>
            <a:ext cx="2072521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5C5043-4545-47EF-B1B4-20816AFDA4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60" y="1611369"/>
            <a:ext cx="2131171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E695DE-667C-4CD6-B883-7DA651E9F3C8}"/>
              </a:ext>
            </a:extLst>
          </p:cNvPr>
          <p:cNvSpPr txBox="1"/>
          <p:nvPr/>
        </p:nvSpPr>
        <p:spPr>
          <a:xfrm>
            <a:off x="761448" y="1044542"/>
            <a:ext cx="203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262"/>
                </a:solidFill>
              </a:rPr>
              <a:t>Before </a:t>
            </a:r>
            <a:r>
              <a:rPr lang="en-US" sz="1600" dirty="0" smtClean="0">
                <a:solidFill>
                  <a:srgbClr val="003262"/>
                </a:solidFill>
              </a:rPr>
              <a:t>winding</a:t>
            </a:r>
          </a:p>
          <a:p>
            <a:r>
              <a:rPr lang="en-US" sz="1600" dirty="0" err="1" smtClean="0">
                <a:solidFill>
                  <a:srgbClr val="003262"/>
                </a:solidFill>
              </a:rPr>
              <a:t>I</a:t>
            </a:r>
            <a:r>
              <a:rPr lang="en-US" sz="1600" baseline="-25000" dirty="0" err="1" smtClean="0">
                <a:solidFill>
                  <a:srgbClr val="003262"/>
                </a:solidFill>
              </a:rPr>
              <a:t>c</a:t>
            </a:r>
            <a:r>
              <a:rPr lang="en-US" sz="1600" dirty="0" smtClean="0">
                <a:solidFill>
                  <a:srgbClr val="003262"/>
                </a:solidFill>
              </a:rPr>
              <a:t> = 1691 A, </a:t>
            </a:r>
            <a:r>
              <a:rPr lang="en-US" sz="1600" i="1" dirty="0" smtClean="0">
                <a:solidFill>
                  <a:srgbClr val="003262"/>
                </a:solidFill>
              </a:rPr>
              <a:t>n</a:t>
            </a:r>
            <a:r>
              <a:rPr lang="en-US" sz="1600" dirty="0" smtClean="0">
                <a:solidFill>
                  <a:srgbClr val="003262"/>
                </a:solidFill>
              </a:rPr>
              <a:t> = 8.3</a:t>
            </a:r>
            <a:endParaRPr lang="en-US" sz="1600" dirty="0">
              <a:solidFill>
                <a:srgbClr val="00326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8A1AEC-E09D-4FD8-9964-58763701DEDC}"/>
              </a:ext>
            </a:extLst>
          </p:cNvPr>
          <p:cNvSpPr txBox="1"/>
          <p:nvPr/>
        </p:nvSpPr>
        <p:spPr>
          <a:xfrm>
            <a:off x="3447963" y="1031737"/>
            <a:ext cx="224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262"/>
                </a:solidFill>
              </a:rPr>
              <a:t>In the </a:t>
            </a:r>
            <a:r>
              <a:rPr lang="en-US" sz="1600" dirty="0" smtClean="0">
                <a:solidFill>
                  <a:srgbClr val="003262"/>
                </a:solidFill>
              </a:rPr>
              <a:t>structure</a:t>
            </a:r>
          </a:p>
          <a:p>
            <a:r>
              <a:rPr lang="en-US" sz="1600" i="1" dirty="0" err="1">
                <a:solidFill>
                  <a:srgbClr val="003262"/>
                </a:solidFill>
              </a:rPr>
              <a:t>I</a:t>
            </a:r>
            <a:r>
              <a:rPr lang="en-US" sz="1600" baseline="-25000" dirty="0" err="1">
                <a:solidFill>
                  <a:srgbClr val="003262"/>
                </a:solidFill>
              </a:rPr>
              <a:t>c</a:t>
            </a:r>
            <a:r>
              <a:rPr lang="en-US" sz="1600" dirty="0">
                <a:solidFill>
                  <a:srgbClr val="003262"/>
                </a:solidFill>
              </a:rPr>
              <a:t> = </a:t>
            </a:r>
            <a:r>
              <a:rPr lang="en-US" sz="1600" dirty="0" smtClean="0">
                <a:solidFill>
                  <a:srgbClr val="003262"/>
                </a:solidFill>
              </a:rPr>
              <a:t>558 </a:t>
            </a:r>
            <a:r>
              <a:rPr lang="en-US" sz="1600" dirty="0">
                <a:solidFill>
                  <a:srgbClr val="003262"/>
                </a:solidFill>
              </a:rPr>
              <a:t>A, </a:t>
            </a:r>
            <a:r>
              <a:rPr lang="en-US" sz="1600" i="1" dirty="0">
                <a:solidFill>
                  <a:srgbClr val="003262"/>
                </a:solidFill>
              </a:rPr>
              <a:t>n</a:t>
            </a:r>
            <a:r>
              <a:rPr lang="en-US" sz="1600" dirty="0">
                <a:solidFill>
                  <a:srgbClr val="003262"/>
                </a:solidFill>
              </a:rPr>
              <a:t> = </a:t>
            </a:r>
            <a:r>
              <a:rPr lang="en-US" sz="1600" dirty="0" smtClean="0">
                <a:solidFill>
                  <a:srgbClr val="003262"/>
                </a:solidFill>
              </a:rPr>
              <a:t>4.2</a:t>
            </a:r>
            <a:endParaRPr lang="en-US" sz="1600" dirty="0">
              <a:solidFill>
                <a:srgbClr val="00326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978" y="4036411"/>
            <a:ext cx="7800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262"/>
                </a:solidFill>
              </a:rPr>
              <a:t>Based on the test results, mandrel design is modified to reduce </a:t>
            </a:r>
            <a:r>
              <a:rPr lang="en-US" i="1" dirty="0" err="1" smtClean="0">
                <a:solidFill>
                  <a:srgbClr val="003262"/>
                </a:solidFill>
              </a:rPr>
              <a:t>I</a:t>
            </a:r>
            <a:r>
              <a:rPr lang="en-US" baseline="-25000" dirty="0" err="1" smtClean="0">
                <a:solidFill>
                  <a:srgbClr val="003262"/>
                </a:solidFill>
              </a:rPr>
              <a:t>c</a:t>
            </a:r>
            <a:r>
              <a:rPr lang="en-US" dirty="0" smtClean="0">
                <a:solidFill>
                  <a:srgbClr val="003262"/>
                </a:solidFill>
              </a:rPr>
              <a:t>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262"/>
                </a:solidFill>
              </a:rPr>
              <a:t>More flexible conductors will be critical</a:t>
            </a:r>
            <a:endParaRPr lang="en-US" dirty="0">
              <a:solidFill>
                <a:srgbClr val="00326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26821" y="1036666"/>
            <a:ext cx="2607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3262"/>
                </a:solidFill>
              </a:rPr>
              <a:t>Extracted from the </a:t>
            </a:r>
            <a:r>
              <a:rPr lang="en-US" sz="1600" dirty="0" smtClean="0">
                <a:solidFill>
                  <a:srgbClr val="003262"/>
                </a:solidFill>
              </a:rPr>
              <a:t>structure</a:t>
            </a:r>
          </a:p>
          <a:p>
            <a:r>
              <a:rPr lang="en-US" sz="1600" i="1" dirty="0" err="1">
                <a:solidFill>
                  <a:srgbClr val="003262"/>
                </a:solidFill>
              </a:rPr>
              <a:t>I</a:t>
            </a:r>
            <a:r>
              <a:rPr lang="en-US" sz="1600" baseline="-25000" dirty="0" err="1">
                <a:solidFill>
                  <a:srgbClr val="003262"/>
                </a:solidFill>
              </a:rPr>
              <a:t>c</a:t>
            </a:r>
            <a:r>
              <a:rPr lang="en-US" sz="1600" dirty="0">
                <a:solidFill>
                  <a:srgbClr val="003262"/>
                </a:solidFill>
              </a:rPr>
              <a:t> = </a:t>
            </a:r>
            <a:r>
              <a:rPr lang="en-US" sz="1600" dirty="0" smtClean="0">
                <a:solidFill>
                  <a:srgbClr val="003262"/>
                </a:solidFill>
              </a:rPr>
              <a:t>775 </a:t>
            </a:r>
            <a:r>
              <a:rPr lang="en-US" sz="1600" dirty="0">
                <a:solidFill>
                  <a:srgbClr val="003262"/>
                </a:solidFill>
              </a:rPr>
              <a:t>A, </a:t>
            </a:r>
            <a:r>
              <a:rPr lang="en-US" sz="1600" i="1" dirty="0">
                <a:solidFill>
                  <a:srgbClr val="003262"/>
                </a:solidFill>
              </a:rPr>
              <a:t>n</a:t>
            </a:r>
            <a:r>
              <a:rPr lang="en-US" sz="1600" dirty="0">
                <a:solidFill>
                  <a:srgbClr val="003262"/>
                </a:solidFill>
              </a:rPr>
              <a:t> = </a:t>
            </a:r>
            <a:r>
              <a:rPr lang="en-US" sz="1600" dirty="0" smtClean="0">
                <a:solidFill>
                  <a:srgbClr val="003262"/>
                </a:solidFill>
              </a:rPr>
              <a:t>8.5</a:t>
            </a:r>
            <a:endParaRPr lang="en-US" sz="1600" dirty="0">
              <a:solidFill>
                <a:srgbClr val="003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CCT design provides another vehicle for MDP to develop the REBCO magnet technology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12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68521" y="2434858"/>
            <a:ext cx="86393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The design intercepts stress accumulation on conductor, eyeing high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Simple and beautiful geometry, but less efficient at a first 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Two magnets were made so far with commercial CORC</a:t>
            </a:r>
            <a:r>
              <a:rPr lang="en-US" sz="1600" baseline="30000" dirty="0" smtClean="0">
                <a:solidFill>
                  <a:srgbClr val="1F497D"/>
                </a:solidFill>
                <a:latin typeface="+mj-lt"/>
              </a:rPr>
              <a:t>®</a:t>
            </a: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 wires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C1: 1.2 T, 30 m wires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C2: 2.9 T, 100 m wires, 6 km </a:t>
            </a:r>
            <a:r>
              <a:rPr lang="en-US" sz="1600" dirty="0" err="1" smtClean="0">
                <a:solidFill>
                  <a:srgbClr val="1F497D"/>
                </a:solidFill>
                <a:latin typeface="+mj-lt"/>
              </a:rPr>
              <a:t>SuperPower</a:t>
            </a: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 tapes (2 mm wide, 30 micron thick substrate)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Wound with a winding table towards minimum and reproducible handling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C2 used aluminum </a:t>
            </a:r>
            <a:r>
              <a:rPr lang="en-US" sz="1600" dirty="0">
                <a:solidFill>
                  <a:srgbClr val="1F497D"/>
                </a:solidFill>
                <a:latin typeface="+mj-lt"/>
              </a:rPr>
              <a:t>bronze </a:t>
            </a: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mandrels and was applied </a:t>
            </a:r>
            <a:r>
              <a:rPr lang="en-US" sz="1600" dirty="0" err="1" smtClean="0">
                <a:solidFill>
                  <a:srgbClr val="1F497D"/>
                </a:solidFill>
                <a:latin typeface="+mj-lt"/>
              </a:rPr>
              <a:t>Stycast</a:t>
            </a: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 after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j-lt"/>
              </a:rPr>
              <a:t>Co-wound voltage tap wires for quench detection</a:t>
            </a:r>
          </a:p>
        </p:txBody>
      </p:sp>
      <p:pic>
        <p:nvPicPr>
          <p:cNvPr id="19" name="Content Placeholder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0384" y="1119535"/>
            <a:ext cx="1586016" cy="1127719"/>
          </a:xfrm>
          <a:prstGeom prst="rect">
            <a:avLst/>
          </a:prstGeom>
        </p:spPr>
      </p:pic>
      <p:pic>
        <p:nvPicPr>
          <p:cNvPr id="24" name="Picture 4" descr="https://lh3.googleusercontent.com/vSnWwhFNh7qHZwy-bkOoLSQzkWuWIMteitOJQFStVu185ZHg5QtlpPJiJK3lJ4dQ2lkO-aNmsZtDNfMNE67KeIQIQ-6Lk4OtC1GeRyihG5RZ3XxUjFi79p7BXqaSTZbqQV68E7wlwbGkrkKmLaV6bX9QgXXwZNihAzbFTIvK2iUIpV1UawA8bt8Z1_El6BBdlFgUkH_LkwkczYSskeRHbZvsdu8zjCBvNLKQxMq93Kbt8ZnTghXrLrHCpa-tIhJhIiQR9BLXncvqlq0Uqz-Uaov3yk96onDzGbe04lj-FvD1FGpxWXJ1UUkw8_O4ZRnrUfHhwVC2u7FO90FSSu4tpSHrPUCpPOlv3ON_m_lcrJy0Qm2Wl8uKy14iEBZqTpA7N8Pfd31rF2wUPA_j4xa927oF20f1KzezuwGQZvFMGO84IKc38BqwfZFWA-rqqNc6GH-MWhvOHHog73aQqFObe0YEb4TuXyjIx0P99CRJWGQBsrcDk4e6ofqYWyMahrnaQaTm6wJIijDufmjybX_HAfaI5K65V7FWuS9B1qgPion8dZDIOYWJBz-AD7wSaj9i2oZLn8YuhCxBatukYmTXXucv-MAb1rf_iuI7xGX8tOKNgv5II7ToYkx5MTyuuxHwbvSTKV1IbDfXjZMZm0B59QNkEfcXGMiAV_QKAZkbaM0gd7ANj_CFSE3QJ8UVh9V1rXaEgOEjiq943iRcIq9Gru6vvdXiqIgLlMKePEJpqP3qWalV=w1041-h780-n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539" y="1119004"/>
            <a:ext cx="1504333" cy="112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94" y="1103311"/>
            <a:ext cx="2108834" cy="1143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912" y="1119004"/>
            <a:ext cx="1202839" cy="11439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312" y="4151307"/>
            <a:ext cx="574976" cy="46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magnets showed encouraging behavior and open more questions to address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13</a:t>
            </a:fld>
            <a:endParaRPr lang="en-US" dirty="0"/>
          </a:p>
        </p:txBody>
      </p:sp>
      <p:pic>
        <p:nvPicPr>
          <p:cNvPr id="17" name="Content Placeholder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049" y="1120236"/>
            <a:ext cx="3319615" cy="2280467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7199006" y="1304164"/>
            <a:ext cx="0" cy="433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705327" y="1604246"/>
            <a:ext cx="0" cy="433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06400" y="3687818"/>
            <a:ext cx="8178800" cy="1112784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1F497D"/>
                </a:solidFill>
              </a:rPr>
              <a:t>Reproducible </a:t>
            </a:r>
            <a:r>
              <a:rPr lang="en-US" dirty="0" smtClean="0">
                <a:solidFill>
                  <a:srgbClr val="1F497D"/>
                </a:solidFill>
              </a:rPr>
              <a:t>transition; thermal runaway should be avoided</a:t>
            </a:r>
            <a:endParaRPr lang="en-US" dirty="0">
              <a:solidFill>
                <a:srgbClr val="1F497D"/>
              </a:solidFill>
            </a:endParaRPr>
          </a:p>
          <a:p>
            <a:r>
              <a:rPr lang="en-US" dirty="0" smtClean="0"/>
              <a:t>Layer </a:t>
            </a:r>
            <a:r>
              <a:rPr lang="en-US" dirty="0"/>
              <a:t>1 </a:t>
            </a:r>
            <a:r>
              <a:rPr lang="en-US" dirty="0" smtClean="0"/>
              <a:t>started </a:t>
            </a:r>
            <a:r>
              <a:rPr lang="en-US" dirty="0"/>
              <a:t>transitioning at 73% of the short-sample </a:t>
            </a:r>
            <a:r>
              <a:rPr lang="en-US" dirty="0" smtClean="0"/>
              <a:t>prediction. Why?</a:t>
            </a:r>
          </a:p>
          <a:p>
            <a:r>
              <a:rPr lang="en-US" dirty="0" smtClean="0"/>
              <a:t>Field </a:t>
            </a:r>
            <a:r>
              <a:rPr lang="en-US" dirty="0" smtClean="0"/>
              <a:t>quality measurements with FNAL-developed rotating coil showed strong magnetization </a:t>
            </a:r>
            <a:r>
              <a:rPr lang="en-US" dirty="0" smtClean="0"/>
              <a:t>effects </a:t>
            </a:r>
            <a:r>
              <a:rPr lang="en-US" dirty="0" smtClean="0"/>
              <a:t>and ramp-rate dependence 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02" y="1120236"/>
            <a:ext cx="3418369" cy="23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2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en-US" sz="2000" dirty="0" smtClean="0"/>
              <a:t>Test </a:t>
            </a:r>
            <a:r>
              <a:rPr lang="en-US" sz="2000" dirty="0"/>
              <a:t>results </a:t>
            </a:r>
            <a:r>
              <a:rPr lang="en-US" sz="2000" dirty="0"/>
              <a:t>suggest </a:t>
            </a:r>
            <a:r>
              <a:rPr lang="en-US" sz="2000" dirty="0" smtClean="0"/>
              <a:t>that </a:t>
            </a:r>
            <a:r>
              <a:rPr lang="en-US" sz="2000" dirty="0"/>
              <a:t>we </a:t>
            </a:r>
            <a:r>
              <a:rPr lang="en-US" sz="2000" dirty="0"/>
              <a:t>need more flexible conductors with higher </a:t>
            </a:r>
            <a:r>
              <a:rPr lang="en-US" sz="2000" i="1" dirty="0"/>
              <a:t>J</a:t>
            </a:r>
            <a:r>
              <a:rPr lang="en-US" sz="2000" baseline="-25000" dirty="0"/>
              <a:t>e</a:t>
            </a:r>
            <a:r>
              <a:rPr lang="en-US" sz="2000" dirty="0"/>
              <a:t> to achieve </a:t>
            </a:r>
            <a:r>
              <a:rPr lang="en-US" sz="2000" dirty="0"/>
              <a:t>higher dipole fields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817" y="1493220"/>
            <a:ext cx="3420027" cy="23767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874127" y="1612292"/>
            <a:ext cx="3076653" cy="2090387"/>
            <a:chOff x="-52766" y="2086498"/>
            <a:chExt cx="3076653" cy="2090387"/>
          </a:xfrm>
        </p:grpSpPr>
        <p:pic>
          <p:nvPicPr>
            <p:cNvPr id="6" name="Content Placeholder 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102" y="2123321"/>
              <a:ext cx="2721785" cy="201872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-52766" y="2086498"/>
              <a:ext cx="71865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1F497D"/>
                  </a:solidFill>
                </a:rPr>
                <a:t>Layer 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972" y="2582299"/>
              <a:ext cx="28565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1F497D"/>
                  </a:solidFill>
                </a:rPr>
                <a:t>2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9274" y="3043310"/>
              <a:ext cx="28565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1F497D"/>
                  </a:solidFill>
                </a:rPr>
                <a:t>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6972" y="3631719"/>
              <a:ext cx="28565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1F497D"/>
                  </a:solidFill>
                </a:rPr>
                <a:t>4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60739" y="2301384"/>
              <a:ext cx="5886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kern="0" dirty="0">
                  <a:solidFill>
                    <a:srgbClr val="003366"/>
                  </a:solidFill>
                  <a:latin typeface="Franklin Gothic Medium" panose="020B0603020102020204" pitchFamily="34" charset="0"/>
                </a:rPr>
                <a:t>50°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96879" y="3807553"/>
              <a:ext cx="5886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kern="0" dirty="0">
                  <a:solidFill>
                    <a:srgbClr val="003366"/>
                  </a:solidFill>
                  <a:latin typeface="Franklin Gothic Medium" panose="020B0603020102020204" pitchFamily="34" charset="0"/>
                </a:rPr>
                <a:t>35°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951962" y="896270"/>
            <a:ext cx="3396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600" kern="0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30 mm bending radius resulted in inefficient inner layers</a:t>
            </a:r>
            <a:endParaRPr lang="en-US" sz="1600" kern="0" dirty="0">
              <a:solidFill>
                <a:srgbClr val="1F497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05832" y="896269"/>
            <a:ext cx="32494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600" kern="0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Lose ~ 50% </a:t>
            </a:r>
            <a:r>
              <a:rPr lang="en-US" sz="1600" i="1" kern="0" dirty="0" err="1">
                <a:solidFill>
                  <a:srgbClr val="1F497D"/>
                </a:solidFill>
                <a:latin typeface="Franklin Gothic Medium" panose="020B0603020102020204" pitchFamily="34" charset="0"/>
              </a:rPr>
              <a:t>I</a:t>
            </a:r>
            <a:r>
              <a:rPr lang="en-US" sz="1600" kern="0" baseline="-25000" dirty="0" err="1">
                <a:solidFill>
                  <a:srgbClr val="1F497D"/>
                </a:solidFill>
                <a:latin typeface="Franklin Gothic Medium" panose="020B0603020102020204" pitchFamily="34" charset="0"/>
              </a:rPr>
              <a:t>c</a:t>
            </a:r>
            <a:r>
              <a:rPr lang="en-US" sz="1600" kern="0" dirty="0">
                <a:solidFill>
                  <a:srgbClr val="1F497D"/>
                </a:solidFill>
                <a:latin typeface="Franklin Gothic Medium" panose="020B0603020102020204" pitchFamily="34" charset="0"/>
              </a:rPr>
              <a:t> at 77 K after being assembled into magnet</a:t>
            </a:r>
            <a:endParaRPr lang="en-US" sz="1600" kern="0" dirty="0">
              <a:solidFill>
                <a:srgbClr val="1F497D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51962" y="3962674"/>
            <a:ext cx="7063373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"/>
            <a:r>
              <a:rPr lang="en-US" sz="1600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To address these issues, we need </a:t>
            </a:r>
            <a:r>
              <a:rPr lang="en-US" sz="1600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thinner (</a:t>
            </a:r>
            <a:r>
              <a:rPr lang="en-US" sz="1600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≤ 20 µm substrate) and narrower </a:t>
            </a:r>
            <a:endParaRPr lang="en-US" sz="1600" kern="0" dirty="0" smtClean="0">
              <a:solidFill>
                <a:srgbClr val="003366"/>
              </a:solidFill>
              <a:latin typeface="Franklin Gothic Medium" panose="020B0603020102020204" pitchFamily="34" charset="0"/>
            </a:endParaRPr>
          </a:p>
          <a:p>
            <a:pPr fontAlgn="b"/>
            <a:r>
              <a:rPr lang="en-US" sz="1600" kern="0" dirty="0" smtClean="0">
                <a:solidFill>
                  <a:srgbClr val="003366"/>
                </a:solidFill>
                <a:latin typeface="Franklin Gothic Medium" panose="020B0603020102020204" pitchFamily="34" charset="0"/>
              </a:rPr>
              <a:t>(</a:t>
            </a:r>
            <a:r>
              <a:rPr lang="en-US" sz="1600" kern="0" dirty="0">
                <a:solidFill>
                  <a:srgbClr val="003366"/>
                </a:solidFill>
                <a:latin typeface="Franklin Gothic Medium" panose="020B0603020102020204" pitchFamily="34" charset="0"/>
              </a:rPr>
              <a:t>≤ 1.5 mm) tapes with higher transport current (pinning)</a:t>
            </a:r>
            <a:endParaRPr lang="en-US" sz="1600" kern="0" baseline="-25000" dirty="0">
              <a:solidFill>
                <a:srgbClr val="003366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033152" y="2863216"/>
            <a:ext cx="3004089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5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Although we obtained encouraging results, magnet performance-limiting factors </a:t>
            </a:r>
            <a:r>
              <a:rPr lang="en-US" sz="2000" dirty="0"/>
              <a:t>are yet to be determined and </a:t>
            </a:r>
            <a:r>
              <a:rPr lang="en-US" sz="2000" dirty="0" smtClean="0"/>
              <a:t>serious fields are yet to be achieved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do not know for sure the performance-limiting factors in the existing CORC</a:t>
            </a:r>
            <a:r>
              <a:rPr lang="en-US" baseline="30000" dirty="0" smtClean="0"/>
              <a:t>®</a:t>
            </a:r>
            <a:r>
              <a:rPr lang="en-US" dirty="0" smtClean="0"/>
              <a:t> CCT dipole magnets</a:t>
            </a:r>
          </a:p>
          <a:p>
            <a:pPr lvl="1"/>
            <a:r>
              <a:rPr lang="en-US" dirty="0"/>
              <a:t>The locations of first flux-flow voltage along conductors are unknown</a:t>
            </a:r>
          </a:p>
          <a:p>
            <a:pPr lvl="1"/>
            <a:r>
              <a:rPr lang="en-US" dirty="0" smtClean="0"/>
              <a:t>Cannot improve without knowing what is not working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Need insights from advanced diagnostics and analysis capabilities to identify and understand the resistive transition regions along conductors</a:t>
            </a:r>
          </a:p>
          <a:p>
            <a:pPr lvl="1"/>
            <a:r>
              <a:rPr lang="en-US" dirty="0"/>
              <a:t>Voltage across the entire CORC wire does not help </a:t>
            </a:r>
            <a:r>
              <a:rPr lang="en-US" dirty="0" smtClean="0"/>
              <a:t>much</a:t>
            </a:r>
            <a:endParaRPr lang="en-US" dirty="0"/>
          </a:p>
          <a:p>
            <a:pPr lvl="1"/>
            <a:r>
              <a:rPr lang="en-US" dirty="0" smtClean="0"/>
              <a:t>See talks from Maxim and Lucas on Friday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Need to demonstrate at least 5 T to pass the laughing-test of program director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2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Although a critical mass is forming, a strong feedback loop between conductors and magnets is yet to be established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CORC</a:t>
            </a:r>
            <a:r>
              <a:rPr lang="en-US" baseline="30000" dirty="0" smtClean="0"/>
              <a:t>®</a:t>
            </a:r>
            <a:r>
              <a:rPr lang="en-US" dirty="0" smtClean="0"/>
              <a:t> conductors are being wound into magnets and gaining stronger interest from MDP and collaborating programs </a:t>
            </a:r>
          </a:p>
          <a:p>
            <a:pPr lvl="1"/>
            <a:r>
              <a:rPr lang="en-US" dirty="0" smtClean="0"/>
              <a:t>STAR wires are coming next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strong feedback loop with fast responses from both magnet and conductor sides will benefit everyone</a:t>
            </a:r>
          </a:p>
          <a:p>
            <a:pPr lvl="1"/>
            <a:r>
              <a:rPr lang="en-US" dirty="0"/>
              <a:t>The current development pace of magnets and conductors is </a:t>
            </a:r>
            <a:r>
              <a:rPr lang="en-US" dirty="0" smtClean="0"/>
              <a:t>slow (lead time approaching 24 months)</a:t>
            </a:r>
            <a:endParaRPr lang="en-US" dirty="0"/>
          </a:p>
          <a:p>
            <a:pPr lvl="1"/>
            <a:r>
              <a:rPr lang="en-US" dirty="0" smtClean="0"/>
              <a:t>Are the desired conductor performances achievable? </a:t>
            </a:r>
          </a:p>
          <a:p>
            <a:pPr lvl="1"/>
            <a:r>
              <a:rPr lang="en-US" dirty="0" smtClean="0"/>
              <a:t>Does the new conductor work in magnets?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an optimal mechanism to enable such a feedback loop?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1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 the field and fail fast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382000" cy="33944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REBCO is an exciting material in an exciting time</a:t>
            </a:r>
          </a:p>
          <a:p>
            <a:pPr lvl="1"/>
            <a:r>
              <a:rPr lang="en-US" dirty="0" smtClean="0"/>
              <a:t>Strong potential and many unknowns… </a:t>
            </a:r>
          </a:p>
          <a:p>
            <a:pPr lvl="1"/>
            <a:r>
              <a:rPr lang="en-US" dirty="0" smtClean="0"/>
              <a:t>… Do </a:t>
            </a:r>
            <a:r>
              <a:rPr lang="en-US" dirty="0"/>
              <a:t>we know enough about what we do not know</a:t>
            </a:r>
            <a:r>
              <a:rPr lang="en-US" dirty="0" smtClean="0"/>
              <a:t>? </a:t>
            </a:r>
            <a:endParaRPr lang="en-US" dirty="0"/>
          </a:p>
          <a:p>
            <a:pPr lvl="1"/>
            <a:r>
              <a:rPr lang="en-US" dirty="0" smtClean="0"/>
              <a:t>Need to move fast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Push for </a:t>
            </a:r>
            <a:r>
              <a:rPr lang="en-US" i="1" dirty="0" smtClean="0"/>
              <a:t>higher</a:t>
            </a:r>
            <a:r>
              <a:rPr lang="en-US" dirty="0" smtClean="0"/>
              <a:t> </a:t>
            </a:r>
            <a:r>
              <a:rPr lang="en-US" i="1" dirty="0" smtClean="0"/>
              <a:t>dipole fields</a:t>
            </a:r>
            <a:r>
              <a:rPr lang="en-US" dirty="0"/>
              <a:t>, </a:t>
            </a:r>
            <a:r>
              <a:rPr lang="en-US" i="1" dirty="0" smtClean="0"/>
              <a:t>sooner</a:t>
            </a:r>
          </a:p>
          <a:p>
            <a:pPr lvl="1"/>
            <a:r>
              <a:rPr lang="en-US" dirty="0" smtClean="0"/>
              <a:t>What really matters for the outside world?</a:t>
            </a:r>
          </a:p>
          <a:p>
            <a:pPr lvl="1"/>
            <a:r>
              <a:rPr lang="en-US" dirty="0" smtClean="0"/>
              <a:t>8 </a:t>
            </a:r>
            <a:r>
              <a:rPr lang="en-US" dirty="0"/>
              <a:t>– 10 T by </a:t>
            </a:r>
            <a:r>
              <a:rPr lang="en-US" dirty="0" smtClean="0"/>
              <a:t>2024 and 16 – 20 T by 2030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Strive for a </a:t>
            </a:r>
            <a:r>
              <a:rPr lang="en-US" i="1" dirty="0" smtClean="0"/>
              <a:t>faster feedback loop</a:t>
            </a:r>
            <a:r>
              <a:rPr lang="en-US" dirty="0" smtClean="0"/>
              <a:t> between conductors and magnets</a:t>
            </a:r>
          </a:p>
          <a:p>
            <a:pPr lvl="1"/>
            <a:r>
              <a:rPr lang="en-US" dirty="0" smtClean="0"/>
              <a:t>Access to conductors and support manufacturers to experiment (require ¥ </a:t>
            </a:r>
            <a:r>
              <a:rPr lang="en-US" dirty="0"/>
              <a:t>₿ </a:t>
            </a:r>
            <a:r>
              <a:rPr lang="en-US" dirty="0" smtClean="0"/>
              <a:t>€ 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7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US-MDP is collaborating with industry to address </a:t>
            </a:r>
            <a:r>
              <a:rPr lang="en-US" sz="2000" dirty="0" smtClean="0"/>
              <a:t>several key questions for </a:t>
            </a:r>
            <a:r>
              <a:rPr lang="en-US" sz="2000" dirty="0" smtClean="0"/>
              <a:t>REBCO accelerator magnet technology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727"/>
            <a:ext cx="8229600" cy="24332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to make high-field REBCO dipole magnets? </a:t>
            </a:r>
          </a:p>
          <a:p>
            <a:endParaRPr lang="en-US" dirty="0" smtClean="0"/>
          </a:p>
          <a:p>
            <a:r>
              <a:rPr lang="en-US" dirty="0" smtClean="0"/>
              <a:t>What field level and field quality can REBCO magnets achieve? What factors limit the performance? How can we improve? </a:t>
            </a:r>
          </a:p>
          <a:p>
            <a:pPr marL="457189" lvl="1" indent="0">
              <a:buNone/>
            </a:pPr>
            <a:endParaRPr lang="en-US" dirty="0" smtClean="0"/>
          </a:p>
          <a:p>
            <a:r>
              <a:rPr lang="en-US" dirty="0" smtClean="0"/>
              <a:t>How to detect the transition in REBCO magnets and protect the magnets? </a:t>
            </a:r>
          </a:p>
          <a:p>
            <a:endParaRPr lang="en-US" i="1" dirty="0" smtClean="0"/>
          </a:p>
          <a:p>
            <a:r>
              <a:rPr lang="en-US" i="1" dirty="0" smtClean="0"/>
              <a:t>What is the required conductor and cable performance?</a:t>
            </a:r>
            <a:r>
              <a:rPr lang="en-US" u="sng" dirty="0" smtClean="0"/>
              <a:t> </a:t>
            </a:r>
            <a:endParaRPr lang="en-US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311" y="4264821"/>
            <a:ext cx="451810" cy="368546"/>
          </a:xfrm>
          <a:prstGeom prst="rect">
            <a:avLst/>
          </a:prstGeom>
        </p:spPr>
      </p:pic>
      <p:pic>
        <p:nvPicPr>
          <p:cNvPr id="6" name="Picture 7" descr="Logo met teks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271" y="3840812"/>
            <a:ext cx="1509274" cy="2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EC730E-B178-7A40-A11A-F30EB5D44A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333" y="4286425"/>
            <a:ext cx="1230607" cy="346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627" y="3835672"/>
            <a:ext cx="1267684" cy="300386"/>
          </a:xfrm>
          <a:prstGeom prst="rect">
            <a:avLst/>
          </a:prstGeom>
        </p:spPr>
      </p:pic>
      <p:pic>
        <p:nvPicPr>
          <p:cNvPr id="9" name="Picture 6" descr="FermiLogo_RGB_NALBlue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262" y="4313089"/>
            <a:ext cx="1375209" cy="24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949" y="4264821"/>
            <a:ext cx="1264014" cy="463358"/>
          </a:xfrm>
          <a:prstGeom prst="rect">
            <a:avLst/>
          </a:prstGeom>
        </p:spPr>
      </p:pic>
      <p:pic>
        <p:nvPicPr>
          <p:cNvPr id="12" name="Picture 4" descr="https://user-images.strikinglycdn.com/res/hrscywv4p/image/upload/c_limit,fl_lossy,h_1440,w_720,f_auto,q_auto/902795/Screen_Shot_2016-05-22_at_1.47.11_PM_pwueve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639" y="3854353"/>
            <a:ext cx="728647" cy="26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5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Our current focus is round REBCO cables: </a:t>
            </a:r>
            <a:r>
              <a:rPr lang="en-US" sz="2000" dirty="0"/>
              <a:t>CORC</a:t>
            </a:r>
            <a:r>
              <a:rPr lang="en-US" sz="2000" baseline="30000" dirty="0"/>
              <a:t>®</a:t>
            </a:r>
            <a:r>
              <a:rPr lang="en-US" sz="2000" dirty="0"/>
              <a:t> and STAR</a:t>
            </a:r>
            <a:r>
              <a:rPr lang="en-US" sz="2000" dirty="0" smtClean="0"/>
              <a:t>™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5476"/>
            <a:ext cx="8229600" cy="974139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en-US" dirty="0" smtClean="0"/>
              <a:t>Macroscopic </a:t>
            </a:r>
            <a:r>
              <a:rPr lang="en-US" dirty="0"/>
              <a:t>round conductor → isotropic in bending direction and magnetics</a:t>
            </a:r>
          </a:p>
          <a:p>
            <a:pPr fontAlgn="base"/>
            <a:r>
              <a:rPr lang="en-US" dirty="0"/>
              <a:t>Partial </a:t>
            </a:r>
            <a:r>
              <a:rPr lang="en-US" dirty="0" smtClean="0"/>
              <a:t>transposition</a:t>
            </a:r>
          </a:p>
          <a:p>
            <a:pPr fontAlgn="base"/>
            <a:r>
              <a:rPr lang="en-US" dirty="0"/>
              <a:t>Lower </a:t>
            </a:r>
            <a:r>
              <a:rPr lang="en-US" i="1" dirty="0"/>
              <a:t>J</a:t>
            </a:r>
            <a:r>
              <a:rPr lang="en-US" baseline="-25000" dirty="0"/>
              <a:t>e</a:t>
            </a:r>
            <a:r>
              <a:rPr lang="en-US" dirty="0"/>
              <a:t> compared to rectangular cable due to the additional former</a:t>
            </a:r>
          </a:p>
          <a:p>
            <a:pPr fontAlgn="base"/>
            <a:r>
              <a:rPr lang="en-US" dirty="0"/>
              <a:t>Tape degradation due to </a:t>
            </a:r>
            <a:r>
              <a:rPr lang="en-US" dirty="0" smtClean="0"/>
              <a:t>cabling and bending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 descr="CORC cable 5 edi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700" y="3059789"/>
            <a:ext cx="1543530" cy="968841"/>
          </a:xfrm>
          <a:prstGeom prst="rect">
            <a:avLst/>
          </a:prstGeom>
        </p:spPr>
      </p:pic>
      <p:pic>
        <p:nvPicPr>
          <p:cNvPr id="1030" name="Picture 6" descr="https://lh6.googleusercontent.com/R2yYiAlfPVwjw6-RJ-TwYlh1NbpzMiUoTDA-kfJBipGTMZzDpWIa7NneyHI7uwBzI8b0E1Z9iDuNOlyMbCEPpiW10CfJ1fLbVGJfwna0arRonOYE2wnpy9rpIbWuzxKE4wN6ZyxZo0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6452" y="2988339"/>
            <a:ext cx="1562769" cy="104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Logo met teks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10" y="4099929"/>
            <a:ext cx="1509274" cy="29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619" y="4122965"/>
            <a:ext cx="1267684" cy="300386"/>
          </a:xfrm>
          <a:prstGeom prst="rect">
            <a:avLst/>
          </a:prstGeom>
        </p:spPr>
      </p:pic>
      <p:pic>
        <p:nvPicPr>
          <p:cNvPr id="12" name="Picture 4" descr="https://user-images.strikinglycdn.com/res/hrscywv4p/image/upload/c_limit,fl_lossy,h_1440,w_720,f_auto,q_auto/902795/Screen_Shot_2016-05-22_at_1.47.11_PM_pwueve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842" y="4117377"/>
            <a:ext cx="796809" cy="28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69" y="4028630"/>
            <a:ext cx="1061078" cy="394721"/>
          </a:xfrm>
          <a:prstGeom prst="rect">
            <a:avLst/>
          </a:prstGeom>
        </p:spPr>
      </p:pic>
      <p:pic>
        <p:nvPicPr>
          <p:cNvPr id="1032" name="Picture 8" descr="https://lh3.googleusercontent.com/3IAFkcmEpMmdMP0qhEfpc3ClF1ZeozIqEGAgR0DDuvDmhYsQ2BDz_DHV7ZoRlE82edTC0f7GlrJR69U2gMVHUhfpkJDPLPg0UIkWGRt7slReditPwyhMvuX-7-I9npJzuAAg_tIzZgc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24" y="3081385"/>
            <a:ext cx="1487652" cy="9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2574" y="2193142"/>
            <a:ext cx="2815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3262"/>
                </a:solidFill>
              </a:rPr>
              <a:t>CORC</a:t>
            </a:r>
            <a:r>
              <a:rPr lang="en-US" sz="1200" baseline="30000" dirty="0" smtClean="0">
                <a:solidFill>
                  <a:srgbClr val="003262"/>
                </a:solidFill>
              </a:rPr>
              <a:t>®</a:t>
            </a:r>
            <a:r>
              <a:rPr lang="en-US" sz="1200" dirty="0" smtClean="0">
                <a:solidFill>
                  <a:srgbClr val="003262"/>
                </a:solidFill>
              </a:rPr>
              <a:t>: </a:t>
            </a:r>
            <a:r>
              <a:rPr lang="en-US" sz="1200" dirty="0">
                <a:solidFill>
                  <a:srgbClr val="003262"/>
                </a:solidFill>
              </a:rPr>
              <a:t>~ 30 </a:t>
            </a:r>
            <a:r>
              <a:rPr lang="en-US" sz="1200" dirty="0" smtClean="0">
                <a:solidFill>
                  <a:srgbClr val="003262"/>
                </a:solidFill>
              </a:rPr>
              <a:t>commercial tapes</a:t>
            </a:r>
            <a:r>
              <a:rPr lang="en-US" sz="1200" dirty="0">
                <a:solidFill>
                  <a:srgbClr val="003262"/>
                </a:solidFill>
              </a:rPr>
              <a:t>, 30 micron thick </a:t>
            </a:r>
            <a:r>
              <a:rPr lang="en-US" sz="1200" dirty="0" smtClean="0">
                <a:solidFill>
                  <a:srgbClr val="003262"/>
                </a:solidFill>
              </a:rPr>
              <a:t>substrate; 3 – 4 mm </a:t>
            </a:r>
            <a:r>
              <a:rPr lang="en-US" sz="1200" dirty="0">
                <a:solidFill>
                  <a:srgbClr val="003262"/>
                </a:solidFill>
              </a:rPr>
              <a:t>diameter, </a:t>
            </a:r>
            <a:r>
              <a:rPr lang="en-US" sz="1200" dirty="0" smtClean="0">
                <a:solidFill>
                  <a:srgbClr val="003262"/>
                </a:solidFill>
              </a:rPr>
              <a:t>&gt; 30 mm bending radius; </a:t>
            </a:r>
          </a:p>
          <a:p>
            <a:r>
              <a:rPr lang="en-US" sz="1200" dirty="0" smtClean="0">
                <a:solidFill>
                  <a:srgbClr val="003262"/>
                </a:solidFill>
              </a:rPr>
              <a:t>10 </a:t>
            </a:r>
            <a:r>
              <a:rPr lang="en-US" sz="1200" dirty="0">
                <a:solidFill>
                  <a:srgbClr val="003262"/>
                </a:solidFill>
              </a:rPr>
              <a:t>kA </a:t>
            </a:r>
            <a:r>
              <a:rPr lang="en-US" sz="1200" dirty="0" smtClean="0">
                <a:solidFill>
                  <a:srgbClr val="003262"/>
                </a:solidFill>
              </a:rPr>
              <a:t>class transport </a:t>
            </a:r>
            <a:r>
              <a:rPr lang="en-US" sz="1200" dirty="0">
                <a:solidFill>
                  <a:srgbClr val="003262"/>
                </a:solidFill>
              </a:rPr>
              <a:t>current at 4.2 </a:t>
            </a:r>
            <a:r>
              <a:rPr lang="en-US" sz="1200" dirty="0" smtClean="0">
                <a:solidFill>
                  <a:srgbClr val="003262"/>
                </a:solidFill>
              </a:rPr>
              <a:t>K</a:t>
            </a:r>
            <a:endParaRPr lang="en-US" sz="1200" dirty="0">
              <a:solidFill>
                <a:srgbClr val="00326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60431" y="2253261"/>
            <a:ext cx="3113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3262"/>
                </a:solidFill>
              </a:rPr>
              <a:t>STAR</a:t>
            </a:r>
            <a:r>
              <a:rPr lang="en-US" sz="1200" dirty="0" smtClean="0">
                <a:solidFill>
                  <a:srgbClr val="003262"/>
                </a:solidFill>
              </a:rPr>
              <a:t>™: </a:t>
            </a:r>
            <a:r>
              <a:rPr lang="en-US" sz="1200" dirty="0">
                <a:solidFill>
                  <a:srgbClr val="003262"/>
                </a:solidFill>
              </a:rPr>
              <a:t>~ </a:t>
            </a:r>
            <a:r>
              <a:rPr lang="en-US" sz="1200" dirty="0" smtClean="0">
                <a:solidFill>
                  <a:srgbClr val="003262"/>
                </a:solidFill>
              </a:rPr>
              <a:t>10 customized tapes; 1 – 2 mm diameter; 15 mm bending radius; excellent candidate for cable</a:t>
            </a:r>
            <a:endParaRPr lang="en-US" sz="1200" dirty="0">
              <a:solidFill>
                <a:srgbClr val="003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All four collaborating labs under MDP have started making and testing magnets using </a:t>
            </a:r>
            <a:r>
              <a:rPr lang="en-US" sz="2000" dirty="0" smtClean="0"/>
              <a:t>round </a:t>
            </a:r>
            <a:r>
              <a:rPr lang="en-US" sz="2000" dirty="0"/>
              <a:t>REBCO cables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721796"/>
              </p:ext>
            </p:extLst>
          </p:nvPr>
        </p:nvGraphicFramePr>
        <p:xfrm>
          <a:off x="711197" y="1634877"/>
          <a:ext cx="7975602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5218">
                  <a:extLst>
                    <a:ext uri="{9D8B030D-6E8A-4147-A177-3AD203B41FA5}">
                      <a16:colId xmlns:a16="http://schemas.microsoft.com/office/drawing/2014/main" val="3877592412"/>
                    </a:ext>
                  </a:extLst>
                </a:gridCol>
                <a:gridCol w="2059385">
                  <a:extLst>
                    <a:ext uri="{9D8B030D-6E8A-4147-A177-3AD203B41FA5}">
                      <a16:colId xmlns:a16="http://schemas.microsoft.com/office/drawing/2014/main" val="1313583799"/>
                    </a:ext>
                  </a:extLst>
                </a:gridCol>
                <a:gridCol w="4190999">
                  <a:extLst>
                    <a:ext uri="{9D8B030D-6E8A-4147-A177-3AD203B41FA5}">
                      <a16:colId xmlns:a16="http://schemas.microsoft.com/office/drawing/2014/main" val="929651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Main drivers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21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ASC/NHMFL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Solenoid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Performance in high</a:t>
                      </a:r>
                      <a:r>
                        <a:rPr lang="en-US" sz="1600" baseline="0" dirty="0" smtClean="0">
                          <a:solidFill>
                            <a:srgbClr val="003262"/>
                          </a:solidFill>
                        </a:rPr>
                        <a:t> field, stress limit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538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BNL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Common</a:t>
                      </a:r>
                      <a:r>
                        <a:rPr lang="en-US" sz="1600" baseline="0" dirty="0" smtClean="0">
                          <a:solidFill>
                            <a:srgbClr val="003262"/>
                          </a:solidFill>
                        </a:rPr>
                        <a:t> coil dipole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Leverage</a:t>
                      </a:r>
                      <a:r>
                        <a:rPr lang="en-US" sz="1600" baseline="0" dirty="0" smtClean="0">
                          <a:solidFill>
                            <a:srgbClr val="003262"/>
                          </a:solidFill>
                        </a:rPr>
                        <a:t> large bending radius</a:t>
                      </a:r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 for conductor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317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FNAL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Conductor</a:t>
                      </a:r>
                      <a:r>
                        <a:rPr lang="en-US" sz="1600" baseline="0" dirty="0" smtClean="0">
                          <a:solidFill>
                            <a:srgbClr val="003262"/>
                          </a:solidFill>
                        </a:rPr>
                        <a:t> on Molded Barrel dipole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Concept for stand-alone and insert dipole magnets with</a:t>
                      </a:r>
                      <a:r>
                        <a:rPr lang="en-US" sz="1600" baseline="0" dirty="0" smtClean="0">
                          <a:solidFill>
                            <a:srgbClr val="003262"/>
                          </a:solidFill>
                        </a:rPr>
                        <a:t> higher magnetic efficiency 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397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LBNL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Canted cos</a:t>
                      </a:r>
                      <a:r>
                        <a:rPr lang="el-GR" sz="1600" dirty="0" smtClean="0">
                          <a:solidFill>
                            <a:srgbClr val="003262"/>
                          </a:solidFill>
                        </a:rPr>
                        <a:t>θ</a:t>
                      </a:r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 dipole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3262"/>
                          </a:solidFill>
                        </a:rPr>
                        <a:t>Magnet technology based on the CCT concept</a:t>
                      </a:r>
                      <a:endParaRPr lang="en-US" sz="1600" dirty="0">
                        <a:solidFill>
                          <a:srgbClr val="00326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320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1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ACT and ASC/NHMFL successfully tested the first CORC</a:t>
            </a:r>
            <a:r>
              <a:rPr lang="en-US" sz="1800" baseline="30000" dirty="0"/>
              <a:t>®</a:t>
            </a:r>
            <a:r>
              <a:rPr lang="en-US" sz="1800" dirty="0"/>
              <a:t> solenoid in 14 T background field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 descr="03 Layer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058" y="2139226"/>
            <a:ext cx="1333373" cy="2340523"/>
          </a:xfrm>
          <a:prstGeom prst="rect">
            <a:avLst/>
          </a:prstGeom>
        </p:spPr>
      </p:pic>
      <p:pic>
        <p:nvPicPr>
          <p:cNvPr id="7" name="Picture 6" descr="01 Coi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174" y="1050795"/>
            <a:ext cx="939334" cy="342895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94350" y="1041135"/>
            <a:ext cx="3706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1F497D"/>
                </a:solidFill>
                <a:latin typeface="+mj-lt"/>
              </a:rPr>
              <a:t>ACT, ASC/NHMFL HEP </a:t>
            </a:r>
            <a:r>
              <a:rPr lang="en-US" sz="1600" dirty="0">
                <a:solidFill>
                  <a:srgbClr val="1F497D"/>
                </a:solidFill>
                <a:latin typeface="+mj-lt"/>
              </a:rPr>
              <a:t>Phase II SBIR</a:t>
            </a:r>
            <a:endParaRPr lang="en-US" sz="1600" dirty="0">
              <a:solidFill>
                <a:srgbClr val="1F497D"/>
              </a:solidFill>
              <a:latin typeface="+mj-lt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1F497D"/>
              </a:solidFill>
              <a:latin typeface="+mj-l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The insert 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coil containing 19 meters of 28-tape CORC</a:t>
            </a:r>
            <a:r>
              <a:rPr lang="en-US" sz="1600" baseline="30000" dirty="0">
                <a:solidFill>
                  <a:srgbClr val="1F497D"/>
                </a:solidFill>
                <a:latin typeface="+mj-lt"/>
                <a:cs typeface="Calibri"/>
              </a:rPr>
              <a:t>®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 cable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solidFill>
                <a:srgbClr val="1F497D"/>
              </a:solidFill>
              <a:latin typeface="+mj-l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Central 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field at </a:t>
            </a:r>
            <a:r>
              <a:rPr lang="en-US" sz="1600" i="1" dirty="0" err="1">
                <a:solidFill>
                  <a:srgbClr val="1F497D"/>
                </a:solidFill>
                <a:latin typeface="+mj-lt"/>
                <a:cs typeface="Calibri"/>
              </a:rPr>
              <a:t>I</a:t>
            </a:r>
            <a:r>
              <a:rPr lang="en-US" sz="1600" baseline="-25000" dirty="0" err="1">
                <a:solidFill>
                  <a:srgbClr val="1F497D"/>
                </a:solidFill>
                <a:latin typeface="+mj-lt"/>
                <a:cs typeface="Calibri"/>
              </a:rPr>
              <a:t>c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 </a:t>
            </a:r>
            <a:r>
              <a:rPr lang="en-US" sz="1600" dirty="0" smtClean="0">
                <a:solidFill>
                  <a:srgbClr val="1F497D"/>
                </a:solidFill>
                <a:latin typeface="+mj-lt"/>
                <a:cs typeface="Calibri"/>
              </a:rPr>
              <a:t>(4.4 kA) of 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15.86 T, peak field on conductor of </a:t>
            </a:r>
            <a:r>
              <a:rPr lang="en-US" sz="1600" dirty="0" smtClean="0">
                <a:solidFill>
                  <a:srgbClr val="1F497D"/>
                </a:solidFill>
                <a:latin typeface="+mj-lt"/>
                <a:cs typeface="Calibri"/>
              </a:rPr>
              <a:t>16.8 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T </a:t>
            </a:r>
            <a:endParaRPr lang="en-US" sz="1600" dirty="0" smtClean="0">
              <a:solidFill>
                <a:srgbClr val="1F497D"/>
              </a:solidFill>
              <a:latin typeface="+mj-lt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solidFill>
                <a:srgbClr val="1F497D"/>
              </a:solidFill>
              <a:latin typeface="+mj-l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rgbClr val="1F497D"/>
                </a:solidFill>
                <a:latin typeface="+mj-lt"/>
                <a:cs typeface="Calibri"/>
              </a:rPr>
              <a:t>J</a:t>
            </a:r>
            <a:r>
              <a:rPr lang="en-US" sz="1600" baseline="-25000" dirty="0" err="1" smtClean="0">
                <a:solidFill>
                  <a:srgbClr val="1F497D"/>
                </a:solidFill>
                <a:latin typeface="+mj-lt"/>
                <a:cs typeface="Calibri"/>
              </a:rPr>
              <a:t>w</a:t>
            </a:r>
            <a:r>
              <a:rPr lang="en-US" sz="1600" dirty="0" smtClean="0">
                <a:solidFill>
                  <a:srgbClr val="1F497D"/>
                </a:solidFill>
                <a:latin typeface="+mj-lt"/>
                <a:cs typeface="Calibri"/>
              </a:rPr>
              <a:t> 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(169 </a:t>
            </a:r>
            <a:r>
              <a:rPr lang="en-US" sz="1600" dirty="0" smtClean="0">
                <a:solidFill>
                  <a:srgbClr val="1F497D"/>
                </a:solidFill>
                <a:latin typeface="+mj-lt"/>
                <a:cs typeface="Calibri"/>
              </a:rPr>
              <a:t>A mm</a:t>
            </a:r>
            <a:r>
              <a:rPr lang="en-US" sz="1600" baseline="30000" dirty="0" smtClean="0">
                <a:solidFill>
                  <a:srgbClr val="1F497D"/>
                </a:solidFill>
                <a:latin typeface="+mj-lt"/>
                <a:cs typeface="Calibri"/>
              </a:rPr>
              <a:t>-2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) and </a:t>
            </a:r>
            <a:r>
              <a:rPr lang="en-US" sz="1600" dirty="0" err="1">
                <a:solidFill>
                  <a:srgbClr val="1F497D"/>
                </a:solidFill>
                <a:latin typeface="+mj-lt"/>
                <a:cs typeface="Calibri"/>
              </a:rPr>
              <a:t>JBr</a:t>
            </a:r>
            <a:r>
              <a:rPr lang="en-US" sz="1600" dirty="0">
                <a:solidFill>
                  <a:srgbClr val="1F497D"/>
                </a:solidFill>
                <a:latin typeface="+mj-lt"/>
                <a:cs typeface="Calibri"/>
              </a:rPr>
              <a:t> (275 MPa</a:t>
            </a:r>
            <a:r>
              <a:rPr lang="en-US" sz="1600" dirty="0" smtClean="0">
                <a:solidFill>
                  <a:srgbClr val="1F497D"/>
                </a:solidFill>
                <a:latin typeface="+mj-lt"/>
                <a:cs typeface="Calibri"/>
              </a:rPr>
              <a:t>)</a:t>
            </a:r>
          </a:p>
        </p:txBody>
      </p:sp>
      <p:pic>
        <p:nvPicPr>
          <p:cNvPr id="11" name="Picture 7" descr="Logo met teks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23" y="1007832"/>
            <a:ext cx="2371725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EC730E-B178-7A40-A11A-F30EB5D44A6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36" y="1527872"/>
            <a:ext cx="1533008" cy="4321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00240" y="4387853"/>
            <a:ext cx="33160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3262"/>
                </a:solidFill>
              </a:rPr>
              <a:t>https://doi.org/10.1088/1361-6668/ab7fbe</a:t>
            </a:r>
          </a:p>
        </p:txBody>
      </p:sp>
    </p:spTree>
    <p:extLst>
      <p:ext uri="{BB962C8B-B14F-4D97-AF65-F5344CB8AC3E}">
        <p14:creationId xmlns:p14="http://schemas.microsoft.com/office/powerpoint/2010/main" val="137386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34" y="1335800"/>
            <a:ext cx="3933298" cy="28094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cs typeface="Calibri"/>
              </a:rPr>
              <a:t>No degradation in CORC</a:t>
            </a:r>
            <a:r>
              <a:rPr lang="en-US" sz="1800" baseline="30000" dirty="0">
                <a:cs typeface="Calibri"/>
              </a:rPr>
              <a:t>®</a:t>
            </a:r>
            <a:r>
              <a:rPr lang="en-US" sz="1800" dirty="0">
                <a:cs typeface="Calibri"/>
              </a:rPr>
              <a:t> performance </a:t>
            </a:r>
            <a:r>
              <a:rPr lang="en-US" sz="1800" dirty="0" smtClean="0">
                <a:cs typeface="Calibri"/>
              </a:rPr>
              <a:t>after </a:t>
            </a:r>
            <a:r>
              <a:rPr lang="en-US" sz="1800" dirty="0">
                <a:cs typeface="Calibri"/>
              </a:rPr>
              <a:t>full measurement campaign </a:t>
            </a:r>
            <a:r>
              <a:rPr lang="en-US" sz="1800" dirty="0" smtClean="0">
                <a:cs typeface="Calibri"/>
              </a:rPr>
              <a:t>and stable operation into flux-flow regime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4742481" y="1276786"/>
            <a:ext cx="40605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dirty="0" smtClean="0">
                <a:solidFill>
                  <a:srgbClr val="1F497D"/>
                </a:solidFill>
                <a:latin typeface="+mj-lt"/>
                <a:cs typeface="Calibri"/>
              </a:rPr>
              <a:t>No </a:t>
            </a:r>
            <a:r>
              <a:rPr lang="en-US" dirty="0">
                <a:solidFill>
                  <a:srgbClr val="1F497D"/>
                </a:solidFill>
                <a:latin typeface="+mj-lt"/>
                <a:cs typeface="Calibri"/>
              </a:rPr>
              <a:t>significant degradation in </a:t>
            </a:r>
            <a:r>
              <a:rPr lang="en-US" i="1" dirty="0" err="1" smtClean="0">
                <a:solidFill>
                  <a:srgbClr val="1F497D"/>
                </a:solidFill>
                <a:latin typeface="+mj-lt"/>
                <a:cs typeface="Calibri"/>
              </a:rPr>
              <a:t>I</a:t>
            </a:r>
            <a:r>
              <a:rPr lang="en-US" baseline="-25000" dirty="0" err="1" smtClean="0">
                <a:solidFill>
                  <a:srgbClr val="1F497D"/>
                </a:solidFill>
                <a:latin typeface="+mj-lt"/>
                <a:cs typeface="Calibri"/>
              </a:rPr>
              <a:t>c</a:t>
            </a:r>
            <a:r>
              <a:rPr lang="en-US" dirty="0" smtClean="0">
                <a:solidFill>
                  <a:srgbClr val="1F497D"/>
                </a:solidFill>
                <a:latin typeface="+mj-lt"/>
                <a:cs typeface="Calibri"/>
              </a:rPr>
              <a:t> was </a:t>
            </a:r>
            <a:r>
              <a:rPr lang="en-US" dirty="0">
                <a:solidFill>
                  <a:srgbClr val="1F497D"/>
                </a:solidFill>
                <a:latin typeface="+mj-lt"/>
                <a:cs typeface="Calibri"/>
              </a:rPr>
              <a:t>measured after 16 high-current tests in high magnetic </a:t>
            </a:r>
            <a:r>
              <a:rPr lang="en-US" dirty="0" smtClean="0">
                <a:solidFill>
                  <a:srgbClr val="1F497D"/>
                </a:solidFill>
                <a:latin typeface="+mj-lt"/>
                <a:cs typeface="Calibri"/>
              </a:rPr>
              <a:t>field</a:t>
            </a:r>
          </a:p>
          <a:p>
            <a:pPr marL="671513" lvl="1" indent="-214313">
              <a:buFont typeface="Arial"/>
              <a:buChar char="•"/>
            </a:pPr>
            <a:r>
              <a:rPr lang="en-US" dirty="0" smtClean="0">
                <a:solidFill>
                  <a:srgbClr val="1F497D"/>
                </a:solidFill>
                <a:latin typeface="+mj-lt"/>
                <a:cs typeface="Calibri"/>
              </a:rPr>
              <a:t>Demonstrating </a:t>
            </a:r>
            <a:r>
              <a:rPr lang="en-US" dirty="0">
                <a:solidFill>
                  <a:srgbClr val="1F497D"/>
                </a:solidFill>
                <a:latin typeface="+mj-lt"/>
                <a:cs typeface="Calibri"/>
              </a:rPr>
              <a:t>the robustness of the CORC® cable in high-field magnet </a:t>
            </a:r>
            <a:r>
              <a:rPr lang="en-US" dirty="0" smtClean="0">
                <a:solidFill>
                  <a:srgbClr val="1F497D"/>
                </a:solidFill>
                <a:latin typeface="+mj-lt"/>
                <a:cs typeface="Calibri"/>
              </a:rPr>
              <a:t>applications</a:t>
            </a:r>
          </a:p>
          <a:p>
            <a:pPr marL="214313" indent="-214313">
              <a:buFont typeface="Arial"/>
              <a:buChar char="•"/>
            </a:pPr>
            <a:endParaRPr lang="en-US" kern="0" dirty="0" smtClean="0">
              <a:solidFill>
                <a:srgbClr val="1F497D"/>
              </a:solidFill>
              <a:latin typeface="+mj-lt"/>
              <a:cs typeface="Calibri"/>
            </a:endParaRPr>
          </a:p>
          <a:p>
            <a:pPr marL="214313" indent="-214313">
              <a:buFont typeface="Arial"/>
              <a:buChar char="•"/>
            </a:pPr>
            <a:r>
              <a:rPr lang="en-US" kern="0" dirty="0" smtClean="0">
                <a:solidFill>
                  <a:srgbClr val="1F497D"/>
                </a:solidFill>
                <a:latin typeface="+mj-lt"/>
                <a:cs typeface="Calibri"/>
              </a:rPr>
              <a:t>Highly </a:t>
            </a:r>
            <a:r>
              <a:rPr lang="en-US" kern="0" dirty="0">
                <a:solidFill>
                  <a:srgbClr val="1F497D"/>
                </a:solidFill>
                <a:latin typeface="+mj-lt"/>
                <a:cs typeface="Calibri"/>
              </a:rPr>
              <a:t>stable operation into flux flow regime, likely due to current sharing between tapes in the CORC® </a:t>
            </a:r>
            <a:r>
              <a:rPr lang="en-US" kern="0" dirty="0" smtClean="0">
                <a:solidFill>
                  <a:srgbClr val="1F497D"/>
                </a:solidFill>
                <a:latin typeface="+mj-lt"/>
                <a:cs typeface="Calibri"/>
              </a:rPr>
              <a:t>cable</a:t>
            </a:r>
            <a:endParaRPr lang="en-US" kern="0" dirty="0">
              <a:solidFill>
                <a:srgbClr val="1F497D"/>
              </a:solidFill>
              <a:latin typeface="+mj-lt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7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3162D-8EA5-4F2B-B783-C3572B058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CORC</a:t>
            </a:r>
            <a:r>
              <a:rPr lang="en-US" sz="2000" baseline="30000" dirty="0" smtClean="0"/>
              <a:t>®</a:t>
            </a:r>
            <a:r>
              <a:rPr lang="en-US" sz="2000" dirty="0" smtClean="0"/>
              <a:t> based </a:t>
            </a:r>
            <a:r>
              <a:rPr lang="en-US" sz="2000" dirty="0"/>
              <a:t>HTS/LTS Hybrid </a:t>
            </a:r>
            <a:r>
              <a:rPr lang="en-US" sz="2000" dirty="0" smtClean="0"/>
              <a:t>common coil to leverage large bending radii to generate a 14 T total dipole field (DOE HEP STTR program)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E4EFAD-E617-48F4-81EA-4AD3BFA8E5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33" r="28906" b="-1666"/>
          <a:stretch/>
        </p:blipFill>
        <p:spPr>
          <a:xfrm>
            <a:off x="6654619" y="2743200"/>
            <a:ext cx="2400300" cy="192024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D3AEA82-1A40-43CD-B324-0BCCE101B935}"/>
              </a:ext>
            </a:extLst>
          </p:cNvPr>
          <p:cNvGrpSpPr/>
          <p:nvPr/>
        </p:nvGrpSpPr>
        <p:grpSpPr>
          <a:xfrm>
            <a:off x="2728913" y="1226452"/>
            <a:ext cx="3840480" cy="3291840"/>
            <a:chOff x="6938175" y="1660328"/>
            <a:chExt cx="5120640" cy="43891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0A2AAC8-8CD9-4D61-AAC4-CE41ABC9E5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" t="-1" r="35607" b="9434"/>
            <a:stretch/>
          </p:blipFill>
          <p:spPr>
            <a:xfrm>
              <a:off x="6938175" y="1660328"/>
              <a:ext cx="5120640" cy="438912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62A1CB7-E946-4205-B9F0-CDA276C42DDB}"/>
                </a:ext>
              </a:extLst>
            </p:cNvPr>
            <p:cNvSpPr txBox="1"/>
            <p:nvPr/>
          </p:nvSpPr>
          <p:spPr>
            <a:xfrm rot="16200000">
              <a:off x="7452098" y="3057495"/>
              <a:ext cx="108833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rgbClr val="663300"/>
                  </a:solidFill>
                </a:rPr>
                <a:t>CORC Coils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0FEAD7-D3CA-4209-B033-A36288B0426F}"/>
                </a:ext>
              </a:extLst>
            </p:cNvPr>
            <p:cNvSpPr txBox="1"/>
            <p:nvPr/>
          </p:nvSpPr>
          <p:spPr>
            <a:xfrm rot="16200000">
              <a:off x="7957795" y="2745000"/>
              <a:ext cx="81400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FF33CC"/>
                  </a:solidFill>
                </a:rPr>
                <a:t>Nb</a:t>
              </a:r>
              <a:r>
                <a:rPr lang="en-US" sz="1050" b="1" baseline="-25000" dirty="0">
                  <a:solidFill>
                    <a:srgbClr val="FF33CC"/>
                  </a:solidFill>
                </a:rPr>
                <a:t>3</a:t>
              </a:r>
              <a:r>
                <a:rPr lang="en-US" sz="1050" b="1" dirty="0">
                  <a:solidFill>
                    <a:srgbClr val="FF33CC"/>
                  </a:solidFill>
                </a:rPr>
                <a:t>Sn Coils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59475B-1BFE-45DA-9F48-B144087223C0}"/>
                </a:ext>
              </a:extLst>
            </p:cNvPr>
            <p:cNvSpPr txBox="1"/>
            <p:nvPr/>
          </p:nvSpPr>
          <p:spPr>
            <a:xfrm>
              <a:off x="10231462" y="1730136"/>
              <a:ext cx="1776555" cy="55399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100" b="1" dirty="0">
                  <a:solidFill>
                    <a:srgbClr val="FFFF00"/>
                  </a:solidFill>
                </a:rPr>
                <a:t>2-d model</a:t>
              </a:r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DB845103-BE93-433E-9269-C7EA800F0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40" y="2463280"/>
            <a:ext cx="2201850" cy="177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977CDB-6979-4027-9E64-50CDC36580AD}"/>
              </a:ext>
            </a:extLst>
          </p:cNvPr>
          <p:cNvSpPr txBox="1"/>
          <p:nvPr/>
        </p:nvSpPr>
        <p:spPr>
          <a:xfrm>
            <a:off x="-1" y="919216"/>
            <a:ext cx="2836069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500" b="1" dirty="0">
                <a:solidFill>
                  <a:srgbClr val="003262"/>
                </a:solidFill>
              </a:rPr>
              <a:t>High current </a:t>
            </a:r>
            <a:r>
              <a:rPr lang="en-US" sz="1500" b="1" dirty="0" smtClean="0">
                <a:solidFill>
                  <a:srgbClr val="003262"/>
                </a:solidFill>
              </a:rPr>
              <a:t>CORC</a:t>
            </a:r>
            <a:r>
              <a:rPr lang="en-US" sz="1500" b="1" baseline="30000" dirty="0" smtClean="0">
                <a:solidFill>
                  <a:srgbClr val="003262"/>
                </a:solidFill>
              </a:rPr>
              <a:t>®</a:t>
            </a:r>
            <a:r>
              <a:rPr lang="en-US" sz="1500" b="1" dirty="0" smtClean="0">
                <a:solidFill>
                  <a:srgbClr val="003262"/>
                </a:solidFill>
              </a:rPr>
              <a:t> </a:t>
            </a:r>
            <a:r>
              <a:rPr lang="en-US" sz="1500" b="1" dirty="0">
                <a:solidFill>
                  <a:srgbClr val="003262"/>
                </a:solidFill>
              </a:rPr>
              <a:t>coils in series with the Nb</a:t>
            </a:r>
            <a:r>
              <a:rPr lang="en-US" sz="1500" b="1" baseline="-25000" dirty="0">
                <a:solidFill>
                  <a:srgbClr val="003262"/>
                </a:solidFill>
              </a:rPr>
              <a:t>3</a:t>
            </a:r>
            <a:r>
              <a:rPr lang="en-US" sz="1500" b="1" dirty="0">
                <a:solidFill>
                  <a:srgbClr val="003262"/>
                </a:solidFill>
              </a:rPr>
              <a:t>Sn coils</a:t>
            </a:r>
          </a:p>
          <a:p>
            <a:pPr marL="257175" indent="-257175"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500" b="1" dirty="0">
                <a:solidFill>
                  <a:srgbClr val="003262"/>
                </a:solidFill>
              </a:rPr>
              <a:t>Desired for quench protection</a:t>
            </a:r>
          </a:p>
          <a:p>
            <a:pPr marL="257175" indent="-257175"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US" sz="1500" b="1" dirty="0">
                <a:solidFill>
                  <a:srgbClr val="003262"/>
                </a:solidFill>
              </a:rPr>
              <a:t>Large radii of common coil allows high J</a:t>
            </a:r>
            <a:r>
              <a:rPr lang="en-US" sz="1500" b="1" baseline="-25000" dirty="0">
                <a:solidFill>
                  <a:srgbClr val="003262"/>
                </a:solidFill>
              </a:rPr>
              <a:t>e</a:t>
            </a:r>
            <a:r>
              <a:rPr lang="en-US" sz="1500" b="1" dirty="0">
                <a:solidFill>
                  <a:srgbClr val="003262"/>
                </a:solidFill>
              </a:rPr>
              <a:t> </a:t>
            </a:r>
            <a:r>
              <a:rPr lang="en-US" sz="1500" b="1" dirty="0" smtClean="0">
                <a:solidFill>
                  <a:srgbClr val="003262"/>
                </a:solidFill>
              </a:rPr>
              <a:t>CORC</a:t>
            </a:r>
            <a:r>
              <a:rPr lang="en-US" sz="1500" b="1" baseline="30000" dirty="0" smtClean="0">
                <a:solidFill>
                  <a:srgbClr val="003262"/>
                </a:solidFill>
              </a:rPr>
              <a:t>®</a:t>
            </a:r>
            <a:r>
              <a:rPr lang="en-US" sz="1500" b="1" dirty="0" smtClean="0">
                <a:solidFill>
                  <a:srgbClr val="003262"/>
                </a:solidFill>
              </a:rPr>
              <a:t> </a:t>
            </a:r>
            <a:r>
              <a:rPr lang="en-US" sz="1500" b="1" dirty="0">
                <a:solidFill>
                  <a:srgbClr val="003262"/>
                </a:solidFill>
              </a:rPr>
              <a:t>cables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683" y="985046"/>
            <a:ext cx="2207392" cy="16514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28" y="4270673"/>
            <a:ext cx="1264014" cy="463358"/>
          </a:xfrm>
          <a:prstGeom prst="rect">
            <a:avLst/>
          </a:prstGeom>
        </p:spPr>
      </p:pic>
      <p:pic>
        <p:nvPicPr>
          <p:cNvPr id="16" name="Picture 7" descr="Logo met tekst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420" y="4357141"/>
            <a:ext cx="1494885" cy="29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2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10010-021A-4A9A-A763-829759116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Subscale common coil to allow quench studies </a:t>
            </a:r>
            <a:br>
              <a:rPr lang="en-US" sz="2000" dirty="0" smtClean="0"/>
            </a:br>
            <a:r>
              <a:rPr lang="en-US" sz="2000" dirty="0" smtClean="0"/>
              <a:t>and technology demonstration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5201BD-D429-4C4E-BF1B-80CE73CC9C7A}"/>
              </a:ext>
            </a:extLst>
          </p:cNvPr>
          <p:cNvSpPr txBox="1"/>
          <p:nvPr/>
        </p:nvSpPr>
        <p:spPr>
          <a:xfrm>
            <a:off x="717483" y="950567"/>
            <a:ext cx="271220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FFFF00"/>
                </a:solidFill>
              </a:rPr>
              <a:t>MDP </a:t>
            </a:r>
            <a:r>
              <a:rPr lang="en-US" b="1" dirty="0">
                <a:solidFill>
                  <a:srgbClr val="FFFF00"/>
                </a:solidFill>
              </a:rPr>
              <a:t>Coil: </a:t>
            </a:r>
            <a:endParaRPr lang="en-US" b="1" dirty="0">
              <a:solidFill>
                <a:srgbClr val="FFFF00"/>
              </a:solidFill>
            </a:endParaRPr>
          </a:p>
          <a:p>
            <a:pPr algn="r"/>
            <a:r>
              <a:rPr lang="en-US" b="1" dirty="0">
                <a:solidFill>
                  <a:srgbClr val="FFFF00"/>
                </a:solidFill>
              </a:rPr>
              <a:t>4+4 </a:t>
            </a:r>
            <a:r>
              <a:rPr lang="en-US" b="1" dirty="0">
                <a:solidFill>
                  <a:srgbClr val="FFFF00"/>
                </a:solidFill>
              </a:rPr>
              <a:t>turns with </a:t>
            </a:r>
            <a:r>
              <a:rPr lang="en-US" b="1" dirty="0">
                <a:solidFill>
                  <a:srgbClr val="FFFF00"/>
                </a:solidFill>
              </a:rPr>
              <a:t>an S-turn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A15646-36C3-46E8-B9CD-9AFF3B8614C4}"/>
              </a:ext>
            </a:extLst>
          </p:cNvPr>
          <p:cNvSpPr txBox="1"/>
          <p:nvPr/>
        </p:nvSpPr>
        <p:spPr>
          <a:xfrm>
            <a:off x="5378309" y="933089"/>
            <a:ext cx="2529557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STTR Coils two sets: </a:t>
            </a:r>
          </a:p>
          <a:p>
            <a:r>
              <a:rPr lang="en-US" b="1" dirty="0">
                <a:solidFill>
                  <a:srgbClr val="FFFF00"/>
                </a:solidFill>
              </a:rPr>
              <a:t>Each with 6 and 8 turns</a:t>
            </a:r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90CC087B-8B98-4026-922C-418262D2D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03" y="1752947"/>
            <a:ext cx="3583364" cy="17279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7D9904-007B-4EE4-9E19-67A3C2448F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09" r="22536" b="-1399"/>
          <a:stretch/>
        </p:blipFill>
        <p:spPr>
          <a:xfrm>
            <a:off x="5250842" y="1785032"/>
            <a:ext cx="2797944" cy="18247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14DD3F-ECD5-44C0-A985-26F1ACAD1A70}"/>
              </a:ext>
            </a:extLst>
          </p:cNvPr>
          <p:cNvSpPr txBox="1"/>
          <p:nvPr/>
        </p:nvSpPr>
        <p:spPr>
          <a:xfrm>
            <a:off x="418456" y="3696349"/>
            <a:ext cx="42413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en-US" sz="1400" b="1" dirty="0">
                <a:solidFill>
                  <a:srgbClr val="003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MDP</a:t>
            </a:r>
            <a:r>
              <a:rPr lang="en-US" sz="1400" b="1" dirty="0">
                <a:solidFill>
                  <a:srgbClr val="003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Quench studies and technology demo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87664" y="3696349"/>
            <a:ext cx="2124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900"/>
              </a:spcBef>
            </a:pPr>
            <a:r>
              <a:rPr lang="en-US" sz="1400" b="1" dirty="0">
                <a:solidFill>
                  <a:srgbClr val="003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STTR: High field Demo</a:t>
            </a:r>
            <a:endParaRPr lang="en-US" sz="1400" b="1" dirty="0">
              <a:solidFill>
                <a:srgbClr val="003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8457" y="4004213"/>
            <a:ext cx="3156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3262"/>
                </a:solidFill>
              </a:rPr>
              <a:t>All </a:t>
            </a:r>
            <a:r>
              <a:rPr lang="en-US" sz="1600" dirty="0">
                <a:solidFill>
                  <a:srgbClr val="003262"/>
                </a:solidFill>
              </a:rPr>
              <a:t>drawings made. Parts ordered. Test expected in 2021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189708" y="2495227"/>
            <a:ext cx="470116" cy="2118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849" y="1371462"/>
            <a:ext cx="3424112" cy="2842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COMB concept features both stress management and efficient dipole field </a:t>
            </a:r>
            <a:r>
              <a:rPr lang="en-US" sz="2000" dirty="0" smtClean="0"/>
              <a:t>generation for REBCO dipole magnet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E41674-EE3C-45C7-890A-AFBCDFC37335}"/>
              </a:ext>
            </a:extLst>
          </p:cNvPr>
          <p:cNvSpPr txBox="1"/>
          <p:nvPr/>
        </p:nvSpPr>
        <p:spPr>
          <a:xfrm>
            <a:off x="6818430" y="832750"/>
            <a:ext cx="14448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1F497D"/>
                </a:solidFill>
              </a:rPr>
              <a:t>Magnetic field (T)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8BA393-D002-466D-88B4-43E48BDB1904}"/>
              </a:ext>
            </a:extLst>
          </p:cNvPr>
          <p:cNvSpPr txBox="1"/>
          <p:nvPr/>
        </p:nvSpPr>
        <p:spPr>
          <a:xfrm>
            <a:off x="6761180" y="2827406"/>
            <a:ext cx="1905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1F497D"/>
                </a:solidFill>
              </a:rPr>
              <a:t>Equivalent stress (MPa)</a:t>
            </a:r>
          </a:p>
        </p:txBody>
      </p:sp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88" y="1077969"/>
            <a:ext cx="1260199" cy="22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2576C67-9848-4EA4-9B46-6E186993191A}"/>
              </a:ext>
            </a:extLst>
          </p:cNvPr>
          <p:cNvSpPr/>
          <p:nvPr/>
        </p:nvSpPr>
        <p:spPr>
          <a:xfrm>
            <a:off x="1957725" y="876564"/>
            <a:ext cx="3950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1F497D"/>
                </a:solidFill>
              </a:rPr>
              <a:t>Straight section generates 100% transverse fields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2F933E-8608-44CB-9824-6802DE496D59}"/>
              </a:ext>
            </a:extLst>
          </p:cNvPr>
          <p:cNvSpPr/>
          <p:nvPr/>
        </p:nvSpPr>
        <p:spPr>
          <a:xfrm>
            <a:off x="353470" y="3845491"/>
            <a:ext cx="20040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262"/>
                </a:solidFill>
              </a:rPr>
              <a:t>60-mm OD mock-up coil built to demonstrate manufacturability</a:t>
            </a:r>
            <a:endParaRPr lang="en-US" sz="1400" dirty="0">
              <a:solidFill>
                <a:srgbClr val="00326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652420" y="1203655"/>
            <a:ext cx="707202" cy="9092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2576C67-9848-4EA4-9B46-6E186993191A}"/>
              </a:ext>
            </a:extLst>
          </p:cNvPr>
          <p:cNvSpPr/>
          <p:nvPr/>
        </p:nvSpPr>
        <p:spPr>
          <a:xfrm>
            <a:off x="301288" y="1934550"/>
            <a:ext cx="13171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F497D"/>
                </a:solidFill>
              </a:rPr>
              <a:t>Grooves to manage stress</a:t>
            </a:r>
            <a:endParaRPr lang="en-US" sz="1400" dirty="0">
              <a:solidFill>
                <a:srgbClr val="1F497D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74294" y="2196160"/>
            <a:ext cx="883242" cy="106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6672421" y="1053802"/>
            <a:ext cx="2025812" cy="1739490"/>
            <a:chOff x="93282" y="885387"/>
            <a:chExt cx="2025812" cy="173949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F238CD3-10B3-4CCC-A7EA-3465B1CB310E}"/>
                </a:ext>
              </a:extLst>
            </p:cNvPr>
            <p:cNvGrpSpPr/>
            <p:nvPr/>
          </p:nvGrpSpPr>
          <p:grpSpPr>
            <a:xfrm>
              <a:off x="93282" y="885387"/>
              <a:ext cx="2025812" cy="1739490"/>
              <a:chOff x="124375" y="1180516"/>
              <a:chExt cx="2701083" cy="2319320"/>
            </a:xfrm>
          </p:grpSpPr>
          <p:pic>
            <p:nvPicPr>
              <p:cNvPr id="25" name="Picture 24" descr="D:\Project\HFM\COMB\IPAC pictures\F1_2.png">
                <a:extLst>
                  <a:ext uri="{FF2B5EF4-FFF2-40B4-BE49-F238E27FC236}">
                    <a16:creationId xmlns:a16="http://schemas.microsoft.com/office/drawing/2014/main" id="{21DD1D74-DD81-433B-89D0-36DA1BC4183A}"/>
                  </a:ext>
                </a:extLst>
              </p:cNvPr>
              <p:cNvPicPr/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452" t="5267" r="11920" b="2442"/>
              <a:stretch/>
            </p:blipFill>
            <p:spPr bwMode="auto">
              <a:xfrm>
                <a:off x="124375" y="1212739"/>
                <a:ext cx="2297304" cy="225487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6" name="Picture 25" descr="D:\Project\HFM\COMB\IPAC pictures\F1_4.png">
                <a:extLst>
                  <a:ext uri="{FF2B5EF4-FFF2-40B4-BE49-F238E27FC236}">
                    <a16:creationId xmlns:a16="http://schemas.microsoft.com/office/drawing/2014/main" id="{BC880D22-34CE-4E7B-98BC-180328CBB5A2}"/>
                  </a:ext>
                </a:extLst>
              </p:cNvPr>
              <p:cNvPicPr/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8725" t="9228" r="8695" b="2603"/>
              <a:stretch/>
            </p:blipFill>
            <p:spPr bwMode="auto">
              <a:xfrm>
                <a:off x="2468965" y="1180516"/>
                <a:ext cx="356493" cy="231932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7B5FB13-DBA6-4701-A671-55582F13508D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839147" y="1406596"/>
              <a:ext cx="125517" cy="387823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C9B8BEE-7C22-41ED-8FF1-CCA053B39456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839148" y="1406596"/>
              <a:ext cx="487253" cy="348536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F7E09CE-42F2-4CE2-B9DE-7BDEFE164922}"/>
                </a:ext>
              </a:extLst>
            </p:cNvPr>
            <p:cNvSpPr txBox="1"/>
            <p:nvPr/>
          </p:nvSpPr>
          <p:spPr>
            <a:xfrm>
              <a:off x="584124" y="1254246"/>
              <a:ext cx="510047" cy="1523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Nb</a:t>
              </a:r>
              <a:r>
                <a:rPr lang="en-US" sz="900" b="1" baseline="-25000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3</a:t>
              </a: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Sn coil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BA6CB9-5D2C-407C-B8AC-7ACB7603C71C}"/>
                </a:ext>
              </a:extLst>
            </p:cNvPr>
            <p:cNvSpPr txBox="1"/>
            <p:nvPr/>
          </p:nvSpPr>
          <p:spPr>
            <a:xfrm>
              <a:off x="140021" y="1416964"/>
              <a:ext cx="413624" cy="1523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HTS coil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610E18E-CE1C-4A79-8783-F4807F13C64F}"/>
                </a:ext>
              </a:extLst>
            </p:cNvPr>
            <p:cNvCxnSpPr>
              <a:cxnSpLocks/>
            </p:cNvCxnSpPr>
            <p:nvPr/>
          </p:nvCxnSpPr>
          <p:spPr>
            <a:xfrm>
              <a:off x="523168" y="1557105"/>
              <a:ext cx="60956" cy="237314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17ABA39-E40D-4992-B8D0-D146D1E0CAE2}"/>
                </a:ext>
              </a:extLst>
            </p:cNvPr>
            <p:cNvCxnSpPr>
              <a:cxnSpLocks/>
            </p:cNvCxnSpPr>
            <p:nvPr/>
          </p:nvCxnSpPr>
          <p:spPr>
            <a:xfrm>
              <a:off x="523167" y="1569313"/>
              <a:ext cx="178637" cy="190319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1E38EE9-AEC1-4DCA-B210-33ACDE73DA55}"/>
                </a:ext>
              </a:extLst>
            </p:cNvPr>
            <p:cNvSpPr txBox="1"/>
            <p:nvPr/>
          </p:nvSpPr>
          <p:spPr>
            <a:xfrm>
              <a:off x="137718" y="2284911"/>
              <a:ext cx="813338" cy="2908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+1.25 T in Nb</a:t>
              </a:r>
              <a:r>
                <a:rPr lang="en-US" sz="900" b="1" baseline="-25000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3</a:t>
              </a: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Sn 4.4 T standalone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72421" y="3102988"/>
            <a:ext cx="2082848" cy="1697614"/>
            <a:chOff x="93282" y="2951212"/>
            <a:chExt cx="2082848" cy="1697614"/>
          </a:xfrm>
        </p:grpSpPr>
        <p:pic>
          <p:nvPicPr>
            <p:cNvPr id="34" name="Picture 33" descr="D:\Project\HFM\COMB\IPAC pictures\F2_2.png">
              <a:extLst>
                <a:ext uri="{FF2B5EF4-FFF2-40B4-BE49-F238E27FC236}">
                  <a16:creationId xmlns:a16="http://schemas.microsoft.com/office/drawing/2014/main" id="{F735B8FE-6208-4F2D-83DD-E9C62A73A7FC}"/>
                </a:ext>
              </a:extLst>
            </p:cNvPr>
            <p:cNvPicPr/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71" t="9955" r="6238" b="1795"/>
            <a:stretch/>
          </p:blipFill>
          <p:spPr bwMode="auto">
            <a:xfrm>
              <a:off x="93282" y="2951212"/>
              <a:ext cx="2082848" cy="169761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BCA6B18-6E9E-444E-8AF1-92962E433531}"/>
                </a:ext>
              </a:extLst>
            </p:cNvPr>
            <p:cNvCxnSpPr>
              <a:cxnSpLocks/>
            </p:cNvCxnSpPr>
            <p:nvPr/>
          </p:nvCxnSpPr>
          <p:spPr>
            <a:xfrm>
              <a:off x="507207" y="4131013"/>
              <a:ext cx="468424" cy="147505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7650E4E-3CBC-4418-B4D6-761A5E946097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547518" y="4321092"/>
              <a:ext cx="697789" cy="142580"/>
            </a:xfrm>
            <a:prstGeom prst="straightConnector1">
              <a:avLst/>
            </a:prstGeom>
            <a:ln w="15875">
              <a:solidFill>
                <a:schemeClr val="accent6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8A0B1B-670E-4FBB-A24B-EE3159A30954}"/>
                </a:ext>
              </a:extLst>
            </p:cNvPr>
            <p:cNvSpPr txBox="1"/>
            <p:nvPr/>
          </p:nvSpPr>
          <p:spPr>
            <a:xfrm>
              <a:off x="105537" y="4041018"/>
              <a:ext cx="448108" cy="1523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110 MPa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9BC5C39-8E37-4392-8E72-522F1B722EBE}"/>
                </a:ext>
              </a:extLst>
            </p:cNvPr>
            <p:cNvSpPr txBox="1"/>
            <p:nvPr/>
          </p:nvSpPr>
          <p:spPr>
            <a:xfrm>
              <a:off x="99410" y="4244917"/>
              <a:ext cx="448108" cy="1523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160 MPa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0C274AE-E316-486F-B36A-92024046F2B5}"/>
                </a:ext>
              </a:extLst>
            </p:cNvPr>
            <p:cNvSpPr txBox="1"/>
            <p:nvPr/>
          </p:nvSpPr>
          <p:spPr>
            <a:xfrm>
              <a:off x="93282" y="4470367"/>
              <a:ext cx="857774" cy="1523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8" tIns="6858" rIns="6858" bIns="6858" rtlCol="0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dirty="0">
                  <a:solidFill>
                    <a:srgbClr val="AF272F"/>
                  </a:solidFill>
                  <a:latin typeface="Calibri" panose="020F0502020204030204" pitchFamily="34" charset="0"/>
                  <a:ea typeface="Geneva" pitchFamily="121" charset="-128"/>
                </a:rPr>
                <a:t>Within safe limits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2447625" y="4287432"/>
            <a:ext cx="36601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3262"/>
                </a:solidFill>
              </a:rPr>
              <a:t>http://dx.doi.org/10.18429/JACoW-IPAC2019-THPTS084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EC311E0-05A4-477D-B799-223093C3093D}"/>
              </a:ext>
            </a:extLst>
          </p:cNvPr>
          <p:cNvSpPr/>
          <p:nvPr/>
        </p:nvSpPr>
        <p:spPr>
          <a:xfrm>
            <a:off x="5014945" y="2417902"/>
            <a:ext cx="14633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3262"/>
                </a:solidFill>
              </a:rPr>
              <a:t>120-mm OD coil for the first superconducting model</a:t>
            </a:r>
          </a:p>
        </p:txBody>
      </p:sp>
    </p:spTree>
    <p:extLst>
      <p:ext uri="{BB962C8B-B14F-4D97-AF65-F5344CB8AC3E}">
        <p14:creationId xmlns:p14="http://schemas.microsoft.com/office/powerpoint/2010/main" val="79624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3" grpId="0"/>
    </p:bldLst>
  </p:timing>
</p:sld>
</file>

<file path=ppt/theme/theme1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81487</TotalTime>
  <Words>1247</Words>
  <Application>Microsoft Office PowerPoint</Application>
  <PresentationFormat>On-screen Show (16:9)</PresentationFormat>
  <Paragraphs>171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ＭＳ Ｐゴシック</vt:lpstr>
      <vt:lpstr>Arial</vt:lpstr>
      <vt:lpstr>Calibri</vt:lpstr>
      <vt:lpstr>Courier New</vt:lpstr>
      <vt:lpstr>Franklin Gothic Book</vt:lpstr>
      <vt:lpstr>Franklin Gothic Medium</vt:lpstr>
      <vt:lpstr>Geneva</vt:lpstr>
      <vt:lpstr>Helvetica</vt:lpstr>
      <vt:lpstr>Wingdings</vt:lpstr>
      <vt:lpstr>ATAP No Footer</vt:lpstr>
      <vt:lpstr>PowerPoint Presentation</vt:lpstr>
      <vt:lpstr>The US-MDP is collaborating with industry to address several key questions for REBCO accelerator magnet technology</vt:lpstr>
      <vt:lpstr>Our current focus is round REBCO cables: CORC® and STAR™</vt:lpstr>
      <vt:lpstr>All four collaborating labs under MDP have started making and testing magnets using round REBCO cables</vt:lpstr>
      <vt:lpstr>ACT and ASC/NHMFL successfully tested the first CORC® solenoid in 14 T background field</vt:lpstr>
      <vt:lpstr>No degradation in CORC® performance after full measurement campaign and stable operation into flux-flow regime</vt:lpstr>
      <vt:lpstr>CORC® based HTS/LTS Hybrid common coil to leverage large bending radii to generate a 14 T total dipole field (DOE HEP STTR program)</vt:lpstr>
      <vt:lpstr>Subscale common coil to allow quench studies  and technology demonstration</vt:lpstr>
      <vt:lpstr>The COMB concept features both stress management and efficient dipole field generation for REBCO dipole magnet</vt:lpstr>
      <vt:lpstr>Test winding with a 30-tape CORC® wire and measure Ic at 77 K before and after winding</vt:lpstr>
      <vt:lpstr>Test winding provided critical feedback for the magnet design</vt:lpstr>
      <vt:lpstr>CCT design provides another vehicle for MDP to develop the REBCO magnet technology</vt:lpstr>
      <vt:lpstr>The magnets showed encouraging behavior and open more questions to address </vt:lpstr>
      <vt:lpstr>Test results suggest that we need more flexible conductors with higher Je to achieve higher dipole fields</vt:lpstr>
      <vt:lpstr>Although we obtained encouraging results, magnet performance-limiting factors are yet to be determined and serious fields are yet to be achieved</vt:lpstr>
      <vt:lpstr>Although a critical mass is forming, a strong feedback loop between conductors and magnets is yet to be established</vt:lpstr>
      <vt:lpstr>Push the field and fail fast</vt:lpstr>
    </vt:vector>
  </TitlesOfParts>
  <Company>Lawrence Berkekley Nationl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xrwang</dc:creator>
  <cp:lastModifiedBy>Xiaorong R. Wang</cp:lastModifiedBy>
  <cp:revision>5696</cp:revision>
  <dcterms:created xsi:type="dcterms:W3CDTF">2015-07-10T17:44:33Z</dcterms:created>
  <dcterms:modified xsi:type="dcterms:W3CDTF">2021-04-15T13:19:21Z</dcterms:modified>
</cp:coreProperties>
</file>