
<file path=[Content_Types].xml><?xml version="1.0" encoding="utf-8"?>
<Types xmlns="http://schemas.openxmlformats.org/package/2006/content-types">
  <Default Extension="(null)" ContentType="image/x-emf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72" r:id="rId2"/>
  </p:sldMasterIdLst>
  <p:notesMasterIdLst>
    <p:notesMasterId r:id="rId39"/>
  </p:notesMasterIdLst>
  <p:handoutMasterIdLst>
    <p:handoutMasterId r:id="rId40"/>
  </p:handoutMasterIdLst>
  <p:sldIdLst>
    <p:sldId id="256" r:id="rId3"/>
    <p:sldId id="707" r:id="rId4"/>
    <p:sldId id="669" r:id="rId5"/>
    <p:sldId id="758" r:id="rId6"/>
    <p:sldId id="711" r:id="rId7"/>
    <p:sldId id="686" r:id="rId8"/>
    <p:sldId id="687" r:id="rId9"/>
    <p:sldId id="258" r:id="rId10"/>
    <p:sldId id="265" r:id="rId11"/>
    <p:sldId id="261" r:id="rId12"/>
    <p:sldId id="280" r:id="rId13"/>
    <p:sldId id="353" r:id="rId14"/>
    <p:sldId id="701" r:id="rId15"/>
    <p:sldId id="770" r:id="rId16"/>
    <p:sldId id="702" r:id="rId17"/>
    <p:sldId id="703" r:id="rId18"/>
    <p:sldId id="704" r:id="rId19"/>
    <p:sldId id="446" r:id="rId20"/>
    <p:sldId id="674" r:id="rId21"/>
    <p:sldId id="706" r:id="rId22"/>
    <p:sldId id="684" r:id="rId23"/>
    <p:sldId id="698" r:id="rId24"/>
    <p:sldId id="697" r:id="rId25"/>
    <p:sldId id="685" r:id="rId26"/>
    <p:sldId id="699" r:id="rId27"/>
    <p:sldId id="692" r:id="rId28"/>
    <p:sldId id="683" r:id="rId29"/>
    <p:sldId id="482" r:id="rId30"/>
    <p:sldId id="693" r:id="rId31"/>
    <p:sldId id="518" r:id="rId32"/>
    <p:sldId id="694" r:id="rId33"/>
    <p:sldId id="513" r:id="rId34"/>
    <p:sldId id="710" r:id="rId35"/>
    <p:sldId id="283" r:id="rId36"/>
    <p:sldId id="705" r:id="rId37"/>
    <p:sldId id="670" r:id="rId38"/>
  </p:sldIdLst>
  <p:sldSz cx="12192000" cy="6858000"/>
  <p:notesSz cx="9855200" cy="67183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17">
          <p15:clr>
            <a:srgbClr val="A4A3A4"/>
          </p15:clr>
        </p15:guide>
        <p15:guide id="2" pos="31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C377B"/>
    <a:srgbClr val="00FF99"/>
    <a:srgbClr val="00FFCC"/>
    <a:srgbClr val="66FF99"/>
    <a:srgbClr val="66FFFF"/>
    <a:srgbClr val="FF9933"/>
    <a:srgbClr val="0000FF"/>
    <a:srgbClr val="FF0000"/>
    <a:srgbClr val="2255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019"/>
    <p:restoredTop sz="94887" autoAdjust="0"/>
  </p:normalViewPr>
  <p:slideViewPr>
    <p:cSldViewPr>
      <p:cViewPr varScale="1">
        <p:scale>
          <a:sx n="84" d="100"/>
          <a:sy n="84" d="100"/>
        </p:scale>
        <p:origin x="200" y="6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810" y="-90"/>
      </p:cViewPr>
      <p:guideLst>
        <p:guide orient="horz" pos="2117"/>
        <p:guide pos="31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Arnaud Devred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</a:defRPr>
            </a:lvl1pPr>
          </a:lstStyle>
          <a:p>
            <a:fld id="{37CE4E23-16E5-974B-9B3C-98D8B54195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7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90813" y="504825"/>
            <a:ext cx="4476750" cy="2519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4450" y="3192463"/>
            <a:ext cx="7226300" cy="302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Arnaud Devred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</a:defRPr>
            </a:lvl1pPr>
          </a:lstStyle>
          <a:p>
            <a:fld id="{0A1DCB63-B0E9-544F-9E07-A55C4C68C5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16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0813" y="504825"/>
            <a:ext cx="4476750" cy="2519363"/>
          </a:xfrm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Inner radius 	A : 22 mm	B : 24 mm</a:t>
            </a:r>
          </a:p>
          <a:p>
            <a:r>
              <a:rPr lang="en-US" dirty="0" err="1"/>
              <a:t>Nb</a:t>
            </a:r>
            <a:r>
              <a:rPr lang="en-US" dirty="0"/>
              <a:t> turns 	A: 14	B : 17</a:t>
            </a:r>
          </a:p>
          <a:p>
            <a:r>
              <a:rPr lang="en-US" dirty="0"/>
              <a:t>LL margin 	A : 20%	B : 34%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25FE0B-B3A6-4AF6-B265-A109385ED237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7693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1DCB63-B0E9-544F-9E07-A55C4C68C51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932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1DCB63-B0E9-544F-9E07-A55C4C68C51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988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 rot="16200000">
            <a:off x="-2527300" y="3822700"/>
            <a:ext cx="55626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0" dirty="0">
                <a:solidFill>
                  <a:schemeClr val="bg2"/>
                </a:solidFill>
              </a:rPr>
              <a:t>HTS magnet dev., HFM state of the Art WS, 15</a:t>
            </a:r>
            <a:r>
              <a:rPr lang="en-US" sz="1400" b="0" baseline="30000" dirty="0">
                <a:solidFill>
                  <a:schemeClr val="bg2"/>
                </a:solidFill>
              </a:rPr>
              <a:t>th</a:t>
            </a:r>
            <a:r>
              <a:rPr lang="en-US" sz="1400" b="0" dirty="0">
                <a:solidFill>
                  <a:schemeClr val="bg2"/>
                </a:solidFill>
              </a:rPr>
              <a:t> Apr 2021, </a:t>
            </a:r>
            <a:r>
              <a:rPr lang="en-US" sz="1400" b="0" dirty="0" err="1">
                <a:solidFill>
                  <a:schemeClr val="bg2"/>
                </a:solidFill>
              </a:rPr>
              <a:t>GdR</a:t>
            </a:r>
            <a:endParaRPr lang="en-US" sz="1400" b="0" dirty="0">
              <a:solidFill>
                <a:schemeClr val="bg2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1271464" y="762000"/>
            <a:ext cx="10920536" cy="381000"/>
          </a:xfrm>
          <a:prstGeom prst="rect">
            <a:avLst/>
          </a:prstGeom>
          <a:solidFill>
            <a:srgbClr val="0C37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40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220134" y="5549901"/>
            <a:ext cx="18473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en-GB" sz="24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996741-AF1D-D64C-9899-B6D81FF77E14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" name="Picture 9" descr="LogoOutline-Blue-0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734" y="217562"/>
            <a:ext cx="925438" cy="925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56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D481BF-D856-4845-9DBE-EBA93BB7C5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3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1000" y="0"/>
            <a:ext cx="2921000" cy="6705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0"/>
            <a:ext cx="8559800" cy="6705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544DA-F879-6A4E-B2F9-E8B8192C90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68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686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4444" y="2878268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0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6949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0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0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0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0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C57388-5BA1-214C-B04D-06BAAA3280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596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0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0"/>
            <a:ext cx="10249472" cy="552450"/>
          </a:xfrm>
        </p:spPr>
        <p:txBody>
          <a:bodyPr/>
          <a:lstStyle>
            <a:lvl1pPr marL="36576" indent="0">
              <a:buNone/>
              <a:defRPr/>
            </a:lvl1pPr>
          </a:lstStyle>
          <a:p>
            <a:r>
              <a:rPr lang="fr-FR" dirty="0"/>
              <a:t>LOGO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0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0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278DA-FC37-D546-B04B-ACB975305F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1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371600"/>
            <a:ext cx="56388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0000" y="1371600"/>
            <a:ext cx="56388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E73F2-704C-DB4F-92A8-BBA19C93E7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461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327776-9446-1744-AB0B-6079ED86D1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1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871864-7C32-DE4E-8D05-CF0114A137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412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F6357B-6A2F-6646-A898-56152AFF36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64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A00DEC-34D9-814C-98B9-9E868A54BF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53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B791C-9880-704D-9E49-1FD0BC564F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3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43471" y="0"/>
            <a:ext cx="10848529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5360" y="1143000"/>
            <a:ext cx="11856640" cy="5715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379200" y="6553200"/>
            <a:ext cx="81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charset="0"/>
              </a:defRPr>
            </a:lvl1pPr>
          </a:lstStyle>
          <a:p>
            <a:fld id="{C8506450-7D1F-554C-9F3F-EA915644AE6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 rot="16200000">
            <a:off x="-2527300" y="3822700"/>
            <a:ext cx="55626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0" dirty="0">
                <a:solidFill>
                  <a:schemeClr val="bg2"/>
                </a:solidFill>
              </a:rPr>
              <a:t>HTS magnet dev., HFM state of the Art WS, 15</a:t>
            </a:r>
            <a:r>
              <a:rPr lang="en-US" sz="1400" b="0" baseline="30000" dirty="0">
                <a:solidFill>
                  <a:schemeClr val="bg2"/>
                </a:solidFill>
              </a:rPr>
              <a:t>th</a:t>
            </a:r>
            <a:r>
              <a:rPr lang="en-US" sz="1400" b="0" dirty="0">
                <a:solidFill>
                  <a:schemeClr val="bg2"/>
                </a:solidFill>
              </a:rPr>
              <a:t> Apr 2021, </a:t>
            </a:r>
            <a:r>
              <a:rPr lang="en-US" sz="1400" b="0" dirty="0" err="1">
                <a:solidFill>
                  <a:schemeClr val="bg2"/>
                </a:solidFill>
              </a:rPr>
              <a:t>GdR</a:t>
            </a:r>
            <a:endParaRPr lang="en-US" sz="1400" b="0" dirty="0">
              <a:solidFill>
                <a:schemeClr val="bg2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1343472" y="762000"/>
            <a:ext cx="10848528" cy="381000"/>
          </a:xfrm>
          <a:prstGeom prst="rect">
            <a:avLst/>
          </a:prstGeom>
          <a:solidFill>
            <a:srgbClr val="0C37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40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9" name="Picture 8" descr="LogoOutline-Blue-02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999" y="212576"/>
            <a:ext cx="930424" cy="9304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775" y="5171606"/>
            <a:ext cx="12673207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(null)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(null)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microsoft.com/office/2007/relationships/hdphoto" Target="../media/hdphoto1.wdp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7" Type="http://schemas.openxmlformats.org/officeDocument/2006/relationships/image" Target="../media/image56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emf"/><Relationship Id="rId5" Type="http://schemas.openxmlformats.org/officeDocument/2006/relationships/image" Target="../media/image54.emf"/><Relationship Id="rId4" Type="http://schemas.openxmlformats.org/officeDocument/2006/relationships/image" Target="../media/image5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hyperlink" Target="https://indico.cern.ch/event/999643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emf"/><Relationship Id="rId5" Type="http://schemas.openxmlformats.org/officeDocument/2006/relationships/image" Target="../media/image73.emf"/><Relationship Id="rId4" Type="http://schemas.openxmlformats.org/officeDocument/2006/relationships/image" Target="../media/image72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emf"/><Relationship Id="rId4" Type="http://schemas.openxmlformats.org/officeDocument/2006/relationships/image" Target="../media/image77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emf"/><Relationship Id="rId4" Type="http://schemas.openxmlformats.org/officeDocument/2006/relationships/image" Target="../media/image8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85059/" TargetMode="External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nowmass21.org/docs/files/summaries/AF/SNOWMASS21-AF7_AF0_Luca_Bottura-249.pdf" TargetMode="External"/><Relationship Id="rId4" Type="http://schemas.openxmlformats.org/officeDocument/2006/relationships/hyperlink" Target="https://hts.web.cern.ch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77768C6F-8B60-544A-8084-CE853B9143E3}" type="slidenum">
              <a:rPr lang="en-US" sz="1200" b="0">
                <a:latin typeface="Times New Roman" charset="0"/>
              </a:rPr>
              <a:pPr/>
              <a:t>1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1464" y="1143000"/>
            <a:ext cx="9793088" cy="1828800"/>
          </a:xfrm>
        </p:spPr>
        <p:txBody>
          <a:bodyPr/>
          <a:lstStyle/>
          <a:p>
            <a:pPr algn="ctr"/>
            <a:r>
              <a:rPr lang="en-US" sz="2800" dirty="0">
                <a:latin typeface="Arial" charset="0"/>
                <a:ea typeface="ＭＳ Ｐゴシック" charset="0"/>
                <a:cs typeface="Arial" charset="0"/>
              </a:rPr>
              <a:t>Overview of HTS magnet developments and technical challenges</a:t>
            </a:r>
            <a:endParaRPr lang="fr-FR" sz="2800" dirty="0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5364" name="Rectangle 9"/>
          <p:cNvSpPr>
            <a:spLocks noChangeArrowheads="1"/>
          </p:cNvSpPr>
          <p:nvPr/>
        </p:nvSpPr>
        <p:spPr bwMode="auto">
          <a:xfrm>
            <a:off x="3248025" y="4038600"/>
            <a:ext cx="569595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 dirty="0" err="1">
                <a:latin typeface="Arial" charset="0"/>
                <a:cs typeface="Arial" charset="0"/>
              </a:rPr>
              <a:t>Gijs</a:t>
            </a:r>
            <a:r>
              <a:rPr lang="en-US" sz="2000" dirty="0">
                <a:latin typeface="Arial" charset="0"/>
                <a:cs typeface="Arial" charset="0"/>
              </a:rPr>
              <a:t> de Rijk</a:t>
            </a:r>
          </a:p>
          <a:p>
            <a:pPr algn="ctr"/>
            <a:r>
              <a:rPr lang="en-US" sz="2000" b="0">
                <a:latin typeface="Arial" charset="0"/>
                <a:cs typeface="Arial" charset="0"/>
              </a:rPr>
              <a:t>CERN</a:t>
            </a:r>
            <a:endParaRPr lang="en-US" sz="2000" b="0" dirty="0">
              <a:latin typeface="Arial" charset="0"/>
              <a:cs typeface="Arial" charset="0"/>
            </a:endParaRPr>
          </a:p>
          <a:p>
            <a:pPr algn="ctr"/>
            <a:r>
              <a:rPr lang="en-US" sz="2000" b="0" dirty="0">
                <a:latin typeface="Arial" charset="0"/>
                <a:cs typeface="Arial" charset="0"/>
              </a:rPr>
              <a:t>15</a:t>
            </a:r>
            <a:r>
              <a:rPr lang="en-US" sz="2000" b="0" baseline="30000" dirty="0">
                <a:latin typeface="Arial" charset="0"/>
                <a:cs typeface="Arial" charset="0"/>
              </a:rPr>
              <a:t>th</a:t>
            </a:r>
            <a:r>
              <a:rPr lang="en-US" sz="2000" b="0" dirty="0">
                <a:latin typeface="Arial" charset="0"/>
                <a:cs typeface="Arial" charset="0"/>
              </a:rPr>
              <a:t> April 2021</a:t>
            </a:r>
          </a:p>
          <a:p>
            <a:pPr algn="ctr"/>
            <a:r>
              <a:rPr lang="en-US" sz="2000" b="0" dirty="0">
                <a:latin typeface="Arial" charset="0"/>
                <a:cs typeface="Arial" charset="0"/>
              </a:rPr>
              <a:t>Workshop on State-of-the-Art in High Field Accelerator Magnets</a:t>
            </a:r>
          </a:p>
        </p:txBody>
      </p:sp>
      <p:sp>
        <p:nvSpPr>
          <p:cNvPr id="15365" name="Rectangle 23"/>
          <p:cNvSpPr>
            <a:spLocks noChangeArrowheads="1"/>
          </p:cNvSpPr>
          <p:nvPr/>
        </p:nvSpPr>
        <p:spPr bwMode="auto">
          <a:xfrm>
            <a:off x="623392" y="2971800"/>
            <a:ext cx="11568608" cy="457200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Feather_M0.4, run 3 &amp; 4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143000"/>
            <a:ext cx="4464496" cy="1925960"/>
          </a:xfrm>
        </p:spPr>
        <p:txBody>
          <a:bodyPr>
            <a:normAutofit/>
          </a:bodyPr>
          <a:lstStyle/>
          <a:p>
            <a:r>
              <a:rPr lang="en-US" dirty="0"/>
              <a:t>Connection temperature lower than coil</a:t>
            </a:r>
          </a:p>
          <a:p>
            <a:r>
              <a:rPr lang="en-US" dirty="0"/>
              <a:t>Quenches in the coil</a:t>
            </a:r>
          </a:p>
          <a:p>
            <a:r>
              <a:rPr lang="en-US" dirty="0"/>
              <a:t>Reached 12.9 kA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523663" y="6356350"/>
            <a:ext cx="6683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F293891-A76A-4DB3-9ADA-970DD57151D4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218" y="1173937"/>
            <a:ext cx="7259782" cy="4739818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136A54F-D112-0E44-AD62-5C4EF21A35E9}"/>
              </a:ext>
            </a:extLst>
          </p:cNvPr>
          <p:cNvSpPr txBox="1">
            <a:spLocks/>
          </p:cNvSpPr>
          <p:nvPr/>
        </p:nvSpPr>
        <p:spPr bwMode="auto">
          <a:xfrm>
            <a:off x="191344" y="3789041"/>
            <a:ext cx="4248472" cy="293243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r>
              <a:rPr lang="en-US" b="0" kern="0"/>
              <a:t>Magnet reached 12.9 kA at 12 K, 12.2 kA at 23 K</a:t>
            </a:r>
          </a:p>
          <a:p>
            <a:pPr lvl="1"/>
            <a:r>
              <a:rPr lang="en-US" b="0" kern="0"/>
              <a:t>We don’t have Ic(B,T,</a:t>
            </a:r>
            <a:r>
              <a:rPr lang="el-GR" b="0" kern="0"/>
              <a:t>α</a:t>
            </a:r>
            <a:r>
              <a:rPr lang="en-US" b="0" kern="0"/>
              <a:t>,</a:t>
            </a:r>
            <a:r>
              <a:rPr lang="el-GR" b="0" kern="0"/>
              <a:t>σ</a:t>
            </a:r>
            <a:r>
              <a:rPr lang="en-US" b="0" kern="0"/>
              <a:t>), so difficult to assess how good this result is</a:t>
            </a:r>
          </a:p>
          <a:p>
            <a:r>
              <a:rPr lang="en-US" b="0" kern="0"/>
              <a:t>Magnet reached same current level after a thermal cycle </a:t>
            </a:r>
            <a:r>
              <a:rPr lang="en-US" b="0" kern="0">
                <a:sym typeface="Wingdings" panose="05000000000000000000" pitchFamily="2" charset="2"/>
              </a:rPr>
              <a:t> </a:t>
            </a:r>
            <a:r>
              <a:rPr lang="en-US" b="0" kern="0"/>
              <a:t>no degradation</a:t>
            </a:r>
            <a:endParaRPr lang="en-GB" b="0" kern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B0FD85-34B2-0746-8FD0-F168FDA71CB0}"/>
              </a:ext>
            </a:extLst>
          </p:cNvPr>
          <p:cNvSpPr txBox="1"/>
          <p:nvPr/>
        </p:nvSpPr>
        <p:spPr>
          <a:xfrm>
            <a:off x="6096000" y="6356350"/>
            <a:ext cx="34817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0" dirty="0">
                <a:latin typeface="Arial" panose="020B0604020202020204" pitchFamily="34" charset="0"/>
                <a:cs typeface="Arial" panose="020B0604020202020204" pitchFamily="34" charset="0"/>
              </a:rPr>
              <a:t>Courtesy H. Bajas and F. Margiarotti</a:t>
            </a:r>
          </a:p>
        </p:txBody>
      </p:sp>
    </p:spTree>
    <p:extLst>
      <p:ext uri="{BB962C8B-B14F-4D97-AF65-F5344CB8AC3E}">
        <p14:creationId xmlns:p14="http://schemas.microsoft.com/office/powerpoint/2010/main" val="955060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1464" y="-19472"/>
            <a:ext cx="10750296" cy="762000"/>
          </a:xfrm>
        </p:spPr>
        <p:txBody>
          <a:bodyPr>
            <a:no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Feather_M0-4 and -5 in Sultan results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20" y="1123528"/>
            <a:ext cx="11856640" cy="5715000"/>
          </a:xfrm>
        </p:spPr>
        <p:txBody>
          <a:bodyPr>
            <a:norm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M0.4 reached 10 kA in 11 T background field</a:t>
            </a:r>
          </a:p>
          <a:p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“Both tests were limited by the apparent resistance across the coil, which increased dramatically after the tests at high field.”</a:t>
            </a:r>
          </a:p>
          <a:p>
            <a:endParaRPr lang="en-GB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Heat generation observed in the coils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353423" y="6336878"/>
            <a:ext cx="6683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F293891-A76A-4DB3-9ADA-970DD57151D4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11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5980" y="2011505"/>
            <a:ext cx="3866020" cy="30317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558" y="3273228"/>
            <a:ext cx="3894108" cy="30063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097835" y="3198167"/>
            <a:ext cx="1923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Feather</a:t>
            </a: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_M0.4</a:t>
            </a:r>
            <a:endParaRPr lang="en-GB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03618" y="4235158"/>
            <a:ext cx="17796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Feather_M0.5</a:t>
            </a: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300" y="3270179"/>
            <a:ext cx="4424662" cy="24297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70996" y="6331931"/>
            <a:ext cx="323838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Courtesy </a:t>
            </a:r>
            <a:r>
              <a:rPr lang="en-US" sz="1600" b="0" dirty="0" err="1">
                <a:latin typeface="Arial" panose="020B0604020202020204" pitchFamily="34" charset="0"/>
                <a:cs typeface="Arial" panose="020B0604020202020204" pitchFamily="34" charset="0"/>
              </a:rPr>
              <a:t>X.Sarasola</a:t>
            </a:r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 (EPFL/SPS)</a:t>
            </a:r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880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1434" y="2957084"/>
            <a:ext cx="6736849" cy="37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jevannug\Dropbox\PhDCERN 2.0\Report Layout Study\GeneralFigures\EuCARD2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534" y="4060013"/>
            <a:ext cx="1524000" cy="605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29A3B1-A41C-6740-A760-950F03E5C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Roebel cable magnets: FeatherM2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0207B-8A0B-D448-A0D2-740556C58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143000"/>
            <a:ext cx="11593288" cy="1997968"/>
          </a:xfrm>
        </p:spPr>
        <p:txBody>
          <a:bodyPr/>
          <a:lstStyle/>
          <a:p>
            <a:r>
              <a:rPr lang="en-GB" dirty="0"/>
              <a:t>5 Tesla stand alone, @ 4.5K and 18 Tesla in 13 Tesla background (potentially the highest dipole field in an aperture)</a:t>
            </a:r>
          </a:p>
          <a:p>
            <a:r>
              <a:rPr lang="en-GB" dirty="0"/>
              <a:t>40 mm (real) aperture</a:t>
            </a:r>
          </a:p>
          <a:p>
            <a:r>
              <a:rPr lang="en-GB" dirty="0"/>
              <a:t>10 kA class </a:t>
            </a:r>
            <a:r>
              <a:rPr lang="en-GB" dirty="0" err="1"/>
              <a:t>Roebel</a:t>
            </a:r>
            <a:r>
              <a:rPr lang="en-GB" dirty="0"/>
              <a:t> cable</a:t>
            </a:r>
          </a:p>
          <a:p>
            <a:r>
              <a:rPr lang="en-GB" dirty="0"/>
              <a:t>Accelerator Field quality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DD4BCA-595F-EE4F-A153-FE4F55AFBF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8AF69508-4A44-7748-9F8F-751922C2FF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6234" y="1632705"/>
            <a:ext cx="5321615" cy="1004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8C9F2C8-4A8C-DA47-ADB8-AD96C0DC2499}"/>
              </a:ext>
            </a:extLst>
          </p:cNvPr>
          <p:cNvSpPr txBox="1"/>
          <p:nvPr/>
        </p:nvSpPr>
        <p:spPr>
          <a:xfrm>
            <a:off x="8603047" y="5056018"/>
            <a:ext cx="3325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b="0" dirty="0">
                <a:latin typeface="Arial" panose="020B0604020202020204" pitchFamily="34" charset="0"/>
                <a:cs typeface="Arial" panose="020B0604020202020204" pitchFamily="34" charset="0"/>
              </a:rPr>
              <a:t>J. van Nugteren, G. Kirby,            J. Mazet, et al</a:t>
            </a:r>
          </a:p>
        </p:txBody>
      </p:sp>
    </p:spTree>
    <p:extLst>
      <p:ext uri="{BB962C8B-B14F-4D97-AF65-F5344CB8AC3E}">
        <p14:creationId xmlns:p14="http://schemas.microsoft.com/office/powerpoint/2010/main" val="3112717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F28A1F83-3ADD-E04E-8AFD-F90FEE5B7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FeatherM2_1-2 magnet test results, stand alone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C6CEE1-71D2-B34C-95B4-606DE643E8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95E535C-0AC8-724B-A53C-56D448484E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68" y="1313892"/>
            <a:ext cx="5117374" cy="333924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8563343-3E38-744F-8685-FA8D526BF7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8168" y="1313892"/>
            <a:ext cx="4397252" cy="3135745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895C72A-1F6E-B54D-BE25-8DF8A43D2572}"/>
              </a:ext>
            </a:extLst>
          </p:cNvPr>
          <p:cNvSpPr txBox="1">
            <a:spLocks/>
          </p:cNvSpPr>
          <p:nvPr/>
        </p:nvSpPr>
        <p:spPr bwMode="auto">
          <a:xfrm>
            <a:off x="376189" y="4766548"/>
            <a:ext cx="11856640" cy="14707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None/>
            </a:pPr>
            <a:r>
              <a:rPr lang="en-CH" b="0" kern="0" dirty="0"/>
              <a:t>FeatherM2_1-2. Suman tape - SuperOx Roebel cable</a:t>
            </a:r>
          </a:p>
          <a:p>
            <a:pPr marL="0" indent="0">
              <a:buNone/>
            </a:pPr>
            <a:endParaRPr lang="en-CH" b="0" kern="0" dirty="0"/>
          </a:p>
          <a:p>
            <a:r>
              <a:rPr lang="en-CH" b="0" kern="0" dirty="0"/>
              <a:t>3.13 T reached, but it degrades over succesive cooldowns.</a:t>
            </a:r>
          </a:p>
        </p:txBody>
      </p:sp>
    </p:spTree>
    <p:extLst>
      <p:ext uri="{BB962C8B-B14F-4D97-AF65-F5344CB8AC3E}">
        <p14:creationId xmlns:p14="http://schemas.microsoft.com/office/powerpoint/2010/main" val="249686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Feather-M2.0 </a:t>
            </a:r>
            <a:r>
              <a:rPr lang="en-GB"/>
              <a:t>test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33023CC5-962E-4B78-90BB-49ABEB0227EE}" type="slidenum">
              <a:rPr lang="en-GB" smtClean="0"/>
              <a:t>14</a:t>
            </a:fld>
            <a:endParaRPr lang="en-GB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1775520" y="1171155"/>
            <a:ext cx="8868342" cy="104435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None/>
            </a:pPr>
            <a:r>
              <a:rPr lang="en-US" b="0" kern="0" dirty="0"/>
              <a:t>HTS magnets work differently than LTS magnets due to  a larger enthalpy margin. </a:t>
            </a:r>
          </a:p>
        </p:txBody>
      </p:sp>
      <p:pic>
        <p:nvPicPr>
          <p:cNvPr id="14" name="Picture 13" descr="Screen Shot 2017-08-13 at 08.59.56.png">
            <a:extLst>
              <a:ext uri="{FF2B5EF4-FFF2-40B4-BE49-F238E27FC236}">
                <a16:creationId xmlns:a16="http://schemas.microsoft.com/office/drawing/2014/main" id="{9248F845-DE8C-BB44-8C92-729CECCFC5A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520" y="1797030"/>
            <a:ext cx="4896544" cy="3525766"/>
          </a:xfrm>
          <a:prstGeom prst="rect">
            <a:avLst/>
          </a:prstGeom>
        </p:spPr>
      </p:pic>
      <p:pic>
        <p:nvPicPr>
          <p:cNvPr id="15" name="Content Placeholder 9">
            <a:extLst>
              <a:ext uri="{FF2B5EF4-FFF2-40B4-BE49-F238E27FC236}">
                <a16:creationId xmlns:a16="http://schemas.microsoft.com/office/drawing/2014/main" id="{96EA7BDA-32A7-DA4F-8F08-E2833BE7D3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510" t="65435" r="7575" b="10977"/>
          <a:stretch/>
        </p:blipFill>
        <p:spPr>
          <a:xfrm>
            <a:off x="6384033" y="3925945"/>
            <a:ext cx="4234221" cy="3011971"/>
          </a:xfr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9317445-0EB1-324B-9BD5-29892E927F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275" t="6401" r="-2843" b="58169"/>
          <a:stretch/>
        </p:blipFill>
        <p:spPr>
          <a:xfrm>
            <a:off x="7824193" y="1485214"/>
            <a:ext cx="2664429" cy="24407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C6465B-5692-2242-986E-27AA7CD4DD5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788164" y="5277558"/>
            <a:ext cx="1411771" cy="1680472"/>
          </a:xfrm>
          <a:prstGeom prst="rect">
            <a:avLst/>
          </a:prstGeom>
        </p:spPr>
      </p:pic>
      <p:pic>
        <p:nvPicPr>
          <p:cNvPr id="12" name="Content Placeholder 6">
            <a:extLst>
              <a:ext uri="{FF2B5EF4-FFF2-40B4-BE49-F238E27FC236}">
                <a16:creationId xmlns:a16="http://schemas.microsoft.com/office/drawing/2014/main" id="{B5ED9908-300D-D044-990D-D749DA2C097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75521" y="5202436"/>
            <a:ext cx="2088232" cy="156740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64475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F28A1F83-3ADD-E04E-8AFD-F90FEE5B7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FeatherM2_3-4 magnet test results, stand alone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C6CEE1-71D2-B34C-95B4-606DE643E8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895C72A-1F6E-B54D-BE25-8DF8A43D2572}"/>
              </a:ext>
            </a:extLst>
          </p:cNvPr>
          <p:cNvSpPr txBox="1">
            <a:spLocks/>
          </p:cNvSpPr>
          <p:nvPr/>
        </p:nvSpPr>
        <p:spPr bwMode="auto">
          <a:xfrm>
            <a:off x="376189" y="4766548"/>
            <a:ext cx="11856640" cy="197482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None/>
            </a:pPr>
            <a:r>
              <a:rPr lang="en-CH" b="0" kern="0" dirty="0"/>
              <a:t>FeatherM2_3-4.  Bruker tape – KIT Roebel cable</a:t>
            </a:r>
          </a:p>
          <a:p>
            <a:r>
              <a:rPr lang="en-CH" b="0" kern="0" dirty="0"/>
              <a:t>4.3 T reached (9000 A), </a:t>
            </a:r>
          </a:p>
          <a:p>
            <a:r>
              <a:rPr lang="en-CH" b="0" kern="0" dirty="0"/>
              <a:t>Serious problems with the leads, ReBCO Roebel cable is mechanically less robust as initially thought</a:t>
            </a:r>
          </a:p>
          <a:p>
            <a:r>
              <a:rPr lang="en-CH" b="0" kern="0" dirty="0"/>
              <a:t>Some degradation on (only) one coil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BD533F1-A7BE-8F41-9578-EEEDD4E3D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1484784"/>
            <a:ext cx="4346688" cy="3008471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4020D17-192C-4241-AC13-7F9EFD027CF9}"/>
              </a:ext>
            </a:extLst>
          </p:cNvPr>
          <p:cNvGrpSpPr/>
          <p:nvPr/>
        </p:nvGrpSpPr>
        <p:grpSpPr>
          <a:xfrm>
            <a:off x="7176120" y="1524584"/>
            <a:ext cx="4322619" cy="3241964"/>
            <a:chOff x="7869381" y="3616036"/>
            <a:chExt cx="4322619" cy="324196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5D7386F-393E-8949-8C11-87ADCCFFCB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69381" y="3616036"/>
              <a:ext cx="4322619" cy="3241964"/>
            </a:xfrm>
            <a:prstGeom prst="rect">
              <a:avLst/>
            </a:prstGeom>
            <a:solidFill>
              <a:schemeClr val="bg1"/>
            </a:solidFill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C869CC4-BCEE-6F4A-9A62-C4259A201A4F}"/>
                </a:ext>
              </a:extLst>
            </p:cNvPr>
            <p:cNvCxnSpPr/>
            <p:nvPr/>
          </p:nvCxnSpPr>
          <p:spPr>
            <a:xfrm flipV="1">
              <a:off x="11434618" y="3990109"/>
              <a:ext cx="0" cy="43410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69F7DC4-CA15-9D4F-85AC-57A31657218E}"/>
                </a:ext>
              </a:extLst>
            </p:cNvPr>
            <p:cNvSpPr txBox="1"/>
            <p:nvPr/>
          </p:nvSpPr>
          <p:spPr>
            <a:xfrm>
              <a:off x="8465720" y="4239552"/>
              <a:ext cx="27366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0" dirty="0">
                  <a:latin typeface="Arial" panose="020B0604020202020204" pitchFamily="34" charset="0"/>
                  <a:cs typeface="Arial" panose="020B0604020202020204" pitchFamily="34" charset="0"/>
                </a:rPr>
                <a:t>Coil 3, successive ramps</a:t>
              </a:r>
              <a:endParaRPr lang="en-GB" sz="1600" b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0F64595-B379-594B-A71A-060C918657C8}"/>
                </a:ext>
              </a:extLst>
            </p:cNvPr>
            <p:cNvSpPr txBox="1"/>
            <p:nvPr/>
          </p:nvSpPr>
          <p:spPr>
            <a:xfrm>
              <a:off x="10804168" y="5411801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0" dirty="0">
                  <a:latin typeface="Arial" panose="020B0604020202020204" pitchFamily="34" charset="0"/>
                  <a:cs typeface="Arial" panose="020B0604020202020204" pitchFamily="34" charset="0"/>
                </a:rPr>
                <a:t>Coil 4</a:t>
              </a:r>
              <a:endParaRPr lang="en-GB" sz="1600" b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28859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F28A1F83-3ADD-E04E-8AFD-F90FEE5B7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FeatherM2_3-4 magnet test results, as insert in Fresca2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C6CEE1-71D2-B34C-95B4-606DE643E8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895C72A-1F6E-B54D-BE25-8DF8A43D2572}"/>
              </a:ext>
            </a:extLst>
          </p:cNvPr>
          <p:cNvSpPr txBox="1">
            <a:spLocks/>
          </p:cNvSpPr>
          <p:nvPr/>
        </p:nvSpPr>
        <p:spPr bwMode="auto">
          <a:xfrm>
            <a:off x="376190" y="1196752"/>
            <a:ext cx="5451176" cy="165618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None/>
            </a:pPr>
            <a:r>
              <a:rPr lang="en-CH" b="0" kern="0" dirty="0"/>
              <a:t>FeatherM2_3-4    4.2K (no superfluid) </a:t>
            </a:r>
          </a:p>
          <a:p>
            <a:pPr marL="0" indent="0">
              <a:buNone/>
            </a:pPr>
            <a:r>
              <a:rPr lang="en-CH" b="0" kern="0" dirty="0"/>
              <a:t>At start: </a:t>
            </a:r>
          </a:p>
          <a:p>
            <a:r>
              <a:rPr lang="en-CH" b="0" kern="0" dirty="0"/>
              <a:t>know stand-alone degradatiopn on one coil</a:t>
            </a:r>
          </a:p>
          <a:p>
            <a:r>
              <a:rPr lang="en-CH" b="0" kern="0" dirty="0"/>
              <a:t>mechanical damage issues with the leads</a:t>
            </a:r>
          </a:p>
          <a:p>
            <a:endParaRPr lang="en-CH" b="0" kern="0" dirty="0"/>
          </a:p>
          <a:p>
            <a:endParaRPr lang="en-CH" b="0" kern="0" dirty="0"/>
          </a:p>
          <a:p>
            <a:endParaRPr lang="en-CH" b="0" kern="0" dirty="0"/>
          </a:p>
          <a:p>
            <a:endParaRPr lang="en-CH" b="0" kern="0" dirty="0"/>
          </a:p>
          <a:p>
            <a:endParaRPr lang="en-CH" b="0" kern="0" dirty="0"/>
          </a:p>
          <a:p>
            <a:endParaRPr lang="en-CH" b="0" kern="0" dirty="0"/>
          </a:p>
          <a:p>
            <a:endParaRPr lang="en-CH" b="0" kern="0" dirty="0"/>
          </a:p>
          <a:p>
            <a:endParaRPr lang="en-CH" b="0" kern="0" dirty="0"/>
          </a:p>
          <a:p>
            <a:endParaRPr lang="en-CH" b="0" kern="0" dirty="0"/>
          </a:p>
          <a:p>
            <a:endParaRPr lang="en-CH" b="0" kern="0" dirty="0"/>
          </a:p>
          <a:p>
            <a:endParaRPr lang="en-CH" b="0" kern="0" dirty="0"/>
          </a:p>
          <a:p>
            <a:endParaRPr lang="en-CH" b="0" kern="0" dirty="0"/>
          </a:p>
          <a:p>
            <a:r>
              <a:rPr lang="en-CH" b="0" kern="0" dirty="0"/>
              <a:t>strong degradation in background field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19BE8C-25EA-BC46-BE0F-13483E8A6E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5625" y="729232"/>
            <a:ext cx="5716375" cy="403948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E58BBC4C-996C-994B-96A1-6A3F994CA404}"/>
              </a:ext>
            </a:extLst>
          </p:cNvPr>
          <p:cNvGrpSpPr>
            <a:grpSpLocks noChangeAspect="1"/>
          </p:cNvGrpSpPr>
          <p:nvPr/>
        </p:nvGrpSpPr>
        <p:grpSpPr>
          <a:xfrm>
            <a:off x="376190" y="4154809"/>
            <a:ext cx="6511898" cy="2411216"/>
            <a:chOff x="113834" y="4349193"/>
            <a:chExt cx="5785868" cy="241669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1D92D35-CD16-394B-AC97-4DF2CF7567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3834" y="4349193"/>
              <a:ext cx="5785868" cy="2416693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9D961B2-63CC-DB4C-9370-35B42B0C155B}"/>
                </a:ext>
              </a:extLst>
            </p:cNvPr>
            <p:cNvSpPr txBox="1"/>
            <p:nvPr/>
          </p:nvSpPr>
          <p:spPr>
            <a:xfrm>
              <a:off x="1262743" y="4423955"/>
              <a:ext cx="366376" cy="5405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dirty="0"/>
                <a:t>1</a:t>
              </a:r>
              <a:endParaRPr lang="en-GB" sz="1800" b="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77B25EC-5514-C949-A1FC-50CC5EA7C44E}"/>
                </a:ext>
              </a:extLst>
            </p:cNvPr>
            <p:cNvSpPr txBox="1"/>
            <p:nvPr/>
          </p:nvSpPr>
          <p:spPr>
            <a:xfrm>
              <a:off x="1564429" y="4423955"/>
              <a:ext cx="366376" cy="5405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dirty="0"/>
                <a:t>2</a:t>
              </a:r>
              <a:endParaRPr lang="en-GB" sz="1800" b="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FD9691C-C623-534A-BACC-B636F0FC3280}"/>
                </a:ext>
              </a:extLst>
            </p:cNvPr>
            <p:cNvSpPr txBox="1"/>
            <p:nvPr/>
          </p:nvSpPr>
          <p:spPr>
            <a:xfrm>
              <a:off x="3665684" y="4415247"/>
              <a:ext cx="296715" cy="540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0" dirty="0"/>
                <a:t>3</a:t>
              </a:r>
              <a:endParaRPr lang="en-GB" sz="1800" b="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943A16D-2CEA-E749-8FAF-D6C19EFF580A}"/>
                </a:ext>
              </a:extLst>
            </p:cNvPr>
            <p:cNvSpPr txBox="1"/>
            <p:nvPr/>
          </p:nvSpPr>
          <p:spPr>
            <a:xfrm>
              <a:off x="3993955" y="4415247"/>
              <a:ext cx="296715" cy="540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0" dirty="0"/>
                <a:t>4</a:t>
              </a:r>
              <a:endParaRPr lang="en-GB" sz="1800" b="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25C1F40-BC73-BD4E-9007-31322A5799F7}"/>
                </a:ext>
              </a:extLst>
            </p:cNvPr>
            <p:cNvSpPr txBox="1"/>
            <p:nvPr/>
          </p:nvSpPr>
          <p:spPr>
            <a:xfrm>
              <a:off x="4322649" y="4423955"/>
              <a:ext cx="296715" cy="540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0" dirty="0"/>
                <a:t>5</a:t>
              </a:r>
              <a:endParaRPr lang="en-GB" sz="1800" b="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2A4BA85-2105-3747-861C-1366020632AC}"/>
                </a:ext>
              </a:extLst>
            </p:cNvPr>
            <p:cNvSpPr txBox="1"/>
            <p:nvPr/>
          </p:nvSpPr>
          <p:spPr>
            <a:xfrm>
              <a:off x="4619364" y="4423955"/>
              <a:ext cx="296715" cy="540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0" dirty="0"/>
                <a:t>6</a:t>
              </a:r>
              <a:endParaRPr lang="en-GB" sz="1800" b="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4B29870-C737-1640-B70B-05171FD0A784}"/>
                </a:ext>
              </a:extLst>
            </p:cNvPr>
            <p:cNvSpPr txBox="1"/>
            <p:nvPr/>
          </p:nvSpPr>
          <p:spPr>
            <a:xfrm>
              <a:off x="4947635" y="4423955"/>
              <a:ext cx="296715" cy="540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0" dirty="0"/>
                <a:t>7</a:t>
              </a:r>
              <a:endParaRPr lang="en-GB" sz="1800" b="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C7C25B5-9E83-7F47-B621-882E39808D7B}"/>
                </a:ext>
              </a:extLst>
            </p:cNvPr>
            <p:cNvSpPr txBox="1"/>
            <p:nvPr/>
          </p:nvSpPr>
          <p:spPr>
            <a:xfrm>
              <a:off x="5275906" y="4415247"/>
              <a:ext cx="296715" cy="540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0" dirty="0"/>
                <a:t>8</a:t>
              </a:r>
              <a:endParaRPr lang="en-GB" sz="1800" b="0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CA45412-8834-8C49-9352-545C7B108B09}"/>
              </a:ext>
            </a:extLst>
          </p:cNvPr>
          <p:cNvSpPr txBox="1"/>
          <p:nvPr/>
        </p:nvSpPr>
        <p:spPr>
          <a:xfrm>
            <a:off x="7313953" y="5959491"/>
            <a:ext cx="4452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0" dirty="0">
                <a:latin typeface="Arial" panose="020B0604020202020204" pitchFamily="34" charset="0"/>
                <a:cs typeface="Arial" panose="020B0604020202020204" pitchFamily="34" charset="0"/>
              </a:rPr>
              <a:t>F. Mangiarotti, G. Kirby, D. Martins Araujo, et al</a:t>
            </a:r>
          </a:p>
        </p:txBody>
      </p:sp>
    </p:spTree>
    <p:extLst>
      <p:ext uri="{BB962C8B-B14F-4D97-AF65-F5344CB8AC3E}">
        <p14:creationId xmlns:p14="http://schemas.microsoft.com/office/powerpoint/2010/main" val="2671450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F28A1F83-3ADD-E04E-8AFD-F90FEE5B7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FeatherM2_3-4 magnet test results, as insert in Fresca2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C6CEE1-71D2-B34C-95B4-606DE643E8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0028CC3-D876-B949-9AED-FB84F1E9365A}"/>
              </a:ext>
            </a:extLst>
          </p:cNvPr>
          <p:cNvSpPr txBox="1">
            <a:spLocks/>
          </p:cNvSpPr>
          <p:nvPr/>
        </p:nvSpPr>
        <p:spPr bwMode="auto">
          <a:xfrm>
            <a:off x="2279576" y="1251602"/>
            <a:ext cx="1944217" cy="56029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-106" charset="0"/>
              </a:defRPr>
            </a:lvl9pPr>
          </a:lstStyle>
          <a:p>
            <a:r>
              <a:rPr lang="en-US" b="0" kern="0" dirty="0"/>
              <a:t>V-I in Coil 2.3</a:t>
            </a:r>
            <a:endParaRPr lang="en-GB" b="0" kern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C22230-6A3A-914A-B4BB-E8722B2916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335" y="1640483"/>
            <a:ext cx="6015861" cy="46357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C6B88D-737D-0A41-8F8D-D8913D1958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61815"/>
            <a:ext cx="6015860" cy="4635751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55919A7F-0020-064D-B7EB-4D05F959256E}"/>
              </a:ext>
            </a:extLst>
          </p:cNvPr>
          <p:cNvSpPr txBox="1">
            <a:spLocks/>
          </p:cNvSpPr>
          <p:nvPr/>
        </p:nvSpPr>
        <p:spPr bwMode="auto">
          <a:xfrm>
            <a:off x="8320895" y="1251602"/>
            <a:ext cx="1944217" cy="56029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-106" charset="0"/>
              </a:defRPr>
            </a:lvl9pPr>
          </a:lstStyle>
          <a:p>
            <a:r>
              <a:rPr lang="en-US" b="0" kern="0" dirty="0"/>
              <a:t>V-I in Coil 2.4</a:t>
            </a:r>
            <a:endParaRPr lang="en-GB" b="0" kern="0" dirty="0"/>
          </a:p>
        </p:txBody>
      </p:sp>
      <p:pic>
        <p:nvPicPr>
          <p:cNvPr id="11" name="Content Placeholder 3">
            <a:extLst>
              <a:ext uri="{FF2B5EF4-FFF2-40B4-BE49-F238E27FC236}">
                <a16:creationId xmlns:a16="http://schemas.microsoft.com/office/drawing/2014/main" id="{093BC54F-C1F4-2745-A0B6-FD4CEBBE9EC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3985" y="5999268"/>
            <a:ext cx="5319345" cy="84258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BFB8A79A-43A7-0A4D-8FB5-155D9C2186BC}"/>
              </a:ext>
            </a:extLst>
          </p:cNvPr>
          <p:cNvSpPr/>
          <p:nvPr/>
        </p:nvSpPr>
        <p:spPr>
          <a:xfrm>
            <a:off x="1731254" y="6114635"/>
            <a:ext cx="1686622" cy="727214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Content Placeholder 3">
            <a:extLst>
              <a:ext uri="{FF2B5EF4-FFF2-40B4-BE49-F238E27FC236}">
                <a16:creationId xmlns:a16="http://schemas.microsoft.com/office/drawing/2014/main" id="{D2999C00-695C-BF4F-9596-A95185A2550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87210" y="6011779"/>
            <a:ext cx="5319345" cy="84258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249BC96B-D5CA-E84F-A694-75768B40FE59}"/>
              </a:ext>
            </a:extLst>
          </p:cNvPr>
          <p:cNvSpPr/>
          <p:nvPr/>
        </p:nvSpPr>
        <p:spPr>
          <a:xfrm>
            <a:off x="9627408" y="6127146"/>
            <a:ext cx="1686622" cy="727214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8757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EuCARD2 Cos-</a:t>
            </a:r>
            <a:r>
              <a:rPr lang="el-GR" dirty="0"/>
              <a:t>θ</a:t>
            </a:r>
            <a:r>
              <a:rPr lang="fr-FR" dirty="0"/>
              <a:t>   CEA </a:t>
            </a:r>
            <a:endParaRPr lang="fr-FR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>
                <a:solidFill>
                  <a:schemeClr val="tx2"/>
                </a:solidFill>
              </a:rPr>
              <a:t>Design B - « </a:t>
            </a:r>
            <a:r>
              <a:rPr lang="fr-FR" dirty="0" err="1">
                <a:solidFill>
                  <a:schemeClr val="tx2"/>
                </a:solidFill>
              </a:rPr>
              <a:t>thin</a:t>
            </a:r>
            <a:r>
              <a:rPr lang="fr-FR" dirty="0">
                <a:solidFill>
                  <a:schemeClr val="tx2"/>
                </a:solidFill>
              </a:rPr>
              <a:t> » </a:t>
            </a:r>
            <a:r>
              <a:rPr lang="fr-FR" dirty="0" err="1">
                <a:solidFill>
                  <a:schemeClr val="tx2"/>
                </a:solidFill>
              </a:rPr>
              <a:t>cable</a:t>
            </a:r>
            <a:r>
              <a:rPr lang="fr-FR" dirty="0">
                <a:solidFill>
                  <a:schemeClr val="tx2"/>
                </a:solidFill>
              </a:rPr>
              <a:t> : 12 x 1.0 mm² </a:t>
            </a:r>
            <a:r>
              <a:rPr lang="fr-FR" dirty="0" err="1">
                <a:solidFill>
                  <a:schemeClr val="tx2"/>
                </a:solidFill>
              </a:rPr>
              <a:t>bare</a:t>
            </a:r>
            <a:r>
              <a:rPr lang="fr-FR" dirty="0">
                <a:solidFill>
                  <a:schemeClr val="tx2"/>
                </a:solidFill>
              </a:rPr>
              <a:t>, 15 tapes  100 µm-</a:t>
            </a:r>
            <a:r>
              <a:rPr lang="fr-FR" dirty="0" err="1">
                <a:solidFill>
                  <a:schemeClr val="tx2"/>
                </a:solidFill>
              </a:rPr>
              <a:t>thick</a:t>
            </a:r>
            <a:endParaRPr lang="fr-FR" dirty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marL="0" lvl="1" indent="0">
              <a:buNone/>
            </a:pPr>
            <a:endParaRPr lang="fr-FR" dirty="0"/>
          </a:p>
          <a:p>
            <a:endParaRPr lang="en-US" sz="2400" dirty="0"/>
          </a:p>
        </p:txBody>
      </p:sp>
      <p:grpSp>
        <p:nvGrpSpPr>
          <p:cNvPr id="4" name="Groupe 3"/>
          <p:cNvGrpSpPr>
            <a:grpSpLocks noChangeAspect="1"/>
          </p:cNvGrpSpPr>
          <p:nvPr/>
        </p:nvGrpSpPr>
        <p:grpSpPr>
          <a:xfrm>
            <a:off x="4334638" y="1902856"/>
            <a:ext cx="4187526" cy="2097644"/>
            <a:chOff x="4544573" y="2554795"/>
            <a:chExt cx="4514911" cy="2284426"/>
          </a:xfrm>
        </p:grpSpPr>
        <p:grpSp>
          <p:nvGrpSpPr>
            <p:cNvPr id="35" name="Groupe 34"/>
            <p:cNvGrpSpPr>
              <a:grpSpLocks noChangeAspect="1"/>
            </p:cNvGrpSpPr>
            <p:nvPr/>
          </p:nvGrpSpPr>
          <p:grpSpPr>
            <a:xfrm>
              <a:off x="4626592" y="2554795"/>
              <a:ext cx="4399699" cy="2256005"/>
              <a:chOff x="114804" y="1126516"/>
              <a:chExt cx="9029196" cy="4629841"/>
            </a:xfrm>
          </p:grpSpPr>
          <p:pic>
            <p:nvPicPr>
              <p:cNvPr id="36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10942" y="1700808"/>
                <a:ext cx="4933058" cy="40149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7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4804" y="1660219"/>
                <a:ext cx="4096138" cy="4096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" name="TextBox 5"/>
              <p:cNvSpPr txBox="1"/>
              <p:nvPr/>
            </p:nvSpPr>
            <p:spPr>
              <a:xfrm>
                <a:off x="114804" y="1126516"/>
                <a:ext cx="8983518" cy="619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200" b="0" dirty="0">
                    <a:solidFill>
                      <a:srgbClr val="2F2B20"/>
                    </a:solidFill>
                    <a:latin typeface="Calibri"/>
                    <a:ea typeface="+mn-ea"/>
                    <a:cs typeface="+mn-cs"/>
                  </a:rPr>
                  <a:t>Cos-</a:t>
                </a:r>
                <a:r>
                  <a:rPr lang="el-GR" sz="1200" b="0" dirty="0">
                    <a:solidFill>
                      <a:srgbClr val="2F2B20"/>
                    </a:solidFill>
                    <a:latin typeface="Calibri"/>
                    <a:ea typeface="+mn-ea"/>
                    <a:cs typeface="+mn-cs"/>
                  </a:rPr>
                  <a:t>θ </a:t>
                </a:r>
                <a:r>
                  <a:rPr lang="fr-FR" sz="1200" b="0" dirty="0">
                    <a:solidFill>
                      <a:srgbClr val="2F2B20"/>
                    </a:solidFill>
                    <a:latin typeface="Calibri"/>
                    <a:ea typeface="+mn-ea"/>
                    <a:cs typeface="+mn-cs"/>
                  </a:rPr>
                  <a:t>B : 1.0 mm + 2x125µm </a:t>
                </a:r>
                <a:r>
                  <a:rPr lang="fr-FR" sz="1200" b="0" dirty="0" err="1">
                    <a:solidFill>
                      <a:srgbClr val="2F2B20"/>
                    </a:solidFill>
                    <a:latin typeface="Calibri"/>
                    <a:ea typeface="+mn-ea"/>
                    <a:cs typeface="+mn-cs"/>
                  </a:rPr>
                  <a:t>insulation</a:t>
                </a:r>
                <a:r>
                  <a:rPr lang="fr-FR" sz="1200" b="0" dirty="0">
                    <a:solidFill>
                      <a:srgbClr val="2F2B20"/>
                    </a:solidFill>
                    <a:latin typeface="Calibri"/>
                    <a:ea typeface="+mn-ea"/>
                    <a:cs typeface="+mn-cs"/>
                  </a:rPr>
                  <a:t>, </a:t>
                </a:r>
                <a:r>
                  <a:rPr lang="fr-FR" sz="1200" dirty="0">
                    <a:solidFill>
                      <a:srgbClr val="2F2B20"/>
                    </a:solidFill>
                    <a:latin typeface="Calibri"/>
                    <a:ea typeface="+mn-ea"/>
                    <a:cs typeface="+mn-cs"/>
                  </a:rPr>
                  <a:t>17 </a:t>
                </a:r>
                <a:r>
                  <a:rPr lang="fr-FR" sz="1200" dirty="0" err="1">
                    <a:solidFill>
                      <a:srgbClr val="2F2B20"/>
                    </a:solidFill>
                    <a:latin typeface="Calibri"/>
                    <a:ea typeface="+mn-ea"/>
                    <a:cs typeface="+mn-cs"/>
                  </a:rPr>
                  <a:t>turns</a:t>
                </a:r>
                <a:endParaRPr lang="en-US" sz="1200" dirty="0">
                  <a:solidFill>
                    <a:srgbClr val="2F2B20"/>
                  </a:solidFill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4544573" y="2592367"/>
              <a:ext cx="4514911" cy="2246854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800" b="0">
                <a:solidFill>
                  <a:srgbClr val="FFFFFF"/>
                </a:solidFill>
                <a:latin typeface="Calibri"/>
              </a:endParaRPr>
            </a:p>
          </p:txBody>
        </p:sp>
      </p:grp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547443"/>
              </p:ext>
            </p:extLst>
          </p:nvPr>
        </p:nvGraphicFramePr>
        <p:xfrm>
          <a:off x="551384" y="1916832"/>
          <a:ext cx="3352802" cy="36652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2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1150">
                <a:tc>
                  <a:txBody>
                    <a:bodyPr/>
                    <a:lstStyle/>
                    <a:p>
                      <a:r>
                        <a:rPr lang="fr-FR" sz="1400" dirty="0" err="1"/>
                        <a:t>Layout</a:t>
                      </a:r>
                      <a:endParaRPr lang="en-US" sz="1400" dirty="0"/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Unit</a:t>
                      </a:r>
                      <a:endParaRPr lang="en-US" sz="1400" dirty="0"/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 Cos</a:t>
                      </a:r>
                      <a:r>
                        <a:rPr lang="el-GR" sz="1400" dirty="0"/>
                        <a:t>ϑ</a:t>
                      </a:r>
                      <a:r>
                        <a:rPr lang="fr-FR" sz="1400" dirty="0"/>
                        <a:t> B</a:t>
                      </a:r>
                      <a:endParaRPr lang="en-US" sz="1400" dirty="0"/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fr-FR" sz="1400" dirty="0" err="1"/>
                        <a:t>Iop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kA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10.06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fr-FR" sz="1400" dirty="0"/>
                        <a:t>Bop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T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5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en-US" sz="1400" dirty="0" err="1"/>
                        <a:t>Bpeak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5.8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fr-FR" sz="1400" dirty="0" err="1"/>
                        <a:t>Ic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kA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15.2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fr-FR" sz="1400" dirty="0"/>
                        <a:t>LL </a:t>
                      </a:r>
                      <a:r>
                        <a:rPr lang="fr-FR" sz="1400" dirty="0" err="1"/>
                        <a:t>margin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(%)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34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fr-FR" sz="1400" dirty="0"/>
                        <a:t>T </a:t>
                      </a:r>
                      <a:r>
                        <a:rPr lang="fr-FR" sz="1400" dirty="0" err="1"/>
                        <a:t>margin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K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30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fr-FR" sz="1400" dirty="0" err="1"/>
                        <a:t>Sd</a:t>
                      </a:r>
                      <a:r>
                        <a:rPr lang="fr-FR" sz="1400" dirty="0"/>
                        <a:t>. inductance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400" dirty="0" err="1"/>
                        <a:t>mH</a:t>
                      </a:r>
                      <a:r>
                        <a:rPr lang="fr-FR" sz="1400" dirty="0"/>
                        <a:t>/m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0.73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fr-FR" sz="1400" dirty="0" err="1"/>
                        <a:t>coil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inner</a:t>
                      </a:r>
                      <a:r>
                        <a:rPr lang="fr-FR" sz="1400" dirty="0"/>
                        <a:t> radius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24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en-US" sz="1400" dirty="0"/>
                        <a:t>yoke inner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baseline="0" dirty="0" err="1"/>
                        <a:t>raidus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en-US" sz="1400" dirty="0"/>
                        <a:t>yoke outer </a:t>
                      </a:r>
                      <a:r>
                        <a:rPr lang="en-US" sz="1400" dirty="0" err="1"/>
                        <a:t>raidus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en-US" sz="1400" dirty="0"/>
                        <a:t>Nb. of turns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17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en-US" sz="1400" dirty="0"/>
                        <a:t>Unit </a:t>
                      </a:r>
                      <a:r>
                        <a:rPr lang="en-US" sz="1400" dirty="0" err="1"/>
                        <a:t>len</a:t>
                      </a:r>
                      <a:r>
                        <a:rPr lang="en-US" sz="1400" dirty="0"/>
                        <a:t>.</a:t>
                      </a:r>
                      <a:r>
                        <a:rPr lang="en-US" sz="1400" baseline="0" dirty="0"/>
                        <a:t> of cond.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17" name="Espace réservé du contenu 2"/>
          <p:cNvSpPr txBox="1">
            <a:spLocks/>
          </p:cNvSpPr>
          <p:nvPr/>
        </p:nvSpPr>
        <p:spPr>
          <a:xfrm>
            <a:off x="3715386" y="1143000"/>
            <a:ext cx="3824186" cy="5400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>
                <a:srgbClr val="A9A57C"/>
              </a:buClr>
              <a:defRPr/>
            </a:pPr>
            <a:endParaRPr lang="fr-FR" sz="2000" b="0" dirty="0">
              <a:solidFill>
                <a:srgbClr val="2F2B20"/>
              </a:solidFill>
              <a:latin typeface="Calibri"/>
            </a:endParaRPr>
          </a:p>
          <a:p>
            <a:pPr fontAlgn="auto">
              <a:spcAft>
                <a:spcPts val="0"/>
              </a:spcAft>
              <a:buClr>
                <a:srgbClr val="A9A57C"/>
              </a:buClr>
              <a:defRPr/>
            </a:pPr>
            <a:endParaRPr lang="fr-FR" sz="2000" b="0" dirty="0">
              <a:solidFill>
                <a:srgbClr val="2F2B20"/>
              </a:solidFill>
              <a:latin typeface="Calibri"/>
            </a:endParaRPr>
          </a:p>
          <a:p>
            <a:pPr fontAlgn="auto">
              <a:spcAft>
                <a:spcPts val="0"/>
              </a:spcAft>
              <a:buClr>
                <a:srgbClr val="A9A57C"/>
              </a:buClr>
              <a:defRPr/>
            </a:pPr>
            <a:endParaRPr lang="fr-FR" sz="2000" b="0" dirty="0">
              <a:solidFill>
                <a:srgbClr val="2F2B20"/>
              </a:solidFill>
              <a:latin typeface="Calibri"/>
            </a:endParaRPr>
          </a:p>
          <a:p>
            <a:pPr fontAlgn="auto">
              <a:spcAft>
                <a:spcPts val="0"/>
              </a:spcAft>
              <a:buClr>
                <a:srgbClr val="A9A57C"/>
              </a:buClr>
              <a:defRPr/>
            </a:pPr>
            <a:endParaRPr lang="fr-FR" sz="2000" b="0" dirty="0">
              <a:solidFill>
                <a:srgbClr val="2F2B20"/>
              </a:solidFill>
              <a:latin typeface="Calibri"/>
            </a:endParaRPr>
          </a:p>
          <a:p>
            <a:pPr fontAlgn="auto">
              <a:spcAft>
                <a:spcPts val="0"/>
              </a:spcAft>
              <a:buClr>
                <a:srgbClr val="A9A57C"/>
              </a:buClr>
              <a:defRPr/>
            </a:pPr>
            <a:endParaRPr lang="fr-FR" sz="2000" b="0" dirty="0">
              <a:solidFill>
                <a:srgbClr val="2F2B20"/>
              </a:solidFill>
              <a:latin typeface="Calibri"/>
            </a:endParaRPr>
          </a:p>
          <a:p>
            <a:pPr fontAlgn="auto">
              <a:spcAft>
                <a:spcPts val="0"/>
              </a:spcAft>
              <a:buClr>
                <a:srgbClr val="A9A57C"/>
              </a:buClr>
              <a:defRPr/>
            </a:pPr>
            <a:endParaRPr lang="fr-FR" sz="2000" b="0" dirty="0">
              <a:solidFill>
                <a:srgbClr val="2F2B20"/>
              </a:solidFill>
              <a:latin typeface="Calibri"/>
            </a:endParaRPr>
          </a:p>
          <a:p>
            <a:pPr fontAlgn="auto">
              <a:spcAft>
                <a:spcPts val="0"/>
              </a:spcAft>
              <a:buClr>
                <a:srgbClr val="A9A57C"/>
              </a:buClr>
              <a:defRPr/>
            </a:pPr>
            <a:endParaRPr lang="fr-FR" sz="2000" b="0" dirty="0">
              <a:solidFill>
                <a:srgbClr val="2F2B20"/>
              </a:solidFill>
              <a:latin typeface="Calibri"/>
            </a:endParaRPr>
          </a:p>
          <a:p>
            <a:pPr fontAlgn="auto">
              <a:spcAft>
                <a:spcPts val="0"/>
              </a:spcAft>
              <a:buClr>
                <a:srgbClr val="A9A57C"/>
              </a:buClr>
              <a:defRPr/>
            </a:pPr>
            <a:endParaRPr lang="fr-FR" sz="2000" b="0" dirty="0">
              <a:solidFill>
                <a:srgbClr val="2F2B20"/>
              </a:solidFill>
              <a:latin typeface="Calibri"/>
            </a:endParaRPr>
          </a:p>
          <a:p>
            <a:pPr fontAlgn="auto">
              <a:spcAft>
                <a:spcPts val="0"/>
              </a:spcAft>
              <a:buClr>
                <a:srgbClr val="A9A57C"/>
              </a:buClr>
              <a:defRPr/>
            </a:pPr>
            <a:endParaRPr lang="fr-FR" sz="2000" b="0" dirty="0">
              <a:solidFill>
                <a:srgbClr val="2F2B20"/>
              </a:solidFill>
              <a:latin typeface="Calibri"/>
            </a:endParaRPr>
          </a:p>
          <a:p>
            <a:pPr fontAlgn="auto">
              <a:spcAft>
                <a:spcPts val="0"/>
              </a:spcAft>
              <a:buClr>
                <a:srgbClr val="A9A57C"/>
              </a:buClr>
              <a:defRPr/>
            </a:pPr>
            <a:endParaRPr lang="fr-FR" sz="2000" b="0" dirty="0">
              <a:solidFill>
                <a:srgbClr val="2F2B20"/>
              </a:solidFill>
              <a:latin typeface="Calibri"/>
            </a:endParaRPr>
          </a:p>
          <a:p>
            <a:pPr fontAlgn="auto">
              <a:spcAft>
                <a:spcPts val="0"/>
              </a:spcAft>
              <a:buClr>
                <a:srgbClr val="A9A57C"/>
              </a:buClr>
              <a:defRPr/>
            </a:pPr>
            <a:r>
              <a:rPr lang="fr-FR" sz="2000" b="0" dirty="0">
                <a:solidFill>
                  <a:srgbClr val="2F2B20"/>
                </a:solidFill>
                <a:latin typeface="Calibri"/>
              </a:rPr>
              <a:t>EuCARD2 </a:t>
            </a:r>
            <a:r>
              <a:rPr lang="fr-FR" sz="2000" b="0" dirty="0" err="1">
                <a:solidFill>
                  <a:srgbClr val="2F2B20"/>
                </a:solidFill>
                <a:latin typeface="Calibri"/>
              </a:rPr>
              <a:t>Roebel</a:t>
            </a:r>
            <a:r>
              <a:rPr lang="fr-FR" sz="2000" b="0" dirty="0">
                <a:solidFill>
                  <a:srgbClr val="2F2B20"/>
                </a:solidFill>
                <a:latin typeface="Calibri"/>
              </a:rPr>
              <a:t> </a:t>
            </a:r>
            <a:r>
              <a:rPr lang="en-US" sz="2000" b="0" dirty="0">
                <a:solidFill>
                  <a:srgbClr val="2F2B20"/>
                </a:solidFill>
                <a:latin typeface="Calibri"/>
              </a:rPr>
              <a:t>« thin » cable : </a:t>
            </a:r>
          </a:p>
          <a:p>
            <a:pPr lvl="1" fontAlgn="auto">
              <a:spcAft>
                <a:spcPts val="0"/>
              </a:spcAft>
              <a:buClr>
                <a:srgbClr val="9CBEBD"/>
              </a:buClr>
              <a:defRPr/>
            </a:pPr>
            <a:r>
              <a:rPr lang="en-US" sz="1800" b="0" dirty="0">
                <a:solidFill>
                  <a:srgbClr val="2F2B20"/>
                </a:solidFill>
                <a:latin typeface="Calibri"/>
              </a:rPr>
              <a:t>12 x 1.0 mm²</a:t>
            </a:r>
          </a:p>
          <a:p>
            <a:pPr lvl="1" fontAlgn="auto">
              <a:spcAft>
                <a:spcPts val="0"/>
              </a:spcAft>
              <a:buClr>
                <a:srgbClr val="9CBEBD"/>
              </a:buClr>
              <a:defRPr/>
            </a:pPr>
            <a:r>
              <a:rPr lang="en-US" sz="1800" b="0" dirty="0">
                <a:solidFill>
                  <a:srgbClr val="2F2B20"/>
                </a:solidFill>
                <a:latin typeface="Calibri"/>
              </a:rPr>
              <a:t>15 tapes  100 µm</a:t>
            </a:r>
          </a:p>
          <a:p>
            <a:pPr lvl="1" fontAlgn="auto">
              <a:spcAft>
                <a:spcPts val="0"/>
              </a:spcAft>
              <a:buClr>
                <a:srgbClr val="9CBEBD"/>
              </a:buClr>
              <a:tabLst>
                <a:tab pos="2155825" algn="l"/>
                <a:tab pos="2865438" algn="l"/>
              </a:tabLst>
              <a:defRPr/>
            </a:pPr>
            <a:r>
              <a:rPr lang="fr-FR" sz="1800" b="0" dirty="0">
                <a:solidFill>
                  <a:srgbClr val="2F2B20"/>
                </a:solidFill>
                <a:latin typeface="Calibri"/>
              </a:rPr>
              <a:t>12.0 mm total </a:t>
            </a:r>
            <a:r>
              <a:rPr lang="fr-FR" sz="1800" b="0" dirty="0" err="1">
                <a:solidFill>
                  <a:srgbClr val="2F2B20"/>
                </a:solidFill>
                <a:latin typeface="Calibri"/>
              </a:rPr>
              <a:t>width</a:t>
            </a:r>
            <a:r>
              <a:rPr lang="fr-FR" sz="1800" b="0" dirty="0">
                <a:solidFill>
                  <a:srgbClr val="2F2B20"/>
                </a:solidFill>
                <a:latin typeface="Calibri"/>
              </a:rPr>
              <a:t> </a:t>
            </a:r>
          </a:p>
          <a:p>
            <a:pPr lvl="1" fontAlgn="auto">
              <a:spcAft>
                <a:spcPts val="0"/>
              </a:spcAft>
              <a:buClr>
                <a:srgbClr val="9CBEBD"/>
              </a:buClr>
              <a:tabLst>
                <a:tab pos="2155825" algn="l"/>
                <a:tab pos="2865438" algn="l"/>
              </a:tabLst>
              <a:defRPr/>
            </a:pPr>
            <a:r>
              <a:rPr lang="fr-FR" sz="1800" b="0" dirty="0">
                <a:solidFill>
                  <a:srgbClr val="2F2B20"/>
                </a:solidFill>
                <a:latin typeface="Calibri"/>
              </a:rPr>
              <a:t>300 mm twist pitch</a:t>
            </a:r>
          </a:p>
          <a:p>
            <a:pPr lvl="1" fontAlgn="auto">
              <a:spcAft>
                <a:spcPts val="0"/>
              </a:spcAft>
              <a:buClr>
                <a:srgbClr val="9CBEBD"/>
              </a:buClr>
              <a:tabLst>
                <a:tab pos="2155825" algn="l"/>
                <a:tab pos="2865438" algn="l"/>
              </a:tabLst>
              <a:defRPr/>
            </a:pPr>
            <a:endParaRPr lang="fr-FR" sz="1800" b="0" dirty="0">
              <a:solidFill>
                <a:srgbClr val="2F2B20"/>
              </a:solidFill>
              <a:latin typeface="Calibri"/>
            </a:endParaRPr>
          </a:p>
          <a:p>
            <a:pPr fontAlgn="auto">
              <a:spcAft>
                <a:spcPts val="0"/>
              </a:spcAft>
              <a:buClr>
                <a:srgbClr val="A9A57C"/>
              </a:buClr>
              <a:tabLst>
                <a:tab pos="2155825" algn="l"/>
                <a:tab pos="2865438" algn="l"/>
              </a:tabLst>
              <a:defRPr/>
            </a:pPr>
            <a:r>
              <a:rPr lang="fr-FR" sz="2100" b="0" dirty="0">
                <a:solidFill>
                  <a:srgbClr val="2F2B20"/>
                </a:solidFill>
                <a:latin typeface="Calibri"/>
              </a:rPr>
              <a:t>2x125µm </a:t>
            </a:r>
            <a:r>
              <a:rPr lang="fr-FR" sz="2100" b="0" dirty="0" err="1">
                <a:solidFill>
                  <a:srgbClr val="2F2B20"/>
                </a:solidFill>
                <a:latin typeface="Calibri"/>
              </a:rPr>
              <a:t>insulation</a:t>
            </a:r>
            <a:endParaRPr lang="fr-FR" sz="2100" b="0" dirty="0">
              <a:solidFill>
                <a:srgbClr val="2F2B20"/>
              </a:solidFill>
              <a:latin typeface="Calibri"/>
            </a:endParaRPr>
          </a:p>
          <a:p>
            <a:pPr lvl="1" fontAlgn="auto">
              <a:spcAft>
                <a:spcPts val="0"/>
              </a:spcAft>
              <a:buClr>
                <a:srgbClr val="9CBEBD"/>
              </a:buClr>
              <a:defRPr/>
            </a:pPr>
            <a:endParaRPr lang="en-US" sz="1800" b="0" dirty="0">
              <a:solidFill>
                <a:srgbClr val="2F2B20"/>
              </a:solidFill>
              <a:latin typeface="Calibri"/>
            </a:endParaRPr>
          </a:p>
          <a:p>
            <a:pPr lvl="1" fontAlgn="auto">
              <a:spcAft>
                <a:spcPts val="0"/>
              </a:spcAft>
              <a:buClr>
                <a:srgbClr val="9CBEBD"/>
              </a:buClr>
              <a:defRPr/>
            </a:pPr>
            <a:endParaRPr lang="fr-FR" sz="1800" b="0" dirty="0">
              <a:solidFill>
                <a:srgbClr val="2F2B20"/>
              </a:solidFill>
              <a:latin typeface="Calibri"/>
            </a:endParaRPr>
          </a:p>
        </p:txBody>
      </p:sp>
      <p:pic>
        <p:nvPicPr>
          <p:cNvPr id="18" name="Picture 6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038" r="-7353"/>
          <a:stretch/>
        </p:blipFill>
        <p:spPr>
          <a:xfrm rot="877863">
            <a:off x="7577540" y="-172293"/>
            <a:ext cx="2365829" cy="1468766"/>
          </a:xfrm>
          <a:prstGeom prst="parallelogram">
            <a:avLst>
              <a:gd name="adj" fmla="val 74113"/>
            </a:avLst>
          </a:prstGeom>
        </p:spPr>
      </p:pic>
      <p:sp>
        <p:nvSpPr>
          <p:cNvPr id="1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522164" y="5648960"/>
            <a:ext cx="565118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B8DF01C0-FEA8-4F19-848A-03920D8E8C6A}" type="slidenum">
              <a:rPr lang="en-US" smtClean="0"/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en-US" sz="1800" b="0" dirty="0">
              <a:solidFill>
                <a:srgbClr val="FFFFFF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15" name="Espace réservé pour une image  3">
            <a:extLst>
              <a:ext uri="{FF2B5EF4-FFF2-40B4-BE49-F238E27FC236}">
                <a16:creationId xmlns:a16="http://schemas.microsoft.com/office/drawing/2014/main" id="{8DB47498-4A62-474E-A86B-95EA251866C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8705" y="4125600"/>
            <a:ext cx="2785843" cy="2635042"/>
          </a:xfrm>
          <a:prstGeom prst="rect">
            <a:avLst/>
          </a:prstGeom>
        </p:spPr>
      </p:pic>
      <p:pic>
        <p:nvPicPr>
          <p:cNvPr id="21" name="Picture 20" descr="A few people working in a factory&#10;&#10;Description automatically generated with low confidence">
            <a:extLst>
              <a:ext uri="{FF2B5EF4-FFF2-40B4-BE49-F238E27FC236}">
                <a16:creationId xmlns:a16="http://schemas.microsoft.com/office/drawing/2014/main" id="{FEEEB0D5-FCE2-B54A-8626-30D86BA3E1E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1913" y="1209276"/>
            <a:ext cx="2679762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4273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AFFB7-E87C-4E44-A6FA-021E75B17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Non-Insulated magnets: controlled interturn resistance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A2CD5D-82EB-1346-9039-469571C484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In case of a quench the current has an alternative path to the usual axial tape/cable direction</a:t>
            </a:r>
          </a:p>
          <a:p>
            <a:r>
              <a:rPr lang="en-CH" dirty="0"/>
              <a:t>This alternative path is resistive :   ~&lt;</a:t>
            </a:r>
            <a:r>
              <a:rPr lang="en-CH" dirty="0">
                <a:latin typeface="Symbol" pitchFamily="2" charset="2"/>
              </a:rPr>
              <a:t>mW</a:t>
            </a:r>
            <a:r>
              <a:rPr lang="en-CH" dirty="0"/>
              <a:t> per turn: to be costumised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Time constant to ramp the magnet:  design the appropriate R </a:t>
            </a:r>
            <a:r>
              <a:rPr lang="en-CH" baseline="-25000" dirty="0"/>
              <a:t>interturn</a:t>
            </a:r>
            <a:r>
              <a:rPr lang="en-CH" dirty="0"/>
              <a:t>  to have ~10 mins ramp-up but a save fast rampdown.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Interturn medium possibilities:    stainless steel tape, coatings, kapton with holes, “diode paint”</a:t>
            </a:r>
          </a:p>
          <a:p>
            <a:r>
              <a:rPr lang="en-CH" dirty="0"/>
              <a:t>Coil structure:  dry wound, soldered ( tin solders, Indium solders, etc)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Question: do we need full transposition cables ?  Answer: probably not, but to be studied and tried out.</a:t>
            </a:r>
          </a:p>
          <a:p>
            <a:r>
              <a:rPr lang="en-CH" dirty="0"/>
              <a:t>First aims:   </a:t>
            </a:r>
          </a:p>
          <a:p>
            <a:pPr lvl="1"/>
            <a:r>
              <a:rPr lang="en-CH" dirty="0"/>
              <a:t>Can we build soldered coils ?  </a:t>
            </a:r>
          </a:p>
          <a:p>
            <a:pPr lvl="1"/>
            <a:r>
              <a:rPr lang="en-CH" dirty="0"/>
              <a:t>Can we have controlled ramp-up, ramp-down and transitions (quench) ?</a:t>
            </a:r>
          </a:p>
          <a:p>
            <a:pPr lvl="1"/>
            <a:r>
              <a:rPr lang="en-CH" dirty="0"/>
              <a:t>Can we have a sufficient dynamic field quality for accelerators ?</a:t>
            </a:r>
          </a:p>
          <a:p>
            <a:pPr marL="0" indent="0">
              <a:buNone/>
            </a:pPr>
            <a:endParaRPr lang="en-CH" dirty="0"/>
          </a:p>
          <a:p>
            <a:pPr marL="0" indent="0">
              <a:buNone/>
            </a:pP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DE3BAD-9C83-CB4F-97D3-BBAEA6B457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286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F05C2-9A36-834F-9268-812E8BB20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D92EC-3B3A-624A-BF16-17EB62FEC5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1278081"/>
            <a:ext cx="10009112" cy="531033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CH" dirty="0"/>
              <a:t>timeline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First generation: EUCARD1 CEA insert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Insulated cable models: Feather and EuCARD-CosTh- CEA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Non-Insulated coils</a:t>
            </a:r>
          </a:p>
          <a:p>
            <a:pPr marL="857250" lvl="1" indent="-457200"/>
            <a:r>
              <a:rPr lang="en-CH" dirty="0"/>
              <a:t>Winding tooling development</a:t>
            </a:r>
          </a:p>
          <a:p>
            <a:pPr marL="857250" lvl="1" indent="-457200"/>
            <a:r>
              <a:rPr lang="en-CH" dirty="0"/>
              <a:t>Small solenoid coils</a:t>
            </a:r>
          </a:p>
          <a:p>
            <a:pPr marL="857250" lvl="1" indent="-457200"/>
            <a:r>
              <a:rPr lang="en-CH" dirty="0"/>
              <a:t>Cloverleaf models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Synergy projects</a:t>
            </a:r>
          </a:p>
          <a:p>
            <a:pPr lvl="1"/>
            <a:r>
              <a:rPr lang="en-CH" dirty="0"/>
              <a:t>HDMS space spectrometer</a:t>
            </a:r>
          </a:p>
          <a:p>
            <a:pPr lvl="1"/>
            <a:r>
              <a:rPr lang="en-CH" dirty="0"/>
              <a:t>Gatoroid HTS Gantry toroid</a:t>
            </a:r>
          </a:p>
          <a:p>
            <a:pPr lvl="1"/>
            <a:r>
              <a:rPr lang="en-CH" dirty="0"/>
              <a:t>HTS undulator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Lessons learned</a:t>
            </a:r>
          </a:p>
          <a:p>
            <a:pPr marL="0" indent="0">
              <a:buNone/>
            </a:pP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C91766-9A96-B047-93BB-88F9904B34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2320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ECF2B-C5BC-C54F-AB84-E62DC4F30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New winding tooling: 7 tape (co-) winding bench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6527F6-E24B-E94A-96A1-FA742FF045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1" y="5373216"/>
            <a:ext cx="11233249" cy="1407045"/>
          </a:xfrm>
        </p:spPr>
        <p:txBody>
          <a:bodyPr/>
          <a:lstStyle/>
          <a:p>
            <a:r>
              <a:rPr lang="en-CH" dirty="0"/>
              <a:t>927 lab “home development”</a:t>
            </a:r>
          </a:p>
          <a:p>
            <a:r>
              <a:rPr lang="en-CH" dirty="0"/>
              <a:t>7 tapes (max), individual tension feedback controlled</a:t>
            </a:r>
          </a:p>
          <a:p>
            <a:r>
              <a:rPr lang="en-CH" dirty="0"/>
              <a:t>compatible with coating stages on tape or on tape-stack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234A8C-4991-4745-B39C-4C10F29E2F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177E7E-5B28-EA4F-AF5F-190147EEFC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35360" y="1167036"/>
            <a:ext cx="5608240" cy="42061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419B793-134C-F94A-BD54-BBA58E17EB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3760" y="1142999"/>
            <a:ext cx="5608241" cy="4206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7903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9F5E0-71B4-A34C-870C-0ADCCF87F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charset="0"/>
                <a:ea typeface="ＭＳ Ｐゴシック" charset="0"/>
              </a:rPr>
              <a:t>NI coil technology: Small solenoid coils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76268-A857-104D-B0FE-0109C288C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336" y="1246811"/>
            <a:ext cx="6279736" cy="2614237"/>
          </a:xfrm>
        </p:spPr>
        <p:txBody>
          <a:bodyPr/>
          <a:lstStyle/>
          <a:p>
            <a:r>
              <a:rPr lang="en-CH" sz="1800" dirty="0"/>
              <a:t>Study Non or partially insulated coils with small (cheap) solenoids.</a:t>
            </a:r>
          </a:p>
          <a:p>
            <a:r>
              <a:rPr lang="en-CH" sz="1800" dirty="0"/>
              <a:t>Conductor Shanghai 10mm, The assembly is compatible with the full range of 4 – 12 mm tapes</a:t>
            </a:r>
          </a:p>
          <a:p>
            <a:r>
              <a:rPr lang="en-CH" sz="1800" dirty="0"/>
              <a:t>ID 52mm, OD 102mm about 250 turns: ~64 m of tape per coil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E761B-0049-C34B-81A2-AF18767B55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4392" y="1147896"/>
            <a:ext cx="2567608" cy="15577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5AD69F4-02C7-0343-B3DE-D3A228CBF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4392" y="2705683"/>
            <a:ext cx="2567608" cy="12252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484D3F4-01D7-DF47-916A-938673C9F6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3153" y="3915369"/>
            <a:ext cx="2567609" cy="14238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C6E6A82-975F-6144-9F4C-BB727A0B2C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3153" y="5339225"/>
            <a:ext cx="2558847" cy="1366375"/>
          </a:xfrm>
          <a:prstGeom prst="rect">
            <a:avLst/>
          </a:prstGeom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0911BD73-7290-E94C-95A3-561858A73E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A25A127-4337-0149-8819-F6F897C47D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336" y="4279051"/>
            <a:ext cx="4176464" cy="242654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C21E330-3094-3749-882D-818B64778B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17432" y="1223149"/>
            <a:ext cx="2133600" cy="2260600"/>
          </a:xfrm>
          <a:prstGeom prst="rect">
            <a:avLst/>
          </a:prstGeom>
        </p:spPr>
      </p:pic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33C0743-50E9-B041-8C51-1D07B06C256B}"/>
              </a:ext>
            </a:extLst>
          </p:cNvPr>
          <p:cNvSpPr txBox="1">
            <a:spLocks/>
          </p:cNvSpPr>
          <p:nvPr/>
        </p:nvSpPr>
        <p:spPr bwMode="auto">
          <a:xfrm>
            <a:off x="5263513" y="4049750"/>
            <a:ext cx="4311718" cy="257894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>
              <a:buFont typeface="+mj-lt"/>
              <a:buAutoNum type="arabicPeriod"/>
            </a:pPr>
            <a:r>
              <a:rPr lang="en-CH" sz="1600" b="0" kern="0" dirty="0"/>
              <a:t>single tape dry wound (done)</a:t>
            </a:r>
          </a:p>
          <a:p>
            <a:pPr>
              <a:buFont typeface="+mj-lt"/>
              <a:buAutoNum type="arabicPeriod"/>
            </a:pPr>
            <a:r>
              <a:rPr lang="en-CH" sz="1600" b="0" kern="0" dirty="0"/>
              <a:t>single tape soldered</a:t>
            </a:r>
          </a:p>
          <a:p>
            <a:pPr>
              <a:buFont typeface="+mj-lt"/>
              <a:buAutoNum type="arabicPeriod"/>
            </a:pPr>
            <a:r>
              <a:rPr lang="en-CH" sz="1600" b="0" kern="0" dirty="0"/>
              <a:t>2 tapes f2f soldered</a:t>
            </a:r>
          </a:p>
          <a:p>
            <a:pPr>
              <a:buFont typeface="+mj-lt"/>
              <a:buAutoNum type="arabicPeriod"/>
            </a:pPr>
            <a:r>
              <a:rPr lang="en-CH" sz="1600" b="0" kern="0" dirty="0"/>
              <a:t>2 tapes f2f, ss insulation, soldered</a:t>
            </a:r>
          </a:p>
          <a:p>
            <a:endParaRPr lang="en-CH" sz="1600" b="0" kern="0" dirty="0"/>
          </a:p>
          <a:p>
            <a:pPr>
              <a:buFont typeface="+mj-lt"/>
              <a:buAutoNum type="arabicPeriod" startAt="5"/>
            </a:pPr>
            <a:r>
              <a:rPr lang="en-CH" sz="1600" b="0" kern="0" dirty="0"/>
              <a:t>2 tapes f2f, ss insulation (thick), soldered</a:t>
            </a:r>
          </a:p>
          <a:p>
            <a:pPr>
              <a:buFont typeface="+mj-lt"/>
              <a:buAutoNum type="arabicPeriod" startAt="5"/>
            </a:pPr>
            <a:r>
              <a:rPr lang="en-CH" sz="1600" b="0" kern="0" dirty="0"/>
              <a:t>2 tapes f2b, ss insulation, soldered</a:t>
            </a:r>
          </a:p>
          <a:p>
            <a:pPr>
              <a:buFont typeface="+mj-lt"/>
              <a:buAutoNum type="arabicPeriod" startAt="5"/>
            </a:pPr>
            <a:r>
              <a:rPr lang="en-CH" sz="1600" b="0" kern="0" dirty="0"/>
              <a:t>2 tapes b2b, ss insulation, soldered</a:t>
            </a:r>
          </a:p>
          <a:p>
            <a:pPr>
              <a:buFont typeface="+mj-lt"/>
              <a:buAutoNum type="arabicPeriod" startAt="5"/>
            </a:pPr>
            <a:r>
              <a:rPr lang="en-CH" sz="1600" b="0" kern="0" dirty="0"/>
              <a:t>…</a:t>
            </a:r>
          </a:p>
          <a:p>
            <a:pPr>
              <a:buFont typeface="+mj-lt"/>
              <a:buAutoNum type="arabicPeriod" startAt="5"/>
            </a:pPr>
            <a:endParaRPr lang="en-CH" sz="1600" b="0" kern="0" dirty="0"/>
          </a:p>
          <a:p>
            <a:endParaRPr lang="en-CH" sz="1600" b="0" kern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B54001-D1B8-D04D-B678-49040FFAE478}"/>
              </a:ext>
            </a:extLst>
          </p:cNvPr>
          <p:cNvSpPr txBox="1"/>
          <p:nvPr/>
        </p:nvSpPr>
        <p:spPr>
          <a:xfrm>
            <a:off x="1919536" y="3387431"/>
            <a:ext cx="4311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b="0" dirty="0">
                <a:latin typeface="Arial" panose="020B0604020202020204" pitchFamily="34" charset="0"/>
                <a:cs typeface="Arial" panose="020B0604020202020204" pitchFamily="34" charset="0"/>
              </a:rPr>
              <a:t>T. Nes, J. Mazet, F-O. Pincot, D. Standen</a:t>
            </a:r>
          </a:p>
        </p:txBody>
      </p:sp>
    </p:spTree>
    <p:extLst>
      <p:ext uri="{BB962C8B-B14F-4D97-AF65-F5344CB8AC3E}">
        <p14:creationId xmlns:p14="http://schemas.microsoft.com/office/powerpoint/2010/main" val="577332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9F5E0-71B4-A34C-870C-0ADCCF87F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charset="0"/>
                <a:ea typeface="ＭＳ Ｐゴシック" charset="0"/>
              </a:rPr>
              <a:t>NI coil technology: Small solenoid coils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76268-A857-104D-B0FE-0109C288C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336" y="1246811"/>
            <a:ext cx="6063712" cy="2777497"/>
          </a:xfrm>
        </p:spPr>
        <p:txBody>
          <a:bodyPr/>
          <a:lstStyle/>
          <a:p>
            <a:r>
              <a:rPr lang="en-CH" sz="1800" dirty="0"/>
              <a:t>Fir</a:t>
            </a:r>
            <a:r>
              <a:rPr lang="en-GB" sz="1800" dirty="0" err="1"/>
              <a:t>st</a:t>
            </a:r>
            <a:r>
              <a:rPr lang="en-CH" sz="1800" dirty="0"/>
              <a:t> coil wound</a:t>
            </a:r>
          </a:p>
          <a:p>
            <a:r>
              <a:rPr lang="en-CH" sz="1800" dirty="0"/>
              <a:t>magnet assembled</a:t>
            </a:r>
          </a:p>
          <a:p>
            <a:r>
              <a:rPr lang="en-CH" sz="1800" dirty="0"/>
              <a:t>Magnetic measremet probes installed</a:t>
            </a:r>
          </a:p>
          <a:p>
            <a:r>
              <a:rPr lang="en-CH" sz="1800" dirty="0"/>
              <a:t>setting up DAQ system</a:t>
            </a:r>
          </a:p>
          <a:p>
            <a:r>
              <a:rPr lang="en-CH" sz="1800" dirty="0"/>
              <a:t>preparing test</a:t>
            </a:r>
          </a:p>
          <a:p>
            <a:endParaRPr lang="en-CH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792825-65B5-4844-9D54-B4C8FE4203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B60424F-B481-554B-8848-FE4277C66E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4170" y="4509120"/>
            <a:ext cx="4416152" cy="2484086"/>
          </a:xfrm>
          <a:prstGeom prst="rect">
            <a:avLst/>
          </a:prstGeom>
        </p:spPr>
      </p:pic>
      <p:pic>
        <p:nvPicPr>
          <p:cNvPr id="18" name="Picture 17" descr="A picture containing gear&#10;&#10;Description automatically generated">
            <a:extLst>
              <a:ext uri="{FF2B5EF4-FFF2-40B4-BE49-F238E27FC236}">
                <a16:creationId xmlns:a16="http://schemas.microsoft.com/office/drawing/2014/main" id="{C6209035-2446-4548-99DF-F77DED5E2A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290" y="3957739"/>
            <a:ext cx="6288445" cy="2777497"/>
          </a:xfrm>
          <a:prstGeom prst="rect">
            <a:avLst/>
          </a:prstGeom>
        </p:spPr>
      </p:pic>
      <p:pic>
        <p:nvPicPr>
          <p:cNvPr id="6" name="Picture 5" descr="A picture containing indoor&#10;&#10;Description automatically generated">
            <a:extLst>
              <a:ext uri="{FF2B5EF4-FFF2-40B4-BE49-F238E27FC236}">
                <a16:creationId xmlns:a16="http://schemas.microsoft.com/office/drawing/2014/main" id="{96D479FB-ED13-0247-81B6-2AD53F9D1C0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34532" y="1293015"/>
            <a:ext cx="2403199" cy="17759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1D1A61-5FC6-154E-943A-A5B3C45DB0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128" y="1700807"/>
            <a:ext cx="2026376" cy="225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7438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9F5E0-71B4-A34C-870C-0ADCCF87F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charset="0"/>
                <a:ea typeface="ＭＳ Ｐゴシック" charset="0"/>
              </a:rPr>
              <a:t>NI coil technology: Small solenoid coils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76268-A857-104D-B0FE-0109C288C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772" y="1200610"/>
            <a:ext cx="7024387" cy="1676250"/>
          </a:xfrm>
        </p:spPr>
        <p:txBody>
          <a:bodyPr/>
          <a:lstStyle/>
          <a:p>
            <a:pPr marL="0" indent="0">
              <a:buNone/>
            </a:pPr>
            <a:r>
              <a:rPr lang="en-CH" sz="1800" dirty="0"/>
              <a:t>Test in Cryolab: variable T (20-80K), gass flow cooled setup</a:t>
            </a:r>
          </a:p>
          <a:p>
            <a:pPr marL="0" indent="0">
              <a:buNone/>
            </a:pPr>
            <a:endParaRPr lang="en-CH" sz="1800" dirty="0"/>
          </a:p>
          <a:p>
            <a:pPr marL="0" indent="0">
              <a:buNone/>
            </a:pPr>
            <a:r>
              <a:rPr lang="en-CH" sz="1800" dirty="0"/>
              <a:t>Test: look at the effect of the radial currents. </a:t>
            </a:r>
          </a:p>
          <a:p>
            <a:pPr marL="0" indent="0">
              <a:buNone/>
            </a:pPr>
            <a:r>
              <a:rPr lang="en-CH" sz="1800" dirty="0"/>
              <a:t>Magnet is self protecting,   can potentially run at 110% Ic !</a:t>
            </a:r>
          </a:p>
          <a:p>
            <a:pPr marL="0" indent="0">
              <a:buNone/>
            </a:pPr>
            <a:r>
              <a:rPr lang="en-CH" sz="1800" dirty="0"/>
              <a:t>(have been shown in other labs)</a:t>
            </a:r>
          </a:p>
          <a:p>
            <a:pPr marL="0" indent="0">
              <a:buNone/>
            </a:pPr>
            <a:endParaRPr lang="en-CH" sz="1800" dirty="0"/>
          </a:p>
          <a:p>
            <a:pPr marL="0" indent="0">
              <a:buNone/>
            </a:pPr>
            <a:endParaRPr lang="en-CH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792825-65B5-4844-9D54-B4C8FE4203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12" name="Picture 11" descr="A picture containing electronics, projector&#10;&#10;Description automatically generated">
            <a:extLst>
              <a:ext uri="{FF2B5EF4-FFF2-40B4-BE49-F238E27FC236}">
                <a16:creationId xmlns:a16="http://schemas.microsoft.com/office/drawing/2014/main" id="{1C166F73-E4B3-EE40-9A05-96613D6A6B7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670575" y="4210566"/>
            <a:ext cx="2381262" cy="23623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1BDC3C7-0ABD-2341-B49A-20792C6E5E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678" t="19552" r="5482" b="19550"/>
          <a:stretch/>
        </p:blipFill>
        <p:spPr>
          <a:xfrm>
            <a:off x="8772390" y="1249514"/>
            <a:ext cx="3356039" cy="381667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8E9F02-81C9-5A4D-B138-468B733E3A15}"/>
              </a:ext>
            </a:extLst>
          </p:cNvPr>
          <p:cNvSpPr txBox="1"/>
          <p:nvPr/>
        </p:nvSpPr>
        <p:spPr>
          <a:xfrm flipH="1">
            <a:off x="9793743" y="5081771"/>
            <a:ext cx="1952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b="0" dirty="0"/>
              <a:t>Cryolab setup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CFF0306-1063-6840-99DC-F8A3166657CB}"/>
              </a:ext>
            </a:extLst>
          </p:cNvPr>
          <p:cNvSpPr txBox="1">
            <a:spLocks/>
          </p:cNvSpPr>
          <p:nvPr/>
        </p:nvSpPr>
        <p:spPr bwMode="auto">
          <a:xfrm>
            <a:off x="10175469" y="5805264"/>
            <a:ext cx="1952959" cy="103906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FontTx/>
              <a:buNone/>
            </a:pPr>
            <a:r>
              <a:rPr lang="en-CH" sz="1600" b="0" kern="0" dirty="0"/>
              <a:t>To be tested also in: bld288, SM18, Twente, LASA…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67B5FD-D424-154B-ACB3-C719D904526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5902" y="3373361"/>
            <a:ext cx="3972014" cy="2979011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0C874D0-64CD-AF4F-99E1-5C4D066A836E}"/>
              </a:ext>
            </a:extLst>
          </p:cNvPr>
          <p:cNvSpPr txBox="1">
            <a:spLocks/>
          </p:cNvSpPr>
          <p:nvPr/>
        </p:nvSpPr>
        <p:spPr bwMode="auto">
          <a:xfrm>
            <a:off x="3680008" y="2771237"/>
            <a:ext cx="3640128" cy="128005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r>
              <a:rPr lang="en-CH" sz="1800" b="0" kern="0" dirty="0"/>
              <a:t>First coil made</a:t>
            </a:r>
          </a:p>
          <a:p>
            <a:r>
              <a:rPr lang="en-CH" sz="1800" b="0" kern="0" dirty="0"/>
              <a:t>commissioning DAQ system</a:t>
            </a:r>
          </a:p>
          <a:p>
            <a:r>
              <a:rPr lang="en-CH" sz="1800" b="0" kern="0" dirty="0"/>
              <a:t>first LN2 tests soon</a:t>
            </a:r>
          </a:p>
          <a:p>
            <a:r>
              <a:rPr lang="en-CH" sz="1800" b="0" kern="0" dirty="0"/>
              <a:t>to be tested  20 &lt; T &lt; 77 K</a:t>
            </a:r>
          </a:p>
          <a:p>
            <a:pPr marL="0" indent="0">
              <a:buFontTx/>
              <a:buNone/>
            </a:pPr>
            <a:endParaRPr lang="en-CH" sz="1800" b="0" kern="0" dirty="0"/>
          </a:p>
          <a:p>
            <a:pPr marL="0" indent="0">
              <a:buFontTx/>
              <a:buNone/>
            </a:pPr>
            <a:endParaRPr lang="en-CH" sz="1800" b="0" kern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466254-3497-3047-A551-C874341B3A3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88252" y="4238795"/>
            <a:ext cx="2503445" cy="23436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24FBA79-1357-1F49-AAB4-6A5D45052131}"/>
              </a:ext>
            </a:extLst>
          </p:cNvPr>
          <p:cNvSpPr/>
          <p:nvPr/>
        </p:nvSpPr>
        <p:spPr>
          <a:xfrm>
            <a:off x="6251758" y="6520934"/>
            <a:ext cx="33560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0" dirty="0">
                <a:latin typeface="Arial" charset="0"/>
                <a:ea typeface="Arial" charset="0"/>
                <a:cs typeface="Arial" charset="0"/>
              </a:rPr>
              <a:t>winding test, soldered, Cu tape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9C8BC7E-9DB0-9E4B-A0FF-7A564EF65144}"/>
              </a:ext>
            </a:extLst>
          </p:cNvPr>
          <p:cNvSpPr/>
          <p:nvPr/>
        </p:nvSpPr>
        <p:spPr>
          <a:xfrm>
            <a:off x="3675101" y="6547571"/>
            <a:ext cx="24208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0" dirty="0">
                <a:latin typeface="Arial" charset="0"/>
                <a:ea typeface="Arial" charset="0"/>
                <a:cs typeface="Arial" charset="0"/>
              </a:rPr>
              <a:t>dry wound, HTS tape</a:t>
            </a:r>
          </a:p>
        </p:txBody>
      </p:sp>
    </p:spTree>
    <p:extLst>
      <p:ext uri="{BB962C8B-B14F-4D97-AF65-F5344CB8AC3E}">
        <p14:creationId xmlns:p14="http://schemas.microsoft.com/office/powerpoint/2010/main" val="12591751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E7D81C7-999E-8E48-A237-1C7D04D8CB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3517" y="1376466"/>
            <a:ext cx="4369127" cy="2012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D9F5E0-71B4-A34C-870C-0ADCCF87F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charset="0"/>
                <a:ea typeface="ＭＳ Ｐゴシック" charset="0"/>
              </a:rPr>
              <a:t>Small solenoid coils and cloverleaf model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76268-A857-104D-B0FE-0109C288C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530" y="1231523"/>
            <a:ext cx="5782230" cy="1344672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3D model (Catia) of magnet (nearly finished) and hot-winding tooling exists, winding mandrel ordered</a:t>
            </a:r>
          </a:p>
          <a:p>
            <a:pPr marL="0" indent="0">
              <a:buNone/>
            </a:pPr>
            <a:r>
              <a:rPr lang="en-CH" dirty="0"/>
              <a:t>Design review in May, first model end of the year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792825-65B5-4844-9D54-B4C8FE4203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6BB4D0-17E9-F149-AF92-D50B3043BE1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8378" y="3238951"/>
            <a:ext cx="3439407" cy="15037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1E8D0C-E1FF-2248-AFC5-45ED6D2CD6B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59583" y="1376466"/>
            <a:ext cx="3632472" cy="5176734"/>
          </a:xfrm>
          <a:prstGeom prst="rect">
            <a:avLst/>
          </a:prstGeom>
        </p:spPr>
      </p:pic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4100C66A-0676-A846-9250-652395267E13}"/>
              </a:ext>
            </a:extLst>
          </p:cNvPr>
          <p:cNvGraphicFramePr>
            <a:graphicFrameLocks/>
          </p:cNvGraphicFramePr>
          <p:nvPr/>
        </p:nvGraphicFramePr>
        <p:xfrm>
          <a:off x="485841" y="2576195"/>
          <a:ext cx="3672196" cy="170498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520497">
                  <a:extLst>
                    <a:ext uri="{9D8B030D-6E8A-4147-A177-3AD203B41FA5}">
                      <a16:colId xmlns:a16="http://schemas.microsoft.com/office/drawing/2014/main" val="325367252"/>
                    </a:ext>
                  </a:extLst>
                </a:gridCol>
                <a:gridCol w="1151699">
                  <a:extLst>
                    <a:ext uri="{9D8B030D-6E8A-4147-A177-3AD203B41FA5}">
                      <a16:colId xmlns:a16="http://schemas.microsoft.com/office/drawing/2014/main" val="22354463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Length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495 mm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58334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2"/>
                          </a:solidFill>
                          <a:effectLst/>
                        </a:rPr>
                        <a:t>Width</a:t>
                      </a:r>
                      <a:endParaRPr lang="en-GB" sz="11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450 mm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8982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Height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2"/>
                          </a:solidFill>
                          <a:effectLst/>
                        </a:rPr>
                        <a:t>180 mm</a:t>
                      </a:r>
                      <a:endParaRPr lang="en-GB" sz="11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5966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2"/>
                          </a:solidFill>
                          <a:effectLst/>
                        </a:rPr>
                        <a:t>Aperture width</a:t>
                      </a:r>
                      <a:endParaRPr lang="en-GB" sz="11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56.815 mm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73678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2"/>
                          </a:solidFill>
                          <a:effectLst/>
                        </a:rPr>
                        <a:t>Aperture height</a:t>
                      </a:r>
                      <a:endParaRPr lang="en-GB" sz="11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30 mm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07553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Operating current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2"/>
                          </a:solidFill>
                          <a:effectLst/>
                        </a:rPr>
                        <a:t>2 kA</a:t>
                      </a:r>
                      <a:endParaRPr lang="en-GB" sz="11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16919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Operating temperature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2"/>
                          </a:solidFill>
                          <a:effectLst/>
                        </a:rPr>
                        <a:t>20 K</a:t>
                      </a:r>
                      <a:endParaRPr lang="en-GB" sz="11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5757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2"/>
                          </a:solidFill>
                          <a:effectLst/>
                        </a:rPr>
                        <a:t>Center Field Magnetic field strength</a:t>
                      </a:r>
                      <a:endParaRPr lang="en-GB" sz="11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8.3 T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573246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Maximum Field on conductor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2"/>
                          </a:solidFill>
                          <a:effectLst/>
                        </a:rPr>
                        <a:t>12.2 T</a:t>
                      </a:r>
                      <a:endParaRPr lang="en-GB" sz="11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0229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2"/>
                          </a:solidFill>
                          <a:effectLst/>
                        </a:rPr>
                        <a:t>Stored Energy</a:t>
                      </a:r>
                      <a:endParaRPr lang="en-GB" sz="11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73.16 kJ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8368469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C1F03F2-2F31-5147-807B-EB271FB31665}"/>
              </a:ext>
            </a:extLst>
          </p:cNvPr>
          <p:cNvGraphicFramePr>
            <a:graphicFrameLocks noGrp="1"/>
          </p:cNvGraphicFramePr>
          <p:nvPr/>
        </p:nvGraphicFramePr>
        <p:xfrm>
          <a:off x="492067" y="4552776"/>
          <a:ext cx="3632472" cy="1875478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520068">
                  <a:extLst>
                    <a:ext uri="{9D8B030D-6E8A-4147-A177-3AD203B41FA5}">
                      <a16:colId xmlns:a16="http://schemas.microsoft.com/office/drawing/2014/main" val="3778821905"/>
                    </a:ext>
                  </a:extLst>
                </a:gridCol>
                <a:gridCol w="1112404">
                  <a:extLst>
                    <a:ext uri="{9D8B030D-6E8A-4147-A177-3AD203B41FA5}">
                      <a16:colId xmlns:a16="http://schemas.microsoft.com/office/drawing/2014/main" val="34564260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Length cable per cloverleaf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2"/>
                          </a:solidFill>
                          <a:effectLst/>
                        </a:rPr>
                        <a:t>143 m</a:t>
                      </a:r>
                      <a:endParaRPr lang="en-GB" sz="11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62326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Length cable per racetrack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80 m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36909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2"/>
                          </a:solidFill>
                          <a:effectLst/>
                        </a:rPr>
                        <a:t>Number of turns cloverleaf</a:t>
                      </a:r>
                      <a:endParaRPr lang="en-GB" sz="11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2"/>
                          </a:solidFill>
                          <a:effectLst/>
                        </a:rPr>
                        <a:t>82</a:t>
                      </a:r>
                      <a:endParaRPr lang="en-GB" sz="11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87576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2"/>
                          </a:solidFill>
                          <a:effectLst/>
                        </a:rPr>
                        <a:t>Number of turns racetrack</a:t>
                      </a:r>
                      <a:endParaRPr lang="en-GB" sz="11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2"/>
                          </a:solidFill>
                          <a:effectLst/>
                        </a:rPr>
                        <a:t>183</a:t>
                      </a:r>
                      <a:endParaRPr lang="en-GB" sz="11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27194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2"/>
                          </a:solidFill>
                          <a:effectLst/>
                        </a:rPr>
                        <a:t>Number of tapes per cable</a:t>
                      </a:r>
                      <a:endParaRPr lang="en-GB" sz="11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endParaRPr lang="en-GB" sz="11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08170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Insulation thickness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0 mm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30979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2"/>
                          </a:solidFill>
                          <a:effectLst/>
                        </a:rPr>
                        <a:t>Cloverleaf Coil pack thickness</a:t>
                      </a:r>
                      <a:endParaRPr lang="en-GB" sz="11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2"/>
                          </a:solidFill>
                          <a:effectLst/>
                        </a:rPr>
                        <a:t>16.4 mm</a:t>
                      </a:r>
                      <a:endParaRPr lang="en-GB" sz="11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50958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Racetrack Coil pack thickness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2"/>
                          </a:solidFill>
                          <a:effectLst/>
                        </a:rPr>
                        <a:t>36.6 mm</a:t>
                      </a:r>
                      <a:endParaRPr lang="en-GB" sz="11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6582123"/>
                  </a:ext>
                </a:extLst>
              </a:tr>
              <a:tr h="896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Total tape length 1 Cloverleaf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286 m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6395703"/>
                  </a:ext>
                </a:extLst>
              </a:tr>
              <a:tr h="896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Total tape length 1 Racetrack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160 m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992900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Total tape length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2"/>
                          </a:solidFill>
                          <a:effectLst/>
                        </a:rPr>
                        <a:t>894 m</a:t>
                      </a:r>
                      <a:endParaRPr lang="en-GB" sz="11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1045604"/>
                  </a:ext>
                </a:extLst>
              </a:tr>
            </a:tbl>
          </a:graphicData>
        </a:graphic>
      </p:graphicFrame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09F1E8F2-A8A5-3F42-807F-F2F3CA3864A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8206" y="4766428"/>
            <a:ext cx="3768080" cy="20405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6C21723-2A52-1146-8D36-6B63321D9491}"/>
              </a:ext>
            </a:extLst>
          </p:cNvPr>
          <p:cNvSpPr txBox="1"/>
          <p:nvPr/>
        </p:nvSpPr>
        <p:spPr>
          <a:xfrm>
            <a:off x="6103760" y="6428271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b="0" dirty="0">
                <a:latin typeface="Arial" panose="020B0604020202020204" pitchFamily="34" charset="0"/>
                <a:cs typeface="Arial" panose="020B0604020202020204" pitchFamily="34" charset="0"/>
              </a:rPr>
              <a:t>hot winding tooling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B2A452-C39B-2849-A9D2-EF26BB8EEDE1}"/>
              </a:ext>
            </a:extLst>
          </p:cNvPr>
          <p:cNvSpPr txBox="1"/>
          <p:nvPr/>
        </p:nvSpPr>
        <p:spPr>
          <a:xfrm>
            <a:off x="1086183" y="6459049"/>
            <a:ext cx="3672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b="0" dirty="0">
                <a:latin typeface="Arial" panose="020B0604020202020204" pitchFamily="34" charset="0"/>
                <a:cs typeface="Arial" panose="020B0604020202020204" pitchFamily="34" charset="0"/>
              </a:rPr>
              <a:t>T. Nes, G. Kirby, M. Canale, J. Mazet</a:t>
            </a:r>
          </a:p>
        </p:txBody>
      </p:sp>
    </p:spTree>
    <p:extLst>
      <p:ext uri="{BB962C8B-B14F-4D97-AF65-F5344CB8AC3E}">
        <p14:creationId xmlns:p14="http://schemas.microsoft.com/office/powerpoint/2010/main" val="22850777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F9FE3-0E8A-8E48-A73F-00475346A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charset="0"/>
                <a:ea typeface="ＭＳ Ｐゴシック" charset="0"/>
              </a:rPr>
              <a:t>HDMS “HTS Demonstrator Magnet for Space”</a:t>
            </a:r>
            <a:endParaRPr lang="en-CH" sz="2000" b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1F555-C494-9743-8B37-B772905BDC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152128"/>
            <a:ext cx="11521280" cy="1585286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/>
              <a:t>Aim: Study a successor satellite spectrometer for AMS-02 to lift the acceptance for detection of cosmic ray particles from 2TeV to around 100TeV  </a:t>
            </a:r>
          </a:p>
          <a:p>
            <a:pPr marL="0" indent="0">
              <a:buNone/>
            </a:pPr>
            <a:r>
              <a:rPr lang="en-GB" sz="1800" dirty="0"/>
              <a:t>Participants: CERN, the Italian Space Agency (ASI), the Department of Physics at the University of Trento, and Trento Institute for Fundamental Physics and Applications </a:t>
            </a:r>
          </a:p>
          <a:p>
            <a:pPr marL="0" indent="0">
              <a:buNone/>
            </a:pPr>
            <a:r>
              <a:rPr lang="en-GB" sz="1800" dirty="0"/>
              <a:t>Financing: ASI 600k€, CERN 600kCHF (50% KT)</a:t>
            </a:r>
          </a:p>
          <a:p>
            <a:pPr marL="0" indent="0">
              <a:buNone/>
            </a:pPr>
            <a:endParaRPr lang="en-CH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9FE1AC-FC05-6F47-8252-A2B7CB428C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E66BB3A-A498-AD4D-9B6A-4A9A61532D7C}"/>
              </a:ext>
            </a:extLst>
          </p:cNvPr>
          <p:cNvSpPr txBox="1">
            <a:spLocks/>
          </p:cNvSpPr>
          <p:nvPr/>
        </p:nvSpPr>
        <p:spPr bwMode="auto">
          <a:xfrm>
            <a:off x="8659028" y="4741578"/>
            <a:ext cx="3547290" cy="204995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FontTx/>
              <a:buNone/>
            </a:pPr>
            <a:r>
              <a:rPr lang="en-GB" sz="1600" b="0" kern="0" dirty="0"/>
              <a:t>References:</a:t>
            </a:r>
          </a:p>
          <a:p>
            <a:r>
              <a:rPr lang="en-GB" sz="1600" b="0" dirty="0" err="1">
                <a:latin typeface="Arial" charset="0"/>
                <a:ea typeface="ＭＳ Ｐゴシック" charset="0"/>
              </a:rPr>
              <a:t>edms</a:t>
            </a:r>
            <a:r>
              <a:rPr lang="en-GB" sz="1600" b="0" dirty="0">
                <a:latin typeface="Arial" charset="0"/>
                <a:ea typeface="ＭＳ Ｐゴシック" charset="0"/>
              </a:rPr>
              <a:t> CERN-0000191204</a:t>
            </a:r>
          </a:p>
          <a:p>
            <a:r>
              <a:rPr lang="en-GB" sz="1600" b="0" kern="0" dirty="0">
                <a:latin typeface="Arial" charset="0"/>
                <a:ea typeface="ＭＳ Ｐゴシック" charset="0"/>
              </a:rPr>
              <a:t>M. Dam et al, </a:t>
            </a:r>
            <a:r>
              <a:rPr lang="en-GB" sz="1600" b="0" kern="0" dirty="0" err="1">
                <a:latin typeface="Arial" charset="0"/>
                <a:ea typeface="ＭＳ Ｐゴシック" charset="0"/>
              </a:rPr>
              <a:t>Supercond</a:t>
            </a:r>
            <a:r>
              <a:rPr lang="en-GB" sz="1600" b="0" kern="0" dirty="0">
                <a:latin typeface="Arial" charset="0"/>
                <a:ea typeface="ＭＳ Ｐゴシック" charset="0"/>
              </a:rPr>
              <a:t>. Sci. Technol.33(2020)044012</a:t>
            </a:r>
          </a:p>
          <a:p>
            <a:r>
              <a:rPr lang="en-GB" sz="1600" b="0" kern="0" dirty="0">
                <a:latin typeface="Arial" charset="0"/>
                <a:ea typeface="ＭＳ Ｐゴシック" charset="0"/>
              </a:rPr>
              <a:t>M. Dam, MSC seminar 28.01.21, </a:t>
            </a:r>
            <a:r>
              <a:rPr lang="en-GB" sz="1600" b="0" kern="0" dirty="0">
                <a:solidFill>
                  <a:srgbClr val="0000FF"/>
                </a:solidFill>
                <a:latin typeface="Arial" charset="0"/>
                <a:ea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https://indico.cern.ch/event/999643/</a:t>
            </a:r>
            <a:endParaRPr lang="en-GB" sz="1600" b="0" kern="0" dirty="0">
              <a:solidFill>
                <a:srgbClr val="0000FF"/>
              </a:solidFill>
              <a:latin typeface="Arial" charset="0"/>
              <a:ea typeface="ＭＳ Ｐゴシック" charset="0"/>
            </a:endParaRPr>
          </a:p>
          <a:p>
            <a:endParaRPr lang="en-CH" sz="1600" b="0" kern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423136-143E-7D44-8D85-D574CD06B0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61" t="33713" r="411" b="29994"/>
          <a:stretch/>
        </p:blipFill>
        <p:spPr>
          <a:xfrm>
            <a:off x="263353" y="2737414"/>
            <a:ext cx="7920880" cy="4120586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13E6041C-498C-F64A-8352-C806E94A183F}"/>
              </a:ext>
            </a:extLst>
          </p:cNvPr>
          <p:cNvSpPr txBox="1"/>
          <p:nvPr/>
        </p:nvSpPr>
        <p:spPr>
          <a:xfrm>
            <a:off x="8798518" y="3189436"/>
            <a:ext cx="2971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CH" sz="1800" b="0" dirty="0">
                <a:latin typeface="Arial" panose="020B0604020202020204" pitchFamily="34" charset="0"/>
                <a:cs typeface="Arial" panose="020B0604020202020204" pitchFamily="34" charset="0"/>
              </a:rPr>
              <a:t>M. D</a:t>
            </a:r>
            <a:r>
              <a:rPr lang="en-GB" sz="1800" b="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CH" sz="1800" b="0" dirty="0">
                <a:latin typeface="Arial" panose="020B0604020202020204" pitchFamily="34" charset="0"/>
                <a:cs typeface="Arial" panose="020B0604020202020204" pitchFamily="34" charset="0"/>
              </a:rPr>
              <a:t>m, L. Rossi, J. Mazet, J-C. Perez, at al.</a:t>
            </a:r>
          </a:p>
        </p:txBody>
      </p:sp>
    </p:spTree>
    <p:extLst>
      <p:ext uri="{BB962C8B-B14F-4D97-AF65-F5344CB8AC3E}">
        <p14:creationId xmlns:p14="http://schemas.microsoft.com/office/powerpoint/2010/main" val="27966108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5C676-E94A-404B-AA67-3DBAC2324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HDMS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DE2D1C-1473-B245-A24E-363EAC7B1C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00456" y="1124744"/>
            <a:ext cx="1991544" cy="762000"/>
          </a:xfrm>
        </p:spPr>
        <p:txBody>
          <a:bodyPr/>
          <a:lstStyle/>
          <a:p>
            <a:r>
              <a:rPr lang="en-CH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0A7F52-9E55-4147-83C8-07E6C61F99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CF4B62-628D-E64B-9275-CA16A44C3EF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01" r="1430"/>
          <a:stretch/>
        </p:blipFill>
        <p:spPr>
          <a:xfrm>
            <a:off x="4035293" y="1168917"/>
            <a:ext cx="4464496" cy="3117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F14E538-8D3F-4E46-8017-73C45579CE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9255" y="1167520"/>
            <a:ext cx="3732745" cy="30270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347D9EE-448D-B84F-A1CB-2B105862FF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2597" y="4231975"/>
            <a:ext cx="3026805" cy="258054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63F1AE-FCBE-0948-957C-2009051F22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3255" y="4194571"/>
            <a:ext cx="3624147" cy="25805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D78B62-952D-C04C-890E-53C527580C7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61" t="4725" r="3715"/>
          <a:stretch/>
        </p:blipFill>
        <p:spPr>
          <a:xfrm>
            <a:off x="275889" y="1153256"/>
            <a:ext cx="3802870" cy="497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4930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56CBE-1377-BC44-9ED2-1FD3C6548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HDMS demonstrator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275396F-6EB4-C94B-88E0-C695A2AC8A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043" t="37238" r="15788" b="35334"/>
          <a:stretch/>
        </p:blipFill>
        <p:spPr>
          <a:xfrm>
            <a:off x="6672064" y="3703054"/>
            <a:ext cx="5519935" cy="309774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B3D272-E669-5146-BB03-5A78D92BCB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1A0A53-010C-CE48-9DC2-71BC57A3E2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51" t="37400" r="17419" b="35270"/>
          <a:stretch/>
        </p:blipFill>
        <p:spPr>
          <a:xfrm>
            <a:off x="263352" y="1196752"/>
            <a:ext cx="6408713" cy="33123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CAF058-BF68-5848-9029-91BD1D9A8BE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543" t="39500" b="36350"/>
          <a:stretch/>
        </p:blipFill>
        <p:spPr>
          <a:xfrm>
            <a:off x="8036405" y="1169608"/>
            <a:ext cx="3892183" cy="24425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3432148-3D53-3949-91E1-C78E5FE662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307" y="4470400"/>
            <a:ext cx="3438761" cy="23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0693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Magnet for space spectrometer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9329" y="1431354"/>
            <a:ext cx="112085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HTS Demonstrator Magnet Space (funded through ASI)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One dummy coil and one full coil to be built until Spring 2021 to show the feasibility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Final demonstrator summer 2021</a:t>
            </a:r>
          </a:p>
        </p:txBody>
      </p:sp>
      <p:sp>
        <p:nvSpPr>
          <p:cNvPr id="5" name="Rectangle 4"/>
          <p:cNvSpPr/>
          <p:nvPr/>
        </p:nvSpPr>
        <p:spPr>
          <a:xfrm>
            <a:off x="3408924" y="3393643"/>
            <a:ext cx="2096335" cy="546100"/>
          </a:xfrm>
          <a:prstGeom prst="rect">
            <a:avLst/>
          </a:prstGeom>
          <a:noFill/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FFC000"/>
                </a:solidFill>
              </a:rPr>
              <a:t>single Sub-scale coil (HTS)</a:t>
            </a:r>
            <a:endParaRPr lang="en-GB" sz="1500" dirty="0">
              <a:solidFill>
                <a:srgbClr val="FFC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21970" y="3397019"/>
            <a:ext cx="2096335" cy="5461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FF0000"/>
                </a:solidFill>
              </a:rPr>
              <a:t> double Sub-scale HTS coil</a:t>
            </a:r>
            <a:endParaRPr lang="en-GB" sz="15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>
            <a:stCxn id="5" idx="3"/>
            <a:endCxn id="6" idx="1"/>
          </p:cNvCxnSpPr>
          <p:nvPr/>
        </p:nvCxnSpPr>
        <p:spPr>
          <a:xfrm>
            <a:off x="5505259" y="3666693"/>
            <a:ext cx="816711" cy="3376"/>
          </a:xfrm>
          <a:prstGeom prst="straightConnector1">
            <a:avLst/>
          </a:prstGeom>
          <a:ln>
            <a:solidFill>
              <a:srgbClr val="FF0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02919" y="3397019"/>
            <a:ext cx="2096335" cy="546100"/>
          </a:xfrm>
          <a:prstGeom prst="rect">
            <a:avLst/>
          </a:prstGeom>
          <a:noFill/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FFC000"/>
                </a:solidFill>
              </a:rPr>
              <a:t>Sub-scale coil (no HTS)</a:t>
            </a:r>
            <a:endParaRPr lang="en-GB" sz="1500" dirty="0">
              <a:solidFill>
                <a:srgbClr val="FFC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629661" y="3670069"/>
            <a:ext cx="748856" cy="3376"/>
          </a:xfrm>
          <a:prstGeom prst="straightConnector1">
            <a:avLst/>
          </a:prstGeom>
          <a:ln>
            <a:solidFill>
              <a:srgbClr val="FFC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3517" y="2484588"/>
            <a:ext cx="3149600" cy="2357457"/>
          </a:xfrm>
          <a:prstGeom prst="rect">
            <a:avLst/>
          </a:prstGeom>
        </p:spPr>
      </p:pic>
      <p:cxnSp>
        <p:nvCxnSpPr>
          <p:cNvPr id="14" name="Straight Arrow Connector 13"/>
          <p:cNvCxnSpPr>
            <a:endCxn id="13" idx="1"/>
          </p:cNvCxnSpPr>
          <p:nvPr/>
        </p:nvCxnSpPr>
        <p:spPr>
          <a:xfrm>
            <a:off x="8418305" y="3653189"/>
            <a:ext cx="455212" cy="1012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8679349" y="2202189"/>
            <a:ext cx="25284" cy="3858132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6541" y="4063080"/>
            <a:ext cx="1683243" cy="1997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1789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5A79B-65EC-EC40-AEED-4ED6CFDFB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GATOROID: Toroid gantry magnet (HTS version)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D2AC2D-1CDF-6C48-984F-68D8226D26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5" name="Picture 2" descr="Gantry design">
            <a:extLst>
              <a:ext uri="{FF2B5EF4-FFF2-40B4-BE49-F238E27FC236}">
                <a16:creationId xmlns:a16="http://schemas.microsoft.com/office/drawing/2014/main" id="{C5C820CC-C83B-2F4F-9269-58A053981FA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360" y="1196752"/>
            <a:ext cx="4846069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3542D5-5AD8-844A-8BCA-BC6F84B37A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75" t="58400" r="46290" b="15351"/>
          <a:stretch/>
        </p:blipFill>
        <p:spPr>
          <a:xfrm>
            <a:off x="263352" y="4571417"/>
            <a:ext cx="3667884" cy="13625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7F120D8-D7EA-E948-A9BB-EE9B9216D9C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98" t="20601" r="3998" b="12201"/>
          <a:stretch/>
        </p:blipFill>
        <p:spPr>
          <a:xfrm>
            <a:off x="5663952" y="1196752"/>
            <a:ext cx="5366768" cy="27699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AB6FEA9-EC16-C348-9C18-FBF4F5AF4B0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11" t="13250" r="16611" b="22811"/>
          <a:stretch/>
        </p:blipFill>
        <p:spPr>
          <a:xfrm>
            <a:off x="7955724" y="3983453"/>
            <a:ext cx="4248471" cy="2874547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ADC6201-4DB3-5F49-861F-BA1F2C06EFF7}"/>
              </a:ext>
            </a:extLst>
          </p:cNvPr>
          <p:cNvSpPr txBox="1">
            <a:spLocks/>
          </p:cNvSpPr>
          <p:nvPr/>
        </p:nvSpPr>
        <p:spPr bwMode="auto">
          <a:xfrm>
            <a:off x="3779587" y="4706597"/>
            <a:ext cx="4548659" cy="201622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r>
              <a:rPr lang="en-CH" sz="1800" b="0" kern="0" dirty="0"/>
              <a:t>Thesis of E. Felcini</a:t>
            </a:r>
          </a:p>
          <a:p>
            <a:r>
              <a:rPr lang="en-CH" sz="1800" b="0" kern="0" dirty="0"/>
              <a:t>Design for the HTS version done</a:t>
            </a:r>
          </a:p>
          <a:p>
            <a:r>
              <a:rPr lang="en-CH" sz="1800" b="0" kern="0" dirty="0"/>
              <a:t>Dummy coil wound (single tape)</a:t>
            </a:r>
          </a:p>
          <a:p>
            <a:r>
              <a:rPr lang="en-CH" sz="1800" b="0" kern="0" dirty="0"/>
              <a:t>demonstrator coil construction:           tbd. where and when</a:t>
            </a:r>
          </a:p>
          <a:p>
            <a:endParaRPr lang="en-CH" sz="1800" b="0" kern="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D472B1-373B-F943-837C-B3996BB0E2F5}"/>
              </a:ext>
            </a:extLst>
          </p:cNvPr>
          <p:cNvSpPr txBox="1"/>
          <p:nvPr/>
        </p:nvSpPr>
        <p:spPr>
          <a:xfrm>
            <a:off x="407368" y="6381328"/>
            <a:ext cx="65075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0" dirty="0">
                <a:latin typeface="Arial" panose="020B0604020202020204" pitchFamily="34" charset="0"/>
                <a:cs typeface="Arial" panose="020B0604020202020204" pitchFamily="34" charset="0"/>
              </a:rPr>
              <a:t>L. Bottura, E. Felcini, J-C. Perez, A. Haziot, J. Mazet, T. Lehtinen, et al</a:t>
            </a:r>
          </a:p>
        </p:txBody>
      </p:sp>
    </p:spTree>
    <p:extLst>
      <p:ext uri="{BB962C8B-B14F-4D97-AF65-F5344CB8AC3E}">
        <p14:creationId xmlns:p14="http://schemas.microsoft.com/office/powerpoint/2010/main" val="1104940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</a:rPr>
              <a:t>Timeline</a:t>
            </a:r>
            <a:endParaRPr lang="en-GB" dirty="0">
              <a:latin typeface="Arial" charset="0"/>
              <a:ea typeface="ＭＳ Ｐゴシック" charset="0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263352" y="1143000"/>
            <a:ext cx="11928648" cy="5562600"/>
          </a:xfrm>
        </p:spPr>
        <p:txBody>
          <a:bodyPr/>
          <a:lstStyle/>
          <a:p>
            <a:r>
              <a:rPr lang="en-GB" dirty="0">
                <a:latin typeface="Arial" charset="0"/>
                <a:ea typeface="ＭＳ Ｐゴシック" charset="0"/>
              </a:rPr>
              <a:t>2009-2013 (-2018) </a:t>
            </a:r>
            <a:r>
              <a:rPr lang="en-GB" dirty="0" err="1">
                <a:latin typeface="Arial" charset="0"/>
                <a:ea typeface="ＭＳ Ｐゴシック" charset="0"/>
              </a:rPr>
              <a:t>EuCARD</a:t>
            </a:r>
            <a:r>
              <a:rPr lang="en-GB" dirty="0">
                <a:latin typeface="Arial" charset="0"/>
                <a:ea typeface="ＭＳ Ｐゴシック" charset="0"/>
              </a:rPr>
              <a:t> WP7 HFM, task 4 HTS insert (CNRS-CEA)</a:t>
            </a:r>
          </a:p>
          <a:p>
            <a:endParaRPr lang="en-GB" dirty="0">
              <a:latin typeface="Arial" charset="0"/>
              <a:ea typeface="ＭＳ Ｐゴシック" charset="0"/>
            </a:endParaRPr>
          </a:p>
          <a:p>
            <a:r>
              <a:rPr lang="en-GB" dirty="0">
                <a:latin typeface="Arial" charset="0"/>
                <a:ea typeface="ＭＳ Ｐゴシック" charset="0"/>
              </a:rPr>
              <a:t>2013 - 2017 EuCARD2</a:t>
            </a:r>
          </a:p>
          <a:p>
            <a:pPr lvl="1"/>
            <a:r>
              <a:rPr lang="en-GB" dirty="0">
                <a:latin typeface="Arial" charset="0"/>
                <a:ea typeface="ＭＳ Ｐゴシック" charset="0"/>
              </a:rPr>
              <a:t>Conductor development </a:t>
            </a:r>
            <a:r>
              <a:rPr lang="en-GB" dirty="0" err="1">
                <a:latin typeface="Arial" charset="0"/>
                <a:ea typeface="ＭＳ Ｐゴシック" charset="0"/>
              </a:rPr>
              <a:t>ReBCO</a:t>
            </a:r>
            <a:r>
              <a:rPr lang="en-GB" dirty="0">
                <a:latin typeface="Arial" charset="0"/>
                <a:ea typeface="ＭＳ Ｐゴシック" charset="0"/>
              </a:rPr>
              <a:t> conductor (Bruker) and </a:t>
            </a:r>
            <a:r>
              <a:rPr lang="en-GB" dirty="0" err="1">
                <a:latin typeface="Arial" charset="0"/>
                <a:ea typeface="ＭＳ Ｐゴシック" charset="0"/>
              </a:rPr>
              <a:t>Roebel</a:t>
            </a:r>
            <a:r>
              <a:rPr lang="en-GB" dirty="0">
                <a:latin typeface="Arial" charset="0"/>
                <a:ea typeface="ＭＳ Ｐゴシック" charset="0"/>
              </a:rPr>
              <a:t> </a:t>
            </a:r>
            <a:r>
              <a:rPr lang="en-GB" dirty="0" err="1">
                <a:latin typeface="Arial" charset="0"/>
                <a:ea typeface="ＭＳ Ｐゴシック" charset="0"/>
              </a:rPr>
              <a:t>ReBCO</a:t>
            </a:r>
            <a:r>
              <a:rPr lang="en-GB" dirty="0">
                <a:latin typeface="Arial" charset="0"/>
                <a:ea typeface="ＭＳ Ｐゴシック" charset="0"/>
              </a:rPr>
              <a:t> cable (KIT)</a:t>
            </a:r>
          </a:p>
          <a:p>
            <a:pPr lvl="1"/>
            <a:r>
              <a:rPr lang="en-GB" dirty="0" err="1">
                <a:latin typeface="Arial" charset="0"/>
                <a:ea typeface="ＭＳ Ｐゴシック" charset="0"/>
              </a:rPr>
              <a:t>Roebel</a:t>
            </a:r>
            <a:r>
              <a:rPr lang="en-GB" dirty="0">
                <a:latin typeface="Arial" charset="0"/>
                <a:ea typeface="ＭＳ Ｐゴシック" charset="0"/>
              </a:rPr>
              <a:t> </a:t>
            </a:r>
            <a:r>
              <a:rPr lang="en-GB" dirty="0" err="1">
                <a:latin typeface="Arial" charset="0"/>
                <a:ea typeface="ＭＳ Ｐゴシック" charset="0"/>
              </a:rPr>
              <a:t>ReBCO</a:t>
            </a:r>
            <a:r>
              <a:rPr lang="en-GB" dirty="0">
                <a:latin typeface="Arial" charset="0"/>
                <a:ea typeface="ＭＳ Ｐゴシック" charset="0"/>
              </a:rPr>
              <a:t> cable magnets (block coil @CERN (Feather); </a:t>
            </a:r>
            <a:r>
              <a:rPr lang="en-GB" dirty="0" err="1">
                <a:latin typeface="Arial" charset="0"/>
                <a:ea typeface="ＭＳ Ｐゴシック" charset="0"/>
              </a:rPr>
              <a:t>Cos</a:t>
            </a:r>
            <a:r>
              <a:rPr lang="en-GB" dirty="0" err="1">
                <a:latin typeface="Symbol" pitchFamily="2" charset="2"/>
                <a:ea typeface="ＭＳ Ｐゴシック" charset="0"/>
              </a:rPr>
              <a:t>Q</a:t>
            </a:r>
            <a:r>
              <a:rPr lang="en-GB" dirty="0">
                <a:latin typeface="Arial" charset="0"/>
                <a:ea typeface="ＭＳ Ｐゴシック" charset="0"/>
              </a:rPr>
              <a:t> @CEA) </a:t>
            </a:r>
          </a:p>
          <a:p>
            <a:endParaRPr lang="en-GB" dirty="0">
              <a:latin typeface="Arial" charset="0"/>
              <a:ea typeface="ＭＳ Ｐゴシック" charset="0"/>
            </a:endParaRPr>
          </a:p>
          <a:p>
            <a:r>
              <a:rPr lang="en-GB" dirty="0">
                <a:latin typeface="Arial" charset="0"/>
                <a:ea typeface="ＭＳ Ｐゴシック" charset="0"/>
              </a:rPr>
              <a:t>2017 - 2020 ARIES </a:t>
            </a:r>
          </a:p>
          <a:p>
            <a:pPr lvl="1"/>
            <a:r>
              <a:rPr lang="en-GB" dirty="0" err="1">
                <a:latin typeface="Arial" charset="0"/>
                <a:ea typeface="ＭＳ Ｐゴシック" charset="0"/>
              </a:rPr>
              <a:t>ReBCO</a:t>
            </a:r>
            <a:r>
              <a:rPr lang="en-GB" dirty="0">
                <a:latin typeface="Arial" charset="0"/>
                <a:ea typeface="ＭＳ Ｐゴシック" charset="0"/>
              </a:rPr>
              <a:t> conductor (Bruker)</a:t>
            </a:r>
          </a:p>
          <a:p>
            <a:endParaRPr lang="en-GB" dirty="0">
              <a:latin typeface="Arial" charset="0"/>
              <a:ea typeface="ＭＳ Ｐゴシック" charset="0"/>
            </a:endParaRPr>
          </a:p>
          <a:p>
            <a:r>
              <a:rPr lang="en-GB" dirty="0">
                <a:latin typeface="Arial" charset="0"/>
                <a:ea typeface="ＭＳ Ｐゴシック" charset="0"/>
              </a:rPr>
              <a:t>2017 - 2020 CERN HTS Program</a:t>
            </a:r>
          </a:p>
          <a:p>
            <a:pPr lvl="1"/>
            <a:r>
              <a:rPr lang="en-GB" dirty="0">
                <a:latin typeface="Arial" charset="0"/>
                <a:ea typeface="ＭＳ Ｐゴシック" charset="0"/>
              </a:rPr>
              <a:t>Continuation of </a:t>
            </a:r>
            <a:r>
              <a:rPr lang="en-GB" dirty="0" err="1">
                <a:latin typeface="Arial" charset="0"/>
                <a:ea typeface="ＭＳ Ｐゴシック" charset="0"/>
              </a:rPr>
              <a:t>Roebel</a:t>
            </a:r>
            <a:r>
              <a:rPr lang="en-GB" dirty="0">
                <a:latin typeface="Arial" charset="0"/>
                <a:ea typeface="ＭＳ Ｐゴシック" charset="0"/>
              </a:rPr>
              <a:t> </a:t>
            </a:r>
            <a:r>
              <a:rPr lang="en-GB" dirty="0" err="1">
                <a:latin typeface="Arial" charset="0"/>
                <a:ea typeface="ＭＳ Ｐゴシック" charset="0"/>
              </a:rPr>
              <a:t>ReBCO</a:t>
            </a:r>
            <a:r>
              <a:rPr lang="en-GB" dirty="0">
                <a:latin typeface="Arial" charset="0"/>
                <a:ea typeface="ＭＳ Ｐゴシック" charset="0"/>
              </a:rPr>
              <a:t> cable magnets (CEA and CERN): test as inserts</a:t>
            </a:r>
          </a:p>
          <a:p>
            <a:pPr lvl="1"/>
            <a:r>
              <a:rPr lang="en-GB" dirty="0">
                <a:latin typeface="Arial" charset="0"/>
                <a:ea typeface="ＭＳ Ｐゴシック" charset="0"/>
              </a:rPr>
              <a:t>Non-Insulated tape stack magnets</a:t>
            </a:r>
          </a:p>
          <a:p>
            <a:pPr lvl="1"/>
            <a:r>
              <a:rPr lang="en-GB" dirty="0">
                <a:latin typeface="Arial" charset="0"/>
                <a:ea typeface="ＭＳ Ｐゴシック" charset="0"/>
              </a:rPr>
              <a:t>HDMS </a:t>
            </a:r>
          </a:p>
          <a:p>
            <a:pPr lvl="1"/>
            <a:r>
              <a:rPr lang="en-GB" dirty="0" err="1">
                <a:latin typeface="Arial" charset="0"/>
                <a:ea typeface="ＭＳ Ｐゴシック" charset="0"/>
              </a:rPr>
              <a:t>Gatoroid</a:t>
            </a:r>
            <a:endParaRPr lang="en-GB" dirty="0">
              <a:latin typeface="Arial" charset="0"/>
              <a:ea typeface="ＭＳ Ｐゴシック" charset="0"/>
            </a:endParaRPr>
          </a:p>
          <a:p>
            <a:pPr lvl="1"/>
            <a:r>
              <a:rPr lang="en-GB" dirty="0">
                <a:latin typeface="Arial" charset="0"/>
                <a:ea typeface="ＭＳ Ｐゴシック" charset="0"/>
              </a:rPr>
              <a:t>Undulator</a:t>
            </a:r>
          </a:p>
          <a:p>
            <a:endParaRPr lang="en-GB" dirty="0">
              <a:latin typeface="Arial" charset="0"/>
              <a:ea typeface="ＭＳ Ｐゴシック" charset="0"/>
            </a:endParaRPr>
          </a:p>
          <a:p>
            <a:endParaRPr lang="en-GB" dirty="0">
              <a:latin typeface="Arial" charset="0"/>
              <a:ea typeface="ＭＳ Ｐゴシック" charset="0"/>
            </a:endParaRPr>
          </a:p>
          <a:p>
            <a:endParaRPr lang="en-GB" dirty="0">
              <a:latin typeface="Arial" charset="0"/>
              <a:ea typeface="ＭＳ Ｐゴシック" charset="0"/>
            </a:endParaRPr>
          </a:p>
          <a:p>
            <a:endParaRPr lang="en-GB" dirty="0">
              <a:latin typeface="Arial" charset="0"/>
              <a:ea typeface="ＭＳ Ｐゴシック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E9E06224-6FA2-204D-BEAF-600646D3117B}" type="slidenum">
              <a:rPr lang="en-US" sz="1200" b="0">
                <a:latin typeface="Times New Roman" charset="0"/>
              </a:rPr>
              <a:pPr/>
              <a:t>3</a:t>
            </a:fld>
            <a:endParaRPr lang="en-US" sz="1200" b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80F73-DC28-DC4F-9D4D-B83AECB71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GaToroid</a:t>
            </a:r>
            <a:r>
              <a:rPr lang="en-US" dirty="0"/>
              <a:t>: Flowchart</a:t>
            </a:r>
            <a:endParaRPr lang="en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	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2623268" y="3355638"/>
            <a:ext cx="2096335" cy="546100"/>
          </a:xfrm>
          <a:prstGeom prst="rect">
            <a:avLst/>
          </a:prstGeom>
          <a:noFill/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FFC000"/>
                </a:solidFill>
              </a:rPr>
              <a:t>Dummy2</a:t>
            </a:r>
            <a:endParaRPr lang="en-GB" sz="1500" dirty="0">
              <a:solidFill>
                <a:srgbClr val="FFC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46415" y="2735982"/>
            <a:ext cx="2096335" cy="5461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FF0000"/>
                </a:solidFill>
              </a:rPr>
              <a:t>Sub-scale HTS coil, 1/3, 600 mm</a:t>
            </a:r>
            <a:endParaRPr lang="en-GB" sz="15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997559" y="3009032"/>
            <a:ext cx="748856" cy="3376"/>
          </a:xfrm>
          <a:prstGeom prst="straightConnector1">
            <a:avLst/>
          </a:prstGeom>
          <a:ln>
            <a:solidFill>
              <a:srgbClr val="FFC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04428" y="2310119"/>
            <a:ext cx="2096335" cy="546100"/>
          </a:xfrm>
          <a:prstGeom prst="rect">
            <a:avLst/>
          </a:prstGeom>
          <a:noFill/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FFC000"/>
                </a:solidFill>
              </a:rPr>
              <a:t>Small coil program</a:t>
            </a:r>
            <a:endParaRPr lang="en-GB" sz="1500" dirty="0">
              <a:solidFill>
                <a:srgbClr val="FFC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02794" y="2574684"/>
            <a:ext cx="2794765" cy="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997559" y="2538508"/>
            <a:ext cx="0" cy="1085195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06459" y="3354996"/>
            <a:ext cx="2096335" cy="546100"/>
          </a:xfrm>
          <a:prstGeom prst="rect">
            <a:avLst/>
          </a:prstGeom>
          <a:noFill/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92D050"/>
                </a:solidFill>
              </a:rPr>
              <a:t>Dummy1, single SS, no insulation</a:t>
            </a:r>
            <a:endParaRPr lang="en-GB" sz="1500" dirty="0">
              <a:solidFill>
                <a:srgbClr val="92D050"/>
              </a:solidFill>
            </a:endParaRPr>
          </a:p>
        </p:txBody>
      </p:sp>
      <p:cxnSp>
        <p:nvCxnSpPr>
          <p:cNvPr id="24" name="Straight Arrow Connector 23"/>
          <p:cNvCxnSpPr>
            <a:stCxn id="16" idx="3"/>
            <a:endCxn id="5" idx="1"/>
          </p:cNvCxnSpPr>
          <p:nvPr/>
        </p:nvCxnSpPr>
        <p:spPr>
          <a:xfrm>
            <a:off x="2202794" y="3628046"/>
            <a:ext cx="420474" cy="642"/>
          </a:xfrm>
          <a:prstGeom prst="straightConnector1">
            <a:avLst/>
          </a:prstGeom>
          <a:ln>
            <a:solidFill>
              <a:srgbClr val="FFC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5" idx="3"/>
          </p:cNvCxnSpPr>
          <p:nvPr/>
        </p:nvCxnSpPr>
        <p:spPr>
          <a:xfrm flipH="1">
            <a:off x="4719603" y="3628688"/>
            <a:ext cx="277956" cy="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505259" y="5174599"/>
            <a:ext cx="2470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en-GB" sz="2000" b="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9663" y="1872315"/>
            <a:ext cx="3284538" cy="2246177"/>
          </a:xfrm>
          <a:prstGeom prst="rect">
            <a:avLst/>
          </a:prstGeom>
        </p:spPr>
      </p:pic>
      <p:cxnSp>
        <p:nvCxnSpPr>
          <p:cNvPr id="39" name="Straight Connector 38"/>
          <p:cNvCxnSpPr/>
          <p:nvPr/>
        </p:nvCxnSpPr>
        <p:spPr>
          <a:xfrm flipH="1">
            <a:off x="8273564" y="1699622"/>
            <a:ext cx="25284" cy="3858132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7843636" y="2988776"/>
            <a:ext cx="886027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23306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F1027-2972-594A-B9CB-188FDECA4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HTS Undulator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E230B0-A0F2-8648-ACC9-C11657364D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FE945B8-3A93-A94E-A6BA-75B7293824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018" b="19705"/>
          <a:stretch/>
        </p:blipFill>
        <p:spPr>
          <a:xfrm>
            <a:off x="1082056" y="1141561"/>
            <a:ext cx="10297144" cy="5040947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CA7002D-A31B-3646-902B-8180630343F0}"/>
              </a:ext>
            </a:extLst>
          </p:cNvPr>
          <p:cNvSpPr txBox="1"/>
          <p:nvPr/>
        </p:nvSpPr>
        <p:spPr>
          <a:xfrm>
            <a:off x="2063552" y="6254445"/>
            <a:ext cx="2419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0" dirty="0">
                <a:latin typeface="Arial" panose="020B0604020202020204" pitchFamily="34" charset="0"/>
                <a:cs typeface="Arial" panose="020B0604020202020204" pitchFamily="34" charset="0"/>
              </a:rPr>
              <a:t>S. Richter, D. Schoerling</a:t>
            </a:r>
          </a:p>
        </p:txBody>
      </p:sp>
    </p:spTree>
    <p:extLst>
      <p:ext uri="{BB962C8B-B14F-4D97-AF65-F5344CB8AC3E}">
        <p14:creationId xmlns:p14="http://schemas.microsoft.com/office/powerpoint/2010/main" val="24908351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1368D80-F366-8149-B990-53106A1FE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GB" dirty="0"/>
              <a:t>HTS program: Undulators/Wigglers     </a:t>
            </a:r>
            <a:r>
              <a:rPr lang="en-US" dirty="0"/>
              <a:t>Flowchart</a:t>
            </a:r>
            <a:endParaRPr lang="en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61760" y="1"/>
            <a:ext cx="10830239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CH" sz="4000" dirty="0"/>
              <a:t>	</a:t>
            </a:r>
            <a:endParaRPr lang="en-GB" sz="4000" dirty="0"/>
          </a:p>
        </p:txBody>
      </p:sp>
      <p:sp>
        <p:nvSpPr>
          <p:cNvPr id="6" name="Rectangle 5"/>
          <p:cNvSpPr/>
          <p:nvPr/>
        </p:nvSpPr>
        <p:spPr>
          <a:xfrm>
            <a:off x="1491441" y="2185597"/>
            <a:ext cx="2096335" cy="546100"/>
          </a:xfrm>
          <a:prstGeom prst="rect">
            <a:avLst/>
          </a:prstGeom>
          <a:noFill/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FFC000"/>
                </a:solidFill>
              </a:rPr>
              <a:t>Horizontal Wiggler, Test coil</a:t>
            </a:r>
            <a:endParaRPr lang="en-GB" sz="1500" dirty="0">
              <a:solidFill>
                <a:srgbClr val="FFC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88968" y="3323347"/>
            <a:ext cx="2098808" cy="546100"/>
          </a:xfrm>
          <a:prstGeom prst="rect">
            <a:avLst/>
          </a:prstGeom>
          <a:noFill/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FFC000"/>
                </a:solidFill>
              </a:rPr>
              <a:t>Vertical Wiggler,     Test coil</a:t>
            </a:r>
            <a:endParaRPr lang="en-GB" sz="1500" dirty="0">
              <a:solidFill>
                <a:srgbClr val="FFC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08684" y="4496853"/>
            <a:ext cx="2061847" cy="546100"/>
          </a:xfrm>
          <a:prstGeom prst="rect">
            <a:avLst/>
          </a:prstGeom>
          <a:noFill/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FFC000"/>
                </a:solidFill>
              </a:rPr>
              <a:t>Helical Wiggler,     Test coil(s)</a:t>
            </a:r>
            <a:endParaRPr lang="en-GB" sz="1500" dirty="0">
              <a:solidFill>
                <a:srgbClr val="FFC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759137" y="2458647"/>
            <a:ext cx="0" cy="889830"/>
          </a:xfrm>
          <a:prstGeom prst="straightConnector1">
            <a:avLst/>
          </a:prstGeom>
          <a:ln>
            <a:solidFill>
              <a:srgbClr val="FFC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6" idx="3"/>
          </p:cNvCxnSpPr>
          <p:nvPr/>
        </p:nvCxnSpPr>
        <p:spPr>
          <a:xfrm>
            <a:off x="3587776" y="2458647"/>
            <a:ext cx="1171361" cy="499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" idx="3"/>
            <a:endCxn id="20" idx="1"/>
          </p:cNvCxnSpPr>
          <p:nvPr/>
        </p:nvCxnSpPr>
        <p:spPr>
          <a:xfrm>
            <a:off x="3587776" y="3596397"/>
            <a:ext cx="980861" cy="4864"/>
          </a:xfrm>
          <a:prstGeom prst="straightConnector1">
            <a:avLst/>
          </a:prstGeom>
          <a:ln>
            <a:solidFill>
              <a:srgbClr val="FFC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8" idx="3"/>
          </p:cNvCxnSpPr>
          <p:nvPr/>
        </p:nvCxnSpPr>
        <p:spPr>
          <a:xfrm flipV="1">
            <a:off x="3570531" y="4761139"/>
            <a:ext cx="1188606" cy="8764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Diamond 19"/>
          <p:cNvSpPr/>
          <p:nvPr/>
        </p:nvSpPr>
        <p:spPr>
          <a:xfrm>
            <a:off x="4568637" y="3348477"/>
            <a:ext cx="381000" cy="505568"/>
          </a:xfrm>
          <a:prstGeom prst="diamond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>
              <a:solidFill>
                <a:srgbClr val="FFC00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1144422" y="3100583"/>
            <a:ext cx="2912510" cy="2648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949637" y="3595215"/>
            <a:ext cx="691419" cy="0"/>
          </a:xfrm>
          <a:prstGeom prst="straightConnector1">
            <a:avLst/>
          </a:prstGeom>
          <a:ln>
            <a:solidFill>
              <a:srgbClr val="FFC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4759137" y="3871309"/>
            <a:ext cx="0" cy="889830"/>
          </a:xfrm>
          <a:prstGeom prst="straightConnector1">
            <a:avLst/>
          </a:prstGeom>
          <a:ln>
            <a:solidFill>
              <a:srgbClr val="FFC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4056932" y="2457899"/>
            <a:ext cx="0" cy="645332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1159488" y="2463637"/>
            <a:ext cx="0" cy="648930"/>
          </a:xfrm>
          <a:prstGeom prst="straightConnector1">
            <a:avLst/>
          </a:prstGeom>
          <a:ln>
            <a:solidFill>
              <a:srgbClr val="FFC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876300" y="2453656"/>
            <a:ext cx="615141" cy="1"/>
          </a:xfrm>
          <a:prstGeom prst="straightConnector1">
            <a:avLst/>
          </a:prstGeom>
          <a:ln>
            <a:solidFill>
              <a:srgbClr val="FFC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1960356" y="2780565"/>
            <a:ext cx="12827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 1-#n </a:t>
            </a: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1135199" y="4243945"/>
            <a:ext cx="2912510" cy="2648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4047709" y="3601261"/>
            <a:ext cx="0" cy="645332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1150265" y="3606999"/>
            <a:ext cx="0" cy="648930"/>
          </a:xfrm>
          <a:prstGeom prst="straightConnector1">
            <a:avLst/>
          </a:prstGeom>
          <a:ln>
            <a:solidFill>
              <a:srgbClr val="FFC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867077" y="3597018"/>
            <a:ext cx="615141" cy="1"/>
          </a:xfrm>
          <a:prstGeom prst="straightConnector1">
            <a:avLst/>
          </a:prstGeom>
          <a:ln>
            <a:solidFill>
              <a:srgbClr val="FFC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1951133" y="3923927"/>
            <a:ext cx="12827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 1-#n </a:t>
            </a: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 flipV="1">
            <a:off x="1144422" y="5419225"/>
            <a:ext cx="2912510" cy="2648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4056932" y="4776541"/>
            <a:ext cx="0" cy="645332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1159488" y="4782279"/>
            <a:ext cx="0" cy="648930"/>
          </a:xfrm>
          <a:prstGeom prst="straightConnector1">
            <a:avLst/>
          </a:prstGeom>
          <a:ln>
            <a:solidFill>
              <a:srgbClr val="FFC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876300" y="4772298"/>
            <a:ext cx="615141" cy="1"/>
          </a:xfrm>
          <a:prstGeom prst="straightConnector1">
            <a:avLst/>
          </a:prstGeom>
          <a:ln>
            <a:solidFill>
              <a:srgbClr val="FFC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1960356" y="5099207"/>
            <a:ext cx="12827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 1-#n </a:t>
            </a: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626066" y="3333949"/>
            <a:ext cx="2096335" cy="5461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FF0000"/>
                </a:solidFill>
              </a:rPr>
              <a:t>Wiggler/</a:t>
            </a:r>
            <a:r>
              <a:rPr lang="en-US" sz="1500" dirty="0" err="1">
                <a:solidFill>
                  <a:srgbClr val="FF0000"/>
                </a:solidFill>
              </a:rPr>
              <a:t>undulator</a:t>
            </a:r>
            <a:r>
              <a:rPr lang="en-US" sz="1500" dirty="0">
                <a:solidFill>
                  <a:srgbClr val="FF0000"/>
                </a:solidFill>
              </a:rPr>
              <a:t>, short model (0.1 m)</a:t>
            </a:r>
            <a:endParaRPr lang="en-GB" sz="1500" dirty="0">
              <a:solidFill>
                <a:srgbClr val="FF0000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8471257" y="3325541"/>
            <a:ext cx="2096335" cy="5461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FF0000"/>
                </a:solidFill>
              </a:rPr>
              <a:t>Wiggler/</a:t>
            </a:r>
            <a:r>
              <a:rPr lang="en-US" sz="1500" dirty="0" err="1">
                <a:solidFill>
                  <a:srgbClr val="FF0000"/>
                </a:solidFill>
              </a:rPr>
              <a:t>undulator</a:t>
            </a:r>
            <a:r>
              <a:rPr lang="en-US" sz="1500" dirty="0">
                <a:solidFill>
                  <a:srgbClr val="FF0000"/>
                </a:solidFill>
              </a:rPr>
              <a:t>, long model (0.5 m)</a:t>
            </a:r>
            <a:endParaRPr lang="en-GB" sz="1500" dirty="0">
              <a:solidFill>
                <a:srgbClr val="FF0000"/>
              </a:solidFill>
            </a:endParaRPr>
          </a:p>
        </p:txBody>
      </p:sp>
      <p:cxnSp>
        <p:nvCxnSpPr>
          <p:cNvPr id="58" name="Straight Arrow Connector 57"/>
          <p:cNvCxnSpPr>
            <a:endCxn id="57" idx="1"/>
          </p:cNvCxnSpPr>
          <p:nvPr/>
        </p:nvCxnSpPr>
        <p:spPr>
          <a:xfrm>
            <a:off x="7722401" y="3595215"/>
            <a:ext cx="748856" cy="3376"/>
          </a:xfrm>
          <a:prstGeom prst="straightConnector1">
            <a:avLst/>
          </a:prstGeom>
          <a:ln>
            <a:solidFill>
              <a:srgbClr val="FF0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7985981" y="849710"/>
            <a:ext cx="25285" cy="5210611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16200000">
            <a:off x="7537123" y="5663895"/>
            <a:ext cx="61427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6">
                    <a:lumMod val="50000"/>
                  </a:schemeClr>
                </a:solidFill>
              </a:rPr>
              <a:t>2022</a:t>
            </a:r>
            <a:endParaRPr lang="en-GB" sz="15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10875738" y="849710"/>
            <a:ext cx="25285" cy="5210611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 rot="16200000">
            <a:off x="10426880" y="5663895"/>
            <a:ext cx="61427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6">
                    <a:lumMod val="50000"/>
                  </a:schemeClr>
                </a:solidFill>
              </a:rPr>
              <a:t>2027</a:t>
            </a:r>
            <a:endParaRPr lang="en-GB" sz="15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491441" y="1418760"/>
            <a:ext cx="2096335" cy="546100"/>
          </a:xfrm>
          <a:prstGeom prst="rect">
            <a:avLst/>
          </a:prstGeom>
          <a:noFill/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FFC000"/>
                </a:solidFill>
              </a:rPr>
              <a:t>Small coil program</a:t>
            </a:r>
            <a:endParaRPr lang="en-GB" sz="1500" dirty="0">
              <a:solidFill>
                <a:srgbClr val="FFC000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3589807" y="1683325"/>
            <a:ext cx="1171361" cy="499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4761168" y="1691810"/>
            <a:ext cx="0" cy="771827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331537" y="5901853"/>
            <a:ext cx="44553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Depends on the results of the coils currently under construction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38D14D-F283-C241-8F03-DF7AF5CA4BE5}"/>
              </a:ext>
            </a:extLst>
          </p:cNvPr>
          <p:cNvSpPr/>
          <p:nvPr/>
        </p:nvSpPr>
        <p:spPr bwMode="auto">
          <a:xfrm>
            <a:off x="8184232" y="1196752"/>
            <a:ext cx="3672408" cy="4935861"/>
          </a:xfrm>
          <a:prstGeom prst="rect">
            <a:avLst/>
          </a:prstGeom>
          <a:solidFill>
            <a:schemeClr val="bg1">
              <a:alpha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979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1100C-EE9A-CD40-BD10-F54335747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Lessons learned-1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698773-EB48-6B41-BAC5-25A949F7B6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General technical </a:t>
            </a:r>
          </a:p>
          <a:p>
            <a:r>
              <a:rPr lang="en-GB" dirty="0"/>
              <a:t>“Go in steps” , build intermediate models which target specific features. </a:t>
            </a:r>
          </a:p>
          <a:p>
            <a:r>
              <a:rPr lang="en-US" dirty="0"/>
              <a:t>HTS behaves differently than LTS</a:t>
            </a:r>
          </a:p>
          <a:p>
            <a:pPr lvl="1"/>
            <a:r>
              <a:rPr lang="en-US" dirty="0"/>
              <a:t>Can operate in current sharing mode: you can run it I &gt; </a:t>
            </a:r>
            <a:r>
              <a:rPr lang="en-US" dirty="0" err="1"/>
              <a:t>I</a:t>
            </a:r>
            <a:r>
              <a:rPr lang="en-US" baseline="-25000" dirty="0" err="1"/>
              <a:t>short</a:t>
            </a:r>
            <a:r>
              <a:rPr lang="en-US" baseline="-25000" dirty="0"/>
              <a:t>-sample</a:t>
            </a:r>
          </a:p>
          <a:p>
            <a:pPr lvl="1"/>
            <a:r>
              <a:rPr lang="en-US" dirty="0"/>
              <a:t>Low, slowly developing quench voltages: need sensitive detection ( buckling, poles or wire )</a:t>
            </a:r>
          </a:p>
          <a:p>
            <a:r>
              <a:rPr lang="en-US" dirty="0"/>
              <a:t>Connections and splices are not (yet) obvious: need extra attention</a:t>
            </a:r>
          </a:p>
          <a:p>
            <a:pPr lvl="1"/>
            <a:r>
              <a:rPr lang="en-US" dirty="0"/>
              <a:t>Recurrent problem</a:t>
            </a:r>
          </a:p>
          <a:p>
            <a:pPr lvl="2"/>
            <a:r>
              <a:rPr lang="en-US" dirty="0"/>
              <a:t>Splices need a large surface (each tape ~10 cm</a:t>
            </a:r>
            <a:r>
              <a:rPr lang="en-US" baseline="30000" dirty="0"/>
              <a:t>2</a:t>
            </a:r>
            <a:r>
              <a:rPr lang="en-US" dirty="0"/>
              <a:t>) (</a:t>
            </a:r>
            <a:r>
              <a:rPr lang="en-US" dirty="0" err="1"/>
              <a:t>ReBCO</a:t>
            </a:r>
            <a:r>
              <a:rPr lang="en-US" dirty="0"/>
              <a:t> layer to Cu resistance)</a:t>
            </a:r>
          </a:p>
          <a:p>
            <a:pPr lvl="2"/>
            <a:r>
              <a:rPr lang="en-CH" dirty="0"/>
              <a:t>ReBCO Roebel cable is mechanically less robust as initially thought: leads need to be redesigned</a:t>
            </a:r>
          </a:p>
          <a:p>
            <a:r>
              <a:rPr lang="en-GB" dirty="0"/>
              <a:t>We need detailed and complete conductor characterisation, (stand, tape and cable).</a:t>
            </a:r>
          </a:p>
          <a:p>
            <a:r>
              <a:rPr lang="en-GB" dirty="0"/>
              <a:t>Using new cable concepts:  construct small models early on to see what the issues are and to give feedback (Feather2 does this for </a:t>
            </a:r>
            <a:r>
              <a:rPr lang="en-GB" dirty="0" err="1"/>
              <a:t>Roebel</a:t>
            </a:r>
            <a:r>
              <a:rPr lang="en-GB" dirty="0"/>
              <a:t>, Cloverleaf does this for NI tape stack). </a:t>
            </a:r>
          </a:p>
          <a:p>
            <a:r>
              <a:rPr lang="en-GB" dirty="0"/>
              <a:t>Interaction between tape and impregnation need to be understood (delamination)</a:t>
            </a:r>
          </a:p>
          <a:p>
            <a:r>
              <a:rPr lang="en-GB" dirty="0"/>
              <a:t>Tape robustness in high fields needs to be investigated. </a:t>
            </a:r>
          </a:p>
          <a:p>
            <a:r>
              <a:rPr lang="en-GB" dirty="0"/>
              <a:t>Do we need prestress or is “leaning against the wall” sufficient ?</a:t>
            </a:r>
            <a:endParaRPr lang="en-US" dirty="0"/>
          </a:p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4A2DCA-8229-1D41-9DFB-731591CF53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8745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Lessons learned-2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General organizational</a:t>
            </a:r>
          </a:p>
          <a:p>
            <a:r>
              <a:rPr lang="en-US" dirty="0"/>
              <a:t>To address the HTS challenge, sufficient engineering and technical workforce needs to be deployed. One senior engineer doing everything does not work here. </a:t>
            </a:r>
          </a:p>
          <a:p>
            <a:r>
              <a:rPr lang="en-GB" dirty="0"/>
              <a:t>Real collaboration is key</a:t>
            </a:r>
          </a:p>
          <a:p>
            <a:pPr lvl="1"/>
            <a:r>
              <a:rPr lang="en-GB" dirty="0"/>
              <a:t>No lab has for long periods of time all the know-how and key resources available all the time. You have to be complementary and supportive (examples: the 2 CEA inserts where they were mostly alone, CERN lacking conductor characterisation due to HL-LHC overload).</a:t>
            </a:r>
          </a:p>
          <a:p>
            <a:pPr lvl="1"/>
            <a:r>
              <a:rPr lang="en-GB" dirty="0"/>
              <a:t>As you cannot predict where all the difficulties are, you cannot define rigid “black box” contributions to the project at the beginning.</a:t>
            </a:r>
          </a:p>
          <a:p>
            <a:r>
              <a:rPr lang="en-GB" dirty="0"/>
              <a:t>You need the discipline to step back and study a difficulty when you hit one. You need to be strong enough to decide not to follow the planning.</a:t>
            </a:r>
          </a:p>
          <a:p>
            <a:r>
              <a:rPr lang="en-US" dirty="0"/>
              <a:t>Doing R&amp;D in the same organizational unit as serving the running machines leads to significant delays and limits possibilities to study detailed effects.</a:t>
            </a:r>
          </a:p>
          <a:p>
            <a:r>
              <a:rPr lang="en-GB" dirty="0"/>
              <a:t>HFM development takes time: resist to management trying to squeeze the planning. The same holds for the budget.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F293891-A76A-4DB3-9ADA-970DD57151D4}" type="slidenum">
              <a:rPr lang="en-GB" smtClean="0"/>
              <a:pPr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5693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Lessons learned-3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H" dirty="0"/>
              <a:t>Feather magnet line</a:t>
            </a:r>
            <a:endParaRPr lang="en-GB" dirty="0"/>
          </a:p>
          <a:p>
            <a:r>
              <a:rPr lang="en-GB" dirty="0"/>
              <a:t>Leads need to be redesigned (full length support)</a:t>
            </a:r>
          </a:p>
          <a:p>
            <a:r>
              <a:rPr lang="en-GB" dirty="0"/>
              <a:t>Splices need to be redesigned (e.g. fin-block)</a:t>
            </a:r>
          </a:p>
          <a:p>
            <a:r>
              <a:rPr lang="en-GB" dirty="0"/>
              <a:t>For stand alone:</a:t>
            </a:r>
          </a:p>
          <a:p>
            <a:pPr lvl="1"/>
            <a:r>
              <a:rPr lang="en-GB" dirty="0"/>
              <a:t>quench protection with buckling coil works well</a:t>
            </a:r>
          </a:p>
          <a:p>
            <a:pPr lvl="1"/>
            <a:r>
              <a:rPr lang="en-GB" dirty="0"/>
              <a:t>quench protection with differential pole signal works well</a:t>
            </a:r>
          </a:p>
          <a:p>
            <a:r>
              <a:rPr lang="en-GB" dirty="0"/>
              <a:t>For insert tests:</a:t>
            </a:r>
          </a:p>
          <a:p>
            <a:pPr lvl="1"/>
            <a:r>
              <a:rPr lang="en-GB" dirty="0"/>
              <a:t>quench protection with delayed </a:t>
            </a:r>
            <a:r>
              <a:rPr lang="en-GB" dirty="0" err="1"/>
              <a:t>outsert</a:t>
            </a:r>
            <a:r>
              <a:rPr lang="en-GB" dirty="0"/>
              <a:t> dump works well</a:t>
            </a:r>
          </a:p>
          <a:p>
            <a:r>
              <a:rPr lang="en-GB" dirty="0"/>
              <a:t>More instrumentation needed to see the detailed behaviour and degradation (</a:t>
            </a:r>
            <a:r>
              <a:rPr lang="en-US" dirty="0"/>
              <a:t>Feather2: 3 out of 4 coils degraded in stand alone,  both coils degraded in insert mode</a:t>
            </a:r>
            <a:r>
              <a:rPr lang="en-GB" dirty="0"/>
              <a:t>)</a:t>
            </a:r>
          </a:p>
          <a:p>
            <a:r>
              <a:rPr lang="en-GB" dirty="0"/>
              <a:t>Up to now all Feather magnets degraded :    need a thorough post-mortem to find the cause for this.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F293891-A76A-4DB3-9ADA-970DD57151D4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3389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742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dirty="0">
                <a:latin typeface="Arial" charset="0"/>
                <a:ea typeface="Arial" charset="0"/>
                <a:cs typeface="Arial" charset="0"/>
              </a:rPr>
              <a:t>HTS: First attempt towards 20 T: EuCARD1 CEA insert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063552" y="6521709"/>
            <a:ext cx="352410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0" dirty="0">
                <a:latin typeface="Arial" charset="0"/>
                <a:ea typeface="Arial" charset="0"/>
                <a:cs typeface="Arial" charset="0"/>
              </a:rPr>
              <a:t>J.M. Rey, F. </a:t>
            </a:r>
            <a:r>
              <a:rPr lang="en-US" sz="1200" b="0" dirty="0" err="1">
                <a:latin typeface="Arial" charset="0"/>
                <a:ea typeface="Arial" charset="0"/>
                <a:cs typeface="Arial" charset="0"/>
              </a:rPr>
              <a:t>Borgnolutti</a:t>
            </a:r>
            <a:r>
              <a:rPr lang="en-US" sz="1200" b="0" dirty="0">
                <a:latin typeface="Arial" charset="0"/>
                <a:ea typeface="Arial" charset="0"/>
                <a:cs typeface="Arial" charset="0"/>
              </a:rPr>
              <a:t>, M. Durante, CEA-</a:t>
            </a:r>
            <a:r>
              <a:rPr lang="en-US" sz="1200" b="0" dirty="0" err="1">
                <a:latin typeface="Arial" charset="0"/>
                <a:ea typeface="Arial" charset="0"/>
                <a:cs typeface="Arial" charset="0"/>
              </a:rPr>
              <a:t>Saclay</a:t>
            </a:r>
            <a:endParaRPr lang="en-US" sz="1200" b="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9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7654" y="1228315"/>
            <a:ext cx="4244367" cy="237479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042295" y="6056403"/>
            <a:ext cx="4004596" cy="338554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0" dirty="0">
                <a:latin typeface="Arial" charset="0"/>
                <a:ea typeface="Arial" charset="0"/>
                <a:cs typeface="Arial" charset="0"/>
              </a:rPr>
              <a:t>CEA + CRNS Grenoble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824119" y="75433"/>
            <a:ext cx="10983134" cy="6319524"/>
            <a:chOff x="-37776" y="-26741"/>
            <a:chExt cx="10983134" cy="6319524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62451" y="-26741"/>
              <a:ext cx="1371600" cy="584200"/>
            </a:xfrm>
            <a:prstGeom prst="rect">
              <a:avLst/>
            </a:prstGeom>
          </p:spPr>
        </p:pic>
        <p:pic>
          <p:nvPicPr>
            <p:cNvPr id="30" name="Picture 29" descr="Screen Shot 2013-07-04 at 9.23.03 PM.pn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8381" y="4446000"/>
              <a:ext cx="2432010" cy="1674499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37776" y="2041381"/>
              <a:ext cx="3589357" cy="2570889"/>
            </a:xfrm>
            <a:prstGeom prst="rect">
              <a:avLst/>
            </a:prstGeom>
          </p:spPr>
        </p:pic>
        <p:pic>
          <p:nvPicPr>
            <p:cNvPr id="32" name="Picture 31" descr="pict-struct.pdf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66353" y="3824300"/>
              <a:ext cx="3479005" cy="2468483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1187624" y="4869160"/>
              <a:ext cx="6436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dirty="0"/>
                <a:t>19 T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835F28-CF6B-2F47-A531-A1D51FDB0CEA}"/>
              </a:ext>
            </a:extLst>
          </p:cNvPr>
          <p:cNvSpPr txBox="1"/>
          <p:nvPr/>
        </p:nvSpPr>
        <p:spPr>
          <a:xfrm>
            <a:off x="551384" y="1253347"/>
            <a:ext cx="7128792" cy="1015663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0" dirty="0">
                <a:latin typeface="Arial" charset="0"/>
                <a:ea typeface="Arial" charset="0"/>
                <a:cs typeface="Arial" charset="0"/>
              </a:rPr>
              <a:t>aim: 6 T HTS (YBCO) insert for test in Fresca2 , to get to 19 T</a:t>
            </a:r>
          </a:p>
          <a:p>
            <a:r>
              <a:rPr lang="en-US" sz="2000" b="0" dirty="0">
                <a:latin typeface="Arial" charset="0"/>
                <a:ea typeface="Arial" charset="0"/>
                <a:cs typeface="Arial" charset="0"/>
              </a:rPr>
              <a:t>But without bore</a:t>
            </a:r>
          </a:p>
          <a:p>
            <a:r>
              <a:rPr lang="en-US" sz="2000" b="0" dirty="0">
                <a:latin typeface="Arial" charset="0"/>
                <a:ea typeface="Arial" charset="0"/>
                <a:cs typeface="Arial" charset="0"/>
              </a:rPr>
              <a:t>Conductor 2 x 2    4 mm tapes</a:t>
            </a:r>
            <a:endParaRPr lang="en-US" sz="1600" b="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Image 15">
            <a:extLst>
              <a:ext uri="{FF2B5EF4-FFF2-40B4-BE49-F238E27FC236}">
                <a16:creationId xmlns:a16="http://schemas.microsoft.com/office/drawing/2014/main" id="{90DF844F-3456-9041-ACBE-B699A48CDD0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407626" y="2994672"/>
            <a:ext cx="4364149" cy="192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188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86A52-C647-9A48-A059-760607672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EuCARD1 CEA HTS insert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3A4C0E-15EE-184B-8398-120DD90187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743" y="5301208"/>
            <a:ext cx="11280576" cy="1549298"/>
          </a:xfrm>
        </p:spPr>
        <p:txBody>
          <a:bodyPr/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Stand alone tested Sept 2017: Reached 5.37 T @ 4.2K  (I=3200A)</a:t>
            </a:r>
          </a:p>
          <a:p>
            <a:r>
              <a:rPr lang="en-CH" dirty="0"/>
              <a:t>After the stand-alone test, during the structure update for test as an insert in a background field, damage was discovered. The magnet “burned” several truns on a top coil due to an insulation problem. No obvious signals had been seen during the stand-alone test.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38ED18-A166-564D-9BC8-3ADD8F5663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Image 12">
            <a:extLst>
              <a:ext uri="{FF2B5EF4-FFF2-40B4-BE49-F238E27FC236}">
                <a16:creationId xmlns:a16="http://schemas.microsoft.com/office/drawing/2014/main" id="{1AC09710-4BD5-A342-9B37-200A114A84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9616" y="1268760"/>
            <a:ext cx="6048673" cy="3960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555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64C1E-6767-3246-B7D3-E8A8C5F91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2020 CERN HTS program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2D823-1415-D348-89D6-74B634081C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9CC88D-8F88-9F40-8AA3-19914216B25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30" t="13250" r="1772" b="19551"/>
          <a:stretch/>
        </p:blipFill>
        <p:spPr>
          <a:xfrm>
            <a:off x="479376" y="1157737"/>
            <a:ext cx="11306224" cy="55236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7691DC-0810-3D47-9833-DE9670A726AC}"/>
              </a:ext>
            </a:extLst>
          </p:cNvPr>
          <p:cNvSpPr txBox="1"/>
          <p:nvPr/>
        </p:nvSpPr>
        <p:spPr>
          <a:xfrm>
            <a:off x="7536160" y="57834"/>
            <a:ext cx="4542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b="0" dirty="0"/>
              <a:t>D</a:t>
            </a:r>
            <a:r>
              <a:rPr lang="en-GB" sz="1800" b="0" dirty="0"/>
              <a:t>a</a:t>
            </a:r>
            <a:r>
              <a:rPr lang="en-CH" sz="1800" b="0" dirty="0"/>
              <a:t>niel Schoerling, MSC SLM-PRO 16-03-20</a:t>
            </a:r>
          </a:p>
          <a:p>
            <a:r>
              <a:rPr lang="en-GB" sz="1800" b="0" dirty="0"/>
              <a:t>https://</a:t>
            </a:r>
            <a:r>
              <a:rPr lang="en-GB" sz="1800" b="0" dirty="0" err="1"/>
              <a:t>indico.cern.ch</a:t>
            </a:r>
            <a:r>
              <a:rPr lang="en-GB" sz="1800" b="0" dirty="0"/>
              <a:t>/event/885059/</a:t>
            </a:r>
            <a:endParaRPr lang="en-CH" sz="1800" b="0" dirty="0"/>
          </a:p>
        </p:txBody>
      </p:sp>
    </p:spTree>
    <p:extLst>
      <p:ext uri="{BB962C8B-B14F-4D97-AF65-F5344CB8AC3E}">
        <p14:creationId xmlns:p14="http://schemas.microsoft.com/office/powerpoint/2010/main" val="1142296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5FCA8-BBAB-D14F-A6DA-A0E84931F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9C54AB-BAED-984A-98A3-E4F0F41B61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1214853"/>
            <a:ext cx="6120680" cy="564314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2F718F0-65A7-F841-B7D5-778ED0008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471" y="0"/>
            <a:ext cx="10848529" cy="762000"/>
          </a:xfrm>
        </p:spPr>
        <p:txBody>
          <a:bodyPr/>
          <a:lstStyle/>
          <a:p>
            <a:r>
              <a:rPr lang="en-CH" dirty="0"/>
              <a:t>2020 CERN HTS program, updated 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4DB594F-232A-C34F-B774-1D16DFF53C8A}"/>
              </a:ext>
            </a:extLst>
          </p:cNvPr>
          <p:cNvSpPr txBox="1">
            <a:spLocks/>
          </p:cNvSpPr>
          <p:nvPr/>
        </p:nvSpPr>
        <p:spPr bwMode="auto">
          <a:xfrm>
            <a:off x="7032104" y="3933056"/>
            <a:ext cx="5159896" cy="291125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FontTx/>
              <a:buNone/>
            </a:pPr>
            <a:r>
              <a:rPr lang="en-GB" sz="1600" b="0" kern="0" dirty="0"/>
              <a:t>References:   </a:t>
            </a:r>
          </a:p>
          <a:p>
            <a:r>
              <a:rPr lang="en-CH" sz="1600" b="0" dirty="0"/>
              <a:t>D</a:t>
            </a:r>
            <a:r>
              <a:rPr lang="en-GB" sz="1600" b="0" dirty="0"/>
              <a:t>a</a:t>
            </a:r>
            <a:r>
              <a:rPr lang="en-CH" sz="1600" b="0" dirty="0"/>
              <a:t>niel Schoerling, MSC SLM-PRO 16-03-20,  </a:t>
            </a:r>
            <a:r>
              <a:rPr lang="en-GB" sz="1600" b="0" dirty="0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https://indico.cern.ch/event/885059/</a:t>
            </a:r>
            <a:endParaRPr lang="en-GB" sz="1600" b="0" dirty="0">
              <a:solidFill>
                <a:srgbClr val="0000FF"/>
              </a:solidFill>
            </a:endParaRPr>
          </a:p>
          <a:p>
            <a:r>
              <a:rPr lang="en-GB" sz="1600" b="0" kern="0" dirty="0"/>
              <a:t>HTS Program website:  </a:t>
            </a:r>
            <a:r>
              <a:rPr lang="en-GB" sz="1600" b="0" dirty="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https://hts.web.cern.ch/</a:t>
            </a:r>
            <a:endParaRPr lang="en-GB" sz="1600" b="0" dirty="0">
              <a:solidFill>
                <a:srgbClr val="0000FF"/>
              </a:solidFill>
            </a:endParaRPr>
          </a:p>
          <a:p>
            <a:r>
              <a:rPr lang="en-GB" sz="1600" b="0" dirty="0"/>
              <a:t>L. </a:t>
            </a:r>
            <a:r>
              <a:rPr lang="en-GB" sz="1600" b="0" dirty="0" err="1"/>
              <a:t>Bottura</a:t>
            </a:r>
            <a:r>
              <a:rPr lang="en-GB" sz="1600" b="0" dirty="0"/>
              <a:t> et al., High Field Magnet Development for HEP in Europe – A Proposal, Letter of Intent to the Particle Physics Community Planning Exercise (a.k.a. “Snowmass”), </a:t>
            </a:r>
            <a:r>
              <a:rPr lang="en-GB" sz="1400" b="0" u="sng" dirty="0">
                <a:solidFill>
                  <a:srgbClr val="0000F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https://www.snowmass21.org/docs/files/summaries/AF/SNOWMASS21-AF7_AF0_Luca_Bottura-249.pdf</a:t>
            </a:r>
            <a:r>
              <a:rPr lang="en-GB" sz="1400" b="0" dirty="0">
                <a:solidFill>
                  <a:srgbClr val="0000FF"/>
                </a:solidFill>
              </a:rPr>
              <a:t>.</a:t>
            </a:r>
            <a:endParaRPr lang="en-CH" sz="1400" b="0" dirty="0">
              <a:solidFill>
                <a:srgbClr val="0000FF"/>
              </a:solidFill>
            </a:endParaRPr>
          </a:p>
          <a:p>
            <a:pPr marL="0" indent="0">
              <a:buFontTx/>
              <a:buNone/>
            </a:pPr>
            <a:endParaRPr lang="en-GB" sz="1600" b="0" kern="0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FD2682F-FF9F-7940-9C94-92D8880C19B1}"/>
              </a:ext>
            </a:extLst>
          </p:cNvPr>
          <p:cNvSpPr/>
          <p:nvPr/>
        </p:nvSpPr>
        <p:spPr>
          <a:xfrm>
            <a:off x="205389" y="1934547"/>
            <a:ext cx="6552728" cy="1408670"/>
          </a:xfrm>
          <a:prstGeom prst="roundRect">
            <a:avLst>
              <a:gd name="adj" fmla="val 34673"/>
            </a:avLst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259070-4730-9E42-87F7-6CE89AB0E990}"/>
              </a:ext>
            </a:extLst>
          </p:cNvPr>
          <p:cNvSpPr txBox="1"/>
          <p:nvPr/>
        </p:nvSpPr>
        <p:spPr>
          <a:xfrm>
            <a:off x="7555092" y="2284939"/>
            <a:ext cx="33986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000" b="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20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priority of the program (80+% of resources)</a:t>
            </a:r>
            <a:endParaRPr lang="en-GB" sz="2000" b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8B2D5AF-DCD1-0A44-B1A3-FDF0038DABE5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>
            <a:off x="6758117" y="2638882"/>
            <a:ext cx="796975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4271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384" y="1317873"/>
            <a:ext cx="6962814" cy="5270246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56D01AE8-81C6-B54A-8B2B-A0580A2CB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6200" y="2363602"/>
            <a:ext cx="4274013" cy="2997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G:\Dropbox\My Presentation Slides\EUCAS 2015 Presentation\Screen Shot 2015-09-04 at 16.27.02.png">
            <a:extLst>
              <a:ext uri="{FF2B5EF4-FFF2-40B4-BE49-F238E27FC236}">
                <a16:creationId xmlns:a16="http://schemas.microsoft.com/office/drawing/2014/main" id="{21BF2938-7D93-CA4E-B3C8-B3C040E68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9825" y="1179666"/>
            <a:ext cx="1988731" cy="2090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1DEF57-38D7-6348-AA8F-2219364EB65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4183" y="5231072"/>
            <a:ext cx="3272185" cy="1628800"/>
          </a:xfrm>
          <a:prstGeom prst="rect">
            <a:avLst/>
          </a:pr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F28A1F83-3ADD-E04E-8AFD-F90FEE5B7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Feather magnets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1A416E88-953A-F644-BD9D-2D01EDDCB7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489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62811" y="2091738"/>
            <a:ext cx="8333917" cy="47945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FeatherM0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523663" y="6356350"/>
            <a:ext cx="6683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F293891-A76A-4DB3-9ADA-970DD57151D4}" type="slidenum">
              <a:rPr lang="en-GB" sz="20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9</a:t>
            </a:fld>
            <a:endParaRPr lang="en-GB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911065">
            <a:off x="7881545" y="4050021"/>
            <a:ext cx="4150528" cy="19739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73557" y="4836963"/>
            <a:ext cx="1452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Return end</a:t>
            </a: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896728" y="5762038"/>
            <a:ext cx="1253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Lead end</a:t>
            </a: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6B94E0F7-C2DD-BC41-8894-91874E524A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4061136">
            <a:off x="1161736" y="2509080"/>
            <a:ext cx="2254588" cy="2100112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564EF38-3F50-DF47-AF70-DCCB8AFB5A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143000"/>
            <a:ext cx="11521280" cy="413792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A simple 4 turns racetrack coil to test usability of Roebel cable. </a:t>
            </a:r>
          </a:p>
        </p:txBody>
      </p:sp>
    </p:spTree>
    <p:extLst>
      <p:ext uri="{BB962C8B-B14F-4D97-AF65-F5344CB8AC3E}">
        <p14:creationId xmlns:p14="http://schemas.microsoft.com/office/powerpoint/2010/main" val="1104308522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ERNPré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20938</TotalTime>
  <Words>2429</Words>
  <Application>Microsoft Macintosh PowerPoint</Application>
  <PresentationFormat>Widescreen</PresentationFormat>
  <Paragraphs>418</Paragraphs>
  <Slides>36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</vt:lpstr>
      <vt:lpstr>Calibri</vt:lpstr>
      <vt:lpstr>Symbol</vt:lpstr>
      <vt:lpstr>Tahoma</vt:lpstr>
      <vt:lpstr>Times New Roman</vt:lpstr>
      <vt:lpstr>Modèle par défaut</vt:lpstr>
      <vt:lpstr>CERNPrésentation2</vt:lpstr>
      <vt:lpstr>Overview of HTS magnet developments and technical challenges</vt:lpstr>
      <vt:lpstr>contents</vt:lpstr>
      <vt:lpstr>Timeline</vt:lpstr>
      <vt:lpstr>HTS: First attempt towards 20 T: EuCARD1 CEA insert</vt:lpstr>
      <vt:lpstr>EuCARD1 CEA HTS insert</vt:lpstr>
      <vt:lpstr>2020 CERN HTS program</vt:lpstr>
      <vt:lpstr>2020 CERN HTS program, updated </vt:lpstr>
      <vt:lpstr>Feather magnets</vt:lpstr>
      <vt:lpstr>FeatherM0</vt:lpstr>
      <vt:lpstr>Feather_M0.4, run 3 &amp; 4 results</vt:lpstr>
      <vt:lpstr>Feather_M0-4 and -5 in Sultan results</vt:lpstr>
      <vt:lpstr>Roebel cable magnets: FeatherM2</vt:lpstr>
      <vt:lpstr>FeatherM2_1-2 magnet test results, stand alone</vt:lpstr>
      <vt:lpstr>Feather-M2.0 test results</vt:lpstr>
      <vt:lpstr>FeatherM2_3-4 magnet test results, stand alone</vt:lpstr>
      <vt:lpstr>FeatherM2_3-4 magnet test results, as insert in Fresca2</vt:lpstr>
      <vt:lpstr>FeatherM2_3-4 magnet test results, as insert in Fresca2</vt:lpstr>
      <vt:lpstr>EuCARD2 Cos-θ   CEA </vt:lpstr>
      <vt:lpstr>Non-Insulated magnets: controlled interturn resistance</vt:lpstr>
      <vt:lpstr>New winding tooling: 7 tape (co-) winding bench</vt:lpstr>
      <vt:lpstr>NI coil technology: Small solenoid coils</vt:lpstr>
      <vt:lpstr>NI coil technology: Small solenoid coils</vt:lpstr>
      <vt:lpstr>NI coil technology: Small solenoid coils</vt:lpstr>
      <vt:lpstr>Small solenoid coils and cloverleaf model</vt:lpstr>
      <vt:lpstr>HDMS “HTS Demonstrator Magnet for Space”</vt:lpstr>
      <vt:lpstr>HDMS</vt:lpstr>
      <vt:lpstr>HDMS demonstrator</vt:lpstr>
      <vt:lpstr>PowerPoint Presentation</vt:lpstr>
      <vt:lpstr>GATOROID: Toroid gantry magnet (HTS version)</vt:lpstr>
      <vt:lpstr>GaToroid: Flowchart</vt:lpstr>
      <vt:lpstr>HTS Undulator</vt:lpstr>
      <vt:lpstr>The HTS program: Undulators/Wigglers     Flowchart</vt:lpstr>
      <vt:lpstr>Lessons learned-1 </vt:lpstr>
      <vt:lpstr>Lessons learned-2</vt:lpstr>
      <vt:lpstr>Lessons learned-3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</dc:title>
  <dc:subject/>
  <dc:creator>Gijs de Rijk</dc:creator>
  <cp:keywords/>
  <dc:description/>
  <cp:lastModifiedBy>Gijs De Rijk</cp:lastModifiedBy>
  <cp:revision>1879</cp:revision>
  <cp:lastPrinted>2008-12-04T13:32:35Z</cp:lastPrinted>
  <dcterms:created xsi:type="dcterms:W3CDTF">2010-06-06T10:48:50Z</dcterms:created>
  <dcterms:modified xsi:type="dcterms:W3CDTF">2021-04-15T06:32:21Z</dcterms:modified>
  <cp:category/>
</cp:coreProperties>
</file>