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77" r:id="rId2"/>
    <p:sldId id="276" r:id="rId3"/>
    <p:sldId id="278" r:id="rId4"/>
    <p:sldId id="279" r:id="rId5"/>
    <p:sldId id="342" r:id="rId6"/>
    <p:sldId id="296" r:id="rId7"/>
    <p:sldId id="301" r:id="rId8"/>
    <p:sldId id="362" r:id="rId9"/>
    <p:sldId id="325" r:id="rId10"/>
    <p:sldId id="324" r:id="rId11"/>
    <p:sldId id="326" r:id="rId12"/>
    <p:sldId id="335" r:id="rId13"/>
    <p:sldId id="330" r:id="rId14"/>
    <p:sldId id="327" r:id="rId15"/>
    <p:sldId id="328" r:id="rId16"/>
    <p:sldId id="343" r:id="rId17"/>
    <p:sldId id="339" r:id="rId18"/>
    <p:sldId id="340" r:id="rId19"/>
    <p:sldId id="336" r:id="rId20"/>
    <p:sldId id="341" r:id="rId21"/>
    <p:sldId id="288" r:id="rId22"/>
    <p:sldId id="282" r:id="rId23"/>
    <p:sldId id="280" r:id="rId24"/>
    <p:sldId id="363" r:id="rId25"/>
    <p:sldId id="281" r:id="rId26"/>
    <p:sldId id="364" r:id="rId27"/>
    <p:sldId id="338" r:id="rId28"/>
    <p:sldId id="337" r:id="rId29"/>
    <p:sldId id="285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  <a:srgbClr val="FFFE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82" y="3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-11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MS&amp;T:32T:COILS:32%20T%20in%20Cell%204:Data%20files:Field%20Hysteresis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/>
              <a:t>MS&amp;T:32T:COILS:32 T in Cell 4:Data files:[Field Hysteresis.xlsx]32 T cell4 HTS Only Test  4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3286616100772"/>
          <c:y val="0.163636363636364"/>
          <c:w val="0.80153008413728"/>
          <c:h val="0.68829855184185895"/>
        </c:manualLayout>
      </c:layout>
      <c:scatterChart>
        <c:scatterStyle val="lineMarker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axId val="-2047068584"/>
        <c:axId val="-2047063016"/>
      </c:scatterChart>
      <c:valAx>
        <c:axId val="-2047068584"/>
        <c:scaling>
          <c:orientation val="minMax"/>
          <c:max val="5000"/>
          <c:min val="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[sec]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-2047063016"/>
        <c:crosses val="autoZero"/>
        <c:crossBetween val="midCat"/>
        <c:majorUnit val="1000"/>
      </c:valAx>
      <c:valAx>
        <c:axId val="-204706301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HTS current [A]</a:t>
                </a:r>
              </a:p>
            </c:rich>
          </c:tx>
          <c:overlay val="0"/>
        </c:title>
        <c:numFmt formatCode="#,##0" sourceLinked="0"/>
        <c:majorTickMark val="out"/>
        <c:minorTickMark val="none"/>
        <c:tickLblPos val="nextTo"/>
        <c:crossAx val="-2047068584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200" b="0"/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7DB1E2-3875-4BEA-9ACF-A8927D1D3329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ABE9D7-C60F-403A-82BC-08141C2C9B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175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9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9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8276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9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9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9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0345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9336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3498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6875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0570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80777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9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9903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5679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6457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859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48515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97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41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4006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840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9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two blue boxes power the magnet. The rest is protection.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508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9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152FF-9C11-FA42-96F1-A4ADE2283AC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5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3C27-252D-4E81-BC88-850DC9F132E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29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3C27-252D-4E81-BC88-850DC9F132E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3C27-252D-4E81-BC88-850DC9F132E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3568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ABFB8E-F562-4707-90AF-01A00F03E2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890392-3C0F-42D7-90E7-7520B0C39C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ECC65-CDD7-49BC-9BC9-A1BBE16BEB84}" type="datetimeFigureOut">
              <a:rPr lang="en-NZ" smtClean="0"/>
              <a:pPr/>
              <a:t>16/04/2021</a:t>
            </a:fld>
            <a:endParaRPr lang="en-NZ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AB249D-A453-4506-9FBB-9222FD69D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0CE0A1-88D4-49C4-A075-E1E1B43A63A7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42EDA097-E73C-4215-9B22-E0D7124835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54181"/>
            <a:ext cx="10515600" cy="4222653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13759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3C27-252D-4E81-BC88-850DC9F132E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30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3C27-252D-4E81-BC88-850DC9F132E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860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3C27-252D-4E81-BC88-850DC9F132E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83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3C27-252D-4E81-BC88-850DC9F132E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05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3C27-252D-4E81-BC88-850DC9F132E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053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3C27-252D-4E81-BC88-850DC9F132E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85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3C27-252D-4E81-BC88-850DC9F132E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923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03C27-252D-4E81-BC88-850DC9F132E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050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003C27-252D-4E81-BC88-850DC9F132EE}" type="datetimeFigureOut">
              <a:rPr lang="en-US" smtClean="0"/>
              <a:t>4/16/2021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14028-2C42-48E4-958A-A39E3E99AC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260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/>
          <a:lstStyle/>
          <a:p>
            <a:pPr algn="ctr"/>
            <a:r>
              <a:rPr lang="en-US" dirty="0"/>
              <a:t>The 32 T superconducting magnet at the NHMFL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079683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/>
              <a:t>Presented by Hubertus (Huub) Weijers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>
                <a:solidFill>
                  <a:srgbClr val="7030A0"/>
                </a:solidFill>
              </a:rPr>
              <a:t>Formerly 32 T project leader at the NHMFL, Tallahassee, Florida, USA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rgbClr val="7030A0"/>
                </a:solidFill>
              </a:rPr>
              <a:t>(2010-2020)</a:t>
            </a:r>
          </a:p>
          <a:p>
            <a:pPr marL="0" indent="0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Now Senior Principal Engineer – Magnet System and 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Chief Engineer for Space and Magnets</a:t>
            </a:r>
          </a:p>
          <a:p>
            <a:pPr marL="0" indent="0" algn="ctr">
              <a:buNone/>
            </a:pPr>
            <a:r>
              <a:rPr lang="en-US" sz="2400" dirty="0" err="1">
                <a:solidFill>
                  <a:schemeClr val="accent6">
                    <a:lumMod val="50000"/>
                  </a:schemeClr>
                </a:solidFill>
              </a:rPr>
              <a:t>Piehau</a:t>
            </a: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 / Robinson Research Institute, Victoria University of Wellington</a:t>
            </a:r>
          </a:p>
          <a:p>
            <a:pPr marL="0" indent="0" algn="ctr">
              <a:buNone/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</a:rPr>
              <a:t>Wellington, New Zealand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37F2D8-AA72-4B92-B028-4A737A2906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188976"/>
            <a:ext cx="4364030" cy="1669024"/>
          </a:xfrm>
          <a:prstGeom prst="rect">
            <a:avLst/>
          </a:prstGeom>
        </p:spPr>
      </p:pic>
      <p:pic>
        <p:nvPicPr>
          <p:cNvPr id="1026" name="Picture 2" descr="Image preview">
            <a:extLst>
              <a:ext uri="{FF2B5EF4-FFF2-40B4-BE49-F238E27FC236}">
                <a16:creationId xmlns:a16="http://schemas.microsoft.com/office/drawing/2014/main" id="{F665254C-F23B-4CD3-9A9A-725EB118DB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1625" y="4810991"/>
            <a:ext cx="3410376" cy="2039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31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9621" y="444501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0" y="-7090"/>
            <a:ext cx="12192000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Open Sans"/>
                <a:cs typeface="Open Sans"/>
              </a:rPr>
              <a:t>Quench history of assembled 32 T 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" y="1550928"/>
          <a:ext cx="12191999" cy="4531677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41031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594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293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97422">
                <a:tc>
                  <a:txBody>
                    <a:bodyPr/>
                    <a:lstStyle/>
                    <a:p>
                      <a:pPr marL="182880" algn="l" fontAlgn="b"/>
                      <a:endParaRPr lang="en-US" sz="2000" u="none" strike="noStrike" dirty="0">
                        <a:effectLst/>
                      </a:endParaRPr>
                    </a:p>
                  </a:txBody>
                  <a:tcPr marL="16933" marR="16933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4184"/>
                    </a:solidFill>
                  </a:tcPr>
                </a:tc>
                <a:tc>
                  <a:txBody>
                    <a:bodyPr/>
                    <a:lstStyle/>
                    <a:p>
                      <a:pPr marL="182880" algn="l" fontAlgn="b"/>
                      <a:r>
                        <a:rPr lang="en-US" sz="2000" u="none" strike="noStrike" dirty="0">
                          <a:effectLst/>
                        </a:rPr>
                        <a:t>HTS-only operation,</a:t>
                      </a:r>
                      <a:r>
                        <a:rPr lang="en-US" sz="2000" u="none" strike="noStrike" baseline="0" dirty="0">
                          <a:effectLst/>
                        </a:rPr>
                        <a:t> </a:t>
                      </a:r>
                      <a:r>
                        <a:rPr lang="en-US" sz="2000" u="none" strike="noStrike" dirty="0">
                          <a:effectLst/>
                        </a:rPr>
                        <a:t>or LTS &lt; 1 T</a:t>
                      </a:r>
                    </a:p>
                  </a:txBody>
                  <a:tcPr marL="16933" marR="16933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4184"/>
                    </a:solidFill>
                  </a:tcPr>
                </a:tc>
                <a:tc>
                  <a:txBody>
                    <a:bodyPr/>
                    <a:lstStyle/>
                    <a:p>
                      <a:pPr marL="182880" algn="l" fontAlgn="b"/>
                      <a:r>
                        <a:rPr lang="en-US" sz="2000" u="none" strike="noStrike" dirty="0">
                          <a:effectLst/>
                        </a:rPr>
                        <a:t>HTS + LTS series operation </a:t>
                      </a:r>
                    </a:p>
                  </a:txBody>
                  <a:tcPr marL="16933" marR="16933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C41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44087">
                <a:tc>
                  <a:txBody>
                    <a:bodyPr/>
                    <a:lstStyle/>
                    <a:p>
                      <a:pPr marL="182880" algn="l" fontAlgn="b"/>
                      <a:r>
                        <a:rPr lang="en-US" sz="2000" u="none" strike="noStrike" dirty="0">
                          <a:solidFill>
                            <a:srgbClr val="7030A0"/>
                          </a:solidFill>
                          <a:effectLst/>
                        </a:rPr>
                        <a:t>Spontaneous</a:t>
                      </a:r>
                      <a:r>
                        <a:rPr lang="en-US" sz="2000" u="none" strike="noStrike" baseline="0" dirty="0">
                          <a:solidFill>
                            <a:srgbClr val="7030A0"/>
                          </a:solidFill>
                          <a:effectLst/>
                        </a:rPr>
                        <a:t> HTS quenches</a:t>
                      </a:r>
                    </a:p>
                  </a:txBody>
                  <a:tcPr marL="16933" marR="16933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2880" algn="l" fontAlgn="b"/>
                      <a:r>
                        <a:rPr lang="en-US" sz="2000" u="none" strike="noStrike" baseline="0" dirty="0">
                          <a:effectLst/>
                        </a:rPr>
                        <a:t>None</a:t>
                      </a:r>
                      <a:endParaRPr lang="en-US" sz="2000" u="none" strike="noStrike" dirty="0">
                        <a:effectLst/>
                      </a:endParaRPr>
                    </a:p>
                  </a:txBody>
                  <a:tcPr marL="16933" marR="16933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2880" algn="l" fontAlgn="b">
                        <a:spcAft>
                          <a:spcPts val="0"/>
                        </a:spcAft>
                      </a:pPr>
                      <a:r>
                        <a:rPr lang="en-US" sz="2000" u="none" strike="noStrike" baseline="0" dirty="0">
                          <a:effectLst/>
                        </a:rPr>
                        <a:t>None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933" marR="16933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44087">
                <a:tc>
                  <a:txBody>
                    <a:bodyPr/>
                    <a:lstStyle/>
                    <a:p>
                      <a:pPr marL="18288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>
                          <a:solidFill>
                            <a:srgbClr val="7030A0"/>
                          </a:solidFill>
                          <a:effectLst/>
                        </a:rPr>
                        <a:t>Spontaneous</a:t>
                      </a:r>
                      <a:r>
                        <a:rPr lang="en-US" sz="2000" u="none" strike="noStrike" baseline="0" dirty="0">
                          <a:solidFill>
                            <a:srgbClr val="7030A0"/>
                          </a:solidFill>
                          <a:effectLst/>
                        </a:rPr>
                        <a:t> LTS quenches</a:t>
                      </a:r>
                    </a:p>
                  </a:txBody>
                  <a:tcPr marL="16933" marR="16933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2880" algn="l" fontAlgn="b"/>
                      <a:r>
                        <a:rPr lang="en-US" sz="2000" u="none" strike="noStrike" baseline="0" dirty="0">
                          <a:effectLst/>
                        </a:rPr>
                        <a:t>None</a:t>
                      </a:r>
                      <a:endParaRPr lang="en-US" sz="2000" u="none" strike="noStrike" dirty="0">
                        <a:effectLst/>
                      </a:endParaRPr>
                    </a:p>
                  </a:txBody>
                  <a:tcPr marL="16933" marR="16933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2880" algn="l" fontAlgn="b">
                        <a:spcAft>
                          <a:spcPts val="0"/>
                        </a:spcAft>
                      </a:pPr>
                      <a:r>
                        <a:rPr lang="en-US" sz="2000" u="none" strike="noStrike" baseline="0" dirty="0">
                          <a:effectLst/>
                        </a:rPr>
                        <a:t>None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933" marR="16933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44087">
                <a:tc>
                  <a:txBody>
                    <a:bodyPr/>
                    <a:lstStyle/>
                    <a:p>
                      <a:pPr marL="18288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u="none" strike="noStrike" dirty="0">
                          <a:solidFill>
                            <a:srgbClr val="7030A0"/>
                          </a:solidFill>
                          <a:effectLst/>
                        </a:rPr>
                        <a:t>False positive in quench detection</a:t>
                      </a:r>
                    </a:p>
                  </a:txBody>
                  <a:tcPr marL="16933" marR="16933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2880" algn="l" fontAlgn="b"/>
                      <a:r>
                        <a:rPr lang="en-US" sz="2000" u="none" strike="noStrike" dirty="0">
                          <a:solidFill>
                            <a:srgbClr val="FF6600"/>
                          </a:solidFill>
                          <a:effectLst/>
                        </a:rPr>
                        <a:t>9 trips*</a:t>
                      </a:r>
                      <a:r>
                        <a:rPr lang="en-US" sz="2000" u="none" strike="noStrike" dirty="0">
                          <a:effectLst/>
                        </a:rPr>
                        <a:t>, all below 9 T central field</a:t>
                      </a:r>
                    </a:p>
                  </a:txBody>
                  <a:tcPr marL="16933" marR="16933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25780" lvl="1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dirty="0">
                          <a:solidFill>
                            <a:srgbClr val="FF6600"/>
                          </a:solidFill>
                        </a:rPr>
                        <a:t>2 trips*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</a:rPr>
                        <a:t>, -18.5 T, -11 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933" marR="16933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01994">
                <a:tc>
                  <a:txBody>
                    <a:bodyPr/>
                    <a:lstStyle/>
                    <a:p>
                      <a:pPr marL="18288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0" noProof="0" dirty="0">
                          <a:solidFill>
                            <a:srgbClr val="7030A0"/>
                          </a:solidFill>
                        </a:rPr>
                        <a:t>Deliberately induced quenches </a:t>
                      </a:r>
                    </a:p>
                    <a:p>
                      <a:pPr marL="182880" indent="0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933" marR="16933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2880" indent="0"/>
                      <a:r>
                        <a:rPr lang="en-US" sz="2000" kern="0" noProof="0" dirty="0">
                          <a:solidFill>
                            <a:srgbClr val="000000"/>
                          </a:solidFill>
                        </a:rPr>
                        <a:t>None</a:t>
                      </a:r>
                      <a:endParaRPr lang="en-US" sz="2000" b="0" i="0" u="none" strike="noStrike" kern="0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  <a:p>
                      <a:pPr marL="182880" indent="0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6933" marR="16933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25780" lvl="1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noProof="0" dirty="0">
                          <a:solidFill>
                            <a:srgbClr val="7030A0"/>
                          </a:solidFill>
                        </a:rPr>
                        <a:t>16 T:</a:t>
                      </a:r>
                      <a:r>
                        <a:rPr lang="en-US" sz="2000" kern="0" noProof="0" dirty="0">
                          <a:solidFill>
                            <a:srgbClr val="0000FF"/>
                          </a:solidFill>
                        </a:rPr>
                        <a:t>    </a:t>
                      </a:r>
                      <a:r>
                        <a:rPr lang="en-US" sz="2000" kern="0" noProof="0" dirty="0"/>
                        <a:t>half field, quarter energy</a:t>
                      </a:r>
                    </a:p>
                    <a:p>
                      <a:pPr marL="525780" lvl="1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lang="en-US" sz="2000" kern="0" dirty="0">
                          <a:solidFill>
                            <a:srgbClr val="7030A0"/>
                          </a:solidFill>
                        </a:rPr>
                        <a:t>22.5 T:</a:t>
                      </a:r>
                      <a:r>
                        <a:rPr lang="en-US" sz="2000" kern="0" dirty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sz="2000" kern="0" dirty="0">
                          <a:solidFill>
                            <a:srgbClr val="000000"/>
                          </a:solidFill>
                        </a:rPr>
                        <a:t>half energy</a:t>
                      </a:r>
                    </a:p>
                    <a:p>
                      <a:pPr marL="525780" lvl="1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defRPr/>
                      </a:pPr>
                      <a:r>
                        <a:rPr kumimoji="0" lang="en-US" sz="2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</a:rPr>
                        <a:t>28 T:</a:t>
                      </a:r>
                      <a:r>
                        <a:rPr kumimoji="0" lang="en-US" sz="2000" b="0" i="0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</a:rPr>
                        <a:t>    7/8 field, ¾ energy</a:t>
                      </a:r>
                    </a:p>
                  </a:txBody>
                  <a:tcPr marL="16933" marR="16933" marT="12700" marB="0"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0" y="6495188"/>
            <a:ext cx="6996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6600"/>
                </a:solidFill>
              </a:rPr>
              <a:t>*</a:t>
            </a:r>
            <a:r>
              <a:rPr lang="en-US" dirty="0"/>
              <a:t>: Reduced quench detection sensitivity at lower fields to address this.    </a:t>
            </a:r>
          </a:p>
        </p:txBody>
      </p:sp>
    </p:spTree>
    <p:extLst>
      <p:ext uri="{BB962C8B-B14F-4D97-AF65-F5344CB8AC3E}">
        <p14:creationId xmlns:p14="http://schemas.microsoft.com/office/powerpoint/2010/main" val="911057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9621" y="444501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0" y="-7090"/>
            <a:ext cx="12192000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latin typeface="Open Sans"/>
                <a:cs typeface="Open Sans"/>
              </a:rPr>
              <a:t>Actual performance versus specifications</a:t>
            </a:r>
          </a:p>
        </p:txBody>
      </p:sp>
      <p:pic>
        <p:nvPicPr>
          <p:cNvPr id="9" name="Picture 8" descr="CuSpectrum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4925" y="383929"/>
            <a:ext cx="5741364" cy="4830924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466329"/>
            <a:ext cx="407992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7030A0"/>
                </a:solidFill>
              </a:rPr>
              <a:t>Key specifications: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latin typeface="Arial" pitchFamily="-10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335FF"/>
                </a:solidFill>
                <a:latin typeface="Arial" pitchFamily="-106" charset="0"/>
              </a:rPr>
              <a:t>Center field</a:t>
            </a:r>
            <a:r>
              <a:rPr lang="en-US" dirty="0">
                <a:solidFill>
                  <a:srgbClr val="000000"/>
                </a:solidFill>
                <a:latin typeface="Arial" pitchFamily="-106" charset="0"/>
              </a:rPr>
              <a:t>		</a:t>
            </a:r>
            <a:r>
              <a:rPr lang="en-US" dirty="0">
                <a:solidFill>
                  <a:srgbClr val="0000FF"/>
                </a:solidFill>
                <a:latin typeface="Arial" pitchFamily="-106" charset="0"/>
              </a:rPr>
              <a:t>32 T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itchFamily="-106" charset="0"/>
              </a:rPr>
              <a:t>Clear bore 		34 mm √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335FF"/>
                </a:solidFill>
                <a:latin typeface="Arial" pitchFamily="-106" charset="0"/>
              </a:rPr>
              <a:t>Ramp time</a:t>
            </a:r>
            <a:r>
              <a:rPr lang="en-US" dirty="0">
                <a:solidFill>
                  <a:srgbClr val="000000"/>
                </a:solidFill>
                <a:latin typeface="Arial" pitchFamily="-106" charset="0"/>
              </a:rPr>
              <a:t>		</a:t>
            </a:r>
            <a:r>
              <a:rPr lang="en-US" dirty="0">
                <a:solidFill>
                  <a:srgbClr val="0000FF"/>
                </a:solidFill>
                <a:latin typeface="Arial" pitchFamily="-106" charset="0"/>
              </a:rPr>
              <a:t>1 hour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itchFamily="-106" charset="0"/>
              </a:rPr>
              <a:t>Uniformity 1 cm DSV 	5×10</a:t>
            </a:r>
            <a:r>
              <a:rPr lang="en-US" sz="2000" baseline="30000" dirty="0">
                <a:solidFill>
                  <a:schemeClr val="bg1">
                    <a:lumMod val="50000"/>
                  </a:schemeClr>
                </a:solidFill>
                <a:latin typeface="Arial" pitchFamily="-106" charset="0"/>
              </a:rPr>
              <a:t>-4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itchFamily="-106" charset="0"/>
              </a:rPr>
              <a:t>Operating temperature	4.2 K √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335FF"/>
                </a:solidFill>
                <a:latin typeface="Arial" pitchFamily="-106" charset="0"/>
              </a:rPr>
              <a:t>Time between LHe fill </a:t>
            </a:r>
            <a:r>
              <a:rPr lang="en-US" sz="1400" dirty="0">
                <a:solidFill>
                  <a:srgbClr val="0335FF"/>
                </a:solidFill>
                <a:latin typeface="Arial" pitchFamily="-106" charset="0"/>
              </a:rPr>
              <a:t>	</a:t>
            </a:r>
            <a:r>
              <a:rPr lang="en-US" dirty="0">
                <a:solidFill>
                  <a:srgbClr val="0335FF"/>
                </a:solidFill>
                <a:latin typeface="Arial" pitchFamily="-106" charset="0"/>
              </a:rPr>
              <a:t>≥ 1 day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335FF"/>
              </a:solidFill>
              <a:latin typeface="Arial" pitchFamily="-10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chemeClr val="bg1">
                  <a:lumMod val="50000"/>
                </a:schemeClr>
              </a:solidFill>
              <a:latin typeface="Arial" pitchFamily="-10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46" y="2744517"/>
            <a:ext cx="6509345" cy="4113483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cxnSpLocks/>
          </p:cNvCxnSpPr>
          <p:nvPr/>
        </p:nvCxnSpPr>
        <p:spPr>
          <a:xfrm flipH="1">
            <a:off x="2425837" y="1218404"/>
            <a:ext cx="304545" cy="189186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cxnSpLocks/>
          </p:cNvCxnSpPr>
          <p:nvPr/>
        </p:nvCxnSpPr>
        <p:spPr>
          <a:xfrm>
            <a:off x="3801955" y="1825045"/>
            <a:ext cx="976522" cy="378739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811949" y="453333"/>
            <a:ext cx="3670120" cy="646331"/>
          </a:xfrm>
          <a:prstGeom prst="rect">
            <a:avLst/>
          </a:prstGeom>
          <a:solidFill>
            <a:srgbClr val="FFFED9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Peak field (32.1 T) later confirmed </a:t>
            </a:r>
          </a:p>
          <a:p>
            <a:r>
              <a:rPr lang="en-US" dirty="0"/>
              <a:t>with </a:t>
            </a:r>
            <a:r>
              <a:rPr lang="en-US" baseline="30000" dirty="0"/>
              <a:t>63</a:t>
            </a:r>
            <a:r>
              <a:rPr lang="en-US" dirty="0"/>
              <a:t>Cu NMR measurement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34456" y="2972545"/>
            <a:ext cx="1363264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>
                <a:solidFill>
                  <a:srgbClr val="008000"/>
                </a:solidFill>
              </a:rPr>
              <a:t>Dec 8, 2017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4AD687-84AD-D847-860B-4246167E0B06}"/>
              </a:ext>
            </a:extLst>
          </p:cNvPr>
          <p:cNvSpPr txBox="1"/>
          <p:nvPr/>
        </p:nvSpPr>
        <p:spPr>
          <a:xfrm>
            <a:off x="3470987" y="106277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Arial" pitchFamily="-106" charset="0"/>
              </a:rPr>
              <a:t>√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CD5C89-44B9-AE43-9614-745394D36056}"/>
              </a:ext>
            </a:extLst>
          </p:cNvPr>
          <p:cNvSpPr txBox="1"/>
          <p:nvPr/>
        </p:nvSpPr>
        <p:spPr>
          <a:xfrm>
            <a:off x="3529828" y="158836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Arial" pitchFamily="-106" charset="0"/>
              </a:rPr>
              <a:t>√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9818D42-D6A0-B041-988E-2AD735E2700E}"/>
              </a:ext>
            </a:extLst>
          </p:cNvPr>
          <p:cNvSpPr txBox="1"/>
          <p:nvPr/>
        </p:nvSpPr>
        <p:spPr>
          <a:xfrm>
            <a:off x="7057942" y="5119858"/>
            <a:ext cx="5178135" cy="1754326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Used 32 liters helium for this run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~ 6 liter/hour versus 11.3 liter/hour max in heat load budget 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/>
              <a:t>130 liter/day with 24/7 operation (ramping) 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/>
              <a:t>~50 liter/day at constant current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&gt; 300 l useable volume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2A4E5CE-B91B-7B40-82E7-92DA7C4A0835}"/>
              </a:ext>
            </a:extLst>
          </p:cNvPr>
          <p:cNvSpPr txBox="1"/>
          <p:nvPr/>
        </p:nvSpPr>
        <p:spPr>
          <a:xfrm>
            <a:off x="3526469" y="2397601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Arial" pitchFamily="-106" charset="0"/>
              </a:rPr>
              <a:t>√</a:t>
            </a:r>
            <a:endParaRPr lang="en-US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70B071B-B414-184A-8403-300F9A322AC4}"/>
              </a:ext>
            </a:extLst>
          </p:cNvPr>
          <p:cNvCxnSpPr>
            <a:cxnSpLocks/>
            <a:stCxn id="21" idx="3"/>
          </p:cNvCxnSpPr>
          <p:nvPr/>
        </p:nvCxnSpPr>
        <p:spPr>
          <a:xfrm>
            <a:off x="3837773" y="2582267"/>
            <a:ext cx="3220169" cy="253759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4188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5" grpId="0" animBg="1"/>
      <p:bldP spid="10" grpId="0"/>
      <p:bldP spid="14" grpId="0"/>
      <p:bldP spid="15" grpId="0" animBg="1"/>
      <p:bldP spid="21" grpId="0"/>
      <p:bldP spid="21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9621" y="444501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0" y="-7090"/>
            <a:ext cx="12192000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latin typeface="Open Sans"/>
                <a:cs typeface="Open Sans"/>
              </a:rPr>
              <a:t>Observed behavior: Uniformity over +/- 5 mm</a:t>
            </a:r>
            <a:endParaRPr lang="en-US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-1" y="664729"/>
            <a:ext cx="8550517" cy="1811803"/>
          </a:xfrm>
          <a:prstGeom prst="rect">
            <a:avLst/>
          </a:prstGeom>
        </p:spPr>
        <p:txBody>
          <a:bodyPr>
            <a:noAutofit/>
          </a:bodyPr>
          <a:lstStyle/>
          <a:p>
            <a:pPr marL="182880" lvl="1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dirty="0">
                <a:solidFill>
                  <a:srgbClr val="7030A0"/>
                </a:solidFill>
                <a:latin typeface="Open Sans"/>
              </a:rPr>
              <a:t>Uniformity is ~ 125 ppm in 1 cm DSV ~independent of </a:t>
            </a:r>
            <a:r>
              <a:rPr lang="en-US" i="1" dirty="0">
                <a:solidFill>
                  <a:srgbClr val="7030A0"/>
                </a:solidFill>
                <a:latin typeface="Open Sans"/>
              </a:rPr>
              <a:t>B</a:t>
            </a:r>
          </a:p>
          <a:p>
            <a:pPr marL="52578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1800" dirty="0">
                <a:solidFill>
                  <a:srgbClr val="000000"/>
                </a:solidFill>
              </a:rPr>
              <a:t>Well within spec of 500 PPM</a:t>
            </a:r>
          </a:p>
          <a:p>
            <a:pPr marL="52578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1800" dirty="0">
                <a:solidFill>
                  <a:srgbClr val="000000"/>
                </a:solidFill>
              </a:rPr>
              <a:t>Hall sensor mapping shows consistent z</a:t>
            </a:r>
            <a:r>
              <a:rPr lang="en-US" sz="1800" baseline="30000" dirty="0">
                <a:solidFill>
                  <a:srgbClr val="000000"/>
                </a:solidFill>
              </a:rPr>
              <a:t>2</a:t>
            </a:r>
            <a:r>
              <a:rPr lang="en-US" sz="1800" dirty="0">
                <a:solidFill>
                  <a:srgbClr val="000000"/>
                </a:solidFill>
              </a:rPr>
              <a:t> term </a:t>
            </a:r>
            <a:r>
              <a:rPr lang="en-US" sz="1800" dirty="0"/>
              <a:t>|</a:t>
            </a:r>
            <a:r>
              <a:rPr lang="en-US" sz="1800" i="1" dirty="0"/>
              <a:t>B</a:t>
            </a:r>
            <a:r>
              <a:rPr lang="en-US" sz="1800" dirty="0"/>
              <a:t>| &gt; 1 T</a:t>
            </a:r>
          </a:p>
          <a:p>
            <a:pPr marL="52578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1800" dirty="0"/>
              <a:t>z</a:t>
            </a:r>
            <a:r>
              <a:rPr lang="en-US" sz="1800" baseline="30000" dirty="0"/>
              <a:t>2</a:t>
            </a:r>
            <a:r>
              <a:rPr lang="en-US" sz="1800" dirty="0"/>
              <a:t> term can be adjusted by modifying Coil 1 mid-plane gap</a:t>
            </a:r>
          </a:p>
          <a:p>
            <a:pPr marL="525780" lvl="1" indent="-342900">
              <a:lnSpc>
                <a:spcPct val="100000"/>
              </a:lnSpc>
              <a:spcBef>
                <a:spcPts val="0"/>
              </a:spcBef>
              <a:defRPr/>
            </a:pPr>
            <a:endParaRPr lang="en-US" sz="2000" dirty="0">
              <a:solidFill>
                <a:srgbClr val="000000"/>
              </a:solidFill>
              <a:latin typeface="Open Sans"/>
            </a:endParaRPr>
          </a:p>
          <a:p>
            <a:pPr marL="182880" lvl="1" indent="0">
              <a:lnSpc>
                <a:spcPct val="100000"/>
              </a:lnSpc>
              <a:spcBef>
                <a:spcPts val="0"/>
              </a:spcBef>
              <a:buNone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  <a:p>
            <a:pPr marL="182880" marR="0" lvl="1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13" name="Picture 12" descr="Combinema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91" y="2417265"/>
            <a:ext cx="5841954" cy="4381465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616953" y="490220"/>
            <a:ext cx="4575047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7030A0"/>
                </a:solidFill>
              </a:rPr>
              <a:t>Key specifications: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latin typeface="Arial" pitchFamily="-10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itchFamily="-106" charset="0"/>
              </a:rPr>
              <a:t>Center field		32 T √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itchFamily="-106" charset="0"/>
              </a:rPr>
              <a:t>Clear bore 		34 mm √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itchFamily="-106" charset="0"/>
              </a:rPr>
              <a:t>Ramp time		1 hour √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335FF"/>
                </a:solidFill>
                <a:latin typeface="Arial" pitchFamily="-106" charset="0"/>
              </a:rPr>
              <a:t>Uniformity 1 cm DSV </a:t>
            </a:r>
            <a:r>
              <a:rPr lang="en-US" dirty="0">
                <a:solidFill>
                  <a:srgbClr val="000000"/>
                </a:solidFill>
                <a:latin typeface="Arial" pitchFamily="-106" charset="0"/>
              </a:rPr>
              <a:t>	</a:t>
            </a:r>
            <a:r>
              <a:rPr lang="en-US" dirty="0">
                <a:solidFill>
                  <a:srgbClr val="0335FF"/>
                </a:solidFill>
                <a:latin typeface="Arial" pitchFamily="-106" charset="0"/>
              </a:rPr>
              <a:t>&lt;</a:t>
            </a:r>
            <a:r>
              <a:rPr lang="en-US" dirty="0">
                <a:solidFill>
                  <a:srgbClr val="0000FF"/>
                </a:solidFill>
                <a:latin typeface="Arial" pitchFamily="-106" charset="0"/>
              </a:rPr>
              <a:t>500 ppm </a:t>
            </a:r>
            <a:r>
              <a:rPr lang="en-US" sz="2000" dirty="0">
                <a:solidFill>
                  <a:srgbClr val="0000FF"/>
                </a:solidFill>
                <a:latin typeface="Arial" pitchFamily="-106" charset="0"/>
              </a:rPr>
              <a:t>√</a:t>
            </a:r>
            <a:endParaRPr lang="en-US" sz="2000" baseline="30000" dirty="0">
              <a:solidFill>
                <a:srgbClr val="0000FF"/>
              </a:solidFill>
              <a:latin typeface="Arial" pitchFamily="-10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itchFamily="-106" charset="0"/>
              </a:rPr>
              <a:t>Operating temperature	4.2 K √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itchFamily="-106" charset="0"/>
              </a:rPr>
              <a:t>Time between LHe fill 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  <a:latin typeface="Arial" pitchFamily="-106" charset="0"/>
              </a:rPr>
              <a:t>	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Arial" pitchFamily="-106" charset="0"/>
              </a:rPr>
              <a:t>≥ 1 day √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716178" y="2890160"/>
            <a:ext cx="2622150" cy="846689"/>
          </a:xfrm>
          <a:prstGeom prst="rect">
            <a:avLst/>
          </a:prstGeom>
          <a:noFill/>
          <a:ln w="28575">
            <a:solidFill>
              <a:srgbClr val="008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 flipH="1">
            <a:off x="5328508" y="2088176"/>
            <a:ext cx="2288445" cy="80198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737763" y="3736849"/>
            <a:ext cx="2429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125 ppm in 1 cm DSV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4885E7-E703-8748-B086-F1A6BF73611B}"/>
              </a:ext>
            </a:extLst>
          </p:cNvPr>
          <p:cNvSpPr txBox="1"/>
          <p:nvPr/>
        </p:nvSpPr>
        <p:spPr>
          <a:xfrm>
            <a:off x="7616953" y="4605394"/>
            <a:ext cx="4575047" cy="2246769"/>
          </a:xfrm>
          <a:prstGeom prst="rect">
            <a:avLst/>
          </a:prstGeom>
          <a:solidFill>
            <a:srgbClr val="FFFED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/>
              <a:t>B</a:t>
            </a:r>
            <a:r>
              <a:rPr lang="en-US" sz="2400" baseline="-25000" dirty="0"/>
              <a:t>fit </a:t>
            </a:r>
            <a:r>
              <a:rPr lang="en-US" sz="2000" dirty="0"/>
              <a:t>= </a:t>
            </a:r>
            <a:r>
              <a:rPr lang="en-US" sz="2000" i="1" dirty="0"/>
              <a:t>B</a:t>
            </a:r>
            <a:r>
              <a:rPr lang="en-US" sz="2400" baseline="-25000" dirty="0"/>
              <a:t>peak</a:t>
            </a:r>
            <a:r>
              <a:rPr lang="en-US" sz="2000" dirty="0"/>
              <a:t>(1-a×z</a:t>
            </a:r>
            <a:r>
              <a:rPr lang="en-US" sz="2000" baseline="30000" dirty="0"/>
              <a:t>2</a:t>
            </a:r>
            <a:r>
              <a:rPr lang="en-US" sz="2000" dirty="0"/>
              <a:t>) with z in mm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>
                <a:solidFill>
                  <a:srgbClr val="7030A0"/>
                </a:solidFill>
              </a:rPr>
              <a:t>z</a:t>
            </a:r>
            <a:r>
              <a:rPr lang="en-US" sz="2000" baseline="30000" dirty="0">
                <a:solidFill>
                  <a:srgbClr val="7030A0"/>
                </a:solidFill>
              </a:rPr>
              <a:t>2</a:t>
            </a:r>
            <a:r>
              <a:rPr lang="en-US" sz="2000" dirty="0">
                <a:solidFill>
                  <a:srgbClr val="7030A0"/>
                </a:solidFill>
              </a:rPr>
              <a:t> term a is 5±2×10</a:t>
            </a:r>
            <a:r>
              <a:rPr lang="en-US" sz="2400" baseline="30000" dirty="0">
                <a:solidFill>
                  <a:srgbClr val="7030A0"/>
                </a:solidFill>
              </a:rPr>
              <a:t>-6</a:t>
            </a:r>
            <a:r>
              <a:rPr lang="en-US" sz="2000" dirty="0">
                <a:solidFill>
                  <a:srgbClr val="7030A0"/>
                </a:solidFill>
              </a:rPr>
              <a:t> </a:t>
            </a:r>
            <a:r>
              <a:rPr lang="en-US" sz="2000" dirty="0"/>
              <a:t>for |</a:t>
            </a:r>
            <a:r>
              <a:rPr lang="en-US" sz="2000" i="1" dirty="0"/>
              <a:t>B</a:t>
            </a:r>
            <a:r>
              <a:rPr lang="en-US" sz="2000" dirty="0"/>
              <a:t>| &gt; 1 T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Determined with Hall sensor, which contributes to error bars </a:t>
            </a:r>
          </a:p>
          <a:p>
            <a:pPr algn="ctr"/>
            <a:r>
              <a:rPr lang="en-US" sz="2000" dirty="0"/>
              <a:t>(raw data in spare slide)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03621FC-7AC1-D94E-BC67-11C16F49D377}"/>
              </a:ext>
            </a:extLst>
          </p:cNvPr>
          <p:cNvSpPr/>
          <p:nvPr/>
        </p:nvSpPr>
        <p:spPr>
          <a:xfrm>
            <a:off x="3462867" y="3313504"/>
            <a:ext cx="1142829" cy="2509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8760E85-2FCC-0548-952C-A1E27DFD1C8C}"/>
              </a:ext>
            </a:extLst>
          </p:cNvPr>
          <p:cNvSpPr txBox="1"/>
          <p:nvPr/>
        </p:nvSpPr>
        <p:spPr>
          <a:xfrm>
            <a:off x="2639713" y="2023115"/>
            <a:ext cx="3271088" cy="369332"/>
          </a:xfrm>
          <a:prstGeom prst="rect">
            <a:avLst/>
          </a:prstGeom>
          <a:solidFill>
            <a:srgbClr val="FFFEDA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NMR mapping at 3.6 and 32 T</a:t>
            </a:r>
          </a:p>
        </p:txBody>
      </p:sp>
    </p:spTree>
    <p:extLst>
      <p:ext uri="{BB962C8B-B14F-4D97-AF65-F5344CB8AC3E}">
        <p14:creationId xmlns:p14="http://schemas.microsoft.com/office/powerpoint/2010/main" val="238120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1" grpId="0" animBg="1"/>
      <p:bldP spid="18" grpId="0"/>
      <p:bldP spid="2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9621" y="444501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0" y="-7090"/>
            <a:ext cx="12192000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latin typeface="Open Sans"/>
                <a:cs typeface="Open Sans"/>
              </a:rPr>
              <a:t>Observed behavior: drift</a:t>
            </a:r>
            <a:endParaRPr lang="en-US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471846" y="601090"/>
            <a:ext cx="11720154" cy="1512420"/>
          </a:xfrm>
          <a:prstGeom prst="rect">
            <a:avLst/>
          </a:prstGeom>
        </p:spPr>
        <p:txBody>
          <a:bodyPr>
            <a:noAutofit/>
          </a:bodyPr>
          <a:lstStyle/>
          <a:p>
            <a:pPr marL="182880" lvl="1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2000" kern="0" dirty="0">
                <a:solidFill>
                  <a:srgbClr val="7030A0"/>
                </a:solidFill>
                <a:cs typeface="Open Sans"/>
              </a:rPr>
              <a:t>Central magnetic field drifts </a:t>
            </a:r>
          </a:p>
          <a:p>
            <a:pPr marL="52578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000" kern="0" dirty="0">
                <a:solidFill>
                  <a:srgbClr val="000000"/>
                </a:solidFill>
                <a:latin typeface="Open Sans"/>
                <a:cs typeface="Open Sans"/>
              </a:rPr>
              <a:t>Worst case: 10 ppm/minute in direction of ramp immediately after reaching a set point at full ramp rate</a:t>
            </a:r>
          </a:p>
          <a:p>
            <a:pPr marL="52578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/>
                <a:cs typeface="Open Sans"/>
              </a:rPr>
              <a:t>0.5 ppm/minute after &gt; 1 hour (level of power</a:t>
            </a:r>
            <a:r>
              <a:rPr kumimoji="0" lang="en-US" sz="20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/>
                <a:cs typeface="Open Sans"/>
              </a:rPr>
              <a:t> supply drift)</a:t>
            </a:r>
          </a:p>
          <a:p>
            <a:pPr marL="52578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2000" kern="0" dirty="0">
                <a:solidFill>
                  <a:srgbClr val="008000"/>
                </a:solidFill>
                <a:latin typeface="Open Sans"/>
                <a:cs typeface="Open Sans"/>
              </a:rPr>
              <a:t>&lt;0.5 ppm/minute </a:t>
            </a:r>
            <a:r>
              <a:rPr lang="en-US" sz="2000" kern="0" dirty="0">
                <a:solidFill>
                  <a:srgbClr val="000000"/>
                </a:solidFill>
                <a:latin typeface="Open Sans"/>
                <a:cs typeface="Open Sans"/>
              </a:rPr>
              <a:t>immediately after reaching a set point at full ramp rate after </a:t>
            </a:r>
            <a:r>
              <a:rPr lang="en-US" sz="2000" kern="0" dirty="0">
                <a:solidFill>
                  <a:srgbClr val="008000"/>
                </a:solidFill>
                <a:latin typeface="Open Sans"/>
                <a:cs typeface="Open Sans"/>
              </a:rPr>
              <a:t>slight overshoot </a:t>
            </a:r>
          </a:p>
          <a:p>
            <a:pPr marL="525780" lvl="1" indent="-342900">
              <a:lnSpc>
                <a:spcPct val="100000"/>
              </a:lnSpc>
              <a:spcBef>
                <a:spcPts val="0"/>
              </a:spcBef>
              <a:defRPr/>
            </a:pPr>
            <a:r>
              <a:rPr kumimoji="0" lang="en-US" sz="20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/>
                <a:cs typeface="Open Sans"/>
              </a:rPr>
              <a:t>At zero current: 2 </a:t>
            </a:r>
            <a:r>
              <a:rPr kumimoji="0" lang="en-US" sz="20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/>
                <a:cs typeface="Open Sans"/>
              </a:rPr>
              <a:t>mT</a:t>
            </a:r>
            <a:r>
              <a:rPr kumimoji="0" lang="en-US" sz="20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/>
                <a:cs typeface="Open Sans"/>
              </a:rPr>
              <a:t> drift of </a:t>
            </a:r>
            <a:r>
              <a:rPr kumimoji="0" lang="en-US" sz="2000" b="0" i="0" u="none" strike="noStrike" kern="0" cap="none" spc="0" normalizeH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/>
                <a:cs typeface="Open Sans"/>
              </a:rPr>
              <a:t>remanent</a:t>
            </a:r>
            <a:r>
              <a:rPr kumimoji="0" lang="en-US" sz="20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/>
                <a:cs typeface="Open Sans"/>
              </a:rPr>
              <a:t> field overnight (14 hours)</a:t>
            </a:r>
          </a:p>
          <a:p>
            <a:pPr marL="525780" lvl="1" indent="-342900">
              <a:lnSpc>
                <a:spcPct val="100000"/>
              </a:lnSpc>
              <a:spcBef>
                <a:spcPts val="0"/>
              </a:spcBef>
              <a:defRPr/>
            </a:pP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pic>
        <p:nvPicPr>
          <p:cNvPr id="5" name="Picture 4" descr="Temporal32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1664" y="1821253"/>
            <a:ext cx="7128491" cy="5413869"/>
          </a:xfrm>
          <a:prstGeom prst="rect">
            <a:avLst/>
          </a:prstGeom>
        </p:spPr>
      </p:pic>
      <p:pic>
        <p:nvPicPr>
          <p:cNvPr id="10" name="Picture 9" descr="UpDown32 - file 133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985" y="2290439"/>
            <a:ext cx="6075914" cy="51046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75914" y="2173337"/>
            <a:ext cx="6116085" cy="646331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Slight overshoot immediately results in </a:t>
            </a:r>
          </a:p>
          <a:p>
            <a:pPr algn="ctr"/>
            <a:r>
              <a:rPr lang="en-US" dirty="0"/>
              <a:t>power-supply level drift</a:t>
            </a:r>
          </a:p>
        </p:txBody>
      </p:sp>
      <p:cxnSp>
        <p:nvCxnSpPr>
          <p:cNvPr id="9" name="Straight Arrow Connector 8"/>
          <p:cNvCxnSpPr>
            <a:cxnSpLocks/>
          </p:cNvCxnSpPr>
          <p:nvPr/>
        </p:nvCxnSpPr>
        <p:spPr>
          <a:xfrm flipH="1">
            <a:off x="5007987" y="3171752"/>
            <a:ext cx="17877" cy="2847308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125426" y="5263087"/>
            <a:ext cx="954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10 ppm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00566" y="4893755"/>
            <a:ext cx="954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10 ppm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8473603" y="4552178"/>
            <a:ext cx="0" cy="338328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0171" y="2173337"/>
            <a:ext cx="6075914" cy="646331"/>
          </a:xfrm>
          <a:prstGeom prst="rect">
            <a:avLst/>
          </a:prstGeom>
          <a:solidFill>
            <a:srgbClr val="FFFED9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 &gt;1 hour wait results in </a:t>
            </a:r>
          </a:p>
          <a:p>
            <a:pPr algn="ctr"/>
            <a:r>
              <a:rPr lang="en-US" dirty="0"/>
              <a:t>power-supply level drift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8E88C54-98FE-1241-8564-C593631B4A7E}"/>
              </a:ext>
            </a:extLst>
          </p:cNvPr>
          <p:cNvSpPr txBox="1"/>
          <p:nvPr/>
        </p:nvSpPr>
        <p:spPr>
          <a:xfrm>
            <a:off x="3074823" y="3252424"/>
            <a:ext cx="883255" cy="20774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rtlCol="0">
            <a:spAutoFit/>
          </a:bodyPr>
          <a:lstStyle/>
          <a:p>
            <a:r>
              <a:rPr lang="en-US" sz="1050" dirty="0"/>
              <a:t>lunch break     </a:t>
            </a:r>
          </a:p>
        </p:txBody>
      </p:sp>
    </p:spTree>
    <p:extLst>
      <p:ext uri="{BB962C8B-B14F-4D97-AF65-F5344CB8AC3E}">
        <p14:creationId xmlns:p14="http://schemas.microsoft.com/office/powerpoint/2010/main" val="2298442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/>
      <p:bldP spid="14" grpId="0"/>
      <p:bldP spid="21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87" y="2571286"/>
            <a:ext cx="6011974" cy="379917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1898" y="2116741"/>
            <a:ext cx="5820102" cy="42537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32988" y="6519446"/>
            <a:ext cx="2431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 Hz data over 5.5 hours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31653" y="6517978"/>
            <a:ext cx="28537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500 Hz data over 20 seconds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46707" y="5144363"/>
            <a:ext cx="1583767" cy="169277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100" dirty="0">
                <a:solidFill>
                  <a:srgbClr val="BE4B48"/>
                </a:solidFill>
              </a:rPr>
              <a:t>HTS power supply output</a:t>
            </a:r>
            <a:endParaRPr lang="en-US" sz="11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501660" y="3194878"/>
            <a:ext cx="7987" cy="399360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506535" y="4204478"/>
            <a:ext cx="80477" cy="399360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3803347" y="4204478"/>
            <a:ext cx="62628" cy="399360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058030" y="3244731"/>
            <a:ext cx="81025" cy="399360"/>
          </a:xfrm>
          <a:prstGeom prst="straightConnector1">
            <a:avLst/>
          </a:prstGeom>
          <a:ln w="28575" cmpd="sng"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348448" y="2247611"/>
            <a:ext cx="4837649" cy="399360"/>
            <a:chOff x="-1153212" y="6458640"/>
            <a:chExt cx="4837649" cy="399360"/>
          </a:xfrm>
        </p:grpSpPr>
        <p:sp>
          <p:nvSpPr>
            <p:cNvPr id="7" name="TextBox 6"/>
            <p:cNvSpPr txBox="1"/>
            <p:nvPr/>
          </p:nvSpPr>
          <p:spPr>
            <a:xfrm>
              <a:off x="-1153212" y="6467917"/>
              <a:ext cx="47906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6600"/>
                  </a:solidFill>
                </a:rPr>
                <a:t>Low-field flux jump related clusters of events: 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3676450" y="6458640"/>
              <a:ext cx="7987" cy="399360"/>
            </a:xfrm>
            <a:prstGeom prst="straightConnector1">
              <a:avLst/>
            </a:prstGeom>
            <a:ln w="28575" cmpd="sng">
              <a:solidFill>
                <a:srgbClr val="FF66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/>
          <p:cNvSpPr txBox="1"/>
          <p:nvPr/>
        </p:nvSpPr>
        <p:spPr>
          <a:xfrm>
            <a:off x="8938075" y="3442481"/>
            <a:ext cx="30682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8000"/>
                </a:solidFill>
              </a:rPr>
              <a:t>HTS power supply (over-)reaction to </a:t>
            </a:r>
          </a:p>
          <a:p>
            <a:r>
              <a:rPr lang="en-US" sz="1400" dirty="0">
                <a:solidFill>
                  <a:srgbClr val="008000"/>
                </a:solidFill>
              </a:rPr>
              <a:t>single flux jump event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0351868" y="4027257"/>
            <a:ext cx="167738" cy="269851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10351868" y="4480813"/>
            <a:ext cx="167738" cy="1413732"/>
          </a:xfrm>
          <a:prstGeom prst="ellipse">
            <a:avLst/>
          </a:prstGeom>
          <a:noFill/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9382371" y="5448853"/>
            <a:ext cx="6463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Event</a:t>
            </a:r>
          </a:p>
        </p:txBody>
      </p:sp>
      <p:cxnSp>
        <p:nvCxnSpPr>
          <p:cNvPr id="25" name="Straight Arrow Connector 24"/>
          <p:cNvCxnSpPr>
            <a:stCxn id="24" idx="3"/>
            <a:endCxn id="23" idx="2"/>
          </p:cNvCxnSpPr>
          <p:nvPr/>
        </p:nvCxnSpPr>
        <p:spPr>
          <a:xfrm flipV="1">
            <a:off x="10028702" y="5187679"/>
            <a:ext cx="323166" cy="4150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974291" y="2264878"/>
            <a:ext cx="23967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800080"/>
                </a:solidFill>
              </a:rPr>
              <a:t>LTS power supply response</a:t>
            </a:r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10336530" y="2571286"/>
            <a:ext cx="167738" cy="269851"/>
          </a:xfrm>
          <a:prstGeom prst="straightConnector1">
            <a:avLst/>
          </a:prstGeom>
          <a:ln>
            <a:solidFill>
              <a:srgbClr val="80008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468352" y="3117184"/>
            <a:ext cx="105262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HTS Coil 1</a:t>
            </a:r>
          </a:p>
          <a:p>
            <a:endParaRPr lang="en-US" sz="1400" dirty="0"/>
          </a:p>
          <a:p>
            <a:r>
              <a:rPr lang="en-US" sz="1400" dirty="0"/>
              <a:t>  </a:t>
            </a:r>
            <a:r>
              <a:rPr lang="en-US" sz="1000" dirty="0"/>
              <a:t> </a:t>
            </a:r>
            <a:endParaRPr lang="en-US" sz="1400" dirty="0"/>
          </a:p>
          <a:p>
            <a:r>
              <a:rPr lang="en-US" sz="1400" dirty="0"/>
              <a:t>HTS Coil 2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7524275" y="2957192"/>
            <a:ext cx="0" cy="615017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7532891" y="3676669"/>
            <a:ext cx="0" cy="615017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-9621" y="444501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5" name="Title 1"/>
          <p:cNvSpPr>
            <a:spLocks noGrp="1"/>
          </p:cNvSpPr>
          <p:nvPr/>
        </p:nvSpPr>
        <p:spPr bwMode="auto">
          <a:xfrm>
            <a:off x="0" y="-7090"/>
            <a:ext cx="12192000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latin typeface="Open Sans"/>
                <a:cs typeface="Open Sans"/>
              </a:rPr>
              <a:t>Actual performance versus specifications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10464338" y="3965701"/>
            <a:ext cx="447303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0903646" y="3811812"/>
            <a:ext cx="8002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PS limit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7504" y="639474"/>
            <a:ext cx="6224076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Flux Jumps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Mostly happen ramping at low field (</a:t>
            </a:r>
            <a:r>
              <a:rPr lang="en-US" sz="2000" i="1" dirty="0"/>
              <a:t>B</a:t>
            </a:r>
            <a:r>
              <a:rPr lang="en-US" sz="2000" baseline="-25000" dirty="0"/>
              <a:t>CF</a:t>
            </a:r>
            <a:r>
              <a:rPr lang="en-US" sz="2000" dirty="0"/>
              <a:t>&lt; 10 T)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Central field disturbance is small (few </a:t>
            </a:r>
            <a:r>
              <a:rPr lang="en-US" sz="2000" dirty="0" err="1"/>
              <a:t>mT</a:t>
            </a:r>
            <a:r>
              <a:rPr lang="en-US" sz="2000" dirty="0"/>
              <a:t> over few ms)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/>
              <a:t>Power supply response is not</a:t>
            </a:r>
          </a:p>
          <a:p>
            <a:pPr marL="800100" lvl="1" indent="-342900">
              <a:buFont typeface="Arial"/>
              <a:buChar char="•"/>
            </a:pPr>
            <a:r>
              <a:rPr lang="en-US" b="1" dirty="0"/>
              <a:t>Improvements via controller modification needed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84440" y="2680432"/>
            <a:ext cx="5374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6AAE"/>
                </a:solidFill>
              </a:rPr>
              <a:t>32 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186114" y="5602742"/>
            <a:ext cx="64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- 32 T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031681" y="4087310"/>
            <a:ext cx="4375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0 T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3436047" y="4087310"/>
            <a:ext cx="4375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0 T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067163" y="4087310"/>
            <a:ext cx="4375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50000"/>
                  </a:schemeClr>
                </a:solidFill>
              </a:rPr>
              <a:t>0 T</a:t>
            </a:r>
          </a:p>
        </p:txBody>
      </p:sp>
    </p:spTree>
    <p:extLst>
      <p:ext uri="{BB962C8B-B14F-4D97-AF65-F5344CB8AC3E}">
        <p14:creationId xmlns:p14="http://schemas.microsoft.com/office/powerpoint/2010/main" val="2633875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4" grpId="0" animBg="1"/>
      <p:bldP spid="20" grpId="0"/>
      <p:bldP spid="23" grpId="0" animBg="1"/>
      <p:bldP spid="24" grpId="0"/>
      <p:bldP spid="28" grpId="0"/>
      <p:bldP spid="30" grpId="0"/>
      <p:bldP spid="39" grpId="0"/>
      <p:bldP spid="12" grpId="0"/>
      <p:bldP spid="31" grpId="0"/>
      <p:bldP spid="36" grpId="0"/>
      <p:bldP spid="37" grpId="0"/>
      <p:bldP spid="4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1AA6A288-2ED8-D347-8FEB-A1799A8FBC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460" y="493792"/>
            <a:ext cx="8257624" cy="597798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349D7AC-7516-F749-A794-D1576A949B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3907" y="480963"/>
            <a:ext cx="8257623" cy="597798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-9621" y="444501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23195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0" y="-7090"/>
            <a:ext cx="12192000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latin typeface="Open Sans"/>
                <a:cs typeface="Open Sans"/>
              </a:rPr>
              <a:t>Observed behavior: Hysteresis at field center</a:t>
            </a:r>
            <a:endParaRPr lang="en-US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499059"/>
            <a:ext cx="12192000" cy="36933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NMR mapping   0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/>
              <a:t>32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/>
              <a:t>0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/>
              <a:t>-32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/>
              <a:t>0</a:t>
            </a:r>
            <a:r>
              <a:rPr lang="en-US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/>
              <a:t> 14 tesla 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708C478-2374-2645-9FD4-9AA89316D32A}"/>
              </a:ext>
            </a:extLst>
          </p:cNvPr>
          <p:cNvCxnSpPr>
            <a:cxnSpLocks/>
          </p:cNvCxnSpPr>
          <p:nvPr/>
        </p:nvCxnSpPr>
        <p:spPr>
          <a:xfrm flipV="1">
            <a:off x="7103550" y="4428066"/>
            <a:ext cx="1117605" cy="847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8CB344C-C460-9F41-9AC8-BA85748BFB9C}"/>
              </a:ext>
            </a:extLst>
          </p:cNvPr>
          <p:cNvCxnSpPr>
            <a:cxnSpLocks/>
          </p:cNvCxnSpPr>
          <p:nvPr/>
        </p:nvCxnSpPr>
        <p:spPr>
          <a:xfrm flipH="1">
            <a:off x="1955808" y="4428066"/>
            <a:ext cx="1109134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0BA8BAF2-35B0-1B44-A096-94C285E306DB}"/>
              </a:ext>
            </a:extLst>
          </p:cNvPr>
          <p:cNvCxnSpPr>
            <a:cxnSpLocks/>
          </p:cNvCxnSpPr>
          <p:nvPr/>
        </p:nvCxnSpPr>
        <p:spPr>
          <a:xfrm>
            <a:off x="5003823" y="2626802"/>
            <a:ext cx="330199" cy="774700"/>
          </a:xfrm>
          <a:prstGeom prst="straightConnector1">
            <a:avLst/>
          </a:prstGeom>
          <a:ln w="1905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27013AF-BDCD-3A4D-B26E-9C7AB4BE8837}"/>
              </a:ext>
            </a:extLst>
          </p:cNvPr>
          <p:cNvCxnSpPr>
            <a:cxnSpLocks/>
          </p:cNvCxnSpPr>
          <p:nvPr/>
        </p:nvCxnSpPr>
        <p:spPr>
          <a:xfrm flipH="1">
            <a:off x="2810954" y="1540934"/>
            <a:ext cx="423334" cy="317959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2CD824B-9DFC-D744-BA4A-07551C030C85}"/>
              </a:ext>
            </a:extLst>
          </p:cNvPr>
          <p:cNvCxnSpPr>
            <a:cxnSpLocks/>
          </p:cNvCxnSpPr>
          <p:nvPr/>
        </p:nvCxnSpPr>
        <p:spPr>
          <a:xfrm flipV="1">
            <a:off x="3378223" y="2678886"/>
            <a:ext cx="452967" cy="61331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A0DDAF1E-C65F-7346-B79A-CEDB59626AC7}"/>
              </a:ext>
            </a:extLst>
          </p:cNvPr>
          <p:cNvCxnSpPr>
            <a:cxnSpLocks/>
          </p:cNvCxnSpPr>
          <p:nvPr/>
        </p:nvCxnSpPr>
        <p:spPr>
          <a:xfrm>
            <a:off x="5706554" y="3664467"/>
            <a:ext cx="423329" cy="388332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49DD94E8-E811-9B4D-BD59-FFB0A0F74DDF}"/>
              </a:ext>
            </a:extLst>
          </p:cNvPr>
          <p:cNvCxnSpPr>
            <a:cxnSpLocks/>
          </p:cNvCxnSpPr>
          <p:nvPr/>
        </p:nvCxnSpPr>
        <p:spPr>
          <a:xfrm flipV="1">
            <a:off x="7298288" y="3776125"/>
            <a:ext cx="431804" cy="285141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585673C-2FB1-934C-9011-A5F421B3597C}"/>
              </a:ext>
            </a:extLst>
          </p:cNvPr>
          <p:cNvCxnSpPr>
            <a:cxnSpLocks/>
          </p:cNvCxnSpPr>
          <p:nvPr/>
        </p:nvCxnSpPr>
        <p:spPr>
          <a:xfrm flipH="1">
            <a:off x="6722554" y="3183492"/>
            <a:ext cx="457201" cy="0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273D8B82-B0E3-B446-B378-5EBB6FA1EE80}"/>
              </a:ext>
            </a:extLst>
          </p:cNvPr>
          <p:cNvCxnSpPr>
            <a:cxnSpLocks/>
          </p:cNvCxnSpPr>
          <p:nvPr/>
        </p:nvCxnSpPr>
        <p:spPr>
          <a:xfrm flipH="1" flipV="1">
            <a:off x="5024982" y="1921919"/>
            <a:ext cx="206856" cy="433939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ABFCA697-80E7-854C-8636-FC412BC3B8A0}"/>
              </a:ext>
            </a:extLst>
          </p:cNvPr>
          <p:cNvCxnSpPr>
            <a:cxnSpLocks/>
          </p:cNvCxnSpPr>
          <p:nvPr/>
        </p:nvCxnSpPr>
        <p:spPr>
          <a:xfrm flipH="1" flipV="1">
            <a:off x="7577683" y="3344359"/>
            <a:ext cx="364069" cy="116412"/>
          </a:xfrm>
          <a:prstGeom prst="straightConnector1">
            <a:avLst/>
          </a:prstGeom>
          <a:ln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BA108792-EAAF-284F-852F-3AFB7D4E2BC6}"/>
              </a:ext>
            </a:extLst>
          </p:cNvPr>
          <p:cNvCxnSpPr>
            <a:cxnSpLocks/>
          </p:cNvCxnSpPr>
          <p:nvPr/>
        </p:nvCxnSpPr>
        <p:spPr>
          <a:xfrm>
            <a:off x="5008049" y="3674252"/>
            <a:ext cx="206856" cy="440544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D27CC43-4A3E-8B4C-8120-D2E210E32C19}"/>
              </a:ext>
            </a:extLst>
          </p:cNvPr>
          <p:cNvSpPr txBox="1"/>
          <p:nvPr/>
        </p:nvSpPr>
        <p:spPr>
          <a:xfrm>
            <a:off x="8957714" y="1278647"/>
            <a:ext cx="3205768" cy="1754326"/>
          </a:xfrm>
          <a:prstGeom prst="rect">
            <a:avLst/>
          </a:prstGeom>
          <a:solidFill>
            <a:srgbClr val="FFFED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60 mT below nominal at ±32 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FAR smaller than expected from SCIF models (~900 mT)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Different shape expected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Why?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What does that mean?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A0E880-6242-4CB2-ABED-E2387EB816B3}"/>
              </a:ext>
            </a:extLst>
          </p:cNvPr>
          <p:cNvSpPr txBox="1"/>
          <p:nvPr/>
        </p:nvSpPr>
        <p:spPr>
          <a:xfrm>
            <a:off x="9296378" y="3405350"/>
            <a:ext cx="29075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Large HTS </a:t>
            </a:r>
            <a:r>
              <a:rPr lang="en-US" i="1" dirty="0" err="1"/>
              <a:t>I</a:t>
            </a:r>
            <a:r>
              <a:rPr lang="en-US" sz="2000" baseline="-25000" dirty="0" err="1"/>
              <a:t>c</a:t>
            </a:r>
            <a:r>
              <a:rPr lang="en-US" dirty="0"/>
              <a:t> margin expected</a:t>
            </a:r>
          </a:p>
          <a:p>
            <a:r>
              <a:rPr lang="en-US" dirty="0"/>
              <a:t>Large </a:t>
            </a:r>
            <a:r>
              <a:rPr lang="en-US" i="1" dirty="0" err="1"/>
              <a:t>I</a:t>
            </a:r>
            <a:r>
              <a:rPr lang="en-US" sz="2000" baseline="-25000" dirty="0" err="1"/>
              <a:t>c</a:t>
            </a:r>
            <a:r>
              <a:rPr lang="en-US" dirty="0"/>
              <a:t> margin→  big SCIF</a:t>
            </a:r>
          </a:p>
          <a:p>
            <a:r>
              <a:rPr lang="en-US" dirty="0">
                <a:solidFill>
                  <a:srgbClr val="FF0000"/>
                </a:solidFill>
              </a:rPr>
              <a:t>Small SCIF → </a:t>
            </a:r>
            <a:r>
              <a:rPr lang="en-US" i="1" dirty="0" err="1">
                <a:solidFill>
                  <a:srgbClr val="FF0000"/>
                </a:solidFill>
              </a:rPr>
              <a:t>I</a:t>
            </a:r>
            <a:r>
              <a:rPr lang="en-US" sz="2000" baseline="-25000" dirty="0" err="1">
                <a:solidFill>
                  <a:srgbClr val="FF0000"/>
                </a:solidFill>
              </a:rPr>
              <a:t>c</a:t>
            </a:r>
            <a:r>
              <a:rPr lang="en-US" dirty="0">
                <a:solidFill>
                  <a:srgbClr val="FF0000"/>
                </a:solidFill>
              </a:rPr>
              <a:t> margin lost?</a:t>
            </a:r>
          </a:p>
          <a:p>
            <a:endParaRPr lang="en-US" dirty="0"/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But nothing else points to </a:t>
            </a:r>
            <a:r>
              <a:rPr lang="en-US" i="1" dirty="0" err="1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US" sz="2000" baseline="-25000" dirty="0" err="1">
                <a:solidFill>
                  <a:schemeClr val="accent6">
                    <a:lumMod val="75000"/>
                  </a:schemeClr>
                </a:solidFill>
              </a:rPr>
              <a:t>c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loss (degradation)</a:t>
            </a:r>
          </a:p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SCIF models are ~correct at Low B, so ?????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3B2310-F36E-4B6B-A6B3-CF9B2538A2D4}"/>
              </a:ext>
            </a:extLst>
          </p:cNvPr>
          <p:cNvSpPr txBox="1"/>
          <p:nvPr/>
        </p:nvSpPr>
        <p:spPr>
          <a:xfrm>
            <a:off x="9434612" y="6023436"/>
            <a:ext cx="2029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Coming back to this</a:t>
            </a:r>
          </a:p>
        </p:txBody>
      </p:sp>
    </p:spTree>
    <p:extLst>
      <p:ext uri="{BB962C8B-B14F-4D97-AF65-F5344CB8AC3E}">
        <p14:creationId xmlns:p14="http://schemas.microsoft.com/office/powerpoint/2010/main" val="2603417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9621" y="444501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23195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0" y="-7090"/>
            <a:ext cx="12192000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latin typeface="Open Sans"/>
                <a:cs typeface="Open Sans"/>
              </a:rPr>
              <a:t>Inspection after first test (as planned) (2018)</a:t>
            </a:r>
            <a:endParaRPr lang="en-US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pic>
        <p:nvPicPr>
          <p:cNvPr id="20" name="Content Placeholder 7">
            <a:extLst>
              <a:ext uri="{FF2B5EF4-FFF2-40B4-BE49-F238E27FC236}">
                <a16:creationId xmlns:a16="http://schemas.microsoft.com/office/drawing/2014/main" id="{79C4736E-4A0D-4438-8389-81A4EF5974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63" r="18146"/>
          <a:stretch/>
        </p:blipFill>
        <p:spPr>
          <a:xfrm rot="5400000">
            <a:off x="7821071" y="2508898"/>
            <a:ext cx="5274760" cy="3467100"/>
          </a:xfr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A7050CE-589F-4E22-BD0C-5A03E3429773}"/>
              </a:ext>
            </a:extLst>
          </p:cNvPr>
          <p:cNvSpPr txBox="1"/>
          <p:nvPr/>
        </p:nvSpPr>
        <p:spPr>
          <a:xfrm>
            <a:off x="8724901" y="870680"/>
            <a:ext cx="3467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HTS</a:t>
            </a:r>
            <a:r>
              <a:rPr lang="en-US" dirty="0">
                <a:solidFill>
                  <a:srgbClr val="7030A0"/>
                </a:solidFill>
              </a:rPr>
              <a:t> Top</a:t>
            </a:r>
            <a:r>
              <a:rPr lang="en-US" dirty="0"/>
              <a:t> electrical terminal with first pancake </a:t>
            </a:r>
            <a:r>
              <a:rPr lang="en-US" dirty="0" err="1"/>
              <a:t>overbanding</a:t>
            </a:r>
            <a:r>
              <a:rPr lang="en-US" dirty="0"/>
              <a:t> removed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E592AAD-2233-452E-8322-586DDAAEC56A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8086725" y="5347008"/>
            <a:ext cx="2600325" cy="91767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26FC5396-7F0E-4281-8C2E-3485FD764460}"/>
              </a:ext>
            </a:extLst>
          </p:cNvPr>
          <p:cNvSpPr txBox="1"/>
          <p:nvPr/>
        </p:nvSpPr>
        <p:spPr>
          <a:xfrm>
            <a:off x="-284209" y="496247"/>
            <a:ext cx="10137712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Final conclusion: Spring loaded HTS top &amp; bottom flanges didn’t move properly with coil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Terminal damage was not measurable (yet), hardly visible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Redesign of terminal to accept this deemed the least painful solution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Were not 100% confident that “easy” flange mods would suffice</a:t>
            </a:r>
          </a:p>
          <a:p>
            <a:endParaRPr lang="en-US" sz="2000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06F75320-0A12-4838-B110-846196D980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21" y="3812398"/>
            <a:ext cx="4271778" cy="3045602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71A6DB73-C610-49D0-ACAD-057B6AB54267}"/>
              </a:ext>
            </a:extLst>
          </p:cNvPr>
          <p:cNvSpPr txBox="1"/>
          <p:nvPr/>
        </p:nvSpPr>
        <p:spPr>
          <a:xfrm>
            <a:off x="22074" y="3083132"/>
            <a:ext cx="4762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HTS</a:t>
            </a:r>
            <a:r>
              <a:rPr lang="en-US" dirty="0">
                <a:solidFill>
                  <a:srgbClr val="7030A0"/>
                </a:solidFill>
              </a:rPr>
              <a:t> Bottom</a:t>
            </a:r>
            <a:r>
              <a:rPr lang="en-US" dirty="0"/>
              <a:t> electrical terminal with final pancake </a:t>
            </a:r>
            <a:r>
              <a:rPr lang="en-US" dirty="0" err="1"/>
              <a:t>overbanding</a:t>
            </a:r>
            <a:r>
              <a:rPr lang="en-US" dirty="0"/>
              <a:t> in place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FCAE1B6-02C1-473B-AFCA-FB12F9C83606}"/>
              </a:ext>
            </a:extLst>
          </p:cNvPr>
          <p:cNvSpPr txBox="1"/>
          <p:nvPr/>
        </p:nvSpPr>
        <p:spPr>
          <a:xfrm rot="183552">
            <a:off x="1907592" y="4494814"/>
            <a:ext cx="13628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err="1">
                <a:solidFill>
                  <a:schemeClr val="bg1"/>
                </a:solidFill>
              </a:rPr>
              <a:t>overbanding</a:t>
            </a:r>
            <a:endParaRPr lang="en-NZ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F0974DE-0DEA-40C7-9EDA-1F12FB7BA6B0}"/>
              </a:ext>
            </a:extLst>
          </p:cNvPr>
          <p:cNvSpPr txBox="1"/>
          <p:nvPr/>
        </p:nvSpPr>
        <p:spPr>
          <a:xfrm>
            <a:off x="5195032" y="5023842"/>
            <a:ext cx="28916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Damaged scarf </a:t>
            </a:r>
          </a:p>
          <a:p>
            <a:pPr algn="ctr"/>
            <a:r>
              <a:rPr lang="en-US" dirty="0"/>
              <a:t>(multiple 4 mm wide tapes)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DE7A84B-CC56-4A9B-A8CC-13FD46F7EF77}"/>
              </a:ext>
            </a:extLst>
          </p:cNvPr>
          <p:cNvCxnSpPr>
            <a:cxnSpLocks/>
            <a:stCxn id="30" idx="1"/>
          </p:cNvCxnSpPr>
          <p:nvPr/>
        </p:nvCxnSpPr>
        <p:spPr>
          <a:xfrm flipH="1" flipV="1">
            <a:off x="2836900" y="5103726"/>
            <a:ext cx="2358132" cy="243282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A52EF96-60BF-4349-ABDE-2DC1CBDAD530}"/>
              </a:ext>
            </a:extLst>
          </p:cNvPr>
          <p:cNvSpPr txBox="1"/>
          <p:nvPr/>
        </p:nvSpPr>
        <p:spPr>
          <a:xfrm rot="335312">
            <a:off x="2844222" y="5785420"/>
            <a:ext cx="1517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>
                <a:solidFill>
                  <a:schemeClr val="bg1"/>
                </a:solidFill>
              </a:rPr>
              <a:t>Bottom flange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30127C9-1BB0-4DC2-A25B-A741EBBE1A9C}"/>
              </a:ext>
            </a:extLst>
          </p:cNvPr>
          <p:cNvSpPr txBox="1"/>
          <p:nvPr/>
        </p:nvSpPr>
        <p:spPr>
          <a:xfrm rot="21230258">
            <a:off x="4392175" y="6193026"/>
            <a:ext cx="4459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Scarf over top pancake without </a:t>
            </a:r>
            <a:r>
              <a:rPr lang="en-NZ" dirty="0" err="1"/>
              <a:t>overbanding</a:t>
            </a:r>
            <a:endParaRPr lang="en-NZ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D200873-D182-4C1E-87B2-E278124BFEEA}"/>
              </a:ext>
            </a:extLst>
          </p:cNvPr>
          <p:cNvCxnSpPr>
            <a:cxnSpLocks/>
          </p:cNvCxnSpPr>
          <p:nvPr/>
        </p:nvCxnSpPr>
        <p:spPr>
          <a:xfrm flipV="1">
            <a:off x="8607778" y="5954762"/>
            <a:ext cx="841022" cy="207913"/>
          </a:xfrm>
          <a:prstGeom prst="straightConnector1">
            <a:avLst/>
          </a:prstGeom>
          <a:ln w="190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7AF4DD4E-10A5-4D27-B0C5-083179C5D58C}"/>
              </a:ext>
            </a:extLst>
          </p:cNvPr>
          <p:cNvSpPr txBox="1"/>
          <p:nvPr/>
        </p:nvSpPr>
        <p:spPr>
          <a:xfrm rot="18993238">
            <a:off x="9636078" y="4226247"/>
            <a:ext cx="1626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3200" dirty="0">
                <a:solidFill>
                  <a:schemeClr val="bg1"/>
                </a:solidFill>
              </a:rPr>
              <a:t>Terminal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C950F4E1-9F18-4D1F-885F-25F0E61FC736}"/>
              </a:ext>
            </a:extLst>
          </p:cNvPr>
          <p:cNvCxnSpPr/>
          <p:nvPr/>
        </p:nvCxnSpPr>
        <p:spPr>
          <a:xfrm flipV="1">
            <a:off x="4328084" y="3997751"/>
            <a:ext cx="0" cy="920695"/>
          </a:xfrm>
          <a:prstGeom prst="straightConnector1">
            <a:avLst/>
          </a:prstGeom>
          <a:ln w="19050">
            <a:solidFill>
              <a:srgbClr val="7030A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92F2E8C8-6913-4DEB-8187-3A74E748AC48}"/>
              </a:ext>
            </a:extLst>
          </p:cNvPr>
          <p:cNvSpPr txBox="1"/>
          <p:nvPr/>
        </p:nvSpPr>
        <p:spPr>
          <a:xfrm>
            <a:off x="4337609" y="4340107"/>
            <a:ext cx="2534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/>
              <a:t>Double pancake (~9 mm)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49B1D73-54A9-4FD2-80D8-29345E97CD2D}"/>
              </a:ext>
            </a:extLst>
          </p:cNvPr>
          <p:cNvSpPr txBox="1"/>
          <p:nvPr/>
        </p:nvSpPr>
        <p:spPr>
          <a:xfrm>
            <a:off x="1898707" y="5232792"/>
            <a:ext cx="1101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dirty="0">
                <a:solidFill>
                  <a:schemeClr val="bg1"/>
                </a:solidFill>
              </a:rPr>
              <a:t>Terminal scarf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58C8B192-17E6-45D6-A5AF-DF6919570C1D}"/>
              </a:ext>
            </a:extLst>
          </p:cNvPr>
          <p:cNvCxnSpPr>
            <a:cxnSpLocks/>
          </p:cNvCxnSpPr>
          <p:nvPr/>
        </p:nvCxnSpPr>
        <p:spPr>
          <a:xfrm flipH="1">
            <a:off x="2714625" y="3981450"/>
            <a:ext cx="1547532" cy="82976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4859A4E-955E-4567-ABB2-A97A4CE87C13}"/>
              </a:ext>
            </a:extLst>
          </p:cNvPr>
          <p:cNvCxnSpPr>
            <a:cxnSpLocks/>
          </p:cNvCxnSpPr>
          <p:nvPr/>
        </p:nvCxnSpPr>
        <p:spPr>
          <a:xfrm flipH="1" flipV="1">
            <a:off x="2588996" y="4900248"/>
            <a:ext cx="1673161" cy="31506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1567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8" grpId="0"/>
      <p:bldP spid="29" grpId="0"/>
      <p:bldP spid="30" grpId="0"/>
      <p:bldP spid="9" grpId="0"/>
      <p:bldP spid="36" grpId="0"/>
      <p:bldP spid="32" grpId="0"/>
      <p:bldP spid="48" grpId="0"/>
      <p:bldP spid="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9621" y="444990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-9621" y="-8068"/>
            <a:ext cx="12221009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latin typeface="Open Sans"/>
                <a:cs typeface="Open Sans"/>
              </a:rPr>
              <a:t>Superconducting 32 T magnet set up as user facility (2019) </a:t>
            </a:r>
          </a:p>
        </p:txBody>
      </p:sp>
      <p:pic>
        <p:nvPicPr>
          <p:cNvPr id="4" name="Picture 3" descr="A picture containing cluttered&#10;&#10;Description automatically generated">
            <a:extLst>
              <a:ext uri="{FF2B5EF4-FFF2-40B4-BE49-F238E27FC236}">
                <a16:creationId xmlns:a16="http://schemas.microsoft.com/office/drawing/2014/main" id="{88B91AC0-E1DE-4768-A551-0756F70D5E8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622" y="490709"/>
            <a:ext cx="6390067" cy="426856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53F7B7E-EEF6-48E2-B596-26D57B41F6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9589" y="493016"/>
            <a:ext cx="5268243" cy="4268565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5886700-6DB5-4370-815F-5FED24E25DB6}"/>
              </a:ext>
            </a:extLst>
          </p:cNvPr>
          <p:cNvSpPr/>
          <p:nvPr/>
        </p:nvSpPr>
        <p:spPr>
          <a:xfrm>
            <a:off x="-13095" y="3955311"/>
            <a:ext cx="3766449" cy="29026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16" name="Picture 15" descr="A picture containing indoor, engine&#10;&#10;Description automatically generated">
            <a:extLst>
              <a:ext uri="{FF2B5EF4-FFF2-40B4-BE49-F238E27FC236}">
                <a16:creationId xmlns:a16="http://schemas.microsoft.com/office/drawing/2014/main" id="{CF3D1C74-0320-40F2-AE32-FB475906A30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789" y="4178750"/>
            <a:ext cx="3572332" cy="267924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CAB2CC-E34F-45CB-98DD-277072ECD85F}"/>
              </a:ext>
            </a:extLst>
          </p:cNvPr>
          <p:cNvSpPr txBox="1"/>
          <p:nvPr/>
        </p:nvSpPr>
        <p:spPr>
          <a:xfrm>
            <a:off x="4358936" y="6043678"/>
            <a:ext cx="5859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Pit with cryostat on vibration isolation (cover temporarily off)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B0546FC-B739-4323-8DBF-977C2B556C6B}"/>
              </a:ext>
            </a:extLst>
          </p:cNvPr>
          <p:cNvCxnSpPr>
            <a:stCxn id="2" idx="1"/>
          </p:cNvCxnSpPr>
          <p:nvPr/>
        </p:nvCxnSpPr>
        <p:spPr>
          <a:xfrm flipH="1" flipV="1">
            <a:off x="3559237" y="6214369"/>
            <a:ext cx="799699" cy="13975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AF73CEFA-B825-4F5D-8815-961F758D4750}"/>
              </a:ext>
            </a:extLst>
          </p:cNvPr>
          <p:cNvSpPr txBox="1"/>
          <p:nvPr/>
        </p:nvSpPr>
        <p:spPr>
          <a:xfrm>
            <a:off x="6767936" y="4775649"/>
            <a:ext cx="2853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Temporary (?) Magnet DAQ and protection monitoring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948BACF-FD2F-4600-B379-237CBBBACCE6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9790056" y="4461164"/>
            <a:ext cx="0" cy="1012230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AD0D54F-968E-4061-A5AF-7BF0BB67DC75}"/>
              </a:ext>
            </a:extLst>
          </p:cNvPr>
          <p:cNvCxnSpPr>
            <a:cxnSpLocks/>
          </p:cNvCxnSpPr>
          <p:nvPr/>
        </p:nvCxnSpPr>
        <p:spPr>
          <a:xfrm flipV="1">
            <a:off x="8194559" y="2743200"/>
            <a:ext cx="310527" cy="1990872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430F710-2F70-4B50-A0E5-CBE3E89B80BC}"/>
              </a:ext>
            </a:extLst>
          </p:cNvPr>
          <p:cNvSpPr txBox="1"/>
          <p:nvPr/>
        </p:nvSpPr>
        <p:spPr>
          <a:xfrm>
            <a:off x="8672763" y="5473394"/>
            <a:ext cx="2234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Protection electronics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9D9B68-4211-4211-9FEC-C94B0B67AF12}"/>
              </a:ext>
            </a:extLst>
          </p:cNvPr>
          <p:cNvSpPr txBox="1"/>
          <p:nvPr/>
        </p:nvSpPr>
        <p:spPr>
          <a:xfrm>
            <a:off x="11120764" y="5080000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VTI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43857C1-7DE3-4494-9455-AC9FC6CC582A}"/>
              </a:ext>
            </a:extLst>
          </p:cNvPr>
          <p:cNvCxnSpPr>
            <a:cxnSpLocks/>
            <a:stCxn id="23" idx="0"/>
          </p:cNvCxnSpPr>
          <p:nvPr/>
        </p:nvCxnSpPr>
        <p:spPr>
          <a:xfrm flipH="1" flipV="1">
            <a:off x="11337147" y="3638424"/>
            <a:ext cx="26632" cy="1441576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72164C5-C1DF-4A2D-9EEC-FE6434A284DB}"/>
              </a:ext>
            </a:extLst>
          </p:cNvPr>
          <p:cNvSpPr txBox="1"/>
          <p:nvPr/>
        </p:nvSpPr>
        <p:spPr>
          <a:xfrm>
            <a:off x="4309393" y="4775649"/>
            <a:ext cx="1073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3760394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/>
      <p:bldP spid="9" grpId="0"/>
      <p:bldP spid="18" grpId="0"/>
      <p:bldP spid="2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9621" y="444990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-9621" y="-8068"/>
            <a:ext cx="12221009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Open Sans"/>
                <a:cs typeface="Open Sans"/>
              </a:rPr>
              <a:t>Superconducting 32 T magnet user facility (2020-2021)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E5165F-666A-4C1E-A6D6-23AA574AC740}"/>
              </a:ext>
            </a:extLst>
          </p:cNvPr>
          <p:cNvSpPr txBox="1"/>
          <p:nvPr/>
        </p:nvSpPr>
        <p:spPr>
          <a:xfrm>
            <a:off x="292962" y="819738"/>
            <a:ext cx="451277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magnet is used as scientific instrument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Including NMR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Access can now be requested as user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521814D-09CC-4515-9FEF-491BB35ECCBE}"/>
              </a:ext>
            </a:extLst>
          </p:cNvPr>
          <p:cNvSpPr txBox="1"/>
          <p:nvPr/>
        </p:nvSpPr>
        <p:spPr>
          <a:xfrm>
            <a:off x="10633" y="6262737"/>
            <a:ext cx="117341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600" dirty="0"/>
              <a:t>https://nationalmaglab.org/user-facilities/dc-field/instruments-dcfield/dc-field-superconducting-magnets</a:t>
            </a:r>
          </a:p>
          <a:p>
            <a:r>
              <a:rPr lang="en-NZ" sz="1600" dirty="0"/>
              <a:t>https://nationalmaglab.org/images/users/dc_field/searchable_docs/science_highlights/jan2021_dc_field_probing_spin_nematic_state.pdf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BBF8DDF-D6A2-4FF3-A1E9-56F22F2579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7343" y="627946"/>
            <a:ext cx="6814657" cy="5094255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EA23A8FB-99CF-406B-8F7A-AD3FE01EBCAC}"/>
              </a:ext>
            </a:extLst>
          </p:cNvPr>
          <p:cNvSpPr/>
          <p:nvPr/>
        </p:nvSpPr>
        <p:spPr>
          <a:xfrm>
            <a:off x="6096000" y="5041783"/>
            <a:ext cx="1395369" cy="3187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67393DC-CCD6-435C-9703-AA0F82CAE8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918" y="1996653"/>
            <a:ext cx="5137839" cy="2864694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C57D6112-2382-46B4-9624-45F51128F9C8}"/>
              </a:ext>
            </a:extLst>
          </p:cNvPr>
          <p:cNvSpPr/>
          <p:nvPr/>
        </p:nvSpPr>
        <p:spPr>
          <a:xfrm>
            <a:off x="0" y="1978284"/>
            <a:ext cx="1395369" cy="3187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9EF6F01-7907-416C-A7D8-5E0C7FB0EB80}"/>
              </a:ext>
            </a:extLst>
          </p:cNvPr>
          <p:cNvCxnSpPr/>
          <p:nvPr/>
        </p:nvCxnSpPr>
        <p:spPr>
          <a:xfrm flipH="1">
            <a:off x="1048624" y="1667624"/>
            <a:ext cx="1400961" cy="32902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50DBC92-3C1D-410C-9885-BC75EF5DF2C9}"/>
              </a:ext>
            </a:extLst>
          </p:cNvPr>
          <p:cNvCxnSpPr>
            <a:cxnSpLocks/>
          </p:cNvCxnSpPr>
          <p:nvPr/>
        </p:nvCxnSpPr>
        <p:spPr>
          <a:xfrm>
            <a:off x="3732028" y="1269110"/>
            <a:ext cx="1452368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54EC4448-BCA2-4BC7-9F61-B69787C1274B}"/>
              </a:ext>
            </a:extLst>
          </p:cNvPr>
          <p:cNvSpPr txBox="1"/>
          <p:nvPr/>
        </p:nvSpPr>
        <p:spPr>
          <a:xfrm>
            <a:off x="6751152" y="5756130"/>
            <a:ext cx="4852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First scientific experiment up to 26 T Q2-Q3 2020)</a:t>
            </a:r>
          </a:p>
        </p:txBody>
      </p:sp>
    </p:spTree>
    <p:extLst>
      <p:ext uri="{BB962C8B-B14F-4D97-AF65-F5344CB8AC3E}">
        <p14:creationId xmlns:p14="http://schemas.microsoft.com/office/powerpoint/2010/main" val="15172762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9621" y="444990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-9621" y="-8068"/>
            <a:ext cx="12221009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Open Sans"/>
                <a:cs typeface="Open Sans"/>
              </a:rPr>
              <a:t>Superconducting 32 T magnet user facility (2020-2021)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E5165F-666A-4C1E-A6D6-23AA574AC740}"/>
              </a:ext>
            </a:extLst>
          </p:cNvPr>
          <p:cNvSpPr txBox="1"/>
          <p:nvPr/>
        </p:nvSpPr>
        <p:spPr>
          <a:xfrm>
            <a:off x="71289" y="1421503"/>
            <a:ext cx="3216855" cy="70788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Magnet returned to full field in March 2021</a:t>
            </a:r>
          </a:p>
        </p:txBody>
      </p:sp>
      <p:pic>
        <p:nvPicPr>
          <p:cNvPr id="5" name="Picture 4" descr="Chart&#10;&#10;Description automatically generated with low confidence">
            <a:extLst>
              <a:ext uri="{FF2B5EF4-FFF2-40B4-BE49-F238E27FC236}">
                <a16:creationId xmlns:a16="http://schemas.microsoft.com/office/drawing/2014/main" id="{3A77908A-06C1-4C6E-9E20-81B2014CC6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1033" y="680087"/>
            <a:ext cx="8980967" cy="5865695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A0AC6A9-8B45-4C5E-8BD3-199CB7D67D1D}"/>
              </a:ext>
            </a:extLst>
          </p:cNvPr>
          <p:cNvCxnSpPr>
            <a:cxnSpLocks/>
          </p:cNvCxnSpPr>
          <p:nvPr/>
        </p:nvCxnSpPr>
        <p:spPr>
          <a:xfrm flipH="1" flipV="1">
            <a:off x="6074734" y="861237"/>
            <a:ext cx="10633" cy="5038215"/>
          </a:xfrm>
          <a:prstGeom prst="line">
            <a:avLst/>
          </a:prstGeom>
          <a:ln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E358FA6-79B7-4E87-B246-FA437BB39963}"/>
              </a:ext>
            </a:extLst>
          </p:cNvPr>
          <p:cNvSpPr txBox="1"/>
          <p:nvPr/>
        </p:nvSpPr>
        <p:spPr>
          <a:xfrm rot="16200000">
            <a:off x="5211582" y="4617177"/>
            <a:ext cx="1420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dirty="0" err="1"/>
              <a:t>Center</a:t>
            </a:r>
            <a:r>
              <a:rPr lang="en-NZ" dirty="0"/>
              <a:t>   Field</a:t>
            </a:r>
          </a:p>
        </p:txBody>
      </p:sp>
    </p:spTree>
    <p:extLst>
      <p:ext uri="{BB962C8B-B14F-4D97-AF65-F5344CB8AC3E}">
        <p14:creationId xmlns:p14="http://schemas.microsoft.com/office/powerpoint/2010/main" val="482804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9621" y="444990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-9621" y="-8068"/>
            <a:ext cx="12221009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Open Sans"/>
                <a:cs typeface="Open Sans"/>
              </a:rPr>
              <a:t>Outline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5D1006-F376-4E35-9DB3-1E394D6D65AD}"/>
              </a:ext>
            </a:extLst>
          </p:cNvPr>
          <p:cNvSpPr txBox="1"/>
          <p:nvPr/>
        </p:nvSpPr>
        <p:spPr>
          <a:xfrm>
            <a:off x="852256" y="1118586"/>
            <a:ext cx="1057330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030A0"/>
                </a:solidFill>
              </a:rPr>
              <a:t>Introduction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The 32 T magnet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Recent activity (&amp; team)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030A0"/>
                </a:solidFill>
              </a:rPr>
              <a:t>First run to full field and subsequent results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030A0"/>
                </a:solidFill>
              </a:rPr>
              <a:t>Recap of Lessons learned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Quite a few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030A0"/>
                </a:solidFill>
              </a:rPr>
              <a:t>Key challenges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SCIF affecting strain state, lifetime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i="1" dirty="0" err="1"/>
              <a:t>I</a:t>
            </a:r>
            <a:r>
              <a:rPr lang="en-US" sz="2800" baseline="-25000" dirty="0" err="1"/>
              <a:t>c</a:t>
            </a:r>
            <a:r>
              <a:rPr lang="en-US" sz="2400" dirty="0"/>
              <a:t> margins &amp; Protection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Defect tolerance: 2-in-hand or cable?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C460906-7B4D-4018-A58E-8463091473CB}"/>
              </a:ext>
            </a:extLst>
          </p:cNvPr>
          <p:cNvSpPr/>
          <p:nvPr/>
        </p:nvSpPr>
        <p:spPr>
          <a:xfrm>
            <a:off x="1519370" y="5682035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was supported in part by the U.S. National Science Foundation under Grants No. DMR-0654118, DMR-1157490, DMR-0923070 and the State of Florida.</a:t>
            </a:r>
            <a:endParaRPr lang="en-NZ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NSF.jpg">
            <a:extLst>
              <a:ext uri="{FF2B5EF4-FFF2-40B4-BE49-F238E27FC236}">
                <a16:creationId xmlns:a16="http://schemas.microsoft.com/office/drawing/2014/main" id="{F8A6D963-AA88-4C28-81F5-0950031A6B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3482"/>
            <a:ext cx="1434517" cy="143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1476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9621" y="444990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-9621" y="-8068"/>
            <a:ext cx="12221009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Open Sans"/>
                <a:cs typeface="Open Sans"/>
              </a:rPr>
              <a:t>Recent SCIF work  at NHMFL (not 32 T)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6400A15-3BBA-4B67-AA27-8FF3E1CA281E}"/>
              </a:ext>
            </a:extLst>
          </p:cNvPr>
          <p:cNvSpPr/>
          <p:nvPr/>
        </p:nvSpPr>
        <p:spPr>
          <a:xfrm>
            <a:off x="6577096" y="6446485"/>
            <a:ext cx="4680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dirty="0"/>
              <a:t>https://ieeexplore.ieee.org/document/9031297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20AA885-8BD3-4D86-8BDD-B8D256480577}"/>
              </a:ext>
            </a:extLst>
          </p:cNvPr>
          <p:cNvSpPr txBox="1"/>
          <p:nvPr/>
        </p:nvSpPr>
        <p:spPr>
          <a:xfrm>
            <a:off x="-9621" y="835864"/>
            <a:ext cx="600552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000" i="1" dirty="0" err="1">
                <a:solidFill>
                  <a:srgbClr val="7030A0"/>
                </a:solidFill>
              </a:rPr>
              <a:t>I</a:t>
            </a:r>
            <a:r>
              <a:rPr lang="en-NZ" sz="2400" baseline="-25000" dirty="0" err="1">
                <a:solidFill>
                  <a:srgbClr val="7030A0"/>
                </a:solidFill>
              </a:rPr>
              <a:t>c</a:t>
            </a:r>
            <a:r>
              <a:rPr lang="en-NZ" sz="2000" dirty="0">
                <a:solidFill>
                  <a:srgbClr val="7030A0"/>
                </a:solidFill>
              </a:rPr>
              <a:t> margin matters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000" dirty="0"/>
              <a:t>Keep it small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NZ" sz="2000" dirty="0"/>
              <a:t>Suggest deliberate grading in </a:t>
            </a:r>
            <a:r>
              <a:rPr lang="en-NZ" sz="2000" i="1" dirty="0" err="1"/>
              <a:t>I</a:t>
            </a:r>
            <a:r>
              <a:rPr lang="en-NZ" sz="2400" baseline="-25000" dirty="0" err="1"/>
              <a:t>c</a:t>
            </a:r>
            <a:r>
              <a:rPr lang="en-NZ" sz="2000" dirty="0"/>
              <a:t> spec in design &amp; purchase of conductor</a:t>
            </a:r>
          </a:p>
          <a:p>
            <a:endParaRPr lang="en-NZ" sz="2000" dirty="0"/>
          </a:p>
          <a:p>
            <a:r>
              <a:rPr lang="en-NZ" sz="2000" dirty="0"/>
              <a:t>Personal communication, unpublished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sz="2000" dirty="0"/>
              <a:t>32 T observed hysteresis falls in range of recent simulations if the relevant geometric factors are taken into account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NZ" sz="2000" dirty="0"/>
              <a:t>Not necessary to assume the </a:t>
            </a:r>
            <a:r>
              <a:rPr lang="en-NZ" sz="2000" i="1" dirty="0" err="1"/>
              <a:t>I</a:t>
            </a:r>
            <a:r>
              <a:rPr lang="en-NZ" sz="2400" baseline="-25000" dirty="0" err="1"/>
              <a:t>c</a:t>
            </a:r>
            <a:r>
              <a:rPr lang="en-NZ" sz="2000" dirty="0"/>
              <a:t> margin has been reduced to explain narrow hysteresis loop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A843EB-6606-4B60-8122-EA8BAD2281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578" y="602311"/>
            <a:ext cx="6593422" cy="170906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3D8875A-AB75-4E2E-89E5-CC762AD3EE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5904" y="2311371"/>
            <a:ext cx="6196096" cy="38129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9EFE1A2-2166-4F45-BE7B-84F8523A8938}"/>
              </a:ext>
            </a:extLst>
          </p:cNvPr>
          <p:cNvSpPr txBox="1"/>
          <p:nvPr/>
        </p:nvSpPr>
        <p:spPr>
          <a:xfrm rot="16200000">
            <a:off x="5502674" y="3469087"/>
            <a:ext cx="15657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NZ" dirty="0"/>
              <a:t>Peak strain [%]</a:t>
            </a:r>
          </a:p>
        </p:txBody>
      </p:sp>
    </p:spTree>
    <p:extLst>
      <p:ext uri="{BB962C8B-B14F-4D97-AF65-F5344CB8AC3E}">
        <p14:creationId xmlns:p14="http://schemas.microsoft.com/office/powerpoint/2010/main" val="898750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32 T QA Ic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7" y="163243"/>
            <a:ext cx="9132243" cy="710847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-9621" y="443395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0" y="-4878"/>
            <a:ext cx="12192000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Open Sans"/>
                <a:cs typeface="Open Sans"/>
              </a:rPr>
              <a:t>Conductor as delivered (2013-2014)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64696" y="4817094"/>
            <a:ext cx="1454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specification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65029" y="511477"/>
            <a:ext cx="5121915" cy="707886"/>
          </a:xfrm>
          <a:prstGeom prst="rect">
            <a:avLst/>
          </a:prstGeom>
          <a:solidFill>
            <a:srgbClr val="FFFDD9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Short sample </a:t>
            </a:r>
            <a:r>
              <a:rPr lang="en-US" sz="2000" i="1" dirty="0"/>
              <a:t>I</a:t>
            </a:r>
            <a:r>
              <a:rPr lang="en-US" sz="2000" baseline="-25000" dirty="0"/>
              <a:t>c</a:t>
            </a:r>
            <a:r>
              <a:rPr lang="en-US" sz="2000" dirty="0"/>
              <a:t> varies within piece length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Average </a:t>
            </a:r>
            <a:r>
              <a:rPr lang="en-US" sz="2000" i="1" dirty="0"/>
              <a:t>I</a:t>
            </a:r>
            <a:r>
              <a:rPr lang="en-US" sz="2000" baseline="-25000" dirty="0"/>
              <a:t>c</a:t>
            </a:r>
            <a:r>
              <a:rPr lang="en-US" sz="2000" dirty="0"/>
              <a:t> generally increased with time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87930" y="5688415"/>
            <a:ext cx="69688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Data on 175 lengths, ordered in sequence of increasing average  </a:t>
            </a:r>
            <a:r>
              <a:rPr lang="en-US" i="1" dirty="0"/>
              <a:t>I</a:t>
            </a:r>
            <a:r>
              <a:rPr lang="en-US" sz="2000" baseline="-25000" dirty="0"/>
              <a:t>c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4535554" y="1295796"/>
            <a:ext cx="0" cy="4405706"/>
          </a:xfrm>
          <a:prstGeom prst="line">
            <a:avLst/>
          </a:prstGeom>
          <a:ln w="3175" cmpd="sng">
            <a:solidFill>
              <a:srgbClr val="008000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515A78F7-8F51-4B39-9789-F73255B40382}"/>
              </a:ext>
            </a:extLst>
          </p:cNvPr>
          <p:cNvSpPr/>
          <p:nvPr/>
        </p:nvSpPr>
        <p:spPr>
          <a:xfrm>
            <a:off x="4737743" y="5307589"/>
            <a:ext cx="1665687" cy="296766"/>
          </a:xfrm>
          <a:prstGeom prst="rect">
            <a:avLst/>
          </a:prstGeom>
          <a:solidFill>
            <a:srgbClr val="7030A0">
              <a:alpha val="2117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8A230E-F7F3-426D-9E88-8ABC6727EE88}"/>
              </a:ext>
            </a:extLst>
          </p:cNvPr>
          <p:cNvSpPr/>
          <p:nvPr/>
        </p:nvSpPr>
        <p:spPr>
          <a:xfrm>
            <a:off x="1016165" y="5399606"/>
            <a:ext cx="3709821" cy="296766"/>
          </a:xfrm>
          <a:prstGeom prst="rect">
            <a:avLst/>
          </a:prstGeom>
          <a:solidFill>
            <a:srgbClr val="7030A0">
              <a:alpha val="2117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4FEA26F-2757-4D8C-B197-6CE0054F0F40}"/>
              </a:ext>
            </a:extLst>
          </p:cNvPr>
          <p:cNvSpPr/>
          <p:nvPr/>
        </p:nvSpPr>
        <p:spPr>
          <a:xfrm>
            <a:off x="6406309" y="5172265"/>
            <a:ext cx="1649704" cy="219383"/>
          </a:xfrm>
          <a:prstGeom prst="rect">
            <a:avLst/>
          </a:prstGeom>
          <a:solidFill>
            <a:srgbClr val="7030A0">
              <a:alpha val="2117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698A88D-41AE-45A2-8A74-8117E2BF4348}"/>
              </a:ext>
            </a:extLst>
          </p:cNvPr>
          <p:cNvSpPr/>
          <p:nvPr/>
        </p:nvSpPr>
        <p:spPr>
          <a:xfrm>
            <a:off x="8053134" y="4958166"/>
            <a:ext cx="904435" cy="219382"/>
          </a:xfrm>
          <a:prstGeom prst="rect">
            <a:avLst/>
          </a:prstGeom>
          <a:solidFill>
            <a:srgbClr val="7030A0">
              <a:alpha val="2117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AF5EF5-CCE7-4A53-B596-48DBE26D4B5F}"/>
              </a:ext>
            </a:extLst>
          </p:cNvPr>
          <p:cNvSpPr txBox="1"/>
          <p:nvPr/>
        </p:nvSpPr>
        <p:spPr>
          <a:xfrm>
            <a:off x="9507984" y="4586261"/>
            <a:ext cx="2684016" cy="1200329"/>
          </a:xfrm>
          <a:prstGeom prst="rect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What we would have wanted in retrospect</a:t>
            </a:r>
          </a:p>
          <a:p>
            <a:pPr algn="ctr"/>
            <a:r>
              <a:rPr lang="en-US" dirty="0"/>
              <a:t>Spec not feasible then and work in progress now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C76F2085-DAE6-41D3-9B80-0DB5C53FB473}"/>
              </a:ext>
            </a:extLst>
          </p:cNvPr>
          <p:cNvCxnSpPr>
            <a:stCxn id="2" idx="1"/>
          </p:cNvCxnSpPr>
          <p:nvPr/>
        </p:nvCxnSpPr>
        <p:spPr>
          <a:xfrm flipH="1">
            <a:off x="8985879" y="5186426"/>
            <a:ext cx="522105" cy="0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8088359-6BD5-4814-B2CE-54680B27381B}"/>
              </a:ext>
            </a:extLst>
          </p:cNvPr>
          <p:cNvSpPr txBox="1"/>
          <p:nvPr/>
        </p:nvSpPr>
        <p:spPr>
          <a:xfrm>
            <a:off x="9249002" y="1669861"/>
            <a:ext cx="2942998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Most of this is too good leading to excessive margins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EB59260-3214-44BD-8F38-0DA56AB13B83}"/>
                  </a:ext>
                </a:extLst>
              </p:cNvPr>
              <p:cNvSpPr txBox="1"/>
              <p:nvPr/>
            </p:nvSpPr>
            <p:spPr>
              <a:xfrm>
                <a:off x="9155757" y="5954711"/>
                <a:ext cx="3067506" cy="9243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800" i="1" dirty="0">
                    <a:latin typeface="Cambria Math" panose="02040503050406030204" pitchFamily="18" charset="0"/>
                  </a:rPr>
                  <a:t>n</a:t>
                </a:r>
                <a:r>
                  <a:rPr lang="en-US" sz="1800" dirty="0">
                    <a:latin typeface="Cambria Math" panose="02040503050406030204" pitchFamily="18" charset="0"/>
                  </a:rPr>
                  <a:t>-bins :</a:t>
                </a:r>
              </a:p>
              <a:p>
                <a:pPr algn="ctr"/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nary>
                  </m:oMath>
                </a14:m>
                <a:r>
                  <a:rPr lang="en-US" sz="1800" baseline="-25000" dirty="0"/>
                  <a:t>i</a:t>
                </a:r>
                <a:r>
                  <a:rPr lang="en-US" sz="1800" dirty="0"/>
                  <a:t> kilometers with </a:t>
                </a:r>
                <a:r>
                  <a:rPr lang="en-US" sz="1800" dirty="0" err="1"/>
                  <a:t>y</a:t>
                </a:r>
                <a:r>
                  <a:rPr lang="en-US" sz="2000" baseline="-25000" dirty="0" err="1"/>
                  <a:t>i</a:t>
                </a:r>
                <a:r>
                  <a:rPr lang="en-US" sz="1800" dirty="0"/>
                  <a:t> &lt; </a:t>
                </a:r>
                <a:r>
                  <a:rPr lang="en-US" sz="1800" i="1" dirty="0" err="1"/>
                  <a:t>I</a:t>
                </a:r>
                <a:r>
                  <a:rPr lang="en-US" sz="2000" baseline="-25000" dirty="0" err="1"/>
                  <a:t>c</a:t>
                </a:r>
                <a:r>
                  <a:rPr lang="en-US" sz="1800" dirty="0"/>
                  <a:t> &lt; </a:t>
                </a:r>
                <a:r>
                  <a:rPr lang="en-US" sz="1800" dirty="0" err="1"/>
                  <a:t>z</a:t>
                </a:r>
                <a:r>
                  <a:rPr lang="en-US" sz="1800" baseline="-25000" dirty="0" err="1"/>
                  <a:t>i</a:t>
                </a:r>
                <a:endParaRPr lang="en-US" sz="1800" baseline="-25000" dirty="0"/>
              </a:p>
              <a:p>
                <a:pPr algn="ctr"/>
                <a:r>
                  <a:rPr lang="en-US" dirty="0"/>
                  <a:t>at relevant </a:t>
                </a:r>
                <a:r>
                  <a:rPr lang="en-US" i="1" dirty="0"/>
                  <a:t>T</a:t>
                </a:r>
                <a:r>
                  <a:rPr lang="en-US" dirty="0"/>
                  <a:t> and </a:t>
                </a:r>
                <a:r>
                  <a:rPr lang="en-US" i="1" dirty="0"/>
                  <a:t>B</a:t>
                </a: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2EB59260-3214-44BD-8F38-0DA56AB13B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5757" y="5954711"/>
                <a:ext cx="3067506" cy="924356"/>
              </a:xfrm>
              <a:prstGeom prst="rect">
                <a:avLst/>
              </a:prstGeom>
              <a:blipFill>
                <a:blip r:embed="rId4"/>
                <a:stretch>
                  <a:fillRect l="-10736" t="-18543" b="-443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>
            <a:extLst>
              <a:ext uri="{FF2B5EF4-FFF2-40B4-BE49-F238E27FC236}">
                <a16:creationId xmlns:a16="http://schemas.microsoft.com/office/drawing/2014/main" id="{EBC44B00-2000-43B3-ABA4-ED4895F8D1E3}"/>
              </a:ext>
            </a:extLst>
          </p:cNvPr>
          <p:cNvSpPr/>
          <p:nvPr/>
        </p:nvSpPr>
        <p:spPr>
          <a:xfrm>
            <a:off x="3314700" y="3248025"/>
            <a:ext cx="514330" cy="409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30DACE6-B176-42BD-86E4-F9B630B62F25}"/>
              </a:ext>
            </a:extLst>
          </p:cNvPr>
          <p:cNvSpPr/>
          <p:nvPr/>
        </p:nvSpPr>
        <p:spPr>
          <a:xfrm>
            <a:off x="6772614" y="1525442"/>
            <a:ext cx="514330" cy="409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5BCBC37-A6C6-44E3-A21C-7B92557B9349}"/>
              </a:ext>
            </a:extLst>
          </p:cNvPr>
          <p:cNvSpPr txBox="1"/>
          <p:nvPr/>
        </p:nvSpPr>
        <p:spPr>
          <a:xfrm>
            <a:off x="8654325" y="3717481"/>
            <a:ext cx="3523504" cy="64633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Lower grades ideally tailor made, not failed attempt at higher grade</a:t>
            </a:r>
          </a:p>
        </p:txBody>
      </p:sp>
    </p:spTree>
    <p:extLst>
      <p:ext uri="{BB962C8B-B14F-4D97-AF65-F5344CB8AC3E}">
        <p14:creationId xmlns:p14="http://schemas.microsoft.com/office/powerpoint/2010/main" val="1848182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3" grpId="0"/>
      <p:bldP spid="16" grpId="0" animBg="1"/>
      <p:bldP spid="17" grpId="0" animBg="1"/>
      <p:bldP spid="18" grpId="0" animBg="1"/>
      <p:bldP spid="19" grpId="0" animBg="1"/>
      <p:bldP spid="2" grpId="0" animBg="1"/>
      <p:bldP spid="8" grpId="0" animBg="1"/>
      <p:bldP spid="20" grpId="0"/>
      <p:bldP spid="2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9621" y="444990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-9621" y="-8068"/>
            <a:ext cx="12221009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Open Sans"/>
                <a:cs typeface="Open Sans"/>
              </a:rPr>
              <a:t>Lessons learned (condensed), 32 T insulated HTS + </a:t>
            </a:r>
            <a:r>
              <a:rPr lang="en-US" dirty="0">
                <a:latin typeface="Open Sans"/>
                <a:cs typeface="Open Sans"/>
              </a:rPr>
              <a:t>L</a:t>
            </a:r>
            <a:r>
              <a:rPr lang="en-US" dirty="0">
                <a:solidFill>
                  <a:schemeClr val="bg1"/>
                </a:solidFill>
                <a:latin typeface="Open Sans"/>
                <a:cs typeface="Open Sans"/>
              </a:rPr>
              <a:t>TS magnet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5D1006-F376-4E35-9DB3-1E394D6D65AD}"/>
              </a:ext>
            </a:extLst>
          </p:cNvPr>
          <p:cNvSpPr txBox="1"/>
          <p:nvPr/>
        </p:nvSpPr>
        <p:spPr>
          <a:xfrm>
            <a:off x="0" y="612844"/>
            <a:ext cx="12112101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One-off NHMFL 32 T &amp;  Sendai 25 T insulated HTS+LTS magnets meet or exceed specs and generate scientific data, </a:t>
            </a:r>
            <a:r>
              <a:rPr lang="en-US" sz="2400" dirty="0"/>
              <a:t>TRL 8-9</a:t>
            </a:r>
          </a:p>
          <a:p>
            <a:endParaRPr lang="en-US" sz="2400" dirty="0">
              <a:solidFill>
                <a:srgbClr val="7030A0"/>
              </a:solidFill>
            </a:endParaRPr>
          </a:p>
          <a:p>
            <a:r>
              <a:rPr lang="en-US" sz="2400" dirty="0">
                <a:solidFill>
                  <a:srgbClr val="7030A0"/>
                </a:solidFill>
              </a:rPr>
              <a:t>HTS Conductor </a:t>
            </a:r>
            <a:r>
              <a:rPr lang="en-US" dirty="0"/>
              <a:t>(2013-2014 production) </a:t>
            </a:r>
            <a:r>
              <a:rPr lang="en-US" sz="2400" dirty="0">
                <a:solidFill>
                  <a:srgbClr val="7030A0"/>
                </a:solidFill>
              </a:rPr>
              <a:t>not as mature as desired, vendor collaboration essential </a:t>
            </a:r>
          </a:p>
          <a:p>
            <a:r>
              <a:rPr lang="en-US" sz="2400" dirty="0">
                <a:solidFill>
                  <a:srgbClr val="7030A0"/>
                </a:solidFill>
              </a:rPr>
              <a:t>	</a:t>
            </a:r>
          </a:p>
          <a:p>
            <a:r>
              <a:rPr lang="en-US" sz="2400" dirty="0">
                <a:solidFill>
                  <a:srgbClr val="7030A0"/>
                </a:solidFill>
              </a:rPr>
              <a:t>Quench management works </a:t>
            </a:r>
            <a:r>
              <a:rPr lang="en-US" dirty="0"/>
              <a:t>($$$)</a:t>
            </a:r>
            <a:r>
              <a:rPr lang="en-US" sz="2400" dirty="0">
                <a:solidFill>
                  <a:srgbClr val="7030A0"/>
                </a:solidFill>
              </a:rPr>
              <a:t> and spontaneous HTS quenches have not occurred</a:t>
            </a:r>
          </a:p>
          <a:p>
            <a:endParaRPr lang="en-US" sz="2400" dirty="0">
              <a:solidFill>
                <a:srgbClr val="7030A0"/>
              </a:solidFill>
            </a:endParaRPr>
          </a:p>
          <a:p>
            <a:r>
              <a:rPr lang="en-US" sz="2400" dirty="0">
                <a:solidFill>
                  <a:srgbClr val="7030A0"/>
                </a:solidFill>
              </a:rPr>
              <a:t>Commercial LTS magnet is stable (no spontaneous LTS quenches) but flux jumps at low field</a:t>
            </a:r>
          </a:p>
          <a:p>
            <a:endParaRPr lang="en-US" sz="2400" dirty="0">
              <a:solidFill>
                <a:srgbClr val="7030A0"/>
              </a:solidFill>
            </a:endParaRPr>
          </a:p>
          <a:p>
            <a:r>
              <a:rPr lang="en-US" sz="2400" dirty="0">
                <a:solidFill>
                  <a:srgbClr val="7030A0"/>
                </a:solidFill>
              </a:rPr>
              <a:t>Partial disassembly and visual inspection after first test worthwhile </a:t>
            </a:r>
          </a:p>
          <a:p>
            <a:endParaRPr lang="en-US" sz="2400" dirty="0">
              <a:solidFill>
                <a:srgbClr val="7030A0"/>
              </a:solidFill>
            </a:endParaRPr>
          </a:p>
          <a:p>
            <a:r>
              <a:rPr lang="en-US" sz="2400" dirty="0">
                <a:solidFill>
                  <a:srgbClr val="7030A0"/>
                </a:solidFill>
              </a:rPr>
              <a:t>HTS SCIF has effect on both </a:t>
            </a:r>
            <a:r>
              <a:rPr lang="en-US" sz="2400" i="1" dirty="0">
                <a:solidFill>
                  <a:srgbClr val="7030A0"/>
                </a:solidFill>
              </a:rPr>
              <a:t>B</a:t>
            </a:r>
            <a:r>
              <a:rPr lang="en-US" sz="2400" dirty="0">
                <a:solidFill>
                  <a:srgbClr val="7030A0"/>
                </a:solidFill>
              </a:rPr>
              <a:t> and strain, hard to get models to match data</a:t>
            </a:r>
          </a:p>
          <a:p>
            <a:endParaRPr lang="en-US" sz="2400" dirty="0">
              <a:solidFill>
                <a:srgbClr val="7030A0"/>
              </a:solidFill>
            </a:endParaRPr>
          </a:p>
          <a:p>
            <a:r>
              <a:rPr lang="en-US" sz="2400" dirty="0">
                <a:solidFill>
                  <a:srgbClr val="7030A0"/>
                </a:solidFill>
              </a:rPr>
              <a:t>Custom Electronics for test &amp; user setup take a much larger effort than anticipated</a:t>
            </a:r>
          </a:p>
          <a:p>
            <a:endParaRPr lang="en-US" sz="2400" dirty="0">
              <a:solidFill>
                <a:srgbClr val="7030A0"/>
              </a:solidFill>
            </a:endParaRPr>
          </a:p>
          <a:p>
            <a:endParaRPr lang="en-US" sz="2400" dirty="0">
              <a:solidFill>
                <a:srgbClr val="7030A0"/>
              </a:solidFill>
            </a:endParaRPr>
          </a:p>
          <a:p>
            <a:endParaRPr lang="en-US" sz="2400" dirty="0">
              <a:solidFill>
                <a:srgbClr val="7030A0"/>
              </a:solidFill>
            </a:endParaRPr>
          </a:p>
          <a:p>
            <a:endParaRPr lang="en-US" sz="2400" dirty="0">
              <a:solidFill>
                <a:srgbClr val="7030A0"/>
              </a:solidFill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8439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9621" y="444990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-9621" y="-8068"/>
            <a:ext cx="12221009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Open Sans"/>
                <a:cs typeface="Open Sans"/>
              </a:rPr>
              <a:t>Lessons learned 32 T insulated HTS + </a:t>
            </a:r>
            <a:r>
              <a:rPr lang="en-US" dirty="0">
                <a:latin typeface="Open Sans"/>
                <a:cs typeface="Open Sans"/>
              </a:rPr>
              <a:t>L</a:t>
            </a:r>
            <a:r>
              <a:rPr lang="en-US" dirty="0">
                <a:solidFill>
                  <a:schemeClr val="bg1"/>
                </a:solidFill>
                <a:latin typeface="Open Sans"/>
                <a:cs typeface="Open Sans"/>
              </a:rPr>
              <a:t>TS magnet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B5D1006-F376-4E35-9DB3-1E394D6D65AD}"/>
                  </a:ext>
                </a:extLst>
              </p:cNvPr>
              <p:cNvSpPr txBox="1"/>
              <p:nvPr/>
            </p:nvSpPr>
            <p:spPr>
              <a:xfrm>
                <a:off x="35138" y="532550"/>
                <a:ext cx="12221009" cy="67415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solidFill>
                      <a:srgbClr val="7030A0"/>
                    </a:solidFill>
                  </a:rPr>
                  <a:t>Conductor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Variability in properties along length and particularly batch-batch is concern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i="1" dirty="0" err="1"/>
                  <a:t>I</a:t>
                </a:r>
                <a:r>
                  <a:rPr lang="en-US" sz="2800" baseline="-25000" dirty="0" err="1"/>
                  <a:t>c</a:t>
                </a:r>
                <a:r>
                  <a:rPr lang="en-US" sz="2400" dirty="0"/>
                  <a:t> margins too high (25 to &gt;40 K ignoring SCIF @ 32T) from protection &amp; SCIF viewpoint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0.2 MW quench heaters for &lt; 100 kg HTS coils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Magnet is stable and no issues observed with defects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Ability to specify performance and geometric parameters still quite limited compared to LTS (multiple “bins”: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nary>
                  </m:oMath>
                </a14:m>
                <a:r>
                  <a:rPr lang="en-US" sz="2400" baseline="-25000" dirty="0"/>
                  <a:t>i</a:t>
                </a:r>
                <a:r>
                  <a:rPr lang="en-US" sz="2400" dirty="0"/>
                  <a:t> kilometers with </a:t>
                </a:r>
                <a:r>
                  <a:rPr lang="en-US" sz="2400" dirty="0" err="1"/>
                  <a:t>y</a:t>
                </a:r>
                <a:r>
                  <a:rPr lang="en-US" sz="2800" baseline="-25000" dirty="0" err="1"/>
                  <a:t>i</a:t>
                </a:r>
                <a:r>
                  <a:rPr lang="en-US" sz="2400" dirty="0"/>
                  <a:t> &lt; </a:t>
                </a:r>
                <a:r>
                  <a:rPr lang="en-US" sz="2400" i="1" dirty="0" err="1"/>
                  <a:t>I</a:t>
                </a:r>
                <a:r>
                  <a:rPr lang="en-US" sz="2800" baseline="-25000" dirty="0" err="1"/>
                  <a:t>c</a:t>
                </a:r>
                <a:r>
                  <a:rPr lang="en-US" sz="2400" dirty="0"/>
                  <a:t> &lt; </a:t>
                </a:r>
                <a:r>
                  <a:rPr lang="en-US" sz="2400" dirty="0" err="1"/>
                  <a:t>z</a:t>
                </a:r>
                <a:r>
                  <a:rPr lang="en-US" sz="2400" baseline="-25000" dirty="0" err="1"/>
                  <a:t>i</a:t>
                </a:r>
                <a:r>
                  <a:rPr lang="en-US" sz="2400" dirty="0"/>
                  <a:t> at ~ operating temperature and field 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Requires continued interaction with vendors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Efforts (NHMFL 40 T project) to get multiple vendors to deliver against graded specification have mixed results</a:t>
                </a:r>
              </a:p>
              <a:p>
                <a:r>
                  <a:rPr lang="en-US" sz="2400" dirty="0">
                    <a:solidFill>
                      <a:srgbClr val="7030A0"/>
                    </a:solidFill>
                  </a:rPr>
                  <a:t>Quench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Protection with high-power heaters is not elegant but works as expected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Short sample data alone is not enough for precise modelling: get end-end data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Excess energy in battery bank is hazard, Pulse-Forming Network is simpler and safer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No spontaneous quenches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False positives used to tweak detection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Spending close to half the total effort on quench related activities was a necessity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endParaRPr lang="en-US" sz="24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B5D1006-F376-4E35-9DB3-1E394D6D65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38" y="532550"/>
                <a:ext cx="12221009" cy="6741589"/>
              </a:xfrm>
              <a:prstGeom prst="rect">
                <a:avLst/>
              </a:prstGeom>
              <a:blipFill>
                <a:blip r:embed="rId3"/>
                <a:stretch>
                  <a:fillRect l="-798" t="-723" r="-9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0172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9621" y="444990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-9621" y="-8068"/>
            <a:ext cx="12221009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Open Sans"/>
                <a:cs typeface="Open Sans"/>
              </a:rPr>
              <a:t>Lessons learned 32 T insulated HTS + </a:t>
            </a:r>
            <a:r>
              <a:rPr lang="en-US" dirty="0">
                <a:latin typeface="Open Sans"/>
                <a:cs typeface="Open Sans"/>
              </a:rPr>
              <a:t>L</a:t>
            </a:r>
            <a:r>
              <a:rPr lang="en-US" dirty="0">
                <a:solidFill>
                  <a:schemeClr val="bg1"/>
                </a:solidFill>
                <a:latin typeface="Open Sans"/>
                <a:cs typeface="Open Sans"/>
              </a:rPr>
              <a:t>TS magnet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5D1006-F376-4E35-9DB3-1E394D6D65AD}"/>
              </a:ext>
            </a:extLst>
          </p:cNvPr>
          <p:cNvSpPr txBox="1"/>
          <p:nvPr/>
        </p:nvSpPr>
        <p:spPr>
          <a:xfrm>
            <a:off x="35138" y="532550"/>
            <a:ext cx="12112101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SCIF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Impact on strain should have been explicitly considered during design and development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Early simulations of SCIF by multiple scientist from several institutions agree with each other but overestimate observed hysteresis by &gt; factor 10 at high field (OK at low field)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Early simulations suggested severe overstrain and implored careful low-field operation of magnet until SCIF in 32 T sufficiently understood and matching observations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Improved models taking various geometric effects into account can explain hysteresis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kern="0" dirty="0"/>
              <a:t>Uncertainty in strain state (imperfect SCIF input) put fatigue life of 50k cycles in doubt</a:t>
            </a:r>
            <a:endParaRPr lang="en-US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Drift small and manageable: </a:t>
            </a:r>
            <a:r>
              <a:rPr lang="en-US" sz="2400" kern="0" dirty="0"/>
              <a:t>Magnetic field quality generally better than expected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7030A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7030A0"/>
                </a:solidFill>
              </a:rPr>
              <a:t>LTS flux jumps </a:t>
            </a:r>
            <a:r>
              <a:rPr lang="en-US" sz="2400" dirty="0"/>
              <a:t>require custom changes to power supply controllers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Custom Electronics for test &amp; user setup took a much larger effort than anticipated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Partial disassembly for inspection after first test revealed damage before it affected magnet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Investing the time and effort to </a:t>
            </a:r>
            <a:r>
              <a:rPr lang="en-US" sz="2400" dirty="0">
                <a:solidFill>
                  <a:srgbClr val="7030A0"/>
                </a:solidFill>
              </a:rPr>
              <a:t>inspect likely avoided premature</a:t>
            </a:r>
            <a:r>
              <a:rPr lang="en-US" sz="2400" dirty="0"/>
              <a:t> and sudden </a:t>
            </a:r>
            <a:r>
              <a:rPr lang="en-US" sz="2400" dirty="0">
                <a:solidFill>
                  <a:srgbClr val="7030A0"/>
                </a:solidFill>
              </a:rPr>
              <a:t>failure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en-US" sz="2400" kern="0" dirty="0"/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r>
              <a:rPr lang="en-US" sz="2400" kern="0" dirty="0"/>
              <a:t>Helium use lower than budgeted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166931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9621" y="444990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-9621" y="-8068"/>
            <a:ext cx="12221009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Open Sans"/>
                <a:cs typeface="Open Sans"/>
              </a:rPr>
              <a:t>Challenges, what would make a difference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E5165F-666A-4C1E-A6D6-23AA574AC740}"/>
              </a:ext>
            </a:extLst>
          </p:cNvPr>
          <p:cNvSpPr txBox="1"/>
          <p:nvPr/>
        </p:nvSpPr>
        <p:spPr>
          <a:xfrm>
            <a:off x="596323" y="943767"/>
            <a:ext cx="1161506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Engineered temperature margin across the coil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	Aim at operation at say 40-60% of </a:t>
            </a:r>
            <a:r>
              <a:rPr lang="en-US" sz="2400" i="1" dirty="0" err="1"/>
              <a:t>I</a:t>
            </a:r>
            <a:r>
              <a:rPr lang="en-US" sz="2800" baseline="-25000" dirty="0" err="1"/>
              <a:t>c</a:t>
            </a:r>
            <a:endParaRPr lang="en-US" sz="2800" baseline="-25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	Would improve Quench management and SCIF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	Puts limits on allowable </a:t>
            </a:r>
            <a:r>
              <a:rPr lang="en-US" sz="2400" i="1" dirty="0" err="1"/>
              <a:t>I</a:t>
            </a:r>
            <a:r>
              <a:rPr lang="en-US" sz="2800" baseline="-25000" dirty="0" err="1"/>
              <a:t>c</a:t>
            </a:r>
            <a:r>
              <a:rPr lang="en-US" sz="2400" dirty="0"/>
              <a:t> </a:t>
            </a:r>
            <a:r>
              <a:rPr lang="en-US" sz="2400" i="1" dirty="0"/>
              <a:t>variability</a:t>
            </a:r>
            <a:r>
              <a:rPr lang="en-US" sz="2400" dirty="0"/>
              <a:t>, must make sure vendors can deliver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	May require two-in-hand to reduce sensitivity to defects/variability in 	superconducting properties</a:t>
            </a:r>
          </a:p>
          <a:p>
            <a:endParaRPr lang="en-US" sz="2400" dirty="0"/>
          </a:p>
          <a:p>
            <a:r>
              <a:rPr lang="en-US" sz="2400" dirty="0">
                <a:solidFill>
                  <a:srgbClr val="7030A0"/>
                </a:solidFill>
              </a:rPr>
              <a:t>Small cable (1 kA) would simplify design a lot, allow dump resistor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TRL levels not quite there yet it seems</a:t>
            </a:r>
          </a:p>
          <a:p>
            <a:r>
              <a:rPr lang="en-US" sz="2400" dirty="0">
                <a:solidFill>
                  <a:srgbClr val="7030A0"/>
                </a:solidFill>
              </a:rPr>
              <a:t>	</a:t>
            </a:r>
          </a:p>
          <a:p>
            <a:endParaRPr lang="en-US" sz="2400" dirty="0"/>
          </a:p>
          <a:p>
            <a:r>
              <a:rPr lang="en-US" sz="2400" dirty="0">
                <a:solidFill>
                  <a:srgbClr val="7030A0"/>
                </a:solidFill>
              </a:rPr>
              <a:t>Really need to understand SCIF </a:t>
            </a:r>
          </a:p>
          <a:p>
            <a:r>
              <a:rPr lang="en-US" sz="2400" dirty="0">
                <a:solidFill>
                  <a:srgbClr val="7030A0"/>
                </a:solidFill>
              </a:rPr>
              <a:t>	S</a:t>
            </a:r>
            <a:r>
              <a:rPr lang="en-US" sz="2400" dirty="0"/>
              <a:t>imulation models must be benchmarked against relevant data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53071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9621" y="444990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-9621" y="-8068"/>
            <a:ext cx="12221009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Open Sans"/>
                <a:cs typeface="Open Sans"/>
              </a:rPr>
              <a:t>End of presentation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CE5165F-666A-4C1E-A6D6-23AA574AC740}"/>
              </a:ext>
            </a:extLst>
          </p:cNvPr>
          <p:cNvSpPr txBox="1"/>
          <p:nvPr/>
        </p:nvSpPr>
        <p:spPr>
          <a:xfrm>
            <a:off x="293350" y="2787587"/>
            <a:ext cx="1161506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7030A0"/>
                </a:solidFill>
              </a:rPr>
              <a:t>Thank you for your attention</a:t>
            </a:r>
          </a:p>
          <a:p>
            <a:pPr algn="ctr"/>
            <a:endParaRPr lang="en-US" sz="2800" dirty="0">
              <a:solidFill>
                <a:srgbClr val="7030A0"/>
              </a:solidFill>
            </a:endParaRPr>
          </a:p>
          <a:p>
            <a:pPr algn="ctr"/>
            <a:r>
              <a:rPr lang="en-US" sz="2800" dirty="0">
                <a:solidFill>
                  <a:srgbClr val="7030A0"/>
                </a:solidFill>
              </a:rPr>
              <a:t>Questions</a:t>
            </a:r>
            <a:endParaRPr lang="en-US" sz="2800" dirty="0"/>
          </a:p>
          <a:p>
            <a:pPr algn="ctr"/>
            <a:endParaRPr lang="en-US" sz="28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7F7AFD-B6F0-4958-9873-878DD0BE94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043" y="5735638"/>
            <a:ext cx="2934662" cy="1122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3609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tection Layout for EUCAS_HW2.pp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" y="-126618"/>
            <a:ext cx="11707422" cy="75753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-25400" y="-7090"/>
            <a:ext cx="12217400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Open Sans"/>
                <a:cs typeface="Open Sans"/>
              </a:rPr>
              <a:t>Electrical schematic</a:t>
            </a:r>
          </a:p>
        </p:txBody>
      </p:sp>
      <p:sp>
        <p:nvSpPr>
          <p:cNvPr id="7" name="Rectangle 6"/>
          <p:cNvSpPr/>
          <p:nvPr/>
        </p:nvSpPr>
        <p:spPr>
          <a:xfrm>
            <a:off x="-9621" y="444501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1339907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9621" y="444501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0" y="-7090"/>
            <a:ext cx="12192000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latin typeface="Open Sans"/>
                <a:cs typeface="Open Sans"/>
              </a:rPr>
              <a:t>Observed behavior: </a:t>
            </a:r>
            <a:r>
              <a:rPr lang="en-US" i="1" dirty="0" err="1">
                <a:latin typeface="Open Sans"/>
                <a:cs typeface="Open Sans"/>
              </a:rPr>
              <a:t>B</a:t>
            </a:r>
            <a:r>
              <a:rPr lang="en-US" sz="2800" baseline="-25000" dirty="0" err="1">
                <a:latin typeface="Open Sans"/>
                <a:cs typeface="Open Sans"/>
              </a:rPr>
              <a:t>z</a:t>
            </a:r>
            <a:r>
              <a:rPr lang="en-US" dirty="0">
                <a:latin typeface="Open Sans"/>
                <a:cs typeface="Open Sans"/>
              </a:rPr>
              <a:t> behavior along z-axis</a:t>
            </a:r>
            <a:endParaRPr lang="en-US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90876B-D0DA-2F47-B1B3-B311A1FACA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9893" y="536518"/>
            <a:ext cx="8732108" cy="632148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AEDB140-D164-0C44-8DED-BC4B4569C7BC}"/>
              </a:ext>
            </a:extLst>
          </p:cNvPr>
          <p:cNvSpPr txBox="1"/>
          <p:nvPr/>
        </p:nvSpPr>
        <p:spPr>
          <a:xfrm>
            <a:off x="0" y="6471392"/>
            <a:ext cx="39170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Position is relative to field center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738C9D-B394-BE44-82CA-A65388F66ECA}"/>
              </a:ext>
            </a:extLst>
          </p:cNvPr>
          <p:cNvSpPr txBox="1"/>
          <p:nvPr/>
        </p:nvSpPr>
        <p:spPr>
          <a:xfrm>
            <a:off x="185352" y="5053914"/>
            <a:ext cx="2804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Remnant field (in tesla) after ramp down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B14AF11-ECF6-5343-894C-970DE9F0BD70}"/>
              </a:ext>
            </a:extLst>
          </p:cNvPr>
          <p:cNvCxnSpPr>
            <a:stCxn id="2" idx="3"/>
          </p:cNvCxnSpPr>
          <p:nvPr/>
        </p:nvCxnSpPr>
        <p:spPr>
          <a:xfrm flipV="1">
            <a:off x="2990336" y="5375189"/>
            <a:ext cx="2298356" cy="1891"/>
          </a:xfrm>
          <a:prstGeom prst="straightConnector1">
            <a:avLst/>
          </a:prstGeom>
          <a:ln w="19050">
            <a:solidFill>
              <a:srgbClr val="FF85FF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0F3B25C-778B-B841-98D1-3DF1AD6858C4}"/>
              </a:ext>
            </a:extLst>
          </p:cNvPr>
          <p:cNvSpPr txBox="1"/>
          <p:nvPr/>
        </p:nvSpPr>
        <p:spPr>
          <a:xfrm>
            <a:off x="8212667" y="2387429"/>
            <a:ext cx="242146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Normalized field, increasing current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85BA0DA-2627-CB40-9B26-E058CF765629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9423400" y="1608667"/>
            <a:ext cx="4578" cy="778762"/>
          </a:xfrm>
          <a:prstGeom prst="straightConnector1">
            <a:avLst/>
          </a:prstGeom>
          <a:ln w="19050">
            <a:solidFill>
              <a:srgbClr val="FF85FF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3F24FE5-5966-A143-8AA7-91DA89F2563D}"/>
              </a:ext>
            </a:extLst>
          </p:cNvPr>
          <p:cNvSpPr txBox="1"/>
          <p:nvPr/>
        </p:nvSpPr>
        <p:spPr>
          <a:xfrm>
            <a:off x="6350001" y="622651"/>
            <a:ext cx="445346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Extrapolation of z</a:t>
            </a:r>
            <a:r>
              <a:rPr lang="en-US" baseline="30000" dirty="0"/>
              <a:t>2 </a:t>
            </a:r>
            <a:r>
              <a:rPr lang="en-US" dirty="0"/>
              <a:t>term for |z| &lt; 5 mm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549D787-EF59-C546-A27C-9D21BAFF31A3}"/>
              </a:ext>
            </a:extLst>
          </p:cNvPr>
          <p:cNvCxnSpPr>
            <a:cxnSpLocks/>
          </p:cNvCxnSpPr>
          <p:nvPr/>
        </p:nvCxnSpPr>
        <p:spPr>
          <a:xfrm>
            <a:off x="7721600" y="991983"/>
            <a:ext cx="0" cy="735218"/>
          </a:xfrm>
          <a:prstGeom prst="straightConnector1">
            <a:avLst/>
          </a:prstGeom>
          <a:ln w="19050">
            <a:solidFill>
              <a:srgbClr val="FF85FF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35D3155-4ADB-C94C-B9AA-CB826CDA9386}"/>
              </a:ext>
            </a:extLst>
          </p:cNvPr>
          <p:cNvSpPr txBox="1"/>
          <p:nvPr/>
        </p:nvSpPr>
        <p:spPr>
          <a:xfrm>
            <a:off x="22426" y="901701"/>
            <a:ext cx="365210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7030A0"/>
                </a:solidFill>
              </a:rPr>
              <a:t>Mid-plane split in Coil 1 reduces z</a:t>
            </a:r>
            <a:r>
              <a:rPr lang="en-US" sz="2400" baseline="30000" dirty="0">
                <a:solidFill>
                  <a:srgbClr val="7030A0"/>
                </a:solidFill>
              </a:rPr>
              <a:t>2</a:t>
            </a:r>
            <a:r>
              <a:rPr lang="en-US" sz="2000" dirty="0">
                <a:solidFill>
                  <a:srgbClr val="7030A0"/>
                </a:solidFill>
              </a:rPr>
              <a:t> term at midplane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Optimization can improve uniformity to well below 100 ppm in 1 cm DSV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7030A0"/>
                </a:solidFill>
              </a:rPr>
              <a:t>Screening currents distort </a:t>
            </a:r>
            <a:r>
              <a:rPr lang="en-US" sz="2000" i="1" dirty="0" err="1">
                <a:solidFill>
                  <a:srgbClr val="7030A0"/>
                </a:solidFill>
              </a:rPr>
              <a:t>B</a:t>
            </a:r>
            <a:r>
              <a:rPr lang="en-US" sz="2400" baseline="-25000" dirty="0" err="1">
                <a:solidFill>
                  <a:srgbClr val="7030A0"/>
                </a:solidFill>
              </a:rPr>
              <a:t>z</a:t>
            </a:r>
            <a:r>
              <a:rPr lang="en-US" sz="2000" dirty="0">
                <a:solidFill>
                  <a:srgbClr val="7030A0"/>
                </a:solidFill>
              </a:rPr>
              <a:t> profile at lower fields for |z| &gt;&gt; 5 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/>
              <a:t>Slightly asymmetric </a:t>
            </a:r>
            <a:r>
              <a:rPr lang="en-US" dirty="0"/>
              <a:t>but reproducible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A69C30-1DC3-8E41-B022-88ED20667974}"/>
              </a:ext>
            </a:extLst>
          </p:cNvPr>
          <p:cNvSpPr txBox="1"/>
          <p:nvPr/>
        </p:nvSpPr>
        <p:spPr>
          <a:xfrm rot="16200000">
            <a:off x="3193675" y="1397536"/>
            <a:ext cx="102944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mid plane [-]</a:t>
            </a:r>
          </a:p>
        </p:txBody>
      </p:sp>
    </p:spTree>
    <p:extLst>
      <p:ext uri="{BB962C8B-B14F-4D97-AF65-F5344CB8AC3E}">
        <p14:creationId xmlns:p14="http://schemas.microsoft.com/office/powerpoint/2010/main" val="31190574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1600" y="836470"/>
            <a:ext cx="11988800" cy="5939246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dirty="0"/>
              <a:t>placeholder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  <a:p>
            <a:pPr lvl="1" indent="0">
              <a:buNone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-9621" y="444501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0" y="-7090"/>
            <a:ext cx="12192000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latin typeface="Open Sans"/>
                <a:cs typeface="Open Sans"/>
              </a:rPr>
              <a:t>Critical current margin versus quench protection</a:t>
            </a:r>
          </a:p>
        </p:txBody>
      </p:sp>
      <p:graphicFrame>
        <p:nvGraphicFramePr>
          <p:cNvPr id="9" name="Chart 8"/>
          <p:cNvGraphicFramePr>
            <a:graphicFrameLocks/>
          </p:cNvGraphicFramePr>
          <p:nvPr/>
        </p:nvGraphicFramePr>
        <p:xfrm>
          <a:off x="101600" y="2443594"/>
          <a:ext cx="5187950" cy="363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003304"/>
            <a:ext cx="9144000" cy="5493380"/>
          </a:xfrm>
          <a:prstGeom prst="rect">
            <a:avLst/>
          </a:prstGeom>
        </p:spPr>
      </p:pic>
      <p:cxnSp>
        <p:nvCxnSpPr>
          <p:cNvPr id="29" name="Straight Arrow Connector 28"/>
          <p:cNvCxnSpPr/>
          <p:nvPr/>
        </p:nvCxnSpPr>
        <p:spPr>
          <a:xfrm flipV="1">
            <a:off x="160581" y="5651909"/>
            <a:ext cx="502716" cy="568866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0" name="TextBox 29"/>
          <p:cNvSpPr txBox="1"/>
          <p:nvPr/>
        </p:nvSpPr>
        <p:spPr>
          <a:xfrm>
            <a:off x="-24364" y="6134101"/>
            <a:ext cx="198094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Operating current</a:t>
            </a:r>
          </a:p>
        </p:txBody>
      </p:sp>
      <p:cxnSp>
        <p:nvCxnSpPr>
          <p:cNvPr id="31" name="Straight Connector 30"/>
          <p:cNvCxnSpPr/>
          <p:nvPr/>
        </p:nvCxnSpPr>
        <p:spPr>
          <a:xfrm flipV="1">
            <a:off x="663297" y="5622312"/>
            <a:ext cx="4183333" cy="12680"/>
          </a:xfrm>
          <a:prstGeom prst="line">
            <a:avLst/>
          </a:prstGeom>
          <a:noFill/>
          <a:ln w="25400" cap="flat" cmpd="sng" algn="ctr">
            <a:solidFill>
              <a:srgbClr val="3A5DAE"/>
            </a:solidFill>
            <a:prstDash val="dash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2" name="TextBox 31"/>
          <p:cNvSpPr txBox="1"/>
          <p:nvPr/>
        </p:nvSpPr>
        <p:spPr>
          <a:xfrm>
            <a:off x="4846630" y="1934439"/>
            <a:ext cx="4131276" cy="399498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725006" y="4367783"/>
            <a:ext cx="2430323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~ 25-30 K margin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256 A = ~10 K margin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174 A = 0 K margin</a:t>
            </a:r>
          </a:p>
        </p:txBody>
      </p:sp>
      <p:cxnSp>
        <p:nvCxnSpPr>
          <p:cNvPr id="34" name="Straight Arrow Connector 33"/>
          <p:cNvCxnSpPr/>
          <p:nvPr/>
        </p:nvCxnSpPr>
        <p:spPr>
          <a:xfrm flipH="1" flipV="1">
            <a:off x="715317" y="5634992"/>
            <a:ext cx="813278" cy="232934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5" name="Straight Arrow Connector 34"/>
          <p:cNvCxnSpPr/>
          <p:nvPr/>
        </p:nvCxnSpPr>
        <p:spPr>
          <a:xfrm flipH="1">
            <a:off x="715316" y="5383310"/>
            <a:ext cx="813279" cy="93273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6" name="Straight Arrow Connector 35"/>
          <p:cNvCxnSpPr/>
          <p:nvPr/>
        </p:nvCxnSpPr>
        <p:spPr>
          <a:xfrm flipH="1">
            <a:off x="1465445" y="4636500"/>
            <a:ext cx="300587" cy="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7" name="Oval 36"/>
          <p:cNvSpPr/>
          <p:nvPr/>
        </p:nvSpPr>
        <p:spPr>
          <a:xfrm>
            <a:off x="2532589" y="2126628"/>
            <a:ext cx="616239" cy="1833559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dash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948981" y="1803462"/>
            <a:ext cx="1897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~35-40 K margin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(</a:t>
            </a:r>
            <a:r>
              <a:rPr kumimoji="0" lang="en-US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</a:t>
            </a:r>
            <a:r>
              <a:rPr kumimoji="0" lang="en-US" sz="2000" b="0" i="0" u="none" strike="noStrike" kern="0" cap="none" spc="0" normalizeH="0" baseline="-2500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cs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= 40-45 K)</a:t>
            </a:r>
          </a:p>
        </p:txBody>
      </p:sp>
      <p:sp>
        <p:nvSpPr>
          <p:cNvPr id="39" name="Oval 38"/>
          <p:cNvSpPr/>
          <p:nvPr/>
        </p:nvSpPr>
        <p:spPr>
          <a:xfrm>
            <a:off x="663297" y="4307967"/>
            <a:ext cx="802148" cy="587383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dash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3949213" y="4278037"/>
            <a:ext cx="908365" cy="587383"/>
          </a:xfrm>
          <a:prstGeom prst="ellipse">
            <a:avLst/>
          </a:prstGeom>
          <a:noFill/>
          <a:ln w="9525" cap="flat" cmpd="sng" algn="ctr">
            <a:solidFill>
              <a:srgbClr val="000000"/>
            </a:solidFill>
            <a:prstDash val="dash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-1771826" y="3817958"/>
            <a:ext cx="3776770" cy="323165"/>
          </a:xfrm>
          <a:prstGeom prst="rect">
            <a:avLst/>
          </a:prstGeom>
          <a:solidFill>
            <a:srgbClr val="FFFFFF"/>
          </a:solidFill>
        </p:spPr>
        <p:txBody>
          <a:bodyPr wrap="none" bIns="0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</a:rPr>
              <a:t>Calculated critical current in coil [A] 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42" name="Straight Arrow Connector 41"/>
          <p:cNvCxnSpPr>
            <a:stCxn id="38" idx="2"/>
          </p:cNvCxnSpPr>
          <p:nvPr/>
        </p:nvCxnSpPr>
        <p:spPr>
          <a:xfrm flipH="1">
            <a:off x="3148828" y="2449793"/>
            <a:ext cx="748978" cy="196821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43" name="Straight Arrow Connector 42"/>
          <p:cNvCxnSpPr/>
          <p:nvPr/>
        </p:nvCxnSpPr>
        <p:spPr>
          <a:xfrm>
            <a:off x="3624917" y="4634857"/>
            <a:ext cx="313349" cy="0"/>
          </a:xfrm>
          <a:prstGeom prst="straightConnector1">
            <a:avLst/>
          </a:prstGeom>
          <a:noFill/>
          <a:ln w="254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4" name="Content Placeholder 3"/>
          <p:cNvSpPr txBox="1">
            <a:spLocks/>
          </p:cNvSpPr>
          <p:nvPr/>
        </p:nvSpPr>
        <p:spPr bwMode="auto">
          <a:xfrm>
            <a:off x="76200" y="502920"/>
            <a:ext cx="8991600" cy="130054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20000"/>
              </a:spcBef>
              <a:spcAft>
                <a:spcPct val="0"/>
              </a:spcAft>
              <a:defRPr sz="2000" b="0">
                <a:solidFill>
                  <a:srgbClr val="3A5DAE"/>
                </a:solidFill>
                <a:latin typeface="Open Sans"/>
                <a:ea typeface="+mn-ea"/>
                <a:cs typeface="Open Sans"/>
              </a:defRPr>
            </a:lvl1pPr>
            <a:lvl2pPr marL="182880" indent="-182880" algn="l" rtl="0" fontAlgn="base">
              <a:spcBef>
                <a:spcPct val="20000"/>
              </a:spcBef>
              <a:spcAft>
                <a:spcPct val="0"/>
              </a:spcAft>
              <a:buClr>
                <a:srgbClr val="3A5DAE"/>
              </a:buClr>
              <a:buFont typeface="Wingdings" charset="2"/>
              <a:buChar char="§"/>
              <a:defRPr sz="1800">
                <a:solidFill>
                  <a:srgbClr val="000000"/>
                </a:solidFill>
                <a:latin typeface="Open Sans"/>
                <a:ea typeface="ＭＳ Ｐゴシック" pitchFamily="-106" charset="-128"/>
                <a:cs typeface="Open Sans"/>
              </a:defRPr>
            </a:lvl2pPr>
            <a:lvl3pPr marL="365760" indent="-182880" algn="l" rtl="0" fontAlgn="base">
              <a:spcBef>
                <a:spcPct val="20000"/>
              </a:spcBef>
              <a:spcAft>
                <a:spcPct val="0"/>
              </a:spcAft>
              <a:buClr>
                <a:srgbClr val="3A5DAE"/>
              </a:buClr>
              <a:buFont typeface="Wingdings" charset="2"/>
              <a:buChar char="§"/>
              <a:defRPr sz="1800">
                <a:solidFill>
                  <a:srgbClr val="000000"/>
                </a:solidFill>
                <a:latin typeface="Open Sans"/>
                <a:ea typeface="ＭＳ Ｐゴシック" pitchFamily="-106" charset="-128"/>
                <a:cs typeface="Open Sans"/>
              </a:defRPr>
            </a:lvl3pPr>
            <a:lvl4pPr marL="548640" indent="-182880" algn="l" rtl="0" fontAlgn="base">
              <a:spcBef>
                <a:spcPct val="20000"/>
              </a:spcBef>
              <a:spcAft>
                <a:spcPct val="0"/>
              </a:spcAft>
              <a:buClr>
                <a:srgbClr val="3A5DAE"/>
              </a:buClr>
              <a:buFont typeface="Wingdings" charset="2"/>
              <a:buChar char="§"/>
              <a:defRPr sz="1600">
                <a:solidFill>
                  <a:srgbClr val="000000"/>
                </a:solidFill>
                <a:latin typeface="Open Sans"/>
                <a:ea typeface="ＭＳ Ｐゴシック" pitchFamily="-106" charset="-128"/>
                <a:cs typeface="Open Sans"/>
              </a:defRPr>
            </a:lvl4pPr>
            <a:lvl5pPr marL="731520" indent="-182880" algn="l" rtl="0" fontAlgn="base">
              <a:spcBef>
                <a:spcPct val="20000"/>
              </a:spcBef>
              <a:spcAft>
                <a:spcPct val="0"/>
              </a:spcAft>
              <a:buClr>
                <a:srgbClr val="3A5DAE"/>
              </a:buClr>
              <a:buFont typeface="Wingdings" charset="2"/>
              <a:buChar char="§"/>
              <a:defRPr sz="1600">
                <a:solidFill>
                  <a:srgbClr val="000000"/>
                </a:solidFill>
                <a:latin typeface="Open Sans"/>
                <a:ea typeface="ＭＳ Ｐゴシック" pitchFamily="-106" charset="-128"/>
                <a:cs typeface="Open Sans"/>
              </a:defRPr>
            </a:lvl5pPr>
            <a:lvl6pPr marL="1600200" indent="-173038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6pPr>
            <a:lvl7pPr marL="2057400" indent="-173038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7pPr>
            <a:lvl8pPr marL="2514600" indent="-173038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8pPr>
            <a:lvl9pPr marL="2971800" indent="-173038" algn="l" rtl="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+mn-lt"/>
                <a:ea typeface="ＭＳ Ｐゴシック" pitchFamily="-106" charset="-128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A5DAE"/>
                </a:solidFill>
                <a:effectLst/>
                <a:uLnTx/>
                <a:uFillTx/>
                <a:latin typeface="Open Sans"/>
                <a:ea typeface="+mn-ea"/>
                <a:cs typeface="Open Sans"/>
              </a:rPr>
              <a:t>Temperature margin goes up during quench as field and current decay</a:t>
            </a:r>
          </a:p>
          <a:p>
            <a:pPr marL="525780" marR="0" lvl="1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A5DAE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Open Sans"/>
                <a:ea typeface="ＭＳ Ｐゴシック" pitchFamily="-106" charset="-128"/>
                <a:cs typeface="Open Sans"/>
              </a:rPr>
              <a:t>Once current decay starts, it becomes harder to drive rest of HTS to normal state </a:t>
            </a:r>
          </a:p>
          <a:p>
            <a:pPr marL="525780" marR="0" lvl="1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A5DAE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Open Sans"/>
                <a:ea typeface="ＭＳ Ｐゴシック" pitchFamily="-106" charset="-128"/>
                <a:cs typeface="Open Sans"/>
              </a:rPr>
              <a:t>Desirable to have large fraction of coil volume with ~ same temperature margin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Open Sans"/>
              <a:ea typeface="ＭＳ Ｐゴシック" pitchFamily="-106" charset="-128"/>
              <a:cs typeface="Open Sans"/>
            </a:endParaRPr>
          </a:p>
          <a:p>
            <a:pPr marL="525780" marR="0" lvl="1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3A5DAE"/>
              </a:buClr>
              <a:buSzTx/>
              <a:buFont typeface="Arial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Open Sans"/>
              <a:ea typeface="ＭＳ Ｐゴシック" pitchFamily="-106" charset="-128"/>
              <a:cs typeface="Open San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3A5DAE"/>
              </a:solidFill>
              <a:effectLst/>
              <a:uLnTx/>
              <a:uFillTx/>
              <a:latin typeface="Open Sans"/>
              <a:ea typeface="+mn-ea"/>
              <a:cs typeface="Open Sans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198687" y="5020446"/>
            <a:ext cx="3779219" cy="1231106"/>
          </a:xfrm>
          <a:prstGeom prst="rect">
            <a:avLst/>
          </a:prstGeom>
          <a:solidFill>
            <a:srgbClr val="FFFACC"/>
          </a:solidFill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Operating at 70% of </a:t>
            </a: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would give  &gt; 10 K initial temperature margin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32 T operates at 33-10% of </a:t>
            </a: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</a:t>
            </a:r>
            <a:r>
              <a:rPr kumimoji="0" lang="en-US" sz="2000" b="0" i="0" u="none" strike="noStrike" kern="0" cap="none" spc="0" normalizeH="0" baseline="-2500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46903" y="2932668"/>
            <a:ext cx="3031324" cy="707886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Margins are much larger in low field conditions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382158" y="6461341"/>
            <a:ext cx="1119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HTS Coil 1</a:t>
            </a:r>
          </a:p>
        </p:txBody>
      </p:sp>
    </p:spTree>
    <p:extLst>
      <p:ext uri="{BB962C8B-B14F-4D97-AF65-F5344CB8AC3E}">
        <p14:creationId xmlns:p14="http://schemas.microsoft.com/office/powerpoint/2010/main" val="4224196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2" grpId="0" animBg="1"/>
      <p:bldP spid="33" grpId="0"/>
      <p:bldP spid="37" grpId="0" animBg="1"/>
      <p:bldP spid="38" grpId="0"/>
      <p:bldP spid="39" grpId="0" animBg="1"/>
      <p:bldP spid="40" grpId="0" animBg="1"/>
      <p:bldP spid="41" grpId="0" animBg="1"/>
      <p:bldP spid="45" grpId="0" animBg="1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9621" y="444990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-9621" y="-8068"/>
            <a:ext cx="12221009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Open Sans"/>
                <a:cs typeface="Open Sans"/>
              </a:rPr>
              <a:t>The 32 T magnet</a:t>
            </a:r>
          </a:p>
        </p:txBody>
      </p:sp>
      <p:pic>
        <p:nvPicPr>
          <p:cNvPr id="11" name="Picture 10" descr="32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64" y="533400"/>
            <a:ext cx="4842517" cy="616915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850304" y="491836"/>
            <a:ext cx="3886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7030A0"/>
                </a:solidFill>
                <a:latin typeface="Open Sans"/>
              </a:rPr>
              <a:t>Key parameters:</a:t>
            </a:r>
            <a:endParaRPr lang="en-US" dirty="0">
              <a:solidFill>
                <a:srgbClr val="7030A0"/>
              </a:solidFill>
              <a:latin typeface="Arial" pitchFamily="-106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pitchFamily="-106" charset="0"/>
              </a:rPr>
              <a:t>Center field		</a:t>
            </a:r>
            <a:r>
              <a:rPr lang="en-US" dirty="0">
                <a:solidFill>
                  <a:srgbClr val="0000FF"/>
                </a:solidFill>
                <a:latin typeface="Arial" pitchFamily="-106" charset="0"/>
              </a:rPr>
              <a:t>32 T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pitchFamily="-106" charset="0"/>
              </a:rPr>
              <a:t>Clear bore 		</a:t>
            </a:r>
            <a:r>
              <a:rPr lang="en-US" dirty="0">
                <a:solidFill>
                  <a:srgbClr val="0000FF"/>
                </a:solidFill>
                <a:latin typeface="Arial" pitchFamily="-106" charset="0"/>
              </a:rPr>
              <a:t>34 mm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pitchFamily="-106" charset="0"/>
              </a:rPr>
              <a:t>Ramp time		</a:t>
            </a:r>
            <a:r>
              <a:rPr lang="en-US" dirty="0">
                <a:solidFill>
                  <a:srgbClr val="0000FF"/>
                </a:solidFill>
                <a:latin typeface="Arial" pitchFamily="-106" charset="0"/>
              </a:rPr>
              <a:t>1 hour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pitchFamily="-106" charset="0"/>
              </a:rPr>
              <a:t>Uniformity 1 cm DSV</a:t>
            </a:r>
            <a:r>
              <a:rPr lang="en-US" sz="1400" dirty="0">
                <a:solidFill>
                  <a:srgbClr val="7030A0"/>
                </a:solidFill>
                <a:latin typeface="Arial" pitchFamily="-106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pitchFamily="-106" charset="0"/>
              </a:rPr>
              <a:t>	</a:t>
            </a:r>
            <a:r>
              <a:rPr lang="en-US" dirty="0">
                <a:solidFill>
                  <a:srgbClr val="0335FF"/>
                </a:solidFill>
                <a:latin typeface="Arial" pitchFamily="-106" charset="0"/>
              </a:rPr>
              <a:t>125 ppm</a:t>
            </a:r>
            <a:endParaRPr lang="en-US" sz="2000" baseline="30000" dirty="0">
              <a:solidFill>
                <a:srgbClr val="0000FF"/>
              </a:solidFill>
              <a:latin typeface="Arial" pitchFamily="-106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pitchFamily="-106" charset="0"/>
              </a:rPr>
              <a:t>Operating temperature	</a:t>
            </a:r>
            <a:r>
              <a:rPr lang="en-US" dirty="0">
                <a:solidFill>
                  <a:srgbClr val="0000FF"/>
                </a:solidFill>
                <a:latin typeface="Arial" pitchFamily="-106" charset="0"/>
              </a:rPr>
              <a:t>4.2 K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Arial" pitchFamily="-106" charset="0"/>
              </a:rPr>
              <a:t>Intended </a:t>
            </a:r>
            <a:r>
              <a:rPr lang="en-US" dirty="0">
                <a:solidFill>
                  <a:srgbClr val="000000"/>
                </a:solidFill>
                <a:latin typeface="Arial" pitchFamily="-106" charset="0"/>
              </a:rPr>
              <a:t>cycles/20 years	</a:t>
            </a:r>
            <a:r>
              <a:rPr lang="en-US" dirty="0">
                <a:solidFill>
                  <a:srgbClr val="0000FF"/>
                </a:solidFill>
                <a:latin typeface="Arial" pitchFamily="-106" charset="0"/>
              </a:rPr>
              <a:t>50,000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latin typeface="Arial" pitchFamily="-106" charset="0"/>
              </a:rPr>
              <a:t>Time between LHe fill </a:t>
            </a:r>
            <a:r>
              <a:rPr lang="en-US" sz="1400" dirty="0">
                <a:solidFill>
                  <a:srgbClr val="7030A0"/>
                </a:solidFill>
                <a:latin typeface="Arial" pitchFamily="-106" charset="0"/>
              </a:rPr>
              <a:t>(spec) </a:t>
            </a:r>
            <a:r>
              <a:rPr lang="en-US" dirty="0">
                <a:solidFill>
                  <a:srgbClr val="0000FF"/>
                </a:solidFill>
                <a:latin typeface="Arial" pitchFamily="-106" charset="0"/>
              </a:rPr>
              <a:t>≥ 1 day</a:t>
            </a:r>
            <a:endParaRPr lang="en-US" dirty="0">
              <a:latin typeface="Arial" pitchFamily="-10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latin typeface="Arial" pitchFamily="-106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pitchFamily="-106" charset="0"/>
              </a:rPr>
              <a:t>Stored energy 		</a:t>
            </a:r>
            <a:r>
              <a:rPr lang="en-US" dirty="0">
                <a:solidFill>
                  <a:srgbClr val="0000FF"/>
                </a:solidFill>
                <a:latin typeface="Arial" pitchFamily="-106" charset="0"/>
              </a:rPr>
              <a:t>8.3 MJ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pitchFamily="-106" charset="0"/>
              </a:rPr>
              <a:t>System weight		</a:t>
            </a:r>
            <a:r>
              <a:rPr lang="en-US" dirty="0">
                <a:solidFill>
                  <a:srgbClr val="0000FF"/>
                </a:solidFill>
                <a:latin typeface="Arial" pitchFamily="-106" charset="0"/>
              </a:rPr>
              <a:t>2.6 ton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latin typeface="Arial" pitchFamily="-106" charset="0"/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pitchFamily="-106" charset="0"/>
              </a:rPr>
              <a:t>15 T / 250 mm bore LTS magnet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pitchFamily="-106" charset="0"/>
              </a:rPr>
              <a:t>17 T / 34 mm bore REBCO coils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7030A0"/>
                </a:solidFill>
                <a:latin typeface="Open Sans"/>
              </a:rPr>
              <a:t>Separately powered (268 &amp; 174 A), ramped </a:t>
            </a:r>
            <a:r>
              <a:rPr lang="en-US" dirty="0" err="1">
                <a:solidFill>
                  <a:srgbClr val="7030A0"/>
                </a:solidFill>
                <a:latin typeface="Open Sans"/>
              </a:rPr>
              <a:t>synchronos</a:t>
            </a:r>
            <a:endParaRPr lang="en-US" dirty="0">
              <a:solidFill>
                <a:srgbClr val="7030A0"/>
              </a:solidFill>
              <a:latin typeface="Arial" pitchFamily="-10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76800" y="4876800"/>
            <a:ext cx="34804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pitchFamily="-106" charset="0"/>
              </a:rPr>
              <a:t>REBCO: 2 double pancake coils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>
                <a:solidFill>
                  <a:srgbClr val="000000"/>
                </a:solidFill>
                <a:latin typeface="Arial" pitchFamily="-106" charset="0"/>
              </a:rPr>
              <a:t>INSULATED TURNS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pitchFamily="-106" charset="0"/>
              </a:rPr>
              <a:t>Nb</a:t>
            </a:r>
            <a:r>
              <a:rPr lang="en-US" sz="2000" baseline="-25000" dirty="0">
                <a:solidFill>
                  <a:srgbClr val="000000"/>
                </a:solidFill>
                <a:latin typeface="Arial" pitchFamily="-106" charset="0"/>
              </a:rPr>
              <a:t>3</a:t>
            </a:r>
            <a:r>
              <a:rPr lang="en-US" dirty="0">
                <a:solidFill>
                  <a:srgbClr val="000000"/>
                </a:solidFill>
                <a:latin typeface="Arial" pitchFamily="-106" charset="0"/>
              </a:rPr>
              <a:t>Sn coils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pitchFamily="-106" charset="0"/>
              </a:rPr>
              <a:t>NbTi coils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930044" y="5062760"/>
            <a:ext cx="822520" cy="1"/>
          </a:xfrm>
          <a:prstGeom prst="straightConnector1">
            <a:avLst/>
          </a:prstGeom>
          <a:ln>
            <a:solidFill>
              <a:srgbClr val="FFD347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cxnSpLocks/>
          </p:cNvCxnSpPr>
          <p:nvPr/>
        </p:nvCxnSpPr>
        <p:spPr>
          <a:xfrm flipH="1" flipV="1">
            <a:off x="4066764" y="5341840"/>
            <a:ext cx="783540" cy="220760"/>
          </a:xfrm>
          <a:prstGeom prst="straightConnector1">
            <a:avLst/>
          </a:prstGeom>
          <a:ln>
            <a:solidFill>
              <a:srgbClr val="FF66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cxnSpLocks/>
          </p:cNvCxnSpPr>
          <p:nvPr/>
        </p:nvCxnSpPr>
        <p:spPr>
          <a:xfrm flipH="1" flipV="1">
            <a:off x="4219164" y="5623120"/>
            <a:ext cx="651517" cy="262775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866374" y="6172200"/>
            <a:ext cx="1852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pitchFamily="-106" charset="0"/>
              </a:rPr>
              <a:t>Dil. fridge or VTI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3754124" y="5562600"/>
            <a:ext cx="0" cy="609600"/>
          </a:xfrm>
          <a:prstGeom prst="straightConnector1">
            <a:avLst/>
          </a:prstGeom>
          <a:ln>
            <a:solidFill>
              <a:srgbClr val="5F83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24001" y="490710"/>
            <a:ext cx="3577694" cy="638398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581072" y="6493057"/>
            <a:ext cx="4610930" cy="369332"/>
          </a:xfrm>
          <a:prstGeom prst="rect">
            <a:avLst/>
          </a:prstGeom>
          <a:solidFill>
            <a:srgbClr val="66FF66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Just before the union of HTS and LTS coils</a:t>
            </a:r>
          </a:p>
        </p:txBody>
      </p:sp>
    </p:spTree>
    <p:extLst>
      <p:ext uri="{BB962C8B-B14F-4D97-AF65-F5344CB8AC3E}">
        <p14:creationId xmlns:p14="http://schemas.microsoft.com/office/powerpoint/2010/main" val="3627085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9621" y="444990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-9621" y="-8068"/>
            <a:ext cx="12221009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Open Sans"/>
                <a:cs typeface="Open Sans"/>
              </a:rPr>
              <a:t>Recent activity</a:t>
            </a:r>
          </a:p>
        </p:txBody>
      </p:sp>
      <p:graphicFrame>
        <p:nvGraphicFramePr>
          <p:cNvPr id="2" name="Table 4">
            <a:extLst>
              <a:ext uri="{FF2B5EF4-FFF2-40B4-BE49-F238E27FC236}">
                <a16:creationId xmlns:a16="http://schemas.microsoft.com/office/drawing/2014/main" id="{AE5A33CE-9EB7-47B6-8F4E-CC756869E2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347033"/>
              </p:ext>
            </p:extLst>
          </p:nvPr>
        </p:nvGraphicFramePr>
        <p:xfrm>
          <a:off x="0" y="1128038"/>
          <a:ext cx="12118018" cy="4450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70660">
                  <a:extLst>
                    <a:ext uri="{9D8B030D-6E8A-4147-A177-3AD203B41FA5}">
                      <a16:colId xmlns:a16="http://schemas.microsoft.com/office/drawing/2014/main" val="1568308413"/>
                    </a:ext>
                  </a:extLst>
                </a:gridCol>
                <a:gridCol w="9747358">
                  <a:extLst>
                    <a:ext uri="{9D8B030D-6E8A-4147-A177-3AD203B41FA5}">
                      <a16:colId xmlns:a16="http://schemas.microsoft.com/office/drawing/2014/main" val="11700839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Key activity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36677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Nov 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Deliberate 28 T / 6 MJ quench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8747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Dec 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Successfully reached 32 T &amp; demonstrated all specs (except lifetime cycles)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0081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1Q-2Q 2018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Warm-up and partial disassembly for inspection, flange issue found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67204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2Q 2018-1Q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Re-design HTS terminals, testing, installation, magnet re-assembly. SCIF-strain calculations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02178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1Q-4Q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Move to final site, commissioning / conversion to user facility, electronics re-build, cool down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45849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1Q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Operated stepwise to 16 T, comparing </a:t>
                      </a:r>
                      <a:r>
                        <a:rPr lang="en-US" i="1" dirty="0" err="1"/>
                        <a:t>B</a:t>
                      </a:r>
                      <a:r>
                        <a:rPr lang="en-US" sz="2400" baseline="-25000" dirty="0" err="1"/>
                        <a:t>z</a:t>
                      </a:r>
                      <a:r>
                        <a:rPr lang="en-US" dirty="0"/>
                        <a:t>(z) maps with SCIF calculations (HW leaves)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4671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2Q 2020 &amp; beyond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Covid slows everything down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37557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Throughout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Improved understanding of SCIF-strain &amp; feasible explanation of observed hysteresis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03666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Aug-Oct 2020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First (~internal) user: material science with NMR data to 26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4340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March 8,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Operated to 32 T in user configuration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80684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May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Intended start of user operations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36720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96567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9621" y="444990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-9621" y="-8068"/>
            <a:ext cx="12221009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latin typeface="Open Sans"/>
                <a:cs typeface="Open Sans"/>
              </a:rPr>
              <a:t>C</a:t>
            </a:r>
            <a:r>
              <a:rPr lang="en-US" dirty="0">
                <a:solidFill>
                  <a:schemeClr val="bg1"/>
                </a:solidFill>
                <a:latin typeface="Open Sans"/>
                <a:cs typeface="Open Sans"/>
              </a:rPr>
              <a:t>ommissioning core team</a:t>
            </a:r>
          </a:p>
        </p:txBody>
      </p:sp>
      <p:pic>
        <p:nvPicPr>
          <p:cNvPr id="5" name="Picture 4" descr="A picture containing person, ground, group, standing&#10;&#10;Description automatically generated">
            <a:extLst>
              <a:ext uri="{FF2B5EF4-FFF2-40B4-BE49-F238E27FC236}">
                <a16:creationId xmlns:a16="http://schemas.microsoft.com/office/drawing/2014/main" id="{04A9AE84-7656-4D61-92E7-E766185792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482366"/>
            <a:ext cx="8500844" cy="637563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32498AB-CF03-478A-A5D7-12D95DD47DAB}"/>
              </a:ext>
            </a:extLst>
          </p:cNvPr>
          <p:cNvSpPr txBox="1"/>
          <p:nvPr/>
        </p:nvSpPr>
        <p:spPr>
          <a:xfrm rot="16200000">
            <a:off x="4329146" y="1862170"/>
            <a:ext cx="3337580" cy="6654078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NZ" sz="1600" dirty="0">
                <a:solidFill>
                  <a:schemeClr val="bg1"/>
                </a:solidFill>
              </a:rPr>
              <a:t>Youri Viouchkov – designer</a:t>
            </a:r>
          </a:p>
          <a:p>
            <a:endParaRPr lang="en-NZ" sz="1600" dirty="0">
              <a:solidFill>
                <a:schemeClr val="bg1"/>
              </a:solidFill>
            </a:endParaRPr>
          </a:p>
          <a:p>
            <a:endParaRPr lang="en-NZ" sz="1600" dirty="0">
              <a:solidFill>
                <a:schemeClr val="bg1"/>
              </a:solidFill>
            </a:endParaRPr>
          </a:p>
          <a:p>
            <a:r>
              <a:rPr lang="en-NZ" sz="1600" dirty="0" err="1">
                <a:solidFill>
                  <a:schemeClr val="bg1"/>
                </a:solidFill>
              </a:rPr>
              <a:t>Sujana</a:t>
            </a:r>
            <a:r>
              <a:rPr lang="en-NZ" sz="1600" dirty="0">
                <a:solidFill>
                  <a:schemeClr val="bg1"/>
                </a:solidFill>
              </a:rPr>
              <a:t> </a:t>
            </a:r>
            <a:r>
              <a:rPr lang="en-NZ" sz="1600" dirty="0" err="1">
                <a:solidFill>
                  <a:schemeClr val="bg1"/>
                </a:solidFill>
              </a:rPr>
              <a:t>Uppalapati</a:t>
            </a:r>
            <a:r>
              <a:rPr lang="en-NZ" sz="1600" dirty="0">
                <a:solidFill>
                  <a:schemeClr val="bg1"/>
                </a:solidFill>
              </a:rPr>
              <a:t>- Electronics</a:t>
            </a:r>
          </a:p>
          <a:p>
            <a:endParaRPr lang="en-NZ" sz="1600" dirty="0">
              <a:solidFill>
                <a:schemeClr val="bg1"/>
              </a:solidFill>
            </a:endParaRPr>
          </a:p>
          <a:p>
            <a:r>
              <a:rPr lang="en-NZ" sz="1600" dirty="0">
                <a:solidFill>
                  <a:schemeClr val="bg1"/>
                </a:solidFill>
              </a:rPr>
              <a:t>Brent Jarvis – technician</a:t>
            </a:r>
          </a:p>
          <a:p>
            <a:r>
              <a:rPr lang="en-NZ" sz="1600" dirty="0">
                <a:solidFill>
                  <a:schemeClr val="bg1"/>
                </a:solidFill>
              </a:rPr>
              <a:t>Huub Weijers – project lead</a:t>
            </a:r>
          </a:p>
          <a:p>
            <a:endParaRPr lang="en-NZ" sz="1600" dirty="0">
              <a:solidFill>
                <a:schemeClr val="bg1"/>
              </a:solidFill>
            </a:endParaRPr>
          </a:p>
          <a:p>
            <a:r>
              <a:rPr lang="en-NZ" sz="1600" dirty="0">
                <a:solidFill>
                  <a:schemeClr val="bg1"/>
                </a:solidFill>
              </a:rPr>
              <a:t>Ali Bangura -  user support</a:t>
            </a:r>
          </a:p>
          <a:p>
            <a:endParaRPr lang="en-NZ" sz="1600" dirty="0">
              <a:solidFill>
                <a:schemeClr val="bg1"/>
              </a:solidFill>
            </a:endParaRPr>
          </a:p>
          <a:p>
            <a:r>
              <a:rPr lang="en-NZ" sz="1600" dirty="0">
                <a:solidFill>
                  <a:schemeClr val="bg1"/>
                </a:solidFill>
              </a:rPr>
              <a:t>Robert Nowell - user support</a:t>
            </a:r>
          </a:p>
          <a:p>
            <a:r>
              <a:rPr lang="en-NZ" sz="1600" dirty="0">
                <a:solidFill>
                  <a:schemeClr val="bg1"/>
                </a:solidFill>
              </a:rPr>
              <a:t>Eric </a:t>
            </a:r>
            <a:r>
              <a:rPr lang="en-NZ" sz="1600" dirty="0" err="1">
                <a:solidFill>
                  <a:schemeClr val="bg1"/>
                </a:solidFill>
              </a:rPr>
              <a:t>Stiers</a:t>
            </a:r>
            <a:r>
              <a:rPr lang="en-NZ" sz="1600" dirty="0">
                <a:solidFill>
                  <a:schemeClr val="bg1"/>
                </a:solidFill>
              </a:rPr>
              <a:t> - Electronics</a:t>
            </a:r>
          </a:p>
          <a:p>
            <a:endParaRPr lang="en-NZ" sz="1600" dirty="0">
              <a:solidFill>
                <a:schemeClr val="bg1"/>
              </a:solidFill>
            </a:endParaRPr>
          </a:p>
          <a:p>
            <a:endParaRPr lang="en-NZ" sz="1600" dirty="0">
              <a:solidFill>
                <a:schemeClr val="bg1"/>
              </a:solidFill>
            </a:endParaRPr>
          </a:p>
          <a:p>
            <a:endParaRPr lang="en-NZ" sz="1600" dirty="0">
              <a:solidFill>
                <a:schemeClr val="bg1"/>
              </a:solidFill>
            </a:endParaRPr>
          </a:p>
          <a:p>
            <a:r>
              <a:rPr lang="en-NZ" sz="1600" dirty="0">
                <a:solidFill>
                  <a:schemeClr val="bg1"/>
                </a:solidFill>
              </a:rPr>
              <a:t>Tim Murphy- Director user operations</a:t>
            </a:r>
          </a:p>
          <a:p>
            <a:r>
              <a:rPr lang="en-NZ" sz="1600" dirty="0">
                <a:solidFill>
                  <a:schemeClr val="bg1"/>
                </a:solidFill>
              </a:rPr>
              <a:t>Scott Hannahs - instrumentation</a:t>
            </a:r>
          </a:p>
          <a:p>
            <a:r>
              <a:rPr lang="en-NZ" sz="1600" dirty="0">
                <a:solidFill>
                  <a:schemeClr val="bg1"/>
                </a:solidFill>
              </a:rPr>
              <a:t>Bert Green - instrumentation</a:t>
            </a:r>
          </a:p>
          <a:p>
            <a:endParaRPr lang="en-NZ" sz="1600" dirty="0">
              <a:solidFill>
                <a:schemeClr val="bg1"/>
              </a:solidFill>
            </a:endParaRPr>
          </a:p>
          <a:p>
            <a:endParaRPr lang="en-NZ" sz="1600" dirty="0">
              <a:solidFill>
                <a:schemeClr val="bg1"/>
              </a:solidFill>
            </a:endParaRPr>
          </a:p>
          <a:p>
            <a:r>
              <a:rPr lang="en-NZ" sz="1600" dirty="0">
                <a:solidFill>
                  <a:schemeClr val="bg1"/>
                </a:solidFill>
              </a:rPr>
              <a:t>William Coniglio- instrumentation</a:t>
            </a:r>
          </a:p>
          <a:p>
            <a:endParaRPr lang="en-NZ" sz="1600" dirty="0">
              <a:solidFill>
                <a:schemeClr val="bg1"/>
              </a:solidFill>
            </a:endParaRPr>
          </a:p>
          <a:p>
            <a:r>
              <a:rPr lang="en-NZ" sz="1600" dirty="0">
                <a:solidFill>
                  <a:schemeClr val="bg1"/>
                </a:solidFill>
              </a:rPr>
              <a:t>Dylan Kolb-Bond – SCIF calculations </a:t>
            </a:r>
          </a:p>
          <a:p>
            <a:endParaRPr lang="en-NZ" sz="1600" dirty="0">
              <a:solidFill>
                <a:schemeClr val="bg1"/>
              </a:solidFill>
            </a:endParaRPr>
          </a:p>
          <a:p>
            <a:r>
              <a:rPr lang="en-NZ" sz="1600" dirty="0">
                <a:solidFill>
                  <a:schemeClr val="bg1"/>
                </a:solidFill>
              </a:rPr>
              <a:t>Mark Bird – MS&amp;T director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NZ" sz="1600" dirty="0"/>
          </a:p>
        </p:txBody>
      </p:sp>
    </p:spTree>
    <p:extLst>
      <p:ext uri="{BB962C8B-B14F-4D97-AF65-F5344CB8AC3E}">
        <p14:creationId xmlns:p14="http://schemas.microsoft.com/office/powerpoint/2010/main" val="1626156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9621" y="427319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0" y="-32490"/>
            <a:ext cx="12201506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Open Sans"/>
                <a:cs typeface="Open Sans"/>
              </a:rPr>
              <a:t>The 32 T system under test (2017)</a:t>
            </a:r>
          </a:p>
        </p:txBody>
      </p:sp>
      <p:pic>
        <p:nvPicPr>
          <p:cNvPr id="5" name="Picture 4" descr="IMG_068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851" y="465672"/>
            <a:ext cx="8526093" cy="63945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408708" y="4049059"/>
            <a:ext cx="4721412" cy="2599765"/>
          </a:xfrm>
          <a:prstGeom prst="rect">
            <a:avLst/>
          </a:prstGeom>
          <a:noFill/>
          <a:ln w="28575" cmpd="sng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0294471" y="4521315"/>
            <a:ext cx="1915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Data Acquisition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174944" y="1931119"/>
            <a:ext cx="1915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Top of cryostat</a:t>
            </a:r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>
          <a:xfrm flipH="1">
            <a:off x="5677647" y="2115785"/>
            <a:ext cx="4497297" cy="327809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71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9621" y="427319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0" y="-32490"/>
            <a:ext cx="12201506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Open Sans"/>
                <a:cs typeface="Open Sans"/>
              </a:rPr>
              <a:t>The 32 T system under test (2017)</a:t>
            </a:r>
          </a:p>
        </p:txBody>
      </p:sp>
      <p:pic>
        <p:nvPicPr>
          <p:cNvPr id="2" name="Picture 1" descr="IMG_068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140" y="458097"/>
            <a:ext cx="8533204" cy="639990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88000" y="4452474"/>
            <a:ext cx="10010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LTS magnet PS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89059" y="4452474"/>
            <a:ext cx="10010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HTS magnet PS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011459" y="4428128"/>
            <a:ext cx="1001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Battery bank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276850" y="490967"/>
            <a:ext cx="1915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Switch Box 1 &amp; 2</a:t>
            </a:r>
          </a:p>
        </p:txBody>
      </p:sp>
      <p:cxnSp>
        <p:nvCxnSpPr>
          <p:cNvPr id="16" name="Straight Arrow Connector 15"/>
          <p:cNvCxnSpPr>
            <a:stCxn id="14" idx="1"/>
          </p:cNvCxnSpPr>
          <p:nvPr/>
        </p:nvCxnSpPr>
        <p:spPr>
          <a:xfrm flipH="1">
            <a:off x="8516471" y="675633"/>
            <a:ext cx="1760379" cy="18466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4" idx="1"/>
          </p:cNvCxnSpPr>
          <p:nvPr/>
        </p:nvCxnSpPr>
        <p:spPr>
          <a:xfrm flipH="1">
            <a:off x="9144000" y="675633"/>
            <a:ext cx="1132850" cy="33706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0286356" y="2115785"/>
            <a:ext cx="1915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Interlock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276850" y="4243462"/>
            <a:ext cx="1915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LTS Quench management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276850" y="3081038"/>
            <a:ext cx="1915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HTS Quench management</a:t>
            </a:r>
          </a:p>
        </p:txBody>
      </p:sp>
      <p:cxnSp>
        <p:nvCxnSpPr>
          <p:cNvPr id="23" name="Straight Arrow Connector 22"/>
          <p:cNvCxnSpPr>
            <a:stCxn id="20" idx="1"/>
          </p:cNvCxnSpPr>
          <p:nvPr/>
        </p:nvCxnSpPr>
        <p:spPr>
          <a:xfrm flipH="1">
            <a:off x="9831294" y="2300451"/>
            <a:ext cx="455062" cy="18466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2" idx="1"/>
          </p:cNvCxnSpPr>
          <p:nvPr/>
        </p:nvCxnSpPr>
        <p:spPr>
          <a:xfrm flipH="1">
            <a:off x="9831294" y="3404204"/>
            <a:ext cx="445556" cy="12191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2" idx="1"/>
          </p:cNvCxnSpPr>
          <p:nvPr/>
        </p:nvCxnSpPr>
        <p:spPr>
          <a:xfrm flipH="1" flipV="1">
            <a:off x="9831294" y="3081038"/>
            <a:ext cx="445556" cy="32316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1" idx="1"/>
          </p:cNvCxnSpPr>
          <p:nvPr/>
        </p:nvCxnSpPr>
        <p:spPr>
          <a:xfrm flipH="1" flipV="1">
            <a:off x="9711765" y="4243462"/>
            <a:ext cx="565085" cy="32316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1" idx="1"/>
          </p:cNvCxnSpPr>
          <p:nvPr/>
        </p:nvCxnSpPr>
        <p:spPr>
          <a:xfrm flipH="1">
            <a:off x="9607176" y="4566628"/>
            <a:ext cx="669674" cy="19960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35011" y="675633"/>
            <a:ext cx="1108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Crowbar resistor</a:t>
            </a:r>
          </a:p>
        </p:txBody>
      </p:sp>
      <p:cxnSp>
        <p:nvCxnSpPr>
          <p:cNvPr id="39" name="Straight Arrow Connector 38"/>
          <p:cNvCxnSpPr>
            <a:stCxn id="38" idx="3"/>
          </p:cNvCxnSpPr>
          <p:nvPr/>
        </p:nvCxnSpPr>
        <p:spPr>
          <a:xfrm flipV="1">
            <a:off x="1743646" y="860299"/>
            <a:ext cx="2723766" cy="1385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68B05270-385B-4F96-A2A2-CB51D28CD2BF}"/>
              </a:ext>
            </a:extLst>
          </p:cNvPr>
          <p:cNvSpPr/>
          <p:nvPr/>
        </p:nvSpPr>
        <p:spPr>
          <a:xfrm>
            <a:off x="5415379" y="4392616"/>
            <a:ext cx="2276647" cy="1127963"/>
          </a:xfrm>
          <a:prstGeom prst="ellipse">
            <a:avLst/>
          </a:prstGeom>
          <a:noFill/>
          <a:ln w="5715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5550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9621" y="427319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0" y="-32490"/>
            <a:ext cx="12201506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>
                <a:solidFill>
                  <a:schemeClr val="bg1"/>
                </a:solidFill>
                <a:latin typeface="Open Sans"/>
                <a:cs typeface="Open Sans"/>
              </a:rPr>
              <a:t>The NHMFL 32 T system under </a:t>
            </a:r>
            <a:r>
              <a:rPr lang="en-US" dirty="0">
                <a:latin typeface="Open Sans"/>
                <a:cs typeface="Open Sans"/>
              </a:rPr>
              <a:t>test in Cell 4 of NHMFL (2017)</a:t>
            </a:r>
            <a:endParaRPr lang="en-US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pic>
        <p:nvPicPr>
          <p:cNvPr id="2" name="Picture 1" descr="IMG_068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3646" y="458097"/>
            <a:ext cx="8533204" cy="639990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88000" y="4452474"/>
            <a:ext cx="10010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LTS magnet PS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589059" y="4452474"/>
            <a:ext cx="10010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HTS magnet PS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011459" y="4428128"/>
            <a:ext cx="10010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Battery bank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276850" y="490967"/>
            <a:ext cx="1915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Switch Box 1 &amp; 2</a:t>
            </a:r>
          </a:p>
        </p:txBody>
      </p:sp>
      <p:cxnSp>
        <p:nvCxnSpPr>
          <p:cNvPr id="16" name="Straight Arrow Connector 15"/>
          <p:cNvCxnSpPr>
            <a:stCxn id="14" idx="1"/>
          </p:cNvCxnSpPr>
          <p:nvPr/>
        </p:nvCxnSpPr>
        <p:spPr>
          <a:xfrm flipH="1">
            <a:off x="8516471" y="675633"/>
            <a:ext cx="1760379" cy="18466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4" idx="1"/>
          </p:cNvCxnSpPr>
          <p:nvPr/>
        </p:nvCxnSpPr>
        <p:spPr>
          <a:xfrm flipH="1">
            <a:off x="9144000" y="675633"/>
            <a:ext cx="1132850" cy="33706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0286356" y="2115785"/>
            <a:ext cx="1915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Interlock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276850" y="4243462"/>
            <a:ext cx="1915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LTS Quench management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276850" y="3081038"/>
            <a:ext cx="1915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HTS Quench management</a:t>
            </a:r>
          </a:p>
        </p:txBody>
      </p:sp>
      <p:cxnSp>
        <p:nvCxnSpPr>
          <p:cNvPr id="23" name="Straight Arrow Connector 22"/>
          <p:cNvCxnSpPr>
            <a:stCxn id="20" idx="1"/>
          </p:cNvCxnSpPr>
          <p:nvPr/>
        </p:nvCxnSpPr>
        <p:spPr>
          <a:xfrm flipH="1">
            <a:off x="9831294" y="2300451"/>
            <a:ext cx="455062" cy="18466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2" idx="1"/>
          </p:cNvCxnSpPr>
          <p:nvPr/>
        </p:nvCxnSpPr>
        <p:spPr>
          <a:xfrm flipH="1">
            <a:off x="9831294" y="3404204"/>
            <a:ext cx="445556" cy="12191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2" idx="1"/>
          </p:cNvCxnSpPr>
          <p:nvPr/>
        </p:nvCxnSpPr>
        <p:spPr>
          <a:xfrm flipH="1" flipV="1">
            <a:off x="9831294" y="3081038"/>
            <a:ext cx="445556" cy="32316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1" idx="1"/>
          </p:cNvCxnSpPr>
          <p:nvPr/>
        </p:nvCxnSpPr>
        <p:spPr>
          <a:xfrm flipH="1" flipV="1">
            <a:off x="9711765" y="4243462"/>
            <a:ext cx="565085" cy="32316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1" idx="1"/>
          </p:cNvCxnSpPr>
          <p:nvPr/>
        </p:nvCxnSpPr>
        <p:spPr>
          <a:xfrm flipH="1">
            <a:off x="9607176" y="4566628"/>
            <a:ext cx="669674" cy="19960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35011" y="675633"/>
            <a:ext cx="11086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Crowbar resistor</a:t>
            </a:r>
          </a:p>
        </p:txBody>
      </p:sp>
      <p:cxnSp>
        <p:nvCxnSpPr>
          <p:cNvPr id="39" name="Straight Arrow Connector 38"/>
          <p:cNvCxnSpPr>
            <a:stCxn id="38" idx="3"/>
          </p:cNvCxnSpPr>
          <p:nvPr/>
        </p:nvCxnSpPr>
        <p:spPr>
          <a:xfrm flipV="1">
            <a:off x="1743646" y="860299"/>
            <a:ext cx="2723766" cy="13850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6EF49DD5-54F7-4687-A9B4-903773AD58A2}"/>
              </a:ext>
            </a:extLst>
          </p:cNvPr>
          <p:cNvSpPr/>
          <p:nvPr/>
        </p:nvSpPr>
        <p:spPr>
          <a:xfrm>
            <a:off x="1740026" y="1864310"/>
            <a:ext cx="5823751" cy="50155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NZ" dirty="0">
                <a:solidFill>
                  <a:srgbClr val="7030A0"/>
                </a:solidFill>
              </a:rPr>
              <a:t>All this stuff is protection equipment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49611A3-3135-4FBE-8FD8-7863D0B6F225}"/>
              </a:ext>
            </a:extLst>
          </p:cNvPr>
          <p:cNvCxnSpPr/>
          <p:nvPr/>
        </p:nvCxnSpPr>
        <p:spPr>
          <a:xfrm flipV="1">
            <a:off x="5388746" y="2894120"/>
            <a:ext cx="0" cy="745725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EC70715-8DE2-419A-B4E5-01898531DF8D}"/>
              </a:ext>
            </a:extLst>
          </p:cNvPr>
          <p:cNvCxnSpPr>
            <a:cxnSpLocks/>
          </p:cNvCxnSpPr>
          <p:nvPr/>
        </p:nvCxnSpPr>
        <p:spPr>
          <a:xfrm flipV="1">
            <a:off x="6464424" y="4101483"/>
            <a:ext cx="833021" cy="284088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33EDF42-7E95-4F49-841B-86DDE9AEA7F3}"/>
              </a:ext>
            </a:extLst>
          </p:cNvPr>
          <p:cNvCxnSpPr>
            <a:cxnSpLocks/>
          </p:cNvCxnSpPr>
          <p:nvPr/>
        </p:nvCxnSpPr>
        <p:spPr>
          <a:xfrm flipV="1">
            <a:off x="6172548" y="3061202"/>
            <a:ext cx="708386" cy="720687"/>
          </a:xfrm>
          <a:prstGeom prst="straightConnector1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2665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51997" y="490220"/>
            <a:ext cx="8570510" cy="655974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-9621" y="444501"/>
            <a:ext cx="12201621" cy="45719"/>
          </a:xfrm>
          <a:prstGeom prst="rect">
            <a:avLst/>
          </a:prstGeom>
          <a:solidFill>
            <a:srgbClr val="D61C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80808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056112" y="14597"/>
            <a:ext cx="851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(2009)</a:t>
            </a:r>
          </a:p>
        </p:txBody>
      </p:sp>
      <p:sp>
        <p:nvSpPr>
          <p:cNvPr id="6" name="Title 1"/>
          <p:cNvSpPr>
            <a:spLocks noGrp="1"/>
          </p:cNvSpPr>
          <p:nvPr/>
        </p:nvSpPr>
        <p:spPr bwMode="auto">
          <a:xfrm>
            <a:off x="0" y="-7090"/>
            <a:ext cx="12192000" cy="457200"/>
          </a:xfrm>
          <a:prstGeom prst="rect">
            <a:avLst/>
          </a:prstGeom>
          <a:solidFill>
            <a:srgbClr val="4C4184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400" b="0">
                <a:solidFill>
                  <a:schemeClr val="bg1"/>
                </a:solidFill>
                <a:latin typeface="Open Sans Semibold"/>
                <a:ea typeface="+mj-ea"/>
                <a:cs typeface="Open Sans Semibold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400" b="1">
                <a:solidFill>
                  <a:schemeClr val="bg1"/>
                </a:solidFill>
                <a:latin typeface="Arial Narrow" pitchFamily="-106" charset="0"/>
              </a:defRPr>
            </a:lvl9pPr>
          </a:lstStyle>
          <a:p>
            <a:r>
              <a:rPr lang="en-US" dirty="0"/>
              <a:t>28 T quench data and simulation</a:t>
            </a:r>
            <a:endParaRPr lang="en-US" dirty="0">
              <a:solidFill>
                <a:schemeClr val="bg1"/>
              </a:solidFill>
              <a:latin typeface="Open Sans"/>
              <a:cs typeface="Open Sans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422170" y="3112822"/>
            <a:ext cx="6769830" cy="2602177"/>
          </a:xfrm>
          <a:solidFill>
            <a:srgbClr val="FFFED9"/>
          </a:solidFill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600" dirty="0"/>
              <a:t>Actual behavior slightly more favorable than simulation</a:t>
            </a:r>
          </a:p>
          <a:p>
            <a:pPr marL="0" indent="0" algn="ctr">
              <a:buNone/>
            </a:pPr>
            <a:r>
              <a:rPr lang="en-US" sz="1600" b="1" dirty="0"/>
              <a:t>Simulation output is sensitive to variations within known variability range of conductor properties:</a:t>
            </a:r>
          </a:p>
          <a:p>
            <a:pPr marL="0" indent="0" algn="ctr">
              <a:buNone/>
            </a:pPr>
            <a:r>
              <a:rPr lang="en-US" sz="1600" dirty="0">
                <a:solidFill>
                  <a:srgbClr val="FF0000"/>
                </a:solidFill>
              </a:rPr>
              <a:t>Having data on few short samples from ends of each spool is not good enough</a:t>
            </a:r>
          </a:p>
          <a:p>
            <a:pPr marL="0" indent="0" algn="ctr">
              <a:buNone/>
            </a:pPr>
            <a:r>
              <a:rPr lang="en-US" sz="1600" dirty="0">
                <a:solidFill>
                  <a:srgbClr val="FF0000"/>
                </a:solidFill>
              </a:rPr>
              <a:t>Get end-end data</a:t>
            </a:r>
          </a:p>
          <a:p>
            <a:pPr marL="0" indent="0" algn="ctr">
              <a:buNone/>
            </a:pPr>
            <a:endParaRPr lang="en-US" sz="1600" dirty="0"/>
          </a:p>
          <a:p>
            <a:pPr marL="0" indent="0" algn="ctr">
              <a:buNone/>
            </a:pPr>
            <a:r>
              <a:rPr lang="en-US" sz="1600" dirty="0"/>
              <a:t>Quench model had to be tweaked based on experimental data </a:t>
            </a:r>
          </a:p>
          <a:p>
            <a:pPr marL="0" indent="0" algn="ctr">
              <a:buNone/>
            </a:pPr>
            <a:r>
              <a:rPr lang="en-US" sz="1600" dirty="0"/>
              <a:t>(at lower field)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434608" y="1888040"/>
            <a:ext cx="3621504" cy="923330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This is </a:t>
            </a:r>
            <a:r>
              <a:rPr lang="en-US" dirty="0">
                <a:solidFill>
                  <a:srgbClr val="7030A0"/>
                </a:solidFill>
              </a:rPr>
              <a:t>unique quench data</a:t>
            </a:r>
            <a:r>
              <a:rPr lang="en-US" dirty="0"/>
              <a:t>: 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High-value high-field HTS coils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The HTS coils survived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30BB2D80-8F15-4AB8-B28A-9E09BA3E7AFA}"/>
              </a:ext>
            </a:extLst>
          </p:cNvPr>
          <p:cNvSpPr/>
          <p:nvPr/>
        </p:nvSpPr>
        <p:spPr>
          <a:xfrm>
            <a:off x="10382250" y="3446243"/>
            <a:ext cx="952500" cy="323850"/>
          </a:xfrm>
          <a:prstGeom prst="ellipse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316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5DC0FF"/>
    </a:dk2>
    <a:lt2>
      <a:srgbClr val="CEDBE6"/>
    </a:lt2>
    <a:accent1>
      <a:srgbClr val="3494BA"/>
    </a:accent1>
    <a:accent2>
      <a:srgbClr val="58B6C0"/>
    </a:accent2>
    <a:accent3>
      <a:srgbClr val="75BDA7"/>
    </a:accent3>
    <a:accent4>
      <a:srgbClr val="7A8C8E"/>
    </a:accent4>
    <a:accent5>
      <a:srgbClr val="84ACB6"/>
    </a:accent5>
    <a:accent6>
      <a:srgbClr val="2683C6"/>
    </a:accent6>
    <a:hlink>
      <a:srgbClr val="009EA4"/>
    </a:hlink>
    <a:folHlink>
      <a:srgbClr val="283575"/>
    </a:folHlink>
  </a:clrScheme>
  <a:fontScheme name="Arial">
    <a:maj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ajorFont>
    <a:minorFont>
      <a:latin typeface="Arial"/>
      <a:ea typeface=""/>
      <a:cs typeface=""/>
      <a:font script="Jpan" typeface="ＭＳ Ｐゴシック"/>
      <a:font script="Hang" typeface="굴림"/>
      <a:font script="Hans" typeface="黑体"/>
      <a:font script="Hant" typeface="微軟正黑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1376</TotalTime>
  <Words>2627</Words>
  <Application>Microsoft Office PowerPoint</Application>
  <PresentationFormat>Widescreen</PresentationFormat>
  <Paragraphs>449</Paragraphs>
  <Slides>29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Calibri</vt:lpstr>
      <vt:lpstr>Calibri Light</vt:lpstr>
      <vt:lpstr>Cambria Math</vt:lpstr>
      <vt:lpstr>Open Sans</vt:lpstr>
      <vt:lpstr>Open Sans Semibold</vt:lpstr>
      <vt:lpstr>Wingdings</vt:lpstr>
      <vt:lpstr>Thème Office</vt:lpstr>
      <vt:lpstr>The 32 T superconducting magnet at the NHMFL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</dc:title>
  <dc:creator>VEDRINE Pierre</dc:creator>
  <cp:lastModifiedBy>Huub Weijers</cp:lastModifiedBy>
  <cp:revision>68</cp:revision>
  <dcterms:created xsi:type="dcterms:W3CDTF">2021-03-22T16:16:06Z</dcterms:created>
  <dcterms:modified xsi:type="dcterms:W3CDTF">2021-04-16T09:05:11Z</dcterms:modified>
</cp:coreProperties>
</file>