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v" ContentType="video/unknown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  <p:sldMasterId id="2147485698" r:id="rId2"/>
  </p:sldMasterIdLst>
  <p:notesMasterIdLst>
    <p:notesMasterId r:id="rId45"/>
  </p:notesMasterIdLst>
  <p:handoutMasterIdLst>
    <p:handoutMasterId r:id="rId46"/>
  </p:handoutMasterIdLst>
  <p:sldIdLst>
    <p:sldId id="428" r:id="rId3"/>
    <p:sldId id="1090" r:id="rId4"/>
    <p:sldId id="992" r:id="rId5"/>
    <p:sldId id="1111" r:id="rId6"/>
    <p:sldId id="1113" r:id="rId7"/>
    <p:sldId id="1078" r:id="rId8"/>
    <p:sldId id="1080" r:id="rId9"/>
    <p:sldId id="1098" r:id="rId10"/>
    <p:sldId id="1099" r:id="rId11"/>
    <p:sldId id="1093" r:id="rId12"/>
    <p:sldId id="1094" r:id="rId13"/>
    <p:sldId id="1102" r:id="rId14"/>
    <p:sldId id="1105" r:id="rId15"/>
    <p:sldId id="1112" r:id="rId16"/>
    <p:sldId id="1103" r:id="rId17"/>
    <p:sldId id="1110" r:id="rId18"/>
    <p:sldId id="379" r:id="rId19"/>
    <p:sldId id="381" r:id="rId20"/>
    <p:sldId id="1011" r:id="rId21"/>
    <p:sldId id="1014" r:id="rId22"/>
    <p:sldId id="388" r:id="rId23"/>
    <p:sldId id="398" r:id="rId24"/>
    <p:sldId id="391" r:id="rId25"/>
    <p:sldId id="1115" r:id="rId26"/>
    <p:sldId id="1083" r:id="rId27"/>
    <p:sldId id="1114" r:id="rId28"/>
    <p:sldId id="1085" r:id="rId29"/>
    <p:sldId id="1066" r:id="rId30"/>
    <p:sldId id="1074" r:id="rId31"/>
    <p:sldId id="1075" r:id="rId32"/>
    <p:sldId id="1082" r:id="rId33"/>
    <p:sldId id="1005" r:id="rId34"/>
    <p:sldId id="1067" r:id="rId35"/>
    <p:sldId id="1055" r:id="rId36"/>
    <p:sldId id="1081" r:id="rId37"/>
    <p:sldId id="1073" r:id="rId38"/>
    <p:sldId id="1104" r:id="rId39"/>
    <p:sldId id="382" r:id="rId40"/>
    <p:sldId id="395" r:id="rId41"/>
    <p:sldId id="387" r:id="rId42"/>
    <p:sldId id="396" r:id="rId43"/>
    <p:sldId id="390" r:id="rId44"/>
  </p:sldIdLst>
  <p:sldSz cx="9144000" cy="6858000" type="screen4x3"/>
  <p:notesSz cx="9872663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54C076-A7FF-497B-9676-64AF712D4123}">
          <p14:sldIdLst>
            <p14:sldId id="428"/>
            <p14:sldId id="1090"/>
            <p14:sldId id="992"/>
          </p14:sldIdLst>
        </p14:section>
        <p14:section name="Introduction" id="{CB437BDF-EFC3-4E0F-8088-634E7C150E01}">
          <p14:sldIdLst>
            <p14:sldId id="1111"/>
          </p14:sldIdLst>
        </p14:section>
        <p14:section name="Coil Composite Models" id="{CFBCBC22-D806-43E6-9553-BB17A2BB62C8}">
          <p14:sldIdLst>
            <p14:sldId id="1113"/>
            <p14:sldId id="1078"/>
            <p14:sldId id="1080"/>
            <p14:sldId id="1098"/>
            <p14:sldId id="1099"/>
            <p14:sldId id="1093"/>
            <p14:sldId id="1094"/>
            <p14:sldId id="1102"/>
            <p14:sldId id="1105"/>
          </p14:sldIdLst>
        </p14:section>
        <p14:section name="Interfaces" id="{2A5D0D7E-B877-44E7-974C-EB119ACCE67C}">
          <p14:sldIdLst>
            <p14:sldId id="1112"/>
            <p14:sldId id="1103"/>
            <p14:sldId id="1110"/>
            <p14:sldId id="379"/>
            <p14:sldId id="381"/>
            <p14:sldId id="1011"/>
            <p14:sldId id="1014"/>
            <p14:sldId id="388"/>
            <p14:sldId id="398"/>
            <p14:sldId id="391"/>
          </p14:sldIdLst>
        </p14:section>
        <p14:section name="Conclusion" id="{2218E8C6-BCF8-4DCE-B63B-827C381E711B}">
          <p14:sldIdLst>
            <p14:sldId id="1115"/>
            <p14:sldId id="1083"/>
            <p14:sldId id="1114"/>
            <p14:sldId id="1085"/>
          </p14:sldIdLst>
        </p14:section>
        <p14:section name="Extra" id="{A201BD87-D3BB-4C98-BB32-E0E3479F3257}">
          <p14:sldIdLst>
            <p14:sldId id="1066"/>
            <p14:sldId id="1074"/>
            <p14:sldId id="1075"/>
            <p14:sldId id="1082"/>
            <p14:sldId id="1005"/>
            <p14:sldId id="1067"/>
            <p14:sldId id="1055"/>
            <p14:sldId id="1081"/>
            <p14:sldId id="1073"/>
            <p14:sldId id="1104"/>
            <p14:sldId id="382"/>
            <p14:sldId id="395"/>
            <p14:sldId id="387"/>
            <p14:sldId id="396"/>
            <p14:sldId id="3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28B"/>
    <a:srgbClr val="FFCB40"/>
    <a:srgbClr val="FFC13D"/>
    <a:srgbClr val="AFE4A7"/>
    <a:srgbClr val="039203"/>
    <a:srgbClr val="558ED5"/>
    <a:srgbClr val="6893C6"/>
    <a:srgbClr val="4F81BD"/>
    <a:srgbClr val="385D8A"/>
    <a:srgbClr val="FF4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07" autoAdjust="0"/>
    <p:restoredTop sz="94976" autoAdjust="0"/>
  </p:normalViewPr>
  <p:slideViewPr>
    <p:cSldViewPr>
      <p:cViewPr varScale="1">
        <p:scale>
          <a:sx n="139" d="100"/>
          <a:sy n="139" d="100"/>
        </p:scale>
        <p:origin x="1432" y="176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2952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129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9E0D3C-D421-42F0-AA7B-A6D8F9194101}" type="datetimeFigureOut">
              <a:rPr lang="en-US"/>
              <a:pPr>
                <a:defRPr/>
              </a:pPr>
              <a:t>4/15/21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378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G. Vallone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129" y="6456378"/>
            <a:ext cx="4279230" cy="340210"/>
          </a:xfrm>
          <a:prstGeom prst="rect">
            <a:avLst/>
          </a:prstGeom>
        </p:spPr>
        <p:txBody>
          <a:bodyPr vert="horz" wrap="square" lIns="93171" tIns="46587" rIns="93171" bIns="4658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6ED2791-43A4-4ED6-BD6D-6406966D5F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644312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1129" y="0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8AC83BE-F4A2-43EF-A145-B425EE0B03CC}" type="datetimeFigureOut">
              <a:rPr lang="en-US"/>
              <a:pPr>
                <a:defRPr/>
              </a:pPr>
              <a:t>4/15/21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36913" y="509588"/>
            <a:ext cx="3398837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1" tIns="46587" rIns="93171" bIns="46587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9111" y="3229277"/>
            <a:ext cx="7894442" cy="3058628"/>
          </a:xfrm>
          <a:prstGeom prst="rect">
            <a:avLst/>
          </a:prstGeom>
        </p:spPr>
        <p:txBody>
          <a:bodyPr vert="horz" lIns="93171" tIns="46587" rIns="93171" bIns="46587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378"/>
            <a:ext cx="4279230" cy="340210"/>
          </a:xfrm>
          <a:prstGeom prst="rect">
            <a:avLst/>
          </a:prstGeom>
        </p:spPr>
        <p:txBody>
          <a:bodyPr vert="horz" lIns="93171" tIns="46587" rIns="93171" bIns="46587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G. Vallone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1129" y="6456378"/>
            <a:ext cx="4279230" cy="340210"/>
          </a:xfrm>
          <a:prstGeom prst="rect">
            <a:avLst/>
          </a:prstGeom>
        </p:spPr>
        <p:txBody>
          <a:bodyPr vert="horz" wrap="square" lIns="93171" tIns="46587" rIns="93171" bIns="4658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FAA01-FAB5-41E6-8FF6-8BC928EA1D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85440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G. Vallone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817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G. Vallone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957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649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G. Vallone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14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160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G. Vallone</a:t>
            </a: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8A127F-3090-4A7D-A7C0-95D0A05756D5}" type="slidenum">
              <a:rPr lang="en-US" altLang="en-US" smtClean="0">
                <a:latin typeface="Calibri" panose="020F0502020204030204" pitchFamily="34" charset="0"/>
              </a:rPr>
              <a:pPr/>
              <a:t>24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352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B7388-D4D2-4360-9A01-56FFE41220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8969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F53CE-216F-4640-9773-A400875022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319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0AE80-980C-4E2A-B91C-4FC04AF79E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674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XBD200302-00063-02.jpg">
            <a:extLst>
              <a:ext uri="{FF2B5EF4-FFF2-40B4-BE49-F238E27FC236}">
                <a16:creationId xmlns:a16="http://schemas.microsoft.com/office/drawing/2014/main" id="{48F284C9-1923-4A13-AE5A-58725FD6B30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B9566E7-731D-40E4-A4E0-B54636C4075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066800"/>
            <a:ext cx="9144000" cy="5791200"/>
          </a:xfrm>
          <a:prstGeom prst="rect">
            <a:avLst/>
          </a:prstGeom>
          <a:solidFill>
            <a:srgbClr val="376092">
              <a:alpha val="9097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sz="1800">
              <a:latin typeface="Arial" pitchFamily="-109" charset="0"/>
              <a:ea typeface="ＭＳ Ｐゴシック" pitchFamily="-109" charset="-128"/>
            </a:endParaRPr>
          </a:p>
        </p:txBody>
      </p:sp>
      <p:sp>
        <p:nvSpPr>
          <p:cNvPr id="6" name="Rectangle 1031">
            <a:extLst>
              <a:ext uri="{FF2B5EF4-FFF2-40B4-BE49-F238E27FC236}">
                <a16:creationId xmlns:a16="http://schemas.microsoft.com/office/drawing/2014/main" id="{663D5922-372E-43F4-93F9-C84B61E4D08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pitchFamily="-109" charset="0"/>
              <a:ea typeface="ＭＳ Ｐゴシック" pitchFamily="-109" charset="-128"/>
            </a:endParaRPr>
          </a:p>
        </p:txBody>
      </p:sp>
      <p:pic>
        <p:nvPicPr>
          <p:cNvPr id="7" name="Picture 7" descr="LBNL_Banner.psd">
            <a:extLst>
              <a:ext uri="{FF2B5EF4-FFF2-40B4-BE49-F238E27FC236}">
                <a16:creationId xmlns:a16="http://schemas.microsoft.com/office/drawing/2014/main" id="{D22987CD-6D31-4DC4-B944-B312E618E7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91440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7928" y="2130425"/>
            <a:ext cx="7070271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7082971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3844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04/15/21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302F5B3-DAB3-4D36-8B5C-400CF72F5F0E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</p:spTree>
    <p:extLst>
      <p:ext uri="{BB962C8B-B14F-4D97-AF65-F5344CB8AC3E}">
        <p14:creationId xmlns:p14="http://schemas.microsoft.com/office/powerpoint/2010/main" val="99565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F11DAD5-9815-4220-9CC1-C5647EE79F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4544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E73F8-06DE-4F81-9B37-4F7C889DB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62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EF5028-507F-49C0-ABB2-1182398198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429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EDF9-7486-4E84-B9CE-C23084BC50B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469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74FC-822A-4AE1-85E0-6F786880B2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3567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3323D-9236-4AB9-9AC0-7DC8752428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5747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17EEF-9C2E-4787-B7E0-E683B169104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3657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2429E-8EBF-4455-8348-BFD835626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19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tif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02/22/2021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DFA1BEA-5929-4544-944B-2458BF1A85D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Line 6"/>
          <p:cNvSpPr>
            <a:spLocks noChangeShapeType="1"/>
          </p:cNvSpPr>
          <p:nvPr userDrawn="1"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2" name="Line 6"/>
          <p:cNvSpPr>
            <a:spLocks noChangeShapeType="1"/>
          </p:cNvSpPr>
          <p:nvPr userDrawn="1"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2285758" y="63434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34" name="Picture 12"/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0348" y="6364038"/>
            <a:ext cx="8556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220FDDF-C377-BB44-AC7F-F85C7C32EDEA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272143" y="6269331"/>
            <a:ext cx="718457" cy="5497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7166" r:id="rId1"/>
    <p:sldLayoutId id="2147487167" r:id="rId2"/>
    <p:sldLayoutId id="2147487158" r:id="rId3"/>
    <p:sldLayoutId id="2147487168" r:id="rId4"/>
    <p:sldLayoutId id="2147487159" r:id="rId5"/>
    <p:sldLayoutId id="2147487160" r:id="rId6"/>
    <p:sldLayoutId id="2147487161" r:id="rId7"/>
    <p:sldLayoutId id="2147487162" r:id="rId8"/>
    <p:sldLayoutId id="2147487163" r:id="rId9"/>
    <p:sldLayoutId id="2147487164" r:id="rId10"/>
    <p:sldLayoutId id="2147487165" r:id="rId11"/>
    <p:sldLayoutId id="214748717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400" smtClean="0">
                <a:solidFill>
                  <a:srgbClr val="000000"/>
                </a:solidFill>
                <a:latin typeface="Optima Medium"/>
              </a:defRPr>
            </a:lvl1pPr>
          </a:lstStyle>
          <a:p>
            <a:pPr>
              <a:defRPr/>
            </a:pPr>
            <a:r>
              <a:rPr lang="en-US" dirty="0"/>
              <a:t>04/15/21</a:t>
            </a:r>
            <a:endParaRPr lang="en-GB" dirty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Optima Medium"/>
              </a:defRPr>
            </a:lvl1pPr>
          </a:lstStyle>
          <a:p>
            <a:pPr>
              <a:defRPr/>
            </a:pPr>
            <a:r>
              <a:rPr lang="it-IT" dirty="0"/>
              <a:t>G. Vallone</a:t>
            </a:r>
            <a:endParaRPr lang="en-GB" dirty="0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  <a:latin typeface="Optima Medium"/>
              </a:defRPr>
            </a:lvl1pPr>
          </a:lstStyle>
          <a:p>
            <a:pPr>
              <a:defRPr/>
            </a:pPr>
            <a:fld id="{B4B7FE4A-4E20-45A3-911B-60EBF8FC9B29}" type="slidenum">
              <a:rPr lang="en-US" altLang="en-US"/>
              <a:pPr>
                <a:defRPr/>
              </a:pPr>
              <a:t>‹#›</a:t>
            </a:fld>
            <a:endParaRPr lang="en-US" altLang="en-US" sz="1400"/>
          </a:p>
        </p:txBody>
      </p:sp>
      <p:pic>
        <p:nvPicPr>
          <p:cNvPr id="205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TE_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68897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TextBox 8"/>
          <p:cNvSpPr txBox="1">
            <a:spLocks noChangeArrowheads="1"/>
          </p:cNvSpPr>
          <p:nvPr/>
        </p:nvSpPr>
        <p:spPr bwMode="auto">
          <a:xfrm>
            <a:off x="762000" y="914400"/>
            <a:ext cx="152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600">
                <a:solidFill>
                  <a:srgbClr val="000000"/>
                </a:solidFill>
                <a:latin typeface="Optima Medium"/>
              </a:rPr>
              <a:t>Technology </a:t>
            </a:r>
          </a:p>
          <a:p>
            <a:pPr eaLnBrk="1" hangingPunct="1">
              <a:defRPr/>
            </a:pPr>
            <a:r>
              <a:rPr lang="en-US" sz="1600">
                <a:solidFill>
                  <a:srgbClr val="000000"/>
                </a:solidFill>
                <a:latin typeface="Optima Medium"/>
              </a:rPr>
              <a:t>Department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69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tiff"/><Relationship Id="rId4" Type="http://schemas.openxmlformats.org/officeDocument/2006/relationships/image" Target="../media/image56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iorgiovallone/Nb3Sn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.png"/><Relationship Id="rId4" Type="http://schemas.openxmlformats.org/officeDocument/2006/relationships/image" Target="../media/image7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8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41B41E9D-7F75-4A96-93B2-31289DD00A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700" y="2057400"/>
            <a:ext cx="8610600" cy="1470025"/>
          </a:xfrm>
        </p:spPr>
        <p:txBody>
          <a:bodyPr/>
          <a:lstStyle/>
          <a:p>
            <a:r>
              <a:rPr lang="en-US" altLang="en-US" b="1" noProof="0" dirty="0">
                <a:latin typeface="Century Gothic" panose="020B0502020202020204" pitchFamily="34" charset="0"/>
              </a:rPr>
              <a:t>Coil Composite and Interface </a:t>
            </a:r>
            <a:r>
              <a:rPr lang="en-US" altLang="en-US" b="1" dirty="0">
                <a:latin typeface="Century Gothic" panose="020B0502020202020204" pitchFamily="34" charset="0"/>
              </a:rPr>
              <a:t>Engineering</a:t>
            </a:r>
            <a:endParaRPr lang="en-US" altLang="en-US" b="1" noProof="0" dirty="0">
              <a:latin typeface="Century Gothic" panose="020B0502020202020204" pitchFamily="34" charset="0"/>
            </a:endParaRPr>
          </a:p>
        </p:txBody>
      </p:sp>
      <p:sp>
        <p:nvSpPr>
          <p:cNvPr id="15363" name="Subtitle 2">
            <a:extLst>
              <a:ext uri="{FF2B5EF4-FFF2-40B4-BE49-F238E27FC236}">
                <a16:creationId xmlns:a16="http://schemas.microsoft.com/office/drawing/2014/main" id="{064E279F-D015-4AE2-8AEE-1FDF829A51D2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359541" y="3429000"/>
            <a:ext cx="8424918" cy="3276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noProof="0" dirty="0">
                <a:latin typeface="Century Gothic" panose="020B0502020202020204" pitchFamily="34" charset="0"/>
              </a:rPr>
              <a:t>G. Vallone</a:t>
            </a:r>
            <a:endParaRPr lang="en-US" altLang="en-US" sz="2000" noProof="0" dirty="0">
              <a:latin typeface="Century Gothic" panose="020B0502020202020204" pitchFamily="34" charset="0"/>
            </a:endParaRPr>
          </a:p>
          <a:p>
            <a:pPr algn="ctr"/>
            <a:endParaRPr lang="en-US" altLang="en-US" sz="2000" noProof="0" dirty="0">
              <a:latin typeface="Century Gothic" panose="020B0502020202020204" pitchFamily="34" charset="0"/>
            </a:endParaRPr>
          </a:p>
          <a:p>
            <a:pPr algn="ctr"/>
            <a:endParaRPr lang="en-US" altLang="en-US" sz="2000" noProof="0" dirty="0">
              <a:latin typeface="Century Gothic" panose="020B0502020202020204" pitchFamily="34" charset="0"/>
            </a:endParaRPr>
          </a:p>
          <a:p>
            <a:pPr algn="ctr"/>
            <a:endParaRPr lang="en-US" altLang="en-US" sz="2000" dirty="0">
              <a:latin typeface="Century Gothic" panose="020B0502020202020204" pitchFamily="34" charset="0"/>
            </a:endParaRPr>
          </a:p>
          <a:p>
            <a:pPr algn="ctr"/>
            <a:endParaRPr lang="en-US" altLang="en-US" sz="2000" dirty="0">
              <a:latin typeface="Century Gothic" panose="020B0502020202020204" pitchFamily="34" charset="0"/>
            </a:endParaRPr>
          </a:p>
          <a:p>
            <a:pPr algn="ctr"/>
            <a:endParaRPr lang="en-US" altLang="en-US" sz="2000" dirty="0">
              <a:latin typeface="Century Gothic" panose="020B0502020202020204" pitchFamily="34" charset="0"/>
            </a:endParaRPr>
          </a:p>
          <a:p>
            <a:pPr algn="ctr"/>
            <a:endParaRPr lang="en-US" altLang="en-US" sz="2000" noProof="0" dirty="0">
              <a:latin typeface="Century Gothic" panose="020B0502020202020204" pitchFamily="34" charset="0"/>
            </a:endParaRPr>
          </a:p>
          <a:p>
            <a:pPr algn="ctr"/>
            <a:r>
              <a:rPr lang="en-US" altLang="en-US" sz="2000" noProof="0" dirty="0">
                <a:latin typeface="Century Gothic" panose="020B0502020202020204" pitchFamily="34" charset="0"/>
              </a:rPr>
              <a:t>Workshop on State-of-the-Art in High Field Accelerator Magnets</a:t>
            </a:r>
          </a:p>
          <a:p>
            <a:pPr algn="ctr"/>
            <a:r>
              <a:rPr lang="en-US" altLang="en-US" sz="2000" noProof="0" dirty="0">
                <a:latin typeface="Century Gothic" panose="020B0502020202020204" pitchFamily="34" charset="0"/>
              </a:rPr>
              <a:t>15 April 2021</a:t>
            </a:r>
          </a:p>
        </p:txBody>
      </p:sp>
    </p:spTree>
    <p:extLst>
      <p:ext uri="{BB962C8B-B14F-4D97-AF65-F5344CB8AC3E}">
        <p14:creationId xmlns:p14="http://schemas.microsoft.com/office/powerpoint/2010/main" val="279059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Cable Stacks – RVE Model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10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799" y="3370654"/>
                <a:ext cx="6785487" cy="2801546"/>
              </a:xfrm>
            </p:spPr>
            <p:txBody>
              <a:bodyPr>
                <a:noAutofit/>
              </a:bodyPr>
              <a:lstStyle/>
              <a:p>
                <a:pPr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Properties ‘measured’ on a 10-stack FE model ~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representative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volume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element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(RVE) approach: they can be used on a </a:t>
                </a:r>
                <a:r>
                  <a:rPr lang="en-GB" sz="1400" i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block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model...</a:t>
                </a:r>
              </a:p>
              <a:p>
                <a:pPr>
                  <a:defRPr/>
                </a:pP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Notes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:</a:t>
                </a:r>
              </a:p>
              <a:p>
                <a:pPr lvl="1"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Remember: ‘</a:t>
                </a:r>
                <a:r>
                  <a:rPr lang="en-GB" sz="1400" i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The measurement of the thermal-contraction integral at zero stress is not very meaningful’</a:t>
                </a:r>
              </a:p>
              <a:p>
                <a:pPr lvl="2"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However, part of the change is explained by the modulus change at cold - unloaded thermal contraction seems more relevant for models.</a:t>
                </a:r>
              </a:p>
              <a:p>
                <a:pPr lvl="1"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In 2D we can use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isotropic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plasticity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(simple, and similar values for the plastic modulus…). Not valid in 3D, where the plastic modulus significantly higher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→</m:t>
                    </m:r>
                  </m:oMath>
                </a14:m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anisotropic plasticity</a:t>
                </a:r>
              </a:p>
              <a:p>
                <a:pPr lvl="1"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What about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moisture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absorption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?</a:t>
                </a:r>
              </a:p>
            </p:txBody>
          </p:sp>
        </mc:Choice>
        <mc:Fallback xmlns="">
          <p:sp>
            <p:nvSpPr>
              <p:cNvPr id="1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799" y="3370654"/>
                <a:ext cx="6785487" cy="2801546"/>
              </a:xfrm>
              <a:blipFill>
                <a:blip r:embed="rId2"/>
                <a:stretch>
                  <a:fillRect l="-187" t="-450" b="-40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297550"/>
              </p:ext>
            </p:extLst>
          </p:nvPr>
        </p:nvGraphicFramePr>
        <p:xfrm>
          <a:off x="333282" y="1255842"/>
          <a:ext cx="6273799" cy="2044065"/>
        </p:xfrm>
        <a:graphic>
          <a:graphicData uri="http://schemas.openxmlformats.org/drawingml/2006/table">
            <a:tbl>
              <a:tblPr/>
              <a:tblGrid>
                <a:gridCol w="1211514">
                  <a:extLst>
                    <a:ext uri="{9D8B030D-6E8A-4147-A177-3AD203B41FA5}">
                      <a16:colId xmlns:a16="http://schemas.microsoft.com/office/drawing/2014/main" val="386459272"/>
                    </a:ext>
                  </a:extLst>
                </a:gridCol>
                <a:gridCol w="979387">
                  <a:extLst>
                    <a:ext uri="{9D8B030D-6E8A-4147-A177-3AD203B41FA5}">
                      <a16:colId xmlns:a16="http://schemas.microsoft.com/office/drawing/2014/main" val="3940681122"/>
                    </a:ext>
                  </a:extLst>
                </a:gridCol>
                <a:gridCol w="1011185">
                  <a:extLst>
                    <a:ext uri="{9D8B030D-6E8A-4147-A177-3AD203B41FA5}">
                      <a16:colId xmlns:a16="http://schemas.microsoft.com/office/drawing/2014/main" val="2162016055"/>
                    </a:ext>
                  </a:extLst>
                </a:gridCol>
                <a:gridCol w="1030264">
                  <a:extLst>
                    <a:ext uri="{9D8B030D-6E8A-4147-A177-3AD203B41FA5}">
                      <a16:colId xmlns:a16="http://schemas.microsoft.com/office/drawing/2014/main" val="4000809181"/>
                    </a:ext>
                  </a:extLst>
                </a:gridCol>
                <a:gridCol w="1011185">
                  <a:extLst>
                    <a:ext uri="{9D8B030D-6E8A-4147-A177-3AD203B41FA5}">
                      <a16:colId xmlns:a16="http://schemas.microsoft.com/office/drawing/2014/main" val="2173406907"/>
                    </a:ext>
                  </a:extLst>
                </a:gridCol>
                <a:gridCol w="1030264">
                  <a:extLst>
                    <a:ext uri="{9D8B030D-6E8A-4147-A177-3AD203B41FA5}">
                      <a16:colId xmlns:a16="http://schemas.microsoft.com/office/drawing/2014/main" val="3250187141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Unit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R.T.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4.5 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9308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Elastic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Plastic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Elastic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Plastic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4106663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GPa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52.6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0109323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GPa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11.6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974039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Gxy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GPa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93928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nu12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/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0.195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0.299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447770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alpha_x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mm/m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4.438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4.45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684159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alpha_y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mm/m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4.03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5488531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6547676-7429-7346-BCDF-31380B8E3B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54963" r="49517"/>
          <a:stretch/>
        </p:blipFill>
        <p:spPr>
          <a:xfrm>
            <a:off x="6934200" y="1594747"/>
            <a:ext cx="1737567" cy="138950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FFA1429-BA07-664E-9FCF-08F268B1145F}"/>
              </a:ext>
            </a:extLst>
          </p:cNvPr>
          <p:cNvSpPr/>
          <p:nvPr/>
        </p:nvSpPr>
        <p:spPr>
          <a:xfrm>
            <a:off x="6934200" y="2947508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Strand Model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F1B1168-E88D-CE47-9C8E-05A04B0D4E4A}"/>
              </a:ext>
            </a:extLst>
          </p:cNvPr>
          <p:cNvCxnSpPr>
            <a:cxnSpLocks/>
          </p:cNvCxnSpPr>
          <p:nvPr/>
        </p:nvCxnSpPr>
        <p:spPr>
          <a:xfrm>
            <a:off x="7090287" y="12192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1B019D7-7C96-EF42-894D-3A66B6122522}"/>
              </a:ext>
            </a:extLst>
          </p:cNvPr>
          <p:cNvCxnSpPr>
            <a:cxnSpLocks/>
          </p:cNvCxnSpPr>
          <p:nvPr/>
        </p:nvCxnSpPr>
        <p:spPr>
          <a:xfrm>
            <a:off x="7329263" y="12192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84E9DD8-CF63-D94F-940C-96E1B8B7209F}"/>
              </a:ext>
            </a:extLst>
          </p:cNvPr>
          <p:cNvCxnSpPr>
            <a:cxnSpLocks/>
          </p:cNvCxnSpPr>
          <p:nvPr/>
        </p:nvCxnSpPr>
        <p:spPr>
          <a:xfrm>
            <a:off x="7568239" y="12192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D046F0A-7C98-F84B-8191-0B620F1A8572}"/>
              </a:ext>
            </a:extLst>
          </p:cNvPr>
          <p:cNvCxnSpPr>
            <a:cxnSpLocks/>
          </p:cNvCxnSpPr>
          <p:nvPr/>
        </p:nvCxnSpPr>
        <p:spPr>
          <a:xfrm>
            <a:off x="7807215" y="12192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A800834-67DA-DA43-B91A-1991AE6112F8}"/>
              </a:ext>
            </a:extLst>
          </p:cNvPr>
          <p:cNvCxnSpPr>
            <a:cxnSpLocks/>
          </p:cNvCxnSpPr>
          <p:nvPr/>
        </p:nvCxnSpPr>
        <p:spPr>
          <a:xfrm>
            <a:off x="8046191" y="12192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332812F-D360-E144-9314-07591CB92086}"/>
              </a:ext>
            </a:extLst>
          </p:cNvPr>
          <p:cNvCxnSpPr>
            <a:cxnSpLocks/>
          </p:cNvCxnSpPr>
          <p:nvPr/>
        </p:nvCxnSpPr>
        <p:spPr>
          <a:xfrm>
            <a:off x="8285167" y="12192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941FB71-895F-A648-AA03-DAC0AB30FDD9}"/>
              </a:ext>
            </a:extLst>
          </p:cNvPr>
          <p:cNvCxnSpPr>
            <a:cxnSpLocks/>
          </p:cNvCxnSpPr>
          <p:nvPr/>
        </p:nvCxnSpPr>
        <p:spPr>
          <a:xfrm>
            <a:off x="8524144" y="12192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ACE70139-96FB-8841-A68E-907945D7A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3890" y="3741490"/>
            <a:ext cx="1653444" cy="1792569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53E9B40-F6CB-BE40-9E74-8F621E509479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7900612" y="3249287"/>
            <a:ext cx="0" cy="49220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514CFE4-9D15-5148-9717-827CE0365D64}"/>
              </a:ext>
            </a:extLst>
          </p:cNvPr>
          <p:cNvSpPr/>
          <p:nvPr/>
        </p:nvSpPr>
        <p:spPr>
          <a:xfrm>
            <a:off x="7137867" y="5531195"/>
            <a:ext cx="18166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Block ‘RVE’ Model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520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Magnet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11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158BB276-8764-FD46-94F1-B314CFE04A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499" y="1245944"/>
            <a:ext cx="3243001" cy="2156600"/>
          </a:xfrm>
          <a:prstGeom prst="rect">
            <a:avLst/>
          </a:prstGeom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B92A979E-934E-6C40-A4F0-7CFA1E7765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765" y="1219903"/>
            <a:ext cx="3886200" cy="2156600"/>
          </a:xfrm>
          <a:prstGeom prst="rect">
            <a:avLst/>
          </a:prstGeom>
        </p:spPr>
      </p:pic>
      <p:pic>
        <p:nvPicPr>
          <p:cNvPr id="11" name="Picture 10" descr="Chart&#10;&#10;Description automatically generated with medium confidence">
            <a:extLst>
              <a:ext uri="{FF2B5EF4-FFF2-40B4-BE49-F238E27FC236}">
                <a16:creationId xmlns:a16="http://schemas.microsoft.com/office/drawing/2014/main" id="{74A418F8-9AED-5E44-AEEC-ED7E807D9F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200912"/>
            <a:ext cx="2133600" cy="1503391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9AEFF6C-B69E-764C-AFD1-0322E3D1A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3443429"/>
            <a:ext cx="8458200" cy="278608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MQXF magnet: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current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reference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models use a model ‘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calibrated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’ on top of the available mechanical measurements – not feasible during design</a:t>
            </a: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Both the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strand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model and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RVE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model match the mechanical measurements, with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no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calibration</a:t>
            </a: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Properties from the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RVE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strand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model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agrees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reasonably with the maximum slopes measured on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cable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stacks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!</a:t>
            </a: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Suggestion on how to extract properties from these experiments?</a:t>
            </a:r>
          </a:p>
          <a:p>
            <a:pPr lvl="1">
              <a:defRPr/>
            </a:pP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10-stack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measurements are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effective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! But extracting just 1 number (coil modulus?) is just not enough</a:t>
            </a: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What is the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material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limit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now? Lost connection to the empiric 150-200 MPa!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3BDB49-E6CB-2E48-88AE-A9448C2146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4848" y="1871358"/>
            <a:ext cx="1261534" cy="136768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B64D9F9-A9A2-374C-9D0F-5C9464BB5D2F}"/>
              </a:ext>
            </a:extLst>
          </p:cNvPr>
          <p:cNvSpPr/>
          <p:nvPr/>
        </p:nvSpPr>
        <p:spPr>
          <a:xfrm>
            <a:off x="1517291" y="3195775"/>
            <a:ext cx="181664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‘RVE’ Model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FC95A82-C3AF-2F47-9988-EE44ADB90348}"/>
              </a:ext>
            </a:extLst>
          </p:cNvPr>
          <p:cNvSpPr/>
          <p:nvPr/>
        </p:nvSpPr>
        <p:spPr>
          <a:xfrm>
            <a:off x="-16934" y="2669293"/>
            <a:ext cx="19352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Strand Model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940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latin typeface="Century Gothic" panose="020B0502020202020204" pitchFamily="34" charset="0"/>
              </a:rPr>
              <a:t>I</a:t>
            </a:r>
            <a:r>
              <a:rPr lang="en-GB" baseline="-25000" dirty="0" err="1">
                <a:latin typeface="Century Gothic" panose="020B0502020202020204" pitchFamily="34" charset="0"/>
              </a:rPr>
              <a:t>c</a:t>
            </a:r>
            <a:r>
              <a:rPr lang="en-GB" dirty="0">
                <a:latin typeface="Century Gothic" panose="020B0502020202020204" pitchFamily="34" charset="0"/>
              </a:rPr>
              <a:t> Reduction – Sample Holder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866FA4-9E8D-A944-9E82-CFA5E4F91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3957055"/>
            <a:ext cx="8543925" cy="211989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Electro-magnetic-mechanical model of the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sample holder</a:t>
            </a: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Cable stack modelled with the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mechanical approach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validated from 10-stack measurements</a:t>
            </a: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’strand’ model allows to extract the strain in the Nb</a:t>
            </a:r>
            <a:r>
              <a:rPr lang="en-GB" sz="1600" baseline="-250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3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Sn region</a:t>
            </a:r>
            <a:endParaRPr lang="en-GB" sz="1600" b="1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exponential scaling law allows to connect this strain to the critical surface</a:t>
            </a: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Quench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currents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are matched 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reasonably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well</a:t>
            </a: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At 155 MPa there was some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irreversible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degradation – not modelled…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AAC7095-632D-A342-9159-9F2FA91AFD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128" y="1314450"/>
            <a:ext cx="3781513" cy="25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D2A9B49-97D7-EF40-A1EB-4083E8B8E4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261480"/>
            <a:ext cx="2743199" cy="262423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495D13-DF78-BC47-B933-6C33EF1944FE}"/>
              </a:ext>
            </a:extLst>
          </p:cNvPr>
          <p:cNvSpPr/>
          <p:nvPr/>
        </p:nvSpPr>
        <p:spPr>
          <a:xfrm>
            <a:off x="1027035" y="3680056"/>
            <a:ext cx="3303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See B. </a:t>
            </a:r>
            <a:r>
              <a:rPr lang="en-GB" sz="1200" i="1" dirty="0" err="1">
                <a:latin typeface="Century Gothic" panose="020B0502020202020204" pitchFamily="34" charset="0"/>
                <a:cs typeface="Consolas" panose="020B0609020204030204" pitchFamily="49" charset="0"/>
              </a:rPr>
              <a:t>Bodrini</a:t>
            </a: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 et al., IEEE Trans. (2013)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3A6E4F-9731-1F4F-A927-8C6A8FB66FF7}"/>
              </a:ext>
            </a:extLst>
          </p:cNvPr>
          <p:cNvSpPr/>
          <p:nvPr/>
        </p:nvSpPr>
        <p:spPr>
          <a:xfrm>
            <a:off x="5544885" y="5984457"/>
            <a:ext cx="3303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See G. Vallone et al., IEEE Trans. (2018)</a:t>
            </a:r>
          </a:p>
        </p:txBody>
      </p:sp>
    </p:spTree>
    <p:extLst>
      <p:ext uri="{BB962C8B-B14F-4D97-AF65-F5344CB8AC3E}">
        <p14:creationId xmlns:p14="http://schemas.microsoft.com/office/powerpoint/2010/main" val="1604735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>
                <a:latin typeface="Century Gothic" panose="020B0502020202020204" pitchFamily="34" charset="0"/>
              </a:rPr>
              <a:t>I</a:t>
            </a:r>
            <a:r>
              <a:rPr lang="en-GB" baseline="-25000" dirty="0" err="1">
                <a:latin typeface="Century Gothic" panose="020B0502020202020204" pitchFamily="34" charset="0"/>
              </a:rPr>
              <a:t>c</a:t>
            </a:r>
            <a:r>
              <a:rPr lang="en-GB" dirty="0">
                <a:latin typeface="Century Gothic" panose="020B0502020202020204" pitchFamily="34" charset="0"/>
              </a:rPr>
              <a:t> Reduction - MQXF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13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351E715-27F2-3645-BB2C-FF28D6F7C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3870960"/>
            <a:ext cx="8458200" cy="221915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MQXF strand model,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powering 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results:</a:t>
            </a:r>
          </a:p>
          <a:p>
            <a:pPr lvl="1">
              <a:defRPr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Approach validated on the 10 stacks + sample holder</a:t>
            </a:r>
          </a:p>
          <a:p>
            <a:pPr lvl="1">
              <a:defRPr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Refined short sample estimation (critical strands at the the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mid-plane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)</a:t>
            </a:r>
          </a:p>
          <a:p>
            <a:pPr lvl="1">
              <a:defRPr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Inner layer, 2</a:t>
            </a:r>
            <a:r>
              <a:rPr lang="en-US" sz="1600" baseline="300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nd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turn: local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strain concentration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reduces the available margin</a:t>
            </a:r>
          </a:p>
          <a:p>
            <a:pPr lvl="2">
              <a:defRPr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impact of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local 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effects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was difficult to evaluate with block models</a:t>
            </a:r>
            <a:endParaRPr lang="en-US" sz="1600" b="1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Model allows to extract an updated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temperature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margin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map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(not shown)</a:t>
            </a:r>
          </a:p>
          <a:p>
            <a:pPr lvl="2">
              <a:defRPr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Significant margin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reduction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on the strained regions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15448A3-805C-724F-A8AA-514F235984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872" y="1219200"/>
            <a:ext cx="3980128" cy="26517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81E79FA-0239-2240-A628-1FEBBB7772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" y="1219200"/>
            <a:ext cx="3980127" cy="265176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F76E6F2-BEAA-DD4C-84CF-E98AC5515B9D}"/>
              </a:ext>
            </a:extLst>
          </p:cNvPr>
          <p:cNvSpPr/>
          <p:nvPr/>
        </p:nvSpPr>
        <p:spPr>
          <a:xfrm>
            <a:off x="5535361" y="5959475"/>
            <a:ext cx="3303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See G. Vallone et al., SUST (2020)</a:t>
            </a:r>
          </a:p>
        </p:txBody>
      </p:sp>
    </p:spTree>
    <p:extLst>
      <p:ext uri="{BB962C8B-B14F-4D97-AF65-F5344CB8AC3E}">
        <p14:creationId xmlns:p14="http://schemas.microsoft.com/office/powerpoint/2010/main" val="193262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entury Gothic" panose="020B0502020202020204" pitchFamily="34" charset="0"/>
              </a:rPr>
              <a:t>Outline</a:t>
            </a:r>
            <a:endParaRPr lang="en-GB" altLang="en-US" dirty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Coil composite models</a:t>
            </a:r>
          </a:p>
          <a:p>
            <a:pPr marL="0" indent="0">
              <a:buNone/>
            </a:pPr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Debonding in superconducting magnets</a:t>
            </a: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842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Introduction – Coils Interfaces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15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2650004"/>
            <a:ext cx="8458200" cy="352219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Bonded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joints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(interfaces) are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commonly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used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in superconducting magnets coils</a:t>
            </a:r>
          </a:p>
          <a:p>
            <a:pPr lvl="1">
              <a:defRPr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Pole/coil, pole/wedges in cos(𝜗) designs</a:t>
            </a:r>
          </a:p>
          <a:p>
            <a:pPr lvl="1">
              <a:defRPr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Pole/coil in block coils</a:t>
            </a:r>
          </a:p>
          <a:p>
            <a:pPr lvl="1">
              <a:defRPr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Even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more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used in certain ‘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stress-managed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’ designs: e.g. spar/cable and rib/cable in CCT magnets</a:t>
            </a:r>
          </a:p>
          <a:p>
            <a:pPr lvl="1">
              <a:defRPr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But also cable/cable…</a:t>
            </a:r>
          </a:p>
          <a:p>
            <a:pPr lvl="1">
              <a:defRPr/>
            </a:pPr>
            <a:endParaRPr lang="en-US" sz="10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These interfaces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can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fail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:</a:t>
            </a:r>
          </a:p>
          <a:p>
            <a:pPr lvl="1">
              <a:defRPr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Their failure is considered a possible cause of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training</a:t>
            </a:r>
          </a:p>
          <a:p>
            <a:pPr lvl="1">
              <a:defRPr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Our failure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criteria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are often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empiric</a:t>
            </a:r>
            <a:endParaRPr lang="en-US" sz="12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defRPr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Shear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stress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rarely considered as possible source of failure</a:t>
            </a:r>
          </a:p>
          <a:p>
            <a:pPr>
              <a:defRPr/>
            </a:pPr>
            <a:endParaRPr lang="en-US" sz="10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In FE models we often consider only 2 cases: perfectly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bonded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, and completely </a:t>
            </a:r>
            <a:r>
              <a:rPr lang="en-US" sz="1600" b="1" dirty="0" err="1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debonded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(with or without friction)</a:t>
            </a:r>
          </a:p>
          <a:p>
            <a:pPr lvl="1">
              <a:defRPr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Reality can be in between… The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interface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may be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failed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only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partially</a:t>
            </a:r>
          </a:p>
          <a:p>
            <a:pPr lvl="1">
              <a:defRPr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As often happens on </a:t>
            </a:r>
            <a:r>
              <a:rPr lang="en-US" sz="1200" dirty="0" err="1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supercond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. magnets, almost impossible to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measure 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during a magnet test…</a:t>
            </a:r>
          </a:p>
          <a:p>
            <a:pPr>
              <a:defRPr/>
            </a:pPr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2DD46A-D222-E641-A02D-97835A007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607" y="1209701"/>
            <a:ext cx="3546021" cy="1398431"/>
          </a:xfrm>
          <a:prstGeom prst="rect">
            <a:avLst/>
          </a:prstGeom>
        </p:spPr>
      </p:pic>
      <p:pic>
        <p:nvPicPr>
          <p:cNvPr id="8" name="Picture 7" descr="A close-up of a tire&#10;&#10;Description automatically generated with low confidence">
            <a:extLst>
              <a:ext uri="{FF2B5EF4-FFF2-40B4-BE49-F238E27FC236}">
                <a16:creationId xmlns:a16="http://schemas.microsoft.com/office/drawing/2014/main" id="{1DAB6DA2-7134-F448-B523-1B424595F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632" y="1209701"/>
            <a:ext cx="2108521" cy="1440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661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Commonly Used Interface Limits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16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458200" cy="4853305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Traditional Prestress/Failure ‘Criteria’, generally applied on pole/coil interfaces: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​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No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tension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(bonded model) / no detachment (friction model)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​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Average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pressure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&gt;0 (friction model)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20 MPa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avg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.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tension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(bonded model)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Results might not be representative of the real coil condition, especially if the tension ‘region’ is ‘wide’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Not clear if there is any empirical evidence that this works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20 MPa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max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.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tension 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(bonded model)</a:t>
            </a:r>
            <a:endParaRPr lang="en-US" sz="18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Failure criteria for the epoxy bonding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Generally, the ‘corner spikes’ (~1 contact element, 1 mm) were neglected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50 um max. normal displacement on non-bonded interfaces</a:t>
            </a:r>
          </a:p>
          <a:p>
            <a:pPr lvl="3"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Why no limits on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shear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stresses? And interaction (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mixed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mode failure)?</a:t>
            </a:r>
          </a:p>
        </p:txBody>
      </p:sp>
    </p:spTree>
    <p:extLst>
      <p:ext uri="{BB962C8B-B14F-4D97-AF65-F5344CB8AC3E}">
        <p14:creationId xmlns:p14="http://schemas.microsoft.com/office/powerpoint/2010/main" val="21286359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How strong can adhesive joints be?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17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657600"/>
            <a:ext cx="8458200" cy="249110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Tensile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strength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of bonded joints is usually lower than 100 MPa (50 MPa for shear)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Common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values around 70 MPa tensile, 35 MPa shear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Tresca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criterion seems to apply on most adhesives (shear = ½ tensile)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Much more than 20 MPa… A reliable 70 MPa bonding strength would allow to significantly decrease stresses on the conductor in many designs… But can the coil handle it?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This would also require a glue layer ‘thicker’ than what we normally consider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G</a:t>
            </a:r>
            <a:r>
              <a:rPr lang="en-US" sz="1600" baseline="-25000" dirty="0">
                <a:solidFill>
                  <a:schemeClr val="tx1"/>
                </a:solidFill>
                <a:latin typeface="Century Gothic" panose="020B0502020202020204" pitchFamily="34" charset="0"/>
              </a:rPr>
              <a:t>c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(</a:t>
            </a:r>
            <a:r>
              <a:rPr lang="en-US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Ψ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) curves measured on different adhesive systems (</a:t>
            </a:r>
            <a:r>
              <a:rPr lang="en-US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Cybond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4523GB, Permabond ESP 310) suggest that roughly: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G</a:t>
            </a:r>
            <a:r>
              <a:rPr lang="en-US" sz="1600" b="1" baseline="-25000" dirty="0">
                <a:solidFill>
                  <a:schemeClr val="tx1"/>
                </a:solidFill>
                <a:latin typeface="Century Gothic" panose="020B0502020202020204" pitchFamily="34" charset="0"/>
              </a:rPr>
              <a:t>IIc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~3G</a:t>
            </a:r>
            <a:r>
              <a:rPr lang="en-US" sz="1600" b="1" baseline="-25000" dirty="0">
                <a:solidFill>
                  <a:schemeClr val="tx1"/>
                </a:solidFill>
                <a:latin typeface="Century Gothic" panose="020B0502020202020204" pitchFamily="34" charset="0"/>
              </a:rPr>
              <a:t>Ic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DAD78B-E726-DD4C-B0ED-D0ED11E42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6513" y="1309857"/>
            <a:ext cx="2700924" cy="228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B9FA728-2D6D-4D42-8DEB-157B876E2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804" y="1309857"/>
            <a:ext cx="3021634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503" y="1309857"/>
            <a:ext cx="3144644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58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 err="1">
                <a:latin typeface="Century Gothic" panose="020B0502020202020204" pitchFamily="34" charset="0"/>
              </a:rPr>
              <a:t>Debonding</a:t>
            </a:r>
            <a:r>
              <a:rPr lang="en-GB" dirty="0">
                <a:latin typeface="Century Gothic" panose="020B0502020202020204" pitchFamily="34" charset="0"/>
              </a:rPr>
              <a:t> Material Models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18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6050280" cy="517144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Many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methodologies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available to simulate debonding: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‘Manually’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kill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contact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elements – needs a failure criteria (e.g. max tension/shear, VCCT). Does not allow to ‘degrade’ the contact stiffness during failure.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VCCT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(Virtual Crack Closure Technique, used as fracture criteria)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Plastic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glue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models – with/without killing the underlying contact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Cohesive zone model (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CZM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SMART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crack growth (K</a:t>
            </a:r>
            <a:r>
              <a:rPr lang="en-US" sz="1200" baseline="-25000" dirty="0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/J-integral + adaptive re-meshing)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XFEM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– special elements that allow the crack propagation inside. More useful when the crack propagation path is unknown.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CZM 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seems particularly suited to our needs: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We already know the potential failure locations (interfaces…)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Allows to simulate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mixed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mode failure, glue plasticity</a:t>
            </a:r>
            <a:endParaRPr lang="en-US" sz="12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No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need for: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Special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meshes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near the crack (and </a:t>
            </a:r>
            <a:r>
              <a:rPr lang="en-US" sz="1200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remesh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after propagation)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Explicitly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model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the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glue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– easy to extend available models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sz="9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Material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properties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required: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Glue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elastic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properties (E, nu) and </a:t>
            </a:r>
            <a:r>
              <a:rPr lang="en-US" sz="1200" b="1">
                <a:solidFill>
                  <a:schemeClr val="tx1"/>
                </a:solidFill>
                <a:latin typeface="Century Gothic" panose="020B0502020202020204" pitchFamily="34" charset="0"/>
              </a:rPr>
              <a:t>thickness</a:t>
            </a:r>
            <a:r>
              <a:rPr lang="en-US" sz="1200">
                <a:solidFill>
                  <a:schemeClr val="tx1"/>
                </a:solidFill>
                <a:latin typeface="Century Gothic" panose="020B0502020202020204" pitchFamily="34" charset="0"/>
              </a:rPr>
              <a:t> (important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!)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Elastic and shear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strength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Fracture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energy release rate for different modes  (</a:t>
            </a:r>
            <a:r>
              <a:rPr lang="en-US" sz="12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G</a:t>
            </a:r>
            <a:r>
              <a:rPr lang="en-US" sz="1200" baseline="-250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Ic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G</a:t>
            </a:r>
            <a:r>
              <a:rPr lang="en-US" sz="1200" baseline="-250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IIc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  <a:p>
            <a:pPr marL="0" indent="0">
              <a:buNone/>
            </a:pPr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Numerical analysis of the delamination in CFRP laminates: VCCT and XFEM  assessment - ScienceDirect">
            <a:extLst>
              <a:ext uri="{FF2B5EF4-FFF2-40B4-BE49-F238E27FC236}">
                <a16:creationId xmlns:a16="http://schemas.microsoft.com/office/drawing/2014/main" id="{E253395D-CA7F-314A-A8EA-D2AB658E0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040" y="3116783"/>
            <a:ext cx="2000017" cy="101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0DD2AA8-3BE1-F747-A372-10634DCBE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5288" y="1609998"/>
            <a:ext cx="2509520" cy="10941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25266E-9FB9-664A-8EE0-3BBABD0CBD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8360" y="4359542"/>
            <a:ext cx="2403376" cy="179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638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Coil-Pole Debonding in MQXF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24/07/2018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Giorgio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4A9666-5A4B-4329-AA8D-17B8A853FE6C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400">
              <a:latin typeface="Century Gothic" panose="020B0502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827" y="3531600"/>
            <a:ext cx="3241297" cy="216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5" y="3531600"/>
            <a:ext cx="3241297" cy="216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219200"/>
            <a:ext cx="3241297" cy="216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928" y="1219200"/>
            <a:ext cx="3241297" cy="216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2" y="3531600"/>
            <a:ext cx="3241297" cy="2160000"/>
          </a:xfrm>
          <a:prstGeom prst="rect">
            <a:avLst/>
          </a:prstGeom>
        </p:spPr>
      </p:pic>
      <p:pic>
        <p:nvPicPr>
          <p:cNvPr id="12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40" r="56035"/>
          <a:stretch/>
        </p:blipFill>
        <p:spPr bwMode="auto">
          <a:xfrm>
            <a:off x="7430475" y="133715"/>
            <a:ext cx="1332525" cy="954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2404" y="510700"/>
            <a:ext cx="139669" cy="128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D4494AB-7A03-FE43-9EDF-39825079AB1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305094"/>
            <a:ext cx="2895601" cy="22065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5F47A3-7412-6244-A321-72FBE953A435}"/>
              </a:ext>
            </a:extLst>
          </p:cNvPr>
          <p:cNvSpPr/>
          <p:nvPr/>
        </p:nvSpPr>
        <p:spPr>
          <a:xfrm>
            <a:off x="304800" y="5823434"/>
            <a:ext cx="8458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entury Gothic" panose="020B0502020202020204" pitchFamily="34" charset="0"/>
              </a:rPr>
              <a:t>Progressive failure of the </a:t>
            </a:r>
            <a:r>
              <a:rPr lang="en-US" sz="1600" b="1" dirty="0">
                <a:latin typeface="Century Gothic" panose="020B0502020202020204" pitchFamily="34" charset="0"/>
              </a:rPr>
              <a:t>coil/pole </a:t>
            </a:r>
            <a:r>
              <a:rPr lang="en-US" sz="1600" dirty="0">
                <a:latin typeface="Century Gothic" panose="020B0502020202020204" pitchFamily="34" charset="0"/>
              </a:rPr>
              <a:t>interface during </a:t>
            </a:r>
            <a:r>
              <a:rPr lang="en-US" sz="1600" b="1" dirty="0">
                <a:latin typeface="Century Gothic" panose="020B0502020202020204" pitchFamily="34" charset="0"/>
              </a:rPr>
              <a:t>training</a:t>
            </a:r>
            <a:r>
              <a:rPr lang="en-US" sz="1600" dirty="0">
                <a:latin typeface="Century Gothic" panose="020B0502020202020204" pitchFamily="34" charset="0"/>
              </a:rPr>
              <a:t> - only </a:t>
            </a:r>
            <a:r>
              <a:rPr lang="en-US" sz="1600" b="1" dirty="0">
                <a:latin typeface="Century Gothic" panose="020B0502020202020204" pitchFamily="34" charset="0"/>
              </a:rPr>
              <a:t>mode</a:t>
            </a:r>
            <a:r>
              <a:rPr lang="en-US" sz="1600" dirty="0"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latin typeface="Century Gothic" panose="020B0502020202020204" pitchFamily="34" charset="0"/>
              </a:rPr>
              <a:t>I</a:t>
            </a:r>
            <a:r>
              <a:rPr lang="en-US" sz="1600" dirty="0">
                <a:latin typeface="Century Gothic" panose="020B0502020202020204" pitchFamily="34" charset="0"/>
              </a:rPr>
              <a:t> failure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74153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Acknowledgments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5029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BNL</a:t>
            </a: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M.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Anerella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J. Cozzolino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defRPr/>
            </a:pP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CERN</a:t>
            </a: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B.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Bordini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N.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Bourcey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J.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Ferradas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C.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Fichera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P.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Grosclaude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M.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Guinchard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S.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Izquierdo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Bermudez, J. C. Perez, O. Sacristan De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Frutos</a:t>
            </a: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marL="457200" lvl="1" indent="0">
              <a:buNone/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defRPr/>
            </a:pP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FNAL</a:t>
            </a: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G. Ambrosio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defRPr/>
            </a:pP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LBNL</a:t>
            </a: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D. Cheng, E.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Anderssen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D. Arbelaez, L. Brouwer, P.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Ferracin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H. Pan, I. Pong, S.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Prestemon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GL.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Sabbi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T. Shen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defRPr/>
            </a:pPr>
            <a:r>
              <a:rPr lang="en-GB" sz="20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PSI</a:t>
            </a: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B. </a:t>
            </a:r>
            <a:r>
              <a:rPr lang="en-GB" sz="16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Auchmann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M. Daly</a:t>
            </a:r>
          </a:p>
        </p:txBody>
      </p:sp>
    </p:spTree>
    <p:extLst>
      <p:ext uri="{BB962C8B-B14F-4D97-AF65-F5344CB8AC3E}">
        <p14:creationId xmlns:p14="http://schemas.microsoft.com/office/powerpoint/2010/main" val="19307403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575" y="1644066"/>
            <a:ext cx="1623451" cy="18444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Coil-Pole Debonding in MQXF (2)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24/07/2018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Giorgio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4A9666-5A4B-4329-AA8D-17B8A853FE6C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400" dirty="0"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3892021"/>
            <a:ext cx="5029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Coil/Pole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motion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at the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interface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The crack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propagation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starts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from the inner/outer radius of the inner layer and from the outer radius of the outer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The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central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part of the outer layer is the last to break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143000"/>
            <a:ext cx="3775281" cy="25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43000"/>
            <a:ext cx="3775281" cy="252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0" y="3650300"/>
            <a:ext cx="3774923" cy="2520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V="1">
            <a:off x="4151573" y="2269331"/>
            <a:ext cx="398996" cy="19946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602956" y="2114550"/>
            <a:ext cx="397669" cy="19050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860088" y="2240868"/>
            <a:ext cx="4320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783194" y="2456892"/>
            <a:ext cx="32403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7EB39CA-D3F6-F14D-A2F7-490650EA4461}"/>
              </a:ext>
            </a:extLst>
          </p:cNvPr>
          <p:cNvSpPr/>
          <p:nvPr/>
        </p:nvSpPr>
        <p:spPr>
          <a:xfrm>
            <a:off x="2227603" y="5931074"/>
            <a:ext cx="3303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See G. Vallone, P. </a:t>
            </a:r>
            <a:r>
              <a:rPr lang="en-GB" sz="1200" i="1" dirty="0" err="1">
                <a:latin typeface="Century Gothic" panose="020B0502020202020204" pitchFamily="34" charset="0"/>
                <a:cs typeface="Consolas" panose="020B0609020204030204" pitchFamily="49" charset="0"/>
              </a:rPr>
              <a:t>Ferracin</a:t>
            </a: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, SUST (2017)</a:t>
            </a:r>
          </a:p>
        </p:txBody>
      </p:sp>
    </p:spTree>
    <p:extLst>
      <p:ext uri="{BB962C8B-B14F-4D97-AF65-F5344CB8AC3E}">
        <p14:creationId xmlns:p14="http://schemas.microsoft.com/office/powerpoint/2010/main" val="3583784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CCT – Interface Failure During Powering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21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5" name="Ansys" descr="Ansys">
            <a:hlinkClick r:id="" action="ppaction://media"/>
            <a:extLst>
              <a:ext uri="{FF2B5EF4-FFF2-40B4-BE49-F238E27FC236}">
                <a16:creationId xmlns:a16="http://schemas.microsoft.com/office/drawing/2014/main" id="{D9BA3F02-9F56-124B-BBBC-3516F6EFE1B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171575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807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CCT – Interface Failure During Powering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C8E171B-3ADE-7B48-9D7A-8F2A56086689}"/>
              </a:ext>
            </a:extLst>
          </p:cNvPr>
          <p:cNvSpPr txBox="1">
            <a:spLocks/>
          </p:cNvSpPr>
          <p:nvPr/>
        </p:nvSpPr>
        <p:spPr>
          <a:xfrm>
            <a:off x="304800" y="3759200"/>
            <a:ext cx="8458200" cy="25547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886" indent="-342886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42920" indent="-285739" algn="l" defTabSz="457182" rtl="0" eaLnBrk="1" latinLnBrk="0" hangingPunct="1">
              <a:spcBef>
                <a:spcPct val="20000"/>
              </a:spcBef>
              <a:buFont typeface="Courier New"/>
              <a:buChar char="o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2pPr>
            <a:lvl3pPr marL="1142954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3pPr>
            <a:lvl4pPr marL="1600136" indent="-228591" algn="l" defTabSz="457182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4pPr>
            <a:lvl5pPr marL="2057318" indent="-228591" algn="l" defTabSz="457182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5pPr>
            <a:lvl6pPr marL="2514499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Some ‘small’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detachment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after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cooldown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at the outer radius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This is what you might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see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looking at the coil after a test…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Almost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no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damage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inside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!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Significant damage on the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inner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layer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– negligible on the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outer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layer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Most of the spar/cable interface failed (from ~20 to 75 deg approx.)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The rib/cable interface fails on both sides (completely on the side in tension)</a:t>
            </a:r>
            <a:endParaRPr lang="en-US" sz="1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Failure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propagates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slowly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from the outer edge,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then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suddenly</a:t>
            </a:r>
            <a:r>
              <a:rPr lang="en-US" sz="1800" dirty="0">
                <a:solidFill>
                  <a:schemeClr val="tx1"/>
                </a:solidFill>
                <a:latin typeface="Century Gothic" panose="020B0502020202020204" pitchFamily="34" charset="0"/>
              </a:rPr>
              <a:t> propagates at around 12 kA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Impossible to say if this would be one or multiple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events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in a real magnet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This is quite close to where most CCT5 quenches were… (more later)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5032" y="1240818"/>
            <a:ext cx="3200062" cy="24073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A4C789-52C9-E54D-A3A1-5EC24192A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5" y="1247407"/>
            <a:ext cx="3200064" cy="23942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DD103C-4609-8C44-A1B3-4373E78BCC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6870" y="1234155"/>
            <a:ext cx="3200063" cy="242071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7763BB5-03C7-604C-A0BE-F99884B3EFE4}"/>
              </a:ext>
            </a:extLst>
          </p:cNvPr>
          <p:cNvSpPr/>
          <p:nvPr/>
        </p:nvSpPr>
        <p:spPr>
          <a:xfrm>
            <a:off x="1035934" y="2245489"/>
            <a:ext cx="376178" cy="3588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2B107B-4DF0-D147-A17A-AE7A23A7FD1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0638" b="26588"/>
          <a:stretch/>
        </p:blipFill>
        <p:spPr>
          <a:xfrm>
            <a:off x="68435" y="2509024"/>
            <a:ext cx="1065883" cy="107239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68273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CCT5 – Training Simulation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23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886201"/>
            <a:ext cx="8458200" cy="228600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CCT5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training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curve – real and simulated. Numerical quench mechanisms: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: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Crack release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energy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compared with the available margin.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B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: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Event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magnitude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Quench threshold calibrated in both cases – we do not know how much energy is released by crack propagation events!</a:t>
            </a:r>
            <a:endParaRPr lang="en-US" sz="14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Results suggest that the ‘event quench’ mechanism (B) might be predominant. Notes: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I am assuming that these events cause quenches, but this result does not prove 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We should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compare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the ‘crack propagation currents’ with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measured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AE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events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Quenches could be distributed along the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length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–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3D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model!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Difficult to say if one ‘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quench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’ does not represent ‘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multiple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quenches</a:t>
            </a:r>
            <a:r>
              <a:rPr lang="en-US" sz="1400" dirty="0">
                <a:solidFill>
                  <a:schemeClr val="tx1"/>
                </a:solidFill>
                <a:latin typeface="Century Gothic" panose="020B0502020202020204" pitchFamily="34" charset="0"/>
              </a:rPr>
              <a:t>’ in reality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B0CA07-7969-0849-9B57-1A611DCC4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6900" y="1216746"/>
            <a:ext cx="5410200" cy="2641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927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entury Gothic" panose="020B0502020202020204" pitchFamily="34" charset="0"/>
              </a:rPr>
              <a:t>Outline</a:t>
            </a:r>
            <a:endParaRPr lang="en-GB" altLang="en-US" dirty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Coil composite models</a:t>
            </a:r>
          </a:p>
          <a:p>
            <a:pPr marL="0" indent="0">
              <a:buNone/>
            </a:pPr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Debonding in superconducting magnets</a:t>
            </a: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2901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Conclusion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25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1231642"/>
            <a:ext cx="8458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Coil 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composite mechanical properties: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Strongly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non-linear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behaviour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Part of this behaviour can be explained by the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copper plasticization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Stack strand model 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looks reasonably close to reality.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But is still very far from a perfect match! There is a lot we do not understand at the moment…</a:t>
            </a:r>
            <a:endParaRPr lang="en-GB" sz="16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Refined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models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(strand and RVE) ‘perform well’ on MQXF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Why not </a:t>
            </a:r>
            <a:r>
              <a:rPr lang="en-GB" sz="1600" i="1" dirty="0">
                <a:latin typeface="Century Gothic" panose="020B0502020202020204" pitchFamily="34" charset="0"/>
                <a:cs typeface="Arial" panose="020B0604020202020204" pitchFamily="34" charset="0"/>
              </a:rPr>
              <a:t>integrate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a stack model in the magnet design phase?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There is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no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universal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value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, as each coil is different!</a:t>
            </a:r>
            <a:endParaRPr lang="en-GB" sz="16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Interfaces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Properly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designed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interfaces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(at room temperature) can reach 70 MPa of tension – we assume 20 MPa, and probably are closer to 0 MPa…</a:t>
            </a: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Interface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design is often </a:t>
            </a: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overlooked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in the design process – the design tries to limit the tension but not to increase the </a:t>
            </a: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bonding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strength</a:t>
            </a: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We do not know what is the </a:t>
            </a: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tensile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strength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of the coil</a:t>
            </a:r>
          </a:p>
          <a:p>
            <a:pPr marL="628650" lvl="1" indent="-171450">
              <a:buFont typeface="Arial" panose="020B0604020202020204" pitchFamily="34" charset="0"/>
              <a:buChar char="•"/>
              <a:defRPr/>
            </a:pP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Advanced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models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allow for a more realistic </a:t>
            </a:r>
            <a:r>
              <a:rPr lang="en-GB" sz="1600" b="1" dirty="0">
                <a:latin typeface="Century Gothic" panose="020B0502020202020204" pitchFamily="34" charset="0"/>
                <a:cs typeface="Consolas" panose="020B0609020204030204" pitchFamily="49" charset="0"/>
              </a:rPr>
              <a:t>understanding</a:t>
            </a:r>
            <a:r>
              <a:rPr lang="en-GB" sz="1600" dirty="0">
                <a:latin typeface="Century Gothic" panose="020B0502020202020204" pitchFamily="34" charset="0"/>
                <a:cs typeface="Consolas" panose="020B0609020204030204" pitchFamily="49" charset="0"/>
              </a:rPr>
              <a:t> of what is happening inside the magnet during operation</a:t>
            </a: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8B973C-07CE-BA4E-B78B-15DACEC2703C}"/>
              </a:ext>
            </a:extLst>
          </p:cNvPr>
          <p:cNvSpPr txBox="1"/>
          <p:nvPr/>
        </p:nvSpPr>
        <p:spPr>
          <a:xfrm>
            <a:off x="5029200" y="5717113"/>
            <a:ext cx="3981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Century Gothic" panose="020B0502020202020204" pitchFamily="34" charset="0"/>
                <a:cs typeface="Arial" panose="020B0604020202020204" pitchFamily="34" charset="0"/>
              </a:rPr>
              <a:t>APDL cable stack macro available online:</a:t>
            </a:r>
          </a:p>
          <a:p>
            <a:r>
              <a:rPr lang="en-GB" sz="1400" i="1" dirty="0">
                <a:latin typeface="Century Gothic" panose="020B0502020202020204" pitchFamily="34" charset="0"/>
                <a:cs typeface="Arial" panose="020B0604020202020204" pitchFamily="34" charset="0"/>
                <a:hlinkClick r:id="rId2"/>
              </a:rPr>
              <a:t>https://github.com/giorgiovallone/Nb3Sn</a:t>
            </a:r>
            <a:endParaRPr lang="en-GB" sz="1400" i="1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5793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839EA-3F33-124F-8ADA-FBBD3E4F0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What are we missing?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672FB-FB36-E640-A086-E51B35FF8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189037"/>
            <a:ext cx="6553200" cy="4906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Coil mechanics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Advanced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material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models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Creep/strain relaxation</a:t>
            </a:r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lvl="1"/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Non-linear anisotropic hardening</a:t>
            </a:r>
          </a:p>
          <a:p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Clear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failure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criteria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for the coil missing (!):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Detailed models and exponential scaling law can help, but do we have enough experimental knowledge of 3D failure modes? E.g. interaction between longitudinal and in-plane loads?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What about interfacial failure between cables/strands?</a:t>
            </a:r>
          </a:p>
          <a:p>
            <a:pPr lvl="1"/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Interfaces:</a:t>
            </a:r>
            <a:endParaRPr lang="en-US" sz="16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Conclusive measurements of properties of coil interfaces at cryogenic temperatures: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Reaction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impact on bonding?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Effect of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temperature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insulation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thickness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, etc.?</a:t>
            </a:r>
          </a:p>
          <a:p>
            <a:pPr lvl="1"/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Released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energy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with plastic deformation and crack propagation? (for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training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13E60-983C-9C44-AD20-81C789D58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04/15/21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A5E3B-3C46-C946-A926-AFF98F884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G. Vallone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3B281-2C4D-9C4C-AB88-9E12DAF66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pic>
        <p:nvPicPr>
          <p:cNvPr id="1026" name="Picture 2" descr="page6image28124928">
            <a:extLst>
              <a:ext uri="{FF2B5EF4-FFF2-40B4-BE49-F238E27FC236}">
                <a16:creationId xmlns:a16="http://schemas.microsoft.com/office/drawing/2014/main" id="{B0627F4A-D8B5-0A41-9DB6-68FED44870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19"/>
          <a:stretch/>
        </p:blipFill>
        <p:spPr bwMode="auto">
          <a:xfrm>
            <a:off x="6979346" y="1653495"/>
            <a:ext cx="2047594" cy="167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page6image28125968">
            <a:extLst>
              <a:ext uri="{FF2B5EF4-FFF2-40B4-BE49-F238E27FC236}">
                <a16:creationId xmlns:a16="http://schemas.microsoft.com/office/drawing/2014/main" id="{72290A8B-59B7-4E4D-AEED-7E15AFDE4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346" y="3875328"/>
            <a:ext cx="2021334" cy="153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4625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27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02403" y="2971800"/>
            <a:ext cx="9392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b="1" dirty="0">
                <a:latin typeface="Century Gothic" panose="020B0502020202020204" pitchFamily="34" charset="0"/>
              </a:rPr>
              <a:t>Extra</a:t>
            </a:r>
          </a:p>
        </p:txBody>
      </p:sp>
    </p:spTree>
    <p:extLst>
      <p:ext uri="{BB962C8B-B14F-4D97-AF65-F5344CB8AC3E}">
        <p14:creationId xmlns:p14="http://schemas.microsoft.com/office/powerpoint/2010/main" val="4155715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MQXF Design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28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219200"/>
                <a:ext cx="4876800" cy="5029200"/>
              </a:xfrm>
            </p:spPr>
            <p:txBody>
              <a:bodyPr>
                <a:noAutofit/>
              </a:bodyPr>
              <a:lstStyle/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LHC IR upgraded as a part of </a:t>
                </a:r>
                <a:r>
                  <a:rPr lang="en-GB" sz="1600" dirty="0" err="1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HiLumi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project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Quadrupoles: </a:t>
                </a:r>
                <a:r>
                  <a:rPr lang="en-GB" sz="1600" dirty="0" err="1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NbTi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→</m:t>
                    </m:r>
                  </m:oMath>
                </a14:m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Nb</a:t>
                </a:r>
                <a:r>
                  <a:rPr lang="en-GB" sz="1600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3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Sn</a:t>
                </a:r>
              </a:p>
              <a:p>
                <a:pPr lvl="1">
                  <a:defRPr/>
                </a:pPr>
                <a:endParaRPr lang="en-GB" sz="12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Target: 132.6 T/m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150 mm coil aperture, 11.4 T </a:t>
                </a:r>
                <a:r>
                  <a:rPr lang="en-GB" sz="1600" i="1" dirty="0" err="1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B</a:t>
                </a:r>
                <a:r>
                  <a:rPr lang="en-GB" sz="1600" i="1" baseline="-25000" dirty="0" err="1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peak</a:t>
                </a:r>
                <a:endParaRPr lang="en-GB" sz="1600" i="1" baseline="-250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endParaRPr lang="en-GB" sz="12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Q1/Q3 (by US-AUP Project)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2 magnets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MQXFA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with 4.2 m</a:t>
                </a:r>
              </a:p>
              <a:p>
                <a:pPr lvl="1">
                  <a:defRPr/>
                </a:pPr>
                <a:endParaRPr lang="en-GB" sz="12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Q2a/Q2b (by CERN)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1 magnet 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MQXFB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with 7.15 m</a:t>
                </a:r>
              </a:p>
              <a:p>
                <a:pPr lvl="1">
                  <a:defRPr/>
                </a:pPr>
                <a:endParaRPr lang="en-GB" sz="16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Different lengths, same design</a:t>
                </a:r>
              </a:p>
              <a:p>
                <a:pPr>
                  <a:defRPr/>
                </a:pPr>
                <a:endParaRPr lang="en-GB" sz="12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Short Models (</a:t>
                </a:r>
                <a:r>
                  <a:rPr lang="en-GB" sz="16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MQXFS</a:t>
                </a: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)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3 models tested up to now</a:t>
                </a:r>
              </a:p>
              <a:p>
                <a:pPr lvl="1">
                  <a:defRPr/>
                </a:pPr>
                <a:r>
                  <a:rPr lang="en-GB" sz="16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Magnetic length 1.2 m</a:t>
                </a:r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219200"/>
                <a:ext cx="4876800" cy="5029200"/>
              </a:xfrm>
              <a:blipFill>
                <a:blip r:embed="rId2"/>
                <a:stretch>
                  <a:fillRect l="-500" t="-3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1284288"/>
            <a:ext cx="3600450" cy="1077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2731200"/>
            <a:ext cx="4926013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1450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MQXFS1 – Material Calibration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4A9666-5A4B-4329-AA8D-17B8A853FE6C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en-US" altLang="en-US" sz="1400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56" y="1401179"/>
                <a:ext cx="3726544" cy="47761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Parametric analysis: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Coil Young Modulus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Coil Thermal Expansion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Current Parameters: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𝐸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=44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𝐺𝑃𝑎</m:t>
                    </m:r>
                  </m:oMath>
                </a14:m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𝛼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=1.16</m:t>
                    </m:r>
                    <m:sSup>
                      <m:sSupPr>
                        <m:ctrlPr>
                          <a:rPr lang="en-GB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∗10</m:t>
                        </m:r>
                      </m:e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−5</m:t>
                        </m:r>
                      </m:sup>
                    </m:sSup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𝑚𝑚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</m:oMath>
                </a14:m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The shell strain at warm is imposed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It is possible to match the overall behaviour. Best parameters: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𝐸</m:t>
                    </m:r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=20 </m:t>
                    </m:r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𝐺𝑃𝑎</m:t>
                    </m:r>
                  </m:oMath>
                </a14:m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𝛼</m:t>
                    </m:r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=1.35</m:t>
                    </m:r>
                    <m:sSup>
                      <m:sSupPr>
                        <m:ctrlPr>
                          <a:rPr lang="en-GB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∗10</m:t>
                        </m:r>
                      </m:e>
                      <m:sup>
                        <m:r>
                          <a:rPr lang="en-GB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−5</m:t>
                        </m:r>
                      </m:sup>
                    </m:sSup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𝑚𝑚</m:t>
                    </m:r>
                    <m:r>
                      <a:rPr lang="en-GB" sz="16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lang="en-GB" sz="16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𝐾</m:t>
                    </m:r>
                  </m:oMath>
                </a14:m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1600" dirty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3.34 </m:t>
                    </m:r>
                    <m:r>
                      <m:rPr>
                        <m:nor/>
                      </m:rPr>
                      <a:rPr lang="en-GB" sz="1600" i="1" dirty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mm</m:t>
                    </m:r>
                    <m:r>
                      <m:rPr>
                        <m:nor/>
                      </m:rPr>
                      <a:rPr lang="en-GB" sz="1600" b="0" i="1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/</m:t>
                    </m:r>
                    <m:r>
                      <m:rPr>
                        <m:nor/>
                      </m:rPr>
                      <a:rPr lang="en-GB" sz="1600" b="0" i="1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m</m:t>
                    </m:r>
                    <m:r>
                      <m:rPr>
                        <m:nor/>
                      </m:rPr>
                      <a:rPr lang="en-GB" sz="1600" dirty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m:rPr>
                        <m:nor/>
                      </m:rPr>
                      <a:rPr lang="en-GB" sz="1600" dirty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 3.88 </m:t>
                    </m:r>
                    <m:r>
                      <m:rPr>
                        <m:nor/>
                      </m:rPr>
                      <a:rPr lang="en-GB" sz="1600" i="1" dirty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mm</m:t>
                    </m:r>
                    <m:r>
                      <m:rPr>
                        <m:nor/>
                      </m:rPr>
                      <a:rPr lang="en-GB" sz="1600" b="0" i="1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/</m:t>
                    </m:r>
                    <m:r>
                      <m:rPr>
                        <m:nor/>
                      </m:rPr>
                      <a:rPr lang="en-GB" sz="1600" b="0" i="1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rPr>
                      <m:t>m</m:t>
                    </m:r>
                  </m:oMath>
                </a14:m>
                <a:endParaRPr lang="en-GB" sz="1600" i="1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" y="1401179"/>
                <a:ext cx="3726544" cy="4776179"/>
              </a:xfrm>
              <a:prstGeom prst="rect">
                <a:avLst/>
              </a:prstGeom>
              <a:blipFill>
                <a:blip r:embed="rId2"/>
                <a:stretch>
                  <a:fillRect l="-654" t="-383" r="-490" b="-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1834909"/>
            <a:ext cx="5516632" cy="390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821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entury Gothic" panose="020B0502020202020204" pitchFamily="34" charset="0"/>
              </a:rPr>
              <a:t>Outline</a:t>
            </a:r>
            <a:endParaRPr lang="en-GB" altLang="en-US" dirty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Coil composite models</a:t>
            </a:r>
          </a:p>
          <a:p>
            <a:pPr marL="0" indent="0">
              <a:buNone/>
            </a:pPr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Debonding in superconducting magnets</a:t>
            </a: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2641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AT1 – Material Calibration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4A9666-5A4B-4329-AA8D-17B8A853FE6C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en-US" altLang="en-US" sz="14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12" y="3124200"/>
            <a:ext cx="7267575" cy="2933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799" y="1366157"/>
            <a:ext cx="79009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Best stress calibration parameters does not coincide with strain ones.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Possible improvement: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Orthotropic Coil behaviour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Friction parametric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5745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Mechanical Model Validation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4A9666-5A4B-4329-AA8D-17B8A853FE6C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en-US" altLang="en-US" sz="1400" dirty="0">
              <a:latin typeface="Century Gothic" panose="020B0502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515370"/>
            <a:ext cx="4488611" cy="4373095"/>
          </a:xfrm>
          <a:prstGeom prst="rect">
            <a:avLst/>
          </a:prstGeom>
        </p:spPr>
      </p:pic>
      <p:pic>
        <p:nvPicPr>
          <p:cNvPr id="8" name="Content Placeholder 10" descr="D:\Work\MQXF\Structure\Photos\QXF-Front view.jpg"/>
          <p:cNvPicPr>
            <a:picLocks noGrp="1"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1677670"/>
            <a:ext cx="3959225" cy="3959225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4092575" y="3109595"/>
            <a:ext cx="152400" cy="152400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1798638" y="1647508"/>
            <a:ext cx="152400" cy="152400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96863" y="3979545"/>
            <a:ext cx="152400" cy="152400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651125" y="5479733"/>
            <a:ext cx="152400" cy="152400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536825" y="3277870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1920875" y="3277870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905000" y="3849370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514600" y="3857308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939926" y="1446475"/>
            <a:ext cx="574674" cy="2161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14600" y="1250632"/>
            <a:ext cx="801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Shell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163" y="5681246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Pole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70560" y="4034791"/>
            <a:ext cx="1219200" cy="17068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431000" y="3999165"/>
            <a:ext cx="378175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8153400" y="3903819"/>
            <a:ext cx="210964" cy="1173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997725" y="4597187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Loading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568941" y="3575971"/>
            <a:ext cx="11512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Cool-Down</a:t>
            </a:r>
          </a:p>
        </p:txBody>
      </p:sp>
    </p:spTree>
    <p:extLst>
      <p:ext uri="{BB962C8B-B14F-4D97-AF65-F5344CB8AC3E}">
        <p14:creationId xmlns:p14="http://schemas.microsoft.com/office/powerpoint/2010/main" val="34759926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Short Model - Strain Gauge Locations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34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375" y="1570038"/>
            <a:ext cx="3946525" cy="3959225"/>
          </a:xfrm>
          <a:ln w="1270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35" name="Oval 34"/>
          <p:cNvSpPr/>
          <p:nvPr/>
        </p:nvSpPr>
        <p:spPr>
          <a:xfrm>
            <a:off x="4244975" y="3001963"/>
            <a:ext cx="152400" cy="15240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1951038" y="1539876"/>
            <a:ext cx="152400" cy="15240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449263" y="3871913"/>
            <a:ext cx="152400" cy="15240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8" name="Oval 37"/>
          <p:cNvSpPr/>
          <p:nvPr/>
        </p:nvSpPr>
        <p:spPr>
          <a:xfrm>
            <a:off x="2803525" y="5372101"/>
            <a:ext cx="152400" cy="152400"/>
          </a:xfrm>
          <a:prstGeom prst="ellipse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2689225" y="3170238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0" name="Oval 39"/>
          <p:cNvSpPr/>
          <p:nvPr/>
        </p:nvSpPr>
        <p:spPr>
          <a:xfrm>
            <a:off x="2073275" y="3170238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1" name="Oval 40"/>
          <p:cNvSpPr/>
          <p:nvPr/>
        </p:nvSpPr>
        <p:spPr>
          <a:xfrm>
            <a:off x="2057400" y="3741738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2667000" y="3749676"/>
            <a:ext cx="152400" cy="152400"/>
          </a:xfrm>
          <a:prstGeom prst="ellipse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2153920" y="1338843"/>
            <a:ext cx="513080" cy="2007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4" name="TextBox 43"/>
          <p:cNvSpPr txBox="1"/>
          <p:nvPr/>
        </p:nvSpPr>
        <p:spPr>
          <a:xfrm>
            <a:off x="2667000" y="1143000"/>
            <a:ext cx="801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Shell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822960" y="3927159"/>
            <a:ext cx="1219200" cy="17068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82563" y="557361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Pole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2187" y="1224960"/>
            <a:ext cx="2787413" cy="2071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382061"/>
            <a:ext cx="4410866" cy="279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5496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MQXF Mechanical Model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33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287149"/>
            <a:ext cx="4535999" cy="27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199" y="4114800"/>
            <a:ext cx="83058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Coil modelled as a block. Simulations in 2D and 3D.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Coil properties from LARP experience: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Elastic modulus (linear elastic): 44 </a:t>
            </a:r>
            <a:r>
              <a:rPr lang="en-GB" sz="1600" dirty="0" err="1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GPa</a:t>
            </a: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(azimuthal), 52 </a:t>
            </a:r>
            <a:r>
              <a:rPr lang="en-GB" sz="1600" dirty="0" err="1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GPa</a:t>
            </a: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(radial)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Thermal contraction: 3.35 mm/m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287149"/>
            <a:ext cx="3903473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9540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MQXF – Mechanical Structure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34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4267200"/>
            <a:ext cx="8610600" cy="1905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Azimuthal preload at R.T. applied with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bladders &amp; keys</a:t>
            </a:r>
          </a:p>
          <a:p>
            <a:pPr>
              <a:defRPr/>
            </a:pPr>
            <a:endParaRPr lang="en-GB" sz="1200" b="1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Al shell compresses the coils. Part of the force is absorbed by the pole key</a:t>
            </a:r>
          </a:p>
          <a:p>
            <a:pPr>
              <a:defRPr/>
            </a:pPr>
            <a:endParaRPr lang="en-GB" sz="12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Longitudinal preload at r.t. applied pre-tensioning the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rods</a:t>
            </a:r>
          </a:p>
          <a:p>
            <a:pPr>
              <a:defRPr/>
            </a:pPr>
            <a:endParaRPr lang="en-GB" sz="12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Both increased by the differential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thermal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contraction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during cool-down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65237"/>
            <a:ext cx="4636247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6665" y="1761800"/>
            <a:ext cx="3719835" cy="188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1252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28600" y="1431191"/>
                <a:ext cx="4824940" cy="4278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1"/>
                <a:r>
                  <a:rPr lang="en-GB" sz="1600" b="1" i="1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Prestress analysis:</a:t>
                </a:r>
              </a:p>
              <a:p>
                <a:pPr marL="0" lvl="1"/>
                <a:endParaRPr lang="en-GB" sz="1600" b="1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 err="1">
                    <a:latin typeface="Century Gothic" panose="020B0502020202020204" pitchFamily="34" charset="0"/>
                    <a:cs typeface="Arial" panose="020B0604020202020204" pitchFamily="34" charset="0"/>
                  </a:rPr>
                  <a:t>Prestress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 variation: </a:t>
                </a:r>
                <a14:m>
                  <m:oMath xmlns:m="http://schemas.openxmlformats.org/officeDocument/2006/math">
                    <m:r>
                      <a:rPr lang="en-GB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±</m:t>
                    </m:r>
                    <m:r>
                      <a:rPr lang="en-GB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𝟏𝟕</m:t>
                    </m:r>
                    <m:r>
                      <a:rPr lang="en-GB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b="1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𝑴𝑷𝒂</m:t>
                    </m:r>
                  </m:oMath>
                </a14:m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2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Does this set a threshold on expected model precision?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b="1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Model 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result is out of the meas. uniformity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600" b="1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b="1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Pole stress 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at warm lower</a:t>
                </a:r>
                <a:endParaRPr lang="en-GB" sz="1600" b="1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Lower </a:t>
                </a:r>
                <a:r>
                  <a:rPr lang="en-GB" sz="1600" dirty="0" err="1">
                    <a:latin typeface="Century Gothic" panose="020B0502020202020204" pitchFamily="34" charset="0"/>
                    <a:cs typeface="Arial" panose="020B0604020202020204" pitchFamily="34" charset="0"/>
                  </a:rPr>
                  <a:t>prestress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 increase during CD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Stress after CD </a:t>
                </a:r>
                <a:r>
                  <a:rPr lang="en-GB" sz="1600" b="1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lower 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than expected on both shell and coil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GB" sz="1600" b="1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mechanical models 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experience suggests that the distance between model and measurements is due to the </a:t>
                </a:r>
                <a:r>
                  <a:rPr lang="en-GB" sz="1600" b="1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coil </a:t>
                </a:r>
                <a:r>
                  <a:rPr lang="en-GB" sz="1600" dirty="0">
                    <a:latin typeface="Century Gothic" panose="020B0502020202020204" pitchFamily="34" charset="0"/>
                    <a:cs typeface="Arial" panose="020B0604020202020204" pitchFamily="34" charset="0"/>
                  </a:rPr>
                  <a:t>properties used.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431191"/>
                <a:ext cx="4824940" cy="4278094"/>
              </a:xfrm>
              <a:prstGeom prst="rect">
                <a:avLst/>
              </a:prstGeom>
              <a:blipFill>
                <a:blip r:embed="rId2"/>
                <a:stretch>
                  <a:fillRect l="-789" t="-296" r="-1053" b="-11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23"/>
          <p:cNvGrpSpPr>
            <a:grpSpLocks noChangeAspect="1"/>
          </p:cNvGrpSpPr>
          <p:nvPr/>
        </p:nvGrpSpPr>
        <p:grpSpPr bwMode="auto">
          <a:xfrm>
            <a:off x="5181600" y="566279"/>
            <a:ext cx="3826354" cy="1643521"/>
            <a:chOff x="5536793" y="533400"/>
            <a:chExt cx="4406205" cy="1892746"/>
          </a:xfrm>
        </p:grpSpPr>
        <p:pic>
          <p:nvPicPr>
            <p:cNvPr id="10" name="Picture 1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8095" y="533400"/>
              <a:ext cx="2658384" cy="1892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5955" y="1880385"/>
              <a:ext cx="207270" cy="19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11"/>
            <p:cNvCxnSpPr>
              <a:endCxn id="11" idx="1"/>
            </p:cNvCxnSpPr>
            <p:nvPr/>
          </p:nvCxnSpPr>
          <p:spPr>
            <a:xfrm>
              <a:off x="6019465" y="1752887"/>
              <a:ext cx="558884" cy="1905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8"/>
            <p:cNvSpPr txBox="1">
              <a:spLocks noChangeArrowheads="1"/>
            </p:cNvSpPr>
            <p:nvPr/>
          </p:nvSpPr>
          <p:spPr bwMode="auto">
            <a:xfrm>
              <a:off x="5536793" y="1452920"/>
              <a:ext cx="917959" cy="44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Pole</a:t>
              </a:r>
            </a:p>
          </p:txBody>
        </p:sp>
        <p:pic>
          <p:nvPicPr>
            <p:cNvPr id="14" name="Picture 20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6800" y="1905000"/>
              <a:ext cx="207270" cy="19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 flipH="1">
              <a:off x="8809120" y="1573458"/>
              <a:ext cx="185765" cy="3858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>
              <a:off x="8703587" y="1252225"/>
              <a:ext cx="1239411" cy="444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Shell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54949" y="152400"/>
            <a:ext cx="5657211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MQXFS1 – Transfer Function</a:t>
            </a:r>
            <a:endParaRPr lang="en-GB" dirty="0">
              <a:latin typeface="Century Gothic" panose="020B050202020202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5049458" y="2541312"/>
            <a:ext cx="3942142" cy="3600000"/>
            <a:chOff x="4439822" y="2176409"/>
            <a:chExt cx="4606978" cy="420713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39822" y="2176409"/>
              <a:ext cx="4606978" cy="4207134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 flipV="1">
              <a:off x="6101466" y="3711209"/>
              <a:ext cx="378175" cy="6096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7369721" y="4080432"/>
              <a:ext cx="378175" cy="6096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668191" y="4309231"/>
              <a:ext cx="9364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Loading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94082" y="4683365"/>
              <a:ext cx="11512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Cool-Down</a:t>
              </a:r>
            </a:p>
          </p:txBody>
        </p:sp>
      </p:grp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35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8128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Mechanical Model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4A9666-5A4B-4329-AA8D-17B8A853FE6C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en-US" altLang="en-US" sz="1400" dirty="0">
              <a:latin typeface="Century Gothic" panose="020B0502020202020204" pitchFamily="34" charset="0"/>
            </a:endParaRPr>
          </a:p>
        </p:txBody>
      </p: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4827815" y="1236000"/>
            <a:ext cx="3325585" cy="3240000"/>
            <a:chOff x="4343400" y="1515370"/>
            <a:chExt cx="4488611" cy="437309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43400" y="1515370"/>
              <a:ext cx="4488611" cy="4373095"/>
            </a:xfrm>
            <a:prstGeom prst="rect">
              <a:avLst/>
            </a:prstGeom>
          </p:spPr>
        </p:pic>
        <p:cxnSp>
          <p:nvCxnSpPr>
            <p:cNvPr id="21" name="Straight Arrow Connector 20"/>
            <p:cNvCxnSpPr/>
            <p:nvPr/>
          </p:nvCxnSpPr>
          <p:spPr>
            <a:xfrm flipV="1">
              <a:off x="6431000" y="3999165"/>
              <a:ext cx="378175" cy="6096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8153400" y="3903819"/>
              <a:ext cx="210964" cy="11733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997725" y="4597187"/>
              <a:ext cx="9364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Loading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568941" y="3575971"/>
              <a:ext cx="11512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Cool-Down</a:t>
              </a:r>
            </a:p>
          </p:txBody>
        </p: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143000"/>
            <a:ext cx="2854285" cy="32400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57199" y="4526340"/>
            <a:ext cx="83058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Mechanical structure was tested with aluminium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dummy 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Transfer Function: force provided by the structure vs coil </a:t>
            </a:r>
            <a:r>
              <a:rPr lang="en-GB" sz="1600" dirty="0" err="1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prestress</a:t>
            </a:r>
            <a:endParaRPr lang="en-GB" sz="1600" dirty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endParaRPr lang="en-GB" sz="1600" dirty="0">
              <a:latin typeface="Century Gothic" panose="020B0502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Very </a:t>
            </a:r>
            <a:r>
              <a:rPr lang="en-GB" sz="1600" b="1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good agreement </a:t>
            </a: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with the numerical model 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 calibration </a:t>
            </a: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was performed</a:t>
            </a:r>
          </a:p>
        </p:txBody>
      </p:sp>
    </p:spTree>
    <p:extLst>
      <p:ext uri="{BB962C8B-B14F-4D97-AF65-F5344CB8AC3E}">
        <p14:creationId xmlns:p14="http://schemas.microsoft.com/office/powerpoint/2010/main" val="41493393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Interfaces –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37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304800" y="3958576"/>
            <a:ext cx="8458200" cy="2213624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Preliminary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measurements on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single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lap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and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double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lap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shear samples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Single lap useful for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mixed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mode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(</a:t>
            </a:r>
            <a:r>
              <a:rPr lang="en-US" sz="12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tension+shear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) failure (likely to occur in magnets)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Double lap useful for verification of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shear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failure</a:t>
            </a:r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These tests tried to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reproduce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as close as possible the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coil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/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structure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interfaces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Copper/copper (single-lap), impregnated insulation/Aluminum bronze (double-lap)</a:t>
            </a:r>
          </a:p>
          <a:p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Still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missing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some effects: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Reaction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 impact on bonding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Effect of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temperature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, insulation </a:t>
            </a:r>
            <a:r>
              <a:rPr lang="en-US" sz="1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thickness</a:t>
            </a:r>
            <a:r>
              <a:rPr lang="en-US" sz="1200" dirty="0">
                <a:solidFill>
                  <a:schemeClr val="tx1"/>
                </a:solidFill>
                <a:latin typeface="Century Gothic" panose="020B0502020202020204" pitchFamily="34" charset="0"/>
              </a:rPr>
              <a:t>, etc.</a:t>
            </a:r>
          </a:p>
          <a:p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Released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sz="1600" b="1" dirty="0">
                <a:solidFill>
                  <a:schemeClr val="tx1"/>
                </a:solidFill>
                <a:latin typeface="Century Gothic" panose="020B0502020202020204" pitchFamily="34" charset="0"/>
              </a:rPr>
              <a:t>energy</a:t>
            </a:r>
            <a:r>
              <a:rPr lang="en-US" sz="1600" dirty="0">
                <a:solidFill>
                  <a:schemeClr val="tx1"/>
                </a:solidFill>
                <a:latin typeface="Century Gothic" panose="020B0502020202020204" pitchFamily="34" charset="0"/>
              </a:rPr>
              <a:t> during crack propagation?</a:t>
            </a:r>
          </a:p>
          <a:p>
            <a:endParaRPr lang="en-US" sz="16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54EEA9-811C-3947-A0AD-84A31874B2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438" y="3219003"/>
            <a:ext cx="2595759" cy="667197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35CE3B5B-3D24-A946-BAF3-B9EFA48327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19" y="1257736"/>
            <a:ext cx="3505199" cy="18664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F4E78C-5735-2B42-B318-5769B28BB8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718" y="1532452"/>
            <a:ext cx="3438137" cy="221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569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Material Model Calibration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38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95881" y="3429000"/>
                <a:ext cx="6003093" cy="2852953"/>
              </a:xfrm>
            </p:spPr>
            <p:txBody>
              <a:bodyPr>
                <a:no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latin typeface="Century Gothic" panose="020B0502020202020204" pitchFamily="34" charset="0"/>
                  </a:rPr>
                  <a:t>Assumptions</a:t>
                </a:r>
                <a:r>
                  <a:rPr lang="en-US" sz="1400" dirty="0">
                    <a:latin typeface="Century Gothic" panose="020B0502020202020204" pitchFamily="34" charset="0"/>
                  </a:rPr>
                  <a:t>: 	1.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1400" dirty="0">
                    <a:latin typeface="Century Gothic" panose="020B0502020202020204" pitchFamily="34" charset="0"/>
                  </a:rPr>
                  <a:t>		2.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b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>
                    <a:latin typeface="Century Gothic" panose="020B0502020202020204" pitchFamily="34" charset="0"/>
                  </a:rPr>
                  <a:t> 	3.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14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5 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𝐺𝑃𝑎</m:t>
                    </m:r>
                  </m:oMath>
                </a14:m>
                <a:endParaRPr lang="en-US" sz="1400" b="1" dirty="0">
                  <a:latin typeface="Century Gothic" panose="020B0502020202020204" pitchFamily="34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400" b="1" dirty="0">
                  <a:latin typeface="Century Gothic" panose="020B0502020202020204" pitchFamily="34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latin typeface="Century Gothic" panose="020B0502020202020204" pitchFamily="34" charset="0"/>
                  </a:rPr>
                  <a:t>Double</a:t>
                </a:r>
                <a:r>
                  <a:rPr lang="en-US" sz="1400" dirty="0">
                    <a:latin typeface="Century Gothic" panose="020B0502020202020204" pitchFamily="34" charset="0"/>
                  </a:rPr>
                  <a:t> 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lap</a:t>
                </a:r>
                <a:r>
                  <a:rPr lang="en-US" sz="1400" dirty="0">
                    <a:latin typeface="Century Gothic" panose="020B0502020202020204" pitchFamily="34" charset="0"/>
                  </a:rPr>
                  <a:t> joint used to calibrate the material 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strength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entury Gothic" panose="020B0502020202020204" pitchFamily="34" charset="0"/>
                  </a:rPr>
                  <a:t>tensile strength: 24 MPa, shear strength: 12 MPa</a:t>
                </a:r>
                <a:endParaRPr lang="en-US" sz="1400" b="1" dirty="0">
                  <a:latin typeface="Century Gothic" panose="020B0502020202020204" pitchFamily="34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latin typeface="Century Gothic" panose="020B0502020202020204" pitchFamily="34" charset="0"/>
                  </a:rPr>
                  <a:t>Single</a:t>
                </a:r>
                <a:r>
                  <a:rPr lang="en-US" sz="1400" dirty="0">
                    <a:latin typeface="Century Gothic" panose="020B0502020202020204" pitchFamily="34" charset="0"/>
                  </a:rPr>
                  <a:t> 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lap</a:t>
                </a:r>
                <a:r>
                  <a:rPr lang="en-US" sz="1400" dirty="0">
                    <a:latin typeface="Century Gothic" panose="020B0502020202020204" pitchFamily="34" charset="0"/>
                  </a:rPr>
                  <a:t> joint results used to calibrate the 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fracture</a:t>
                </a:r>
                <a:r>
                  <a:rPr lang="en-US" sz="1400" dirty="0">
                    <a:latin typeface="Century Gothic" panose="020B0502020202020204" pitchFamily="34" charset="0"/>
                  </a:rPr>
                  <a:t> 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toughness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entury Gothic" panose="020B0502020202020204" pitchFamily="34" charset="0"/>
                  </a:rPr>
                  <a:t>Fracture toughness, mode I: 30 J/m</a:t>
                </a:r>
                <a:r>
                  <a:rPr lang="en-US" sz="1400" baseline="30000" dirty="0">
                    <a:latin typeface="Century Gothic" panose="020B0502020202020204" pitchFamily="34" charset="0"/>
                  </a:rPr>
                  <a:t>2</a:t>
                </a:r>
                <a:r>
                  <a:rPr lang="en-US" sz="1400" dirty="0">
                    <a:latin typeface="Century Gothic" panose="020B0502020202020204" pitchFamily="34" charset="0"/>
                  </a:rPr>
                  <a:t>	mode II: 90 J/ m</a:t>
                </a:r>
                <a:r>
                  <a:rPr lang="en-US" sz="1400" baseline="30000" dirty="0">
                    <a:latin typeface="Century Gothic" panose="020B0502020202020204" pitchFamily="34" charset="0"/>
                  </a:rPr>
                  <a:t>2</a:t>
                </a:r>
                <a:endParaRPr lang="en-US" sz="1400" dirty="0">
                  <a:latin typeface="Century Gothic" panose="020B0502020202020204" pitchFamily="34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entury Gothic" panose="020B0502020202020204" pitchFamily="34" charset="0"/>
                  </a:rPr>
                  <a:t>Preliminary values, more exp. data needed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entury Gothic" panose="020B0502020202020204" pitchFamily="34" charset="0"/>
                  </a:rPr>
                  <a:t>E.g. the 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disp./force</a:t>
                </a:r>
                <a:r>
                  <a:rPr lang="en-US" sz="1400" dirty="0">
                    <a:latin typeface="Century Gothic" panose="020B0502020202020204" pitchFamily="34" charset="0"/>
                  </a:rPr>
                  <a:t> 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curve</a:t>
                </a:r>
                <a:r>
                  <a:rPr lang="en-US" sz="1400" dirty="0">
                    <a:latin typeface="Century Gothic" panose="020B0502020202020204" pitchFamily="34" charset="0"/>
                  </a:rPr>
                  <a:t> might allow for a better 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toughness</a:t>
                </a:r>
                <a:r>
                  <a:rPr lang="en-US" sz="1400" dirty="0">
                    <a:latin typeface="Century Gothic" panose="020B0502020202020204" pitchFamily="34" charset="0"/>
                  </a:rPr>
                  <a:t> calibration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entury Gothic" panose="020B0502020202020204" pitchFamily="34" charset="0"/>
                  </a:rPr>
                  <a:t>Available data not clean enough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entury Gothic" panose="020B0502020202020204" pitchFamily="34" charset="0"/>
                  </a:rPr>
                  <a:t>Measurements at 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room</a:t>
                </a:r>
                <a:r>
                  <a:rPr lang="en-US" sz="1400" dirty="0">
                    <a:latin typeface="Century Gothic" panose="020B0502020202020204" pitchFamily="34" charset="0"/>
                  </a:rPr>
                  <a:t> </a:t>
                </a:r>
                <a:r>
                  <a:rPr lang="en-US" sz="1400" b="1" dirty="0">
                    <a:latin typeface="Century Gothic" panose="020B0502020202020204" pitchFamily="34" charset="0"/>
                  </a:rPr>
                  <a:t>temperature</a:t>
                </a:r>
                <a:r>
                  <a:rPr lang="en-US" sz="1400" dirty="0">
                    <a:latin typeface="Century Gothic" panose="020B0502020202020204" pitchFamily="34" charset="0"/>
                  </a:rPr>
                  <a:t> - no data at cold</a:t>
                </a:r>
                <a:endParaRPr lang="en-US" sz="1400" dirty="0"/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400" dirty="0">
                  <a:latin typeface="Century Gothic" panose="020B0502020202020204" pitchFamily="34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sz="1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5881" y="3429000"/>
                <a:ext cx="6003093" cy="2852953"/>
              </a:xfrm>
              <a:blipFill>
                <a:blip r:embed="rId2"/>
                <a:stretch>
                  <a:fillRect l="-211" b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198" y="1415783"/>
          <a:ext cx="3705225" cy="1571625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4273569209"/>
                    </a:ext>
                  </a:extLst>
                </a:gridCol>
                <a:gridCol w="657225">
                  <a:extLst>
                    <a:ext uri="{9D8B030D-6E8A-4147-A177-3AD203B41FA5}">
                      <a16:colId xmlns:a16="http://schemas.microsoft.com/office/drawing/2014/main" val="264931567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4825529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515328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9042548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51246117"/>
                    </a:ext>
                  </a:extLst>
                </a:gridCol>
              </a:tblGrid>
              <a:tr h="2381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DOUBLE LAP JOINT TEST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6492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smax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Gcn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tmax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Fmax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Stress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285717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MPa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J/m2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MPa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J/m2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N/m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N/mm2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65855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97612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9.76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954908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98746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9.87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97606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193175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19.32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54225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200000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600000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99584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9.96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57862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600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312706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31.27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88673363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29202" y="1415783"/>
          <a:ext cx="3657600" cy="1952625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04327156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12189139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193538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3709689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99629632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105508621"/>
                    </a:ext>
                  </a:extLst>
                </a:gridCol>
              </a:tblGrid>
              <a:tr h="238125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SINGLE LAP JOINT TEST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7992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smax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Gcn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tmax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Gct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Fmax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Stress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38938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MPa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J/m2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MPa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J/m2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N/m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N/mm2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97229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600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92750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9.28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538002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300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90749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9.07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29155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87933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8.79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450329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73215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7.32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14398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150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100081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10.01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809458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74081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7.41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762748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12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90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>
                          <a:effectLst/>
                        </a:rPr>
                        <a:t>81397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8.14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9590292"/>
                  </a:ext>
                </a:extLst>
              </a:tr>
            </a:tbl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79FA378C-FE6E-CE44-A15C-9A6F48C00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1234" y="3679676"/>
            <a:ext cx="2654309" cy="221835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0F3C6D4-B51C-3140-81B9-BD0C5FC29CDD}"/>
              </a:ext>
            </a:extLst>
          </p:cNvPr>
          <p:cNvCxnSpPr>
            <a:cxnSpLocks/>
          </p:cNvCxnSpPr>
          <p:nvPr/>
        </p:nvCxnSpPr>
        <p:spPr>
          <a:xfrm flipH="1">
            <a:off x="7945990" y="3965660"/>
            <a:ext cx="165459" cy="2542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141385A-EA71-424D-B5FE-EAFB11B0B746}"/>
              </a:ext>
            </a:extLst>
          </p:cNvPr>
          <p:cNvSpPr txBox="1"/>
          <p:nvPr/>
        </p:nvSpPr>
        <p:spPr>
          <a:xfrm>
            <a:off x="8028719" y="3667523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G…</a:t>
            </a:r>
          </a:p>
        </p:txBody>
      </p:sp>
    </p:spTree>
    <p:extLst>
      <p:ext uri="{BB962C8B-B14F-4D97-AF65-F5344CB8AC3E}">
        <p14:creationId xmlns:p14="http://schemas.microsoft.com/office/powerpoint/2010/main" val="37836437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Cohesive Zone Material Model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39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0C8E171B-3ADE-7B48-9D7A-8F2A560866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0504" y="3472667"/>
                <a:ext cx="8639206" cy="2817443"/>
              </a:xfrm>
            </p:spPr>
            <p:txBody>
              <a:bodyPr>
                <a:normAutofit fontScale="40000" lnSpcReduction="20000"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500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Cohesive zone model for </a:t>
                </a:r>
                <a:r>
                  <a:rPr lang="en-US" sz="2500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single-mode</a:t>
                </a:r>
                <a:r>
                  <a:rPr lang="en-US" sz="2500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failure: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Initial slope dictated by the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glue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modulus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and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thickness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→</m:t>
                    </m:r>
                  </m:oMath>
                </a14:m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Glue thickness can change the joint strength…</a:t>
                </a:r>
                <a:endParaRPr lang="en-US" b="0" i="1" dirty="0">
                  <a:latin typeface="Cambria Math" panose="02040503050406030204" pitchFamily="18" charset="0"/>
                  <a:ea typeface="Arial" charset="0"/>
                  <a:cs typeface="Arial" charset="0"/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is the displacement at the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damage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‘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start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’</a:t>
                </a:r>
              </a:p>
              <a:p>
                <a:pPr lvl="2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Degraded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stiffness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for damaged interfaces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is the displacement at the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debonding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completion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Damage defined as: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𝛿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Arial" charset="0"/>
                                <a:cs typeface="Arial" charset="0"/>
                              </a:rPr>
                              <m:t>𝑓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&gt;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Arial" charset="0"/>
                            <a:cs typeface="Arial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, 0 otherwise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Total area below the curve equal to the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energy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release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rate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G</a:t>
                </a:r>
              </a:p>
              <a:p>
                <a:pPr marL="457181" lvl="1" indent="0">
                  <a:buNone/>
                </a:pPr>
                <a:endParaRPr lang="en-US" dirty="0">
                  <a:latin typeface="Century Gothic" panose="020B0502020202020204" pitchFamily="34" charset="0"/>
                  <a:ea typeface="Arial" charset="0"/>
                  <a:cs typeface="Arial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500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Mixed-mode</a:t>
                </a:r>
                <a:r>
                  <a:rPr lang="en-US" sz="2500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failure: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Quadratic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sum for mixed mode debonding (beta assumed equal to 1 here)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endParaRPr lang="en-US" b="1" dirty="0">
                  <a:latin typeface="Century Gothic" panose="020B0502020202020204" pitchFamily="34" charset="0"/>
                  <a:ea typeface="Arial" charset="0"/>
                  <a:cs typeface="Arial" charset="0"/>
                </a:endParaRP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500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Some issues</a:t>
                </a:r>
                <a:r>
                  <a:rPr lang="en-US" sz="2500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Standard ANSYS allows only for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bilinear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laws with mixed mode failure(more can be added with subroutines)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Post-debonding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</a:t>
                </a:r>
                <a:r>
                  <a:rPr lang="en-US" b="1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friction</a:t>
                </a:r>
                <a:r>
                  <a:rPr lang="en-US" dirty="0">
                    <a:latin typeface="Century Gothic" panose="020B0502020202020204" pitchFamily="34" charset="0"/>
                    <a:ea typeface="Arial" charset="0"/>
                    <a:cs typeface="Arial" charset="0"/>
                  </a:rPr>
                  <a:t> does not work (should work, seems a bug. Can still activated manually during solution)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0C8E171B-3ADE-7B48-9D7A-8F2A560866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0504" y="3472667"/>
                <a:ext cx="8639206" cy="2817443"/>
              </a:xfrm>
              <a:blipFill>
                <a:blip r:embed="rId2"/>
                <a:stretch>
                  <a:fillRect t="-1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408" y="4216129"/>
            <a:ext cx="2191056" cy="8954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2482" y="1208282"/>
            <a:ext cx="5584203" cy="22643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2AFA220-80FF-8D4A-B7B6-99181CEA92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417" y="1208282"/>
            <a:ext cx="2806734" cy="209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61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Introduction - Nb</a:t>
            </a:r>
            <a:r>
              <a:rPr lang="en-GB" baseline="-25000" dirty="0">
                <a:latin typeface="Century Gothic" panose="020B0502020202020204" pitchFamily="34" charset="0"/>
              </a:rPr>
              <a:t>3</a:t>
            </a:r>
            <a:r>
              <a:rPr lang="en-GB" dirty="0">
                <a:latin typeface="Century Gothic" panose="020B0502020202020204" pitchFamily="34" charset="0"/>
              </a:rPr>
              <a:t>Sn Coils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4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2667000"/>
                <a:ext cx="8458200" cy="3429000"/>
              </a:xfrm>
            </p:spPr>
            <p:txBody>
              <a:bodyPr>
                <a:noAutofit/>
              </a:bodyPr>
              <a:lstStyle/>
              <a:p>
                <a:pPr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Numerous tests demonstrate that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Nb</a:t>
                </a:r>
                <a:r>
                  <a:rPr lang="en-GB" sz="1400" b="1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3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Sn 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magnets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performance is strongly dependent on the mechanical behaviour of the magnet:</a:t>
                </a:r>
                <a:endParaRPr lang="en-GB" sz="1400" b="1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 lvl="1">
                  <a:defRPr/>
                </a:pP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Nb</a:t>
                </a:r>
                <a:r>
                  <a:rPr lang="en-GB" sz="1400" b="1" baseline="-250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3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Sn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strands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are prone to critical current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reduction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/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degradation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under the effect of mechanical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strains</a:t>
                </a:r>
              </a:p>
              <a:p>
                <a:pPr lvl="1"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Knowledge of the impregnated cable/coil mechanical properties is then a necessary information to avoid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magnet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degradation</a:t>
                </a:r>
              </a:p>
              <a:p>
                <a:pPr lvl="1">
                  <a:defRPr/>
                </a:pP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Training 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quenches can be caused by conductor motions / interface failures</a:t>
                </a:r>
              </a:p>
              <a:p>
                <a:pPr marL="0" indent="0">
                  <a:buNone/>
                  <a:defRPr/>
                </a:pPr>
                <a:endParaRPr lang="en-GB" sz="14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Direct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strain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measurements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on the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conductor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are considered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unreliable 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(but is it true?):</a:t>
                </a:r>
              </a:p>
              <a:p>
                <a:pPr lvl="1"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Strain measured somewhere else </a:t>
                </a:r>
                <a14:m>
                  <m:oMath xmlns:m="http://schemas.openxmlformats.org/officeDocument/2006/math">
                    <m:r>
                      <a:rPr lang="en-GB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onsolas" panose="020B0609020204030204" pitchFamily="49" charset="0"/>
                      </a:rPr>
                      <m:t>→</m:t>
                    </m:r>
                  </m:oMath>
                </a14:m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Conductor strain extracted from FE</a:t>
                </a:r>
              </a:p>
              <a:p>
                <a:pPr lvl="1"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This relies on the correct knowledge of the cable/coil mechanics…</a:t>
                </a:r>
              </a:p>
              <a:p>
                <a:pPr lvl="1">
                  <a:defRPr/>
                </a:pPr>
                <a:endParaRPr lang="en-GB" sz="14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In general, the ability to design future magnets seems intertwined to our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understanding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of coil behaviour and our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ability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to </a:t>
                </a:r>
                <a:r>
                  <a:rPr lang="en-GB" sz="1400" b="1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model</a:t>
                </a:r>
                <a:r>
                  <a:rPr lang="en-GB" sz="1400" dirty="0">
                    <a:solidFill>
                      <a:schemeClr val="tx1"/>
                    </a:solidFill>
                    <a:latin typeface="Century Gothic" panose="020B0502020202020204" pitchFamily="34" charset="0"/>
                    <a:cs typeface="Consolas" panose="020B0609020204030204" pitchFamily="49" charset="0"/>
                  </a:rPr>
                  <a:t> it</a:t>
                </a:r>
              </a:p>
              <a:p>
                <a:pPr marL="457200" lvl="1" indent="0">
                  <a:buNone/>
                  <a:defRPr/>
                </a:pPr>
                <a:endParaRPr lang="en-GB" sz="14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  <a:p>
                <a:pPr>
                  <a:defRPr/>
                </a:pPr>
                <a:endParaRPr lang="en-GB" sz="1400" dirty="0">
                  <a:solidFill>
                    <a:schemeClr val="tx1"/>
                  </a:solidFill>
                  <a:latin typeface="Century Gothic" panose="020B0502020202020204" pitchFamily="34" charset="0"/>
                  <a:cs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2667000"/>
                <a:ext cx="8458200" cy="3429000"/>
              </a:xfrm>
              <a:blipFill>
                <a:blip r:embed="rId2"/>
                <a:stretch>
                  <a:fillRect l="-150" t="-369" r="-600" b="-2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4D66F5D5-2A3B-FF43-97CA-43850FCE9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998" y="1285668"/>
            <a:ext cx="2386004" cy="12234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72A6644-EB49-8B44-A324-DAA535D91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0" y="1202702"/>
            <a:ext cx="1219200" cy="14444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E5BC6E-455A-FF42-95FD-5E74B80B422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1122"/>
          <a:stretch/>
        </p:blipFill>
        <p:spPr>
          <a:xfrm>
            <a:off x="762000" y="1267739"/>
            <a:ext cx="1957938" cy="130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2016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CCT Model Description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40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C8E171B-3ADE-7B48-9D7A-8F2A56086689}"/>
              </a:ext>
            </a:extLst>
          </p:cNvPr>
          <p:cNvSpPr txBox="1">
            <a:spLocks/>
          </p:cNvSpPr>
          <p:nvPr/>
        </p:nvSpPr>
        <p:spPr>
          <a:xfrm>
            <a:off x="210503" y="3814649"/>
            <a:ext cx="8728124" cy="25452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886" indent="-342886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42920" indent="-285739" algn="l" defTabSz="457182" rtl="0" eaLnBrk="1" latinLnBrk="0" hangingPunct="1">
              <a:spcBef>
                <a:spcPct val="20000"/>
              </a:spcBef>
              <a:buFont typeface="Courier New"/>
              <a:buChar char="o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2pPr>
            <a:lvl3pPr marL="1142954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3pPr>
            <a:lvl4pPr marL="1600136" indent="-228591" algn="l" defTabSz="457182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4pPr>
            <a:lvl5pPr marL="2057318" indent="-228591" algn="l" defTabSz="457182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5pPr>
            <a:lvl6pPr marL="2514499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Century Gothic" panose="020B0502020202020204" pitchFamily="34" charset="0"/>
              </a:rPr>
              <a:t>Contact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 elements with </a:t>
            </a:r>
            <a:r>
              <a:rPr lang="en-US" b="1" dirty="0">
                <a:solidFill>
                  <a:schemeClr val="tx1"/>
                </a:solidFill>
                <a:latin typeface="Century Gothic" panose="020B0502020202020204" pitchFamily="34" charset="0"/>
              </a:rPr>
              <a:t>CZM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Century Gothic" panose="020B0502020202020204" pitchFamily="34" charset="0"/>
              </a:rPr>
              <a:t>properties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 around the cable (</a:t>
            </a:r>
            <a:r>
              <a:rPr lang="en-US" b="1" dirty="0">
                <a:solidFill>
                  <a:schemeClr val="tx1"/>
                </a:solidFill>
                <a:latin typeface="Century Gothic" panose="020B0502020202020204" pitchFamily="34" charset="0"/>
              </a:rPr>
              <a:t>cable/spar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, </a:t>
            </a:r>
            <a:r>
              <a:rPr lang="en-US" b="1" dirty="0">
                <a:solidFill>
                  <a:schemeClr val="tx1"/>
                </a:solidFill>
                <a:latin typeface="Century Gothic" panose="020B0502020202020204" pitchFamily="34" charset="0"/>
              </a:rPr>
              <a:t>cable/rib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Shim ‘angle’ increased </a:t>
            </a:r>
            <a:r>
              <a:rPr lang="en-US" dirty="0" err="1">
                <a:solidFill>
                  <a:schemeClr val="tx1"/>
                </a:solidFill>
                <a:latin typeface="Century Gothic" panose="020B0502020202020204" pitchFamily="34" charset="0"/>
              </a:rPr>
              <a:t>w.r.t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 reality – otherwise some of the conductor ‘blocks’ fly away after detachment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This region is not realistic in 2D anyway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 err="1">
                <a:solidFill>
                  <a:schemeClr val="tx1"/>
                </a:solidFill>
                <a:latin typeface="Century Gothic" panose="020B0502020202020204" pitchFamily="34" charset="0"/>
              </a:rPr>
              <a:t>Elasto</a:t>
            </a:r>
            <a:r>
              <a:rPr lang="en-US" b="1" dirty="0">
                <a:solidFill>
                  <a:schemeClr val="tx1"/>
                </a:solidFill>
                <a:latin typeface="Century Gothic" panose="020B0502020202020204" pitchFamily="34" charset="0"/>
              </a:rPr>
              <a:t>-plastic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Century Gothic" panose="020B0502020202020204" pitchFamily="34" charset="0"/>
              </a:rPr>
              <a:t>material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 model for the </a:t>
            </a:r>
            <a:r>
              <a:rPr lang="en-US" b="1" dirty="0">
                <a:solidFill>
                  <a:schemeClr val="tx1"/>
                </a:solidFill>
                <a:latin typeface="Century Gothic" panose="020B0502020202020204" pitchFamily="34" charset="0"/>
              </a:rPr>
              <a:t>conductor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Extracted from RVE models of the cable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‘</a:t>
            </a:r>
            <a:r>
              <a:rPr lang="en-US" b="1" dirty="0">
                <a:solidFill>
                  <a:schemeClr val="tx1"/>
                </a:solidFill>
                <a:latin typeface="Century Gothic" panose="020B0502020202020204" pitchFamily="34" charset="0"/>
              </a:rPr>
              <a:t>Single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Century Gothic" panose="020B0502020202020204" pitchFamily="34" charset="0"/>
              </a:rPr>
              <a:t>ramp</a:t>
            </a:r>
            <a:r>
              <a:rPr 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’ simulation – cooldown, then current is increased - no powering/quench/powering simulation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r="18504"/>
          <a:stretch/>
        </p:blipFill>
        <p:spPr>
          <a:xfrm>
            <a:off x="1638093" y="1154448"/>
            <a:ext cx="1952935" cy="248607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608" y="1306778"/>
            <a:ext cx="2495880" cy="215960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C141F9-B86D-7840-9A31-BC36525EEF50}"/>
              </a:ext>
            </a:extLst>
          </p:cNvPr>
          <p:cNvCxnSpPr>
            <a:cxnSpLocks/>
          </p:cNvCxnSpPr>
          <p:nvPr/>
        </p:nvCxnSpPr>
        <p:spPr>
          <a:xfrm flipV="1">
            <a:off x="5538741" y="2510756"/>
            <a:ext cx="623269" cy="47975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688D33E-117F-A84A-BC54-0D3E3313BCE5}"/>
              </a:ext>
            </a:extLst>
          </p:cNvPr>
          <p:cNvCxnSpPr>
            <a:cxnSpLocks/>
          </p:cNvCxnSpPr>
          <p:nvPr/>
        </p:nvCxnSpPr>
        <p:spPr>
          <a:xfrm flipV="1">
            <a:off x="5622053" y="2645914"/>
            <a:ext cx="636246" cy="49289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E86F2E0-1A11-ED4E-B2CA-321BA8429A99}"/>
              </a:ext>
            </a:extLst>
          </p:cNvPr>
          <p:cNvCxnSpPr>
            <a:cxnSpLocks/>
          </p:cNvCxnSpPr>
          <p:nvPr/>
        </p:nvCxnSpPr>
        <p:spPr>
          <a:xfrm flipH="1" flipV="1">
            <a:off x="5530487" y="2995114"/>
            <a:ext cx="91566" cy="164993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69301DC-CE7E-9843-B41E-057F21911B38}"/>
              </a:ext>
            </a:extLst>
          </p:cNvPr>
          <p:cNvSpPr txBox="1"/>
          <p:nvPr/>
        </p:nvSpPr>
        <p:spPr>
          <a:xfrm>
            <a:off x="5850375" y="3419020"/>
            <a:ext cx="147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CZM elements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AA8AB0A-BAFF-B14F-88B6-5E3C03B32384}"/>
              </a:ext>
            </a:extLst>
          </p:cNvPr>
          <p:cNvCxnSpPr>
            <a:cxnSpLocks/>
          </p:cNvCxnSpPr>
          <p:nvPr/>
        </p:nvCxnSpPr>
        <p:spPr>
          <a:xfrm flipH="1" flipV="1">
            <a:off x="5998437" y="2958959"/>
            <a:ext cx="211717" cy="4452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51E74AF-FFCC-C349-82C9-A537EE59E04B}"/>
              </a:ext>
            </a:extLst>
          </p:cNvPr>
          <p:cNvSpPr/>
          <p:nvPr/>
        </p:nvSpPr>
        <p:spPr>
          <a:xfrm>
            <a:off x="2380640" y="2794422"/>
            <a:ext cx="376178" cy="3656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D08EF21-3CBC-1149-9882-C8C54726814F}"/>
              </a:ext>
            </a:extLst>
          </p:cNvPr>
          <p:cNvCxnSpPr>
            <a:cxnSpLocks/>
          </p:cNvCxnSpPr>
          <p:nvPr/>
        </p:nvCxnSpPr>
        <p:spPr>
          <a:xfrm flipV="1">
            <a:off x="2840130" y="2596505"/>
            <a:ext cx="1436263" cy="283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41495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Powering - Stresses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41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C8E171B-3ADE-7B48-9D7A-8F2A56086689}"/>
              </a:ext>
            </a:extLst>
          </p:cNvPr>
          <p:cNvSpPr txBox="1">
            <a:spLocks/>
          </p:cNvSpPr>
          <p:nvPr/>
        </p:nvSpPr>
        <p:spPr>
          <a:xfrm>
            <a:off x="5908875" y="1229059"/>
            <a:ext cx="3172291" cy="50675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886" indent="-342886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42920" indent="-285739" algn="l" defTabSz="457182" rtl="0" eaLnBrk="1" latinLnBrk="0" hangingPunct="1">
              <a:spcBef>
                <a:spcPct val="20000"/>
              </a:spcBef>
              <a:buFont typeface="Courier New"/>
              <a:buChar char="o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2pPr>
            <a:lvl3pPr marL="1142954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3pPr>
            <a:lvl4pPr marL="1600136" indent="-228591" algn="l" defTabSz="457182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4pPr>
            <a:lvl5pPr marL="2057318" indent="-228591" algn="l" defTabSz="457182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1F497D"/>
                </a:solidFill>
                <a:latin typeface="+mj-lt"/>
                <a:ea typeface="+mn-ea"/>
                <a:cs typeface="+mn-cs"/>
              </a:defRPr>
            </a:lvl5pPr>
            <a:lvl6pPr marL="2514499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457182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Does the stress distribution change because of the interface failure?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b="1" dirty="0">
                <a:latin typeface="Century Gothic" panose="020B0502020202020204" pitchFamily="34" charset="0"/>
              </a:rPr>
              <a:t>Yes, higher</a:t>
            </a:r>
            <a:r>
              <a:rPr lang="en-US" sz="1400" dirty="0"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latin typeface="Century Gothic" panose="020B0502020202020204" pitchFamily="34" charset="0"/>
              </a:rPr>
              <a:t>stresses </a:t>
            </a:r>
            <a:r>
              <a:rPr lang="en-US" sz="1400" dirty="0">
                <a:latin typeface="Century Gothic" panose="020B0502020202020204" pitchFamily="34" charset="0"/>
              </a:rPr>
              <a:t>– neglecting the corner spikes: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Radial: 100 MPa vs ~60 MPa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Azim.: 90 MPa vs 70 MPa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4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The CZM model shows significant </a:t>
            </a:r>
            <a:r>
              <a:rPr lang="en-US" sz="1400" b="1" dirty="0">
                <a:latin typeface="Century Gothic" panose="020B0502020202020204" pitchFamily="34" charset="0"/>
              </a:rPr>
              <a:t>stress</a:t>
            </a:r>
            <a:r>
              <a:rPr lang="en-US" sz="1400" dirty="0"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latin typeface="Century Gothic" panose="020B0502020202020204" pitchFamily="34" charset="0"/>
              </a:rPr>
              <a:t>gradients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4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Note: stresses on an </a:t>
            </a:r>
            <a:r>
              <a:rPr lang="en-US" sz="1400" dirty="0" err="1">
                <a:latin typeface="Century Gothic" panose="020B0502020202020204" pitchFamily="34" charset="0"/>
              </a:rPr>
              <a:t>elasto</a:t>
            </a:r>
            <a:r>
              <a:rPr lang="en-US" sz="1400" dirty="0">
                <a:latin typeface="Century Gothic" panose="020B0502020202020204" pitchFamily="34" charset="0"/>
              </a:rPr>
              <a:t>-plastic model are not ‘what we are used to’ and should not be compared with the empirical limit of 150/200 MPa.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12" y="1229059"/>
            <a:ext cx="2845558" cy="21348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55" y="3570054"/>
            <a:ext cx="2843815" cy="21348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0634" y="1229059"/>
            <a:ext cx="2835152" cy="21348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2376" y="3570054"/>
            <a:ext cx="2826499" cy="21348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310C9C-368E-754B-A40B-FC835B705CBE}"/>
              </a:ext>
            </a:extLst>
          </p:cNvPr>
          <p:cNvSpPr txBox="1"/>
          <p:nvPr/>
        </p:nvSpPr>
        <p:spPr>
          <a:xfrm>
            <a:off x="657732" y="5911048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Bonded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9A7A67-5057-0549-B4AA-32F22EA71187}"/>
              </a:ext>
            </a:extLst>
          </p:cNvPr>
          <p:cNvSpPr txBox="1"/>
          <p:nvPr/>
        </p:nvSpPr>
        <p:spPr>
          <a:xfrm>
            <a:off x="3948984" y="5911049"/>
            <a:ext cx="506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CZM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83CD99-F190-2041-B0B8-825967763022}"/>
              </a:ext>
            </a:extLst>
          </p:cNvPr>
          <p:cNvSpPr txBox="1"/>
          <p:nvPr/>
        </p:nvSpPr>
        <p:spPr>
          <a:xfrm>
            <a:off x="116112" y="2924780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Radial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623352-F99B-8C4B-B989-D0C19B14187A}"/>
              </a:ext>
            </a:extLst>
          </p:cNvPr>
          <p:cNvSpPr txBox="1"/>
          <p:nvPr/>
        </p:nvSpPr>
        <p:spPr>
          <a:xfrm>
            <a:off x="116112" y="5245504"/>
            <a:ext cx="829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Radial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373A03-FCB5-1648-B1EA-935C37FB5974}"/>
              </a:ext>
            </a:extLst>
          </p:cNvPr>
          <p:cNvSpPr txBox="1"/>
          <p:nvPr/>
        </p:nvSpPr>
        <p:spPr>
          <a:xfrm>
            <a:off x="3142892" y="5245504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Azim.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7510A4-C7CD-9D46-B7F3-2655183E4AEB}"/>
              </a:ext>
            </a:extLst>
          </p:cNvPr>
          <p:cNvSpPr txBox="1"/>
          <p:nvPr/>
        </p:nvSpPr>
        <p:spPr>
          <a:xfrm>
            <a:off x="3160254" y="2924780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Azim.</a:t>
            </a:r>
          </a:p>
        </p:txBody>
      </p:sp>
    </p:spTree>
    <p:extLst>
      <p:ext uri="{BB962C8B-B14F-4D97-AF65-F5344CB8AC3E}">
        <p14:creationId xmlns:p14="http://schemas.microsoft.com/office/powerpoint/2010/main" val="97722282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Quench Simulation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42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228848"/>
            <a:ext cx="8458200" cy="3144631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Can we </a:t>
            </a:r>
            <a:r>
              <a:rPr lang="en-US" sz="1200" b="1" dirty="0">
                <a:latin typeface="Century Gothic" panose="020B0502020202020204" pitchFamily="34" charset="0"/>
              </a:rPr>
              <a:t>correlate</a:t>
            </a:r>
            <a:r>
              <a:rPr lang="en-US" sz="1200" dirty="0">
                <a:latin typeface="Century Gothic" panose="020B0502020202020204" pitchFamily="34" charset="0"/>
              </a:rPr>
              <a:t> the </a:t>
            </a:r>
            <a:r>
              <a:rPr lang="en-US" sz="1200" b="1" dirty="0">
                <a:latin typeface="Century Gothic" panose="020B0502020202020204" pitchFamily="34" charset="0"/>
              </a:rPr>
              <a:t>crack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latin typeface="Century Gothic" panose="020B0502020202020204" pitchFamily="34" charset="0"/>
              </a:rPr>
              <a:t>propagation</a:t>
            </a:r>
            <a:r>
              <a:rPr lang="en-US" sz="1200" dirty="0">
                <a:latin typeface="Century Gothic" panose="020B0502020202020204" pitchFamily="34" charset="0"/>
              </a:rPr>
              <a:t> to </a:t>
            </a:r>
            <a:r>
              <a:rPr lang="en-US" sz="1200" b="1" dirty="0">
                <a:latin typeface="Century Gothic" panose="020B0502020202020204" pitchFamily="34" charset="0"/>
              </a:rPr>
              <a:t>energy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latin typeface="Century Gothic" panose="020B0502020202020204" pitchFamily="34" charset="0"/>
              </a:rPr>
              <a:t>releases</a:t>
            </a:r>
            <a:r>
              <a:rPr lang="en-US" sz="1200" dirty="0">
                <a:latin typeface="Century Gothic" panose="020B0502020202020204" pitchFamily="34" charset="0"/>
              </a:rPr>
              <a:t>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dirty="0">
                <a:latin typeface="Century Gothic" panose="020B0502020202020204" pitchFamily="34" charset="0"/>
              </a:rPr>
              <a:t>Crack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latin typeface="Century Gothic" panose="020B0502020202020204" pitchFamily="34" charset="0"/>
              </a:rPr>
              <a:t>energy</a:t>
            </a:r>
            <a:r>
              <a:rPr lang="en-US" sz="1200" dirty="0">
                <a:latin typeface="Century Gothic" panose="020B0502020202020204" pitchFamily="34" charset="0"/>
              </a:rPr>
              <a:t> released should be related (proportional) to the </a:t>
            </a:r>
            <a:r>
              <a:rPr lang="en-US" sz="1200" b="1" dirty="0">
                <a:latin typeface="Century Gothic" panose="020B0502020202020204" pitchFamily="34" charset="0"/>
              </a:rPr>
              <a:t>heat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latin typeface="Century Gothic" panose="020B0502020202020204" pitchFamily="34" charset="0"/>
              </a:rPr>
              <a:t>released</a:t>
            </a:r>
            <a:r>
              <a:rPr lang="en-US" sz="1200" dirty="0">
                <a:latin typeface="Century Gothic" panose="020B0502020202020204" pitchFamily="34" charset="0"/>
              </a:rPr>
              <a:t> (minus elastic waves…)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Difficult to say how much heat goes trough the conductor and how much trough the mandrel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Add temperature measurements in the future? Challenging at cryogenic temperature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A couple of </a:t>
            </a:r>
            <a:r>
              <a:rPr lang="en-US" sz="1200" b="1" dirty="0">
                <a:latin typeface="Century Gothic" panose="020B0502020202020204" pitchFamily="34" charset="0"/>
              </a:rPr>
              <a:t>simplified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latin typeface="Century Gothic" panose="020B0502020202020204" pitchFamily="34" charset="0"/>
              </a:rPr>
              <a:t>approaches</a:t>
            </a:r>
            <a:r>
              <a:rPr lang="en-US" sz="1200" dirty="0">
                <a:latin typeface="Century Gothic" panose="020B0502020202020204" pitchFamily="34" charset="0"/>
              </a:rPr>
              <a:t>:</a:t>
            </a:r>
          </a:p>
          <a:p>
            <a:pPr lvl="1">
              <a:buFont typeface="+mj-lt"/>
              <a:buAutoNum type="arabicPeriod"/>
            </a:pPr>
            <a:r>
              <a:rPr lang="en-US" sz="1200" b="1" dirty="0">
                <a:latin typeface="Century Gothic" panose="020B0502020202020204" pitchFamily="34" charset="0"/>
              </a:rPr>
              <a:t>Derivative</a:t>
            </a:r>
            <a:r>
              <a:rPr lang="en-US" sz="1200" dirty="0">
                <a:latin typeface="Century Gothic" panose="020B0502020202020204" pitchFamily="34" charset="0"/>
              </a:rPr>
              <a:t> of </a:t>
            </a:r>
            <a:r>
              <a:rPr lang="en-US" sz="1200" b="1" dirty="0">
                <a:latin typeface="Century Gothic" panose="020B0502020202020204" pitchFamily="34" charset="0"/>
              </a:rPr>
              <a:t>damage</a:t>
            </a:r>
            <a:r>
              <a:rPr lang="en-US" sz="1200" dirty="0">
                <a:latin typeface="Century Gothic" panose="020B0502020202020204" pitchFamily="34" charset="0"/>
              </a:rPr>
              <a:t> vs time proportional to the released energy?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Compute the </a:t>
            </a:r>
            <a:r>
              <a:rPr lang="en-US" sz="1200" b="1" dirty="0">
                <a:latin typeface="Century Gothic" panose="020B0502020202020204" pitchFamily="34" charset="0"/>
              </a:rPr>
              <a:t>local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latin typeface="Century Gothic" panose="020B0502020202020204" pitchFamily="34" charset="0"/>
              </a:rPr>
              <a:t>temperature</a:t>
            </a:r>
            <a:r>
              <a:rPr lang="en-US" sz="1200" dirty="0">
                <a:latin typeface="Century Gothic" panose="020B0502020202020204" pitchFamily="34" charset="0"/>
              </a:rPr>
              <a:t> margin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Compute the contact element energy change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Assume that the change in temperature is proportional (ok this would have been better with the enthalpy margin)</a:t>
            </a:r>
          </a:p>
          <a:p>
            <a:pPr lvl="1">
              <a:buFont typeface="+mj-lt"/>
              <a:buAutoNum type="arabicPeriod"/>
            </a:pPr>
            <a:r>
              <a:rPr lang="en-US" sz="1200" b="1" dirty="0">
                <a:latin typeface="Century Gothic" panose="020B0502020202020204" pitchFamily="34" charset="0"/>
              </a:rPr>
              <a:t>Event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latin typeface="Century Gothic" panose="020B0502020202020204" pitchFamily="34" charset="0"/>
              </a:rPr>
              <a:t>magnitude</a:t>
            </a:r>
            <a:r>
              <a:rPr lang="en-US" sz="1200" dirty="0">
                <a:latin typeface="Century Gothic" panose="020B0502020202020204" pitchFamily="34" charset="0"/>
              </a:rPr>
              <a:t> approach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The energy released by the crack is propagating to every location in the magnet (shocks?)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The limit should not be constant but decrease with the margin…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>
                <a:latin typeface="Century Gothic" panose="020B0502020202020204" pitchFamily="34" charset="0"/>
              </a:rPr>
              <a:t>This study is </a:t>
            </a:r>
            <a:r>
              <a:rPr lang="en-US" sz="1200" b="1" dirty="0">
                <a:latin typeface="Century Gothic" panose="020B0502020202020204" pitchFamily="34" charset="0"/>
              </a:rPr>
              <a:t>only</a:t>
            </a:r>
            <a:r>
              <a:rPr lang="en-US" sz="1200" dirty="0">
                <a:latin typeface="Century Gothic" panose="020B0502020202020204" pitchFamily="34" charset="0"/>
              </a:rPr>
              <a:t> </a:t>
            </a:r>
            <a:r>
              <a:rPr lang="en-US" sz="1200" b="1" dirty="0">
                <a:latin typeface="Century Gothic" panose="020B0502020202020204" pitchFamily="34" charset="0"/>
              </a:rPr>
              <a:t>qualitative</a:t>
            </a:r>
            <a:r>
              <a:rPr lang="en-US" sz="1200" dirty="0">
                <a:latin typeface="Century Gothic" panose="020B0502020202020204" pitchFamily="34" charset="0"/>
              </a:rPr>
              <a:t>, and useful for </a:t>
            </a:r>
            <a:r>
              <a:rPr lang="en-US" sz="1200" b="1" dirty="0">
                <a:latin typeface="Century Gothic" panose="020B0502020202020204" pitchFamily="34" charset="0"/>
              </a:rPr>
              <a:t>comparison</a:t>
            </a:r>
            <a:r>
              <a:rPr lang="en-US" sz="1200" dirty="0">
                <a:latin typeface="Century Gothic" panose="020B0502020202020204" pitchFamily="34" charset="0"/>
              </a:rPr>
              <a:t> purposes</a:t>
            </a: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endParaRPr lang="en-US" sz="1200" dirty="0">
              <a:latin typeface="Century Gothic" panose="020B0502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200" dirty="0">
              <a:latin typeface="Century Gothic" panose="020B0502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17" y="1327968"/>
            <a:ext cx="3025757" cy="1955511"/>
          </a:xfrm>
          <a:prstGeom prst="rect">
            <a:avLst/>
          </a:prstGeom>
        </p:spPr>
      </p:pic>
      <p:sp>
        <p:nvSpPr>
          <p:cNvPr id="8" name="Rectangle 2"/>
          <p:cNvSpPr/>
          <p:nvPr/>
        </p:nvSpPr>
        <p:spPr>
          <a:xfrm>
            <a:off x="1546932" y="2253007"/>
            <a:ext cx="329449" cy="614623"/>
          </a:xfrm>
          <a:custGeom>
            <a:avLst/>
            <a:gdLst>
              <a:gd name="connsiteX0" fmla="*/ 0 w 263951"/>
              <a:gd name="connsiteY0" fmla="*/ 0 h 857839"/>
              <a:gd name="connsiteX1" fmla="*/ 263951 w 263951"/>
              <a:gd name="connsiteY1" fmla="*/ 0 h 857839"/>
              <a:gd name="connsiteX2" fmla="*/ 263951 w 263951"/>
              <a:gd name="connsiteY2" fmla="*/ 857839 h 857839"/>
              <a:gd name="connsiteX3" fmla="*/ 0 w 263951"/>
              <a:gd name="connsiteY3" fmla="*/ 857839 h 857839"/>
              <a:gd name="connsiteX4" fmla="*/ 0 w 263951"/>
              <a:gd name="connsiteY4" fmla="*/ 0 h 857839"/>
              <a:gd name="connsiteX0" fmla="*/ 0 w 362932"/>
              <a:gd name="connsiteY0" fmla="*/ 0 h 857839"/>
              <a:gd name="connsiteX1" fmla="*/ 362932 w 362932"/>
              <a:gd name="connsiteY1" fmla="*/ 197963 h 857839"/>
              <a:gd name="connsiteX2" fmla="*/ 263951 w 362932"/>
              <a:gd name="connsiteY2" fmla="*/ 857839 h 857839"/>
              <a:gd name="connsiteX3" fmla="*/ 0 w 362932"/>
              <a:gd name="connsiteY3" fmla="*/ 857839 h 857839"/>
              <a:gd name="connsiteX4" fmla="*/ 0 w 362932"/>
              <a:gd name="connsiteY4" fmla="*/ 0 h 857839"/>
              <a:gd name="connsiteX0" fmla="*/ 221529 w 362932"/>
              <a:gd name="connsiteY0" fmla="*/ 0 h 763570"/>
              <a:gd name="connsiteX1" fmla="*/ 362932 w 362932"/>
              <a:gd name="connsiteY1" fmla="*/ 103694 h 763570"/>
              <a:gd name="connsiteX2" fmla="*/ 263951 w 362932"/>
              <a:gd name="connsiteY2" fmla="*/ 763570 h 763570"/>
              <a:gd name="connsiteX3" fmla="*/ 0 w 362932"/>
              <a:gd name="connsiteY3" fmla="*/ 763570 h 763570"/>
              <a:gd name="connsiteX4" fmla="*/ 221529 w 362932"/>
              <a:gd name="connsiteY4" fmla="*/ 0 h 763570"/>
              <a:gd name="connsiteX0" fmla="*/ 221529 w 697584"/>
              <a:gd name="connsiteY0" fmla="*/ 0 h 782424"/>
              <a:gd name="connsiteX1" fmla="*/ 362932 w 697584"/>
              <a:gd name="connsiteY1" fmla="*/ 103694 h 782424"/>
              <a:gd name="connsiteX2" fmla="*/ 697584 w 697584"/>
              <a:gd name="connsiteY2" fmla="*/ 782424 h 782424"/>
              <a:gd name="connsiteX3" fmla="*/ 0 w 697584"/>
              <a:gd name="connsiteY3" fmla="*/ 763570 h 782424"/>
              <a:gd name="connsiteX4" fmla="*/ 221529 w 697584"/>
              <a:gd name="connsiteY4" fmla="*/ 0 h 782424"/>
              <a:gd name="connsiteX0" fmla="*/ 221529 w 735291"/>
              <a:gd name="connsiteY0" fmla="*/ 0 h 763570"/>
              <a:gd name="connsiteX1" fmla="*/ 362932 w 735291"/>
              <a:gd name="connsiteY1" fmla="*/ 103694 h 763570"/>
              <a:gd name="connsiteX2" fmla="*/ 735291 w 735291"/>
              <a:gd name="connsiteY2" fmla="*/ 754143 h 763570"/>
              <a:gd name="connsiteX3" fmla="*/ 0 w 735291"/>
              <a:gd name="connsiteY3" fmla="*/ 763570 h 763570"/>
              <a:gd name="connsiteX4" fmla="*/ 221529 w 735291"/>
              <a:gd name="connsiteY4" fmla="*/ 0 h 763570"/>
              <a:gd name="connsiteX0" fmla="*/ 221529 w 740004"/>
              <a:gd name="connsiteY0" fmla="*/ 0 h 763570"/>
              <a:gd name="connsiteX1" fmla="*/ 740004 w 740004"/>
              <a:gd name="connsiteY1" fmla="*/ 414779 h 763570"/>
              <a:gd name="connsiteX2" fmla="*/ 735291 w 740004"/>
              <a:gd name="connsiteY2" fmla="*/ 754143 h 763570"/>
              <a:gd name="connsiteX3" fmla="*/ 0 w 740004"/>
              <a:gd name="connsiteY3" fmla="*/ 763570 h 763570"/>
              <a:gd name="connsiteX4" fmla="*/ 221529 w 740004"/>
              <a:gd name="connsiteY4" fmla="*/ 0 h 763570"/>
              <a:gd name="connsiteX0" fmla="*/ 480766 w 740004"/>
              <a:gd name="connsiteY0" fmla="*/ 0 h 546754"/>
              <a:gd name="connsiteX1" fmla="*/ 740004 w 740004"/>
              <a:gd name="connsiteY1" fmla="*/ 197963 h 546754"/>
              <a:gd name="connsiteX2" fmla="*/ 735291 w 740004"/>
              <a:gd name="connsiteY2" fmla="*/ 537327 h 546754"/>
              <a:gd name="connsiteX3" fmla="*/ 0 w 740004"/>
              <a:gd name="connsiteY3" fmla="*/ 546754 h 546754"/>
              <a:gd name="connsiteX4" fmla="*/ 480766 w 740004"/>
              <a:gd name="connsiteY4" fmla="*/ 0 h 546754"/>
              <a:gd name="connsiteX0" fmla="*/ 381785 w 740004"/>
              <a:gd name="connsiteY0" fmla="*/ 0 h 612741"/>
              <a:gd name="connsiteX1" fmla="*/ 740004 w 740004"/>
              <a:gd name="connsiteY1" fmla="*/ 263950 h 612741"/>
              <a:gd name="connsiteX2" fmla="*/ 735291 w 740004"/>
              <a:gd name="connsiteY2" fmla="*/ 603314 h 612741"/>
              <a:gd name="connsiteX3" fmla="*/ 0 w 740004"/>
              <a:gd name="connsiteY3" fmla="*/ 612741 h 612741"/>
              <a:gd name="connsiteX4" fmla="*/ 381785 w 740004"/>
              <a:gd name="connsiteY4" fmla="*/ 0 h 612741"/>
              <a:gd name="connsiteX0" fmla="*/ 28279 w 386498"/>
              <a:gd name="connsiteY0" fmla="*/ 0 h 608027"/>
              <a:gd name="connsiteX1" fmla="*/ 386498 w 386498"/>
              <a:gd name="connsiteY1" fmla="*/ 263950 h 608027"/>
              <a:gd name="connsiteX2" fmla="*/ 381785 w 386498"/>
              <a:gd name="connsiteY2" fmla="*/ 603314 h 608027"/>
              <a:gd name="connsiteX3" fmla="*/ 0 w 386498"/>
              <a:gd name="connsiteY3" fmla="*/ 608027 h 608027"/>
              <a:gd name="connsiteX4" fmla="*/ 28279 w 386498"/>
              <a:gd name="connsiteY4" fmla="*/ 0 h 608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6498" h="608027">
                <a:moveTo>
                  <a:pt x="28279" y="0"/>
                </a:moveTo>
                <a:lnTo>
                  <a:pt x="386498" y="263950"/>
                </a:lnTo>
                <a:lnTo>
                  <a:pt x="381785" y="603314"/>
                </a:lnTo>
                <a:lnTo>
                  <a:pt x="0" y="608027"/>
                </a:lnTo>
                <a:lnTo>
                  <a:pt x="28279" y="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F065055-BABF-5845-845A-344C49F189A8}"/>
                  </a:ext>
                </a:extLst>
              </p:cNvPr>
              <p:cNvSpPr txBox="1"/>
              <p:nvPr/>
            </p:nvSpPr>
            <p:spPr>
              <a:xfrm>
                <a:off x="3920525" y="1730330"/>
                <a:ext cx="184018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F065055-BABF-5845-845A-344C49F189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0525" y="1730330"/>
                <a:ext cx="1840184" cy="553998"/>
              </a:xfrm>
              <a:prstGeom prst="rect">
                <a:avLst/>
              </a:prstGeom>
              <a:blipFill>
                <a:blip r:embed="rId3"/>
                <a:stretch>
                  <a:fillRect l="-2740" t="-2273" r="-4110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384F5F59-0FAF-A748-9C68-C906BAA7B14C}"/>
              </a:ext>
            </a:extLst>
          </p:cNvPr>
          <p:cNvSpPr/>
          <p:nvPr/>
        </p:nvSpPr>
        <p:spPr>
          <a:xfrm>
            <a:off x="4755169" y="2656748"/>
            <a:ext cx="1695391" cy="550932"/>
          </a:xfrm>
          <a:prstGeom prst="rect">
            <a:avLst/>
          </a:prstGeom>
          <a:solidFill>
            <a:srgbClr val="1F497D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Compare to local T margin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DCB6C8-EAA8-E94F-B879-0CA410C7BC86}"/>
              </a:ext>
            </a:extLst>
          </p:cNvPr>
          <p:cNvSpPr/>
          <p:nvPr/>
        </p:nvSpPr>
        <p:spPr>
          <a:xfrm>
            <a:off x="3041592" y="2656748"/>
            <a:ext cx="1606578" cy="553913"/>
          </a:xfrm>
          <a:prstGeom prst="rect">
            <a:avLst/>
          </a:prstGeom>
          <a:solidFill>
            <a:srgbClr val="1F497D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Compare to fixed threshold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4DB4594-7D73-9341-8433-8CF4CAD53377}"/>
              </a:ext>
            </a:extLst>
          </p:cNvPr>
          <p:cNvCxnSpPr/>
          <p:nvPr/>
        </p:nvCxnSpPr>
        <p:spPr>
          <a:xfrm flipH="1">
            <a:off x="4070216" y="2349727"/>
            <a:ext cx="254000" cy="2416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6EB7033-D223-314C-9668-78EA6ED8194A}"/>
              </a:ext>
            </a:extLst>
          </p:cNvPr>
          <p:cNvCxnSpPr>
            <a:cxnSpLocks/>
          </p:cNvCxnSpPr>
          <p:nvPr/>
        </p:nvCxnSpPr>
        <p:spPr>
          <a:xfrm>
            <a:off x="5183965" y="2356542"/>
            <a:ext cx="395186" cy="2348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FE7F64F-2716-D14C-96DE-EE735723AAAB}"/>
              </a:ext>
            </a:extLst>
          </p:cNvPr>
          <p:cNvCxnSpPr>
            <a:cxnSpLocks/>
          </p:cNvCxnSpPr>
          <p:nvPr/>
        </p:nvCxnSpPr>
        <p:spPr>
          <a:xfrm flipV="1">
            <a:off x="1696603" y="2192296"/>
            <a:ext cx="348562" cy="2268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522BD2DF-BA94-F84D-8AE1-4082E545AF2B}"/>
              </a:ext>
            </a:extLst>
          </p:cNvPr>
          <p:cNvSpPr/>
          <p:nvPr/>
        </p:nvSpPr>
        <p:spPr>
          <a:xfrm>
            <a:off x="1662690" y="1600540"/>
            <a:ext cx="12272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Century Gothic" panose="020B0502020202020204" pitchFamily="34" charset="0"/>
              </a:rPr>
              <a:t>Released energy</a:t>
            </a:r>
            <a:endParaRPr lang="en-US" sz="14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BB8BA66-9063-5D42-8F54-C096D1F5F3CF}"/>
              </a:ext>
            </a:extLst>
          </p:cNvPr>
          <p:cNvCxnSpPr>
            <a:cxnSpLocks/>
          </p:cNvCxnSpPr>
          <p:nvPr/>
        </p:nvCxnSpPr>
        <p:spPr>
          <a:xfrm flipV="1">
            <a:off x="2860820" y="1858845"/>
            <a:ext cx="826677" cy="66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B1EC1871-54D0-DA4B-8E1E-79A3703319B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3880" y="1306572"/>
            <a:ext cx="2693440" cy="195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941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entury Gothic" panose="020B0502020202020204" pitchFamily="34" charset="0"/>
              </a:rPr>
              <a:t>Outline</a:t>
            </a:r>
            <a:endParaRPr lang="en-GB" altLang="en-US" dirty="0">
              <a:latin typeface="Century Gothic" panose="020B0502020202020204" pitchFamily="34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495800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Introduction</a:t>
            </a:r>
          </a:p>
          <a:p>
            <a:pPr lvl="1"/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Coil composite models</a:t>
            </a:r>
          </a:p>
          <a:p>
            <a:pPr marL="0" indent="0">
              <a:buNone/>
            </a:pPr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Debonding in superconducting magnets</a:t>
            </a: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US" altLang="en-US" dirty="0">
                <a:solidFill>
                  <a:schemeClr val="tx1"/>
                </a:solidFill>
                <a:latin typeface="Century Gothic" panose="020B0502020202020204" pitchFamily="34" charset="0"/>
              </a:rPr>
              <a:t>Conclusion</a:t>
            </a: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endParaRPr lang="en-US" alt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2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2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F5F7BE-568B-48C2-A966-D3DC87B028FF}" type="slidenum">
              <a:rPr lang="en-US" altLang="en-US" sz="1400" smtClean="0">
                <a:latin typeface="Century Gothic" panose="020B0502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568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Introduction - Modelling Strategies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6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20000">
            <a:off x="409239" y="1090666"/>
            <a:ext cx="2458088" cy="2166869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489325"/>
            <a:ext cx="8458200" cy="274294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Block model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is the current 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standard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approach:</a:t>
            </a: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 approximated as an uniform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block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with uniform mechanical properties</a:t>
            </a:r>
          </a:p>
          <a:p>
            <a:pPr lvl="1">
              <a:defRPr/>
            </a:pP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Properties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were measured in the past on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impregnated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stacks</a:t>
            </a:r>
          </a:p>
          <a:p>
            <a:pPr lvl="1"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Orthotropic in 2D, isotropic in 3D</a:t>
            </a:r>
          </a:p>
          <a:p>
            <a:pPr lvl="1"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This consistent way of modelling also allowed to define an empirical limit on the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coil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equivalent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stress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(150:200 MPa - 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H. Felice et al., IEEE TAS, 2011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)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New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modelling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strategies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are currently under development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87915" y="2971800"/>
            <a:ext cx="23567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Cable Model</a:t>
            </a:r>
          </a:p>
          <a:p>
            <a:pPr marL="0" indent="0" algn="ct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S. Caspi et al., IEEE Trans 2006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219200"/>
            <a:ext cx="2824561" cy="173525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550729" y="2971800"/>
            <a:ext cx="2327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Strand Model</a:t>
            </a:r>
          </a:p>
          <a:p>
            <a:pPr marL="0" indent="0" algn="ct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M. Daly et al., IEEE Trans 2018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32016" y="3064133"/>
            <a:ext cx="11015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Block Model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9EE4AE-B3CA-E24A-9CD7-B9C03FAB13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1371600"/>
            <a:ext cx="2514545" cy="1420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802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Coil Properties – Literature Review</a:t>
            </a:r>
            <a:endParaRPr lang="en-GB" dirty="0">
              <a:latin typeface="Century Gothic" panose="020B0502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1186449"/>
            <a:ext cx="7086600" cy="30807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04800" y="4186297"/>
            <a:ext cx="8458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Available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coil properties 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measures highly dispersed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Indication that there is no ‘correct’ value, and that the modulus and the contraction depend on the coil design?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Measured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Young 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modulus: 15</a:t>
            </a:r>
            <a:r>
              <a:rPr lang="en-GB" sz="1600" dirty="0">
                <a:latin typeface="Century Gothic" panose="020B0502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-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60 </a:t>
            </a:r>
            <a:r>
              <a:rPr lang="en-GB" sz="1600" dirty="0" err="1">
                <a:latin typeface="Century Gothic" panose="020B0502020202020204" pitchFamily="34" charset="0"/>
                <a:cs typeface="Arial" panose="020B0604020202020204" pitchFamily="34" charset="0"/>
              </a:rPr>
              <a:t>GPa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. Also depends upon cyclic/monotonic loading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Measured </a:t>
            </a:r>
            <a:r>
              <a:rPr lang="en-GB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thermal contraction</a:t>
            </a:r>
            <a:r>
              <a:rPr lang="en-GB" sz="1600" dirty="0">
                <a:latin typeface="Century Gothic" panose="020B0502020202020204" pitchFamily="34" charset="0"/>
                <a:cs typeface="Arial" panose="020B0604020202020204" pitchFamily="34" charset="0"/>
              </a:rPr>
              <a:t>: 2-4 mm/m</a:t>
            </a:r>
          </a:p>
        </p:txBody>
      </p:sp>
      <p:grpSp>
        <p:nvGrpSpPr>
          <p:cNvPr id="14" name="Group 106"/>
          <p:cNvGrpSpPr>
            <a:grpSpLocks/>
          </p:cNvGrpSpPr>
          <p:nvPr/>
        </p:nvGrpSpPr>
        <p:grpSpPr bwMode="auto">
          <a:xfrm>
            <a:off x="7162800" y="2200635"/>
            <a:ext cx="1914524" cy="1837965"/>
            <a:chOff x="197560" y="1790696"/>
            <a:chExt cx="3816701" cy="3699542"/>
          </a:xfrm>
        </p:grpSpPr>
        <p:grpSp>
          <p:nvGrpSpPr>
            <p:cNvPr id="15" name="Group 107"/>
            <p:cNvGrpSpPr>
              <a:grpSpLocks noChangeAspect="1"/>
            </p:cNvGrpSpPr>
            <p:nvPr/>
          </p:nvGrpSpPr>
          <p:grpSpPr bwMode="auto">
            <a:xfrm>
              <a:off x="728436" y="2453538"/>
              <a:ext cx="2520000" cy="2556000"/>
              <a:chOff x="2438400" y="2362200"/>
              <a:chExt cx="3108501" cy="2989008"/>
            </a:xfrm>
          </p:grpSpPr>
          <p:pic>
            <p:nvPicPr>
              <p:cNvPr id="22" name="Picture 11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2362200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11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2659626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11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2954598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11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3551904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11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3254478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11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3849330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12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4151856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1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4451556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12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4748982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12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8400" y="5051508"/>
                <a:ext cx="3108501" cy="299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6" name="Straight Arrow Connector 15"/>
            <p:cNvCxnSpPr/>
            <p:nvPr/>
          </p:nvCxnSpPr>
          <p:spPr>
            <a:xfrm flipV="1">
              <a:off x="701010" y="2141415"/>
              <a:ext cx="0" cy="287869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701010" y="5022911"/>
              <a:ext cx="2880719" cy="0"/>
            </a:xfrm>
            <a:prstGeom prst="straightConnector1">
              <a:avLst/>
            </a:prstGeom>
            <a:ln w="38100">
              <a:solidFill>
                <a:schemeClr val="tx2">
                  <a:lumMod val="60000"/>
                  <a:lumOff val="40000"/>
                </a:schemeClr>
              </a:solidFill>
              <a:headEnd type="diamond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197560" y="1790696"/>
              <a:ext cx="1753481" cy="378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GB" altLang="en-US" sz="800" dirty="0">
                  <a:solidFill>
                    <a:schemeClr val="tx1"/>
                  </a:solidFill>
                  <a:latin typeface="+mn-lt"/>
                </a:rPr>
                <a:t>Y – azimuthal</a:t>
              </a:r>
            </a:p>
          </p:txBody>
        </p:sp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2663238" y="5056582"/>
              <a:ext cx="1351023" cy="433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GB" altLang="en-US" sz="8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n-lt"/>
                </a:rPr>
                <a:t>X – radial</a:t>
              </a:r>
            </a:p>
          </p:txBody>
        </p:sp>
        <p:sp>
          <p:nvSpPr>
            <p:cNvPr id="20" name="Diamond 19"/>
            <p:cNvSpPr/>
            <p:nvPr/>
          </p:nvSpPr>
          <p:spPr>
            <a:xfrm>
              <a:off x="627334" y="4930323"/>
              <a:ext cx="139985" cy="159926"/>
            </a:xfrm>
            <a:prstGeom prst="diamond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1" name="Rectangle 12"/>
            <p:cNvSpPr>
              <a:spLocks noChangeArrowheads="1"/>
            </p:cNvSpPr>
            <p:nvPr/>
          </p:nvSpPr>
          <p:spPr bwMode="auto">
            <a:xfrm>
              <a:off x="212292" y="5056580"/>
              <a:ext cx="1900175" cy="433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2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2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2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2"/>
                  </a:solidFill>
                  <a:latin typeface="Calibri" panose="020F0502020204030204" pitchFamily="34" charset="0"/>
                </a:defRPr>
              </a:lvl9pPr>
            </a:lstStyle>
            <a:p>
              <a:pPr marL="0" indent="0" algn="ctr"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GB" altLang="en-US" sz="800" dirty="0">
                  <a:solidFill>
                    <a:srgbClr val="FF0000"/>
                  </a:solidFill>
                  <a:latin typeface="+mn-lt"/>
                </a:rPr>
                <a:t>Z – longitudinal</a:t>
              </a:r>
            </a:p>
          </p:txBody>
        </p:sp>
      </p:grpSp>
      <p:sp>
        <p:nvSpPr>
          <p:cNvPr id="32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7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15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MQXF – Experiments &amp; Models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8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04800" y="3276599"/>
            <a:ext cx="4267200" cy="28674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Measurements on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stacks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of impregnated cables have 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always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been used as a reference for coil elastic modulus measurements</a:t>
            </a:r>
          </a:p>
          <a:p>
            <a:pPr lvl="1">
              <a:defRPr/>
            </a:pPr>
            <a:r>
              <a:rPr lang="en-GB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But were they ever part of the design process?</a:t>
            </a:r>
          </a:p>
          <a:p>
            <a:pPr marL="0" indent="0">
              <a:buNone/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An extensive testing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campaign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was launched almost 2 years ago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3"/>
          <a:stretch/>
        </p:blipFill>
        <p:spPr>
          <a:xfrm rot="60000">
            <a:off x="2514769" y="1249855"/>
            <a:ext cx="1552503" cy="15578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488" y="1372122"/>
            <a:ext cx="1746546" cy="131334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DBDD345-DFB9-E847-9178-11E93264F49B}"/>
              </a:ext>
            </a:extLst>
          </p:cNvPr>
          <p:cNvSpPr/>
          <p:nvPr/>
        </p:nvSpPr>
        <p:spPr>
          <a:xfrm>
            <a:off x="5529665" y="5935706"/>
            <a:ext cx="3303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See G. Vallone et al., IEEE Trans. (2019)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434BCB-5758-314D-8B91-C4D10DE85A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2280" y="1236427"/>
            <a:ext cx="3303839" cy="1821932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5D1C7D9-66A5-A946-83B4-AFCECC55038A}"/>
              </a:ext>
            </a:extLst>
          </p:cNvPr>
          <p:cNvSpPr txBox="1">
            <a:spLocks/>
          </p:cNvSpPr>
          <p:nvPr/>
        </p:nvSpPr>
        <p:spPr bwMode="auto">
          <a:xfrm>
            <a:off x="5029200" y="3276599"/>
            <a:ext cx="4038600" cy="234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2D FE model of the cable stack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Material properties from literature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Geometry from a mix of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image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analysis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and simple geometric formulas to match the filling factor, copper-non copper etc.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EC034C-E35C-EC44-A69D-F3B73B468CDA}"/>
              </a:ext>
            </a:extLst>
          </p:cNvPr>
          <p:cNvCxnSpPr>
            <a:cxnSpLocks/>
          </p:cNvCxnSpPr>
          <p:nvPr/>
        </p:nvCxnSpPr>
        <p:spPr>
          <a:xfrm>
            <a:off x="4724400" y="1600200"/>
            <a:ext cx="0" cy="425930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D05ACADA-E8F9-6942-A976-1F5BEC85CAFA}"/>
              </a:ext>
            </a:extLst>
          </p:cNvPr>
          <p:cNvSpPr/>
          <p:nvPr/>
        </p:nvSpPr>
        <p:spPr>
          <a:xfrm>
            <a:off x="-12818" y="5935705"/>
            <a:ext cx="3303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  <a:defRPr/>
            </a:pP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See C. </a:t>
            </a:r>
            <a:r>
              <a:rPr lang="en-GB" sz="1200" i="1" dirty="0" err="1">
                <a:latin typeface="Century Gothic" panose="020B0502020202020204" pitchFamily="34" charset="0"/>
                <a:cs typeface="Consolas" panose="020B0609020204030204" pitchFamily="49" charset="0"/>
              </a:rPr>
              <a:t>Fichera</a:t>
            </a:r>
            <a:r>
              <a:rPr lang="en-GB" sz="1200" i="1" dirty="0">
                <a:latin typeface="Century Gothic" panose="020B0502020202020204" pitchFamily="34" charset="0"/>
                <a:cs typeface="Consolas" panose="020B0609020204030204" pitchFamily="49" charset="0"/>
              </a:rPr>
              <a:t> et al., IEEE Trans. (2019)</a:t>
            </a:r>
          </a:p>
        </p:txBody>
      </p:sp>
    </p:spTree>
    <p:extLst>
      <p:ext uri="{BB962C8B-B14F-4D97-AF65-F5344CB8AC3E}">
        <p14:creationId xmlns:p14="http://schemas.microsoft.com/office/powerpoint/2010/main" val="4176786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Cable Stacks – Result 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Century Gothic" panose="020B0502020202020204" pitchFamily="34" charset="0"/>
              </a:rPr>
              <a:t>04/15/21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>
                <a:latin typeface="Century Gothic" panose="020B0502020202020204" pitchFamily="34" charset="0"/>
              </a:rPr>
              <a:t>G. Vallone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1DAD5-9815-4220-9CC1-C5647EE79F2C}" type="slidenum">
              <a:rPr lang="en-US" altLang="en-US" smtClean="0">
                <a:latin typeface="Century Gothic" panose="020B0502020202020204" pitchFamily="34" charset="0"/>
              </a:rPr>
              <a:pPr>
                <a:defRPr/>
              </a:pPr>
              <a:t>9</a:t>
            </a:fld>
            <a:endParaRPr lang="en-US" altLang="en-US" dirty="0">
              <a:latin typeface="Century Gothic" panose="020B0502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0" y="1270896"/>
            <a:ext cx="3012698" cy="2160000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04800" y="3581400"/>
            <a:ext cx="5257800" cy="2514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Very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different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behaviour in the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three phases</a:t>
            </a: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The slope varies continuously during the test</a:t>
            </a:r>
          </a:p>
          <a:p>
            <a:pPr lvl="1">
              <a:defRPr/>
            </a:pPr>
            <a:r>
              <a:rPr lang="en-GB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Difficult to condensate the coil ‘elastic’ properties in a </a:t>
            </a:r>
            <a:r>
              <a:rPr lang="en-GB" sz="12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single number </a:t>
            </a:r>
            <a:r>
              <a:rPr lang="en-GB" sz="12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(elastic modulus)</a:t>
            </a: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Virgin/cyclic behaviour explained by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copper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plasticization</a:t>
            </a: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>
              <a:defRPr/>
            </a:pP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FE results </a:t>
            </a:r>
            <a:r>
              <a:rPr lang="en-GB" sz="1600" i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reasonably 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good especially considering that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no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model </a:t>
            </a:r>
            <a:r>
              <a:rPr lang="en-GB" sz="1600" b="1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calibration</a:t>
            </a:r>
            <a:r>
              <a:rPr lang="en-GB" sz="1600" dirty="0">
                <a:solidFill>
                  <a:schemeClr val="tx1"/>
                </a:solidFill>
                <a:latin typeface="Century Gothic" panose="020B0502020202020204" pitchFamily="34" charset="0"/>
                <a:cs typeface="Consolas" panose="020B0609020204030204" pitchFamily="49" charset="0"/>
              </a:rPr>
              <a:t> was necessary</a:t>
            </a:r>
          </a:p>
          <a:p>
            <a:pPr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  <a:p>
            <a:pPr marL="0" indent="0">
              <a:buNone/>
              <a:defRPr/>
            </a:pPr>
            <a:endParaRPr lang="en-GB" sz="1600" dirty="0">
              <a:solidFill>
                <a:schemeClr val="tx1"/>
              </a:solidFill>
              <a:latin typeface="Century Gothic" panose="020B0502020202020204" pitchFamily="34" charset="0"/>
              <a:cs typeface="Consolas" panose="020B0609020204030204" pitchFamily="49" charset="0"/>
            </a:endParaRPr>
          </a:p>
        </p:txBody>
      </p:sp>
      <p:pic>
        <p:nvPicPr>
          <p:cNvPr id="21" name="Picture 1" descr="page5image27828144">
            <a:extLst>
              <a:ext uri="{FF2B5EF4-FFF2-40B4-BE49-F238E27FC236}">
                <a16:creationId xmlns:a16="http://schemas.microsoft.com/office/drawing/2014/main" id="{1244C65A-D02F-F645-94FD-3D3ADDEDAC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801"/>
          <a:stretch/>
        </p:blipFill>
        <p:spPr bwMode="auto">
          <a:xfrm>
            <a:off x="3722416" y="1329109"/>
            <a:ext cx="1966957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" descr="page5image27828144">
            <a:extLst>
              <a:ext uri="{FF2B5EF4-FFF2-40B4-BE49-F238E27FC236}">
                <a16:creationId xmlns:a16="http://schemas.microsoft.com/office/drawing/2014/main" id="{C2C6481B-5177-1845-A13B-B445CD1855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32" r="33889"/>
          <a:stretch/>
        </p:blipFill>
        <p:spPr bwMode="auto">
          <a:xfrm>
            <a:off x="6153685" y="1329109"/>
            <a:ext cx="2057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CFEA358C-E2F2-6C46-BB73-EB79C5BC42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661" y="3595284"/>
            <a:ext cx="3774339" cy="250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271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257023</TotalTime>
  <Words>3681</Words>
  <Application>Microsoft Macintosh PowerPoint</Application>
  <PresentationFormat>On-screen Show (4:3)</PresentationFormat>
  <Paragraphs>687</Paragraphs>
  <Slides>42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50" baseType="lpstr">
      <vt:lpstr>Arial</vt:lpstr>
      <vt:lpstr>Calibri</vt:lpstr>
      <vt:lpstr>Cambria Math</vt:lpstr>
      <vt:lpstr>Century Gothic</vt:lpstr>
      <vt:lpstr>Courier New</vt:lpstr>
      <vt:lpstr>Optima Medium</vt:lpstr>
      <vt:lpstr>Office Theme</vt:lpstr>
      <vt:lpstr>Powerpoint_presentation</vt:lpstr>
      <vt:lpstr>Coil Composite and Interface Engineering</vt:lpstr>
      <vt:lpstr>Acknowledgments</vt:lpstr>
      <vt:lpstr>Outline</vt:lpstr>
      <vt:lpstr>Introduction - Nb3Sn Coils</vt:lpstr>
      <vt:lpstr>Outline</vt:lpstr>
      <vt:lpstr>Introduction - Modelling Strategies</vt:lpstr>
      <vt:lpstr>Coil Properties – Literature Review</vt:lpstr>
      <vt:lpstr>MQXF – Experiments &amp; Models</vt:lpstr>
      <vt:lpstr>Cable Stacks – Result Summary</vt:lpstr>
      <vt:lpstr>Cable Stacks – RVE Model</vt:lpstr>
      <vt:lpstr>Magnet Simulation</vt:lpstr>
      <vt:lpstr>Ic Reduction – Sample Holder</vt:lpstr>
      <vt:lpstr>Ic Reduction - MQXF</vt:lpstr>
      <vt:lpstr>Outline</vt:lpstr>
      <vt:lpstr>Introduction – Coils Interfaces</vt:lpstr>
      <vt:lpstr>Commonly Used Interface Limits</vt:lpstr>
      <vt:lpstr>How strong can adhesive joints be?</vt:lpstr>
      <vt:lpstr>Debonding Material Models</vt:lpstr>
      <vt:lpstr>Coil-Pole Debonding in MQXF</vt:lpstr>
      <vt:lpstr>Coil-Pole Debonding in MQXF (2)</vt:lpstr>
      <vt:lpstr>CCT – Interface Failure During Powering</vt:lpstr>
      <vt:lpstr>CCT – Interface Failure During Powering</vt:lpstr>
      <vt:lpstr>CCT5 – Training Simulation</vt:lpstr>
      <vt:lpstr>Outline</vt:lpstr>
      <vt:lpstr>Conclusion</vt:lpstr>
      <vt:lpstr>What are we missing?</vt:lpstr>
      <vt:lpstr>PowerPoint Presentation</vt:lpstr>
      <vt:lpstr>MQXF Design</vt:lpstr>
      <vt:lpstr>MQXFS1 – Material Calibration</vt:lpstr>
      <vt:lpstr>AT1 – Material Calibration</vt:lpstr>
      <vt:lpstr>Mechanical Model Validation</vt:lpstr>
      <vt:lpstr>Short Model - Strain Gauge Locations</vt:lpstr>
      <vt:lpstr>MQXF Mechanical Model</vt:lpstr>
      <vt:lpstr>MQXF – Mechanical Structure</vt:lpstr>
      <vt:lpstr>MQXFS1 – Transfer Function</vt:lpstr>
      <vt:lpstr>Mechanical Model</vt:lpstr>
      <vt:lpstr>Interfaces – Measurements</vt:lpstr>
      <vt:lpstr>Material Model Calibration</vt:lpstr>
      <vt:lpstr>Cohesive Zone Material Model</vt:lpstr>
      <vt:lpstr>CCT Model Description</vt:lpstr>
      <vt:lpstr>Powering - Stresses</vt:lpstr>
      <vt:lpstr>Quench Simulation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MQXFS3 Assembly</dc:title>
  <dc:creator>giorgio.vallone@cern.ch</dc:creator>
  <cp:lastModifiedBy>Giorgio Vallone</cp:lastModifiedBy>
  <cp:revision>7024</cp:revision>
  <cp:lastPrinted>2017-11-15T18:24:50Z</cp:lastPrinted>
  <dcterms:created xsi:type="dcterms:W3CDTF">2008-08-27T20:23:58Z</dcterms:created>
  <dcterms:modified xsi:type="dcterms:W3CDTF">2021-04-15T14:23:07Z</dcterms:modified>
</cp:coreProperties>
</file>