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774" r:id="rId3"/>
    <p:sldId id="831" r:id="rId4"/>
    <p:sldId id="845" r:id="rId5"/>
    <p:sldId id="805" r:id="rId6"/>
    <p:sldId id="802" r:id="rId7"/>
    <p:sldId id="830" r:id="rId8"/>
    <p:sldId id="846" r:id="rId9"/>
    <p:sldId id="854" r:id="rId10"/>
    <p:sldId id="853" r:id="rId11"/>
    <p:sldId id="857" r:id="rId12"/>
    <p:sldId id="855" r:id="rId13"/>
    <p:sldId id="847" r:id="rId14"/>
    <p:sldId id="844" r:id="rId15"/>
    <p:sldId id="836" r:id="rId16"/>
    <p:sldId id="838" r:id="rId17"/>
    <p:sldId id="839" r:id="rId18"/>
    <p:sldId id="840" r:id="rId19"/>
    <p:sldId id="849" r:id="rId20"/>
    <p:sldId id="858" r:id="rId21"/>
    <p:sldId id="843" r:id="rId22"/>
    <p:sldId id="861" r:id="rId23"/>
    <p:sldId id="860" r:id="rId24"/>
    <p:sldId id="862" r:id="rId25"/>
    <p:sldId id="859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0" autoAdjust="0"/>
    <p:restoredTop sz="94737"/>
  </p:normalViewPr>
  <p:slideViewPr>
    <p:cSldViewPr snapToGrid="0" snapToObjects="1">
      <p:cViewPr varScale="1">
        <p:scale>
          <a:sx n="51" d="100"/>
          <a:sy n="51" d="100"/>
        </p:scale>
        <p:origin x="7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4A44D-F9FB-F341-B4CB-D8DF2408A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E71D3-F16E-C74A-B850-2EBECCB97E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8E4D7-26F9-5244-A705-35723188DE87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42848-1C1B-3C47-B06A-D6323FB4D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5902C-9A6D-9449-A842-0E9EEAB4E0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A1B12-0D4C-8748-A5BF-F4746E4F2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2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Shape 100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9" name="Shape 10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64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368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"/>
          <p:cNvGrpSpPr/>
          <p:nvPr/>
        </p:nvGrpSpPr>
        <p:grpSpPr>
          <a:xfrm>
            <a:off x="2730559" y="-285258"/>
            <a:ext cx="18896263" cy="14275987"/>
            <a:chOff x="0" y="0"/>
            <a:chExt cx="18896262" cy="14275986"/>
          </a:xfrm>
        </p:grpSpPr>
        <p:grpSp>
          <p:nvGrpSpPr>
            <p:cNvPr id="67" name="Group"/>
            <p:cNvGrpSpPr/>
            <p:nvPr/>
          </p:nvGrpSpPr>
          <p:grpSpPr>
            <a:xfrm>
              <a:off x="1253052" y="14031754"/>
              <a:ext cx="16435735" cy="244233"/>
              <a:chOff x="0" y="0"/>
              <a:chExt cx="16435735" cy="244231"/>
            </a:xfrm>
          </p:grpSpPr>
          <p:sp>
            <p:nvSpPr>
              <p:cNvPr id="59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63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61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6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64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6" name="Group"/>
            <p:cNvGrpSpPr/>
            <p:nvPr/>
          </p:nvGrpSpPr>
          <p:grpSpPr>
            <a:xfrm>
              <a:off x="1253052" y="0"/>
              <a:ext cx="16435735" cy="244233"/>
              <a:chOff x="0" y="0"/>
              <a:chExt cx="16435735" cy="244231"/>
            </a:xfrm>
          </p:grpSpPr>
          <p:sp>
            <p:nvSpPr>
              <p:cNvPr id="68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72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70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5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73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83" name="Group"/>
            <p:cNvGrpSpPr/>
            <p:nvPr/>
          </p:nvGrpSpPr>
          <p:grpSpPr>
            <a:xfrm>
              <a:off x="0" y="2570118"/>
              <a:ext cx="245504" cy="10058272"/>
              <a:chOff x="0" y="-1"/>
              <a:chExt cx="245503" cy="10058271"/>
            </a:xfrm>
          </p:grpSpPr>
          <p:sp>
            <p:nvSpPr>
              <p:cNvPr id="77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0" name="Group"/>
            <p:cNvGrpSpPr/>
            <p:nvPr/>
          </p:nvGrpSpPr>
          <p:grpSpPr>
            <a:xfrm>
              <a:off x="18650759" y="2570118"/>
              <a:ext cx="245504" cy="10058272"/>
              <a:chOff x="0" y="-1"/>
              <a:chExt cx="245503" cy="10058271"/>
            </a:xfrm>
          </p:grpSpPr>
          <p:sp>
            <p:nvSpPr>
              <p:cNvPr id="84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2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20160714_001-2-Edit_blueppt.jpg" descr="20160714_001-2-Edit_blue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8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99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94E1FD9-5A01-6048-A7ED-2AFE9F4960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2" y="1943101"/>
            <a:ext cx="23126701" cy="10118726"/>
          </a:xfrm>
          <a:prstGeom prst="rect">
            <a:avLst/>
          </a:prstGeom>
        </p:spPr>
        <p:txBody>
          <a:bodyPr lIns="0" tIns="0" rIns="0" bIns="0"/>
          <a:lstStyle>
            <a:lvl1pPr>
              <a:defRPr sz="4800">
                <a:solidFill>
                  <a:srgbClr val="505050"/>
                </a:solidFill>
              </a:defRPr>
            </a:lvl1pPr>
            <a:lvl2pPr>
              <a:defRPr sz="4400">
                <a:solidFill>
                  <a:srgbClr val="505050"/>
                </a:solidFill>
              </a:defRPr>
            </a:lvl2pPr>
            <a:lvl3pPr>
              <a:defRPr sz="4000">
                <a:solidFill>
                  <a:srgbClr val="505050"/>
                </a:solidFill>
              </a:defRPr>
            </a:lvl3pPr>
            <a:lvl4pPr>
              <a:defRPr sz="3600">
                <a:solidFill>
                  <a:srgbClr val="505050"/>
                </a:solidFill>
              </a:defRPr>
            </a:lvl4pPr>
            <a:lvl5pPr marL="4114800" indent="-457200">
              <a:buFont typeface="Arial"/>
              <a:buChar char="•"/>
              <a:defRPr sz="36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503505"/>
            <a:ext cx="23164800" cy="85575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56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964872" y="13008426"/>
            <a:ext cx="1800981" cy="482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24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1608" y="13008427"/>
            <a:ext cx="16698981" cy="48574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24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2667" y="13008427"/>
            <a:ext cx="1104901" cy="36933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4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5" name="image3.png" descr="image3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29" y="1084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703555" y="2612015"/>
            <a:ext cx="22270530" cy="9051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F9F4FF4-AE5A-EA4E-87EE-2568EF9A8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ransition spd="med"/>
  <p:hf hdr="0" dt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-10360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3.emf"/><Relationship Id="rId7" Type="http://schemas.openxmlformats.org/officeDocument/2006/relationships/image" Target="../media/image37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Relationship Id="rId9" Type="http://schemas.openxmlformats.org/officeDocument/2006/relationships/image" Target="../media/image3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jpg"/><Relationship Id="rId4" Type="http://schemas.openxmlformats.org/officeDocument/2006/relationships/image" Target="../media/image45.emf"/><Relationship Id="rId9" Type="http://schemas.openxmlformats.org/officeDocument/2006/relationships/image" Target="../media/image5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5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png"/><Relationship Id="rId9" Type="http://schemas.openxmlformats.org/officeDocument/2006/relationships/image" Target="../media/image6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11" Type="http://schemas.openxmlformats.org/officeDocument/2006/relationships/image" Target="../media/image20.emf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5574" y="9217495"/>
            <a:ext cx="16452852" cy="255845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US" sz="4600" dirty="0"/>
              <a:t>Lucas Brouwer 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US" sz="4600" dirty="0"/>
              <a:t>Accelerator Technology and Applied Physics Division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US" sz="4600" dirty="0"/>
              <a:t>Lawrence Berkeley National Laboratory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endParaRPr lang="en-US" sz="4600" dirty="0"/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US" sz="4600" smtClean="0"/>
              <a:t>4/15/2021</a:t>
            </a:r>
            <a:endParaRPr sz="4600" dirty="0"/>
          </a:p>
        </p:txBody>
      </p:sp>
      <p:sp>
        <p:nvSpPr>
          <p:cNvPr id="1012" name="High Field Magnet Technology…"/>
          <p:cNvSpPr txBox="1"/>
          <p:nvPr/>
        </p:nvSpPr>
        <p:spPr>
          <a:xfrm>
            <a:off x="2927915" y="5839496"/>
            <a:ext cx="18528169" cy="1215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spAutoFit/>
          </a:bodyPr>
          <a:lstStyle>
            <a:lvl1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dirty="0" smtClean="0"/>
              <a:t>Modeling </a:t>
            </a:r>
            <a:r>
              <a:rPr lang="en-US" dirty="0"/>
              <a:t>tools for HFM R&amp;D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E5701C-B3B8-B34E-AFA9-AC2A4E341B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These codes are benchmarked and are now routinely used for high-field Nb</a:t>
            </a:r>
            <a:r>
              <a:rPr lang="en-US" baseline="-25000" dirty="0"/>
              <a:t>3</a:t>
            </a:r>
            <a:r>
              <a:rPr lang="en-US" dirty="0"/>
              <a:t>Sn accelerator magnet studies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9232" y="5129271"/>
            <a:ext cx="2459749" cy="111274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506" y="4129812"/>
            <a:ext cx="3756935" cy="81192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4181104" y="2648459"/>
            <a:ext cx="9336004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Quench protection of the Nb</a:t>
            </a:r>
            <a:r>
              <a:rPr kumimoji="0" lang="en-US" sz="36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3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Sn </a:t>
            </a:r>
            <a:r>
              <a:rPr lang="en-US" dirty="0"/>
              <a:t>CCT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magnet CD1</a:t>
            </a:r>
          </a:p>
        </p:txBody>
      </p:sp>
      <p:sp>
        <p:nvSpPr>
          <p:cNvPr id="4" name="Rectangle 3"/>
          <p:cNvSpPr/>
          <p:nvPr/>
        </p:nvSpPr>
        <p:spPr>
          <a:xfrm>
            <a:off x="14893424" y="11693213"/>
            <a:ext cx="88918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J. Gao, et al. IEEE Trans. Appl. </a:t>
            </a:r>
            <a:r>
              <a:rPr lang="en-US" sz="2600" dirty="0" err="1"/>
              <a:t>Supercond</a:t>
            </a:r>
            <a:r>
              <a:rPr lang="en-US" sz="2600" dirty="0"/>
              <a:t>. 30.4 (2020). 4701505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88417" y="3929823"/>
            <a:ext cx="2708673" cy="26276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1123" y="5112675"/>
            <a:ext cx="3784189" cy="4666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93424" y="6855409"/>
            <a:ext cx="4628448" cy="338308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853870" y="10265316"/>
            <a:ext cx="9336004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kumimoji="0" lang="en-US" sz="28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CLIQ and EE simulated with ANSYS UDE’s, including eddy current effects in CCT structure (FEM)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8272" y="11939434"/>
            <a:ext cx="94449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E. </a:t>
            </a:r>
            <a:r>
              <a:rPr lang="en-US" sz="2600" dirty="0" err="1"/>
              <a:t>Ravaioli</a:t>
            </a:r>
            <a:r>
              <a:rPr lang="en-US" sz="2600" dirty="0"/>
              <a:t>, et al.  IEEE Trans. Appl. </a:t>
            </a:r>
            <a:r>
              <a:rPr lang="en-US" sz="2600" dirty="0" err="1"/>
              <a:t>Supercond</a:t>
            </a:r>
            <a:r>
              <a:rPr lang="en-US" sz="2600" dirty="0"/>
              <a:t>. 29.5 (2019). 4701405</a:t>
            </a:r>
          </a:p>
        </p:txBody>
      </p:sp>
      <p:sp>
        <p:nvSpPr>
          <p:cNvPr id="8" name="Rectangle 7"/>
          <p:cNvSpPr/>
          <p:nvPr/>
        </p:nvSpPr>
        <p:spPr>
          <a:xfrm>
            <a:off x="315875" y="2786954"/>
            <a:ext cx="1239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Quench Protection of the First 4-m-Long Prototype of the HL-LHC Nb</a:t>
            </a:r>
            <a:r>
              <a:rPr lang="en-US" baseline="-25000" dirty="0"/>
              <a:t>3</a:t>
            </a:r>
            <a:r>
              <a:rPr lang="en-US" dirty="0"/>
              <a:t>Sn Quadrupole Magnet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99238" y="8204486"/>
            <a:ext cx="4137581" cy="37210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5155" y="4861798"/>
            <a:ext cx="3990997" cy="33912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4832" y="5140317"/>
            <a:ext cx="8291021" cy="665971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5875" y="4283927"/>
            <a:ext cx="8259978" cy="1046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2800" dirty="0"/>
              <a:t>STEAM-LEDET simulations of CLIQ</a:t>
            </a:r>
            <a:r>
              <a:rPr kumimoji="0" lang="en-US" sz="28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, energy extraction, and heaters show good agreement with test results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6735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1309" y="-25400"/>
            <a:ext cx="16409941" cy="2213071"/>
          </a:xfrm>
        </p:spPr>
        <p:txBody>
          <a:bodyPr>
            <a:normAutofit/>
          </a:bodyPr>
          <a:lstStyle/>
          <a:p>
            <a:r>
              <a:rPr lang="en-US" dirty="0"/>
              <a:t>STEAM tools applied to quench protection of </a:t>
            </a:r>
            <a:r>
              <a:rPr lang="en-US" dirty="0" smtClean="0"/>
              <a:t>multi-filamentary </a:t>
            </a:r>
            <a:r>
              <a:rPr lang="en-US" dirty="0"/>
              <a:t>Bi-2212 </a:t>
            </a:r>
            <a:r>
              <a:rPr lang="en-US" dirty="0" smtClean="0"/>
              <a:t>HTS accelerator </a:t>
            </a:r>
            <a:r>
              <a:rPr lang="en-US" dirty="0"/>
              <a:t>magnets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753350" y="12804291"/>
            <a:ext cx="9086850" cy="730250"/>
          </a:xfrm>
        </p:spPr>
        <p:txBody>
          <a:bodyPr/>
          <a:lstStyle/>
          <a:p>
            <a:r>
              <a:rPr lang="en-US" dirty="0"/>
              <a:t>Courtesy of Daniel Davis, FSU-MAGLAB and Tengming Shen, LBNL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21" t="28081" r="67438" b="597"/>
          <a:stretch/>
        </p:blipFill>
        <p:spPr>
          <a:xfrm>
            <a:off x="18517268" y="4297680"/>
            <a:ext cx="5173207" cy="4164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6231" t="27861" r="1466" b="818"/>
          <a:stretch/>
        </p:blipFill>
        <p:spPr>
          <a:xfrm>
            <a:off x="18785711" y="8385831"/>
            <a:ext cx="5199073" cy="41644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97886" y="3198180"/>
            <a:ext cx="15092589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CLIQ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design optimized using STEAM-LEDET modeling,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  <a:r>
              <a:rPr kumimoji="0" lang="en-US" sz="3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low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current test at 77 K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280907-D643-479D-BC46-E2C9A2CE7F31}"/>
              </a:ext>
            </a:extLst>
          </p:cNvPr>
          <p:cNvGrpSpPr/>
          <p:nvPr/>
        </p:nvGrpSpPr>
        <p:grpSpPr>
          <a:xfrm>
            <a:off x="616103" y="4749531"/>
            <a:ext cx="3514202" cy="2922788"/>
            <a:chOff x="10660" y="1428421"/>
            <a:chExt cx="3726544" cy="3099395"/>
          </a:xfrm>
        </p:grpSpPr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2E531745-8EF2-418A-9A22-F2D46707C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0" y="1428421"/>
              <a:ext cx="3726544" cy="3099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0BCDE97-83EA-4101-80DB-A39EFBA95DDE}"/>
                </a:ext>
              </a:extLst>
            </p:cNvPr>
            <p:cNvSpPr txBox="1"/>
            <p:nvPr/>
          </p:nvSpPr>
          <p:spPr>
            <a:xfrm>
              <a:off x="10661" y="4139858"/>
              <a:ext cx="1650887" cy="261099"/>
            </a:xfrm>
            <a:prstGeom prst="rect">
              <a:avLst/>
            </a:prstGeom>
            <a:solidFill>
              <a:srgbClr val="FFFEFD"/>
            </a:solidFill>
          </p:spPr>
          <p:txBody>
            <a:bodyPr wrap="square" lIns="45720" tIns="0" rIns="45720" bIns="0" rtlCol="0">
              <a:spAutoFit/>
            </a:bodyPr>
            <a:lstStyle/>
            <a:p>
              <a:pPr algn="ctr" eaLnBrk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dirty="0">
                  <a:solidFill>
                    <a:srgbClr val="4B4083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Silver Mid-Tap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17EAF0-D16F-4CE2-9B1B-49AA24555299}"/>
              </a:ext>
            </a:extLst>
          </p:cNvPr>
          <p:cNvGrpSpPr/>
          <p:nvPr/>
        </p:nvGrpSpPr>
        <p:grpSpPr>
          <a:xfrm>
            <a:off x="3159685" y="7662211"/>
            <a:ext cx="3666301" cy="2374772"/>
            <a:chOff x="285137" y="4143696"/>
            <a:chExt cx="3666301" cy="237477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6817C4E-71D8-453B-8CA8-7A1C38E60D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3" r="5523" b="20689"/>
            <a:stretch/>
          </p:blipFill>
          <p:spPr>
            <a:xfrm>
              <a:off x="285137" y="4143696"/>
              <a:ext cx="3666301" cy="237477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1C62737-5A53-4076-97B6-B00783DBD3F3}"/>
                </a:ext>
              </a:extLst>
            </p:cNvPr>
            <p:cNvSpPr txBox="1"/>
            <p:nvPr/>
          </p:nvSpPr>
          <p:spPr>
            <a:xfrm>
              <a:off x="812622" y="4151000"/>
              <a:ext cx="2794355" cy="400110"/>
            </a:xfrm>
            <a:prstGeom prst="rect">
              <a:avLst/>
            </a:prstGeom>
            <a:solidFill>
              <a:srgbClr val="141313">
                <a:alpha val="75000"/>
              </a:srgbClr>
            </a:solidFill>
          </p:spPr>
          <p:txBody>
            <a:bodyPr wrap="square" rtlCol="0">
              <a:spAutoFit/>
            </a:bodyPr>
            <a:lstStyle/>
            <a:p>
              <a:pPr eaLnBrk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Common Coil RC7+RC8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24BEE9-D8A7-4C64-8447-5EEC9001C56D}"/>
                </a:ext>
              </a:extLst>
            </p:cNvPr>
            <p:cNvSpPr txBox="1"/>
            <p:nvPr/>
          </p:nvSpPr>
          <p:spPr>
            <a:xfrm>
              <a:off x="1836348" y="4745838"/>
              <a:ext cx="753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12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Bladder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8F1B7F7-302C-4855-B0D5-8F6616D05E78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>
              <a:off x="1790700" y="5053615"/>
              <a:ext cx="422514" cy="59410"/>
            </a:xfrm>
            <a:prstGeom prst="straightConnector1">
              <a:avLst/>
            </a:prstGeom>
            <a:noFill/>
            <a:ln w="19050" cap="flat" cmpd="sng" algn="ctr">
              <a:solidFill>
                <a:srgbClr val="FFFEF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6C48122-64DB-45C8-9304-04B7B85D0960}"/>
                </a:ext>
              </a:extLst>
            </p:cNvPr>
            <p:cNvSpPr txBox="1"/>
            <p:nvPr/>
          </p:nvSpPr>
          <p:spPr>
            <a:xfrm>
              <a:off x="1071403" y="4596981"/>
              <a:ext cx="48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12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Key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AC9CDB3-7905-4570-ABBF-E5ADB459AF6E}"/>
                </a:ext>
              </a:extLst>
            </p:cNvPr>
            <p:cNvCxnSpPr>
              <a:cxnSpLocks/>
            </p:cNvCxnSpPr>
            <p:nvPr/>
          </p:nvCxnSpPr>
          <p:spPr>
            <a:xfrm>
              <a:off x="1307276" y="4904758"/>
              <a:ext cx="104721" cy="186446"/>
            </a:xfrm>
            <a:prstGeom prst="straightConnector1">
              <a:avLst/>
            </a:prstGeom>
            <a:noFill/>
            <a:ln w="19050" cap="flat" cmpd="sng" algn="ctr">
              <a:solidFill>
                <a:srgbClr val="FFFEF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4DA872-004E-40E6-8142-9B70BE177986}"/>
                </a:ext>
              </a:extLst>
            </p:cNvPr>
            <p:cNvSpPr txBox="1"/>
            <p:nvPr/>
          </p:nvSpPr>
          <p:spPr>
            <a:xfrm>
              <a:off x="316743" y="4765218"/>
              <a:ext cx="534121" cy="307777"/>
            </a:xfrm>
            <a:prstGeom prst="rect">
              <a:avLst/>
            </a:prstGeom>
            <a:solidFill>
              <a:srgbClr val="141313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eaLnBrk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Joint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C612C5C-94F2-4A72-928F-84E6646FC994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583804" y="5072995"/>
              <a:ext cx="228818" cy="592985"/>
            </a:xfrm>
            <a:prstGeom prst="straightConnector1">
              <a:avLst/>
            </a:prstGeom>
            <a:noFill/>
            <a:ln w="19050" cap="flat" cmpd="sng" algn="ctr">
              <a:solidFill>
                <a:srgbClr val="FFFEF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9BA170-DC19-4356-9F64-9C04AB251A40}"/>
                </a:ext>
              </a:extLst>
            </p:cNvPr>
            <p:cNvSpPr txBox="1"/>
            <p:nvPr/>
          </p:nvSpPr>
          <p:spPr>
            <a:xfrm>
              <a:off x="3128883" y="5806991"/>
              <a:ext cx="7537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12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Strain</a:t>
              </a:r>
            </a:p>
            <a:p>
              <a:pPr eaLnBrk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kern="1200" dirty="0">
                  <a:solidFill>
                    <a:srgbClr val="FFFEFD"/>
                  </a:solidFill>
                  <a:latin typeface="Times New Roman"/>
                  <a:ea typeface="Open Sans" panose="020B0606030504020204" pitchFamily="34" charset="0"/>
                  <a:cs typeface="Open Sans" panose="020B0606030504020204" pitchFamily="34" charset="0"/>
                </a:rPr>
                <a:t>Gauges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48F6724-F1C8-401F-A2CA-19A0A528791D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H="1" flipV="1">
              <a:off x="3347257" y="4831211"/>
              <a:ext cx="158492" cy="975780"/>
            </a:xfrm>
            <a:prstGeom prst="straightConnector1">
              <a:avLst/>
            </a:prstGeom>
            <a:noFill/>
            <a:ln w="19050" cap="flat" cmpd="sng" algn="ctr">
              <a:solidFill>
                <a:srgbClr val="FFFEF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B62E4A0-88CB-4ECE-9932-B42B97C54144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H="1" flipV="1">
              <a:off x="3477819" y="5319101"/>
              <a:ext cx="27930" cy="487890"/>
            </a:xfrm>
            <a:prstGeom prst="straightConnector1">
              <a:avLst/>
            </a:prstGeom>
            <a:noFill/>
            <a:ln w="19050" cap="flat" cmpd="sng" algn="ctr">
              <a:solidFill>
                <a:srgbClr val="FFFEF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</p:grpSp>
      <p:sp>
        <p:nvSpPr>
          <p:cNvPr id="27" name="Arrow: Bent 40">
            <a:extLst>
              <a:ext uri="{FF2B5EF4-FFF2-40B4-BE49-F238E27FC236}">
                <a16:creationId xmlns:a16="http://schemas.microsoft.com/office/drawing/2014/main" id="{698894EB-B887-4D13-A98A-BB4FEACB3C57}"/>
              </a:ext>
            </a:extLst>
          </p:cNvPr>
          <p:cNvSpPr/>
          <p:nvPr/>
        </p:nvSpPr>
        <p:spPr>
          <a:xfrm flipV="1">
            <a:off x="2209427" y="7669515"/>
            <a:ext cx="913504" cy="1620602"/>
          </a:xfrm>
          <a:prstGeom prst="bentArrow">
            <a:avLst>
              <a:gd name="adj1" fmla="val 25000"/>
              <a:gd name="adj2" fmla="val 24598"/>
              <a:gd name="adj3" fmla="val 25000"/>
              <a:gd name="adj4" fmla="val 43750"/>
            </a:avLst>
          </a:prstGeom>
          <a:solidFill>
            <a:srgbClr val="4C4184"/>
          </a:solidFill>
          <a:ln w="12700" cap="flat" cmpd="sng" algn="ctr">
            <a:solidFill>
              <a:srgbClr val="4C418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B69430C-BB39-48E8-88C9-1F764C6D52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t="14267" r="21481" b="21111"/>
          <a:stretch/>
        </p:blipFill>
        <p:spPr>
          <a:xfrm rot="5400000">
            <a:off x="4500485" y="4988927"/>
            <a:ext cx="1675418" cy="25475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97BBBA1-227F-4456-AACC-F9818E7ABE6D}"/>
              </a:ext>
            </a:extLst>
          </p:cNvPr>
          <p:cNvSpPr txBox="1"/>
          <p:nvPr/>
        </p:nvSpPr>
        <p:spPr>
          <a:xfrm>
            <a:off x="4247905" y="5100124"/>
            <a:ext cx="2069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5565"/>
                </a:solidFill>
                <a:effectLst/>
                <a:uLnTx/>
                <a:uFillTx/>
              </a:rPr>
              <a:t>Double Pancake Windings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6104" y="3259050"/>
            <a:ext cx="699614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~5 T, Bi-2212 common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coil magnet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5167" y="4482167"/>
            <a:ext cx="9361337" cy="713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23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Summary of Multiphysics </a:t>
            </a:r>
            <a:r>
              <a:rPr lang="en-US" sz="5000" dirty="0"/>
              <a:t>Magnet Modeling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948288" y="352013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Recent advances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513392" y="7554469"/>
            <a:ext cx="17125336" cy="2684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C11F60E1-F1FD-4149-9703-1802D2363845}"/>
              </a:ext>
            </a:extLst>
          </p:cNvPr>
          <p:cNvSpPr txBox="1">
            <a:spLocks/>
          </p:cNvSpPr>
          <p:nvPr/>
        </p:nvSpPr>
        <p:spPr>
          <a:xfrm>
            <a:off x="970591" y="7352422"/>
            <a:ext cx="17125336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Key challenges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948287" y="8490791"/>
            <a:ext cx="21715411" cy="21042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noProof="0" dirty="0" smtClean="0">
                <a:solidFill>
                  <a:sysClr val="windowText" lastClr="000000"/>
                </a:solidFill>
                <a:latin typeface="+mn-lt"/>
                <a:ea typeface="游ゴシック Medium"/>
              </a:rPr>
              <a:t> extension to REBCO and HTS cables (magnetization models/approaches)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 smtClean="0">
                <a:solidFill>
                  <a:sysClr val="windowText" lastClr="000000"/>
                </a:solidFill>
                <a:latin typeface="+mn-lt"/>
                <a:ea typeface="游ゴシック Medium"/>
              </a:rPr>
              <a:t> </a:t>
            </a: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extension to 3D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management and sharing of codes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948288" y="4311814"/>
            <a:ext cx="21715411" cy="3242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a diverse set of tools can model CLIQ and other strongly coupled EM, thermal, and circuit behavior of magnets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these codes are being extended to </a:t>
            </a:r>
            <a:r>
              <a:rPr lang="en-US" altLang="ja-JP" sz="3600" dirty="0" smtClean="0">
                <a:solidFill>
                  <a:sysClr val="windowText" lastClr="000000"/>
                </a:solidFill>
                <a:latin typeface="+mn-lt"/>
                <a:ea typeface="游ゴシック Medium"/>
              </a:rPr>
              <a:t>multi-filamentary HTS 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(important for future hybrid LTS/HTS testing)</a:t>
            </a:r>
          </a:p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altLang="ja-JP" sz="3600" dirty="0">
              <a:solidFill>
                <a:sysClr val="windowText" lastClr="000000"/>
              </a:solidFill>
              <a:latin typeface="+mn-lt"/>
              <a:ea typeface="游ゴシック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156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8150" y="9081914"/>
            <a:ext cx="22383750" cy="33909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endParaRPr lang="en-US" sz="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08681" y="3518663"/>
            <a:ext cx="20854906" cy="2031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modeling strain induced margin reduction (strand to magnet level)</a:t>
            </a:r>
            <a:endParaRPr kumimoji="0" lang="en-US" sz="40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improved modeling of interfaces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high performance computing for efficient solution of large 3D models</a:t>
            </a: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1208681" y="286665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Mechanical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modeling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1208681" y="6668260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Multiphysics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codes for magnets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6" name="タイトル 1"/>
          <p:cNvSpPr txBox="1">
            <a:spLocks/>
          </p:cNvSpPr>
          <p:nvPr/>
        </p:nvSpPr>
        <p:spPr>
          <a:xfrm>
            <a:off x="1120534" y="9782737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HTS cable and magnets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96828" y="10479445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mechanical and electromagnetic models guiding cable design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 smtClean="0"/>
              <a:t>evaluation </a:t>
            </a:r>
            <a:r>
              <a:rPr lang="en-US" sz="4000" dirty="0"/>
              <a:t>of screening induced fields in HTS accelerator magnets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6828" y="7455790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diverse set of codes for simulating strongly coupled (EM-thermal-circuit) behavior of magnets enable accurate modeling of CLIQ and other challenging scenarios</a:t>
            </a:r>
          </a:p>
        </p:txBody>
      </p:sp>
    </p:spTree>
    <p:extLst>
      <p:ext uri="{BB962C8B-B14F-4D97-AF65-F5344CB8AC3E}">
        <p14:creationId xmlns:p14="http://schemas.microsoft.com/office/powerpoint/2010/main" val="34986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673587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3D mechanical modeling of HTS cables guiding design (representative example for CORC)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710413" y="12989883"/>
            <a:ext cx="83455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V A </a:t>
            </a:r>
            <a:r>
              <a:rPr lang="en-US" sz="2800" dirty="0" err="1">
                <a:solidFill>
                  <a:schemeClr val="bg1"/>
                </a:solidFill>
              </a:rPr>
              <a:t>Anvar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i="1" dirty="0">
                <a:solidFill>
                  <a:schemeClr val="bg1"/>
                </a:solidFill>
              </a:rPr>
              <a:t>et al </a:t>
            </a:r>
            <a:r>
              <a:rPr lang="en-US" sz="2800" dirty="0">
                <a:solidFill>
                  <a:schemeClr val="bg1"/>
                </a:solidFill>
              </a:rPr>
              <a:t>2018 </a:t>
            </a:r>
            <a:r>
              <a:rPr lang="en-US" sz="2800" i="1" dirty="0" err="1">
                <a:solidFill>
                  <a:schemeClr val="bg1"/>
                </a:solidFill>
              </a:rPr>
              <a:t>Supercond</a:t>
            </a:r>
            <a:r>
              <a:rPr lang="en-US" sz="2800" i="1" dirty="0">
                <a:solidFill>
                  <a:schemeClr val="bg1"/>
                </a:solidFill>
              </a:rPr>
              <a:t>. Sci. Technol. </a:t>
            </a:r>
            <a:r>
              <a:rPr lang="en-US" sz="2800" b="1" dirty="0">
                <a:solidFill>
                  <a:schemeClr val="bg1"/>
                </a:solidFill>
              </a:rPr>
              <a:t>31 </a:t>
            </a:r>
            <a:r>
              <a:rPr lang="en-US" sz="2800" dirty="0">
                <a:solidFill>
                  <a:schemeClr val="bg1"/>
                </a:solidFill>
              </a:rPr>
              <a:t>115006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24" y="4387969"/>
            <a:ext cx="7956815" cy="486392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"/>
          <a:srcRect t="48138"/>
          <a:stretch/>
        </p:blipFill>
        <p:spPr>
          <a:xfrm>
            <a:off x="424824" y="9724585"/>
            <a:ext cx="7370779" cy="234829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0959" y="4249289"/>
            <a:ext cx="2785837" cy="2851450"/>
          </a:xfrm>
          <a:prstGeom prst="rect">
            <a:avLst/>
          </a:prstGeom>
        </p:spPr>
      </p:pic>
      <p:sp>
        <p:nvSpPr>
          <p:cNvPr id="49" name="テキスト ボックス 10">
            <a:extLst>
              <a:ext uri="{FF2B5EF4-FFF2-40B4-BE49-F238E27FC236}">
                <a16:creationId xmlns:a16="http://schemas.microsoft.com/office/drawing/2014/main" id="{03C7F328-A5EC-4C13-96FA-B9BDFBDAA364}"/>
              </a:ext>
            </a:extLst>
          </p:cNvPr>
          <p:cNvSpPr txBox="1"/>
          <p:nvPr/>
        </p:nvSpPr>
        <p:spPr>
          <a:xfrm>
            <a:off x="643643" y="2609201"/>
            <a:ext cx="168584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/>
            <a:r>
              <a:rPr kumimoji="1" lang="en-US" altLang="ja-JP" sz="32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FEM models predict degree of </a:t>
            </a:r>
            <a:r>
              <a:rPr kumimoji="1" lang="en-US" altLang="ja-JP" sz="3200" kern="1200" dirty="0" err="1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Ic</a:t>
            </a:r>
            <a:r>
              <a:rPr kumimoji="1" lang="en-US" altLang="ja-JP" sz="32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 degradation during bending of CORC cable as a function of: winding angle, tape width, friction, copper thickness, substrate thickness, # of layers, and core diameter</a:t>
            </a:r>
            <a:endParaRPr kumimoji="1" lang="ja-JP" altLang="en-US" sz="3200" kern="1200" dirty="0">
              <a:solidFill>
                <a:prstClr val="black"/>
              </a:solidFill>
              <a:ea typeface="游ゴシック Medium"/>
              <a:cs typeface="Arial" panose="020B0604020202020204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385" y="5024759"/>
            <a:ext cx="1666875" cy="18859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83241" y="7578849"/>
            <a:ext cx="6807319" cy="46866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36450" y="7753882"/>
            <a:ext cx="7132273" cy="4579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67417" y="3216243"/>
            <a:ext cx="6623549" cy="416997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22" b="36261"/>
          <a:stretch/>
        </p:blipFill>
        <p:spPr>
          <a:xfrm>
            <a:off x="7752715" y="4296224"/>
            <a:ext cx="3330444" cy="63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231" y="7467116"/>
            <a:ext cx="5825637" cy="1709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Different approaches to 3D modeling of HTS cables can relate cable design parameters to magnetization and AC loss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2120" y="4303137"/>
            <a:ext cx="6218084" cy="534860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87229" y="2976470"/>
            <a:ext cx="556876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r>
              <a:rPr kumimoji="1" lang="en-US" altLang="ja-JP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EM-thermal network models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0597" y="5016406"/>
            <a:ext cx="1283037" cy="1283037"/>
          </a:xfrm>
          <a:prstGeom prst="rect">
            <a:avLst/>
          </a:prstGeom>
        </p:spPr>
      </p:pic>
      <p:sp>
        <p:nvSpPr>
          <p:cNvPr id="31" name="テキスト ボックス 10">
            <a:extLst>
              <a:ext uri="{FF2B5EF4-FFF2-40B4-BE49-F238E27FC236}">
                <a16:creationId xmlns:a16="http://schemas.microsoft.com/office/drawing/2014/main" id="{03C7F328-A5EC-4C13-96FA-B9BDFBDAA364}"/>
              </a:ext>
            </a:extLst>
          </p:cNvPr>
          <p:cNvSpPr txBox="1"/>
          <p:nvPr/>
        </p:nvSpPr>
        <p:spPr>
          <a:xfrm>
            <a:off x="15938990" y="10609544"/>
            <a:ext cx="7652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/>
            <a:r>
              <a:rPr kumimoji="1" lang="en-US" altLang="ja-JP" sz="28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AC loss and coupling time constants evaluated for SCSC cable concept</a:t>
            </a:r>
            <a:endParaRPr kumimoji="1" lang="ja-JP" altLang="en-US" sz="2800" kern="1200" dirty="0">
              <a:solidFill>
                <a:prstClr val="black"/>
              </a:solidFill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999521" y="2901734"/>
            <a:ext cx="6703003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vector potential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with thin-strip approximation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03220" y="2976470"/>
            <a:ext cx="5091454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3D T-A formulation (FEM) </a:t>
            </a:r>
          </a:p>
        </p:txBody>
      </p:sp>
      <p:sp>
        <p:nvSpPr>
          <p:cNvPr id="35" name="テキスト ボックス 10">
            <a:extLst>
              <a:ext uri="{FF2B5EF4-FFF2-40B4-BE49-F238E27FC236}">
                <a16:creationId xmlns:a16="http://schemas.microsoft.com/office/drawing/2014/main" id="{03C7F328-A5EC-4C13-96FA-B9BDFBDAA364}"/>
              </a:ext>
            </a:extLst>
          </p:cNvPr>
          <p:cNvSpPr txBox="1"/>
          <p:nvPr/>
        </p:nvSpPr>
        <p:spPr>
          <a:xfrm>
            <a:off x="7784189" y="10644227"/>
            <a:ext cx="82153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/>
            <a:r>
              <a:rPr kumimoji="1" lang="en-US" altLang="ja-JP" sz="28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Magnetization loss as a function of CORC cable parameters: winding direction, layer structure, and striation</a:t>
            </a:r>
            <a:endParaRPr kumimoji="1" lang="ja-JP" altLang="en-US" sz="2800" kern="1200" dirty="0">
              <a:solidFill>
                <a:prstClr val="black"/>
              </a:solidFill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25" name="テキスト ボックス 6">
            <a:extLst>
              <a:ext uri="{FF2B5EF4-FFF2-40B4-BE49-F238E27FC236}">
                <a16:creationId xmlns:a16="http://schemas.microsoft.com/office/drawing/2014/main" id="{EEC63094-1729-4562-A70D-CF89E5F31668}"/>
              </a:ext>
            </a:extLst>
          </p:cNvPr>
          <p:cNvSpPr txBox="1"/>
          <p:nvPr/>
        </p:nvSpPr>
        <p:spPr>
          <a:xfrm>
            <a:off x="17876908" y="9236129"/>
            <a:ext cx="48256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/>
            <a:r>
              <a:rPr kumimoji="1" lang="en-US" altLang="ja-JP" sz="2200" kern="1200" dirty="0">
                <a:solidFill>
                  <a:srgbClr val="222222"/>
                </a:solidFill>
                <a:ea typeface="游ゴシック Medium"/>
              </a:rPr>
              <a:t>Y. </a:t>
            </a:r>
            <a:r>
              <a:rPr kumimoji="1" lang="en-US" altLang="ja-JP" sz="2200" kern="1200" dirty="0" err="1">
                <a:solidFill>
                  <a:srgbClr val="222222"/>
                </a:solidFill>
                <a:ea typeface="游ゴシック Medium"/>
              </a:rPr>
              <a:t>Sogabe</a:t>
            </a:r>
            <a:r>
              <a:rPr kumimoji="1" lang="en-US" altLang="ja-JP" sz="2200" kern="1200" dirty="0">
                <a:solidFill>
                  <a:srgbClr val="222222"/>
                </a:solidFill>
                <a:ea typeface="游ゴシック Medium"/>
              </a:rPr>
              <a:t>, et. al., SUST, 33, 055008, 2020</a:t>
            </a:r>
            <a:endParaRPr kumimoji="1" lang="ja-JP" altLang="en-US" sz="2200" kern="1200" dirty="0">
              <a:solidFill>
                <a:prstClr val="black"/>
              </a:solidFill>
              <a:ea typeface="游ゴシック Medium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1431" y="4563671"/>
            <a:ext cx="7227430" cy="321729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227269" y="9280134"/>
            <a:ext cx="60433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err="1"/>
              <a:t>Yawei</a:t>
            </a:r>
            <a:r>
              <a:rPr lang="fr-FR" sz="2200" dirty="0"/>
              <a:t> Wang et al, SUST, 33, 025003, 2019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146" y="4249516"/>
            <a:ext cx="6555594" cy="5367237"/>
          </a:xfrm>
          <a:prstGeom prst="rect">
            <a:avLst/>
          </a:prstGeom>
        </p:spPr>
      </p:pic>
      <p:sp>
        <p:nvSpPr>
          <p:cNvPr id="22" name="テキスト ボックス 10">
            <a:extLst>
              <a:ext uri="{FF2B5EF4-FFF2-40B4-BE49-F238E27FC236}">
                <a16:creationId xmlns:a16="http://schemas.microsoft.com/office/drawing/2014/main" id="{03C7F328-A5EC-4C13-96FA-B9BDFBDAA364}"/>
              </a:ext>
            </a:extLst>
          </p:cNvPr>
          <p:cNvSpPr txBox="1"/>
          <p:nvPr/>
        </p:nvSpPr>
        <p:spPr>
          <a:xfrm>
            <a:off x="543377" y="10644227"/>
            <a:ext cx="6056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/>
            <a:r>
              <a:rPr kumimoji="1" lang="en-US" altLang="ja-JP" sz="28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Magnetization, hysteresis, and loss for </a:t>
            </a:r>
            <a:r>
              <a:rPr kumimoji="1" lang="en-US" altLang="ja-JP" sz="2800" kern="1200" dirty="0" err="1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Roebel</a:t>
            </a:r>
            <a:r>
              <a:rPr kumimoji="1" lang="en-US" altLang="ja-JP" sz="2800" kern="1200" dirty="0">
                <a:solidFill>
                  <a:prstClr val="black"/>
                </a:solidFill>
                <a:ea typeface="游ゴシック Medium"/>
                <a:cs typeface="Arial" panose="020B0604020202020204" pitchFamily="34" charset="0"/>
              </a:rPr>
              <a:t>, CORC, and twisted stack cables</a:t>
            </a:r>
            <a:endParaRPr kumimoji="1" lang="ja-JP" altLang="en-US" sz="2800" kern="1200" dirty="0">
              <a:solidFill>
                <a:prstClr val="black"/>
              </a:solidFill>
              <a:ea typeface="游ゴシック Medium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9070" y="9788062"/>
            <a:ext cx="6385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J. van </a:t>
            </a:r>
            <a:r>
              <a:rPr lang="en-US" sz="2000" dirty="0" err="1"/>
              <a:t>Nugteren</a:t>
            </a:r>
            <a:r>
              <a:rPr lang="en-US" sz="2000" dirty="0"/>
              <a:t>, HTS accelerator magnets, PhD thesis, 2016</a:t>
            </a:r>
          </a:p>
        </p:txBody>
      </p:sp>
    </p:spTree>
    <p:extLst>
      <p:ext uri="{BB962C8B-B14F-4D97-AF65-F5344CB8AC3E}">
        <p14:creationId xmlns:p14="http://schemas.microsoft.com/office/powerpoint/2010/main" val="281444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Simulated screening currents for the Feather-M2 HTS Magnet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96921" y="12721010"/>
            <a:ext cx="18513232" cy="923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Bortot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L., et al. "A Coupled A–H Formulation for Magneto-Thermal Transients in High-Temperature Superconducting Magnets." IEEE Transactions on Applied Superconductivity 30.5 (2020): 1-11.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</a:rPr>
              <a:t>[2]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</a:rPr>
              <a:t>Bortot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</a:rPr>
              <a:t>, L,, et al. "Numerical analysis of the screening current-induced magnetic field in the HTS insert dipole magnet Feather-M2. 1-2." </a:t>
            </a:r>
            <a:r>
              <a:rPr lang="en-GB" sz="1600" i="1" dirty="0">
                <a:solidFill>
                  <a:schemeClr val="bg1"/>
                </a:solidFill>
                <a:latin typeface="Arial" panose="020B0604020202020204" pitchFamily="34" charset="0"/>
              </a:rPr>
              <a:t>Superconductor Science and Technology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</a:rPr>
              <a:t> 33.12 (2020): 125008.</a:t>
            </a: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</a:rPr>
              <a:t>Backup slide contains details on the A-H FEM formulation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539" t="7208"/>
          <a:stretch/>
        </p:blipFill>
        <p:spPr>
          <a:xfrm>
            <a:off x="12506632" y="3276599"/>
            <a:ext cx="10460194" cy="9144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51577" b="7751"/>
          <a:stretch/>
        </p:blipFill>
        <p:spPr>
          <a:xfrm>
            <a:off x="907291" y="3510918"/>
            <a:ext cx="10240607" cy="90905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06582" y="2566219"/>
            <a:ext cx="1070357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/>
              <a:t>Field multipoles compared to measurements at different temp [2]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3950" y="3398513"/>
            <a:ext cx="3867150" cy="73866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784" y="2555589"/>
            <a:ext cx="106241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/>
              <a:t>A coupled A-H, 2D FEM formulation allows for numerical modeling of REBCO screen currents in accelerator magnets [1]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" y="3781205"/>
            <a:ext cx="1971536" cy="10952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98532" y="4249578"/>
            <a:ext cx="1466850" cy="73866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34" y="3863852"/>
            <a:ext cx="2157585" cy="81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9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AC losses and shielding current induced fields can be evaluated in 3D for accelerator magnets wound with single coated conductors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4329" y="2650653"/>
            <a:ext cx="2143125" cy="2143125"/>
          </a:xfrm>
          <a:prstGeom prst="rect">
            <a:avLst/>
          </a:prstGeom>
        </p:spPr>
      </p:pic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465596" y="2677019"/>
            <a:ext cx="20318137" cy="7469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Large-scale electromagnetic field analysis tool for HTS magnets [1-2]</a:t>
            </a:r>
            <a:r>
              <a:rPr kumimoji="1" lang="en-US" altLang="ja-JP" sz="32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 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using T-formulation and thin-strip approximation with applying hierarchical matrices and preconditioning by Algebraic Multi-Grid method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1.5 M of degree of freedoms or more, enabling us to model almost whole part of a magnet wound with single coated conductor.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</a:endParaRPr>
          </a:p>
        </p:txBody>
      </p:sp>
      <p:sp>
        <p:nvSpPr>
          <p:cNvPr id="18" name="スライド番号プレースホルダー 5"/>
          <p:cNvSpPr txBox="1">
            <a:spLocks/>
          </p:cNvSpPr>
          <p:nvPr/>
        </p:nvSpPr>
        <p:spPr>
          <a:xfrm>
            <a:off x="18940167" y="9173494"/>
            <a:ext cx="70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EFE6FA-DB86-4218-9BE9-AAF62C5421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ea typeface="游ゴシック Medium"/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  <a:ea typeface="游ゴシック Medium"/>
            </a:endParaRPr>
          </a:p>
        </p:txBody>
      </p:sp>
      <p:grpSp>
        <p:nvGrpSpPr>
          <p:cNvPr id="19" name="グループ化 4">
            <a:extLst>
              <a:ext uri="{FF2B5EF4-FFF2-40B4-BE49-F238E27FC236}">
                <a16:creationId xmlns:a16="http://schemas.microsoft.com/office/drawing/2014/main" id="{EDA30409-6A6D-4812-9760-425425AB503A}"/>
              </a:ext>
            </a:extLst>
          </p:cNvPr>
          <p:cNvGrpSpPr>
            <a:grpSpLocks noChangeAspect="1"/>
          </p:cNvGrpSpPr>
          <p:nvPr/>
        </p:nvGrpSpPr>
        <p:grpSpPr>
          <a:xfrm>
            <a:off x="1627438" y="5438359"/>
            <a:ext cx="10384764" cy="4323439"/>
            <a:chOff x="1334713" y="4192214"/>
            <a:chExt cx="4545185" cy="1892275"/>
          </a:xfrm>
        </p:grpSpPr>
        <p:pic>
          <p:nvPicPr>
            <p:cNvPr id="20" name="図 7">
              <a:extLst>
                <a:ext uri="{FF2B5EF4-FFF2-40B4-BE49-F238E27FC236}">
                  <a16:creationId xmlns:a16="http://schemas.microsoft.com/office/drawing/2014/main" id="{B919FBFA-C17F-4514-AB9C-FD8978D67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4713" y="4263116"/>
              <a:ext cx="1821373" cy="1821373"/>
            </a:xfrm>
            <a:prstGeom prst="rect">
              <a:avLst/>
            </a:prstGeom>
          </p:spPr>
        </p:pic>
        <p:pic>
          <p:nvPicPr>
            <p:cNvPr id="21" name="図 9">
              <a:extLst>
                <a:ext uri="{FF2B5EF4-FFF2-40B4-BE49-F238E27FC236}">
                  <a16:creationId xmlns:a16="http://schemas.microsoft.com/office/drawing/2014/main" id="{6272C777-A441-4574-A9F9-DEEAA0FE4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0577" y="4192214"/>
              <a:ext cx="2499321" cy="1892275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5053594" y="12937070"/>
            <a:ext cx="8395243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Courtesy of Dr.</a:t>
            </a:r>
            <a:r>
              <a:rPr kumimoji="0" lang="en-US" sz="26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2600" b="0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Amemiya</a:t>
            </a:r>
            <a:r>
              <a:rPr kumimoji="0" lang="en-US" sz="26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and Dr. </a:t>
            </a:r>
            <a:r>
              <a:rPr kumimoji="0" lang="en-US" sz="2600" b="0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Gosabe</a:t>
            </a:r>
            <a:r>
              <a:rPr kumimoji="0" lang="en-US" sz="26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of Kyoto University</a:t>
            </a: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9043"/>
          <a:stretch/>
        </p:blipFill>
        <p:spPr>
          <a:xfrm>
            <a:off x="13071942" y="5568087"/>
            <a:ext cx="10151703" cy="4471769"/>
          </a:xfrm>
          <a:prstGeom prst="rect">
            <a:avLst/>
          </a:prstGeom>
        </p:spPr>
      </p:pic>
      <p:sp>
        <p:nvSpPr>
          <p:cNvPr id="25" name="テキスト ボックス 6">
            <a:extLst>
              <a:ext uri="{FF2B5EF4-FFF2-40B4-BE49-F238E27FC236}">
                <a16:creationId xmlns:a16="http://schemas.microsoft.com/office/drawing/2014/main" id="{EEC63094-1729-4562-A70D-CF89E5F31668}"/>
              </a:ext>
            </a:extLst>
          </p:cNvPr>
          <p:cNvSpPr txBox="1"/>
          <p:nvPr/>
        </p:nvSpPr>
        <p:spPr>
          <a:xfrm>
            <a:off x="14212274" y="10280680"/>
            <a:ext cx="7323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/>
            <a:r>
              <a:rPr kumimoji="1" lang="en-US" altLang="ja-JP" sz="2800" kern="1200" dirty="0">
                <a:solidFill>
                  <a:srgbClr val="222222"/>
                </a:solidFill>
                <a:ea typeface="游ゴシック Medium"/>
              </a:rPr>
              <a:t>[2] Y. </a:t>
            </a:r>
            <a:r>
              <a:rPr kumimoji="1" lang="en-US" altLang="ja-JP" sz="2800" kern="1200" dirty="0" err="1">
                <a:solidFill>
                  <a:srgbClr val="222222"/>
                </a:solidFill>
                <a:ea typeface="游ゴシック Medium"/>
              </a:rPr>
              <a:t>Sogabe</a:t>
            </a:r>
            <a:r>
              <a:rPr kumimoji="1" lang="en-US" altLang="ja-JP" sz="2800" kern="1200" dirty="0">
                <a:solidFill>
                  <a:srgbClr val="222222"/>
                </a:solidFill>
                <a:ea typeface="游ゴシック Medium"/>
              </a:rPr>
              <a:t>, et. al., IEEE-TAS, 29, 5900505, 2019</a:t>
            </a:r>
          </a:p>
        </p:txBody>
      </p:sp>
      <p:sp>
        <p:nvSpPr>
          <p:cNvPr id="23" name="テキスト ボックス 6">
            <a:extLst>
              <a:ext uri="{FF2B5EF4-FFF2-40B4-BE49-F238E27FC236}">
                <a16:creationId xmlns:a16="http://schemas.microsoft.com/office/drawing/2014/main" id="{EEC63094-1729-4562-A70D-CF89E5F31668}"/>
              </a:ext>
            </a:extLst>
          </p:cNvPr>
          <p:cNvSpPr txBox="1"/>
          <p:nvPr/>
        </p:nvSpPr>
        <p:spPr>
          <a:xfrm>
            <a:off x="2700570" y="10195379"/>
            <a:ext cx="6598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1"/>
            <a:r>
              <a:rPr kumimoji="1" lang="en-US" altLang="ja-JP" sz="2800" kern="1200" dirty="0">
                <a:solidFill>
                  <a:srgbClr val="222222"/>
                </a:solidFill>
                <a:ea typeface="游ゴシック Medium"/>
              </a:rPr>
              <a:t>[1] T. </a:t>
            </a:r>
            <a:r>
              <a:rPr kumimoji="1" lang="en-US" altLang="ja-JP" sz="2800" kern="1200" dirty="0" err="1">
                <a:solidFill>
                  <a:srgbClr val="222222"/>
                </a:solidFill>
                <a:ea typeface="游ゴシック Medium"/>
              </a:rPr>
              <a:t>Mifune</a:t>
            </a:r>
            <a:r>
              <a:rPr kumimoji="1" lang="en-US" altLang="ja-JP" sz="2800" kern="1200" dirty="0">
                <a:solidFill>
                  <a:srgbClr val="222222"/>
                </a:solidFill>
                <a:ea typeface="游ゴシック Medium"/>
              </a:rPr>
              <a:t>, et. al., SUST, 32, 094002, 2019</a:t>
            </a:r>
          </a:p>
        </p:txBody>
      </p:sp>
      <p:sp>
        <p:nvSpPr>
          <p:cNvPr id="8" name="Rectangle 7"/>
          <p:cNvSpPr/>
          <p:nvPr/>
        </p:nvSpPr>
        <p:spPr>
          <a:xfrm>
            <a:off x="465596" y="11337763"/>
            <a:ext cx="23641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ja-JP" sz="3200" dirty="0">
                <a:solidFill>
                  <a:sysClr val="windowText" lastClr="000000"/>
                </a:solidFill>
                <a:ea typeface="游ゴシック Medium"/>
              </a:rPr>
              <a:t>Achieved: evaluation of ac losses and shielding current induced fields (SCIFs) of magnets wound with single HTS tape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altLang="ja-JP" sz="3200" dirty="0">
                <a:solidFill>
                  <a:sysClr val="windowText" lastClr="000000"/>
                </a:solidFill>
                <a:ea typeface="游ゴシック Medium"/>
              </a:rPr>
              <a:t>Not achieved: detailed analysis of ac losses and SCIFs of magnets wound with cables, considering their detailed structures</a:t>
            </a:r>
          </a:p>
        </p:txBody>
      </p:sp>
    </p:spTree>
    <p:extLst>
      <p:ext uri="{BB962C8B-B14F-4D97-AF65-F5344CB8AC3E}">
        <p14:creationId xmlns:p14="http://schemas.microsoft.com/office/powerpoint/2010/main" val="253142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Summary of HTS </a:t>
            </a:r>
            <a:r>
              <a:rPr lang="en-US" sz="5000" dirty="0"/>
              <a:t>Cable and Accelerator Magnet Modeling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970591" y="3102447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Recent advances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1341758" y="3973036"/>
            <a:ext cx="16754169" cy="32629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 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several different 3D numerical approaches can relate HTS cable design parameters to bending limits, magnetization, and AC loss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 large-scale electromagnetic field analysis tools enable</a:t>
            </a:r>
            <a:r>
              <a:rPr kumimoji="1" lang="en-US" altLang="ja-JP" sz="36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 modeling of 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screening current induced fields and AC</a:t>
            </a:r>
            <a:r>
              <a:rPr kumimoji="1" lang="en-US" altLang="ja-JP" sz="36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 loss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  <a:cs typeface="+mn-cs"/>
              </a:rPr>
              <a:t> in HTS accelerator magnets (2D and 3D)</a:t>
            </a:r>
          </a:p>
        </p:txBody>
      </p: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513392" y="6975908"/>
            <a:ext cx="17125336" cy="2684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C11F60E1-F1FD-4149-9703-1802D2363845}"/>
              </a:ext>
            </a:extLst>
          </p:cNvPr>
          <p:cNvSpPr txBox="1">
            <a:spLocks/>
          </p:cNvSpPr>
          <p:nvPr/>
        </p:nvSpPr>
        <p:spPr>
          <a:xfrm>
            <a:off x="970591" y="7810420"/>
            <a:ext cx="17125336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Key challenges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948289" y="8522414"/>
            <a:ext cx="17125336" cy="2849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current sharing around defects in detailed cable geometries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including effects due to detailed cable structure in magnet models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</a:t>
            </a:r>
            <a:r>
              <a:rPr lang="en-US" altLang="ja-JP" sz="360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i</a:t>
            </a:r>
            <a:r>
              <a:rPr kumimoji="1" lang="en-US" altLang="ja-JP" sz="3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ncrease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 in the degrees of freedom (tens of million?) 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游ゴシック Medium"/>
              </a:rPr>
              <a:t> more parallel computation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1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37487" y="5856459"/>
            <a:ext cx="23680445" cy="59795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Acknowledgements  </a:t>
            </a:r>
          </a:p>
          <a:p>
            <a:r>
              <a:rPr lang="en-US" dirty="0"/>
              <a:t> LBNL: Giorgio </a:t>
            </a:r>
            <a:r>
              <a:rPr lang="en-US" dirty="0" err="1"/>
              <a:t>Vallone</a:t>
            </a:r>
            <a:r>
              <a:rPr lang="en-US" dirty="0"/>
              <a:t>, </a:t>
            </a:r>
            <a:r>
              <a:rPr lang="en-US" dirty="0" err="1"/>
              <a:t>Xiaorong</a:t>
            </a:r>
            <a:r>
              <a:rPr lang="en-US" dirty="0"/>
              <a:t> Wang, Qing Ji, Zoe Webb-Mack, Tengming Shen</a:t>
            </a:r>
          </a:p>
          <a:p>
            <a:r>
              <a:rPr lang="en-US" dirty="0"/>
              <a:t> FSU-MAGLAB: Daniel Davis</a:t>
            </a:r>
          </a:p>
          <a:p>
            <a:r>
              <a:rPr lang="en-US" dirty="0"/>
              <a:t> CERN: </a:t>
            </a:r>
            <a:r>
              <a:rPr lang="en-US" dirty="0" err="1"/>
              <a:t>Emmanuele</a:t>
            </a:r>
            <a:r>
              <a:rPr lang="en-US" dirty="0"/>
              <a:t> </a:t>
            </a:r>
            <a:r>
              <a:rPr lang="en-US" dirty="0" err="1"/>
              <a:t>Ravaioli</a:t>
            </a:r>
            <a:r>
              <a:rPr lang="en-US" dirty="0"/>
              <a:t>, Lorenzo </a:t>
            </a:r>
            <a:r>
              <a:rPr lang="en-US" dirty="0" err="1"/>
              <a:t>Bortot</a:t>
            </a:r>
            <a:r>
              <a:rPr lang="en-US" dirty="0"/>
              <a:t>, </a:t>
            </a:r>
            <a:r>
              <a:rPr lang="en-US" dirty="0" err="1"/>
              <a:t>Mariusz</a:t>
            </a:r>
            <a:r>
              <a:rPr lang="en-US" dirty="0"/>
              <a:t> Wozniak, Glyn Kirby, </a:t>
            </a:r>
            <a:r>
              <a:rPr lang="en-US" dirty="0" err="1"/>
              <a:t>Jeroen</a:t>
            </a:r>
            <a:r>
              <a:rPr lang="en-US" dirty="0"/>
              <a:t> van </a:t>
            </a:r>
            <a:r>
              <a:rPr lang="en-US" dirty="0" err="1"/>
              <a:t>Nugteren</a:t>
            </a:r>
            <a:endParaRPr lang="en-US" dirty="0"/>
          </a:p>
          <a:p>
            <a:r>
              <a:rPr lang="en-US" dirty="0"/>
              <a:t> FNAL: </a:t>
            </a:r>
            <a:r>
              <a:rPr lang="en-US" dirty="0" err="1"/>
              <a:t>Emanuela</a:t>
            </a:r>
            <a:r>
              <a:rPr lang="en-US" dirty="0"/>
              <a:t> </a:t>
            </a:r>
            <a:r>
              <a:rPr lang="en-US" dirty="0" err="1"/>
              <a:t>Barzi</a:t>
            </a:r>
            <a:endParaRPr lang="en-US" dirty="0"/>
          </a:p>
          <a:p>
            <a:r>
              <a:rPr lang="en-US" dirty="0"/>
              <a:t> Kyoto University: </a:t>
            </a:r>
            <a:r>
              <a:rPr lang="en-US" dirty="0" err="1"/>
              <a:t>Yasuke</a:t>
            </a:r>
            <a:r>
              <a:rPr lang="en-US" dirty="0"/>
              <a:t> </a:t>
            </a:r>
            <a:r>
              <a:rPr lang="en-US" dirty="0" err="1"/>
              <a:t>Sogabe</a:t>
            </a:r>
            <a:r>
              <a:rPr lang="en-US" dirty="0"/>
              <a:t>, </a:t>
            </a:r>
            <a:r>
              <a:rPr lang="en-US" dirty="0" err="1"/>
              <a:t>Naoyuki</a:t>
            </a:r>
            <a:r>
              <a:rPr lang="en-US" dirty="0"/>
              <a:t> </a:t>
            </a:r>
            <a:r>
              <a:rPr lang="en-US" dirty="0" err="1"/>
              <a:t>Amemiya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737487" y="3150682"/>
            <a:ext cx="23680445" cy="5979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normAutofit/>
          </a:bodyPr>
          <a:lstStyle>
            <a:lvl1pPr marL="103603" marR="0" indent="-10360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977648" marR="0" indent="-52044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o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1388423" marR="0" indent="-47402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1754777" marR="0" indent="-383177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2281428" marR="0" indent="-45262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2788919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32461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37033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4160520" marR="0" indent="-502920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marL="0" indent="0" hangingPunct="1">
              <a:buFont typeface="Arial"/>
              <a:buNone/>
            </a:pPr>
            <a:r>
              <a:rPr lang="en-US" sz="6600" dirty="0"/>
              <a:t>Thank you for your attention  </a:t>
            </a:r>
          </a:p>
        </p:txBody>
      </p:sp>
    </p:spTree>
    <p:extLst>
      <p:ext uri="{BB962C8B-B14F-4D97-AF65-F5344CB8AC3E}">
        <p14:creationId xmlns:p14="http://schemas.microsoft.com/office/powerpoint/2010/main" val="149340275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Scope of the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96828" y="3671063"/>
            <a:ext cx="20854906" cy="2031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modeling strain induced margin reduction (strand to magnet level)</a:t>
            </a:r>
            <a:endParaRPr kumimoji="0" lang="en-US" sz="40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improved modeling of interfaces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high performance computing for efficient solution of large 3D models</a:t>
            </a: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1208681" y="301905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Mechanical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modeling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1208681" y="6668260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Multiphysics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codes for magnets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6" name="タイトル 1"/>
          <p:cNvSpPr txBox="1">
            <a:spLocks/>
          </p:cNvSpPr>
          <p:nvPr/>
        </p:nvSpPr>
        <p:spPr>
          <a:xfrm>
            <a:off x="1120534" y="9782737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HTS cable and magnets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96828" y="10479445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mechanical and electromagnetic models guiding cable design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evaluation of screening induced fields in HTS accelerator magnets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6828" y="7455790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diverse set of codes for simulating strongly coupled (EM-thermal-circuit) behavior of magnets enable accurate modeling of CLIQ and other challenging scenarios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211550" y="9223152"/>
            <a:ext cx="7666886" cy="2444142"/>
          </a:xfrm>
          <a:prstGeom prst="rect">
            <a:avLst/>
          </a:prstGeom>
          <a:solidFill>
            <a:srgbClr val="FFFFFF"/>
          </a:solidFill>
          <a:ln w="5715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16830044" y="9675401"/>
            <a:ext cx="7276992" cy="20902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600" dirty="0" smtClean="0">
                <a:latin typeface="+mn-lt"/>
                <a:ea typeface="游ゴシック Medium"/>
              </a:rPr>
              <a:t>Focus on r</a:t>
            </a:r>
            <a:r>
              <a:rPr kumimoji="1" lang="en-US" altLang="ja-JP" sz="4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</a:rPr>
              <a:t>ecent</a:t>
            </a:r>
            <a:r>
              <a:rPr kumimoji="1" lang="en-US" altLang="ja-JP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</a:rPr>
              <a:t> advances (representative</a:t>
            </a:r>
            <a:r>
              <a:rPr kumimoji="1" lang="en-US" altLang="ja-JP" sz="4600" b="1" i="0" u="none" strike="noStrike" kern="1200" cap="none" spc="0" normalizeH="0" noProof="0" dirty="0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</a:rPr>
              <a:t> examples) and k</a:t>
            </a:r>
            <a:r>
              <a:rPr lang="en-US" altLang="ja-JP" sz="4600" dirty="0" err="1" smtClean="0">
                <a:latin typeface="+mn-lt"/>
                <a:ea typeface="游ゴシック Medium"/>
              </a:rPr>
              <a:t>ey</a:t>
            </a:r>
            <a:r>
              <a:rPr lang="en-US" altLang="ja-JP" sz="4600" dirty="0" smtClean="0">
                <a:latin typeface="+mn-lt"/>
                <a:ea typeface="游ゴシック Medium"/>
              </a:rPr>
              <a:t> challenges for each</a:t>
            </a:r>
            <a:endParaRPr lang="ja-JP" altLang="en-US" sz="4600" dirty="0">
              <a:latin typeface="+mn-lt"/>
              <a:ea typeface="游ゴシック Medium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122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dirty="0"/>
              <a:t>There is a large HTS modeling community worldwide, many relevant developments for power, fusion, NMR, and other applications not included in this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sp>
        <p:nvSpPr>
          <p:cNvPr id="18" name="スライド番号プレースホルダー 5"/>
          <p:cNvSpPr txBox="1">
            <a:spLocks/>
          </p:cNvSpPr>
          <p:nvPr/>
        </p:nvSpPr>
        <p:spPr>
          <a:xfrm>
            <a:off x="18095927" y="11022519"/>
            <a:ext cx="70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EFE6FA-DB86-4218-9BE9-AAF62C5421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ea typeface="游ゴシック Medium"/>
              </a:rPr>
              <a:pPr/>
              <a:t>20</a:t>
            </a:fld>
            <a:endParaRPr lang="ja-JP" altLang="en-US">
              <a:solidFill>
                <a:prstClr val="black">
                  <a:tint val="75000"/>
                </a:prstClr>
              </a:solidFill>
              <a:ea typeface="游ゴシック Medium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13281" y="4887906"/>
            <a:ext cx="6104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http://www.htsmodelling.com/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83" y="2777792"/>
            <a:ext cx="7122870" cy="1820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5927" y="2913922"/>
            <a:ext cx="5594311" cy="3780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898" y="8806729"/>
            <a:ext cx="4765680" cy="3499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967" y="6491665"/>
            <a:ext cx="5587300" cy="27005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6719" y="5610793"/>
            <a:ext cx="8648700" cy="3581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6637" y="9446871"/>
            <a:ext cx="5532236" cy="30659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15041" y="9023537"/>
            <a:ext cx="5097366" cy="306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2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A coupled field formulation for HTS Magnets [1]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710412" y="12860939"/>
            <a:ext cx="119964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Bortot, L., et al. "A Coupled A–H Formulation for Magneto-Thermal Transients in High-Temperature Superconducting Magnets." IEEE Transactions on Applied Superconductivity 30.5 (2020): 1-11.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43044"/>
          <a:stretch/>
        </p:blipFill>
        <p:spPr>
          <a:xfrm>
            <a:off x="1588998" y="3036455"/>
            <a:ext cx="10108167" cy="92545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137" y="2795887"/>
            <a:ext cx="2986245" cy="1659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881" y="3036455"/>
            <a:ext cx="2996352" cy="11259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1945" y="3453379"/>
            <a:ext cx="7828621" cy="767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4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Network Model for RECBO Pancakes with Heat Transfer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20640" y="12814836"/>
            <a:ext cx="1077089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of Zoe Webb-Mack, Qing Ji, and </a:t>
            </a:r>
            <a:r>
              <a:rPr lang="en-US" dirty="0" err="1">
                <a:solidFill>
                  <a:schemeClr val="bg1"/>
                </a:solidFill>
              </a:rPr>
              <a:t>Xiaorong</a:t>
            </a:r>
            <a:r>
              <a:rPr lang="en-US" dirty="0">
                <a:solidFill>
                  <a:schemeClr val="bg1"/>
                </a:solidFill>
              </a:rPr>
              <a:t> Wang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500" y="2706624"/>
            <a:ext cx="18929069" cy="957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2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Network Model for RECBO Pancakes with Heat Transfer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808" y="2550960"/>
            <a:ext cx="17654778" cy="92442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20640" y="12814836"/>
            <a:ext cx="1077089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of Zoe Webb-Mack, Qing Ji, and </a:t>
            </a:r>
            <a:r>
              <a:rPr lang="en-US" dirty="0" err="1">
                <a:solidFill>
                  <a:schemeClr val="bg1"/>
                </a:solidFill>
              </a:rPr>
              <a:t>Xiaorong</a:t>
            </a:r>
            <a:r>
              <a:rPr lang="en-US" dirty="0">
                <a:solidFill>
                  <a:schemeClr val="bg1"/>
                </a:solidFill>
              </a:rPr>
              <a:t> Wang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7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/>
              <a:t>Network Model for RECBO Pancakes with Heat Transfer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20640" y="12814836"/>
            <a:ext cx="10770893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Courtesy of Zoe Webb-Mack, Qing Ji, and </a:t>
            </a:r>
            <a:r>
              <a:rPr lang="en-US" dirty="0" err="1">
                <a:solidFill>
                  <a:schemeClr val="bg1"/>
                </a:solidFill>
              </a:rPr>
              <a:t>Xiaorong</a:t>
            </a:r>
            <a:r>
              <a:rPr lang="en-US" dirty="0">
                <a:solidFill>
                  <a:schemeClr val="bg1"/>
                </a:solidFill>
              </a:rPr>
              <a:t> Wang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3250" y="3617234"/>
            <a:ext cx="1915403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State of the art: </a:t>
            </a:r>
          </a:p>
          <a:p>
            <a:r>
              <a:rPr lang="en-US" dirty="0"/>
              <a:t>- Experimental results on current sharing between stacks of tapes and NI pancake coil can be reproduced with a </a:t>
            </a:r>
            <a:r>
              <a:rPr lang="en-US" dirty="0" err="1"/>
              <a:t>ngspice</a:t>
            </a:r>
            <a:r>
              <a:rPr lang="en-US" dirty="0"/>
              <a:t> network model. Current sharing in NI pancake coils can be counter-intuitive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Lessons learned: </a:t>
            </a:r>
          </a:p>
          <a:p>
            <a:r>
              <a:rPr lang="en-US" dirty="0"/>
              <a:t>- Simple electrical network model can explain the observed experimental results. </a:t>
            </a:r>
          </a:p>
          <a:p>
            <a:r>
              <a:rPr lang="en-US" dirty="0"/>
              <a:t>- Electrical and thermal aspects need to be coupled to fully understand the current sharing behavior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Key challenges:</a:t>
            </a:r>
          </a:p>
          <a:p>
            <a:r>
              <a:rPr lang="en-US" dirty="0"/>
              <a:t>- More high-quality experimental results </a:t>
            </a:r>
          </a:p>
          <a:p>
            <a:r>
              <a:rPr lang="en-US" dirty="0"/>
              <a:t>- Improved modeling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9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8D7CB8F8-5A60-4B9E-9B68-86119D4E33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171512" y="13124057"/>
            <a:ext cx="828676" cy="369332"/>
          </a:xfrm>
        </p:spPr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998CDF-266A-4AB5-8CC4-10DE4BBF9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8891" y="2385903"/>
            <a:ext cx="11508481" cy="8562580"/>
          </a:xfrm>
          <a:prstGeom prst="rect">
            <a:avLst/>
          </a:prstGeom>
        </p:spPr>
      </p:pic>
      <p:sp>
        <p:nvSpPr>
          <p:cNvPr id="13" name="Title 6">
            <a:extLst>
              <a:ext uri="{FF2B5EF4-FFF2-40B4-BE49-F238E27FC236}">
                <a16:creationId xmlns:a16="http://schemas.microsoft.com/office/drawing/2014/main" id="{B8EDD134-9B2A-45C7-A252-2101E5C9BFA2}"/>
              </a:ext>
            </a:extLst>
          </p:cNvPr>
          <p:cNvSpPr txBox="1">
            <a:spLocks/>
          </p:cNvSpPr>
          <p:nvPr/>
        </p:nvSpPr>
        <p:spPr>
          <a:xfrm>
            <a:off x="5559513" y="789973"/>
            <a:ext cx="16477012" cy="11465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C97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400" b="1" dirty="0">
                <a:solidFill>
                  <a:schemeClr val="bg1"/>
                </a:solidFill>
                <a:latin typeface="+mn-lt"/>
              </a:rPr>
              <a:t>MQE Thermal Modeling of Nb</a:t>
            </a:r>
            <a:r>
              <a:rPr lang="en-US" sz="6400" b="1" baseline="-25000" dirty="0">
                <a:solidFill>
                  <a:schemeClr val="bg1"/>
                </a:solidFill>
                <a:latin typeface="+mn-lt"/>
              </a:rPr>
              <a:t>3</a:t>
            </a:r>
            <a:r>
              <a:rPr lang="en-US" sz="6400" b="1" dirty="0">
                <a:solidFill>
                  <a:schemeClr val="bg1"/>
                </a:solidFill>
                <a:latin typeface="+mn-lt"/>
              </a:rPr>
              <a:t>Sn Wires with N High-C</a:t>
            </a:r>
            <a:r>
              <a:rPr lang="en-US" sz="6400" b="1" baseline="-25000" dirty="0">
                <a:solidFill>
                  <a:schemeClr val="bg1"/>
                </a:solidFill>
                <a:latin typeface="+mn-lt"/>
              </a:rPr>
              <a:t>p</a:t>
            </a:r>
            <a:r>
              <a:rPr lang="en-US" sz="6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6400" b="1" dirty="0" err="1">
                <a:solidFill>
                  <a:schemeClr val="bg1"/>
                </a:solidFill>
                <a:latin typeface="+mn-lt"/>
              </a:rPr>
              <a:t>subelements</a:t>
            </a:r>
            <a:endParaRPr lang="en-US" sz="6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itolo 2">
            <a:extLst>
              <a:ext uri="{FF2B5EF4-FFF2-40B4-BE49-F238E27FC236}">
                <a16:creationId xmlns:a16="http://schemas.microsoft.com/office/drawing/2014/main" id="{3E37CA0F-C607-4339-9B77-ED42336F3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13215" y="11449181"/>
            <a:ext cx="23382513" cy="2295877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5400" b="1" u="sng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RESULTS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: There are no preferred locations for the high-C</a:t>
            </a:r>
            <a:r>
              <a:rPr lang="en-US" sz="5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5400" b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subelements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for thermal efficiency, i.e. the Gd</a:t>
            </a:r>
            <a:r>
              <a:rPr lang="en-US" sz="5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2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</a:t>
            </a:r>
            <a:r>
              <a:rPr lang="en-US" sz="5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3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tubes DO NOT HAVE TO BE EXTERNAL to the superconducting elements. It is the total cross sectional area of the</a:t>
            </a:r>
            <a:r>
              <a:rPr lang="en-US" sz="54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high-C</a:t>
            </a:r>
            <a:r>
              <a:rPr lang="en-US" sz="5400" b="1" baseline="-25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</a:t>
            </a:r>
            <a:r>
              <a:rPr lang="en-US" sz="5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tubes that matters.</a:t>
            </a:r>
            <a:endParaRPr lang="it-IT" altLang="en-US" sz="4800" dirty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EC53350-DF87-4E9C-9AA2-56681342C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6647" y="2312263"/>
            <a:ext cx="2857135" cy="423678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420A2D9-EF22-4CC5-8D70-479FE0FFF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2231" y="6667193"/>
            <a:ext cx="2704008" cy="40901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CCE990-262D-4454-94E2-C6E91E58B2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2661" y="2297785"/>
            <a:ext cx="2801959" cy="4334915"/>
          </a:xfrm>
          <a:prstGeom prst="rect">
            <a:avLst/>
          </a:prstGeom>
        </p:spPr>
      </p:pic>
      <p:sp>
        <p:nvSpPr>
          <p:cNvPr id="22" name="CasellaDiTesto 11">
            <a:extLst>
              <a:ext uri="{FF2B5EF4-FFF2-40B4-BE49-F238E27FC236}">
                <a16:creationId xmlns:a16="http://schemas.microsoft.com/office/drawing/2014/main" id="{49D29AD1-F2F4-407C-B8E0-A80E7B41FDE0}"/>
              </a:ext>
            </a:extLst>
          </p:cNvPr>
          <p:cNvSpPr txBox="1"/>
          <p:nvPr/>
        </p:nvSpPr>
        <p:spPr>
          <a:xfrm>
            <a:off x="3674298" y="2452436"/>
            <a:ext cx="336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"/>
              </a:rPr>
              <a:t>6 at corners</a:t>
            </a:r>
            <a:endParaRPr lang="it-IT" b="1" dirty="0">
              <a:latin typeface="Helvetica"/>
            </a:endParaRPr>
          </a:p>
        </p:txBody>
      </p:sp>
      <p:sp>
        <p:nvSpPr>
          <p:cNvPr id="24" name="CasellaDiTesto 11">
            <a:extLst>
              <a:ext uri="{FF2B5EF4-FFF2-40B4-BE49-F238E27FC236}">
                <a16:creationId xmlns:a16="http://schemas.microsoft.com/office/drawing/2014/main" id="{B95A76A9-B061-4793-8881-EF8AC8D911F5}"/>
              </a:ext>
            </a:extLst>
          </p:cNvPr>
          <p:cNvSpPr txBox="1"/>
          <p:nvPr/>
        </p:nvSpPr>
        <p:spPr>
          <a:xfrm>
            <a:off x="3819136" y="6860635"/>
            <a:ext cx="336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"/>
              </a:rPr>
              <a:t>6 central</a:t>
            </a:r>
            <a:endParaRPr lang="it-IT" b="1" dirty="0">
              <a:latin typeface="Helvetica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06283BD-B773-4D29-88ED-7479204272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19706" y="6534957"/>
            <a:ext cx="3160964" cy="4280768"/>
          </a:xfrm>
          <a:prstGeom prst="rect">
            <a:avLst/>
          </a:prstGeom>
        </p:spPr>
      </p:pic>
      <p:sp>
        <p:nvSpPr>
          <p:cNvPr id="26" name="CasellaDiTesto 11">
            <a:extLst>
              <a:ext uri="{FF2B5EF4-FFF2-40B4-BE49-F238E27FC236}">
                <a16:creationId xmlns:a16="http://schemas.microsoft.com/office/drawing/2014/main" id="{5E837764-244C-4D9F-9F1B-4C46DF143F4C}"/>
              </a:ext>
            </a:extLst>
          </p:cNvPr>
          <p:cNvSpPr txBox="1"/>
          <p:nvPr/>
        </p:nvSpPr>
        <p:spPr>
          <a:xfrm>
            <a:off x="18671243" y="2452436"/>
            <a:ext cx="336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"/>
              </a:rPr>
              <a:t>24 external</a:t>
            </a:r>
            <a:endParaRPr lang="it-IT" b="1" dirty="0">
              <a:latin typeface="Helvetica"/>
            </a:endParaRPr>
          </a:p>
        </p:txBody>
      </p:sp>
      <p:sp>
        <p:nvSpPr>
          <p:cNvPr id="27" name="CasellaDiTesto 11">
            <a:extLst>
              <a:ext uri="{FF2B5EF4-FFF2-40B4-BE49-F238E27FC236}">
                <a16:creationId xmlns:a16="http://schemas.microsoft.com/office/drawing/2014/main" id="{1F3DF2A8-AFA6-48DE-AD27-3E7F74D5E602}"/>
              </a:ext>
            </a:extLst>
          </p:cNvPr>
          <p:cNvSpPr txBox="1"/>
          <p:nvPr/>
        </p:nvSpPr>
        <p:spPr>
          <a:xfrm>
            <a:off x="18733630" y="6602200"/>
            <a:ext cx="3734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"/>
              </a:rPr>
              <a:t>24 (w/18 central)</a:t>
            </a:r>
            <a:endParaRPr lang="it-IT" b="1" dirty="0">
              <a:latin typeface="Helvetica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347AC5-1A97-43F6-8954-7A7D740DB2CA}"/>
              </a:ext>
            </a:extLst>
          </p:cNvPr>
          <p:cNvCxnSpPr>
            <a:cxnSpLocks/>
          </p:cNvCxnSpPr>
          <p:nvPr/>
        </p:nvCxnSpPr>
        <p:spPr>
          <a:xfrm>
            <a:off x="6476257" y="2876368"/>
            <a:ext cx="2413278" cy="132175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A51A610-7216-440D-A4CD-427E83868D65}"/>
              </a:ext>
            </a:extLst>
          </p:cNvPr>
          <p:cNvCxnSpPr>
            <a:cxnSpLocks/>
          </p:cNvCxnSpPr>
          <p:nvPr/>
        </p:nvCxnSpPr>
        <p:spPr>
          <a:xfrm flipV="1">
            <a:off x="5927383" y="4599008"/>
            <a:ext cx="3251231" cy="267025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11">
            <a:extLst>
              <a:ext uri="{FF2B5EF4-FFF2-40B4-BE49-F238E27FC236}">
                <a16:creationId xmlns:a16="http://schemas.microsoft.com/office/drawing/2014/main" id="{39C81AE8-A336-43CC-8F1C-283EA1D3EB61}"/>
              </a:ext>
            </a:extLst>
          </p:cNvPr>
          <p:cNvSpPr txBox="1"/>
          <p:nvPr/>
        </p:nvSpPr>
        <p:spPr>
          <a:xfrm>
            <a:off x="9872885" y="6273225"/>
            <a:ext cx="38726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Helvetica"/>
              </a:rPr>
              <a:t>Standard </a:t>
            </a:r>
          </a:p>
          <a:p>
            <a:r>
              <a:rPr lang="en-GB" sz="3200" b="1" dirty="0">
                <a:solidFill>
                  <a:srgbClr val="0070C0"/>
                </a:solidFill>
                <a:latin typeface="Helvetica"/>
              </a:rPr>
              <a:t>60/61 RRP wire</a:t>
            </a:r>
            <a:endParaRPr lang="it-IT" sz="3200" b="1" dirty="0">
              <a:solidFill>
                <a:srgbClr val="0070C0"/>
              </a:solidFill>
              <a:latin typeface="Helvetica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4DC1AFB-AC5A-43AD-BAF6-4B2396BFD9CF}"/>
              </a:ext>
            </a:extLst>
          </p:cNvPr>
          <p:cNvCxnSpPr>
            <a:cxnSpLocks/>
          </p:cNvCxnSpPr>
          <p:nvPr/>
        </p:nvCxnSpPr>
        <p:spPr>
          <a:xfrm flipH="1">
            <a:off x="16257864" y="7067676"/>
            <a:ext cx="2448820" cy="633418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F52DE80-8A3C-4865-BF37-D6B3E435B7ED}"/>
              </a:ext>
            </a:extLst>
          </p:cNvPr>
          <p:cNvCxnSpPr>
            <a:cxnSpLocks/>
          </p:cNvCxnSpPr>
          <p:nvPr/>
        </p:nvCxnSpPr>
        <p:spPr>
          <a:xfrm flipH="1">
            <a:off x="16148807" y="3150057"/>
            <a:ext cx="3775047" cy="443224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D9E9759C-0E7C-4BCF-BC6C-856E961641B9}"/>
              </a:ext>
            </a:extLst>
          </p:cNvPr>
          <p:cNvSpPr/>
          <p:nvPr/>
        </p:nvSpPr>
        <p:spPr>
          <a:xfrm>
            <a:off x="5891105" y="10936226"/>
            <a:ext cx="1490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</a:rPr>
              <a:t>“Heat Diffusion in high-C</a:t>
            </a:r>
            <a:r>
              <a:rPr lang="en-US" sz="2400" b="1" baseline="-25000" dirty="0">
                <a:latin typeface="Times New Roman" panose="02020603050405020304" pitchFamily="18" charset="0"/>
              </a:rPr>
              <a:t>p</a:t>
            </a:r>
            <a:r>
              <a:rPr lang="en-US" sz="2400" b="1" dirty="0">
                <a:latin typeface="Times New Roman" panose="02020603050405020304" pitchFamily="18" charset="0"/>
              </a:rPr>
              <a:t> Nb</a:t>
            </a:r>
            <a:r>
              <a:rPr lang="en-US" sz="2400" b="1" baseline="-25000" dirty="0">
                <a:latin typeface="Times New Roman" panose="02020603050405020304" pitchFamily="18" charset="0"/>
              </a:rPr>
              <a:t>3</a:t>
            </a:r>
            <a:r>
              <a:rPr lang="en-US" sz="2400" b="1" dirty="0">
                <a:latin typeface="Times New Roman" panose="02020603050405020304" pitchFamily="18" charset="0"/>
              </a:rPr>
              <a:t>Sn Composite Superconducting Wires”, Invited paper, Instruments 2020, 4, 28 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8739" y="10625319"/>
            <a:ext cx="4471092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Courtesy of </a:t>
            </a:r>
            <a:r>
              <a:rPr kumimoji="0" lang="en-US" sz="3000" b="0" i="0" u="none" strike="noStrike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Emanuela</a:t>
            </a:r>
            <a:r>
              <a:rPr kumimoji="0" lang="en-US" sz="3000" b="0" i="0" u="none" strike="noStrike" cap="none" spc="0" normalizeH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3000" b="0" i="0" u="none" strike="noStrike" cap="none" spc="0" normalizeH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Barzi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450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561" y="54864"/>
            <a:ext cx="20095475" cy="221307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Modeling critical current degradation of Nb</a:t>
            </a:r>
            <a:r>
              <a:rPr lang="en-US" sz="5400" baseline="-25000" dirty="0"/>
              <a:t>3</a:t>
            </a:r>
            <a:r>
              <a:rPr lang="en-US" sz="5400" dirty="0"/>
              <a:t>Sn at the strand and cable level</a:t>
            </a:r>
            <a:endParaRPr lang="en-US" sz="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5ACADA-E8F9-6942-A976-1F5BEC85CAFA}"/>
              </a:ext>
            </a:extLst>
          </p:cNvPr>
          <p:cNvSpPr/>
          <p:nvPr/>
        </p:nvSpPr>
        <p:spPr>
          <a:xfrm>
            <a:off x="14668500" y="2814635"/>
            <a:ext cx="9438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800" dirty="0">
                <a:cs typeface="Consolas" panose="020B0609020204030204" pitchFamily="49" charset="0"/>
              </a:rPr>
              <a:t>FEM Modelling reproduces </a:t>
            </a:r>
            <a:r>
              <a:rPr lang="en-GB" sz="2800" dirty="0" err="1">
                <a:cs typeface="Consolas" panose="020B0609020204030204" pitchFamily="49" charset="0"/>
              </a:rPr>
              <a:t>Ic</a:t>
            </a:r>
            <a:r>
              <a:rPr lang="en-GB" sz="2800" dirty="0">
                <a:cs typeface="Consolas" panose="020B0609020204030204" pitchFamily="49" charset="0"/>
              </a:rPr>
              <a:t> degradation as a function of transverse pressure for 10-stack cable compression test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2156" y="3906807"/>
            <a:ext cx="5390593" cy="50095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4989" y="7331163"/>
            <a:ext cx="6066362" cy="41064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682502" y="11437624"/>
            <a:ext cx="7958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dirty="0">
                <a:cs typeface="Consolas" panose="020B0609020204030204" pitchFamily="49" charset="0"/>
              </a:rPr>
              <a:t>G. </a:t>
            </a:r>
            <a:r>
              <a:rPr lang="en-GB" sz="2400" dirty="0" err="1">
                <a:cs typeface="Consolas" panose="020B0609020204030204" pitchFamily="49" charset="0"/>
              </a:rPr>
              <a:t>Vallone</a:t>
            </a:r>
            <a:r>
              <a:rPr lang="en-GB" sz="2400" dirty="0">
                <a:cs typeface="Consolas" panose="020B0609020204030204" pitchFamily="49" charset="0"/>
              </a:rPr>
              <a:t>, et al., IEEE Trans. Appl. </a:t>
            </a:r>
            <a:r>
              <a:rPr lang="en-GB" sz="2400" dirty="0" err="1">
                <a:cs typeface="Consolas" panose="020B0609020204030204" pitchFamily="49" charset="0"/>
              </a:rPr>
              <a:t>Supercond</a:t>
            </a:r>
            <a:r>
              <a:rPr lang="en-GB" sz="2400" dirty="0">
                <a:cs typeface="Consolas" panose="020B0609020204030204" pitchFamily="49" charset="0"/>
              </a:rPr>
              <a:t>., 28, 4, 2018</a:t>
            </a:r>
          </a:p>
          <a:p>
            <a:pPr>
              <a:defRPr/>
            </a:pPr>
            <a:r>
              <a:rPr lang="en-GB" sz="2400" dirty="0">
                <a:cs typeface="Consolas" panose="020B0609020204030204" pitchFamily="49" charset="0"/>
              </a:rPr>
              <a:t>B. </a:t>
            </a:r>
            <a:r>
              <a:rPr lang="en-GB" sz="2400" dirty="0" err="1">
                <a:cs typeface="Consolas" panose="020B0609020204030204" pitchFamily="49" charset="0"/>
              </a:rPr>
              <a:t>Bordini</a:t>
            </a:r>
            <a:r>
              <a:rPr lang="en-GB" sz="2400" dirty="0">
                <a:cs typeface="Consolas" panose="020B0609020204030204" pitchFamily="49" charset="0"/>
              </a:rPr>
              <a:t> et al., IEEE Trans. Appl. </a:t>
            </a:r>
            <a:r>
              <a:rPr lang="en-GB" sz="2400" dirty="0" err="1">
                <a:cs typeface="Consolas" panose="020B0609020204030204" pitchFamily="49" charset="0"/>
              </a:rPr>
              <a:t>Supercond</a:t>
            </a:r>
            <a:r>
              <a:rPr lang="en-GB" sz="2400" dirty="0">
                <a:cs typeface="Consolas" panose="020B0609020204030204" pitchFamily="49" charset="0"/>
              </a:rPr>
              <a:t>., 20, 3, 2010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BACF5F-CE80-4B3A-BF02-205C0F9E21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385" r="11116"/>
          <a:stretch/>
        </p:blipFill>
        <p:spPr>
          <a:xfrm>
            <a:off x="236280" y="3303013"/>
            <a:ext cx="3769386" cy="784993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4B40048-695C-489D-81F7-42ABB4281AAD}"/>
              </a:ext>
            </a:extLst>
          </p:cNvPr>
          <p:cNvCxnSpPr>
            <a:cxnSpLocks/>
          </p:cNvCxnSpPr>
          <p:nvPr/>
        </p:nvCxnSpPr>
        <p:spPr>
          <a:xfrm flipV="1">
            <a:off x="2757713" y="8694057"/>
            <a:ext cx="548640" cy="2554514"/>
          </a:xfrm>
          <a:prstGeom prst="straightConnector1">
            <a:avLst/>
          </a:prstGeom>
          <a:noFill/>
          <a:ln w="76200" cap="flat">
            <a:solidFill>
              <a:srgbClr val="92D050"/>
            </a:solidFill>
            <a:prstDash val="solid"/>
            <a:round/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AF55C8F-0019-4E0F-BF0F-3CD9CE4C6247}"/>
              </a:ext>
            </a:extLst>
          </p:cNvPr>
          <p:cNvSpPr txBox="1"/>
          <p:nvPr/>
        </p:nvSpPr>
        <p:spPr>
          <a:xfrm>
            <a:off x="3935729" y="11405703"/>
            <a:ext cx="7097484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Strand sub-modeling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(includes insulation and resin)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C9752F-B858-4427-899C-338DCA753B92}"/>
              </a:ext>
            </a:extLst>
          </p:cNvPr>
          <p:cNvSpPr txBox="1"/>
          <p:nvPr/>
        </p:nvSpPr>
        <p:spPr>
          <a:xfrm>
            <a:off x="79725" y="4539309"/>
            <a:ext cx="4349932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 err="1">
                <a:ln>
                  <a:noFill/>
                </a:ln>
                <a:solidFill>
                  <a:srgbClr val="92D05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Ic</a:t>
            </a: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92D05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measurement on wire inside cable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F71CE5-56FC-4C23-99AB-5FEEB4C7BED8}"/>
              </a:ext>
            </a:extLst>
          </p:cNvPr>
          <p:cNvCxnSpPr>
            <a:cxnSpLocks/>
          </p:cNvCxnSpPr>
          <p:nvPr/>
        </p:nvCxnSpPr>
        <p:spPr>
          <a:xfrm>
            <a:off x="2578608" y="5815872"/>
            <a:ext cx="774191" cy="697701"/>
          </a:xfrm>
          <a:prstGeom prst="straightConnector1">
            <a:avLst/>
          </a:prstGeom>
          <a:noFill/>
          <a:ln w="76200" cap="flat">
            <a:solidFill>
              <a:srgbClr val="92D050"/>
            </a:solidFill>
            <a:prstDash val="solid"/>
            <a:round/>
            <a:tailEnd type="triangle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C7931D4-431B-4469-83D8-B4C0EF0C44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771"/>
          <a:stretch/>
        </p:blipFill>
        <p:spPr>
          <a:xfrm>
            <a:off x="4103411" y="7595101"/>
            <a:ext cx="4152104" cy="38340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4486D0-6D5B-44E7-B4A2-A872CD00D407}"/>
              </a:ext>
            </a:extLst>
          </p:cNvPr>
          <p:cNvSpPr txBox="1"/>
          <p:nvPr/>
        </p:nvSpPr>
        <p:spPr>
          <a:xfrm>
            <a:off x="101788" y="11153963"/>
            <a:ext cx="3584842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Rutherford cable stack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749" y="4399874"/>
            <a:ext cx="2266181" cy="12589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078" y="6960257"/>
            <a:ext cx="2768632" cy="59179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5AEA811-E1B7-4B16-A507-E2C65D5F010A}"/>
              </a:ext>
            </a:extLst>
          </p:cNvPr>
          <p:cNvSpPr txBox="1"/>
          <p:nvPr/>
        </p:nvSpPr>
        <p:spPr>
          <a:xfrm>
            <a:off x="4555372" y="3880511"/>
            <a:ext cx="8709029" cy="2677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Structural FEM analysis in Ansys APDL </a:t>
            </a:r>
          </a:p>
          <a:p>
            <a:pPr marL="548640" indent="-342900">
              <a:buFontTx/>
              <a:buAutoNum type="arabicPeriod"/>
              <a:defRPr/>
            </a:pPr>
            <a:r>
              <a:rPr lang="en-US" sz="2400" dirty="0"/>
              <a:t>Pre-stress evaluation from heat treatment (950K to 300K)</a:t>
            </a:r>
          </a:p>
          <a:p>
            <a:pPr marL="548640" indent="-342900">
              <a:buFontTx/>
              <a:buAutoNum type="arabicPeriod"/>
              <a:defRPr/>
            </a:pPr>
            <a:r>
              <a:rPr lang="en-US" sz="2400" dirty="0"/>
              <a:t>Cool down of sample from 300K to 4.2K + Ramped external load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 </a:t>
            </a:r>
            <a:r>
              <a:rPr lang="en-US" sz="2400" b="1" dirty="0"/>
              <a:t>𝐉</a:t>
            </a:r>
            <a:r>
              <a:rPr lang="en-US" sz="2400" b="1" baseline="-25000" dirty="0"/>
              <a:t>𝐜</a:t>
            </a:r>
            <a:r>
              <a:rPr lang="en-US" sz="2400" b="1" dirty="0"/>
              <a:t> evaluation for each element using </a:t>
            </a:r>
            <a:r>
              <a:rPr lang="en-US" sz="2400" b="1" dirty="0" err="1"/>
              <a:t>Ekin’s</a:t>
            </a:r>
            <a:r>
              <a:rPr lang="en-US" sz="2400" b="1" dirty="0"/>
              <a:t> law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b="1" dirty="0"/>
              <a:t>Numerical integration on the strand cross section </a:t>
            </a:r>
            <a:r>
              <a:rPr lang="en-US" sz="2400" dirty="0"/>
              <a:t>→ </a:t>
            </a:r>
            <a:r>
              <a:rPr lang="en-US" sz="2400" dirty="0" err="1"/>
              <a:t>I</a:t>
            </a:r>
            <a:r>
              <a:rPr lang="en-US" sz="2400" baseline="-25000" dirty="0" err="1"/>
              <a:t>c</a:t>
            </a:r>
            <a:r>
              <a:rPr lang="en-US" sz="2400" dirty="0"/>
              <a:t> degradation for the entire strand </a:t>
            </a:r>
          </a:p>
          <a:p>
            <a:pPr>
              <a:defRPr/>
            </a:pPr>
            <a:r>
              <a:rPr lang="en-US" sz="2400" dirty="0"/>
              <a:t>  as a function of external load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6928" y="2571635"/>
            <a:ext cx="10921576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Simulation of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Ic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sensitivity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to uniaxial transverse pressure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AEDC2C9-6EFF-4230-9609-913FEE593E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60117" y="7429335"/>
            <a:ext cx="5641626" cy="41656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68FC29E-7062-4D64-B9AF-8637A696AFF9}"/>
              </a:ext>
            </a:extLst>
          </p:cNvPr>
          <p:cNvSpPr txBox="1"/>
          <p:nvPr/>
        </p:nvSpPr>
        <p:spPr>
          <a:xfrm>
            <a:off x="8362783" y="6834296"/>
            <a:ext cx="6950225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uFillTx/>
                <a:sym typeface="Calibri"/>
              </a:rPr>
              <a:t>I</a:t>
            </a:r>
            <a:r>
              <a:rPr kumimoji="0" lang="en-US" sz="3200" b="1" i="0" u="none" strike="noStrike" cap="none" spc="0" normalizeH="0" baseline="-25000" dirty="0" err="1">
                <a:ln>
                  <a:noFill/>
                </a:ln>
                <a:solidFill>
                  <a:srgbClr val="00B050"/>
                </a:solidFill>
                <a:effectLst/>
                <a:uFillTx/>
                <a:sym typeface="Calibri"/>
              </a:rPr>
              <a:t>c</a:t>
            </a: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sym typeface="Calibri"/>
              </a:rPr>
              <a:t> </a:t>
            </a:r>
            <a:r>
              <a:rPr lang="en-US" sz="3200" b="1" dirty="0">
                <a:solidFill>
                  <a:srgbClr val="00B050"/>
                </a:solidFill>
              </a:rPr>
              <a:t>R</a:t>
            </a: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sym typeface="Calibri"/>
              </a:rPr>
              <a:t>eduction @15 T vs. Pressure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55372" y="12828001"/>
            <a:ext cx="4471092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Courtesy of </a:t>
            </a:r>
            <a:r>
              <a:rPr kumimoji="0" lang="en-US" sz="30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Emanuela</a:t>
            </a:r>
            <a:r>
              <a:rPr kumimoji="0" lang="en-US" sz="30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3000" b="0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Barzi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58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561" y="54864"/>
            <a:ext cx="20095475" cy="221307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Margin maps including stress at the magnet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3401" y="8827191"/>
            <a:ext cx="5498967" cy="36653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97" y="3397505"/>
            <a:ext cx="4074413" cy="27627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41" y="9224944"/>
            <a:ext cx="3561208" cy="251718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/>
          <a:stretch/>
        </p:blipFill>
        <p:spPr>
          <a:xfrm>
            <a:off x="3858505" y="9639372"/>
            <a:ext cx="3252215" cy="210276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14541" y="8217150"/>
            <a:ext cx="679617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400" b="1" kern="1200" dirty="0">
                <a:solidFill>
                  <a:schemeClr val="tx1"/>
                </a:solidFill>
                <a:cs typeface="Arial" panose="020B0604020202020204" pitchFamily="34" charset="0"/>
              </a:rPr>
              <a:t>Example 2: blended cable properties in 3D (CCT)</a:t>
            </a:r>
            <a:endParaRPr lang="en-US" sz="2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4289" y="3760625"/>
            <a:ext cx="3726925" cy="283943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55175" y="3600820"/>
            <a:ext cx="4501677" cy="299924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85851" y="2728626"/>
            <a:ext cx="1081718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400" b="1" kern="1200" dirty="0">
                <a:solidFill>
                  <a:schemeClr val="tx1"/>
                </a:solidFill>
                <a:cs typeface="Arial" panose="020B0604020202020204" pitchFamily="34" charset="0"/>
              </a:rPr>
              <a:t>Example 1: Individual strands and insulation included in 2D (MQXF)</a:t>
            </a:r>
            <a:endParaRPr lang="en-US" sz="2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87" r="16618" b="25743"/>
          <a:stretch/>
        </p:blipFill>
        <p:spPr>
          <a:xfrm>
            <a:off x="7904560" y="10659854"/>
            <a:ext cx="4167253" cy="124317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49" b="24169"/>
          <a:stretch/>
        </p:blipFill>
        <p:spPr>
          <a:xfrm>
            <a:off x="7595591" y="9393379"/>
            <a:ext cx="4997811" cy="126647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9059" y="6430699"/>
            <a:ext cx="3082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 G </a:t>
            </a:r>
            <a:r>
              <a:rPr lang="en-US" sz="2000" dirty="0" err="1"/>
              <a:t>Vallone</a:t>
            </a:r>
            <a:r>
              <a:rPr lang="en-US" sz="2000" dirty="0"/>
              <a:t> et al 2021 </a:t>
            </a:r>
            <a:r>
              <a:rPr lang="en-US" sz="2000" dirty="0" err="1"/>
              <a:t>Supercond</a:t>
            </a:r>
            <a:r>
              <a:rPr lang="en-US" sz="2000" dirty="0"/>
              <a:t>. Sci. Technol. 34 025002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296361" y="6874636"/>
            <a:ext cx="7083607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400" kern="1200" dirty="0" err="1">
                <a:solidFill>
                  <a:schemeClr val="tx1"/>
                </a:solidFill>
                <a:cs typeface="Arial" panose="020B0604020202020204" pitchFamily="34" charset="0"/>
              </a:rPr>
              <a:t>Ic</a:t>
            </a:r>
            <a:r>
              <a:rPr lang="en-US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(</a:t>
            </a:r>
            <a:r>
              <a:rPr lang="en-US" sz="2400" kern="1200" dirty="0" err="1">
                <a:solidFill>
                  <a:schemeClr val="tx1"/>
                </a:solidFill>
                <a:cs typeface="Arial" panose="020B0604020202020204" pitchFamily="34" charset="0"/>
              </a:rPr>
              <a:t>B,T,strain</a:t>
            </a:r>
            <a:r>
              <a:rPr lang="en-US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) calculated on mesh using (B, strain) from FEM models gives margin as a function of position and evolution vs. magnet current (min. margin can move)</a:t>
            </a:r>
            <a:endParaRPr lang="en-US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49"/>
          <a:stretch/>
        </p:blipFill>
        <p:spPr>
          <a:xfrm>
            <a:off x="18136997" y="4996190"/>
            <a:ext cx="5872306" cy="340192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93" t="5966" r="3066" b="10521"/>
          <a:stretch/>
        </p:blipFill>
        <p:spPr>
          <a:xfrm>
            <a:off x="18104231" y="8719810"/>
            <a:ext cx="5998863" cy="2476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66117" y="4337898"/>
            <a:ext cx="4850411" cy="2738979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17623605" y="3583848"/>
            <a:ext cx="638569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Many uncertainties, but is proving to be a valuable tool for comparison with test diagnostics </a:t>
            </a:r>
            <a:endParaRPr lang="en-US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8214729" y="8827191"/>
            <a:ext cx="4460061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400" kern="1200" dirty="0">
                <a:solidFill>
                  <a:schemeClr val="tx1"/>
                </a:solidFill>
                <a:cs typeface="Arial" panose="020B0604020202020204" pitchFamily="34" charset="0"/>
              </a:rPr>
              <a:t>Overlay of margin and quench location from acoustic sensors</a:t>
            </a:r>
            <a:endParaRPr lang="en-US" sz="24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844838" y="10097804"/>
            <a:ext cx="4450897" cy="199090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10791998" y="9803908"/>
            <a:ext cx="6045541" cy="228479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1271492" y="3905555"/>
            <a:ext cx="3816259" cy="262892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11851588" y="4224011"/>
            <a:ext cx="3325015" cy="2099023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15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Improved Modeling of Interfaces</a:t>
            </a:r>
            <a:endParaRPr lang="en-US" sz="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09519" y="2553431"/>
            <a:ext cx="7285703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See detailed talk on interface modeling from Giorgio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Vallone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77" y="4202611"/>
            <a:ext cx="11651226" cy="34611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5464277" y="3846089"/>
            <a:ext cx="1290484" cy="13658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48" y="2624456"/>
            <a:ext cx="5363651" cy="122163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26573" y="8212232"/>
            <a:ext cx="9069877" cy="40626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Summary of recent developments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pole </a:t>
            </a:r>
            <a:r>
              <a:rPr lang="en-US" dirty="0" err="1"/>
              <a:t>debonding</a:t>
            </a:r>
            <a:r>
              <a:rPr lang="en-US" dirty="0"/>
              <a:t> modeled for MQXF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implementation on 2D CCT models shows initial </a:t>
            </a:r>
            <a:r>
              <a:rPr lang="en-US" dirty="0" err="1"/>
              <a:t>debonding</a:t>
            </a:r>
            <a:r>
              <a:rPr lang="en-US" dirty="0"/>
              <a:t> location and evolution 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quantitative r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esults are challenged by uncertainty</a:t>
            </a:r>
            <a:r>
              <a:rPr kumimoji="0" lang="en-US" sz="3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in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interface material properties 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050947" y="3453178"/>
            <a:ext cx="9948584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Strong non-linearity of interface contact models are computationally challenging in 2D and 3D 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10027"/>
          <a:stretch/>
        </p:blipFill>
        <p:spPr>
          <a:xfrm>
            <a:off x="12299874" y="5347516"/>
            <a:ext cx="5930794" cy="46168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980" y="8682925"/>
            <a:ext cx="6307474" cy="350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Use of high performance computing reduces run times for large 3D mechanical models, allowing for 3D design and optimization</a:t>
            </a:r>
            <a:endParaRPr lang="en-US" sz="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4" t="8455" r="26510" b="9455"/>
          <a:stretch/>
        </p:blipFill>
        <p:spPr>
          <a:xfrm>
            <a:off x="1382971" y="3615313"/>
            <a:ext cx="6654881" cy="71796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03344" y="3108786"/>
            <a:ext cx="8701421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Example: CCT4 3D ANSYS</a:t>
            </a:r>
            <a:r>
              <a:rPr kumimoji="0" lang="en-US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mechanical model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5638" y="10945774"/>
            <a:ext cx="72495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Solid186, 7M DOFs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 load steps: assembly, cooldown, Lorentz forces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PCG (iterative) solver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25904" y="3077834"/>
            <a:ext cx="11981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hangingPunct="1"/>
            <a:r>
              <a:rPr lang="en-US" b="1" kern="1200" dirty="0">
                <a:solidFill>
                  <a:prstClr val="black"/>
                </a:solidFill>
                <a:cs typeface="Arial" panose="020B0604020202020204" pitchFamily="34" charset="0"/>
              </a:rPr>
              <a:t>Solution time is reduced from overnight to less than one hour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28956" y="12967535"/>
            <a:ext cx="11193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1">
              <a:defRPr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Brouwer et al. IEEE Trans. Appl. </a:t>
            </a:r>
            <a:r>
              <a:rPr lang="en-US" sz="1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4001006, 28.3, 2017</a:t>
            </a:r>
          </a:p>
          <a:p>
            <a:pPr hangingPunct="1">
              <a:defRPr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*http://scs.lbl.gov/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5904" y="4742141"/>
            <a:ext cx="10323126" cy="669925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8196026" y="8545022"/>
            <a:ext cx="49612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2800" b="1" kern="1200" dirty="0">
                <a:solidFill>
                  <a:schemeClr val="tx1"/>
                </a:solidFill>
                <a:cs typeface="Arial" panose="020B0604020202020204" pitchFamily="34" charset="0"/>
              </a:rPr>
              <a:t>using the Lawrencium cluster*</a:t>
            </a:r>
            <a:endParaRPr lang="en-US" sz="2800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312687" y="11708364"/>
            <a:ext cx="13794349" cy="981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</a:rPr>
              <a:t>Not yet implemented for multiphysics or interface de-</a:t>
            </a:r>
            <a:r>
              <a:rPr lang="en-US" altLang="ja-JP" sz="3600" dirty="0">
                <a:latin typeface="+mn-lt"/>
                <a:ea typeface="游ゴシック Medium"/>
              </a:rPr>
              <a:t>bonding models 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5256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Summary of Mechanical </a:t>
            </a:r>
            <a:r>
              <a:rPr lang="en-US" sz="5000" dirty="0"/>
              <a:t>Modeling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948288" y="352013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Recent advances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18" name="スライド番号プレースホルダー 5"/>
          <p:cNvSpPr txBox="1">
            <a:spLocks/>
          </p:cNvSpPr>
          <p:nvPr/>
        </p:nvSpPr>
        <p:spPr>
          <a:xfrm>
            <a:off x="18553126" y="9069819"/>
            <a:ext cx="70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 baseline="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EFE6FA-DB86-4218-9BE9-AAF62C5421B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ea typeface="游ゴシック Medium"/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  <a:ea typeface="游ゴシック Medium"/>
            </a:endParaRPr>
          </a:p>
        </p:txBody>
      </p: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513392" y="7554469"/>
            <a:ext cx="17125336" cy="2684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C11F60E1-F1FD-4149-9703-1802D2363845}"/>
              </a:ext>
            </a:extLst>
          </p:cNvPr>
          <p:cNvSpPr txBox="1">
            <a:spLocks/>
          </p:cNvSpPr>
          <p:nvPr/>
        </p:nvSpPr>
        <p:spPr>
          <a:xfrm>
            <a:off x="970591" y="8001183"/>
            <a:ext cx="17125336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Key challenges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948288" y="8713177"/>
            <a:ext cx="21715411" cy="21042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uncertainty in material properties of conductor and interfaces 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implementing energy release and thermal effects leading to quench for </a:t>
            </a:r>
            <a:r>
              <a:rPr lang="en-US" altLang="ja-JP" sz="3600" noProof="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debonding</a:t>
            </a: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models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extending the use of HPC resources as needed (</a:t>
            </a: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for highly non-linear interface </a:t>
            </a:r>
            <a:r>
              <a:rPr lang="en-US" altLang="ja-JP" sz="3600" noProof="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debonding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, margin analysis, etc.)</a:t>
            </a: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游ゴシック Medium"/>
              <a:cs typeface="+mn-cs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345EBDC6-9BDE-4F07-B410-829B29BA8D18}"/>
              </a:ext>
            </a:extLst>
          </p:cNvPr>
          <p:cNvSpPr txBox="1">
            <a:spLocks/>
          </p:cNvSpPr>
          <p:nvPr/>
        </p:nvSpPr>
        <p:spPr>
          <a:xfrm>
            <a:off x="948288" y="4311814"/>
            <a:ext cx="21715411" cy="32426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s</a:t>
            </a:r>
            <a:r>
              <a:rPr lang="en-US" altLang="ja-JP" sz="3600" noProof="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ub</a:t>
            </a: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-strand and cable level modeling predicts </a:t>
            </a:r>
            <a:r>
              <a:rPr lang="en-US" altLang="ja-JP" sz="3600" noProof="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Ic</a:t>
            </a: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reduction </a:t>
            </a: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magnet-level margin maps show distribution and evolution of margin during powering </a:t>
            </a:r>
            <a:endParaRPr lang="en-US" altLang="ja-JP" sz="3600" noProof="0" dirty="0">
              <a:solidFill>
                <a:sysClr val="windowText" lastClr="000000"/>
              </a:solidFill>
              <a:latin typeface="+mn-lt"/>
              <a:ea typeface="游ゴシック Medium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3600" noProof="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development of interface </a:t>
            </a:r>
            <a:r>
              <a:rPr lang="en-US" altLang="ja-JP" sz="3600" dirty="0" err="1">
                <a:solidFill>
                  <a:sysClr val="windowText" lastClr="000000"/>
                </a:solidFill>
                <a:latin typeface="+mn-lt"/>
                <a:ea typeface="游ゴシック Medium"/>
              </a:rPr>
              <a:t>debonding</a:t>
            </a:r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models and their initial application to Nb3Sn accelerator magnets</a:t>
            </a:r>
          </a:p>
          <a:p>
            <a:pPr lvl="1"/>
            <a:r>
              <a:rPr lang="en-US" altLang="ja-JP" sz="3600" dirty="0">
                <a:solidFill>
                  <a:sysClr val="windowText" lastClr="000000"/>
                </a:solidFill>
                <a:latin typeface="+mn-lt"/>
                <a:ea typeface="游ゴシック Medium"/>
              </a:rPr>
              <a:t> high performance computing (HPC) resources enable efficient solution of large 3D mechanical models</a:t>
            </a:r>
          </a:p>
        </p:txBody>
      </p:sp>
    </p:spTree>
    <p:extLst>
      <p:ext uri="{BB962C8B-B14F-4D97-AF65-F5344CB8AC3E}">
        <p14:creationId xmlns:p14="http://schemas.microsoft.com/office/powerpoint/2010/main" val="261996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8150" y="6066441"/>
            <a:ext cx="22383750" cy="33909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E592E7-DA75-D94D-8984-ACA2EB9B2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0413" y="54864"/>
            <a:ext cx="19396623" cy="2213071"/>
          </a:xfrm>
        </p:spPr>
        <p:txBody>
          <a:bodyPr>
            <a:normAutofit/>
          </a:bodyPr>
          <a:lstStyle/>
          <a:p>
            <a:pPr algn="ctr"/>
            <a:endParaRPr lang="en-US" sz="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BAEF2F-84D7-BA4B-A382-FDBB41EA75E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08681" y="3518663"/>
            <a:ext cx="20854906" cy="2031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modeling strain induced margin reduction (strand to magnet level)</a:t>
            </a:r>
            <a:endParaRPr kumimoji="0" lang="en-US" sz="40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improved modeling of interfaces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high performance computing for efficient solution of large 3D models</a:t>
            </a: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1208681" y="2866652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Mechanical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modeling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1" name="タイトル 1"/>
          <p:cNvSpPr txBox="1">
            <a:spLocks/>
          </p:cNvSpPr>
          <p:nvPr/>
        </p:nvSpPr>
        <p:spPr>
          <a:xfrm>
            <a:off x="1208681" y="6668260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Multiphysics</a:t>
            </a:r>
            <a:r>
              <a:rPr kumimoji="1" lang="en-US" altLang="ja-JP" sz="4600" b="1" i="0" u="none" strike="noStrike" kern="1200" cap="none" spc="0" normalizeH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 codes for magnets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6" name="タイトル 1"/>
          <p:cNvSpPr txBox="1">
            <a:spLocks/>
          </p:cNvSpPr>
          <p:nvPr/>
        </p:nvSpPr>
        <p:spPr>
          <a:xfrm>
            <a:off x="1120534" y="9782737"/>
            <a:ext cx="10515600" cy="662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205B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+mn-lt"/>
                <a:ea typeface="游ゴシック Medium"/>
                <a:cs typeface="+mj-cs"/>
              </a:rPr>
              <a:t>HTS cable and magnets </a:t>
            </a:r>
            <a:endParaRPr kumimoji="1" lang="ja-JP" altLang="en-US" sz="4600" b="1" i="0" u="none" strike="noStrike" kern="1200" cap="none" spc="0" normalizeH="0" baseline="0" noProof="0" dirty="0">
              <a:ln>
                <a:noFill/>
              </a:ln>
              <a:solidFill>
                <a:srgbClr val="00205B"/>
              </a:solidFill>
              <a:effectLst/>
              <a:uLnTx/>
              <a:uFillTx/>
              <a:latin typeface="+mn-lt"/>
              <a:ea typeface="游ゴシック Medium"/>
              <a:cs typeface="+mj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96828" y="10479445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mechanical and electromagnetic models guiding cable design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 smtClean="0"/>
              <a:t>evaluation </a:t>
            </a:r>
            <a:r>
              <a:rPr lang="en-US" sz="4000" dirty="0"/>
              <a:t>of screening induced fields in HTS accelerator magnets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6828" y="7455790"/>
            <a:ext cx="20854906" cy="14157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/>
              <a:t>diverse set of codes for simulating strongly coupled (EM-thermal-circuit) behavior of magnets enable accurate modeling of CLIQ and other challenging scenarios</a:t>
            </a:r>
          </a:p>
        </p:txBody>
      </p:sp>
    </p:spTree>
    <p:extLst>
      <p:ext uri="{BB962C8B-B14F-4D97-AF65-F5344CB8AC3E}">
        <p14:creationId xmlns:p14="http://schemas.microsoft.com/office/powerpoint/2010/main" val="185007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3168" y="8898457"/>
            <a:ext cx="8084539" cy="3979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1084" y="9469"/>
            <a:ext cx="19396623" cy="2213071"/>
          </a:xfrm>
        </p:spPr>
        <p:txBody>
          <a:bodyPr>
            <a:normAutofit/>
          </a:bodyPr>
          <a:lstStyle/>
          <a:p>
            <a:pPr hangingPunct="0"/>
            <a:r>
              <a:rPr lang="en-US" sz="6000" dirty="0"/>
              <a:t>A diverse set of codes are now available for simulating strongly coupled, multiphysics behavior of magnets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/>
          <a:srcRect l="22338" r="21976" b="74644"/>
          <a:stretch/>
        </p:blipFill>
        <p:spPr>
          <a:xfrm>
            <a:off x="2884979" y="3106292"/>
            <a:ext cx="12783619" cy="2111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254" y="2415940"/>
            <a:ext cx="24617633" cy="7078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Challenge:</a:t>
            </a:r>
            <a:r>
              <a:rPr kumimoji="0" lang="en-US" sz="3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 </a:t>
            </a:r>
            <a:r>
              <a:rPr kumimoji="0" lang="en-US" sz="3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 </a:t>
            </a:r>
            <a:r>
              <a:rPr lang="en-US" sz="3400" dirty="0"/>
              <a:t>multiphysics coupling of EM, thermal, and circuit effects in magnets over large variations in time and length (for CLIQ[1] etc.)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0502" y="5519189"/>
            <a:ext cx="1160922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STEAM: co-simulation approach (FEM, network models, …)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69576" y="6971322"/>
            <a:ext cx="97180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Supported simulation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In-house developed: LEDET, </a:t>
            </a:r>
            <a:r>
              <a:rPr lang="en-US" sz="2400" dirty="0" err="1"/>
              <a:t>ProteCCT</a:t>
            </a:r>
            <a:r>
              <a:rPr lang="en-US" sz="2400" dirty="0"/>
              <a:t>, SIGMA, BBQ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Developed in other institutions: QLASA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Commercial: PSPICE, </a:t>
            </a:r>
            <a:r>
              <a:rPr lang="en-US" sz="2400" dirty="0" err="1"/>
              <a:t>LTSpice</a:t>
            </a:r>
            <a:r>
              <a:rPr lang="en-US" sz="2400" dirty="0"/>
              <a:t>, COMSOL, ANSYS, PSIM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Automated model generators (supported for PSPICE, SIGMA, LEDET, COSIM)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“Meta-methods” (requiring tool adapter APIs), i.e. cooperative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“Front-ends”: </a:t>
            </a:r>
            <a:r>
              <a:rPr lang="en-US" sz="2400" dirty="0" err="1"/>
              <a:t>Jupyter</a:t>
            </a:r>
            <a:r>
              <a:rPr lang="en-US" sz="2400" dirty="0"/>
              <a:t> notebooks and scripts to make it easier to use the above-mentioned and run simulations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524175" y="5523551"/>
            <a:ext cx="8263532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ANSYS user elements (self-contained FEM)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444686" y="12360058"/>
            <a:ext cx="5552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L. Brouwer </a:t>
            </a:r>
            <a:r>
              <a:rPr lang="fr-FR" sz="2000" i="1" dirty="0">
                <a:solidFill>
                  <a:schemeClr val="tx1"/>
                </a:solidFill>
              </a:rPr>
              <a:t>et al </a:t>
            </a:r>
            <a:r>
              <a:rPr lang="fr-FR" sz="2000" dirty="0">
                <a:solidFill>
                  <a:schemeClr val="tx1"/>
                </a:solidFill>
              </a:rPr>
              <a:t>2019 </a:t>
            </a:r>
            <a:r>
              <a:rPr lang="fr-FR" sz="2000" i="1" dirty="0">
                <a:solidFill>
                  <a:schemeClr val="tx1"/>
                </a:solidFill>
              </a:rPr>
              <a:t>SUST </a:t>
            </a:r>
            <a:r>
              <a:rPr lang="fr-FR" sz="2000" b="1" dirty="0">
                <a:solidFill>
                  <a:schemeClr val="tx1"/>
                </a:solidFill>
              </a:rPr>
              <a:t>32 </a:t>
            </a:r>
            <a:r>
              <a:rPr lang="fr-FR" sz="2000" dirty="0">
                <a:solidFill>
                  <a:schemeClr val="tx1"/>
                </a:solidFill>
              </a:rPr>
              <a:t>095011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54" y="6380975"/>
            <a:ext cx="5543550" cy="52768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868099" y="10888012"/>
            <a:ext cx="9221296" cy="2339098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2000" dirty="0"/>
              <a:t>STEAM References</a:t>
            </a:r>
          </a:p>
          <a:p>
            <a:r>
              <a:rPr lang="en-US" sz="2000" dirty="0"/>
              <a:t>For BBQ: M. </a:t>
            </a:r>
            <a:r>
              <a:rPr lang="en-US" sz="2000" dirty="0" err="1"/>
              <a:t>Mentink</a:t>
            </a:r>
            <a:r>
              <a:rPr lang="en-US" sz="2000" dirty="0"/>
              <a:t>, et al., IEEE Trans. on Appl. </a:t>
            </a:r>
            <a:r>
              <a:rPr lang="en-US" sz="2000" dirty="0" err="1"/>
              <a:t>Supercond</a:t>
            </a:r>
            <a:r>
              <a:rPr lang="en-US" sz="2000" dirty="0"/>
              <a:t>., 28, 4004806, 2018</a:t>
            </a:r>
          </a:p>
          <a:p>
            <a:r>
              <a:rPr lang="en-US" sz="2000" dirty="0"/>
              <a:t>For COSIM: L. </a:t>
            </a:r>
            <a:r>
              <a:rPr lang="en-US" sz="2000" dirty="0" err="1"/>
              <a:t>Bortot</a:t>
            </a:r>
            <a:r>
              <a:rPr lang="en-US" sz="2000" dirty="0"/>
              <a:t>, et al., IEEE Trans. on Appl. </a:t>
            </a:r>
            <a:r>
              <a:rPr lang="en-US" sz="2000" dirty="0" err="1"/>
              <a:t>Supercond</a:t>
            </a:r>
            <a:r>
              <a:rPr lang="en-US" sz="2000" dirty="0"/>
              <a:t>., 28.3, 1-6, 2017</a:t>
            </a:r>
          </a:p>
          <a:p>
            <a:r>
              <a:rPr lang="en-US" sz="2000" dirty="0"/>
              <a:t>For </a:t>
            </a:r>
            <a:r>
              <a:rPr lang="en-US" sz="2000" dirty="0" err="1"/>
              <a:t>ProteCCT</a:t>
            </a:r>
            <a:r>
              <a:rPr lang="en-US" sz="2000" dirty="0"/>
              <a:t>: M. </a:t>
            </a:r>
            <a:r>
              <a:rPr lang="en-US" sz="2000" dirty="0" err="1"/>
              <a:t>Mentink</a:t>
            </a:r>
            <a:r>
              <a:rPr lang="en-US" sz="2000" dirty="0"/>
              <a:t> et al., IEEE Trans. on Appl. </a:t>
            </a:r>
            <a:r>
              <a:rPr lang="en-US" sz="2000" dirty="0" err="1"/>
              <a:t>Supercond</a:t>
            </a:r>
            <a:r>
              <a:rPr lang="en-US" sz="2000" dirty="0"/>
              <a:t>., 28, 4004806, 2018</a:t>
            </a:r>
          </a:p>
          <a:p>
            <a:r>
              <a:rPr lang="en-US" sz="2000" dirty="0"/>
              <a:t>For SIGMA: L. </a:t>
            </a:r>
            <a:r>
              <a:rPr lang="en-US" sz="2000" dirty="0" err="1"/>
              <a:t>Bortot</a:t>
            </a:r>
            <a:r>
              <a:rPr lang="en-US" sz="2000" dirty="0"/>
              <a:t>, et al., IEEE Transactions on Magnetics, 54.3, 7000404, 2017</a:t>
            </a:r>
          </a:p>
          <a:p>
            <a:r>
              <a:rPr lang="en-US" sz="2000" dirty="0"/>
              <a:t>For LEDET: E. </a:t>
            </a:r>
            <a:r>
              <a:rPr lang="en-US" sz="2000" dirty="0" err="1"/>
              <a:t>Ravaioli</a:t>
            </a:r>
            <a:r>
              <a:rPr lang="en-US" sz="2000" dirty="0"/>
              <a:t>, et al., Cryogenics, 80.3, 346-356, 2016.</a:t>
            </a:r>
          </a:p>
          <a:p>
            <a:r>
              <a:rPr lang="en-US" sz="2000" dirty="0"/>
              <a:t>For any software [in addition]: https://espace.cern.ch/steam/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04" y="6338323"/>
            <a:ext cx="1029796" cy="10072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15524175" y="3733261"/>
            <a:ext cx="555285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</a:rPr>
              <a:t>[1] E. </a:t>
            </a:r>
            <a:r>
              <a:rPr lang="fr-FR" sz="2200" dirty="0" err="1">
                <a:solidFill>
                  <a:schemeClr val="tx1"/>
                </a:solidFill>
                <a:latin typeface="Arial" panose="020B0604020202020204" pitchFamily="34" charset="0"/>
              </a:rPr>
              <a:t>Ravaioli</a:t>
            </a: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</a:rPr>
              <a:t>, PhD </a:t>
            </a:r>
            <a:r>
              <a:rPr lang="fr-FR" sz="2200" dirty="0" err="1">
                <a:solidFill>
                  <a:schemeClr val="tx1"/>
                </a:solidFill>
                <a:latin typeface="Arial" panose="020B0604020202020204" pitchFamily="34" charset="0"/>
              </a:rPr>
              <a:t>thesis</a:t>
            </a:r>
            <a:r>
              <a:rPr lang="fr-FR" sz="2200" dirty="0">
                <a:solidFill>
                  <a:schemeClr val="tx1"/>
                </a:solidFill>
                <a:latin typeface="Arial" panose="020B0604020202020204" pitchFamily="34" charset="0"/>
              </a:rPr>
              <a:t>, 2015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1420" y="6393251"/>
            <a:ext cx="7642655" cy="246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4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" grpId="0"/>
      <p:bldP spid="15" grpId="0"/>
      <p:bldP spid="18" grpId="0" animBg="1"/>
    </p:bldLst>
  </p:timing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67754</TotalTime>
  <Words>2248</Words>
  <Application>Microsoft Office PowerPoint</Application>
  <PresentationFormat>Custom</PresentationFormat>
  <Paragraphs>234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ＭＳ Ｐゴシック</vt:lpstr>
      <vt:lpstr>游ゴシック Medium</vt:lpstr>
      <vt:lpstr>Arial</vt:lpstr>
      <vt:lpstr>Arial Narrow</vt:lpstr>
      <vt:lpstr>Calibri</vt:lpstr>
      <vt:lpstr>Consolas</vt:lpstr>
      <vt:lpstr>Franklin Gothic Book</vt:lpstr>
      <vt:lpstr>Franklin Gothic Medium</vt:lpstr>
      <vt:lpstr>Helvetica</vt:lpstr>
      <vt:lpstr>Open Sans</vt:lpstr>
      <vt:lpstr>Times New Roman</vt:lpstr>
      <vt:lpstr>ATAP No Footer</vt:lpstr>
      <vt:lpstr>PowerPoint Presentation</vt:lpstr>
      <vt:lpstr>Scope of the Presentation</vt:lpstr>
      <vt:lpstr>Modeling critical current degradation of Nb3Sn at the strand and cable level</vt:lpstr>
      <vt:lpstr>Margin maps including stress at the magnet level</vt:lpstr>
      <vt:lpstr>Improved Modeling of Interfaces</vt:lpstr>
      <vt:lpstr>Use of high performance computing reduces run times for large 3D mechanical models, allowing for 3D design and optimization</vt:lpstr>
      <vt:lpstr>Summary of Mechanical Modeling</vt:lpstr>
      <vt:lpstr>PowerPoint Presentation</vt:lpstr>
      <vt:lpstr>A diverse set of codes are now available for simulating strongly coupled, multiphysics behavior of magnets </vt:lpstr>
      <vt:lpstr>These codes are benchmarked and are now routinely used for high-field Nb3Sn accelerator magnet studies</vt:lpstr>
      <vt:lpstr>STEAM tools applied to quench protection of multi-filamentary Bi-2212 HTS accelerator magnets</vt:lpstr>
      <vt:lpstr>Summary of Multiphysics Magnet Modeling</vt:lpstr>
      <vt:lpstr>PowerPoint Presentation</vt:lpstr>
      <vt:lpstr>3D mechanical modeling of HTS cables guiding design (representative example for CORC)</vt:lpstr>
      <vt:lpstr>Different approaches to 3D modeling of HTS cables can relate cable design parameters to magnetization and AC loss</vt:lpstr>
      <vt:lpstr>Simulated screening currents for the Feather-M2 HTS Magnet</vt:lpstr>
      <vt:lpstr>AC losses and shielding current induced fields can be evaluated in 3D for accelerator magnets wound with single coated conductors</vt:lpstr>
      <vt:lpstr>Summary of HTS Cable and Accelerator Magnet Modeling</vt:lpstr>
      <vt:lpstr>PowerPoint Presentation</vt:lpstr>
      <vt:lpstr>There is a large HTS modeling community worldwide, many relevant developments for power, fusion, NMR, and other applications not included in this presentation</vt:lpstr>
      <vt:lpstr>A coupled field formulation for HTS Magnets [1]</vt:lpstr>
      <vt:lpstr>Network Model for RECBO Pancakes with Heat Transfer</vt:lpstr>
      <vt:lpstr>Network Model for RECBO Pancakes with Heat Transfer</vt:lpstr>
      <vt:lpstr>Network Model for RECBO Pancakes with Heat Transfer</vt:lpstr>
      <vt:lpstr>RESULTS: There are no preferred locations for the high-Cp subelements for thermal efficiency, i.e. the Gd2O3 tubes DO NOT HAVE TO BE EXTERNAL to the superconducting elements. It is the total cross sectional area of the high-Cp tubes that matters.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Lucas N. Brouwer</cp:lastModifiedBy>
  <cp:revision>1321</cp:revision>
  <dcterms:modified xsi:type="dcterms:W3CDTF">2021-04-15T15:23:27Z</dcterms:modified>
</cp:coreProperties>
</file>