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1"/>
  </p:notesMasterIdLst>
  <p:handoutMasterIdLst>
    <p:handoutMasterId r:id="rId52"/>
  </p:handoutMasterIdLst>
  <p:sldIdLst>
    <p:sldId id="292" r:id="rId5"/>
    <p:sldId id="352" r:id="rId6"/>
    <p:sldId id="353" r:id="rId7"/>
    <p:sldId id="354" r:id="rId8"/>
    <p:sldId id="360" r:id="rId9"/>
    <p:sldId id="394" r:id="rId10"/>
    <p:sldId id="355" r:id="rId11"/>
    <p:sldId id="356" r:id="rId12"/>
    <p:sldId id="357" r:id="rId13"/>
    <p:sldId id="358" r:id="rId14"/>
    <p:sldId id="359" r:id="rId15"/>
    <p:sldId id="362" r:id="rId16"/>
    <p:sldId id="392" r:id="rId17"/>
    <p:sldId id="363" r:id="rId18"/>
    <p:sldId id="361" r:id="rId19"/>
    <p:sldId id="364" r:id="rId20"/>
    <p:sldId id="372" r:id="rId21"/>
    <p:sldId id="395" r:id="rId22"/>
    <p:sldId id="367" r:id="rId23"/>
    <p:sldId id="366" r:id="rId24"/>
    <p:sldId id="369" r:id="rId25"/>
    <p:sldId id="370" r:id="rId26"/>
    <p:sldId id="371" r:id="rId27"/>
    <p:sldId id="402" r:id="rId28"/>
    <p:sldId id="373" r:id="rId29"/>
    <p:sldId id="388" r:id="rId30"/>
    <p:sldId id="383" r:id="rId31"/>
    <p:sldId id="389" r:id="rId32"/>
    <p:sldId id="396" r:id="rId33"/>
    <p:sldId id="386" r:id="rId34"/>
    <p:sldId id="390" r:id="rId35"/>
    <p:sldId id="387" r:id="rId36"/>
    <p:sldId id="393" r:id="rId37"/>
    <p:sldId id="385" r:id="rId38"/>
    <p:sldId id="398" r:id="rId39"/>
    <p:sldId id="374" r:id="rId40"/>
    <p:sldId id="375" r:id="rId41"/>
    <p:sldId id="380" r:id="rId42"/>
    <p:sldId id="400" r:id="rId43"/>
    <p:sldId id="376" r:id="rId44"/>
    <p:sldId id="377" r:id="rId45"/>
    <p:sldId id="381" r:id="rId46"/>
    <p:sldId id="378" r:id="rId47"/>
    <p:sldId id="379" r:id="rId48"/>
    <p:sldId id="397" r:id="rId49"/>
    <p:sldId id="382" r:id="rId50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Objects="1" showGuides="1">
      <p:cViewPr varScale="1">
        <p:scale>
          <a:sx n="128" d="100"/>
          <a:sy n="128" d="100"/>
        </p:scale>
        <p:origin x="144" y="112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E. Todesco et al., July 7 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14" y="285756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s-ES" smtClean="0"/>
              <a:t>E. Todesco et al., September 17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3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33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14" y="285756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3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E. Todesco et al., July 7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edms.cern.ch/document/242654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stamp/stamp.jsp?tp=&amp;arnumber=1590372" TargetMode="External"/><Relationship Id="rId5" Type="http://schemas.openxmlformats.org/officeDocument/2006/relationships/hyperlink" Target="https://ieeexplore.ieee.org/document/5153104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hyperlink" Target="https://ieeexplore.ieee.org/document/936114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eeexplore.ieee.org/document/694833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eeexplore.ieee.org/stamp/stamp.jsp?tp=&amp;arnumber=61460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eeexplore.ieee.org/document/609245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opscience.iop.org/article/10.1088/1361-6668/abdba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4.jpg"/><Relationship Id="rId2" Type="http://schemas.openxmlformats.org/officeDocument/2006/relationships/hyperlink" Target="https://ieeexplore.ieee.org/document/736089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space.cern.ch/HiLumi/WP3/SitePages/References.asp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ieeexplore.ieee.org/stamp/stamp.jsp?tp=&amp;arnumber=451998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1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xplore.ieee.org/document/6156746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26968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1765647"/>
            <a:ext cx="7200000" cy="1350000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  <a:latin typeface="Times"/>
                <a:cs typeface="Times"/>
              </a:rPr>
              <a:t>The experience from 11 T and MQXF at CERN in view of High Field Magnets program</a:t>
            </a:r>
            <a:br>
              <a:rPr lang="en-GB" sz="2400" dirty="0" smtClean="0">
                <a:solidFill>
                  <a:schemeClr val="tx1"/>
                </a:solidFill>
                <a:latin typeface="Times"/>
                <a:cs typeface="Times"/>
              </a:rPr>
            </a:br>
            <a:endParaRPr lang="en-GB" sz="24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859782"/>
            <a:ext cx="6480000" cy="1438515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E. Todesco</a:t>
            </a:r>
          </a:p>
          <a:p>
            <a:endParaRPr lang="fr-CH" dirty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For the 11 T part, </a:t>
            </a:r>
            <a:r>
              <a:rPr lang="fr-CH" dirty="0" err="1" smtClean="0">
                <a:solidFill>
                  <a:schemeClr val="tx1"/>
                </a:solidFill>
                <a:latin typeface="Times"/>
                <a:cs typeface="Times"/>
              </a:rPr>
              <a:t>relying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 on </a:t>
            </a:r>
            <a:r>
              <a:rPr lang="fr-CH" dirty="0" err="1" smtClean="0">
                <a:solidFill>
                  <a:schemeClr val="tx1"/>
                </a:solidFill>
                <a:latin typeface="Times"/>
                <a:cs typeface="Times"/>
              </a:rPr>
              <a:t>presentations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 of </a:t>
            </a:r>
            <a:r>
              <a:rPr lang="fr-CH" dirty="0">
                <a:solidFill>
                  <a:schemeClr val="tx1"/>
                </a:solidFill>
                <a:latin typeface="Times"/>
                <a:cs typeface="Times"/>
              </a:rPr>
              <a:t>F. 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Savary, A. Devred, L. Bottura (in </a:t>
            </a:r>
            <a:r>
              <a:rPr lang="fr-CH" dirty="0" err="1" smtClean="0">
                <a:solidFill>
                  <a:schemeClr val="tx1"/>
                </a:solidFill>
                <a:latin typeface="Times"/>
                <a:cs typeface="Times"/>
              </a:rPr>
              <a:t>particular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  <a:hlinkClick r:id="rId2"/>
              </a:rPr>
              <a:t>A. Devred at FNAL meeting, </a:t>
            </a:r>
            <a:r>
              <a:rPr lang="fr-CH" dirty="0" err="1" smtClean="0">
                <a:solidFill>
                  <a:schemeClr val="tx1"/>
                </a:solidFill>
                <a:latin typeface="Times"/>
                <a:cs typeface="Times"/>
                <a:hlinkClick r:id="rId2"/>
              </a:rPr>
              <a:t>October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  <a:hlinkClick r:id="rId2"/>
              </a:rPr>
              <a:t> 2019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)</a:t>
            </a:r>
          </a:p>
          <a:p>
            <a:endParaRPr lang="fr-CH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fr-CH" dirty="0" err="1" smtClean="0">
                <a:solidFill>
                  <a:schemeClr val="tx1"/>
                </a:solidFill>
                <a:latin typeface="Times"/>
                <a:cs typeface="Times"/>
              </a:rPr>
              <a:t>Special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"/>
                <a:cs typeface="Times"/>
              </a:rPr>
              <a:t>t</a:t>
            </a:r>
            <a:r>
              <a:rPr lang="fr-CH" dirty="0" err="1" smtClean="0">
                <a:solidFill>
                  <a:schemeClr val="tx1"/>
                </a:solidFill>
                <a:latin typeface="Times"/>
                <a:cs typeface="Times"/>
              </a:rPr>
              <a:t>hanks</a:t>
            </a:r>
            <a:r>
              <a:rPr lang="fr-CH" dirty="0" smtClean="0">
                <a:solidFill>
                  <a:schemeClr val="tx1"/>
                </a:solidFill>
                <a:latin typeface="Times"/>
                <a:cs typeface="Times"/>
              </a:rPr>
              <a:t> to S. Izquierdo Bermudez and S. Farinon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4424361"/>
            <a:ext cx="6480000" cy="488159"/>
          </a:xfrm>
        </p:spPr>
        <p:txBody>
          <a:bodyPr>
            <a:normAutofit/>
          </a:bodyPr>
          <a:lstStyle/>
          <a:p>
            <a:r>
              <a:rPr lang="en-GB" b="0" i="0" dirty="0" smtClean="0">
                <a:solidFill>
                  <a:srgbClr val="000000"/>
                </a:solidFill>
                <a:latin typeface="Book Antiqua"/>
                <a:cs typeface="Book Antiqua"/>
              </a:rPr>
              <a:t>State of the art in </a:t>
            </a:r>
            <a:r>
              <a:rPr lang="en-GB" b="0" i="0" dirty="0">
                <a:solidFill>
                  <a:srgbClr val="000000"/>
                </a:solidFill>
                <a:latin typeface="Book Antiqua"/>
                <a:cs typeface="Book Antiqua"/>
              </a:rPr>
              <a:t>H</a:t>
            </a:r>
            <a:r>
              <a:rPr lang="en-GB" b="0" i="0" dirty="0" smtClean="0">
                <a:solidFill>
                  <a:srgbClr val="000000"/>
                </a:solidFill>
                <a:latin typeface="Book Antiqua"/>
                <a:cs typeface="Book Antiqua"/>
              </a:rPr>
              <a:t>igh Field Magnets, 16</a:t>
            </a:r>
            <a:r>
              <a:rPr lang="en-GB" b="0" i="0" baseline="30000" dirty="0" smtClean="0">
                <a:solidFill>
                  <a:srgbClr val="000000"/>
                </a:solidFill>
                <a:latin typeface="Book Antiqua"/>
                <a:cs typeface="Book Antiqua"/>
              </a:rPr>
              <a:t>th</a:t>
            </a:r>
            <a:r>
              <a:rPr lang="en-GB" b="0" i="0" dirty="0" smtClean="0">
                <a:solidFill>
                  <a:srgbClr val="000000"/>
                </a:solidFill>
                <a:latin typeface="Book Antiqua"/>
                <a:cs typeface="Book Antiqua"/>
              </a:rPr>
              <a:t> April 2021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569" y="3871420"/>
            <a:ext cx="1495466" cy="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0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STRESS DUE TO E.M. FORCES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The transverse stress in the midplane provoked by the accumulation of the electromagnetic forces can be estimated via the equation</a:t>
            </a:r>
          </a:p>
          <a:p>
            <a:pPr lvl="1"/>
            <a:endParaRPr lang="fr-CH" sz="1600" dirty="0" smtClean="0">
              <a:solidFill>
                <a:srgbClr val="000000"/>
              </a:solidFill>
            </a:endParaRPr>
          </a:p>
          <a:p>
            <a:pPr lvl="1"/>
            <a:endParaRPr lang="fr-CH" sz="1600" dirty="0">
              <a:solidFill>
                <a:srgbClr val="000000"/>
              </a:solidFill>
            </a:endParaRPr>
          </a:p>
          <a:p>
            <a:pPr lvl="1"/>
            <a:endParaRPr lang="fr-CH" sz="1600" dirty="0" smtClean="0">
              <a:solidFill>
                <a:srgbClr val="000000"/>
              </a:solidFill>
            </a:endParaRPr>
          </a:p>
          <a:p>
            <a:pPr lvl="1"/>
            <a:endParaRPr lang="fr-CH" sz="1600" dirty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This excludes the two dimensional aspects, and deformations of the structure, but it is a good to compare </a:t>
            </a:r>
            <a:r>
              <a:rPr lang="fr-CH" sz="1600" dirty="0" err="1" smtClean="0">
                <a:solidFill>
                  <a:srgbClr val="000000"/>
                </a:solidFill>
              </a:rPr>
              <a:t>different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magnets</a:t>
            </a:r>
            <a:r>
              <a:rPr lang="fr-CH" sz="1600" dirty="0" smtClean="0">
                <a:solidFill>
                  <a:srgbClr val="000000"/>
                </a:solidFill>
              </a:rPr>
              <a:t> – in </a:t>
            </a:r>
            <a:r>
              <a:rPr lang="fr-CH" sz="1600" dirty="0" err="1" smtClean="0">
                <a:solidFill>
                  <a:srgbClr val="000000"/>
                </a:solidFill>
              </a:rPr>
              <a:t>any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smtClean="0">
                <a:solidFill>
                  <a:schemeClr val="accent3"/>
                </a:solidFill>
              </a:rPr>
              <a:t>case </a:t>
            </a:r>
            <a:r>
              <a:rPr lang="fr-CH" sz="1600" dirty="0" err="1" smtClean="0">
                <a:solidFill>
                  <a:schemeClr val="accent3"/>
                </a:solidFill>
              </a:rPr>
              <a:t>it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cannot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be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lower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than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this</a:t>
            </a:r>
            <a:endParaRPr lang="fr-CH" sz="1600" dirty="0" smtClean="0">
              <a:solidFill>
                <a:schemeClr val="accent3"/>
              </a:solidFill>
            </a:endParaRPr>
          </a:p>
          <a:p>
            <a:r>
              <a:rPr lang="fr-CH" sz="2000" dirty="0" smtClean="0">
                <a:solidFill>
                  <a:srgbClr val="C00000"/>
                </a:solidFill>
              </a:rPr>
              <a:t>With respect to the LHC dipole we double from ~55 MPa  to ~116 MPa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The management of this stress, already in this approximation not far from the limit of 150 MPa of conductor degradation </a:t>
            </a:r>
            <a:r>
              <a:rPr lang="fr-CH" sz="1600" dirty="0" smtClean="0">
                <a:solidFill>
                  <a:srgbClr val="C00000"/>
                </a:solidFill>
              </a:rPr>
              <a:t>is the main challenge of the magnet</a:t>
            </a:r>
            <a:endParaRPr lang="fr-CH" sz="1600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937" y="939120"/>
            <a:ext cx="1628216" cy="153706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627784" y="1491630"/>
                <a:ext cx="3384376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</a:rPr>
                        <m:t>𝑗𝐵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fr-CH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491630"/>
                <a:ext cx="3384376" cy="78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67744" y="4096533"/>
                <a:ext cx="5221961" cy="4956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CH" sz="1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sz="12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200" i="0">
                              <a:latin typeface="Cambria Math" panose="02040503050406030204" pitchFamily="18" charset="0"/>
                            </a:rPr>
                            <m:t>Max</m:t>
                          </m:r>
                        </m:e>
                        <m:sub>
                          <m:r>
                            <a:rPr lang="en-GB" sz="1200" i="0">
                              <a:latin typeface="Cambria Math" panose="02040503050406030204" pitchFamily="18" charset="0"/>
                            </a:rPr>
                            <m:t>0&lt;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200" i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i="0">
                              <a:latin typeface="Cambria Math" panose="02040503050406030204" pitchFamily="18" charset="0"/>
                            </a:rPr>
                            <m:t>2(</m:t>
                          </m:r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GB" sz="12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200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200" i="0">
                              <a:latin typeface="Cambria Math" panose="02040503050406030204" pitchFamily="18" charset="0"/>
                            </a:rPr>
                            <m:t>−3(</m:t>
                          </m:r>
                          <m:sSup>
                            <m:sSup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GB" sz="12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𝑤𝑟</m:t>
                              </m:r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sz="12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096533"/>
                <a:ext cx="5221961" cy="495649"/>
              </a:xfrm>
              <a:prstGeom prst="rect">
                <a:avLst/>
              </a:prstGeom>
              <a:blipFill>
                <a:blip r:embed="rId4"/>
                <a:stretch>
                  <a:fillRect t="-59259" b="-938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770348" y="4702634"/>
            <a:ext cx="54777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Times"/>
                <a:cs typeface="Times"/>
              </a:rPr>
              <a:t>Shape factor for sector coil from </a:t>
            </a:r>
            <a:r>
              <a:rPr lang="en-US" sz="1100" dirty="0" smtClean="0">
                <a:latin typeface="Times"/>
                <a:cs typeface="Times"/>
                <a:hlinkClick r:id="rId5"/>
              </a:rPr>
              <a:t>F. Regis, P. </a:t>
            </a:r>
            <a:r>
              <a:rPr lang="en-US" sz="1100" dirty="0">
                <a:latin typeface="Times"/>
                <a:cs typeface="Times"/>
                <a:hlinkClick r:id="rId5"/>
              </a:rPr>
              <a:t>F</a:t>
            </a:r>
            <a:r>
              <a:rPr lang="en-US" sz="1100" dirty="0" smtClean="0">
                <a:latin typeface="Times"/>
                <a:cs typeface="Times"/>
                <a:hlinkClick r:id="rId5"/>
              </a:rPr>
              <a:t>essia </a:t>
            </a:r>
            <a:r>
              <a:rPr lang="en-US" sz="1100" dirty="0">
                <a:latin typeface="Times"/>
                <a:cs typeface="Times"/>
                <a:hlinkClick r:id="rId5"/>
              </a:rPr>
              <a:t>I</a:t>
            </a:r>
            <a:r>
              <a:rPr lang="en-US" sz="1100" dirty="0" smtClean="0">
                <a:latin typeface="Times"/>
                <a:cs typeface="Times"/>
                <a:hlinkClick r:id="rId5"/>
              </a:rPr>
              <a:t>EEE TAS 19 (2009)</a:t>
            </a:r>
            <a:endParaRPr lang="en-US" sz="1100" dirty="0" smtClean="0">
              <a:latin typeface="Times"/>
              <a:cs typeface="Times"/>
            </a:endParaRPr>
          </a:p>
          <a:p>
            <a:pPr algn="ctr"/>
            <a:r>
              <a:rPr lang="en-US" sz="1100" dirty="0">
                <a:latin typeface="Times"/>
                <a:cs typeface="Times"/>
              </a:rPr>
              <a:t>i</a:t>
            </a:r>
            <a:r>
              <a:rPr lang="en-US" sz="1100" dirty="0" smtClean="0">
                <a:latin typeface="Times"/>
                <a:cs typeface="Times"/>
              </a:rPr>
              <a:t>s the same estimated by </a:t>
            </a:r>
            <a:r>
              <a:rPr lang="en-US" sz="1100" dirty="0" err="1" smtClean="0">
                <a:latin typeface="Times"/>
                <a:cs typeface="Times"/>
              </a:rPr>
              <a:t>Meuser</a:t>
            </a:r>
            <a:r>
              <a:rPr lang="en-US" sz="1100" dirty="0" smtClean="0">
                <a:latin typeface="Times"/>
                <a:cs typeface="Times"/>
              </a:rPr>
              <a:t> for cos theta coils used by </a:t>
            </a:r>
            <a:r>
              <a:rPr lang="en-US" sz="1100" dirty="0" smtClean="0">
                <a:latin typeface="Times"/>
                <a:cs typeface="Times"/>
                <a:hlinkClick r:id="rId6"/>
              </a:rPr>
              <a:t>S. </a:t>
            </a:r>
            <a:r>
              <a:rPr lang="en-US" sz="1100" dirty="0" err="1" smtClean="0">
                <a:latin typeface="Times"/>
                <a:cs typeface="Times"/>
                <a:hlinkClick r:id="rId6"/>
              </a:rPr>
              <a:t>Caspi</a:t>
            </a:r>
            <a:r>
              <a:rPr lang="en-US" sz="1100" dirty="0" smtClean="0">
                <a:latin typeface="Times"/>
                <a:cs typeface="Times"/>
                <a:hlinkClick r:id="rId6"/>
              </a:rPr>
              <a:t>, P. Ferracin in PAC 2005</a:t>
            </a:r>
            <a:endParaRPr lang="en-US" sz="11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384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DIGRESSION ON 12+ T FOR HFM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 fontScale="92500" lnSpcReduction="10000"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A 12+ T </a:t>
            </a:r>
            <a:r>
              <a:rPr lang="fr-CH" sz="2000" dirty="0" err="1" smtClean="0">
                <a:solidFill>
                  <a:srgbClr val="000000"/>
                </a:solidFill>
              </a:rPr>
              <a:t>dipole</a:t>
            </a:r>
            <a:r>
              <a:rPr lang="fr-CH" sz="2000" dirty="0" smtClean="0">
                <a:solidFill>
                  <a:srgbClr val="000000"/>
                </a:solidFill>
              </a:rPr>
              <a:t>, </a:t>
            </a:r>
            <a:r>
              <a:rPr lang="fr-CH" sz="2000" dirty="0" err="1" smtClean="0">
                <a:solidFill>
                  <a:srgbClr val="000000"/>
                </a:solidFill>
              </a:rPr>
              <a:t>being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under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consideration</a:t>
            </a:r>
            <a:r>
              <a:rPr lang="fr-CH" sz="2000" dirty="0" smtClean="0">
                <a:solidFill>
                  <a:srgbClr val="000000"/>
                </a:solidFill>
              </a:rPr>
              <a:t> in HFM, </a:t>
            </a:r>
            <a:r>
              <a:rPr lang="fr-CH" sz="2000" dirty="0" err="1" smtClean="0">
                <a:solidFill>
                  <a:srgbClr val="C00000"/>
                </a:solidFill>
              </a:rPr>
              <a:t>can</a:t>
            </a:r>
            <a:r>
              <a:rPr lang="fr-CH" sz="2000" dirty="0" smtClean="0">
                <a:solidFill>
                  <a:srgbClr val="C00000"/>
                </a:solidFill>
              </a:rPr>
              <a:t> have </a:t>
            </a:r>
            <a:r>
              <a:rPr lang="fr-CH" sz="2000" dirty="0" err="1" smtClean="0">
                <a:solidFill>
                  <a:srgbClr val="C00000"/>
                </a:solidFill>
              </a:rPr>
              <a:t>lower</a:t>
            </a:r>
            <a:r>
              <a:rPr lang="fr-CH" sz="2000" dirty="0" smtClean="0">
                <a:solidFill>
                  <a:srgbClr val="C00000"/>
                </a:solidFill>
              </a:rPr>
              <a:t> levels of stress </a:t>
            </a:r>
            <a:r>
              <a:rPr lang="fr-CH" sz="2000" dirty="0" smtClean="0">
                <a:solidFill>
                  <a:schemeClr val="tx1"/>
                </a:solidFill>
              </a:rPr>
              <a:t>w.r.t. the 11 T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Transverse stress </a:t>
            </a:r>
            <a:r>
              <a:rPr lang="fr-CH" sz="1600" dirty="0" err="1" smtClean="0">
                <a:solidFill>
                  <a:srgbClr val="C00000"/>
                </a:solidFill>
              </a:rPr>
              <a:t>is</a:t>
            </a:r>
            <a:r>
              <a:rPr lang="fr-CH" sz="1600" dirty="0" smtClean="0">
                <a:solidFill>
                  <a:srgbClr val="C00000"/>
                </a:solidFill>
              </a:rPr>
              <a:t> not </a:t>
            </a:r>
            <a:r>
              <a:rPr lang="fr-CH" sz="1600" dirty="0" err="1" smtClean="0">
                <a:solidFill>
                  <a:srgbClr val="C00000"/>
                </a:solidFill>
              </a:rPr>
              <a:t>proportional</a:t>
            </a:r>
            <a:r>
              <a:rPr lang="fr-CH" sz="1600" dirty="0" smtClean="0">
                <a:solidFill>
                  <a:srgbClr val="C00000"/>
                </a:solidFill>
              </a:rPr>
              <a:t> to </a:t>
            </a:r>
            <a:r>
              <a:rPr lang="fr-CH" sz="1600" dirty="0" err="1" smtClean="0">
                <a:solidFill>
                  <a:srgbClr val="C00000"/>
                </a:solidFill>
              </a:rPr>
              <a:t>magnetic</a:t>
            </a:r>
            <a:r>
              <a:rPr lang="fr-CH" sz="1600" dirty="0" smtClean="0">
                <a:solidFill>
                  <a:srgbClr val="C00000"/>
                </a:solidFill>
              </a:rPr>
              <a:t> pressure </a:t>
            </a:r>
            <a:r>
              <a:rPr lang="fr-CH" sz="1600" dirty="0" smtClean="0">
                <a:solidFill>
                  <a:srgbClr val="000000"/>
                </a:solidFill>
              </a:rPr>
              <a:t>(</a:t>
            </a:r>
            <a:r>
              <a:rPr lang="fr-CH" sz="1600" i="1" dirty="0" smtClean="0">
                <a:solidFill>
                  <a:srgbClr val="000000"/>
                </a:solidFill>
              </a:rPr>
              <a:t>B</a:t>
            </a:r>
            <a:r>
              <a:rPr lang="fr-CH" sz="1600" i="1" baseline="30000" dirty="0" smtClean="0">
                <a:solidFill>
                  <a:srgbClr val="000000"/>
                </a:solidFill>
              </a:rPr>
              <a:t>2</a:t>
            </a:r>
            <a:r>
              <a:rPr lang="fr-CH" sz="1600" dirty="0" smtClean="0">
                <a:solidFill>
                  <a:srgbClr val="000000"/>
                </a:solidFill>
              </a:rPr>
              <a:t>), </a:t>
            </a:r>
            <a:r>
              <a:rPr lang="fr-CH" sz="1600" dirty="0" err="1" smtClean="0">
                <a:solidFill>
                  <a:srgbClr val="000000"/>
                </a:solidFill>
              </a:rPr>
              <a:t>otherwise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would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get</a:t>
            </a:r>
            <a:r>
              <a:rPr lang="fr-CH" sz="1600" dirty="0" smtClean="0">
                <a:solidFill>
                  <a:srgbClr val="000000"/>
                </a:solidFill>
              </a:rPr>
              <a:t> 20% more stress </a:t>
            </a:r>
            <a:r>
              <a:rPr lang="fr-CH" sz="1600" dirty="0" err="1" smtClean="0">
                <a:solidFill>
                  <a:srgbClr val="000000"/>
                </a:solidFill>
              </a:rPr>
              <a:t>than</a:t>
            </a:r>
            <a:r>
              <a:rPr lang="fr-CH" sz="1600" dirty="0" smtClean="0">
                <a:solidFill>
                  <a:srgbClr val="000000"/>
                </a:solidFill>
              </a:rPr>
              <a:t> in the 11 T</a:t>
            </a:r>
          </a:p>
          <a:p>
            <a:endParaRPr lang="fr-CH" sz="2000" dirty="0" smtClean="0">
              <a:solidFill>
                <a:srgbClr val="000000"/>
              </a:solidFill>
            </a:endParaRPr>
          </a:p>
          <a:p>
            <a:r>
              <a:rPr lang="fr-CH" sz="2000" dirty="0" err="1" smtClean="0">
                <a:solidFill>
                  <a:srgbClr val="000000"/>
                </a:solidFill>
              </a:rPr>
              <a:t>Analytical</a:t>
            </a:r>
            <a:r>
              <a:rPr lang="fr-CH" sz="2000" dirty="0" smtClean="0">
                <a:solidFill>
                  <a:srgbClr val="000000"/>
                </a:solidFill>
              </a:rPr>
              <a:t> guidelines:</a:t>
            </a:r>
            <a:endParaRPr lang="fr-CH" sz="2000" dirty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 50 mm aperture (w.r.t. the 11 T 60 mm) </a:t>
            </a:r>
            <a:r>
              <a:rPr lang="fr-CH" sz="1600" dirty="0" err="1" smtClean="0">
                <a:solidFill>
                  <a:srgbClr val="000000"/>
                </a:solidFill>
              </a:rPr>
              <a:t>already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gives</a:t>
            </a:r>
            <a:r>
              <a:rPr lang="fr-CH" sz="1600" dirty="0" smtClean="0">
                <a:solidFill>
                  <a:srgbClr val="000000"/>
                </a:solidFill>
              </a:rPr>
              <a:t> a 17% </a:t>
            </a:r>
            <a:r>
              <a:rPr lang="fr-CH" sz="1600" dirty="0" err="1" smtClean="0">
                <a:solidFill>
                  <a:srgbClr val="000000"/>
                </a:solidFill>
              </a:rPr>
              <a:t>reduction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Try</a:t>
            </a:r>
            <a:r>
              <a:rPr lang="fr-CH" sz="1600" dirty="0" smtClean="0">
                <a:solidFill>
                  <a:srgbClr val="000000"/>
                </a:solidFill>
              </a:rPr>
              <a:t> to </a:t>
            </a:r>
            <a:r>
              <a:rPr lang="fr-CH" sz="1600" dirty="0" err="1" smtClean="0">
                <a:solidFill>
                  <a:srgbClr val="000000"/>
                </a:solidFill>
              </a:rPr>
              <a:t>reduce</a:t>
            </a:r>
            <a:r>
              <a:rPr lang="fr-CH" sz="1600" dirty="0" smtClean="0">
                <a:solidFill>
                  <a:srgbClr val="000000"/>
                </a:solidFill>
              </a:rPr>
              <a:t> as </a:t>
            </a:r>
            <a:r>
              <a:rPr lang="fr-CH" sz="1600" dirty="0" err="1" smtClean="0">
                <a:solidFill>
                  <a:srgbClr val="000000"/>
                </a:solidFill>
              </a:rPr>
              <a:t>much</a:t>
            </a:r>
            <a:r>
              <a:rPr lang="fr-CH" sz="1600" dirty="0" smtClean="0">
                <a:solidFill>
                  <a:srgbClr val="000000"/>
                </a:solidFill>
              </a:rPr>
              <a:t> as possible the </a:t>
            </a:r>
            <a:r>
              <a:rPr lang="fr-CH" sz="1600" dirty="0" err="1" smtClean="0">
                <a:solidFill>
                  <a:srgbClr val="000000"/>
                </a:solidFill>
              </a:rPr>
              <a:t>current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density</a:t>
            </a:r>
            <a:r>
              <a:rPr lang="fr-CH" sz="1600" dirty="0" smtClean="0">
                <a:solidFill>
                  <a:srgbClr val="000000"/>
                </a:solidFill>
              </a:rPr>
              <a:t> – how?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Maximum </a:t>
            </a:r>
            <a:r>
              <a:rPr lang="fr-CH" sz="1600" dirty="0" err="1" smtClean="0">
                <a:solidFill>
                  <a:srgbClr val="000000"/>
                </a:solidFill>
              </a:rPr>
              <a:t>cable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width</a:t>
            </a:r>
            <a:r>
              <a:rPr lang="fr-CH" sz="1600" dirty="0" smtClean="0">
                <a:solidFill>
                  <a:srgbClr val="000000"/>
                </a:solidFill>
              </a:rPr>
              <a:t>, as </a:t>
            </a:r>
            <a:r>
              <a:rPr lang="fr-CH" sz="1600" dirty="0" err="1" smtClean="0">
                <a:solidFill>
                  <a:srgbClr val="000000"/>
                </a:solidFill>
              </a:rPr>
              <a:t>considered</a:t>
            </a:r>
            <a:r>
              <a:rPr lang="fr-CH" sz="1600" dirty="0" smtClean="0">
                <a:solidFill>
                  <a:srgbClr val="000000"/>
                </a:solidFill>
              </a:rPr>
              <a:t> in the Falcon design (1 mm </a:t>
            </a:r>
            <a:r>
              <a:rPr lang="fr-CH" sz="1600" dirty="0" err="1" smtClean="0">
                <a:solidFill>
                  <a:srgbClr val="000000"/>
                </a:solidFill>
              </a:rPr>
              <a:t>strand</a:t>
            </a:r>
            <a:r>
              <a:rPr lang="fr-CH" sz="1600" dirty="0" smtClean="0">
                <a:solidFill>
                  <a:srgbClr val="000000"/>
                </a:solidFill>
              </a:rPr>
              <a:t>, 22 mm </a:t>
            </a:r>
            <a:r>
              <a:rPr lang="fr-CH" sz="1600" dirty="0" err="1" smtClean="0">
                <a:solidFill>
                  <a:srgbClr val="000000"/>
                </a:solidFill>
              </a:rPr>
              <a:t>width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cable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fr-CH" sz="1200" dirty="0" smtClean="0">
                <a:solidFill>
                  <a:srgbClr val="00B050"/>
                </a:solidFill>
                <a:hlinkClick r:id="rId2"/>
              </a:rPr>
              <a:t>A. </a:t>
            </a:r>
            <a:r>
              <a:rPr lang="fr-CH" sz="1200" dirty="0" err="1" smtClean="0">
                <a:solidFill>
                  <a:srgbClr val="00B050"/>
                </a:solidFill>
                <a:hlinkClick r:id="rId2"/>
              </a:rPr>
              <a:t>Pampaloni</a:t>
            </a:r>
            <a:r>
              <a:rPr lang="fr-CH" sz="1200" dirty="0" smtClean="0">
                <a:solidFill>
                  <a:srgbClr val="00B050"/>
                </a:solidFill>
                <a:hlinkClick r:id="rId2"/>
              </a:rPr>
              <a:t>, S. Farinon, et al, IEEE TAS 31 (2021)</a:t>
            </a:r>
            <a:endParaRPr lang="fr-CH" sz="1200" dirty="0" smtClean="0">
              <a:solidFill>
                <a:srgbClr val="00B05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Place the </a:t>
            </a:r>
            <a:r>
              <a:rPr lang="fr-CH" sz="1600" dirty="0" err="1" smtClean="0">
                <a:solidFill>
                  <a:srgbClr val="000000"/>
                </a:solidFill>
              </a:rPr>
              <a:t>iron</a:t>
            </a:r>
            <a:r>
              <a:rPr lang="fr-CH" sz="1600" dirty="0" smtClean="0">
                <a:solidFill>
                  <a:srgbClr val="000000"/>
                </a:solidFill>
              </a:rPr>
              <a:t> as close as possible to the </a:t>
            </a:r>
            <a:r>
              <a:rPr lang="fr-CH" sz="1600" dirty="0" err="1" smtClean="0">
                <a:solidFill>
                  <a:srgbClr val="000000"/>
                </a:solidFill>
              </a:rPr>
              <a:t>coil</a:t>
            </a:r>
            <a:endParaRPr lang="fr-CH" sz="1600" dirty="0" smtClean="0">
              <a:solidFill>
                <a:srgbClr val="000000"/>
              </a:solidFill>
            </a:endParaRPr>
          </a:p>
          <a:p>
            <a:endParaRPr lang="fr-CH" sz="2000" dirty="0" smtClean="0">
              <a:solidFill>
                <a:srgbClr val="000000"/>
              </a:solidFill>
            </a:endParaRPr>
          </a:p>
          <a:p>
            <a:r>
              <a:rPr lang="fr-CH" sz="2000" dirty="0" smtClean="0">
                <a:solidFill>
                  <a:srgbClr val="000000"/>
                </a:solidFill>
              </a:rPr>
              <a:t>In </a:t>
            </a:r>
            <a:r>
              <a:rPr lang="fr-CH" sz="2000" dirty="0" err="1" smtClean="0">
                <a:solidFill>
                  <a:srgbClr val="000000"/>
                </a:solidFill>
              </a:rPr>
              <a:t>this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way</a:t>
            </a:r>
            <a:r>
              <a:rPr lang="fr-CH" sz="2000" dirty="0" smtClean="0">
                <a:solidFill>
                  <a:srgbClr val="000000"/>
                </a:solidFill>
              </a:rPr>
              <a:t>, </a:t>
            </a:r>
            <a:r>
              <a:rPr lang="fr-CH" sz="2000" dirty="0" err="1" smtClean="0">
                <a:solidFill>
                  <a:srgbClr val="000000"/>
                </a:solidFill>
              </a:rPr>
              <a:t>even</a:t>
            </a:r>
            <a:r>
              <a:rPr lang="fr-CH" sz="2000" dirty="0" smtClean="0">
                <a:solidFill>
                  <a:srgbClr val="000000"/>
                </a:solidFill>
              </a:rPr>
              <a:t> a 12 T </a:t>
            </a:r>
            <a:r>
              <a:rPr lang="fr-CH" sz="2000" dirty="0" err="1" smtClean="0">
                <a:solidFill>
                  <a:srgbClr val="000000"/>
                </a:solidFill>
              </a:rPr>
              <a:t>magnet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can</a:t>
            </a:r>
            <a:r>
              <a:rPr lang="fr-CH" sz="2000" dirty="0" smtClean="0">
                <a:solidFill>
                  <a:srgbClr val="000000"/>
                </a:solidFill>
              </a:rPr>
              <a:t> have </a:t>
            </a:r>
            <a:r>
              <a:rPr lang="fr-CH" sz="2000" dirty="0" err="1" smtClean="0">
                <a:solidFill>
                  <a:srgbClr val="000000"/>
                </a:solidFill>
              </a:rPr>
              <a:t>lower</a:t>
            </a:r>
            <a:r>
              <a:rPr lang="fr-CH" sz="2000" dirty="0" smtClean="0">
                <a:solidFill>
                  <a:srgbClr val="000000"/>
                </a:solidFill>
              </a:rPr>
              <a:t> stress </a:t>
            </a:r>
            <a:r>
              <a:rPr lang="fr-CH" sz="2000" dirty="0" err="1" smtClean="0">
                <a:solidFill>
                  <a:srgbClr val="000000"/>
                </a:solidFill>
              </a:rPr>
              <a:t>than</a:t>
            </a:r>
            <a:r>
              <a:rPr lang="fr-CH" sz="2000" dirty="0" smtClean="0">
                <a:solidFill>
                  <a:srgbClr val="000000"/>
                </a:solidFill>
              </a:rPr>
              <a:t> the 11 T, </a:t>
            </a:r>
            <a:r>
              <a:rPr lang="fr-CH" sz="2000" dirty="0" err="1" smtClean="0">
                <a:solidFill>
                  <a:srgbClr val="000000"/>
                </a:solidFill>
              </a:rPr>
              <a:t>gaining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precious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margin</a:t>
            </a:r>
            <a:r>
              <a:rPr lang="fr-CH" sz="2000" dirty="0" smtClean="0">
                <a:solidFill>
                  <a:srgbClr val="000000"/>
                </a:solidFill>
              </a:rPr>
              <a:t> w.r.t. the 150 </a:t>
            </a:r>
            <a:r>
              <a:rPr lang="fr-CH" sz="2000" dirty="0" err="1" smtClean="0">
                <a:solidFill>
                  <a:srgbClr val="000000"/>
                </a:solidFill>
              </a:rPr>
              <a:t>MPa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cliff</a:t>
            </a:r>
            <a:endParaRPr lang="fr-CH" sz="2000" dirty="0" smtClean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444208" y="1563638"/>
                <a:ext cx="2548348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𝑗𝐵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𝑟𝐹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563638"/>
                <a:ext cx="2548348" cy="6109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41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THE US FNAL CONTRIBUTION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200" dirty="0" smtClean="0">
                <a:solidFill>
                  <a:srgbClr val="000000"/>
                </a:solidFill>
              </a:rPr>
              <a:t>11 T program had a collaboration with FNAL in its initial phase (2011-2015) </a:t>
            </a:r>
            <a:r>
              <a:rPr lang="fr-CH" sz="1600" dirty="0" smtClean="0">
                <a:solidFill>
                  <a:srgbClr val="000000"/>
                </a:solidFill>
                <a:hlinkClick r:id="rId2"/>
              </a:rPr>
              <a:t>A. </a:t>
            </a:r>
            <a:r>
              <a:rPr lang="fr-CH" sz="1600" dirty="0" err="1" smtClean="0">
                <a:solidFill>
                  <a:srgbClr val="000000"/>
                </a:solidFill>
                <a:hlinkClick r:id="rId2"/>
              </a:rPr>
              <a:t>Zlobin</a:t>
            </a:r>
            <a:r>
              <a:rPr lang="fr-CH" sz="1600" dirty="0" smtClean="0">
                <a:solidFill>
                  <a:srgbClr val="000000"/>
                </a:solidFill>
                <a:hlinkClick r:id="rId2"/>
              </a:rPr>
              <a:t>, et al, IEEE TAS 25 (2015)</a:t>
            </a:r>
            <a:endParaRPr lang="fr-CH" sz="22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FNAL design </a:t>
            </a:r>
            <a:r>
              <a:rPr lang="fr-CH" sz="1800" dirty="0" err="1" smtClean="0">
                <a:solidFill>
                  <a:srgbClr val="000000"/>
                </a:solidFill>
              </a:rPr>
              <a:t>based</a:t>
            </a:r>
            <a:r>
              <a:rPr lang="fr-CH" sz="1800" dirty="0" smtClean="0">
                <a:solidFill>
                  <a:srgbClr val="000000"/>
                </a:solidFill>
              </a:rPr>
              <a:t> on </a:t>
            </a:r>
            <a:r>
              <a:rPr lang="fr-CH" sz="1800" dirty="0" err="1" smtClean="0">
                <a:solidFill>
                  <a:srgbClr val="000000"/>
                </a:solidFill>
              </a:rPr>
              <a:t>same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coil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Mechanical structure also based on collars but with impregnated pole following the LARP TQC experience </a:t>
            </a:r>
            <a:r>
              <a:rPr lang="fr-CH" sz="1600" dirty="0" smtClean="0">
                <a:solidFill>
                  <a:srgbClr val="008000"/>
                </a:solidFill>
              </a:rPr>
              <a:t>(see G. Ambrosio talk)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3 single aperture short models built and tested, first one in June 2012, one double aperture made with second and third</a:t>
            </a: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6581453" y="2831975"/>
            <a:ext cx="1808540" cy="16962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848428"/>
            <a:ext cx="1800200" cy="18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45001" y="4606376"/>
            <a:ext cx="22653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The 11 T CERN cross-section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Karppinen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Auchmann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2668" y="4682975"/>
            <a:ext cx="18758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The 11 T FNAL cross-section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(A.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Zlobin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8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PREVIOUS PROJECTS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200" dirty="0" smtClean="0">
                <a:solidFill>
                  <a:srgbClr val="000000"/>
                </a:solidFill>
              </a:rPr>
              <a:t>A 11 T Nb</a:t>
            </a:r>
            <a:r>
              <a:rPr lang="fr-CH" sz="2200" baseline="-25000" dirty="0" smtClean="0">
                <a:solidFill>
                  <a:srgbClr val="000000"/>
                </a:solidFill>
              </a:rPr>
              <a:t>3</a:t>
            </a:r>
            <a:r>
              <a:rPr lang="fr-CH" sz="2200" dirty="0" smtClean="0">
                <a:solidFill>
                  <a:srgbClr val="000000"/>
                </a:solidFill>
              </a:rPr>
              <a:t>Sn </a:t>
            </a:r>
            <a:r>
              <a:rPr lang="fr-CH" sz="2200" dirty="0" err="1" smtClean="0">
                <a:solidFill>
                  <a:srgbClr val="000000"/>
                </a:solidFill>
              </a:rPr>
              <a:t>dipole</a:t>
            </a:r>
            <a:r>
              <a:rPr lang="fr-CH" sz="2200" dirty="0" smtClean="0">
                <a:solidFill>
                  <a:srgbClr val="000000"/>
                </a:solidFill>
              </a:rPr>
              <a:t> </a:t>
            </a:r>
            <a:r>
              <a:rPr lang="fr-CH" sz="2200" dirty="0" err="1" smtClean="0">
                <a:solidFill>
                  <a:srgbClr val="000000"/>
                </a:solidFill>
              </a:rPr>
              <a:t>was</a:t>
            </a:r>
            <a:r>
              <a:rPr lang="fr-CH" sz="2200" dirty="0" smtClean="0">
                <a:solidFill>
                  <a:srgbClr val="000000"/>
                </a:solidFill>
              </a:rPr>
              <a:t> </a:t>
            </a:r>
            <a:r>
              <a:rPr lang="fr-CH" sz="2200" dirty="0" err="1" smtClean="0">
                <a:solidFill>
                  <a:srgbClr val="000000"/>
                </a:solidFill>
              </a:rPr>
              <a:t>built</a:t>
            </a:r>
            <a:r>
              <a:rPr lang="fr-CH" sz="2200" dirty="0" smtClean="0">
                <a:solidFill>
                  <a:srgbClr val="000000"/>
                </a:solidFill>
              </a:rPr>
              <a:t> in the </a:t>
            </a:r>
            <a:r>
              <a:rPr lang="fr-CH" sz="2200" dirty="0" err="1" smtClean="0">
                <a:solidFill>
                  <a:srgbClr val="000000"/>
                </a:solidFill>
              </a:rPr>
              <a:t>mid</a:t>
            </a:r>
            <a:r>
              <a:rPr lang="fr-CH" sz="2200" dirty="0" smtClean="0">
                <a:solidFill>
                  <a:srgbClr val="000000"/>
                </a:solidFill>
              </a:rPr>
              <a:t> 90s in </a:t>
            </a:r>
            <a:r>
              <a:rPr lang="fr-CH" sz="2200" dirty="0" err="1" smtClean="0">
                <a:solidFill>
                  <a:srgbClr val="000000"/>
                </a:solidFill>
              </a:rPr>
              <a:t>University</a:t>
            </a:r>
            <a:r>
              <a:rPr lang="fr-CH" sz="2200" dirty="0" smtClean="0">
                <a:solidFill>
                  <a:srgbClr val="000000"/>
                </a:solidFill>
              </a:rPr>
              <a:t> of Twente (MSUT) </a:t>
            </a:r>
            <a:r>
              <a:rPr lang="fr-CH" sz="1400" dirty="0">
                <a:solidFill>
                  <a:srgbClr val="00B050"/>
                </a:solidFill>
                <a:hlinkClick r:id="rId2"/>
              </a:rPr>
              <a:t>[</a:t>
            </a:r>
            <a:r>
              <a:rPr lang="fr-CH" sz="1400" dirty="0" smtClean="0">
                <a:solidFill>
                  <a:srgbClr val="00B050"/>
                </a:solidFill>
                <a:hlinkClick r:id="rId2"/>
              </a:rPr>
              <a:t>A. de </a:t>
            </a:r>
            <a:r>
              <a:rPr lang="fr-CH" sz="1400" dirty="0" err="1" smtClean="0">
                <a:solidFill>
                  <a:srgbClr val="00B050"/>
                </a:solidFill>
                <a:hlinkClick r:id="rId2"/>
              </a:rPr>
              <a:t>Ouden</a:t>
            </a:r>
            <a:r>
              <a:rPr lang="fr-CH" sz="1400" dirty="0" smtClean="0">
                <a:solidFill>
                  <a:srgbClr val="00B050"/>
                </a:solidFill>
                <a:hlinkClick r:id="rId2"/>
              </a:rPr>
              <a:t>, H. </a:t>
            </a:r>
            <a:r>
              <a:rPr lang="fr-CH" sz="1400" dirty="0" err="1" smtClean="0">
                <a:solidFill>
                  <a:srgbClr val="00B050"/>
                </a:solidFill>
                <a:hlinkClick r:id="rId2"/>
              </a:rPr>
              <a:t>ten</a:t>
            </a:r>
            <a:r>
              <a:rPr lang="fr-CH" sz="1400" dirty="0" smtClean="0">
                <a:solidFill>
                  <a:srgbClr val="00B050"/>
                </a:solidFill>
                <a:hlinkClick r:id="rId2"/>
              </a:rPr>
              <a:t> Kate et al, IEEE TAS 7 (1997)]</a:t>
            </a:r>
            <a:endParaRPr lang="fr-CH" sz="2200" dirty="0" smtClean="0">
              <a:solidFill>
                <a:srgbClr val="00B05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Reached 11 T at 4.2 K, using a much lower current density strand available at the time (1850 A/mm</a:t>
            </a:r>
            <a:r>
              <a:rPr lang="fr-CH" sz="1800" baseline="30000" dirty="0" smtClean="0">
                <a:solidFill>
                  <a:srgbClr val="000000"/>
                </a:solidFill>
              </a:rPr>
              <a:t>2</a:t>
            </a:r>
            <a:r>
              <a:rPr lang="fr-CH" sz="1800" dirty="0" smtClean="0">
                <a:solidFill>
                  <a:srgbClr val="000000"/>
                </a:solidFill>
              </a:rPr>
              <a:t> at 10 T, 4.2 K, </a:t>
            </a:r>
            <a:r>
              <a:rPr lang="fr-CH" sz="1800" dirty="0" err="1" smtClean="0">
                <a:solidFill>
                  <a:srgbClr val="000000"/>
                </a:solidFill>
              </a:rPr>
              <a:t>instead</a:t>
            </a:r>
            <a:r>
              <a:rPr lang="fr-CH" sz="1800" dirty="0" smtClean="0">
                <a:solidFill>
                  <a:srgbClr val="000000"/>
                </a:solidFill>
              </a:rPr>
              <a:t> of 2400 A/mm</a:t>
            </a:r>
            <a:r>
              <a:rPr lang="fr-CH" sz="1800" baseline="30000" dirty="0" smtClean="0">
                <a:solidFill>
                  <a:srgbClr val="000000"/>
                </a:solidFill>
              </a:rPr>
              <a:t>2</a:t>
            </a:r>
            <a:r>
              <a:rPr lang="fr-CH" sz="1800" dirty="0" smtClean="0">
                <a:solidFill>
                  <a:srgbClr val="000000"/>
                </a:solidFill>
              </a:rPr>
              <a:t> at 12 T, 4.2 K)...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.. </a:t>
            </a:r>
            <a:r>
              <a:rPr lang="fr-CH" sz="1600" dirty="0">
                <a:solidFill>
                  <a:srgbClr val="000000"/>
                </a:solidFill>
              </a:rPr>
              <a:t>t</a:t>
            </a:r>
            <a:r>
              <a:rPr lang="fr-CH" sz="1600" dirty="0" smtClean="0">
                <a:solidFill>
                  <a:srgbClr val="000000"/>
                </a:solidFill>
              </a:rPr>
              <a:t>hanks to more coil (21.7 mm and 17.4 mm cables)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Current density: 340 A/mm</a:t>
            </a:r>
            <a:r>
              <a:rPr lang="fr-CH" sz="1600" baseline="30000" dirty="0" smtClean="0">
                <a:solidFill>
                  <a:srgbClr val="000000"/>
                </a:solidFill>
              </a:rPr>
              <a:t>2 </a:t>
            </a:r>
            <a:r>
              <a:rPr lang="fr-CH" sz="1600" dirty="0" smtClean="0">
                <a:solidFill>
                  <a:srgbClr val="000000"/>
                </a:solidFill>
              </a:rPr>
              <a:t>(</a:t>
            </a:r>
            <a:r>
              <a:rPr lang="fr-CH" sz="1600" dirty="0" err="1" smtClean="0">
                <a:solidFill>
                  <a:srgbClr val="000000"/>
                </a:solidFill>
              </a:rPr>
              <a:t>inner</a:t>
            </a:r>
            <a:r>
              <a:rPr lang="fr-CH" sz="1600" dirty="0" smtClean="0">
                <a:solidFill>
                  <a:srgbClr val="000000"/>
                </a:solidFill>
              </a:rPr>
              <a:t>) 540 A/mm</a:t>
            </a:r>
            <a:r>
              <a:rPr lang="fr-CH" sz="1600" baseline="30000" dirty="0" smtClean="0">
                <a:solidFill>
                  <a:srgbClr val="000000"/>
                </a:solidFill>
              </a:rPr>
              <a:t>2 </a:t>
            </a:r>
            <a:r>
              <a:rPr lang="fr-CH" sz="1600" dirty="0" smtClean="0">
                <a:solidFill>
                  <a:srgbClr val="000000"/>
                </a:solidFill>
              </a:rPr>
              <a:t>(</a:t>
            </a:r>
            <a:r>
              <a:rPr lang="fr-CH" sz="1600" dirty="0" err="1" smtClean="0">
                <a:solidFill>
                  <a:srgbClr val="000000"/>
                </a:solidFill>
              </a:rPr>
              <a:t>outer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  <a:endParaRPr lang="fr-CH" sz="1600" baseline="30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chemeClr val="accent3"/>
                </a:solidFill>
              </a:rPr>
              <a:t>Removable pole (taken in 11 T)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</a:rPr>
              <a:t>Mica insulation (taken in 11 T)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Al ring structure and Al clamp (not taken)</a:t>
            </a: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Graded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coils</a:t>
            </a:r>
            <a:r>
              <a:rPr lang="fr-CH" sz="1600" dirty="0" smtClean="0">
                <a:solidFill>
                  <a:srgbClr val="000000"/>
                </a:solidFill>
              </a:rPr>
              <a:t> (not </a:t>
            </a:r>
            <a:r>
              <a:rPr lang="fr-CH" sz="1600" dirty="0" err="1" smtClean="0">
                <a:solidFill>
                  <a:srgbClr val="000000"/>
                </a:solidFill>
              </a:rPr>
              <a:t>taken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</a:p>
          <a:p>
            <a:pPr lvl="2"/>
            <a:endParaRPr lang="fr-CH" sz="1400" dirty="0" smtClean="0">
              <a:solidFill>
                <a:srgbClr val="000000"/>
              </a:solidFill>
            </a:endParaRPr>
          </a:p>
          <a:p>
            <a:pPr lvl="1"/>
            <a:endParaRPr lang="fr-CH" sz="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7" name="Picture 6" descr="MSU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89" y="1990696"/>
            <a:ext cx="2547544" cy="23709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3" y="3363838"/>
            <a:ext cx="1786767" cy="1744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40897" y="4433184"/>
            <a:ext cx="21259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The MSUT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endParaRPr lang="fr-CH" sz="11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(H.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Kate, A. den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Ouden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0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 T DESIGN CHOICES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 fontScale="92500" lnSpcReduction="10000"/>
          </a:bodyPr>
          <a:lstStyle/>
          <a:p>
            <a:pPr marL="914400" lvl="2" indent="0">
              <a:buNone/>
            </a:pPr>
            <a:r>
              <a:rPr lang="fr-CH" sz="1600" dirty="0" smtClean="0">
                <a:solidFill>
                  <a:srgbClr val="00B050"/>
                </a:solidFill>
                <a:hlinkClick r:id="rId2"/>
              </a:rPr>
              <a:t>M. </a:t>
            </a:r>
            <a:r>
              <a:rPr lang="fr-CH" sz="1600" dirty="0" err="1" smtClean="0">
                <a:solidFill>
                  <a:srgbClr val="00B050"/>
                </a:solidFill>
                <a:hlinkClick r:id="rId2"/>
              </a:rPr>
              <a:t>Karppinen</a:t>
            </a:r>
            <a:r>
              <a:rPr lang="fr-CH" sz="1600" dirty="0" smtClean="0">
                <a:solidFill>
                  <a:srgbClr val="00B050"/>
                </a:solidFill>
                <a:hlinkClick r:id="rId2"/>
              </a:rPr>
              <a:t>, et al. IEEE TAS 22 (2012)</a:t>
            </a:r>
            <a:endParaRPr lang="fr-CH" sz="1600" dirty="0" smtClean="0">
              <a:solidFill>
                <a:srgbClr val="00B050"/>
              </a:solidFill>
            </a:endParaRPr>
          </a:p>
          <a:p>
            <a:r>
              <a:rPr lang="fr-CH" sz="2200" dirty="0" smtClean="0">
                <a:solidFill>
                  <a:srgbClr val="000000"/>
                </a:solidFill>
              </a:rPr>
              <a:t>Management of the transverse stress</a:t>
            </a:r>
          </a:p>
          <a:p>
            <a:pPr lvl="1"/>
            <a:r>
              <a:rPr lang="fr-CH" sz="1800" dirty="0">
                <a:solidFill>
                  <a:srgbClr val="C00000"/>
                </a:solidFill>
              </a:rPr>
              <a:t>Structure </a:t>
            </a:r>
            <a:r>
              <a:rPr lang="fr-CH" sz="1800" dirty="0" err="1">
                <a:solidFill>
                  <a:srgbClr val="C00000"/>
                </a:solidFill>
              </a:rPr>
              <a:t>similar</a:t>
            </a:r>
            <a:r>
              <a:rPr lang="fr-CH" sz="1800" dirty="0">
                <a:solidFill>
                  <a:srgbClr val="C00000"/>
                </a:solidFill>
              </a:rPr>
              <a:t> to the LHC </a:t>
            </a:r>
            <a:r>
              <a:rPr lang="fr-CH" sz="1800" dirty="0" err="1" smtClean="0">
                <a:solidFill>
                  <a:srgbClr val="C00000"/>
                </a:solidFill>
              </a:rPr>
              <a:t>dipole</a:t>
            </a:r>
            <a:r>
              <a:rPr lang="fr-CH" sz="1800" dirty="0" smtClean="0">
                <a:solidFill>
                  <a:srgbClr val="C00000"/>
                </a:solidFill>
              </a:rPr>
              <a:t> (</a:t>
            </a:r>
            <a:r>
              <a:rPr lang="fr-CH" sz="1800" dirty="0" err="1" smtClean="0">
                <a:solidFill>
                  <a:srgbClr val="C00000"/>
                </a:solidFill>
              </a:rPr>
              <a:t>separate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collar</a:t>
            </a:r>
            <a:r>
              <a:rPr lang="fr-CH" sz="1800" dirty="0" smtClean="0">
                <a:solidFill>
                  <a:srgbClr val="C00000"/>
                </a:solidFill>
              </a:rPr>
              <a:t> variant), </a:t>
            </a:r>
            <a:r>
              <a:rPr lang="fr-CH" sz="1800" dirty="0" err="1" smtClean="0">
                <a:solidFill>
                  <a:srgbClr val="C00000"/>
                </a:solidFill>
              </a:rPr>
              <a:t>with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30 mm-</a:t>
            </a:r>
            <a:r>
              <a:rPr lang="fr-CH" sz="1800" dirty="0" err="1" smtClean="0">
                <a:solidFill>
                  <a:srgbClr val="000000"/>
                </a:solidFill>
              </a:rPr>
              <a:t>thick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C00000"/>
                </a:solidFill>
              </a:rPr>
              <a:t>s</a:t>
            </a:r>
            <a:r>
              <a:rPr lang="fr-CH" sz="1800" dirty="0" err="1" smtClean="0">
                <a:solidFill>
                  <a:srgbClr val="C00000"/>
                </a:solidFill>
              </a:rPr>
              <a:t>tainless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steel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collars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giving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most</a:t>
            </a:r>
            <a:r>
              <a:rPr lang="fr-CH" sz="1800" dirty="0" smtClean="0">
                <a:solidFill>
                  <a:srgbClr val="000000"/>
                </a:solidFill>
              </a:rPr>
              <a:t> of </a:t>
            </a:r>
            <a:r>
              <a:rPr lang="fr-CH" sz="1800" dirty="0" err="1" smtClean="0">
                <a:solidFill>
                  <a:srgbClr val="000000"/>
                </a:solidFill>
              </a:rPr>
              <a:t>containment</a:t>
            </a:r>
            <a:r>
              <a:rPr lang="fr-CH" sz="1800" dirty="0" smtClean="0">
                <a:solidFill>
                  <a:srgbClr val="000000"/>
                </a:solidFill>
              </a:rPr>
              <a:t> and </a:t>
            </a:r>
            <a:r>
              <a:rPr lang="fr-CH" sz="1800" dirty="0" err="1" smtClean="0">
                <a:solidFill>
                  <a:srgbClr val="000000"/>
                </a:solidFill>
              </a:rPr>
              <a:t>preload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2"/>
            <a:r>
              <a:rPr lang="fr-CH" sz="1400" dirty="0" smtClean="0">
                <a:solidFill>
                  <a:srgbClr val="000000"/>
                </a:solidFill>
              </a:rPr>
              <a:t>Partial contribution of the </a:t>
            </a:r>
            <a:r>
              <a:rPr lang="fr-CH" sz="1400" dirty="0" err="1" smtClean="0">
                <a:solidFill>
                  <a:srgbClr val="000000"/>
                </a:solidFill>
              </a:rPr>
              <a:t>iron</a:t>
            </a:r>
            <a:endParaRPr lang="fr-CH" sz="14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>
                <a:solidFill>
                  <a:srgbClr val="000000"/>
                </a:solidFill>
              </a:rPr>
              <a:t>Removable</a:t>
            </a:r>
            <a:r>
              <a:rPr lang="fr-CH" sz="1800" dirty="0">
                <a:solidFill>
                  <a:srgbClr val="000000"/>
                </a:solidFill>
              </a:rPr>
              <a:t> pole (non </a:t>
            </a:r>
            <a:r>
              <a:rPr lang="fr-CH" sz="1800" dirty="0" err="1">
                <a:solidFill>
                  <a:srgbClr val="000000"/>
                </a:solidFill>
              </a:rPr>
              <a:t>impregnated</a:t>
            </a:r>
            <a:r>
              <a:rPr lang="fr-CH" sz="1800" dirty="0">
                <a:solidFill>
                  <a:srgbClr val="000000"/>
                </a:solidFill>
              </a:rPr>
              <a:t>) to </a:t>
            </a:r>
            <a:r>
              <a:rPr lang="fr-CH" sz="1800" dirty="0" err="1">
                <a:solidFill>
                  <a:srgbClr val="000000"/>
                </a:solidFill>
              </a:rPr>
              <a:t>allow</a:t>
            </a:r>
            <a:r>
              <a:rPr lang="fr-CH" sz="1800" dirty="0">
                <a:solidFill>
                  <a:srgbClr val="000000"/>
                </a:solidFill>
              </a:rPr>
              <a:t> a </a:t>
            </a:r>
            <a:r>
              <a:rPr lang="fr-CH" sz="1800" dirty="0" err="1">
                <a:solidFill>
                  <a:srgbClr val="000000"/>
                </a:solidFill>
              </a:rPr>
              <a:t>shimming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also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from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coil</a:t>
            </a:r>
            <a:r>
              <a:rPr lang="fr-CH" sz="1800" dirty="0">
                <a:solidFill>
                  <a:srgbClr val="000000"/>
                </a:solidFill>
              </a:rPr>
              <a:t> pole </a:t>
            </a:r>
            <a:r>
              <a:rPr lang="fr-CH" sz="1800" dirty="0" smtClean="0">
                <a:solidFill>
                  <a:srgbClr val="000000"/>
                </a:solidFill>
              </a:rPr>
              <a:t>(as in the LHC </a:t>
            </a:r>
            <a:r>
              <a:rPr lang="fr-CH" sz="1800" dirty="0" err="1" smtClean="0">
                <a:solidFill>
                  <a:srgbClr val="000000"/>
                </a:solidFill>
              </a:rPr>
              <a:t>dipole</a:t>
            </a:r>
            <a:r>
              <a:rPr lang="fr-CH" sz="1800" dirty="0" smtClean="0">
                <a:solidFill>
                  <a:srgbClr val="000000"/>
                </a:solidFill>
              </a:rPr>
              <a:t>) to </a:t>
            </a:r>
            <a:r>
              <a:rPr lang="fr-CH" sz="1800" dirty="0">
                <a:solidFill>
                  <a:srgbClr val="000000"/>
                </a:solidFill>
              </a:rPr>
              <a:t>have </a:t>
            </a:r>
            <a:r>
              <a:rPr lang="fr-CH" sz="1800" dirty="0" err="1">
                <a:solidFill>
                  <a:srgbClr val="000000"/>
                </a:solidFill>
              </a:rPr>
              <a:t>additional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parameters</a:t>
            </a:r>
            <a:r>
              <a:rPr lang="fr-CH" sz="1800" dirty="0">
                <a:solidFill>
                  <a:srgbClr val="000000"/>
                </a:solidFill>
              </a:rPr>
              <a:t> to </a:t>
            </a:r>
            <a:r>
              <a:rPr lang="fr-CH" sz="1800" dirty="0">
                <a:solidFill>
                  <a:srgbClr val="C00000"/>
                </a:solidFill>
              </a:rPr>
              <a:t>manage the </a:t>
            </a:r>
            <a:r>
              <a:rPr lang="fr-CH" sz="1800" dirty="0" err="1">
                <a:solidFill>
                  <a:srgbClr val="C00000"/>
                </a:solidFill>
              </a:rPr>
              <a:t>bending</a:t>
            </a:r>
            <a:r>
              <a:rPr lang="fr-CH" sz="1800" dirty="0">
                <a:solidFill>
                  <a:srgbClr val="C00000"/>
                </a:solidFill>
              </a:rPr>
              <a:t> </a:t>
            </a:r>
            <a:endParaRPr lang="fr-CH" sz="1800" dirty="0" smtClean="0">
              <a:solidFill>
                <a:srgbClr val="C00000"/>
              </a:solidFill>
            </a:endParaRP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Separate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>
                <a:solidFill>
                  <a:srgbClr val="000000"/>
                </a:solidFill>
              </a:rPr>
              <a:t>apertures (not </a:t>
            </a:r>
            <a:r>
              <a:rPr lang="fr-CH" sz="1800" dirty="0" err="1">
                <a:solidFill>
                  <a:srgbClr val="000000"/>
                </a:solidFill>
              </a:rPr>
              <a:t>mechanically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coupled</a:t>
            </a:r>
            <a:r>
              <a:rPr lang="fr-CH" sz="1800" dirty="0">
                <a:solidFill>
                  <a:srgbClr val="000000"/>
                </a:solidFill>
              </a:rPr>
              <a:t> as in the LHC </a:t>
            </a:r>
            <a:r>
              <a:rPr lang="fr-CH" sz="1800" dirty="0" err="1">
                <a:solidFill>
                  <a:srgbClr val="000000"/>
                </a:solidFill>
              </a:rPr>
              <a:t>dipole</a:t>
            </a:r>
            <a:r>
              <a:rPr lang="fr-CH" sz="1800" dirty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Insulation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based</a:t>
            </a:r>
            <a:r>
              <a:rPr lang="fr-CH" sz="1800" dirty="0" smtClean="0">
                <a:solidFill>
                  <a:srgbClr val="000000"/>
                </a:solidFill>
              </a:rPr>
              <a:t> on </a:t>
            </a:r>
            <a:r>
              <a:rPr lang="fr-CH" sz="1800" dirty="0" err="1" smtClean="0">
                <a:solidFill>
                  <a:srgbClr val="000000"/>
                </a:solidFill>
              </a:rPr>
              <a:t>braided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fiberglass</a:t>
            </a:r>
            <a:r>
              <a:rPr lang="fr-CH" sz="1800" dirty="0" smtClean="0">
                <a:solidFill>
                  <a:srgbClr val="000000"/>
                </a:solidFill>
              </a:rPr>
              <a:t> and mica </a:t>
            </a:r>
            <a:r>
              <a:rPr lang="fr-CH" sz="1800" dirty="0" err="1" smtClean="0">
                <a:solidFill>
                  <a:srgbClr val="000000"/>
                </a:solidFill>
              </a:rPr>
              <a:t>sheet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endParaRPr lang="fr-CH" sz="1800" dirty="0" smtClean="0">
              <a:solidFill>
                <a:srgbClr val="C00000"/>
              </a:solidFill>
            </a:endParaRPr>
          </a:p>
          <a:p>
            <a:r>
              <a:rPr lang="fr-CH" sz="2200" dirty="0" smtClean="0">
                <a:solidFill>
                  <a:srgbClr val="000000"/>
                </a:solidFill>
              </a:rPr>
              <a:t>Management </a:t>
            </a:r>
            <a:r>
              <a:rPr lang="fr-CH" sz="2200" dirty="0">
                <a:solidFill>
                  <a:srgbClr val="000000"/>
                </a:solidFill>
              </a:rPr>
              <a:t>of the </a:t>
            </a:r>
            <a:r>
              <a:rPr lang="fr-CH" sz="2200" dirty="0" smtClean="0">
                <a:solidFill>
                  <a:srgbClr val="000000"/>
                </a:solidFill>
              </a:rPr>
              <a:t>axial stress</a:t>
            </a:r>
          </a:p>
          <a:p>
            <a:pPr lvl="1"/>
            <a:r>
              <a:rPr lang="fr-CH" sz="1800" dirty="0" smtClean="0">
                <a:solidFill>
                  <a:srgbClr val="C00000"/>
                </a:solidFill>
              </a:rPr>
              <a:t>Structure </a:t>
            </a:r>
            <a:r>
              <a:rPr lang="fr-CH" sz="1800" dirty="0" err="1" smtClean="0">
                <a:solidFill>
                  <a:srgbClr val="C00000"/>
                </a:solidFill>
              </a:rPr>
              <a:t>similar</a:t>
            </a:r>
            <a:r>
              <a:rPr lang="fr-CH" sz="1800" dirty="0" smtClean="0">
                <a:solidFill>
                  <a:srgbClr val="C00000"/>
                </a:solidFill>
              </a:rPr>
              <a:t> to the LHC </a:t>
            </a:r>
            <a:r>
              <a:rPr lang="fr-CH" sz="1800" dirty="0" err="1" smtClean="0">
                <a:solidFill>
                  <a:srgbClr val="C00000"/>
                </a:solidFill>
              </a:rPr>
              <a:t>dipole</a:t>
            </a:r>
            <a:r>
              <a:rPr lang="fr-CH" sz="1800" dirty="0" smtClean="0">
                <a:solidFill>
                  <a:srgbClr val="000000"/>
                </a:solidFill>
              </a:rPr>
              <a:t>, </a:t>
            </a:r>
            <a:r>
              <a:rPr lang="fr-CH" sz="1800" dirty="0" err="1" smtClean="0">
                <a:solidFill>
                  <a:srgbClr val="000000"/>
                </a:solidFill>
              </a:rPr>
              <a:t>with</a:t>
            </a:r>
            <a:r>
              <a:rPr lang="fr-CH" sz="1800" dirty="0" smtClean="0">
                <a:solidFill>
                  <a:srgbClr val="000000"/>
                </a:solidFill>
              </a:rPr>
              <a:t> axial forces </a:t>
            </a:r>
          </a:p>
          <a:p>
            <a:pPr marL="457200" lvl="1" indent="0">
              <a:buNone/>
            </a:pPr>
            <a:r>
              <a:rPr lang="fr-CH" sz="1800" dirty="0">
                <a:solidFill>
                  <a:srgbClr val="000000"/>
                </a:solidFill>
              </a:rPr>
              <a:t>	</a:t>
            </a:r>
            <a:r>
              <a:rPr lang="fr-CH" sz="1800" dirty="0" smtClean="0">
                <a:solidFill>
                  <a:srgbClr val="000000"/>
                </a:solidFill>
              </a:rPr>
              <a:t>on the </a:t>
            </a:r>
            <a:r>
              <a:rPr lang="fr-CH" sz="1800" dirty="0" err="1" smtClean="0">
                <a:solidFill>
                  <a:srgbClr val="000000"/>
                </a:solidFill>
              </a:rPr>
              <a:t>coil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kept</a:t>
            </a:r>
            <a:r>
              <a:rPr lang="fr-CH" sz="1800" dirty="0" smtClean="0">
                <a:solidFill>
                  <a:srgbClr val="000000"/>
                </a:solidFill>
              </a:rPr>
              <a:t> by the </a:t>
            </a:r>
            <a:r>
              <a:rPr lang="fr-CH" sz="1800" dirty="0" err="1" smtClean="0">
                <a:solidFill>
                  <a:srgbClr val="000000"/>
                </a:solidFill>
              </a:rPr>
              <a:t>stainless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steel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shell</a:t>
            </a:r>
            <a:endParaRPr lang="fr-CH" sz="1800" dirty="0" smtClean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r>
              <a:rPr lang="fr-CH" sz="1600" dirty="0" smtClean="0">
                <a:solidFill>
                  <a:srgbClr val="000000"/>
                </a:solidFill>
              </a:rPr>
              <a:t>Note: for </a:t>
            </a:r>
            <a:r>
              <a:rPr lang="fr-CH" sz="1600" dirty="0" err="1" smtClean="0">
                <a:solidFill>
                  <a:srgbClr val="000000"/>
                </a:solidFill>
              </a:rPr>
              <a:t>conductor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refer</a:t>
            </a:r>
            <a:r>
              <a:rPr lang="fr-CH" sz="1600" dirty="0" smtClean="0">
                <a:solidFill>
                  <a:srgbClr val="000000"/>
                </a:solidFill>
              </a:rPr>
              <a:t> to </a:t>
            </a:r>
            <a:r>
              <a:rPr lang="fr-CH" sz="1600" dirty="0" smtClean="0">
                <a:solidFill>
                  <a:srgbClr val="00B050"/>
                </a:solidFill>
              </a:rPr>
              <a:t>talk by A. Ballarino</a:t>
            </a:r>
            <a:endParaRPr lang="fr-CH" sz="1600" dirty="0">
              <a:solidFill>
                <a:srgbClr val="00B050"/>
              </a:solidFill>
            </a:endParaRPr>
          </a:p>
          <a:p>
            <a:pPr lvl="2"/>
            <a:endParaRPr lang="fr-CH" sz="1400" dirty="0" smtClean="0">
              <a:solidFill>
                <a:srgbClr val="000000"/>
              </a:solidFill>
            </a:endParaRPr>
          </a:p>
          <a:p>
            <a:pPr lvl="1"/>
            <a:endParaRPr lang="fr-CH" sz="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6544905" y="3113585"/>
            <a:ext cx="2016224" cy="192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5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Elements of 11 T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Elements of MQXF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11 T performance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MQXF performance</a:t>
            </a:r>
            <a:endParaRPr lang="fr-CH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06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SCOPE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The MQXF </a:t>
            </a:r>
            <a:r>
              <a:rPr lang="fr-CH" sz="2400" dirty="0" err="1" smtClean="0">
                <a:solidFill>
                  <a:srgbClr val="000000"/>
                </a:solidFill>
              </a:rPr>
              <a:t>dipole</a:t>
            </a:r>
            <a:r>
              <a:rPr lang="fr-CH" sz="2400" dirty="0" smtClean="0">
                <a:solidFill>
                  <a:srgbClr val="000000"/>
                </a:solidFill>
              </a:rPr>
              <a:t> </a:t>
            </a:r>
            <a:r>
              <a:rPr lang="fr-CH" sz="2400" dirty="0" err="1" smtClean="0">
                <a:solidFill>
                  <a:srgbClr val="000000"/>
                </a:solidFill>
              </a:rPr>
              <a:t>is</a:t>
            </a:r>
            <a:r>
              <a:rPr lang="fr-CH" sz="2400" dirty="0" smtClean="0">
                <a:solidFill>
                  <a:srgbClr val="000000"/>
                </a:solidFill>
              </a:rPr>
              <a:t> a part of the HL-LHC </a:t>
            </a:r>
            <a:r>
              <a:rPr lang="fr-CH" sz="2400" dirty="0" err="1" smtClean="0">
                <a:solidFill>
                  <a:srgbClr val="000000"/>
                </a:solidFill>
              </a:rPr>
              <a:t>project</a:t>
            </a:r>
            <a:endParaRPr lang="fr-CH" sz="2400" dirty="0" smtClean="0">
              <a:solidFill>
                <a:srgbClr val="000000"/>
              </a:solidFill>
            </a:endParaRPr>
          </a:p>
          <a:p>
            <a:pPr lvl="1"/>
            <a:r>
              <a:rPr lang="fr-CH" sz="2000" dirty="0" err="1" smtClean="0">
                <a:solidFill>
                  <a:srgbClr val="000000"/>
                </a:solidFill>
              </a:rPr>
              <a:t>Quadrupole</a:t>
            </a:r>
            <a:r>
              <a:rPr lang="fr-CH" sz="2000" dirty="0" smtClean="0">
                <a:solidFill>
                  <a:srgbClr val="000000"/>
                </a:solidFill>
              </a:rPr>
              <a:t> for interaction </a:t>
            </a:r>
            <a:r>
              <a:rPr lang="fr-CH" sz="2000" dirty="0" err="1" smtClean="0">
                <a:solidFill>
                  <a:srgbClr val="000000"/>
                </a:solidFill>
              </a:rPr>
              <a:t>regions</a:t>
            </a:r>
            <a:r>
              <a:rPr lang="fr-CH" sz="2000" dirty="0" smtClean="0">
                <a:solidFill>
                  <a:srgbClr val="000000"/>
                </a:solidFill>
              </a:rPr>
              <a:t> to </a:t>
            </a:r>
            <a:r>
              <a:rPr lang="fr-CH" sz="2000" dirty="0" smtClean="0">
                <a:solidFill>
                  <a:srgbClr val="C00000"/>
                </a:solidFill>
              </a:rPr>
              <a:t>replace the </a:t>
            </a:r>
            <a:r>
              <a:rPr lang="fr-CH" sz="2000" dirty="0" err="1" smtClean="0">
                <a:solidFill>
                  <a:srgbClr val="C00000"/>
                </a:solidFill>
              </a:rPr>
              <a:t>present</a:t>
            </a:r>
            <a:r>
              <a:rPr lang="fr-CH" sz="2000" dirty="0" smtClean="0">
                <a:solidFill>
                  <a:srgbClr val="C00000"/>
                </a:solidFill>
              </a:rPr>
              <a:t> triplet </a:t>
            </a:r>
            <a:r>
              <a:rPr lang="fr-CH" sz="2000" dirty="0" smtClean="0">
                <a:solidFill>
                  <a:srgbClr val="000000"/>
                </a:solidFill>
              </a:rPr>
              <a:t>(MQXA and MQXB) in Long </a:t>
            </a:r>
            <a:r>
              <a:rPr lang="fr-CH" sz="2000" dirty="0" err="1" smtClean="0">
                <a:solidFill>
                  <a:srgbClr val="000000"/>
                </a:solidFill>
              </a:rPr>
              <a:t>Shutdown</a:t>
            </a:r>
            <a:r>
              <a:rPr lang="fr-CH" sz="2000" dirty="0" smtClean="0">
                <a:solidFill>
                  <a:srgbClr val="000000"/>
                </a:solidFill>
              </a:rPr>
              <a:t> 3</a:t>
            </a:r>
          </a:p>
          <a:p>
            <a:pPr lvl="1"/>
            <a:r>
              <a:rPr lang="fr-CH" sz="2000" dirty="0" err="1" smtClean="0">
                <a:solidFill>
                  <a:srgbClr val="C00000"/>
                </a:solidFill>
              </a:rPr>
              <a:t>Twice</a:t>
            </a:r>
            <a:r>
              <a:rPr lang="fr-CH" sz="2000" dirty="0" smtClean="0">
                <a:solidFill>
                  <a:srgbClr val="C00000"/>
                </a:solidFill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</a:rPr>
              <a:t>larger</a:t>
            </a:r>
            <a:r>
              <a:rPr lang="fr-CH" sz="2000" dirty="0" smtClean="0">
                <a:solidFill>
                  <a:srgbClr val="C00000"/>
                </a:solidFill>
              </a:rPr>
              <a:t> aperture </a:t>
            </a:r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respect to </a:t>
            </a:r>
            <a:r>
              <a:rPr lang="fr-CH" sz="2000" dirty="0" err="1" smtClean="0">
                <a:solidFill>
                  <a:srgbClr val="000000"/>
                </a:solidFill>
              </a:rPr>
              <a:t>present</a:t>
            </a:r>
            <a:r>
              <a:rPr lang="fr-CH" sz="2000" dirty="0" smtClean="0">
                <a:solidFill>
                  <a:srgbClr val="000000"/>
                </a:solidFill>
              </a:rPr>
              <a:t> MQXFA/B (150 mm vs 70 mm) to </a:t>
            </a:r>
            <a:r>
              <a:rPr lang="fr-CH" sz="2000" dirty="0" err="1" smtClean="0">
                <a:solidFill>
                  <a:srgbClr val="000000"/>
                </a:solidFill>
              </a:rPr>
              <a:t>allow</a:t>
            </a:r>
            <a:r>
              <a:rPr lang="fr-CH" sz="2000" dirty="0" smtClean="0">
                <a:solidFill>
                  <a:srgbClr val="000000"/>
                </a:solidFill>
              </a:rPr>
              <a:t> a </a:t>
            </a:r>
            <a:r>
              <a:rPr lang="fr-CH" sz="2000" dirty="0" err="1" smtClean="0">
                <a:solidFill>
                  <a:srgbClr val="000000"/>
                </a:solidFill>
              </a:rPr>
              <a:t>smaller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fr-CH" sz="2000" dirty="0" smtClean="0">
                <a:solidFill>
                  <a:srgbClr val="000000"/>
                </a:solidFill>
              </a:rPr>
              <a:t>* and to have </a:t>
            </a:r>
            <a:r>
              <a:rPr lang="fr-CH" sz="2000" dirty="0" err="1" smtClean="0">
                <a:solidFill>
                  <a:srgbClr val="000000"/>
                </a:solidFill>
              </a:rPr>
              <a:t>space</a:t>
            </a:r>
            <a:r>
              <a:rPr lang="fr-CH" sz="2000" dirty="0" smtClean="0">
                <a:solidFill>
                  <a:srgbClr val="000000"/>
                </a:solidFill>
              </a:rPr>
              <a:t> for </a:t>
            </a:r>
            <a:r>
              <a:rPr lang="fr-CH" sz="2000" dirty="0" err="1" smtClean="0">
                <a:solidFill>
                  <a:srgbClr val="000000"/>
                </a:solidFill>
              </a:rPr>
              <a:t>thick</a:t>
            </a:r>
            <a:r>
              <a:rPr lang="fr-CH" sz="2000" dirty="0" smtClean="0">
                <a:solidFill>
                  <a:srgbClr val="000000"/>
                </a:solidFill>
              </a:rPr>
              <a:t> W </a:t>
            </a:r>
            <a:r>
              <a:rPr lang="fr-CH" sz="2000" dirty="0" err="1" smtClean="0">
                <a:solidFill>
                  <a:srgbClr val="000000"/>
                </a:solidFill>
              </a:rPr>
              <a:t>absorbers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Change of </a:t>
            </a:r>
            <a:r>
              <a:rPr lang="fr-CH" sz="1600" dirty="0" err="1" smtClean="0">
                <a:solidFill>
                  <a:srgbClr val="000000"/>
                </a:solidFill>
              </a:rPr>
              <a:t>technology</a:t>
            </a:r>
            <a:r>
              <a:rPr lang="fr-CH" sz="1600" dirty="0" smtClean="0">
                <a:solidFill>
                  <a:srgbClr val="000000"/>
                </a:solidFill>
              </a:rPr>
              <a:t> (Nb-Ti to Nb</a:t>
            </a:r>
            <a:r>
              <a:rPr lang="fr-CH" sz="1600" baseline="-25000" dirty="0" smtClean="0">
                <a:solidFill>
                  <a:srgbClr val="000000"/>
                </a:solidFill>
              </a:rPr>
              <a:t>3</a:t>
            </a:r>
            <a:r>
              <a:rPr lang="fr-CH" sz="1600" dirty="0" smtClean="0">
                <a:solidFill>
                  <a:srgbClr val="000000"/>
                </a:solidFill>
              </a:rPr>
              <a:t>Sn) </a:t>
            </a:r>
            <a:r>
              <a:rPr lang="fr-CH" sz="1600" dirty="0" err="1" smtClean="0">
                <a:solidFill>
                  <a:srgbClr val="000000"/>
                </a:solidFill>
              </a:rPr>
              <a:t>needed</a:t>
            </a:r>
            <a:r>
              <a:rPr lang="fr-CH" sz="1600" dirty="0" smtClean="0">
                <a:solidFill>
                  <a:srgbClr val="000000"/>
                </a:solidFill>
              </a:rPr>
              <a:t> to </a:t>
            </a:r>
            <a:r>
              <a:rPr lang="fr-CH" sz="1600" dirty="0" err="1" smtClean="0">
                <a:solidFill>
                  <a:srgbClr val="000000"/>
                </a:solidFill>
              </a:rPr>
              <a:t>keep</a:t>
            </a:r>
            <a:r>
              <a:rPr lang="fr-CH" sz="1600" dirty="0" smtClean="0">
                <a:solidFill>
                  <a:srgbClr val="000000"/>
                </a:solidFill>
              </a:rPr>
              <a:t> compact triplet </a:t>
            </a:r>
            <a:r>
              <a:rPr lang="fr-CH" sz="1600" dirty="0" err="1" smtClean="0">
                <a:solidFill>
                  <a:srgbClr val="000000"/>
                </a:solidFill>
              </a:rPr>
              <a:t>fitting</a:t>
            </a:r>
            <a:r>
              <a:rPr lang="fr-CH" sz="1600" dirty="0" smtClean="0">
                <a:solidFill>
                  <a:srgbClr val="000000"/>
                </a:solidFill>
              </a:rPr>
              <a:t> the LHC tunnel </a:t>
            </a:r>
            <a:r>
              <a:rPr lang="fr-CH" sz="1600" dirty="0" err="1" smtClean="0">
                <a:solidFill>
                  <a:srgbClr val="000000"/>
                </a:solidFill>
              </a:rPr>
              <a:t>constraint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2000" dirty="0" smtClean="0">
                <a:solidFill>
                  <a:srgbClr val="000000"/>
                </a:solidFill>
              </a:rPr>
              <a:t>Peak </a:t>
            </a:r>
            <a:r>
              <a:rPr lang="fr-CH" sz="2000" dirty="0" err="1" smtClean="0">
                <a:solidFill>
                  <a:srgbClr val="000000"/>
                </a:solidFill>
              </a:rPr>
              <a:t>field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from</a:t>
            </a:r>
            <a:r>
              <a:rPr lang="fr-CH" sz="2000" dirty="0" smtClean="0">
                <a:solidFill>
                  <a:srgbClr val="000000"/>
                </a:solidFill>
              </a:rPr>
              <a:t> 8.6 T (MQXFA/B) to 11.4 T</a:t>
            </a:r>
          </a:p>
          <a:p>
            <a:pPr lvl="1"/>
            <a:r>
              <a:rPr lang="fr-CH" sz="2000" dirty="0" smtClean="0">
                <a:solidFill>
                  <a:srgbClr val="000000"/>
                </a:solidFill>
              </a:rPr>
              <a:t>4 triplets to </a:t>
            </a:r>
            <a:r>
              <a:rPr lang="fr-CH" sz="2000" dirty="0" err="1" smtClean="0">
                <a:solidFill>
                  <a:srgbClr val="000000"/>
                </a:solidFill>
              </a:rPr>
              <a:t>be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installed</a:t>
            </a:r>
            <a:r>
              <a:rPr lang="fr-CH" sz="2000" dirty="0" smtClean="0">
                <a:solidFill>
                  <a:srgbClr val="000000"/>
                </a:solidFill>
              </a:rPr>
              <a:t> in LS3, total of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20 </a:t>
            </a:r>
            <a:r>
              <a:rPr lang="fr-CH" sz="1600" dirty="0" err="1">
                <a:solidFill>
                  <a:srgbClr val="000000"/>
                </a:solidFill>
              </a:rPr>
              <a:t>magnets</a:t>
            </a:r>
            <a:r>
              <a:rPr lang="fr-CH" sz="1600" dirty="0">
                <a:solidFill>
                  <a:srgbClr val="000000"/>
                </a:solidFill>
              </a:rPr>
              <a:t> 4.2-m-long (</a:t>
            </a:r>
            <a:r>
              <a:rPr lang="fr-CH" sz="1600" dirty="0" smtClean="0">
                <a:solidFill>
                  <a:srgbClr val="000000"/>
                </a:solidFill>
              </a:rPr>
              <a:t>MQXFA)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10 </a:t>
            </a:r>
            <a:r>
              <a:rPr lang="fr-CH" sz="1600" dirty="0" err="1">
                <a:solidFill>
                  <a:srgbClr val="000000"/>
                </a:solidFill>
              </a:rPr>
              <a:t>magnets</a:t>
            </a:r>
            <a:r>
              <a:rPr lang="fr-CH" sz="1600" dirty="0">
                <a:solidFill>
                  <a:srgbClr val="000000"/>
                </a:solidFill>
              </a:rPr>
              <a:t> 7.15-m-long </a:t>
            </a:r>
            <a:r>
              <a:rPr lang="fr-CH" sz="1600" dirty="0" smtClean="0">
                <a:solidFill>
                  <a:srgbClr val="000000"/>
                </a:solidFill>
              </a:rPr>
              <a:t>(MQXFB)</a:t>
            </a: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Together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w</a:t>
            </a:r>
            <a:r>
              <a:rPr lang="fr-CH" sz="1600" dirty="0" err="1" smtClean="0">
                <a:solidFill>
                  <a:srgbClr val="000000"/>
                </a:solidFill>
              </a:rPr>
              <a:t>ith</a:t>
            </a:r>
            <a:r>
              <a:rPr lang="fr-CH" sz="1600" dirty="0" smtClean="0">
                <a:solidFill>
                  <a:srgbClr val="000000"/>
                </a:solidFill>
              </a:rPr>
              <a:t> prototypes, </a:t>
            </a:r>
            <a:r>
              <a:rPr lang="fr-CH" sz="1600" dirty="0" err="1" smtClean="0">
                <a:solidFill>
                  <a:srgbClr val="C00000"/>
                </a:solidFill>
              </a:rPr>
              <a:t>this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makes</a:t>
            </a:r>
            <a:r>
              <a:rPr lang="fr-CH" sz="1600" dirty="0" smtClean="0">
                <a:solidFill>
                  <a:srgbClr val="C00000"/>
                </a:solidFill>
              </a:rPr>
              <a:t> 170 m of Nb</a:t>
            </a:r>
            <a:r>
              <a:rPr lang="fr-CH" sz="1600" baseline="-25000" dirty="0" smtClean="0">
                <a:solidFill>
                  <a:srgbClr val="C00000"/>
                </a:solidFill>
              </a:rPr>
              <a:t>3</a:t>
            </a:r>
            <a:r>
              <a:rPr lang="fr-CH" sz="1600" dirty="0" smtClean="0">
                <a:solidFill>
                  <a:srgbClr val="C00000"/>
                </a:solidFill>
              </a:rPr>
              <a:t>Sn </a:t>
            </a:r>
            <a:r>
              <a:rPr lang="fr-CH" sz="1600" dirty="0" err="1" smtClean="0">
                <a:solidFill>
                  <a:srgbClr val="C00000"/>
                </a:solidFill>
              </a:rPr>
              <a:t>magnets</a:t>
            </a:r>
            <a:endParaRPr lang="fr-CH" sz="1200" dirty="0" smtClean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874" y="2859782"/>
            <a:ext cx="2110926" cy="170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58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TIMELINE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Project start in 2012, four triplets (24 </a:t>
            </a:r>
            <a:r>
              <a:rPr lang="fr-CH" sz="2000" dirty="0" err="1" smtClean="0">
                <a:solidFill>
                  <a:srgbClr val="000000"/>
                </a:solidFill>
              </a:rPr>
              <a:t>magnets</a:t>
            </a:r>
            <a:r>
              <a:rPr lang="fr-CH" sz="2000" dirty="0" smtClean="0">
                <a:solidFill>
                  <a:srgbClr val="000000"/>
                </a:solidFill>
              </a:rPr>
              <a:t>) to be installed in 2025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Lead by E. Todesco </a:t>
            </a:r>
            <a:r>
              <a:rPr lang="fr-CH" sz="2000" dirty="0" err="1" smtClean="0">
                <a:solidFill>
                  <a:srgbClr val="000000"/>
                </a:solidFill>
              </a:rPr>
              <a:t>since</a:t>
            </a:r>
            <a:r>
              <a:rPr lang="fr-CH" sz="2000" dirty="0" smtClean="0">
                <a:solidFill>
                  <a:srgbClr val="000000"/>
                </a:solidFill>
              </a:rPr>
              <a:t> 2011 – time </a:t>
            </a:r>
            <a:r>
              <a:rPr lang="fr-CH" sz="2000" dirty="0" err="1" smtClean="0">
                <a:solidFill>
                  <a:srgbClr val="000000"/>
                </a:solidFill>
              </a:rPr>
              <a:t>zero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is</a:t>
            </a:r>
            <a:r>
              <a:rPr lang="fr-CH" sz="2000" dirty="0" smtClean="0">
                <a:solidFill>
                  <a:srgbClr val="000000"/>
                </a:solidFill>
              </a:rPr>
              <a:t> the </a:t>
            </a:r>
            <a:r>
              <a:rPr lang="fr-CH" sz="2000" dirty="0" err="1" smtClean="0">
                <a:solidFill>
                  <a:srgbClr val="000000"/>
                </a:solidFill>
              </a:rPr>
              <a:t>selection</a:t>
            </a:r>
            <a:r>
              <a:rPr lang="fr-CH" sz="2000" dirty="0" smtClean="0">
                <a:solidFill>
                  <a:srgbClr val="000000"/>
                </a:solidFill>
              </a:rPr>
              <a:t> of </a:t>
            </a:r>
            <a:r>
              <a:rPr lang="fr-CH" sz="2000" dirty="0" err="1" smtClean="0">
                <a:solidFill>
                  <a:srgbClr val="000000"/>
                </a:solidFill>
              </a:rPr>
              <a:t>magnet</a:t>
            </a:r>
            <a:r>
              <a:rPr lang="fr-CH" sz="2000" dirty="0" smtClean="0">
                <a:solidFill>
                  <a:srgbClr val="000000"/>
                </a:solidFill>
              </a:rPr>
              <a:t> aperture in July 2013 </a:t>
            </a:r>
            <a:r>
              <a:rPr lang="fr-CH" sz="1200" dirty="0">
                <a:solidFill>
                  <a:srgbClr val="000000"/>
                </a:solidFill>
                <a:hlinkClick r:id="rId2"/>
              </a:rPr>
              <a:t>[</a:t>
            </a:r>
            <a:r>
              <a:rPr lang="fr-CH" sz="1200" dirty="0" smtClean="0">
                <a:solidFill>
                  <a:srgbClr val="000000"/>
                </a:solidFill>
                <a:hlinkClick r:id="rId2"/>
              </a:rPr>
              <a:t>E. Todesco, et al., SUST 34 (2021) 053001]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P. Ferracin WPE 2014-2019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S. Izquierdo Bermudez WPE </a:t>
            </a:r>
            <a:r>
              <a:rPr lang="fr-CH" sz="1600" dirty="0" err="1" smtClean="0">
                <a:solidFill>
                  <a:srgbClr val="000000"/>
                </a:solidFill>
              </a:rPr>
              <a:t>since</a:t>
            </a:r>
            <a:r>
              <a:rPr lang="fr-CH" sz="1600" dirty="0" smtClean="0">
                <a:solidFill>
                  <a:srgbClr val="000000"/>
                </a:solidFill>
              </a:rPr>
              <a:t> 2019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Short model program (</a:t>
            </a:r>
            <a:r>
              <a:rPr lang="fr-CH" sz="2000" dirty="0" smtClean="0">
                <a:solidFill>
                  <a:srgbClr val="C00000"/>
                </a:solidFill>
              </a:rPr>
              <a:t>more </a:t>
            </a:r>
            <a:r>
              <a:rPr lang="fr-CH" sz="2000" dirty="0" err="1" smtClean="0">
                <a:solidFill>
                  <a:srgbClr val="C00000"/>
                </a:solidFill>
              </a:rPr>
              <a:t>than</a:t>
            </a:r>
            <a:r>
              <a:rPr lang="fr-CH" sz="2000" dirty="0" smtClean="0">
                <a:solidFill>
                  <a:srgbClr val="C00000"/>
                </a:solidFill>
              </a:rPr>
              <a:t> 20 </a:t>
            </a:r>
            <a:r>
              <a:rPr lang="fr-CH" sz="2000" dirty="0" err="1" smtClean="0">
                <a:solidFill>
                  <a:srgbClr val="C00000"/>
                </a:solidFill>
              </a:rPr>
              <a:t>coils</a:t>
            </a:r>
            <a:r>
              <a:rPr lang="fr-CH" sz="2000" dirty="0" smtClean="0">
                <a:solidFill>
                  <a:srgbClr val="000000"/>
                </a:solidFill>
              </a:rPr>
              <a:t>) in 927, (J. C. Perez) in </a:t>
            </a:r>
            <a:r>
              <a:rPr lang="fr-CH" sz="2000" dirty="0" err="1" smtClean="0">
                <a:solidFill>
                  <a:srgbClr val="000000"/>
                </a:solidFill>
              </a:rPr>
              <a:t>synergy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LARP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6 </a:t>
            </a:r>
            <a:r>
              <a:rPr lang="fr-CH" sz="1600" dirty="0" err="1" smtClean="0">
                <a:solidFill>
                  <a:srgbClr val="000000"/>
                </a:solidFill>
              </a:rPr>
              <a:t>models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completed</a:t>
            </a:r>
            <a:r>
              <a:rPr lang="fr-CH" sz="1600" dirty="0" smtClean="0">
                <a:solidFill>
                  <a:srgbClr val="000000"/>
                </a:solidFill>
              </a:rPr>
              <a:t>, first </a:t>
            </a:r>
            <a:r>
              <a:rPr lang="fr-CH" sz="1600" dirty="0" err="1" smtClean="0">
                <a:solidFill>
                  <a:srgbClr val="000000"/>
                </a:solidFill>
              </a:rPr>
              <a:t>two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coils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from</a:t>
            </a:r>
            <a:r>
              <a:rPr lang="fr-CH" sz="1600" dirty="0" smtClean="0">
                <a:solidFill>
                  <a:srgbClr val="000000"/>
                </a:solidFill>
              </a:rPr>
              <a:t> LARP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Baseline </a:t>
            </a:r>
            <a:r>
              <a:rPr lang="fr-CH" sz="1600" dirty="0" err="1" smtClean="0">
                <a:solidFill>
                  <a:srgbClr val="000000"/>
                </a:solidFill>
              </a:rPr>
              <a:t>is</a:t>
            </a:r>
            <a:r>
              <a:rPr lang="fr-CH" sz="1600" dirty="0" smtClean="0">
                <a:solidFill>
                  <a:srgbClr val="000000"/>
                </a:solidFill>
              </a:rPr>
              <a:t> RRP </a:t>
            </a:r>
            <a:r>
              <a:rPr lang="fr-CH" sz="1600" dirty="0" err="1" smtClean="0">
                <a:solidFill>
                  <a:srgbClr val="000000"/>
                </a:solidFill>
              </a:rPr>
              <a:t>conductor</a:t>
            </a:r>
            <a:r>
              <a:rPr lang="fr-CH" sz="1600" dirty="0" smtClean="0">
                <a:solidFill>
                  <a:srgbClr val="000000"/>
                </a:solidFill>
              </a:rPr>
              <a:t>, 1 model and a </a:t>
            </a:r>
            <a:r>
              <a:rPr lang="fr-CH" sz="1600" dirty="0" err="1" smtClean="0">
                <a:solidFill>
                  <a:srgbClr val="000000"/>
                </a:solidFill>
              </a:rPr>
              <a:t>half</a:t>
            </a:r>
            <a:r>
              <a:rPr lang="fr-CH" sz="1600" dirty="0" smtClean="0">
                <a:solidFill>
                  <a:srgbClr val="000000"/>
                </a:solidFill>
              </a:rPr>
              <a:t> made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PIT </a:t>
            </a:r>
            <a:r>
              <a:rPr lang="fr-CH" sz="1600" dirty="0" err="1" smtClean="0">
                <a:solidFill>
                  <a:srgbClr val="000000"/>
                </a:solidFill>
              </a:rPr>
              <a:t>conductor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First model </a:t>
            </a:r>
            <a:r>
              <a:rPr lang="fr-CH" sz="1600" dirty="0" err="1" smtClean="0">
                <a:solidFill>
                  <a:srgbClr val="000000"/>
                </a:solidFill>
              </a:rPr>
              <a:t>tested</a:t>
            </a:r>
            <a:r>
              <a:rPr lang="fr-CH" sz="1600" dirty="0" smtClean="0">
                <a:solidFill>
                  <a:srgbClr val="000000"/>
                </a:solidFill>
              </a:rPr>
              <a:t> in March 2016 (</a:t>
            </a:r>
            <a:r>
              <a:rPr lang="fr-CH" sz="1600" dirty="0" smtClean="0">
                <a:solidFill>
                  <a:srgbClr val="C00000"/>
                </a:solidFill>
              </a:rPr>
              <a:t>T</a:t>
            </a:r>
            <a:r>
              <a:rPr lang="fr-CH" sz="1600" baseline="-25000" dirty="0" smtClean="0">
                <a:solidFill>
                  <a:srgbClr val="C00000"/>
                </a:solidFill>
              </a:rPr>
              <a:t>0</a:t>
            </a:r>
            <a:r>
              <a:rPr lang="fr-CH" sz="1600" dirty="0" smtClean="0">
                <a:solidFill>
                  <a:srgbClr val="C00000"/>
                </a:solidFill>
              </a:rPr>
              <a:t>+2.6 </a:t>
            </a:r>
            <a:r>
              <a:rPr lang="fr-CH" sz="1600" dirty="0" err="1" smtClean="0">
                <a:solidFill>
                  <a:srgbClr val="C00000"/>
                </a:solidFill>
              </a:rPr>
              <a:t>years</a:t>
            </a:r>
            <a:r>
              <a:rPr lang="fr-CH" sz="1600" dirty="0" smtClean="0">
                <a:solidFill>
                  <a:srgbClr val="000000"/>
                </a:solidFill>
              </a:rPr>
              <a:t>) in FNAL – about one new model per </a:t>
            </a:r>
            <a:r>
              <a:rPr lang="fr-CH" sz="1600" dirty="0" err="1" smtClean="0">
                <a:solidFill>
                  <a:srgbClr val="000000"/>
                </a:solidFill>
              </a:rPr>
              <a:t>year</a:t>
            </a:r>
            <a:r>
              <a:rPr lang="fr-CH" sz="1600" dirty="0" smtClean="0">
                <a:solidFill>
                  <a:srgbClr val="000000"/>
                </a:solidFill>
              </a:rPr>
              <a:t> in 2016-2021</a:t>
            </a:r>
          </a:p>
          <a:p>
            <a:pPr lvl="1"/>
            <a:endParaRPr lang="fr-CH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TIMELINE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MQXFB: 2 prototypes (</a:t>
            </a:r>
            <a:r>
              <a:rPr lang="fr-CH" sz="2000" dirty="0" err="1" smtClean="0">
                <a:solidFill>
                  <a:srgbClr val="000000"/>
                </a:solidFill>
              </a:rPr>
              <a:t>completed</a:t>
            </a:r>
            <a:r>
              <a:rPr lang="fr-CH" sz="2000" dirty="0" smtClean="0">
                <a:solidFill>
                  <a:srgbClr val="000000"/>
                </a:solidFill>
              </a:rPr>
              <a:t> and </a:t>
            </a:r>
            <a:r>
              <a:rPr lang="fr-CH" sz="2000" dirty="0" err="1" smtClean="0">
                <a:solidFill>
                  <a:srgbClr val="000000"/>
                </a:solidFill>
              </a:rPr>
              <a:t>tested</a:t>
            </a:r>
            <a:r>
              <a:rPr lang="fr-CH" sz="2000" dirty="0" smtClean="0">
                <a:solidFill>
                  <a:srgbClr val="000000"/>
                </a:solidFill>
              </a:rPr>
              <a:t>) and 10 </a:t>
            </a:r>
            <a:r>
              <a:rPr lang="fr-CH" sz="2000" dirty="0" err="1" smtClean="0">
                <a:solidFill>
                  <a:srgbClr val="000000"/>
                </a:solidFill>
              </a:rPr>
              <a:t>series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magnets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Activities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started</a:t>
            </a:r>
            <a:r>
              <a:rPr lang="fr-CH" sz="1600" dirty="0" smtClean="0">
                <a:solidFill>
                  <a:srgbClr val="000000"/>
                </a:solidFill>
              </a:rPr>
              <a:t> in 2017 in 180, first </a:t>
            </a:r>
            <a:r>
              <a:rPr lang="fr-CH" sz="1600" dirty="0" err="1" smtClean="0">
                <a:solidFill>
                  <a:srgbClr val="000000"/>
                </a:solidFill>
              </a:rPr>
              <a:t>led</a:t>
            </a:r>
            <a:r>
              <a:rPr lang="fr-CH" sz="1600" dirty="0" smtClean="0">
                <a:solidFill>
                  <a:srgbClr val="000000"/>
                </a:solidFill>
              </a:rPr>
              <a:t> by F. Savary,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F. </a:t>
            </a:r>
            <a:r>
              <a:rPr lang="fr-CH" sz="1600" dirty="0" err="1" smtClean="0">
                <a:solidFill>
                  <a:srgbClr val="000000"/>
                </a:solidFill>
              </a:rPr>
              <a:t>Lackner</a:t>
            </a:r>
            <a:r>
              <a:rPr lang="fr-CH" sz="1600" dirty="0" smtClean="0">
                <a:solidFill>
                  <a:srgbClr val="000000"/>
                </a:solidFill>
              </a:rPr>
              <a:t> in charge of </a:t>
            </a:r>
            <a:r>
              <a:rPr lang="fr-CH" sz="1600" dirty="0" err="1" smtClean="0">
                <a:solidFill>
                  <a:srgbClr val="000000"/>
                </a:solidFill>
              </a:rPr>
              <a:t>coils</a:t>
            </a:r>
            <a:r>
              <a:rPr lang="fr-CH" sz="1600" dirty="0" smtClean="0">
                <a:solidFill>
                  <a:srgbClr val="000000"/>
                </a:solidFill>
              </a:rPr>
              <a:t>, and </a:t>
            </a:r>
            <a:r>
              <a:rPr lang="fr-CH" sz="1600" dirty="0" err="1" smtClean="0">
                <a:solidFill>
                  <a:srgbClr val="000000"/>
                </a:solidFill>
              </a:rPr>
              <a:t>since</a:t>
            </a:r>
            <a:r>
              <a:rPr lang="fr-CH" sz="1600" dirty="0" smtClean="0">
                <a:solidFill>
                  <a:srgbClr val="000000"/>
                </a:solidFill>
              </a:rPr>
              <a:t> 2019 by A. Milanese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First 7.15-m-long prototype </a:t>
            </a:r>
            <a:r>
              <a:rPr lang="fr-CH" sz="1600" dirty="0" err="1" smtClean="0">
                <a:solidFill>
                  <a:srgbClr val="000000"/>
                </a:solidFill>
              </a:rPr>
              <a:t>tested</a:t>
            </a:r>
            <a:r>
              <a:rPr lang="fr-CH" sz="1600" dirty="0" smtClean="0">
                <a:solidFill>
                  <a:srgbClr val="000000"/>
                </a:solidFill>
              </a:rPr>
              <a:t> in August ’20 (</a:t>
            </a:r>
            <a:r>
              <a:rPr lang="fr-CH" sz="1600" dirty="0" smtClean="0">
                <a:solidFill>
                  <a:srgbClr val="C00000"/>
                </a:solidFill>
              </a:rPr>
              <a:t>T</a:t>
            </a:r>
            <a:r>
              <a:rPr lang="fr-CH" sz="1600" baseline="-25000" dirty="0" smtClean="0">
                <a:solidFill>
                  <a:srgbClr val="C00000"/>
                </a:solidFill>
              </a:rPr>
              <a:t>0</a:t>
            </a:r>
            <a:r>
              <a:rPr lang="fr-CH" sz="1600" dirty="0" smtClean="0">
                <a:solidFill>
                  <a:srgbClr val="C00000"/>
                </a:solidFill>
              </a:rPr>
              <a:t>+7.0 </a:t>
            </a:r>
            <a:r>
              <a:rPr lang="fr-CH" sz="1600" dirty="0" err="1" smtClean="0">
                <a:solidFill>
                  <a:srgbClr val="C00000"/>
                </a:solidFill>
              </a:rPr>
              <a:t>years</a:t>
            </a:r>
            <a:r>
              <a:rPr lang="fr-CH" sz="1600" dirty="0" smtClean="0">
                <a:solidFill>
                  <a:srgbClr val="000000"/>
                </a:solidFill>
              </a:rPr>
              <a:t>), second in March </a:t>
            </a:r>
            <a:r>
              <a:rPr lang="fr-CH" sz="1600" dirty="0">
                <a:solidFill>
                  <a:srgbClr val="000000"/>
                </a:solidFill>
              </a:rPr>
              <a:t>’21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In the US, first prototype </a:t>
            </a:r>
            <a:r>
              <a:rPr lang="fr-CH" sz="1600" dirty="0" err="1" smtClean="0">
                <a:solidFill>
                  <a:srgbClr val="000000"/>
                </a:solidFill>
              </a:rPr>
              <a:t>tested</a:t>
            </a:r>
            <a:r>
              <a:rPr lang="fr-CH" sz="1600" dirty="0" smtClean="0">
                <a:solidFill>
                  <a:srgbClr val="000000"/>
                </a:solidFill>
              </a:rPr>
              <a:t> in </a:t>
            </a:r>
            <a:r>
              <a:rPr lang="fr-CH" sz="1600" dirty="0" err="1" smtClean="0">
                <a:solidFill>
                  <a:srgbClr val="000000"/>
                </a:solidFill>
              </a:rPr>
              <a:t>September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>
                <a:solidFill>
                  <a:srgbClr val="000000"/>
                </a:solidFill>
              </a:rPr>
              <a:t>’18 </a:t>
            </a:r>
            <a:r>
              <a:rPr lang="fr-CH" sz="1600" dirty="0" smtClean="0">
                <a:solidFill>
                  <a:srgbClr val="000000"/>
                </a:solidFill>
              </a:rPr>
              <a:t>(</a:t>
            </a:r>
            <a:r>
              <a:rPr lang="fr-CH" sz="1600" dirty="0" smtClean="0">
                <a:solidFill>
                  <a:srgbClr val="C00000"/>
                </a:solidFill>
              </a:rPr>
              <a:t>T</a:t>
            </a:r>
            <a:r>
              <a:rPr lang="fr-CH" sz="1600" baseline="-25000" dirty="0" smtClean="0">
                <a:solidFill>
                  <a:srgbClr val="C00000"/>
                </a:solidFill>
              </a:rPr>
              <a:t>0</a:t>
            </a:r>
            <a:r>
              <a:rPr lang="fr-CH" sz="1600" dirty="0" smtClean="0">
                <a:solidFill>
                  <a:srgbClr val="C00000"/>
                </a:solidFill>
              </a:rPr>
              <a:t>+5.0 </a:t>
            </a:r>
            <a:r>
              <a:rPr lang="fr-CH" sz="1600" dirty="0" err="1" smtClean="0">
                <a:solidFill>
                  <a:srgbClr val="C00000"/>
                </a:solidFill>
              </a:rPr>
              <a:t>years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Note: </a:t>
            </a:r>
            <a:r>
              <a:rPr lang="fr-CH" sz="1600" dirty="0" err="1" smtClean="0">
                <a:solidFill>
                  <a:srgbClr val="000000"/>
                </a:solidFill>
              </a:rPr>
              <a:t>this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magnet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proved</a:t>
            </a:r>
            <a:r>
              <a:rPr lang="fr-CH" sz="1600" dirty="0" smtClean="0">
                <a:solidFill>
                  <a:srgbClr val="000000"/>
                </a:solidFill>
              </a:rPr>
              <a:t> CLIQ </a:t>
            </a:r>
            <a:r>
              <a:rPr lang="fr-CH" sz="1600" dirty="0" smtClean="0">
                <a:solidFill>
                  <a:srgbClr val="00B050"/>
                </a:solidFill>
              </a:rPr>
              <a:t>(G. Kirby et al.)</a:t>
            </a:r>
            <a:r>
              <a:rPr lang="fr-CH" sz="1600" dirty="0" smtClean="0">
                <a:solidFill>
                  <a:schemeClr val="tx1"/>
                </a:solidFill>
              </a:rPr>
              <a:t>, major </a:t>
            </a:r>
            <a:r>
              <a:rPr lang="fr-CH" sz="1600" dirty="0" err="1" smtClean="0">
                <a:solidFill>
                  <a:schemeClr val="tx1"/>
                </a:solidFill>
              </a:rPr>
              <a:t>advancement</a:t>
            </a:r>
            <a:r>
              <a:rPr lang="fr-CH" sz="1600" dirty="0" smtClean="0">
                <a:solidFill>
                  <a:schemeClr val="tx1"/>
                </a:solidFill>
              </a:rPr>
              <a:t> in protection </a:t>
            </a:r>
            <a:r>
              <a:rPr lang="fr-CH" sz="1600" dirty="0" err="1" smtClean="0">
                <a:solidFill>
                  <a:schemeClr val="tx1"/>
                </a:solidFill>
              </a:rPr>
              <a:t>strategy</a:t>
            </a:r>
            <a:r>
              <a:rPr lang="fr-CH" sz="1600" dirty="0" smtClean="0">
                <a:solidFill>
                  <a:schemeClr val="tx1"/>
                </a:solidFill>
              </a:rPr>
              <a:t>, not </a:t>
            </a:r>
            <a:r>
              <a:rPr lang="fr-CH" sz="1600" dirty="0" err="1" smtClean="0">
                <a:solidFill>
                  <a:schemeClr val="tx1"/>
                </a:solidFill>
              </a:rPr>
              <a:t>discussed</a:t>
            </a:r>
            <a:r>
              <a:rPr lang="fr-CH" sz="1600" dirty="0" smtClean="0">
                <a:solidFill>
                  <a:schemeClr val="tx1"/>
                </a:solidFill>
              </a:rPr>
              <a:t> in </a:t>
            </a:r>
            <a:r>
              <a:rPr lang="fr-CH" sz="1600" dirty="0" err="1" smtClean="0">
                <a:solidFill>
                  <a:schemeClr val="tx1"/>
                </a:solidFill>
              </a:rPr>
              <a:t>this</a:t>
            </a:r>
            <a:r>
              <a:rPr lang="fr-CH" sz="1600" dirty="0" smtClean="0">
                <a:solidFill>
                  <a:schemeClr val="tx1"/>
                </a:solidFill>
              </a:rPr>
              <a:t> talk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798" y="2404759"/>
            <a:ext cx="3478586" cy="26035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54" y="2776015"/>
            <a:ext cx="2982545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8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DESIGN CHOICES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CH" sz="1800" dirty="0" smtClean="0">
                <a:solidFill>
                  <a:srgbClr val="000000"/>
                </a:solidFill>
                <a:hlinkClick r:id="rId2"/>
              </a:rPr>
              <a:t>P. Ferracin, et al, IEEE TAS 26 (2016)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Only</a:t>
            </a:r>
            <a:r>
              <a:rPr lang="fr-CH" sz="1800" dirty="0" smtClean="0">
                <a:solidFill>
                  <a:srgbClr val="000000"/>
                </a:solidFill>
              </a:rPr>
              <a:t> design </a:t>
            </a:r>
            <a:r>
              <a:rPr lang="fr-CH" sz="1800" dirty="0" err="1" smtClean="0">
                <a:solidFill>
                  <a:srgbClr val="000000"/>
                </a:solidFill>
              </a:rPr>
              <a:t>constraint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the transverse size of the </a:t>
            </a:r>
            <a:r>
              <a:rPr lang="fr-CH" sz="1800" dirty="0" err="1" smtClean="0">
                <a:solidFill>
                  <a:srgbClr val="000000"/>
                </a:solidFill>
              </a:rPr>
              <a:t>magnet</a:t>
            </a:r>
            <a:r>
              <a:rPr lang="fr-CH" sz="1800" dirty="0" smtClean="0">
                <a:solidFill>
                  <a:srgbClr val="000000"/>
                </a:solidFill>
              </a:rPr>
              <a:t>: 630 mm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MQXF </a:t>
            </a:r>
            <a:r>
              <a:rPr lang="fr-CH" sz="2000" dirty="0" err="1" smtClean="0">
                <a:solidFill>
                  <a:srgbClr val="000000"/>
                </a:solidFill>
              </a:rPr>
              <a:t>is</a:t>
            </a:r>
            <a:r>
              <a:rPr lang="fr-CH" sz="2000" dirty="0" smtClean="0">
                <a:solidFill>
                  <a:srgbClr val="000000"/>
                </a:solidFill>
              </a:rPr>
              <a:t> the last stage of a 15 </a:t>
            </a:r>
            <a:r>
              <a:rPr lang="fr-CH" sz="2000" dirty="0" err="1" smtClean="0">
                <a:solidFill>
                  <a:srgbClr val="000000"/>
                </a:solidFill>
              </a:rPr>
              <a:t>year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developments</a:t>
            </a:r>
            <a:r>
              <a:rPr lang="fr-CH" sz="2000" dirty="0" smtClean="0">
                <a:solidFill>
                  <a:srgbClr val="000000"/>
                </a:solidFill>
              </a:rPr>
              <a:t> of Nb</a:t>
            </a:r>
            <a:r>
              <a:rPr lang="fr-CH" sz="2000" baseline="-25000" dirty="0" smtClean="0">
                <a:solidFill>
                  <a:srgbClr val="000000"/>
                </a:solidFill>
              </a:rPr>
              <a:t>3</a:t>
            </a:r>
            <a:r>
              <a:rPr lang="fr-CH" sz="2000" dirty="0" smtClean="0">
                <a:solidFill>
                  <a:srgbClr val="000000"/>
                </a:solidFill>
              </a:rPr>
              <a:t>Sn </a:t>
            </a:r>
            <a:r>
              <a:rPr lang="fr-CH" sz="2000" dirty="0" err="1" smtClean="0">
                <a:solidFill>
                  <a:srgbClr val="000000"/>
                </a:solidFill>
              </a:rPr>
              <a:t>quadrupole</a:t>
            </a:r>
            <a:r>
              <a:rPr lang="fr-CH" sz="2000" dirty="0" smtClean="0">
                <a:solidFill>
                  <a:srgbClr val="000000"/>
                </a:solidFill>
              </a:rPr>
              <a:t> for LHC upgrade </a:t>
            </a:r>
            <a:r>
              <a:rPr lang="fr-CH" sz="1800" dirty="0">
                <a:solidFill>
                  <a:srgbClr val="00B050"/>
                </a:solidFill>
              </a:rPr>
              <a:t>(</a:t>
            </a:r>
            <a:r>
              <a:rPr lang="fr-CH" sz="1800" dirty="0" err="1">
                <a:solidFill>
                  <a:srgbClr val="00B050"/>
                </a:solidFill>
              </a:rPr>
              <a:t>see</a:t>
            </a:r>
            <a:r>
              <a:rPr lang="fr-CH" sz="1800" dirty="0">
                <a:solidFill>
                  <a:srgbClr val="00B050"/>
                </a:solidFill>
              </a:rPr>
              <a:t> talk of G. Ambrosio)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Initially</a:t>
            </a:r>
            <a:r>
              <a:rPr lang="fr-CH" sz="1800" dirty="0" smtClean="0">
                <a:solidFill>
                  <a:srgbClr val="000000"/>
                </a:solidFill>
              </a:rPr>
              <a:t> 90 mm (TQ), </a:t>
            </a:r>
            <a:r>
              <a:rPr lang="fr-CH" sz="1800" dirty="0" err="1" smtClean="0">
                <a:solidFill>
                  <a:srgbClr val="000000"/>
                </a:solidFill>
              </a:rPr>
              <a:t>then</a:t>
            </a:r>
            <a:r>
              <a:rPr lang="fr-CH" sz="1800" dirty="0" smtClean="0">
                <a:solidFill>
                  <a:srgbClr val="000000"/>
                </a:solidFill>
              </a:rPr>
              <a:t> 120 mm (HQ)</a:t>
            </a:r>
          </a:p>
          <a:p>
            <a:pPr lvl="2"/>
            <a:r>
              <a:rPr lang="fr-CH" sz="1400" dirty="0" err="1" smtClean="0">
                <a:solidFill>
                  <a:srgbClr val="000000"/>
                </a:solidFill>
              </a:rPr>
              <a:t>From</a:t>
            </a:r>
            <a:r>
              <a:rPr lang="fr-CH" sz="1400" dirty="0" smtClean="0">
                <a:solidFill>
                  <a:srgbClr val="000000"/>
                </a:solidFill>
              </a:rPr>
              <a:t> TQ to HQ, and to MQXF: </a:t>
            </a:r>
            <a:r>
              <a:rPr lang="fr-CH" sz="1400" dirty="0" err="1" smtClean="0">
                <a:solidFill>
                  <a:srgbClr val="C00000"/>
                </a:solidFill>
              </a:rPr>
              <a:t>increase</a:t>
            </a:r>
            <a:r>
              <a:rPr lang="fr-CH" sz="1400" dirty="0" smtClean="0">
                <a:solidFill>
                  <a:srgbClr val="C00000"/>
                </a:solidFill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</a:rPr>
              <a:t>cable</a:t>
            </a:r>
            <a:r>
              <a:rPr lang="fr-CH" sz="1400" dirty="0" smtClean="0">
                <a:solidFill>
                  <a:srgbClr val="C00000"/>
                </a:solidFill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</a:rPr>
              <a:t>width</a:t>
            </a:r>
            <a:r>
              <a:rPr lang="fr-CH" sz="1400" dirty="0" smtClean="0">
                <a:solidFill>
                  <a:srgbClr val="C00000"/>
                </a:solidFill>
              </a:rPr>
              <a:t> to </a:t>
            </a:r>
            <a:r>
              <a:rPr lang="fr-CH" sz="1400" dirty="0" err="1" smtClean="0">
                <a:solidFill>
                  <a:srgbClr val="C00000"/>
                </a:solidFill>
              </a:rPr>
              <a:t>reduce</a:t>
            </a:r>
            <a:r>
              <a:rPr lang="fr-CH" sz="1400" dirty="0" smtClean="0">
                <a:solidFill>
                  <a:srgbClr val="C00000"/>
                </a:solidFill>
              </a:rPr>
              <a:t> the </a:t>
            </a:r>
            <a:r>
              <a:rPr lang="fr-CH" sz="1400" dirty="0" err="1" smtClean="0">
                <a:solidFill>
                  <a:srgbClr val="C00000"/>
                </a:solidFill>
              </a:rPr>
              <a:t>current</a:t>
            </a:r>
            <a:r>
              <a:rPr lang="fr-CH" sz="1400" dirty="0" smtClean="0">
                <a:solidFill>
                  <a:srgbClr val="C00000"/>
                </a:solidFill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</a:rPr>
              <a:t>density</a:t>
            </a:r>
            <a:r>
              <a:rPr lang="fr-CH" sz="1400" dirty="0" smtClean="0">
                <a:solidFill>
                  <a:srgbClr val="C00000"/>
                </a:solidFill>
              </a:rPr>
              <a:t> </a:t>
            </a:r>
            <a:r>
              <a:rPr lang="fr-CH" sz="1400" dirty="0" smtClean="0">
                <a:solidFill>
                  <a:srgbClr val="000000"/>
                </a:solidFill>
              </a:rPr>
              <a:t>(more </a:t>
            </a:r>
            <a:r>
              <a:rPr lang="fr-CH" sz="1400" dirty="0" err="1" smtClean="0">
                <a:solidFill>
                  <a:srgbClr val="000000"/>
                </a:solidFill>
              </a:rPr>
              <a:t>conductor</a:t>
            </a:r>
            <a:r>
              <a:rPr lang="fr-CH" sz="1400" dirty="0" smtClean="0">
                <a:solidFill>
                  <a:srgbClr val="000000"/>
                </a:solidFill>
              </a:rPr>
              <a:t>, </a:t>
            </a:r>
            <a:r>
              <a:rPr lang="fr-CH" sz="1400" dirty="0" err="1" smtClean="0">
                <a:solidFill>
                  <a:srgbClr val="000000"/>
                </a:solidFill>
              </a:rPr>
              <a:t>less</a:t>
            </a:r>
            <a:r>
              <a:rPr lang="fr-CH" sz="1400" dirty="0" smtClean="0">
                <a:solidFill>
                  <a:srgbClr val="000000"/>
                </a:solidFill>
              </a:rPr>
              <a:t> efficient </a:t>
            </a:r>
            <a:r>
              <a:rPr lang="fr-CH" sz="1400" dirty="0" err="1" smtClean="0">
                <a:solidFill>
                  <a:srgbClr val="000000"/>
                </a:solidFill>
              </a:rPr>
              <a:t>magnet</a:t>
            </a:r>
            <a:r>
              <a:rPr lang="fr-CH" sz="1400" dirty="0" smtClean="0">
                <a:solidFill>
                  <a:srgbClr val="000000"/>
                </a:solidFill>
              </a:rPr>
              <a:t>) – TQ: 27 </a:t>
            </a:r>
            <a:r>
              <a:rPr lang="fr-CH" sz="1400" dirty="0" err="1" smtClean="0">
                <a:solidFill>
                  <a:srgbClr val="000000"/>
                </a:solidFill>
              </a:rPr>
              <a:t>strands</a:t>
            </a:r>
            <a:r>
              <a:rPr lang="fr-CH" sz="1400" dirty="0" smtClean="0">
                <a:solidFill>
                  <a:srgbClr val="000000"/>
                </a:solidFill>
              </a:rPr>
              <a:t>, 0.7 mm HQ: 35 </a:t>
            </a:r>
            <a:r>
              <a:rPr lang="fr-CH" sz="1400" dirty="0" err="1" smtClean="0">
                <a:solidFill>
                  <a:srgbClr val="000000"/>
                </a:solidFill>
              </a:rPr>
              <a:t>strands</a:t>
            </a:r>
            <a:r>
              <a:rPr lang="fr-CH" sz="1400" dirty="0" smtClean="0">
                <a:solidFill>
                  <a:srgbClr val="000000"/>
                </a:solidFill>
              </a:rPr>
              <a:t>, 0.8 mm MQXF: 40 </a:t>
            </a:r>
            <a:r>
              <a:rPr lang="fr-CH" sz="1400" dirty="0" err="1" smtClean="0">
                <a:solidFill>
                  <a:srgbClr val="000000"/>
                </a:solidFill>
              </a:rPr>
              <a:t>strands</a:t>
            </a:r>
            <a:r>
              <a:rPr lang="fr-CH" sz="1400" dirty="0" smtClean="0">
                <a:solidFill>
                  <a:srgbClr val="000000"/>
                </a:solidFill>
              </a:rPr>
              <a:t>, 0.85 mm</a:t>
            </a:r>
          </a:p>
          <a:p>
            <a:pPr lvl="1"/>
            <a:endParaRPr lang="fr-CH" sz="2000" dirty="0" smtClean="0">
              <a:solidFill>
                <a:srgbClr val="000000"/>
              </a:solidFill>
            </a:endParaRP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571766" y="1704495"/>
                <a:ext cx="3313500" cy="5629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0.66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𝑗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fr-CH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fr-CH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func>
                        <m:func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CH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num>
                                <m:den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766" y="1704495"/>
                <a:ext cx="3313500" cy="562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199" y="3657266"/>
            <a:ext cx="1149301" cy="11442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251" y="3677465"/>
            <a:ext cx="1152128" cy="114197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179" y="3365309"/>
            <a:ext cx="1520388" cy="14828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71" y="2924801"/>
            <a:ext cx="2349266" cy="19021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94317" y="4835723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TQS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34944" y="4871621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QS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4855253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HQ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61226" y="4826905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MQXF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8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Contributors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2219" y="771550"/>
            <a:ext cx="8424936" cy="3672408"/>
          </a:xfrm>
        </p:spPr>
        <p:txBody>
          <a:bodyPr>
            <a:noAutofit/>
          </a:bodyPr>
          <a:lstStyle/>
          <a:p>
            <a:r>
              <a:rPr lang="fr-CH" sz="1400" dirty="0" smtClean="0">
                <a:solidFill>
                  <a:schemeClr val="tx1"/>
                </a:solidFill>
              </a:rPr>
              <a:t>11 T</a:t>
            </a:r>
            <a:r>
              <a:rPr lang="fr-CH" sz="1400" dirty="0">
                <a:solidFill>
                  <a:schemeClr val="tx1"/>
                </a:solidFill>
              </a:rPr>
              <a:t>: </a:t>
            </a:r>
            <a:r>
              <a:rPr lang="fr-CH" sz="1400" dirty="0" smtClean="0">
                <a:solidFill>
                  <a:schemeClr val="tx1"/>
                </a:solidFill>
              </a:rPr>
              <a:t>M. </a:t>
            </a:r>
            <a:r>
              <a:rPr lang="fr-CH" sz="1400" dirty="0" err="1" smtClean="0">
                <a:solidFill>
                  <a:schemeClr val="tx1"/>
                </a:solidFill>
              </a:rPr>
              <a:t>Karppinen</a:t>
            </a:r>
            <a:r>
              <a:rPr lang="fr-CH" sz="1400" dirty="0" smtClean="0">
                <a:solidFill>
                  <a:schemeClr val="tx1"/>
                </a:solidFill>
              </a:rPr>
              <a:t>, F. Savary, D. </a:t>
            </a:r>
            <a:r>
              <a:rPr lang="fr-CH" sz="1400" dirty="0" err="1" smtClean="0">
                <a:solidFill>
                  <a:schemeClr val="tx1"/>
                </a:solidFill>
              </a:rPr>
              <a:t>Smekens</a:t>
            </a:r>
            <a:r>
              <a:rPr lang="fr-CH" sz="1400" dirty="0" smtClean="0">
                <a:solidFill>
                  <a:schemeClr val="tx1"/>
                </a:solidFill>
              </a:rPr>
              <a:t>, B. </a:t>
            </a:r>
            <a:r>
              <a:rPr lang="fr-CH" sz="1400" dirty="0" err="1" smtClean="0">
                <a:solidFill>
                  <a:schemeClr val="tx1"/>
                </a:solidFill>
              </a:rPr>
              <a:t>Auchmann</a:t>
            </a:r>
            <a:r>
              <a:rPr lang="fr-CH" sz="1400" dirty="0" smtClean="0">
                <a:solidFill>
                  <a:schemeClr val="tx1"/>
                </a:solidFill>
              </a:rPr>
              <a:t>, S</a:t>
            </a:r>
            <a:r>
              <a:rPr lang="fr-CH" sz="1400" dirty="0">
                <a:solidFill>
                  <a:schemeClr val="tx1"/>
                </a:solidFill>
              </a:rPr>
              <a:t>. Izquierdo Bermudez, J. Carlos Perez, </a:t>
            </a:r>
            <a:r>
              <a:rPr lang="fr-CH" sz="1400" dirty="0" smtClean="0">
                <a:solidFill>
                  <a:schemeClr val="tx1"/>
                </a:solidFill>
              </a:rPr>
              <a:t>M</a:t>
            </a:r>
            <a:r>
              <a:rPr lang="fr-CH" sz="1400" dirty="0">
                <a:solidFill>
                  <a:schemeClr val="tx1"/>
                </a:solidFill>
              </a:rPr>
              <a:t>. Bajko, </a:t>
            </a:r>
            <a:r>
              <a:rPr lang="fr-CH" sz="1400" dirty="0" smtClean="0">
                <a:solidFill>
                  <a:schemeClr val="tx1"/>
                </a:solidFill>
              </a:rPr>
              <a:t>G. Willering</a:t>
            </a:r>
            <a:r>
              <a:rPr lang="fr-CH" sz="1400" dirty="0">
                <a:solidFill>
                  <a:schemeClr val="tx1"/>
                </a:solidFill>
              </a:rPr>
              <a:t>, </a:t>
            </a:r>
            <a:r>
              <a:rPr lang="fr-CH" sz="1400" dirty="0" smtClean="0">
                <a:solidFill>
                  <a:schemeClr val="tx1"/>
                </a:solidFill>
              </a:rPr>
              <a:t>J. L. </a:t>
            </a:r>
            <a:r>
              <a:rPr lang="fr-CH" sz="1400" dirty="0" err="1" smtClean="0">
                <a:solidFill>
                  <a:schemeClr val="tx1"/>
                </a:solidFill>
              </a:rPr>
              <a:t>Rudeiros</a:t>
            </a:r>
            <a:r>
              <a:rPr lang="fr-CH" sz="1400" dirty="0" smtClean="0">
                <a:solidFill>
                  <a:schemeClr val="tx1"/>
                </a:solidFill>
              </a:rPr>
              <a:t> Fernandez, A. Foussat, E. </a:t>
            </a:r>
            <a:r>
              <a:rPr lang="fr-CH" sz="1400" dirty="0" err="1" smtClean="0">
                <a:solidFill>
                  <a:schemeClr val="tx1"/>
                </a:solidFill>
              </a:rPr>
              <a:t>Gautheron</a:t>
            </a:r>
            <a:r>
              <a:rPr lang="fr-CH" sz="1400" dirty="0" smtClean="0">
                <a:solidFill>
                  <a:schemeClr val="tx1"/>
                </a:solidFill>
              </a:rPr>
              <a:t>, J. </a:t>
            </a:r>
            <a:r>
              <a:rPr lang="fr-CH" sz="1400" dirty="0" err="1" smtClean="0">
                <a:solidFill>
                  <a:schemeClr val="tx1"/>
                </a:solidFill>
              </a:rPr>
              <a:t>Petrik</a:t>
            </a:r>
            <a:r>
              <a:rPr lang="fr-CH" sz="1400" dirty="0" smtClean="0">
                <a:solidFill>
                  <a:schemeClr val="tx1"/>
                </a:solidFill>
              </a:rPr>
              <a:t>, D. </a:t>
            </a:r>
            <a:r>
              <a:rPr lang="fr-CH" sz="1400" dirty="0" err="1" smtClean="0">
                <a:solidFill>
                  <a:schemeClr val="tx1"/>
                </a:solidFill>
              </a:rPr>
              <a:t>Pulikowski</a:t>
            </a:r>
            <a:r>
              <a:rPr lang="fr-CH" sz="1400" dirty="0" smtClean="0">
                <a:solidFill>
                  <a:schemeClr val="tx1"/>
                </a:solidFill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</a:rPr>
              <a:t>Bednarek</a:t>
            </a:r>
            <a:r>
              <a:rPr lang="fr-CH" sz="1400" dirty="0" smtClean="0">
                <a:solidFill>
                  <a:schemeClr val="tx1"/>
                </a:solidFill>
              </a:rPr>
              <a:t>, H</a:t>
            </a:r>
            <a:r>
              <a:rPr lang="fr-CH" sz="1400" dirty="0">
                <a:solidFill>
                  <a:schemeClr val="tx1"/>
                </a:solidFill>
              </a:rPr>
              <a:t>. Prin, </a:t>
            </a:r>
            <a:r>
              <a:rPr lang="fr-CH" sz="1400" dirty="0" smtClean="0">
                <a:solidFill>
                  <a:schemeClr val="tx1"/>
                </a:solidFill>
              </a:rPr>
              <a:t>A. </a:t>
            </a:r>
            <a:r>
              <a:rPr lang="fr-CH" sz="1400" dirty="0">
                <a:solidFill>
                  <a:schemeClr val="tx1"/>
                </a:solidFill>
              </a:rPr>
              <a:t>Milanese, R. Principe, A. Ballarino, B. Bordini, J. </a:t>
            </a:r>
            <a:r>
              <a:rPr lang="fr-CH" sz="1400" dirty="0" err="1">
                <a:solidFill>
                  <a:schemeClr val="tx1"/>
                </a:solidFill>
              </a:rPr>
              <a:t>Fleiter</a:t>
            </a:r>
            <a:r>
              <a:rPr lang="fr-CH" sz="1400" dirty="0">
                <a:solidFill>
                  <a:schemeClr val="tx1"/>
                </a:solidFill>
              </a:rPr>
              <a:t>, </a:t>
            </a:r>
            <a:r>
              <a:rPr lang="fr-CH" sz="1400" dirty="0" smtClean="0">
                <a:solidFill>
                  <a:schemeClr val="tx1"/>
                </a:solidFill>
              </a:rPr>
              <a:t>D</a:t>
            </a:r>
            <a:r>
              <a:rPr lang="fr-CH" sz="1400" dirty="0">
                <a:solidFill>
                  <a:schemeClr val="tx1"/>
                </a:solidFill>
              </a:rPr>
              <a:t>. Duarte Ramos, L. Fiscarelli, S. Russenschuck, C. </a:t>
            </a:r>
            <a:r>
              <a:rPr lang="fr-CH" sz="1400" dirty="0" err="1">
                <a:solidFill>
                  <a:schemeClr val="tx1"/>
                </a:solidFill>
              </a:rPr>
              <a:t>Petrone</a:t>
            </a:r>
            <a:r>
              <a:rPr lang="fr-CH" sz="1400" dirty="0">
                <a:solidFill>
                  <a:schemeClr val="tx1"/>
                </a:solidFill>
              </a:rPr>
              <a:t>, </a:t>
            </a:r>
            <a:r>
              <a:rPr lang="fr-CH" sz="1400" dirty="0" smtClean="0">
                <a:solidFill>
                  <a:schemeClr val="tx1"/>
                </a:solidFill>
              </a:rPr>
              <a:t>D. </a:t>
            </a:r>
            <a:r>
              <a:rPr lang="fr-CH" sz="1400" dirty="0" err="1" smtClean="0">
                <a:solidFill>
                  <a:schemeClr val="tx1"/>
                </a:solidFill>
              </a:rPr>
              <a:t>Schoerling</a:t>
            </a:r>
            <a:r>
              <a:rPr lang="fr-CH" sz="1400" dirty="0" smtClean="0">
                <a:solidFill>
                  <a:schemeClr val="tx1"/>
                </a:solidFill>
              </a:rPr>
              <a:t>, </a:t>
            </a:r>
            <a:r>
              <a:rPr lang="fr-CH" sz="1400" dirty="0">
                <a:solidFill>
                  <a:schemeClr val="tx1"/>
                </a:solidFill>
              </a:rPr>
              <a:t>L. Bottura, A. Devred, L. </a:t>
            </a:r>
            <a:r>
              <a:rPr lang="fr-CH" sz="1400" dirty="0" smtClean="0">
                <a:solidFill>
                  <a:schemeClr val="tx1"/>
                </a:solidFill>
              </a:rPr>
              <a:t>Rossi, et al.,</a:t>
            </a:r>
            <a:endParaRPr lang="fr-CH" sz="14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fr-CH" sz="1400" dirty="0">
              <a:solidFill>
                <a:schemeClr val="tx1"/>
              </a:solidFill>
            </a:endParaRPr>
          </a:p>
          <a:p>
            <a:r>
              <a:rPr lang="fr-CH" sz="1400" dirty="0" smtClean="0">
                <a:solidFill>
                  <a:schemeClr val="tx1"/>
                </a:solidFill>
              </a:rPr>
              <a:t>MQXF - CERN: P. Ferracin, S. Izquierdo Bermudez, J. Carlos Perez, J. </a:t>
            </a:r>
            <a:r>
              <a:rPr lang="fr-CH" sz="1400" dirty="0" err="1" smtClean="0">
                <a:solidFill>
                  <a:schemeClr val="tx1"/>
                </a:solidFill>
              </a:rPr>
              <a:t>Ferradas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Troitino</a:t>
            </a:r>
            <a:r>
              <a:rPr lang="fr-CH" sz="1400" dirty="0" smtClean="0">
                <a:solidFill>
                  <a:schemeClr val="tx1"/>
                </a:solidFill>
              </a:rPr>
              <a:t>, </a:t>
            </a:r>
            <a:r>
              <a:rPr lang="fr-CH" sz="1400" dirty="0">
                <a:solidFill>
                  <a:schemeClr val="tx1"/>
                </a:solidFill>
              </a:rPr>
              <a:t>E. </a:t>
            </a:r>
            <a:r>
              <a:rPr lang="fr-CH" sz="1400" dirty="0" err="1">
                <a:solidFill>
                  <a:schemeClr val="tx1"/>
                </a:solidFill>
              </a:rPr>
              <a:t>Takala</a:t>
            </a:r>
            <a:r>
              <a:rPr lang="fr-CH" sz="1400" dirty="0">
                <a:solidFill>
                  <a:schemeClr val="tx1"/>
                </a:solidFill>
              </a:rPr>
              <a:t>, G</a:t>
            </a:r>
            <a:r>
              <a:rPr lang="fr-CH" sz="1400" dirty="0" smtClean="0">
                <a:solidFill>
                  <a:schemeClr val="tx1"/>
                </a:solidFill>
              </a:rPr>
              <a:t>. </a:t>
            </a:r>
            <a:r>
              <a:rPr lang="fr-CH" sz="1400" dirty="0" err="1" smtClean="0">
                <a:solidFill>
                  <a:schemeClr val="tx1"/>
                </a:solidFill>
              </a:rPr>
              <a:t>Vallone</a:t>
            </a:r>
            <a:r>
              <a:rPr lang="fr-CH" sz="1400" dirty="0" smtClean="0">
                <a:solidFill>
                  <a:schemeClr val="tx1"/>
                </a:solidFill>
              </a:rPr>
              <a:t>, F. Mangiarotti, M. Bajko, G. Willering, H. Prin, </a:t>
            </a:r>
            <a:r>
              <a:rPr lang="fr-CH" sz="1400" dirty="0" smtClean="0">
                <a:solidFill>
                  <a:schemeClr val="tx1"/>
                </a:solidFill>
              </a:rPr>
              <a:t>H. Bajas, A. </a:t>
            </a:r>
            <a:r>
              <a:rPr lang="fr-CH" sz="1400" dirty="0" smtClean="0">
                <a:solidFill>
                  <a:schemeClr val="tx1"/>
                </a:solidFill>
              </a:rPr>
              <a:t>Milanese, R. Principe, A. Ballarino, B. Bordini, J. </a:t>
            </a:r>
            <a:r>
              <a:rPr lang="fr-CH" sz="1400" dirty="0" err="1" smtClean="0">
                <a:solidFill>
                  <a:schemeClr val="tx1"/>
                </a:solidFill>
              </a:rPr>
              <a:t>Fleiter</a:t>
            </a:r>
            <a:r>
              <a:rPr lang="fr-CH" sz="1400" dirty="0" smtClean="0">
                <a:solidFill>
                  <a:schemeClr val="tx1"/>
                </a:solidFill>
              </a:rPr>
              <a:t>, V. </a:t>
            </a:r>
            <a:r>
              <a:rPr lang="fr-CH" sz="1400" dirty="0">
                <a:solidFill>
                  <a:schemeClr val="tx1"/>
                </a:solidFill>
              </a:rPr>
              <a:t>P</a:t>
            </a:r>
            <a:r>
              <a:rPr lang="fr-CH" sz="1400" dirty="0" smtClean="0">
                <a:solidFill>
                  <a:schemeClr val="tx1"/>
                </a:solidFill>
              </a:rPr>
              <a:t>arma, D. Duarte Ramos, </a:t>
            </a:r>
            <a:r>
              <a:rPr lang="fr-CH" sz="1400" dirty="0" smtClean="0">
                <a:solidFill>
                  <a:schemeClr val="tx1"/>
                </a:solidFill>
              </a:rPr>
              <a:t>Y. Leclercq, E. </a:t>
            </a:r>
            <a:r>
              <a:rPr lang="fr-CH" sz="1400" dirty="0" err="1" smtClean="0">
                <a:solidFill>
                  <a:schemeClr val="tx1"/>
                </a:solidFill>
              </a:rPr>
              <a:t>Ravaioli</a:t>
            </a:r>
            <a:r>
              <a:rPr lang="fr-CH" sz="1400" dirty="0" smtClean="0">
                <a:solidFill>
                  <a:schemeClr val="tx1"/>
                </a:solidFill>
              </a:rPr>
              <a:t>, G. Kirby, L</a:t>
            </a:r>
            <a:r>
              <a:rPr lang="fr-CH" sz="1400" dirty="0" smtClean="0">
                <a:solidFill>
                  <a:schemeClr val="tx1"/>
                </a:solidFill>
              </a:rPr>
              <a:t>. Fiscarelli, S. Russenschuck, C. </a:t>
            </a:r>
            <a:r>
              <a:rPr lang="fr-CH" sz="1400" dirty="0" err="1">
                <a:solidFill>
                  <a:schemeClr val="tx1"/>
                </a:solidFill>
              </a:rPr>
              <a:t>P</a:t>
            </a:r>
            <a:r>
              <a:rPr lang="fr-CH" sz="1400" dirty="0" err="1" smtClean="0">
                <a:solidFill>
                  <a:schemeClr val="tx1"/>
                </a:solidFill>
              </a:rPr>
              <a:t>etrone</a:t>
            </a:r>
            <a:r>
              <a:rPr lang="fr-CH" sz="1400" dirty="0" smtClean="0">
                <a:solidFill>
                  <a:schemeClr val="tx1"/>
                </a:solidFill>
              </a:rPr>
              <a:t>, G. de Rijk, </a:t>
            </a:r>
            <a:r>
              <a:rPr lang="fr-CH" sz="1400" dirty="0">
                <a:solidFill>
                  <a:schemeClr val="tx1"/>
                </a:solidFill>
              </a:rPr>
              <a:t>M. </a:t>
            </a:r>
            <a:r>
              <a:rPr lang="fr-CH" sz="1400" dirty="0" err="1">
                <a:solidFill>
                  <a:schemeClr val="tx1"/>
                </a:solidFill>
              </a:rPr>
              <a:t>Bednarek</a:t>
            </a:r>
            <a:r>
              <a:rPr lang="fr-CH" sz="1400" dirty="0">
                <a:solidFill>
                  <a:schemeClr val="tx1"/>
                </a:solidFill>
              </a:rPr>
              <a:t>, </a:t>
            </a:r>
            <a:r>
              <a:rPr lang="fr-CH" sz="1400" dirty="0" smtClean="0">
                <a:solidFill>
                  <a:schemeClr val="tx1"/>
                </a:solidFill>
              </a:rPr>
              <a:t>L</a:t>
            </a:r>
            <a:r>
              <a:rPr lang="fr-CH" sz="1400" dirty="0">
                <a:solidFill>
                  <a:schemeClr val="tx1"/>
                </a:solidFill>
              </a:rPr>
              <a:t>. Bottura, A. Devred, L</a:t>
            </a:r>
            <a:r>
              <a:rPr lang="fr-CH" sz="1400" dirty="0" smtClean="0">
                <a:solidFill>
                  <a:schemeClr val="tx1"/>
                </a:solidFill>
              </a:rPr>
              <a:t>. Rossi, et al., </a:t>
            </a:r>
          </a:p>
          <a:p>
            <a:pPr algn="l"/>
            <a:endParaRPr lang="fr-CH" sz="1400" dirty="0" smtClean="0">
              <a:solidFill>
                <a:schemeClr val="tx1"/>
              </a:solidFill>
            </a:endParaRPr>
          </a:p>
          <a:p>
            <a:r>
              <a:rPr lang="fr-CH" sz="1400" dirty="0" smtClean="0">
                <a:solidFill>
                  <a:schemeClr val="tx1"/>
                </a:solidFill>
              </a:rPr>
              <a:t>MQXF – AUP: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</a:rPr>
              <a:t>G. Ambrosio, S. Feher, J. </a:t>
            </a:r>
            <a:r>
              <a:rPr lang="fr-CH" sz="1400" dirty="0" err="1" smtClean="0">
                <a:solidFill>
                  <a:schemeClr val="tx1"/>
                </a:solidFill>
              </a:rPr>
              <a:t>Muratore</a:t>
            </a:r>
            <a:r>
              <a:rPr lang="fr-CH" sz="1400" dirty="0" smtClean="0">
                <a:solidFill>
                  <a:schemeClr val="tx1"/>
                </a:solidFill>
              </a:rPr>
              <a:t>, P. Joshi, K. </a:t>
            </a:r>
            <a:r>
              <a:rPr lang="fr-CH" sz="1400" dirty="0" err="1" smtClean="0">
                <a:solidFill>
                  <a:schemeClr val="tx1"/>
                </a:solidFill>
              </a:rPr>
              <a:t>Amm</a:t>
            </a:r>
            <a:r>
              <a:rPr lang="fr-CH" sz="1400" dirty="0" smtClean="0">
                <a:solidFill>
                  <a:schemeClr val="tx1"/>
                </a:solidFill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</a:rPr>
              <a:t>Yu</a:t>
            </a:r>
            <a:r>
              <a:rPr lang="fr-CH" sz="1400" dirty="0" smtClean="0">
                <a:solidFill>
                  <a:schemeClr val="tx1"/>
                </a:solidFill>
              </a:rPr>
              <a:t>, A. </a:t>
            </a:r>
            <a:r>
              <a:rPr lang="fr-CH" sz="1400" dirty="0" err="1" smtClean="0">
                <a:solidFill>
                  <a:schemeClr val="tx1"/>
                </a:solidFill>
              </a:rPr>
              <a:t>Nobrega</a:t>
            </a:r>
            <a:r>
              <a:rPr lang="fr-CH" sz="1400" dirty="0" smtClean="0">
                <a:solidFill>
                  <a:schemeClr val="tx1"/>
                </a:solidFill>
              </a:rPr>
              <a:t>, J,. </a:t>
            </a:r>
            <a:r>
              <a:rPr lang="fr-CH" sz="1400" dirty="0" err="1" smtClean="0">
                <a:solidFill>
                  <a:schemeClr val="tx1"/>
                </a:solidFill>
              </a:rPr>
              <a:t>Schmalzle</a:t>
            </a:r>
            <a:r>
              <a:rPr lang="fr-CH" sz="1400" dirty="0" smtClean="0">
                <a:solidFill>
                  <a:schemeClr val="tx1"/>
                </a:solidFill>
              </a:rPr>
              <a:t>, M. </a:t>
            </a:r>
            <a:r>
              <a:rPr lang="fr-CH" sz="1400" dirty="0" err="1" smtClean="0">
                <a:solidFill>
                  <a:schemeClr val="tx1"/>
                </a:solidFill>
              </a:rPr>
              <a:t>Anarella</a:t>
            </a:r>
            <a:r>
              <a:rPr lang="fr-CH" sz="1400" dirty="0" smtClean="0">
                <a:solidFill>
                  <a:schemeClr val="tx1"/>
                </a:solidFill>
              </a:rPr>
              <a:t>, A </a:t>
            </a:r>
            <a:r>
              <a:rPr lang="fr-CH" sz="1400" dirty="0" err="1" smtClean="0">
                <a:solidFill>
                  <a:schemeClr val="tx1"/>
                </a:solidFill>
              </a:rPr>
              <a:t>Vouris</a:t>
            </a:r>
            <a:r>
              <a:rPr lang="fr-CH" sz="1400" dirty="0" smtClean="0">
                <a:solidFill>
                  <a:schemeClr val="tx1"/>
                </a:solidFill>
              </a:rPr>
              <a:t>, G. </a:t>
            </a:r>
            <a:r>
              <a:rPr lang="fr-CH" sz="1400" dirty="0" err="1" smtClean="0">
                <a:solidFill>
                  <a:schemeClr val="tx1"/>
                </a:solidFill>
              </a:rPr>
              <a:t>Chlachidze</a:t>
            </a:r>
            <a:r>
              <a:rPr lang="fr-CH" sz="1400" dirty="0" smtClean="0">
                <a:solidFill>
                  <a:schemeClr val="tx1"/>
                </a:solidFill>
              </a:rPr>
              <a:t>, S. </a:t>
            </a:r>
            <a:r>
              <a:rPr lang="fr-CH" sz="1400" dirty="0" err="1" smtClean="0">
                <a:solidFill>
                  <a:schemeClr val="tx1"/>
                </a:solidFill>
              </a:rPr>
              <a:t>Stoynev</a:t>
            </a:r>
            <a:r>
              <a:rPr lang="fr-CH" sz="1400" dirty="0" smtClean="0">
                <a:solidFill>
                  <a:schemeClr val="tx1"/>
                </a:solidFill>
              </a:rPr>
              <a:t>, R. Bossert, M. </a:t>
            </a:r>
            <a:r>
              <a:rPr lang="fr-CH" sz="1400" dirty="0" err="1" smtClean="0">
                <a:solidFill>
                  <a:schemeClr val="tx1"/>
                </a:solidFill>
              </a:rPr>
              <a:t>Baldini</a:t>
            </a:r>
            <a:r>
              <a:rPr lang="fr-CH" sz="1400" dirty="0" smtClean="0">
                <a:solidFill>
                  <a:schemeClr val="tx1"/>
                </a:solidFill>
              </a:rPr>
              <a:t>, P. Ferracin, D. Cheng, S. Prestemon, L. </a:t>
            </a:r>
            <a:r>
              <a:rPr lang="fr-CH" sz="1400" dirty="0">
                <a:solidFill>
                  <a:schemeClr val="tx1"/>
                </a:solidFill>
              </a:rPr>
              <a:t>C</a:t>
            </a:r>
            <a:r>
              <a:rPr lang="fr-CH" sz="1400" dirty="0" smtClean="0">
                <a:solidFill>
                  <a:schemeClr val="tx1"/>
                </a:solidFill>
              </a:rPr>
              <a:t>ooley, V. </a:t>
            </a:r>
            <a:r>
              <a:rPr lang="fr-CH" sz="1400" dirty="0">
                <a:solidFill>
                  <a:schemeClr val="tx1"/>
                </a:solidFill>
              </a:rPr>
              <a:t>Lombardo, R. Carcagno, G. Apollinari</a:t>
            </a:r>
            <a:r>
              <a:rPr lang="fr-CH" sz="1400" dirty="0" smtClean="0">
                <a:solidFill>
                  <a:schemeClr val="tx1"/>
                </a:solidFill>
              </a:rPr>
              <a:t>, et al.,</a:t>
            </a:r>
          </a:p>
          <a:p>
            <a:endParaRPr lang="fr-CH" sz="1400" dirty="0">
              <a:solidFill>
                <a:schemeClr val="tx1"/>
              </a:solidFill>
            </a:endParaRPr>
          </a:p>
          <a:p>
            <a:r>
              <a:rPr lang="fr-CH" sz="1400" dirty="0" smtClean="0">
                <a:solidFill>
                  <a:schemeClr val="tx1"/>
                </a:solidFill>
              </a:rPr>
              <a:t>A page of </a:t>
            </a:r>
            <a:r>
              <a:rPr lang="fr-CH" sz="1400" dirty="0" err="1" smtClean="0">
                <a:solidFill>
                  <a:schemeClr val="tx1"/>
                </a:solidFill>
              </a:rPr>
              <a:t>references</a:t>
            </a:r>
            <a:r>
              <a:rPr lang="fr-CH" sz="1400" dirty="0" smtClean="0">
                <a:solidFill>
                  <a:schemeClr val="tx1"/>
                </a:solidFill>
              </a:rPr>
              <a:t> in </a:t>
            </a:r>
            <a:r>
              <a:rPr lang="fr-CH" sz="1400" dirty="0">
                <a:solidFill>
                  <a:schemeClr val="tx1"/>
                </a:solidFill>
              </a:rPr>
              <a:t>WP3 web site: </a:t>
            </a:r>
            <a:r>
              <a:rPr lang="fr-CH" sz="14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fr-CH" sz="1400" dirty="0" smtClean="0">
                <a:solidFill>
                  <a:schemeClr val="tx1"/>
                </a:solidFill>
                <a:hlinkClick r:id="rId2"/>
              </a:rPr>
              <a:t>espace.cern.ch/HiLumi/WP3/SitePages/References.aspx</a:t>
            </a:r>
            <a:r>
              <a:rPr lang="fr-CH" sz="1400" dirty="0" smtClean="0">
                <a:solidFill>
                  <a:schemeClr val="tx1"/>
                </a:solidFill>
              </a:rPr>
              <a:t>  </a:t>
            </a:r>
            <a:r>
              <a:rPr lang="fr-CH" sz="1400" dirty="0" err="1" smtClean="0">
                <a:solidFill>
                  <a:schemeClr val="tx1"/>
                </a:solidFill>
              </a:rPr>
              <a:t>also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including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previous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work</a:t>
            </a:r>
            <a:r>
              <a:rPr lang="fr-CH" sz="1400" dirty="0" smtClean="0">
                <a:solidFill>
                  <a:schemeClr val="tx1"/>
                </a:solidFill>
              </a:rPr>
              <a:t> on Nb</a:t>
            </a:r>
            <a:r>
              <a:rPr lang="fr-CH" sz="1400" baseline="-25000" dirty="0" smtClean="0">
                <a:solidFill>
                  <a:schemeClr val="tx1"/>
                </a:solidFill>
              </a:rPr>
              <a:t>3</a:t>
            </a:r>
            <a:r>
              <a:rPr lang="fr-CH" sz="1400" dirty="0" smtClean="0">
                <a:solidFill>
                  <a:schemeClr val="tx1"/>
                </a:solidFill>
              </a:rPr>
              <a:t>Sn</a:t>
            </a:r>
            <a:endParaRPr lang="fr-CH" sz="1050" dirty="0" smtClean="0">
              <a:solidFill>
                <a:srgbClr val="00B05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noProof="0" dirty="0" smtClean="0">
                <a:latin typeface="Times" panose="02020603050405020304" pitchFamily="18" charset="0"/>
                <a:cs typeface="Times" panose="02020603050405020304" pitchFamily="18" charset="0"/>
              </a:rPr>
              <a:t>E. Todesco et al., </a:t>
            </a:r>
            <a:r>
              <a:rPr lang="es-ES" noProof="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September</a:t>
            </a:r>
            <a:r>
              <a:rPr lang="es-ES" noProof="0" dirty="0" smtClean="0">
                <a:latin typeface="Times" panose="02020603050405020304" pitchFamily="18" charset="0"/>
                <a:cs typeface="Times" panose="02020603050405020304" pitchFamily="18" charset="0"/>
              </a:rPr>
              <a:t> 17 2020</a:t>
            </a:r>
            <a:endParaRPr lang="en-GB" noProof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3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DESIGN CHOICES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1800" dirty="0" smtClean="0">
                <a:solidFill>
                  <a:srgbClr val="000000"/>
                </a:solidFill>
              </a:rPr>
              <a:t>MQXF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the last stage of a 15 </a:t>
            </a:r>
            <a:r>
              <a:rPr lang="fr-CH" sz="1800" dirty="0" err="1" smtClean="0">
                <a:solidFill>
                  <a:srgbClr val="000000"/>
                </a:solidFill>
              </a:rPr>
              <a:t>year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developments</a:t>
            </a:r>
            <a:r>
              <a:rPr lang="fr-CH" sz="1800" dirty="0" smtClean="0">
                <a:solidFill>
                  <a:srgbClr val="000000"/>
                </a:solidFill>
              </a:rPr>
              <a:t> of Nb</a:t>
            </a:r>
            <a:r>
              <a:rPr lang="fr-CH" sz="1800" baseline="-25000" dirty="0" smtClean="0">
                <a:solidFill>
                  <a:srgbClr val="000000"/>
                </a:solidFill>
              </a:rPr>
              <a:t>3</a:t>
            </a:r>
            <a:r>
              <a:rPr lang="fr-CH" sz="1800" dirty="0" smtClean="0">
                <a:solidFill>
                  <a:srgbClr val="000000"/>
                </a:solidFill>
              </a:rPr>
              <a:t>Sn </a:t>
            </a:r>
            <a:r>
              <a:rPr lang="fr-CH" sz="1800" dirty="0" err="1" smtClean="0">
                <a:solidFill>
                  <a:srgbClr val="000000"/>
                </a:solidFill>
              </a:rPr>
              <a:t>quadrupole</a:t>
            </a:r>
            <a:r>
              <a:rPr lang="fr-CH" sz="1800" dirty="0" smtClean="0">
                <a:solidFill>
                  <a:srgbClr val="000000"/>
                </a:solidFill>
              </a:rPr>
              <a:t> for LHC upgrade </a:t>
            </a:r>
            <a:r>
              <a:rPr lang="fr-CH" sz="1600" dirty="0" smtClean="0">
                <a:solidFill>
                  <a:srgbClr val="00B050"/>
                </a:solidFill>
              </a:rPr>
              <a:t>(</a:t>
            </a:r>
            <a:r>
              <a:rPr lang="fr-CH" sz="1600" dirty="0" err="1">
                <a:solidFill>
                  <a:srgbClr val="00B050"/>
                </a:solidFill>
              </a:rPr>
              <a:t>see</a:t>
            </a:r>
            <a:r>
              <a:rPr lang="fr-CH" sz="1600" dirty="0">
                <a:solidFill>
                  <a:srgbClr val="00B050"/>
                </a:solidFill>
              </a:rPr>
              <a:t> talk of G. Ambrosio)</a:t>
            </a:r>
            <a:endParaRPr lang="fr-CH" sz="1600" dirty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LARP </a:t>
            </a:r>
            <a:r>
              <a:rPr lang="fr-CH" sz="1600" dirty="0" err="1" smtClean="0">
                <a:solidFill>
                  <a:srgbClr val="000000"/>
                </a:solidFill>
              </a:rPr>
              <a:t>developed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two</a:t>
            </a:r>
            <a:r>
              <a:rPr lang="fr-CH" sz="1600" dirty="0" smtClean="0">
                <a:solidFill>
                  <a:srgbClr val="000000"/>
                </a:solidFill>
              </a:rPr>
              <a:t> structures for the 90 mm (</a:t>
            </a:r>
            <a:r>
              <a:rPr lang="fr-CH" sz="1600" dirty="0" err="1" smtClean="0">
                <a:solidFill>
                  <a:srgbClr val="000000"/>
                </a:solidFill>
              </a:rPr>
              <a:t>collar</a:t>
            </a:r>
            <a:r>
              <a:rPr lang="fr-CH" sz="1600" dirty="0" smtClean="0">
                <a:solidFill>
                  <a:srgbClr val="000000"/>
                </a:solidFill>
              </a:rPr>
              <a:t> TQC and AL </a:t>
            </a:r>
            <a:r>
              <a:rPr lang="fr-CH" sz="1600" dirty="0" err="1" smtClean="0">
                <a:solidFill>
                  <a:srgbClr val="000000"/>
                </a:solidFill>
              </a:rPr>
              <a:t>shell</a:t>
            </a:r>
            <a:r>
              <a:rPr lang="fr-CH" sz="1600" dirty="0" smtClean="0">
                <a:solidFill>
                  <a:srgbClr val="000000"/>
                </a:solidFill>
              </a:rPr>
              <a:t> TQS) – </a:t>
            </a:r>
            <a:r>
              <a:rPr lang="fr-CH" sz="1600" dirty="0" err="1" smtClean="0">
                <a:solidFill>
                  <a:srgbClr val="C00000"/>
                </a:solidFill>
              </a:rPr>
              <a:t>both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worked</a:t>
            </a:r>
            <a:r>
              <a:rPr lang="fr-CH" sz="1600" dirty="0" smtClean="0">
                <a:solidFill>
                  <a:srgbClr val="C00000"/>
                </a:solidFill>
              </a:rPr>
              <a:t>, but the Al </a:t>
            </a:r>
            <a:r>
              <a:rPr lang="fr-CH" sz="1600" dirty="0" err="1" smtClean="0">
                <a:solidFill>
                  <a:srgbClr val="C00000"/>
                </a:solidFill>
              </a:rPr>
              <a:t>shell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showed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better</a:t>
            </a:r>
            <a:r>
              <a:rPr lang="fr-CH" sz="1600" dirty="0" smtClean="0">
                <a:solidFill>
                  <a:srgbClr val="C00000"/>
                </a:solidFill>
              </a:rPr>
              <a:t> control and </a:t>
            </a:r>
            <a:r>
              <a:rPr lang="fr-CH" sz="1600" dirty="0" err="1" smtClean="0">
                <a:solidFill>
                  <a:srgbClr val="C00000"/>
                </a:solidFill>
              </a:rPr>
              <a:t>reproducibility</a:t>
            </a:r>
            <a:r>
              <a:rPr lang="fr-CH" sz="1600" dirty="0" smtClean="0">
                <a:solidFill>
                  <a:srgbClr val="C00000"/>
                </a:solidFill>
              </a:rPr>
              <a:t> of </a:t>
            </a:r>
            <a:r>
              <a:rPr lang="fr-CH" sz="1600" dirty="0" err="1" smtClean="0">
                <a:solidFill>
                  <a:srgbClr val="C00000"/>
                </a:solidFill>
              </a:rPr>
              <a:t>results</a:t>
            </a:r>
            <a:endParaRPr lang="fr-CH" sz="1600" dirty="0" smtClean="0">
              <a:solidFill>
                <a:srgbClr val="C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LARP </a:t>
            </a:r>
            <a:r>
              <a:rPr lang="fr-CH" sz="1600" dirty="0" err="1" smtClean="0">
                <a:solidFill>
                  <a:srgbClr val="000000"/>
                </a:solidFill>
              </a:rPr>
              <a:t>proved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LQS the </a:t>
            </a:r>
            <a:r>
              <a:rPr lang="fr-CH" sz="1600" dirty="0" err="1" smtClean="0">
                <a:solidFill>
                  <a:srgbClr val="000000"/>
                </a:solidFill>
              </a:rPr>
              <a:t>scale</a:t>
            </a:r>
            <a:r>
              <a:rPr lang="fr-CH" sz="1600" dirty="0" smtClean="0">
                <a:solidFill>
                  <a:srgbClr val="000000"/>
                </a:solidFill>
              </a:rPr>
              <a:t> up of Al </a:t>
            </a:r>
            <a:r>
              <a:rPr lang="fr-CH" sz="1600" dirty="0" err="1" smtClean="0">
                <a:solidFill>
                  <a:srgbClr val="000000"/>
                </a:solidFill>
              </a:rPr>
              <a:t>shell</a:t>
            </a:r>
            <a:r>
              <a:rPr lang="fr-CH" sz="1600" dirty="0" smtClean="0">
                <a:solidFill>
                  <a:srgbClr val="000000"/>
                </a:solidFill>
              </a:rPr>
              <a:t> structure to 3.4 m long </a:t>
            </a:r>
            <a:r>
              <a:rPr lang="fr-CH" sz="1600" dirty="0" err="1" smtClean="0">
                <a:solidFill>
                  <a:srgbClr val="000000"/>
                </a:solidFill>
              </a:rPr>
              <a:t>coils</a:t>
            </a:r>
            <a:r>
              <a:rPr lang="fr-CH" sz="1600" dirty="0" smtClean="0">
                <a:solidFill>
                  <a:srgbClr val="000000"/>
                </a:solidFill>
              </a:rPr>
              <a:t> – not trivial </a:t>
            </a:r>
            <a:r>
              <a:rPr lang="fr-CH" sz="1600" dirty="0" err="1" smtClean="0">
                <a:solidFill>
                  <a:srgbClr val="000000"/>
                </a:solidFill>
              </a:rPr>
              <a:t>step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100" dirty="0">
                <a:solidFill>
                  <a:srgbClr val="00B050"/>
                </a:solidFill>
              </a:rPr>
              <a:t>[</a:t>
            </a:r>
            <a:r>
              <a:rPr lang="fr-CH" sz="1100" dirty="0" err="1" smtClean="0">
                <a:solidFill>
                  <a:srgbClr val="00B050"/>
                </a:solidFill>
              </a:rPr>
              <a:t>see</a:t>
            </a:r>
            <a:r>
              <a:rPr lang="fr-CH" sz="1100" dirty="0" smtClean="0">
                <a:solidFill>
                  <a:srgbClr val="00B050"/>
                </a:solidFill>
              </a:rPr>
              <a:t> G. Ambrosio talk, and </a:t>
            </a:r>
            <a:r>
              <a:rPr lang="fr-CH" sz="1100" dirty="0" smtClean="0">
                <a:solidFill>
                  <a:srgbClr val="00B050"/>
                </a:solidFill>
                <a:hlinkClick r:id="rId2"/>
              </a:rPr>
              <a:t>P. Ferracin, IEEE TAS 18 (2008)</a:t>
            </a:r>
            <a:r>
              <a:rPr lang="fr-CH" sz="1100" dirty="0" smtClean="0">
                <a:solidFill>
                  <a:srgbClr val="00B050"/>
                </a:solidFill>
              </a:rPr>
              <a:t>]</a:t>
            </a:r>
            <a:endParaRPr lang="fr-CH" sz="1400" dirty="0" smtClean="0">
              <a:solidFill>
                <a:srgbClr val="00B050"/>
              </a:solidFill>
            </a:endParaRPr>
          </a:p>
          <a:p>
            <a:endParaRPr lang="fr-CH" sz="1800" dirty="0" smtClean="0">
              <a:solidFill>
                <a:srgbClr val="000000"/>
              </a:solidFill>
            </a:endParaRPr>
          </a:p>
          <a:p>
            <a:r>
              <a:rPr lang="fr-CH" sz="1800" dirty="0" smtClean="0">
                <a:solidFill>
                  <a:srgbClr val="000000"/>
                </a:solidFill>
              </a:rPr>
              <a:t>MQXF </a:t>
            </a:r>
            <a:r>
              <a:rPr lang="fr-CH" sz="1800" dirty="0" err="1" smtClean="0">
                <a:solidFill>
                  <a:srgbClr val="000000"/>
                </a:solidFill>
              </a:rPr>
              <a:t>kept</a:t>
            </a:r>
            <a:r>
              <a:rPr lang="fr-CH" sz="1800" dirty="0" smtClean="0">
                <a:solidFill>
                  <a:srgbClr val="000000"/>
                </a:solidFill>
              </a:rPr>
              <a:t> the Al </a:t>
            </a:r>
            <a:r>
              <a:rPr lang="fr-CH" sz="1800" dirty="0" err="1" smtClean="0">
                <a:solidFill>
                  <a:srgbClr val="000000"/>
                </a:solidFill>
              </a:rPr>
              <a:t>shell</a:t>
            </a:r>
            <a:r>
              <a:rPr lang="fr-CH" sz="1800" dirty="0" smtClean="0">
                <a:solidFill>
                  <a:srgbClr val="000000"/>
                </a:solidFill>
              </a:rPr>
              <a:t> structure, and </a:t>
            </a:r>
            <a:r>
              <a:rPr lang="fr-CH" sz="1800" dirty="0" err="1" smtClean="0">
                <a:solidFill>
                  <a:srgbClr val="000000"/>
                </a:solidFill>
              </a:rPr>
              <a:t>very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similar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coil</a:t>
            </a:r>
            <a:r>
              <a:rPr lang="fr-CH" sz="1800" dirty="0" smtClean="0">
                <a:solidFill>
                  <a:srgbClr val="000000"/>
                </a:solidFill>
              </a:rPr>
              <a:t> to HQ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MQXFA </a:t>
            </a:r>
            <a:r>
              <a:rPr lang="fr-CH" sz="1600" dirty="0" err="1" smtClean="0">
                <a:solidFill>
                  <a:srgbClr val="000000"/>
                </a:solidFill>
              </a:rPr>
              <a:t>opted</a:t>
            </a:r>
            <a:r>
              <a:rPr lang="fr-CH" sz="1600" dirty="0" smtClean="0">
                <a:solidFill>
                  <a:srgbClr val="000000"/>
                </a:solidFill>
              </a:rPr>
              <a:t> for split 4.2-m-long </a:t>
            </a:r>
            <a:r>
              <a:rPr lang="fr-CH" sz="1600" dirty="0" err="1" smtClean="0">
                <a:solidFill>
                  <a:srgbClr val="000000"/>
                </a:solidFill>
              </a:rPr>
              <a:t>magnets</a:t>
            </a:r>
            <a:r>
              <a:rPr lang="fr-CH" sz="1600" dirty="0" smtClean="0">
                <a:solidFill>
                  <a:srgbClr val="000000"/>
                </a:solidFill>
              </a:rPr>
              <a:t>, MQXFB </a:t>
            </a:r>
            <a:r>
              <a:rPr lang="fr-CH" sz="1600" dirty="0" err="1" smtClean="0">
                <a:solidFill>
                  <a:srgbClr val="000000"/>
                </a:solidFill>
              </a:rPr>
              <a:t>went</a:t>
            </a:r>
            <a:r>
              <a:rPr lang="fr-CH" sz="1600" dirty="0" smtClean="0">
                <a:solidFill>
                  <a:srgbClr val="000000"/>
                </a:solidFill>
              </a:rPr>
              <a:t> for 7.15-m-long </a:t>
            </a:r>
            <a:r>
              <a:rPr lang="fr-CH" sz="1600" dirty="0" err="1" smtClean="0">
                <a:solidFill>
                  <a:srgbClr val="000000"/>
                </a:solidFill>
              </a:rPr>
              <a:t>coil</a:t>
            </a:r>
            <a:endParaRPr lang="fr-CH" sz="1600" dirty="0">
              <a:solidFill>
                <a:srgbClr val="000000"/>
              </a:solidFill>
            </a:endParaRPr>
          </a:p>
          <a:p>
            <a:pPr lvl="1"/>
            <a:endParaRPr lang="fr-CH" sz="2000" dirty="0" smtClean="0">
              <a:solidFill>
                <a:srgbClr val="000000"/>
              </a:solidFill>
            </a:endParaRPr>
          </a:p>
          <a:p>
            <a:pPr lvl="1"/>
            <a:endParaRPr lang="fr-CH" sz="2000" dirty="0" smtClean="0">
              <a:solidFill>
                <a:srgbClr val="000000"/>
              </a:solidFill>
            </a:endParaRPr>
          </a:p>
          <a:p>
            <a:pPr lvl="1"/>
            <a:endParaRPr lang="fr-CH" sz="2000" dirty="0" smtClean="0">
              <a:solidFill>
                <a:srgbClr val="000000"/>
              </a:solidFill>
            </a:endParaRP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15" y="3651870"/>
            <a:ext cx="1149301" cy="11442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186" y="3579584"/>
            <a:ext cx="1152128" cy="11419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812851" y="4831494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TQS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13800" y="4813953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QS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68" y="3598515"/>
            <a:ext cx="1203400" cy="11890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216455" y="478740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TQC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8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DESIGN CHOICES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r>
              <a:rPr lang="fr-CH" sz="1400" dirty="0" smtClean="0">
                <a:solidFill>
                  <a:srgbClr val="00B050"/>
                </a:solidFill>
              </a:rPr>
              <a:t>(more on </a:t>
            </a:r>
            <a:r>
              <a:rPr lang="fr-CH" sz="1400" dirty="0" err="1" smtClean="0">
                <a:solidFill>
                  <a:srgbClr val="00B050"/>
                </a:solidFill>
              </a:rPr>
              <a:t>this</a:t>
            </a:r>
            <a:r>
              <a:rPr lang="fr-CH" sz="1400" dirty="0" smtClean="0">
                <a:solidFill>
                  <a:srgbClr val="00B050"/>
                </a:solidFill>
              </a:rPr>
              <a:t> in the P. Ferracin talk)</a:t>
            </a:r>
          </a:p>
          <a:p>
            <a:r>
              <a:rPr lang="fr-CH" sz="2200" dirty="0" smtClean="0">
                <a:solidFill>
                  <a:srgbClr val="000000"/>
                </a:solidFill>
              </a:rPr>
              <a:t>Management of the transverse stress</a:t>
            </a:r>
          </a:p>
          <a:p>
            <a:pPr lvl="1"/>
            <a:r>
              <a:rPr lang="fr-CH" sz="1800" dirty="0" smtClean="0">
                <a:solidFill>
                  <a:srgbClr val="C00000"/>
                </a:solidFill>
              </a:rPr>
              <a:t>Al </a:t>
            </a:r>
            <a:r>
              <a:rPr lang="fr-CH" sz="1800" dirty="0" err="1" smtClean="0">
                <a:solidFill>
                  <a:srgbClr val="C00000"/>
                </a:solidFill>
              </a:rPr>
              <a:t>shell</a:t>
            </a:r>
            <a:r>
              <a:rPr lang="fr-CH" sz="1800" dirty="0" smtClean="0">
                <a:solidFill>
                  <a:srgbClr val="C00000"/>
                </a:solidFill>
              </a:rPr>
              <a:t> structure </a:t>
            </a:r>
            <a:r>
              <a:rPr lang="fr-CH" sz="1800" dirty="0" smtClean="0">
                <a:solidFill>
                  <a:srgbClr val="000000"/>
                </a:solidFill>
              </a:rPr>
              <a:t>as in LARP</a:t>
            </a:r>
            <a:endParaRPr lang="fr-CH" sz="14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Insulation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based</a:t>
            </a:r>
            <a:r>
              <a:rPr lang="fr-CH" sz="1800" dirty="0" smtClean="0">
                <a:solidFill>
                  <a:srgbClr val="000000"/>
                </a:solidFill>
              </a:rPr>
              <a:t> on </a:t>
            </a:r>
            <a:r>
              <a:rPr lang="fr-CH" sz="1800" dirty="0" err="1" smtClean="0">
                <a:solidFill>
                  <a:srgbClr val="000000"/>
                </a:solidFill>
              </a:rPr>
              <a:t>braided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fiberglass</a:t>
            </a:r>
            <a:r>
              <a:rPr lang="fr-CH" sz="1800" dirty="0" smtClean="0">
                <a:solidFill>
                  <a:srgbClr val="000000"/>
                </a:solidFill>
              </a:rPr>
              <a:t> as in LARP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Impregnated</a:t>
            </a:r>
            <a:r>
              <a:rPr lang="fr-CH" sz="1800" dirty="0" smtClean="0">
                <a:solidFill>
                  <a:srgbClr val="000000"/>
                </a:solidFill>
              </a:rPr>
              <a:t> pole as in LARP</a:t>
            </a:r>
          </a:p>
          <a:p>
            <a:r>
              <a:rPr lang="fr-CH" sz="2200" dirty="0" smtClean="0">
                <a:solidFill>
                  <a:srgbClr val="000000"/>
                </a:solidFill>
              </a:rPr>
              <a:t>Management </a:t>
            </a:r>
            <a:r>
              <a:rPr lang="fr-CH" sz="2200" dirty="0">
                <a:solidFill>
                  <a:srgbClr val="000000"/>
                </a:solidFill>
              </a:rPr>
              <a:t>of the </a:t>
            </a:r>
            <a:r>
              <a:rPr lang="fr-CH" sz="2200" dirty="0" smtClean="0">
                <a:solidFill>
                  <a:srgbClr val="000000"/>
                </a:solidFill>
              </a:rPr>
              <a:t>axial stress</a:t>
            </a:r>
          </a:p>
          <a:p>
            <a:pPr lvl="1"/>
            <a:r>
              <a:rPr lang="fr-CH" sz="1800" dirty="0" err="1" smtClean="0">
                <a:solidFill>
                  <a:srgbClr val="C00000"/>
                </a:solidFill>
              </a:rPr>
              <a:t>Tie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rods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providing</a:t>
            </a:r>
            <a:r>
              <a:rPr lang="fr-CH" sz="1800" dirty="0" smtClean="0">
                <a:solidFill>
                  <a:srgbClr val="C00000"/>
                </a:solidFill>
              </a:rPr>
              <a:t> axial </a:t>
            </a:r>
            <a:r>
              <a:rPr lang="fr-CH" sz="1800" dirty="0" err="1" smtClean="0">
                <a:solidFill>
                  <a:srgbClr val="C00000"/>
                </a:solidFill>
              </a:rPr>
              <a:t>preload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as in LARP</a:t>
            </a:r>
            <a:endParaRPr lang="fr-CH" sz="18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724" y="2211710"/>
            <a:ext cx="2747656" cy="22246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535BBB-D32B-4E9C-8821-388B1B2BD2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01" t="7173" r="10625" b="13717"/>
          <a:stretch/>
        </p:blipFill>
        <p:spPr>
          <a:xfrm>
            <a:off x="2218158" y="3219822"/>
            <a:ext cx="2784040" cy="161043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653890" y="3075806"/>
            <a:ext cx="541846" cy="86409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11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vs 11 T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200" dirty="0" err="1" smtClean="0">
                <a:solidFill>
                  <a:srgbClr val="000000"/>
                </a:solidFill>
              </a:rPr>
              <a:t>Similar</a:t>
            </a:r>
            <a:r>
              <a:rPr lang="fr-CH" sz="2200" dirty="0" smtClean="0">
                <a:solidFill>
                  <a:srgbClr val="000000"/>
                </a:solidFill>
              </a:rPr>
              <a:t> </a:t>
            </a:r>
            <a:r>
              <a:rPr lang="fr-CH" sz="2200" dirty="0" err="1" smtClean="0">
                <a:solidFill>
                  <a:srgbClr val="000000"/>
                </a:solidFill>
              </a:rPr>
              <a:t>features</a:t>
            </a:r>
            <a:endParaRPr lang="fr-CH" sz="22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 smtClean="0">
                <a:solidFill>
                  <a:schemeClr val="accent3"/>
                </a:solidFill>
              </a:rPr>
              <a:t>Similar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>
                <a:solidFill>
                  <a:schemeClr val="accent3"/>
                </a:solidFill>
              </a:rPr>
              <a:t>arc </a:t>
            </a:r>
            <a:r>
              <a:rPr lang="fr-CH" sz="1800" dirty="0" err="1">
                <a:solidFill>
                  <a:schemeClr val="accent3"/>
                </a:solidFill>
              </a:rPr>
              <a:t>length</a:t>
            </a:r>
            <a:r>
              <a:rPr lang="fr-CH" sz="1800" dirty="0">
                <a:solidFill>
                  <a:schemeClr val="accent3"/>
                </a:solidFill>
              </a:rPr>
              <a:t> of the </a:t>
            </a:r>
            <a:r>
              <a:rPr lang="fr-CH" sz="1800" dirty="0" err="1">
                <a:solidFill>
                  <a:schemeClr val="accent3"/>
                </a:solidFill>
              </a:rPr>
              <a:t>coil</a:t>
            </a:r>
            <a:r>
              <a:rPr lang="fr-CH" sz="1800" dirty="0">
                <a:solidFill>
                  <a:schemeClr val="accent3"/>
                </a:solidFill>
              </a:rPr>
              <a:t> </a:t>
            </a:r>
            <a:r>
              <a:rPr lang="fr-CH" sz="1800" dirty="0">
                <a:solidFill>
                  <a:srgbClr val="000000"/>
                </a:solidFill>
              </a:rPr>
              <a:t>– relevant for influence of </a:t>
            </a:r>
            <a:r>
              <a:rPr lang="fr-CH" sz="1800" dirty="0" err="1" smtClean="0">
                <a:solidFill>
                  <a:srgbClr val="000000"/>
                </a:solidFill>
              </a:rPr>
              <a:t>tolerances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>
                <a:solidFill>
                  <a:srgbClr val="000000"/>
                </a:solidFill>
              </a:rPr>
              <a:t>The </a:t>
            </a:r>
            <a:r>
              <a:rPr lang="fr-CH" sz="1800" dirty="0" err="1">
                <a:solidFill>
                  <a:srgbClr val="000000"/>
                </a:solidFill>
              </a:rPr>
              <a:t>coil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manufacturing</a:t>
            </a:r>
            <a:r>
              <a:rPr lang="fr-CH" sz="1800" dirty="0">
                <a:solidFill>
                  <a:srgbClr val="000000"/>
                </a:solidFill>
              </a:rPr>
              <a:t>, </a:t>
            </a:r>
            <a:r>
              <a:rPr lang="fr-CH" sz="1800" dirty="0" err="1">
                <a:solidFill>
                  <a:srgbClr val="000000"/>
                </a:solidFill>
              </a:rPr>
              <a:t>including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impregnation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with</a:t>
            </a:r>
            <a:r>
              <a:rPr lang="fr-CH" sz="1800" dirty="0">
                <a:solidFill>
                  <a:srgbClr val="000000"/>
                </a:solidFill>
              </a:rPr>
              <a:t> CTD-101K</a:t>
            </a:r>
          </a:p>
          <a:p>
            <a:r>
              <a:rPr lang="fr-CH" sz="2200" dirty="0" smtClean="0">
                <a:solidFill>
                  <a:srgbClr val="000000"/>
                </a:solidFill>
              </a:rPr>
              <a:t>Aspects for </a:t>
            </a:r>
            <a:r>
              <a:rPr lang="fr-CH" sz="2200" dirty="0" err="1" smtClean="0">
                <a:solidFill>
                  <a:srgbClr val="000000"/>
                </a:solidFill>
              </a:rPr>
              <a:t>which</a:t>
            </a:r>
            <a:r>
              <a:rPr lang="fr-CH" sz="2200" dirty="0" smtClean="0">
                <a:solidFill>
                  <a:srgbClr val="000000"/>
                </a:solidFill>
              </a:rPr>
              <a:t> </a:t>
            </a:r>
            <a:r>
              <a:rPr lang="fr-CH" sz="2200" dirty="0" smtClean="0">
                <a:solidFill>
                  <a:schemeClr val="accent3"/>
                </a:solidFill>
              </a:rPr>
              <a:t>MQXF </a:t>
            </a:r>
            <a:r>
              <a:rPr lang="fr-CH" sz="2200" dirty="0" err="1" smtClean="0">
                <a:solidFill>
                  <a:schemeClr val="accent3"/>
                </a:solidFill>
              </a:rPr>
              <a:t>is</a:t>
            </a:r>
            <a:r>
              <a:rPr lang="fr-CH" sz="2200" dirty="0" smtClean="0">
                <a:solidFill>
                  <a:schemeClr val="accent3"/>
                </a:solidFill>
              </a:rPr>
              <a:t> a bit </a:t>
            </a:r>
            <a:r>
              <a:rPr lang="fr-CH" sz="2200" dirty="0" err="1" smtClean="0">
                <a:solidFill>
                  <a:schemeClr val="accent3"/>
                </a:solidFill>
              </a:rPr>
              <a:t>easier</a:t>
            </a:r>
            <a:endParaRPr lang="fr-CH" sz="2200" dirty="0" smtClean="0">
              <a:solidFill>
                <a:schemeClr val="accent3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Peak </a:t>
            </a:r>
            <a:r>
              <a:rPr lang="fr-CH" sz="1800" dirty="0" err="1" smtClean="0">
                <a:solidFill>
                  <a:srgbClr val="000000"/>
                </a:solidFill>
              </a:rPr>
              <a:t>field</a:t>
            </a:r>
            <a:r>
              <a:rPr lang="fr-CH" sz="1800" dirty="0" smtClean="0">
                <a:solidFill>
                  <a:srgbClr val="000000"/>
                </a:solidFill>
              </a:rPr>
              <a:t>: 11 T has 11.8 T, MQXF has 11.4 T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Current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density</a:t>
            </a:r>
            <a:r>
              <a:rPr lang="fr-CH" sz="1800" dirty="0" smtClean="0">
                <a:solidFill>
                  <a:srgbClr val="000000"/>
                </a:solidFill>
              </a:rPr>
              <a:t>: 11 T </a:t>
            </a:r>
            <a:r>
              <a:rPr lang="fr-CH" sz="1800" dirty="0">
                <a:solidFill>
                  <a:srgbClr val="000000"/>
                </a:solidFill>
              </a:rPr>
              <a:t>has </a:t>
            </a:r>
            <a:r>
              <a:rPr lang="fr-CH" sz="1800" dirty="0" smtClean="0">
                <a:solidFill>
                  <a:srgbClr val="000000"/>
                </a:solidFill>
              </a:rPr>
              <a:t>520 </a:t>
            </a:r>
            <a:r>
              <a:rPr lang="fr-CH" sz="1800" dirty="0">
                <a:solidFill>
                  <a:srgbClr val="000000"/>
                </a:solidFill>
              </a:rPr>
              <a:t>A/mm</a:t>
            </a:r>
            <a:r>
              <a:rPr lang="fr-CH" sz="1800" baseline="30000" dirty="0">
                <a:solidFill>
                  <a:srgbClr val="000000"/>
                </a:solidFill>
              </a:rPr>
              <a:t>2</a:t>
            </a:r>
            <a:r>
              <a:rPr lang="fr-CH" sz="1800" dirty="0">
                <a:solidFill>
                  <a:srgbClr val="000000"/>
                </a:solidFill>
              </a:rPr>
              <a:t>, </a:t>
            </a:r>
            <a:r>
              <a:rPr lang="fr-CH" sz="1800" dirty="0" smtClean="0">
                <a:solidFill>
                  <a:srgbClr val="000000"/>
                </a:solidFill>
              </a:rPr>
              <a:t>MQXF has 460 A/mm</a:t>
            </a:r>
            <a:r>
              <a:rPr lang="fr-CH" sz="1800" baseline="30000" dirty="0" smtClean="0">
                <a:solidFill>
                  <a:srgbClr val="000000"/>
                </a:solidFill>
              </a:rPr>
              <a:t>2</a:t>
            </a:r>
            <a:endParaRPr lang="fr-CH" sz="1400" baseline="300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Stress*: 11 T has 116 </a:t>
            </a:r>
            <a:r>
              <a:rPr lang="fr-CH" sz="1800" dirty="0" err="1" smtClean="0">
                <a:solidFill>
                  <a:srgbClr val="000000"/>
                </a:solidFill>
              </a:rPr>
              <a:t>MPa</a:t>
            </a:r>
            <a:r>
              <a:rPr lang="fr-CH" sz="1800" dirty="0" smtClean="0">
                <a:solidFill>
                  <a:srgbClr val="000000"/>
                </a:solidFill>
              </a:rPr>
              <a:t>, MQXF has 110 </a:t>
            </a:r>
            <a:r>
              <a:rPr lang="fr-CH" sz="1800" dirty="0" err="1" smtClean="0">
                <a:solidFill>
                  <a:srgbClr val="000000"/>
                </a:solidFill>
              </a:rPr>
              <a:t>MPa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Loadline</a:t>
            </a:r>
            <a:r>
              <a:rPr lang="fr-CH" sz="1800" dirty="0" smtClean="0">
                <a:solidFill>
                  <a:srgbClr val="000000"/>
                </a:solidFill>
              </a:rPr>
              <a:t> fraction 11 T has 81%, MQXF has 77%</a:t>
            </a:r>
          </a:p>
          <a:p>
            <a:pPr lvl="2"/>
            <a:r>
              <a:rPr lang="fr-CH" sz="1400" dirty="0" smtClean="0">
                <a:solidFill>
                  <a:srgbClr val="000000"/>
                </a:solidFill>
              </a:rPr>
              <a:t>Note </a:t>
            </a:r>
            <a:r>
              <a:rPr lang="fr-CH" sz="1400" dirty="0" err="1" smtClean="0">
                <a:solidFill>
                  <a:srgbClr val="000000"/>
                </a:solidFill>
              </a:rPr>
              <a:t>that</a:t>
            </a:r>
            <a:r>
              <a:rPr lang="fr-CH" sz="1400" dirty="0" smtClean="0">
                <a:solidFill>
                  <a:srgbClr val="000000"/>
                </a:solidFill>
              </a:rPr>
              <a:t> MQXF </a:t>
            </a:r>
            <a:r>
              <a:rPr lang="fr-CH" sz="1400" dirty="0" err="1" smtClean="0">
                <a:solidFill>
                  <a:srgbClr val="000000"/>
                </a:solidFill>
              </a:rPr>
              <a:t>margin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was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increased</a:t>
            </a:r>
            <a:r>
              <a:rPr lang="fr-CH" sz="1400" dirty="0" smtClean="0">
                <a:solidFill>
                  <a:srgbClr val="000000"/>
                </a:solidFill>
              </a:rPr>
              <a:t> in 2015 </a:t>
            </a:r>
            <a:r>
              <a:rPr lang="fr-CH" sz="1400" dirty="0" err="1" smtClean="0">
                <a:solidFill>
                  <a:srgbClr val="000000"/>
                </a:solidFill>
              </a:rPr>
              <a:t>when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it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became</a:t>
            </a:r>
            <a:endParaRPr lang="fr-CH" sz="1400" dirty="0" smtClean="0">
              <a:solidFill>
                <a:srgbClr val="000000"/>
              </a:solidFill>
            </a:endParaRPr>
          </a:p>
          <a:p>
            <a:pPr marL="914400" lvl="2" indent="0">
              <a:buNone/>
            </a:pPr>
            <a:r>
              <a:rPr lang="fr-CH" sz="1400" dirty="0" err="1" smtClean="0">
                <a:solidFill>
                  <a:srgbClr val="000000"/>
                </a:solidFill>
              </a:rPr>
              <a:t>clear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that</a:t>
            </a:r>
            <a:r>
              <a:rPr lang="fr-CH" sz="1400" dirty="0" smtClean="0">
                <a:solidFill>
                  <a:srgbClr val="000000"/>
                </a:solidFill>
              </a:rPr>
              <a:t> the initial </a:t>
            </a:r>
            <a:r>
              <a:rPr lang="fr-CH" sz="1400" dirty="0" err="1" smtClean="0">
                <a:solidFill>
                  <a:srgbClr val="000000"/>
                </a:solidFill>
              </a:rPr>
              <a:t>loadline</a:t>
            </a:r>
            <a:r>
              <a:rPr lang="fr-CH" sz="1400" dirty="0" smtClean="0">
                <a:solidFill>
                  <a:srgbClr val="000000"/>
                </a:solidFill>
              </a:rPr>
              <a:t> fraction </a:t>
            </a:r>
            <a:r>
              <a:rPr lang="fr-CH" sz="1400" dirty="0" err="1" smtClean="0">
                <a:solidFill>
                  <a:srgbClr val="000000"/>
                </a:solidFill>
              </a:rPr>
              <a:t>was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sliding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towards</a:t>
            </a:r>
            <a:r>
              <a:rPr lang="fr-CH" sz="1400" dirty="0" smtClean="0">
                <a:solidFill>
                  <a:srgbClr val="000000"/>
                </a:solidFill>
              </a:rPr>
              <a:t> 82%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Aperture of MQXF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much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larger</a:t>
            </a:r>
            <a:r>
              <a:rPr lang="fr-CH" sz="1800" dirty="0" smtClean="0">
                <a:solidFill>
                  <a:srgbClr val="000000"/>
                </a:solidFill>
              </a:rPr>
              <a:t>, and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a </a:t>
            </a:r>
            <a:r>
              <a:rPr lang="fr-CH" sz="1800" dirty="0" err="1" smtClean="0">
                <a:solidFill>
                  <a:srgbClr val="000000"/>
                </a:solidFill>
              </a:rPr>
              <a:t>quadrupole</a:t>
            </a:r>
            <a:r>
              <a:rPr lang="fr-CH" sz="1800" dirty="0" smtClean="0">
                <a:solidFill>
                  <a:srgbClr val="000000"/>
                </a:solidFill>
              </a:rPr>
              <a:t>: </a:t>
            </a:r>
          </a:p>
          <a:p>
            <a:pPr marL="457200" lvl="1" indent="0">
              <a:buNone/>
            </a:pPr>
            <a:r>
              <a:rPr lang="fr-CH" sz="1800" dirty="0" smtClean="0">
                <a:solidFill>
                  <a:srgbClr val="000000"/>
                </a:solidFill>
              </a:rPr>
              <a:t>aspects </a:t>
            </a:r>
            <a:r>
              <a:rPr lang="fr-CH" sz="1800" dirty="0" err="1" smtClean="0">
                <a:solidFill>
                  <a:srgbClr val="000000"/>
                </a:solidFill>
              </a:rPr>
              <a:t>related</a:t>
            </a:r>
            <a:r>
              <a:rPr lang="fr-CH" sz="1800" dirty="0" smtClean="0">
                <a:solidFill>
                  <a:srgbClr val="000000"/>
                </a:solidFill>
              </a:rPr>
              <a:t> to </a:t>
            </a:r>
            <a:r>
              <a:rPr lang="fr-CH" sz="1800" dirty="0" err="1" smtClean="0">
                <a:solidFill>
                  <a:srgbClr val="C00000"/>
                </a:solidFill>
              </a:rPr>
              <a:t>bending</a:t>
            </a:r>
            <a:r>
              <a:rPr lang="fr-CH" sz="1800" dirty="0" smtClean="0">
                <a:solidFill>
                  <a:srgbClr val="C00000"/>
                </a:solidFill>
              </a:rPr>
              <a:t> are </a:t>
            </a:r>
            <a:r>
              <a:rPr lang="fr-CH" sz="1800" dirty="0" err="1" smtClean="0">
                <a:solidFill>
                  <a:srgbClr val="C00000"/>
                </a:solidFill>
              </a:rPr>
              <a:t>much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less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critical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in MQXF</a:t>
            </a:r>
          </a:p>
          <a:p>
            <a:pPr lvl="2"/>
            <a:endParaRPr lang="fr-CH" sz="1400" dirty="0" smtClean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fr-CH" sz="1800" dirty="0" smtClean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fr-CH" sz="18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721" y="2792441"/>
            <a:ext cx="2439079" cy="197482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7343800" y="119158"/>
            <a:ext cx="1800200" cy="17134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4835723"/>
            <a:ext cx="2544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*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Analytical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estimate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previously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discussed</a:t>
            </a:r>
            <a:endParaRPr lang="en-GB" sz="11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72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vs 11 T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Different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features</a:t>
            </a:r>
            <a:r>
              <a:rPr lang="fr-CH" sz="2000" dirty="0" smtClean="0">
                <a:solidFill>
                  <a:srgbClr val="000000"/>
                </a:solidFill>
              </a:rPr>
              <a:t> - 1</a:t>
            </a: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Collar</a:t>
            </a:r>
            <a:r>
              <a:rPr lang="fr-CH" sz="1600" dirty="0" smtClean="0">
                <a:solidFill>
                  <a:srgbClr val="000000"/>
                </a:solidFill>
              </a:rPr>
              <a:t> structures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loading</a:t>
            </a:r>
            <a:r>
              <a:rPr lang="fr-CH" sz="1600" dirty="0" smtClean="0">
                <a:solidFill>
                  <a:srgbClr val="000000"/>
                </a:solidFill>
              </a:rPr>
              <a:t> via a </a:t>
            </a:r>
            <a:r>
              <a:rPr lang="fr-CH" sz="1600" dirty="0" err="1" smtClean="0">
                <a:solidFill>
                  <a:srgbClr val="000000"/>
                </a:solidFill>
              </a:rPr>
              <a:t>press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smtClean="0">
                <a:solidFill>
                  <a:schemeClr val="accent3"/>
                </a:solidFill>
              </a:rPr>
              <a:t>impose a </a:t>
            </a:r>
            <a:r>
              <a:rPr lang="fr-CH" sz="1600" dirty="0" err="1" smtClean="0">
                <a:solidFill>
                  <a:schemeClr val="accent3"/>
                </a:solidFill>
              </a:rPr>
              <a:t>displacement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Al </a:t>
            </a:r>
            <a:r>
              <a:rPr lang="fr-CH" sz="1600" dirty="0" err="1" smtClean="0">
                <a:solidFill>
                  <a:srgbClr val="000000"/>
                </a:solidFill>
              </a:rPr>
              <a:t>shell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loading</a:t>
            </a:r>
            <a:r>
              <a:rPr lang="fr-CH" sz="1600" dirty="0" smtClean="0">
                <a:solidFill>
                  <a:srgbClr val="000000"/>
                </a:solidFill>
              </a:rPr>
              <a:t> via </a:t>
            </a:r>
            <a:r>
              <a:rPr lang="fr-CH" sz="1600" dirty="0" err="1" smtClean="0">
                <a:solidFill>
                  <a:srgbClr val="000000"/>
                </a:solidFill>
              </a:rPr>
              <a:t>bladder</a:t>
            </a:r>
            <a:r>
              <a:rPr lang="fr-CH" sz="1600" dirty="0" smtClean="0">
                <a:solidFill>
                  <a:srgbClr val="000000"/>
                </a:solidFill>
              </a:rPr>
              <a:t> and keys </a:t>
            </a:r>
            <a:r>
              <a:rPr lang="fr-CH" sz="1600" dirty="0" smtClean="0">
                <a:solidFill>
                  <a:schemeClr val="accent3"/>
                </a:solidFill>
              </a:rPr>
              <a:t>impose a stress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Much </a:t>
            </a:r>
            <a:r>
              <a:rPr lang="fr-CH" sz="1200" dirty="0" err="1" smtClean="0">
                <a:solidFill>
                  <a:srgbClr val="000000"/>
                </a:solidFill>
              </a:rPr>
              <a:t>concern</a:t>
            </a:r>
            <a:r>
              <a:rPr lang="fr-CH" sz="1200" dirty="0" smtClean="0">
                <a:solidFill>
                  <a:srgbClr val="000000"/>
                </a:solidFill>
              </a:rPr>
              <a:t> for </a:t>
            </a:r>
            <a:r>
              <a:rPr lang="fr-CH" sz="1200" dirty="0" err="1" smtClean="0">
                <a:solidFill>
                  <a:srgbClr val="000000"/>
                </a:solidFill>
              </a:rPr>
              <a:t>this</a:t>
            </a:r>
            <a:r>
              <a:rPr lang="fr-CH" sz="1200" dirty="0" smtClean="0">
                <a:solidFill>
                  <a:srgbClr val="000000"/>
                </a:solidFill>
              </a:rPr>
              <a:t> solution about </a:t>
            </a:r>
            <a:r>
              <a:rPr lang="fr-CH" sz="1200" dirty="0" err="1" smtClean="0">
                <a:solidFill>
                  <a:srgbClr val="000000"/>
                </a:solidFill>
              </a:rPr>
              <a:t>field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quality</a:t>
            </a:r>
            <a:r>
              <a:rPr lang="fr-CH" sz="1200" dirty="0" smtClean="0">
                <a:solidFill>
                  <a:srgbClr val="000000"/>
                </a:solidFill>
              </a:rPr>
              <a:t>: if stress </a:t>
            </a:r>
            <a:r>
              <a:rPr lang="fr-CH" sz="1200" dirty="0" err="1" smtClean="0">
                <a:solidFill>
                  <a:srgbClr val="000000"/>
                </a:solidFill>
              </a:rPr>
              <a:t>is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imposed</a:t>
            </a:r>
            <a:r>
              <a:rPr lang="fr-CH" sz="1200" dirty="0" smtClean="0">
                <a:solidFill>
                  <a:srgbClr val="000000"/>
                </a:solidFill>
              </a:rPr>
              <a:t> one </a:t>
            </a:r>
            <a:r>
              <a:rPr lang="fr-CH" sz="1200" dirty="0" err="1" smtClean="0">
                <a:solidFill>
                  <a:srgbClr val="000000"/>
                </a:solidFill>
              </a:rPr>
              <a:t>risks</a:t>
            </a:r>
            <a:r>
              <a:rPr lang="fr-CH" sz="1200" dirty="0" smtClean="0">
                <a:solidFill>
                  <a:srgbClr val="000000"/>
                </a:solidFill>
              </a:rPr>
              <a:t> to have good </a:t>
            </a:r>
            <a:r>
              <a:rPr lang="fr-CH" sz="1200" dirty="0" err="1" smtClean="0">
                <a:solidFill>
                  <a:srgbClr val="000000"/>
                </a:solidFill>
              </a:rPr>
              <a:t>loading</a:t>
            </a:r>
            <a:r>
              <a:rPr lang="fr-CH" sz="1200" dirty="0" smtClean="0">
                <a:solidFill>
                  <a:srgbClr val="000000"/>
                </a:solidFill>
              </a:rPr>
              <a:t> but </a:t>
            </a:r>
            <a:r>
              <a:rPr lang="fr-CH" sz="1200" dirty="0" err="1" smtClean="0">
                <a:solidFill>
                  <a:srgbClr val="000000"/>
                </a:solidFill>
              </a:rPr>
              <a:t>wrong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positioning</a:t>
            </a:r>
            <a:r>
              <a:rPr lang="fr-CH" sz="1200" dirty="0" smtClean="0">
                <a:solidFill>
                  <a:srgbClr val="000000"/>
                </a:solidFill>
              </a:rPr>
              <a:t> of </a:t>
            </a:r>
            <a:r>
              <a:rPr lang="fr-CH" sz="1200" dirty="0" err="1" smtClean="0">
                <a:solidFill>
                  <a:srgbClr val="000000"/>
                </a:solidFill>
              </a:rPr>
              <a:t>coils</a:t>
            </a:r>
            <a:r>
              <a:rPr lang="fr-CH" sz="1200" dirty="0" smtClean="0">
                <a:solidFill>
                  <a:srgbClr val="000000"/>
                </a:solidFill>
              </a:rPr>
              <a:t>, </a:t>
            </a:r>
            <a:r>
              <a:rPr lang="fr-CH" sz="1200" dirty="0" err="1" smtClean="0">
                <a:solidFill>
                  <a:srgbClr val="000000"/>
                </a:solidFill>
              </a:rPr>
              <a:t>affecting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field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quality</a:t>
            </a:r>
            <a:endParaRPr lang="fr-CH" sz="1200" dirty="0" smtClean="0">
              <a:solidFill>
                <a:srgbClr val="000000"/>
              </a:solidFill>
            </a:endParaRP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A </a:t>
            </a:r>
            <a:r>
              <a:rPr lang="fr-CH" sz="1200" dirty="0" err="1" smtClean="0">
                <a:solidFill>
                  <a:srgbClr val="000000"/>
                </a:solidFill>
              </a:rPr>
              <a:t>quadrupole</a:t>
            </a:r>
            <a:r>
              <a:rPr lang="fr-CH" sz="1200" dirty="0" smtClean="0">
                <a:solidFill>
                  <a:srgbClr val="000000"/>
                </a:solidFill>
              </a:rPr>
              <a:t> has a </a:t>
            </a:r>
            <a:r>
              <a:rPr lang="fr-CH" sz="1200" dirty="0" err="1" smtClean="0">
                <a:solidFill>
                  <a:srgbClr val="000000"/>
                </a:solidFill>
              </a:rPr>
              <a:t>much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easier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field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quality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than</a:t>
            </a:r>
            <a:r>
              <a:rPr lang="fr-CH" sz="1200" dirty="0" smtClean="0">
                <a:solidFill>
                  <a:srgbClr val="000000"/>
                </a:solidFill>
              </a:rPr>
              <a:t> a </a:t>
            </a:r>
            <a:r>
              <a:rPr lang="fr-CH" sz="1200" dirty="0" err="1" smtClean="0">
                <a:solidFill>
                  <a:srgbClr val="000000"/>
                </a:solidFill>
              </a:rPr>
              <a:t>dipole</a:t>
            </a:r>
            <a:r>
              <a:rPr lang="fr-CH" sz="1200" dirty="0" smtClean="0">
                <a:solidFill>
                  <a:srgbClr val="000000"/>
                </a:solidFill>
              </a:rPr>
              <a:t>, but the control of </a:t>
            </a:r>
            <a:r>
              <a:rPr lang="fr-CH" sz="1200" dirty="0" err="1" smtClean="0">
                <a:solidFill>
                  <a:srgbClr val="000000"/>
                </a:solidFill>
              </a:rPr>
              <a:t>skew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multipoles</a:t>
            </a:r>
            <a:r>
              <a:rPr lang="fr-CH" sz="1200" dirty="0" smtClean="0">
                <a:solidFill>
                  <a:srgbClr val="000000"/>
                </a:solidFill>
              </a:rPr>
              <a:t> in MQXF </a:t>
            </a:r>
            <a:r>
              <a:rPr lang="fr-CH" sz="1200" dirty="0" err="1" smtClean="0">
                <a:solidFill>
                  <a:srgbClr val="000000"/>
                </a:solidFill>
              </a:rPr>
              <a:t>does</a:t>
            </a:r>
            <a:r>
              <a:rPr lang="fr-CH" sz="1200" dirty="0" smtClean="0">
                <a:solidFill>
                  <a:srgbClr val="000000"/>
                </a:solidFill>
              </a:rPr>
              <a:t> not show </a:t>
            </a:r>
            <a:r>
              <a:rPr lang="fr-CH" sz="1200" dirty="0" err="1" smtClean="0">
                <a:solidFill>
                  <a:srgbClr val="000000"/>
                </a:solidFill>
              </a:rPr>
              <a:t>field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quality</a:t>
            </a:r>
            <a:r>
              <a:rPr lang="fr-CH" sz="1200" dirty="0" smtClean="0">
                <a:solidFill>
                  <a:srgbClr val="000000"/>
                </a:solidFill>
              </a:rPr>
              <a:t> issues</a:t>
            </a:r>
          </a:p>
          <a:p>
            <a:r>
              <a:rPr lang="fr-CH" sz="2000" dirty="0" err="1">
                <a:solidFill>
                  <a:srgbClr val="000000"/>
                </a:solidFill>
              </a:rPr>
              <a:t>Different</a:t>
            </a:r>
            <a:r>
              <a:rPr lang="fr-CH" sz="2000" dirty="0">
                <a:solidFill>
                  <a:srgbClr val="000000"/>
                </a:solidFill>
              </a:rPr>
              <a:t> </a:t>
            </a:r>
            <a:r>
              <a:rPr lang="fr-CH" sz="2000" dirty="0" err="1">
                <a:solidFill>
                  <a:srgbClr val="000000"/>
                </a:solidFill>
              </a:rPr>
              <a:t>features</a:t>
            </a:r>
            <a:r>
              <a:rPr lang="fr-CH" sz="2000" dirty="0">
                <a:solidFill>
                  <a:srgbClr val="000000"/>
                </a:solidFill>
              </a:rPr>
              <a:t> - </a:t>
            </a:r>
            <a:r>
              <a:rPr lang="fr-CH" sz="2000" dirty="0" smtClean="0">
                <a:solidFill>
                  <a:srgbClr val="000000"/>
                </a:solidFill>
              </a:rPr>
              <a:t>2 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SS </a:t>
            </a:r>
            <a:r>
              <a:rPr lang="fr-CH" sz="1600" dirty="0" err="1" smtClean="0">
                <a:solidFill>
                  <a:srgbClr val="000000"/>
                </a:solidFill>
              </a:rPr>
              <a:t>collar</a:t>
            </a:r>
            <a:r>
              <a:rPr lang="fr-CH" sz="1600" dirty="0" smtClean="0">
                <a:solidFill>
                  <a:srgbClr val="000000"/>
                </a:solidFill>
              </a:rPr>
              <a:t> have a </a:t>
            </a:r>
            <a:r>
              <a:rPr lang="fr-CH" sz="1600" dirty="0" err="1" smtClean="0">
                <a:solidFill>
                  <a:srgbClr val="000000"/>
                </a:solidFill>
              </a:rPr>
              <a:t>significant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prestress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los</a:t>
            </a:r>
            <a:r>
              <a:rPr lang="fr-CH" sz="1600" dirty="0" err="1" smtClean="0">
                <a:solidFill>
                  <a:srgbClr val="C00000"/>
                </a:solidFill>
              </a:rPr>
              <a:t>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d</a:t>
            </a:r>
            <a:r>
              <a:rPr lang="fr-CH" sz="1600" dirty="0" err="1" smtClean="0">
                <a:solidFill>
                  <a:srgbClr val="000000"/>
                </a:solidFill>
              </a:rPr>
              <a:t>uring</a:t>
            </a:r>
            <a:r>
              <a:rPr lang="fr-CH" sz="1600" dirty="0" smtClean="0">
                <a:solidFill>
                  <a:srgbClr val="000000"/>
                </a:solidFill>
              </a:rPr>
              <a:t> cool-down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Al </a:t>
            </a:r>
            <a:r>
              <a:rPr lang="fr-CH" sz="1600" dirty="0" err="1" smtClean="0">
                <a:solidFill>
                  <a:srgbClr val="000000"/>
                </a:solidFill>
              </a:rPr>
              <a:t>shell</a:t>
            </a:r>
            <a:r>
              <a:rPr lang="fr-CH" sz="1600" dirty="0" smtClean="0">
                <a:solidFill>
                  <a:srgbClr val="000000"/>
                </a:solidFill>
              </a:rPr>
              <a:t> have a </a:t>
            </a:r>
            <a:r>
              <a:rPr lang="fr-CH" sz="1600" dirty="0" err="1" smtClean="0">
                <a:solidFill>
                  <a:srgbClr val="000000"/>
                </a:solidFill>
              </a:rPr>
              <a:t>significant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prestress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increase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during</a:t>
            </a:r>
            <a:r>
              <a:rPr lang="fr-CH" sz="1600" dirty="0" smtClean="0">
                <a:solidFill>
                  <a:srgbClr val="000000"/>
                </a:solidFill>
              </a:rPr>
              <a:t> cool-down</a:t>
            </a: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For SS </a:t>
            </a:r>
            <a:r>
              <a:rPr lang="fr-CH" sz="1200" dirty="0" err="1" smtClean="0">
                <a:solidFill>
                  <a:srgbClr val="000000"/>
                </a:solidFill>
              </a:rPr>
              <a:t>collars</a:t>
            </a:r>
            <a:r>
              <a:rPr lang="fr-CH" sz="1200" dirty="0" smtClean="0">
                <a:solidFill>
                  <a:srgbClr val="000000"/>
                </a:solidFill>
              </a:rPr>
              <a:t> the </a:t>
            </a:r>
            <a:r>
              <a:rPr lang="fr-CH" sz="1200" dirty="0" err="1" smtClean="0">
                <a:solidFill>
                  <a:srgbClr val="000000"/>
                </a:solidFill>
              </a:rPr>
              <a:t>difference</a:t>
            </a:r>
            <a:r>
              <a:rPr lang="fr-CH" sz="1200" dirty="0" smtClean="0">
                <a:solidFill>
                  <a:srgbClr val="000000"/>
                </a:solidFill>
              </a:rPr>
              <a:t> 1.9 K – 300 K </a:t>
            </a:r>
            <a:r>
              <a:rPr lang="fr-CH" sz="1200" dirty="0" err="1" smtClean="0">
                <a:solidFill>
                  <a:srgbClr val="000000"/>
                </a:solidFill>
              </a:rPr>
              <a:t>is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systematically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underestimated</a:t>
            </a:r>
            <a:r>
              <a:rPr lang="fr-CH" sz="1200" dirty="0" smtClean="0">
                <a:solidFill>
                  <a:srgbClr val="000000"/>
                </a:solidFill>
              </a:rPr>
              <a:t> in </a:t>
            </a:r>
            <a:r>
              <a:rPr lang="fr-CH" sz="1200" dirty="0" err="1" smtClean="0">
                <a:solidFill>
                  <a:srgbClr val="000000"/>
                </a:solidFill>
              </a:rPr>
              <a:t>models</a:t>
            </a:r>
            <a:r>
              <a:rPr lang="fr-CH" sz="1200" dirty="0" smtClean="0">
                <a:solidFill>
                  <a:srgbClr val="000000"/>
                </a:solidFill>
              </a:rPr>
              <a:t> : SS </a:t>
            </a:r>
            <a:r>
              <a:rPr lang="fr-CH" sz="1200" dirty="0" err="1" smtClean="0">
                <a:solidFill>
                  <a:srgbClr val="000000"/>
                </a:solidFill>
              </a:rPr>
              <a:t>collars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lose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much</a:t>
            </a:r>
            <a:r>
              <a:rPr lang="fr-CH" sz="1200" dirty="0" smtClean="0">
                <a:solidFill>
                  <a:srgbClr val="000000"/>
                </a:solidFill>
              </a:rPr>
              <a:t> more </a:t>
            </a:r>
            <a:r>
              <a:rPr lang="fr-CH" sz="1200" dirty="0" err="1" smtClean="0">
                <a:solidFill>
                  <a:srgbClr val="000000"/>
                </a:solidFill>
              </a:rPr>
              <a:t>preload</a:t>
            </a:r>
            <a:r>
              <a:rPr lang="fr-CH" sz="1200" dirty="0" smtClean="0">
                <a:solidFill>
                  <a:srgbClr val="000000"/>
                </a:solidFill>
              </a:rPr>
              <a:t> at 1.9 K </a:t>
            </a:r>
            <a:r>
              <a:rPr lang="fr-CH" sz="1200" dirty="0" err="1" smtClean="0">
                <a:solidFill>
                  <a:srgbClr val="000000"/>
                </a:solidFill>
              </a:rPr>
              <a:t>than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expected</a:t>
            </a:r>
            <a:r>
              <a:rPr lang="fr-CH" sz="1200" dirty="0" smtClean="0">
                <a:solidFill>
                  <a:srgbClr val="000000"/>
                </a:solidFill>
              </a:rPr>
              <a:t>, </a:t>
            </a:r>
            <a:r>
              <a:rPr lang="fr-CH" sz="1200" dirty="0" err="1" smtClean="0">
                <a:solidFill>
                  <a:srgbClr val="000000"/>
                </a:solidFill>
              </a:rPr>
              <a:t>see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also</a:t>
            </a:r>
            <a:r>
              <a:rPr lang="fr-CH" sz="1200" dirty="0" smtClean="0">
                <a:solidFill>
                  <a:srgbClr val="000000"/>
                </a:solidFill>
              </a:rPr>
              <a:t> the </a:t>
            </a:r>
            <a:r>
              <a:rPr lang="fr-CH" sz="1200" dirty="0" err="1" smtClean="0">
                <a:solidFill>
                  <a:srgbClr val="000000"/>
                </a:solidFill>
              </a:rPr>
              <a:t>experience</a:t>
            </a:r>
            <a:r>
              <a:rPr lang="fr-CH" sz="1200" dirty="0" smtClean="0">
                <a:solidFill>
                  <a:srgbClr val="000000"/>
                </a:solidFill>
              </a:rPr>
              <a:t> of the LHC </a:t>
            </a:r>
            <a:r>
              <a:rPr lang="fr-CH" sz="1200" dirty="0" err="1" smtClean="0">
                <a:solidFill>
                  <a:srgbClr val="000000"/>
                </a:solidFill>
              </a:rPr>
              <a:t>dipole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smtClean="0">
                <a:solidFill>
                  <a:srgbClr val="00B050"/>
                </a:solidFill>
              </a:rPr>
              <a:t>(more on P. Ferracin talk)</a:t>
            </a:r>
          </a:p>
          <a:p>
            <a:r>
              <a:rPr lang="fr-CH" sz="2000" dirty="0" err="1">
                <a:solidFill>
                  <a:srgbClr val="000000"/>
                </a:solidFill>
              </a:rPr>
              <a:t>Different</a:t>
            </a:r>
            <a:r>
              <a:rPr lang="fr-CH" sz="2000" dirty="0">
                <a:solidFill>
                  <a:srgbClr val="000000"/>
                </a:solidFill>
              </a:rPr>
              <a:t> </a:t>
            </a:r>
            <a:r>
              <a:rPr lang="fr-CH" sz="2000" dirty="0" err="1">
                <a:solidFill>
                  <a:srgbClr val="000000"/>
                </a:solidFill>
              </a:rPr>
              <a:t>features</a:t>
            </a:r>
            <a:r>
              <a:rPr lang="fr-CH" sz="2000" dirty="0">
                <a:solidFill>
                  <a:srgbClr val="000000"/>
                </a:solidFill>
              </a:rPr>
              <a:t> - </a:t>
            </a:r>
            <a:r>
              <a:rPr lang="fr-CH" sz="2000" dirty="0" smtClean="0">
                <a:solidFill>
                  <a:srgbClr val="000000"/>
                </a:solidFill>
              </a:rPr>
              <a:t>3 </a:t>
            </a:r>
            <a:endParaRPr lang="fr-CH" sz="2000" dirty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Axial support </a:t>
            </a:r>
            <a:r>
              <a:rPr lang="fr-CH" sz="1600" dirty="0" err="1" smtClean="0">
                <a:solidFill>
                  <a:srgbClr val="000000"/>
                </a:solidFill>
              </a:rPr>
              <a:t>based</a:t>
            </a:r>
            <a:r>
              <a:rPr lang="fr-CH" sz="1600" dirty="0" smtClean="0">
                <a:solidFill>
                  <a:srgbClr val="000000"/>
                </a:solidFill>
              </a:rPr>
              <a:t> on SS </a:t>
            </a:r>
            <a:r>
              <a:rPr lang="fr-CH" sz="1600" dirty="0" err="1" smtClean="0">
                <a:solidFill>
                  <a:srgbClr val="000000"/>
                </a:solidFill>
              </a:rPr>
              <a:t>shell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provide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rigid</a:t>
            </a:r>
            <a:r>
              <a:rPr lang="fr-CH" sz="1600" dirty="0" smtClean="0">
                <a:solidFill>
                  <a:srgbClr val="C00000"/>
                </a:solidFill>
              </a:rPr>
              <a:t> support</a:t>
            </a:r>
            <a:r>
              <a:rPr lang="fr-CH" sz="1600" dirty="0" smtClean="0">
                <a:solidFill>
                  <a:srgbClr val="000000"/>
                </a:solidFill>
              </a:rPr>
              <a:t> (to </a:t>
            </a:r>
            <a:r>
              <a:rPr lang="fr-CH" sz="1600" dirty="0" err="1" smtClean="0">
                <a:solidFill>
                  <a:srgbClr val="000000"/>
                </a:solidFill>
              </a:rPr>
              <a:t>limit</a:t>
            </a:r>
            <a:r>
              <a:rPr lang="fr-CH" sz="1600" dirty="0" smtClean="0">
                <a:solidFill>
                  <a:srgbClr val="000000"/>
                </a:solidFill>
              </a:rPr>
              <a:t> axial </a:t>
            </a:r>
            <a:r>
              <a:rPr lang="fr-CH" sz="1600" dirty="0" err="1" smtClean="0">
                <a:solidFill>
                  <a:srgbClr val="000000"/>
                </a:solidFill>
              </a:rPr>
              <a:t>displacements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  <a:endParaRPr lang="fr-CH" sz="1600" dirty="0">
              <a:solidFill>
                <a:srgbClr val="000000"/>
              </a:solidFill>
            </a:endParaRPr>
          </a:p>
          <a:p>
            <a:pPr lvl="1"/>
            <a:r>
              <a:rPr lang="fr-CH" sz="1600" dirty="0">
                <a:solidFill>
                  <a:srgbClr val="000000"/>
                </a:solidFill>
              </a:rPr>
              <a:t>Axial support </a:t>
            </a:r>
            <a:r>
              <a:rPr lang="fr-CH" sz="1600" dirty="0" err="1">
                <a:solidFill>
                  <a:srgbClr val="000000"/>
                </a:solidFill>
              </a:rPr>
              <a:t>based</a:t>
            </a:r>
            <a:r>
              <a:rPr lang="fr-CH" sz="1600" dirty="0">
                <a:solidFill>
                  <a:srgbClr val="000000"/>
                </a:solidFill>
              </a:rPr>
              <a:t> on </a:t>
            </a:r>
            <a:r>
              <a:rPr lang="fr-CH" sz="1600" dirty="0" err="1" smtClean="0">
                <a:solidFill>
                  <a:srgbClr val="000000"/>
                </a:solidFill>
              </a:rPr>
              <a:t>tie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rods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provide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rigid</a:t>
            </a:r>
            <a:r>
              <a:rPr lang="fr-CH" sz="1600" dirty="0" smtClean="0">
                <a:solidFill>
                  <a:srgbClr val="C00000"/>
                </a:solidFill>
              </a:rPr>
              <a:t> support and </a:t>
            </a:r>
            <a:r>
              <a:rPr lang="fr-CH" sz="1600" dirty="0" err="1" smtClean="0">
                <a:solidFill>
                  <a:srgbClr val="C00000"/>
                </a:solidFill>
              </a:rPr>
              <a:t>preload</a:t>
            </a:r>
            <a:endParaRPr lang="fr-CH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25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MQXF vs 11 T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Different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features</a:t>
            </a:r>
            <a:r>
              <a:rPr lang="fr-CH" sz="2000" dirty="0" smtClean="0">
                <a:solidFill>
                  <a:srgbClr val="000000"/>
                </a:solidFill>
              </a:rPr>
              <a:t> - 4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MQXF </a:t>
            </a:r>
            <a:r>
              <a:rPr lang="fr-CH" sz="1600" dirty="0" err="1" smtClean="0">
                <a:solidFill>
                  <a:srgbClr val="000000"/>
                </a:solidFill>
              </a:rPr>
              <a:t>profited</a:t>
            </a:r>
            <a:r>
              <a:rPr lang="fr-CH" sz="1600" dirty="0" smtClean="0">
                <a:solidFill>
                  <a:srgbClr val="000000"/>
                </a:solidFill>
              </a:rPr>
              <a:t> of the LARP feedback (HQ program) on the </a:t>
            </a:r>
            <a:r>
              <a:rPr lang="fr-CH" sz="1600" dirty="0" err="1" smtClean="0">
                <a:solidFill>
                  <a:srgbClr val="000000"/>
                </a:solidFill>
              </a:rPr>
              <a:t>requirement</a:t>
            </a:r>
            <a:r>
              <a:rPr lang="fr-CH" sz="1600" dirty="0" smtClean="0">
                <a:solidFill>
                  <a:srgbClr val="000000"/>
                </a:solidFill>
              </a:rPr>
              <a:t> of </a:t>
            </a:r>
            <a:r>
              <a:rPr lang="fr-CH" sz="1600" dirty="0" err="1" smtClean="0">
                <a:solidFill>
                  <a:schemeClr val="accent3"/>
                </a:solidFill>
              </a:rPr>
              <a:t>having</a:t>
            </a:r>
            <a:r>
              <a:rPr lang="fr-CH" sz="1600" dirty="0" smtClean="0">
                <a:solidFill>
                  <a:schemeClr val="accent3"/>
                </a:solidFill>
              </a:rPr>
              <a:t> a </a:t>
            </a:r>
            <a:r>
              <a:rPr lang="fr-CH" sz="1600" dirty="0" err="1" smtClean="0">
                <a:solidFill>
                  <a:schemeClr val="accent3"/>
                </a:solidFill>
              </a:rPr>
              <a:t>comfortable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space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smtClean="0">
                <a:solidFill>
                  <a:srgbClr val="000000"/>
                </a:solidFill>
              </a:rPr>
              <a:t>for the </a:t>
            </a:r>
            <a:r>
              <a:rPr lang="fr-CH" sz="1600" dirty="0" err="1" smtClean="0">
                <a:solidFill>
                  <a:srgbClr val="000000"/>
                </a:solidFill>
              </a:rPr>
              <a:t>coil</a:t>
            </a:r>
            <a:r>
              <a:rPr lang="fr-CH" sz="1600" dirty="0" smtClean="0">
                <a:solidFill>
                  <a:srgbClr val="000000"/>
                </a:solidFill>
              </a:rPr>
              <a:t> in the </a:t>
            </a:r>
            <a:r>
              <a:rPr lang="fr-CH" sz="1600" dirty="0" err="1" smtClean="0">
                <a:solidFill>
                  <a:srgbClr val="000000"/>
                </a:solidFill>
              </a:rPr>
              <a:t>manufacturing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tooling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2"/>
            <a:r>
              <a:rPr lang="fr-CH" sz="1200" dirty="0" err="1" smtClean="0">
                <a:solidFill>
                  <a:srgbClr val="000000"/>
                </a:solidFill>
              </a:rPr>
              <a:t>During</a:t>
            </a:r>
            <a:r>
              <a:rPr lang="fr-CH" sz="1200" dirty="0" smtClean="0">
                <a:solidFill>
                  <a:srgbClr val="000000"/>
                </a:solidFill>
              </a:rPr>
              <a:t> HQ program </a:t>
            </a:r>
            <a:r>
              <a:rPr lang="fr-CH" sz="1200" dirty="0" err="1" smtClean="0">
                <a:solidFill>
                  <a:srgbClr val="000000"/>
                </a:solidFill>
              </a:rPr>
              <a:t>it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was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found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that</a:t>
            </a:r>
            <a:r>
              <a:rPr lang="fr-CH" sz="1200" dirty="0" smtClean="0">
                <a:solidFill>
                  <a:srgbClr val="000000"/>
                </a:solidFill>
              </a:rPr>
              <a:t> the </a:t>
            </a:r>
            <a:r>
              <a:rPr lang="fr-CH" sz="1200" dirty="0" err="1" smtClean="0">
                <a:solidFill>
                  <a:srgbClr val="000000"/>
                </a:solidFill>
              </a:rPr>
              <a:t>space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was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too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tight</a:t>
            </a:r>
            <a:r>
              <a:rPr lang="fr-CH" sz="1200" dirty="0" smtClean="0">
                <a:solidFill>
                  <a:srgbClr val="000000"/>
                </a:solidFill>
              </a:rPr>
              <a:t> (</a:t>
            </a:r>
            <a:r>
              <a:rPr lang="fr-CH" sz="1200" dirty="0" err="1" smtClean="0">
                <a:solidFill>
                  <a:srgbClr val="000000"/>
                </a:solidFill>
              </a:rPr>
              <a:t>insulation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failure</a:t>
            </a:r>
            <a:r>
              <a:rPr lang="fr-CH" sz="1200" dirty="0" smtClean="0">
                <a:solidFill>
                  <a:srgbClr val="000000"/>
                </a:solidFill>
              </a:rPr>
              <a:t>) </a:t>
            </a: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To </a:t>
            </a:r>
            <a:r>
              <a:rPr lang="fr-CH" sz="1200" dirty="0" err="1" smtClean="0">
                <a:solidFill>
                  <a:srgbClr val="000000"/>
                </a:solidFill>
              </a:rPr>
              <a:t>avoid</a:t>
            </a:r>
            <a:r>
              <a:rPr lang="fr-CH" sz="1200" dirty="0" smtClean="0">
                <a:solidFill>
                  <a:srgbClr val="000000"/>
                </a:solidFill>
              </a:rPr>
              <a:t> major modifications in the design, the </a:t>
            </a:r>
            <a:r>
              <a:rPr lang="fr-CH" sz="1200" dirty="0" err="1" smtClean="0">
                <a:solidFill>
                  <a:srgbClr val="000000"/>
                </a:solidFill>
              </a:rPr>
              <a:t>easier</a:t>
            </a:r>
            <a:r>
              <a:rPr lang="fr-CH" sz="1200" dirty="0" smtClean="0">
                <a:solidFill>
                  <a:srgbClr val="000000"/>
                </a:solidFill>
              </a:rPr>
              <a:t> option </a:t>
            </a:r>
            <a:r>
              <a:rPr lang="fr-CH" sz="1200" dirty="0" err="1" smtClean="0">
                <a:solidFill>
                  <a:srgbClr val="000000"/>
                </a:solidFill>
              </a:rPr>
              <a:t>was</a:t>
            </a:r>
            <a:r>
              <a:rPr lang="fr-CH" sz="1200" dirty="0" smtClean="0">
                <a:solidFill>
                  <a:srgbClr val="000000"/>
                </a:solidFill>
              </a:rPr>
              <a:t> to </a:t>
            </a:r>
            <a:r>
              <a:rPr lang="fr-CH" sz="1200" dirty="0" err="1" smtClean="0">
                <a:solidFill>
                  <a:srgbClr val="000000"/>
                </a:solidFill>
              </a:rPr>
              <a:t>reduce</a:t>
            </a:r>
            <a:r>
              <a:rPr lang="fr-CH" sz="1200" dirty="0" smtClean="0">
                <a:solidFill>
                  <a:srgbClr val="000000"/>
                </a:solidFill>
              </a:rPr>
              <a:t> the </a:t>
            </a:r>
            <a:r>
              <a:rPr lang="fr-CH" sz="1200" dirty="0" err="1" smtClean="0">
                <a:solidFill>
                  <a:srgbClr val="000000"/>
                </a:solidFill>
              </a:rPr>
              <a:t>strand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diameter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from</a:t>
            </a:r>
            <a:r>
              <a:rPr lang="fr-CH" sz="1200" dirty="0" smtClean="0">
                <a:solidFill>
                  <a:srgbClr val="000000"/>
                </a:solidFill>
              </a:rPr>
              <a:t> 0.8 to 0.788 mm [HQ01 to HQ02, </a:t>
            </a:r>
            <a:r>
              <a:rPr lang="fr-CH" sz="1200" dirty="0" err="1" smtClean="0">
                <a:solidFill>
                  <a:srgbClr val="000000"/>
                </a:solidFill>
              </a:rPr>
              <a:t>see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hlinkClick r:id="rId2"/>
              </a:rPr>
              <a:t>H. Felice, et al. IEEE TAS 22 (2012) </a:t>
            </a:r>
            <a:r>
              <a:rPr lang="fr-CH" sz="1200" dirty="0" smtClean="0">
                <a:solidFill>
                  <a:srgbClr val="000000"/>
                </a:solidFill>
              </a:rPr>
              <a:t>]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11 T </a:t>
            </a:r>
            <a:r>
              <a:rPr lang="fr-CH" sz="1600" dirty="0" err="1" smtClean="0">
                <a:solidFill>
                  <a:srgbClr val="000000"/>
                </a:solidFill>
              </a:rPr>
              <a:t>suffered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from</a:t>
            </a:r>
            <a:r>
              <a:rPr lang="fr-CH" sz="1600" dirty="0" smtClean="0">
                <a:solidFill>
                  <a:srgbClr val="000000"/>
                </a:solidFill>
              </a:rPr>
              <a:t> a </a:t>
            </a:r>
            <a:r>
              <a:rPr lang="fr-CH" sz="1600" dirty="0" err="1" smtClean="0">
                <a:solidFill>
                  <a:srgbClr val="000000"/>
                </a:solidFill>
              </a:rPr>
              <a:t>very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tight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space</a:t>
            </a:r>
            <a:r>
              <a:rPr lang="fr-CH" sz="1600" dirty="0" smtClean="0">
                <a:solidFill>
                  <a:srgbClr val="000000"/>
                </a:solidFill>
              </a:rPr>
              <a:t> in the </a:t>
            </a:r>
            <a:r>
              <a:rPr lang="fr-CH" sz="1600" dirty="0" err="1" smtClean="0">
                <a:solidFill>
                  <a:srgbClr val="000000"/>
                </a:solidFill>
              </a:rPr>
              <a:t>manufacturing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tooling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This made aspects </a:t>
            </a:r>
            <a:r>
              <a:rPr lang="fr-CH" sz="1200" dirty="0" err="1" smtClean="0">
                <a:solidFill>
                  <a:srgbClr val="000000"/>
                </a:solidFill>
              </a:rPr>
              <a:t>related</a:t>
            </a:r>
            <a:r>
              <a:rPr lang="fr-CH" sz="1200" dirty="0" smtClean="0">
                <a:solidFill>
                  <a:srgbClr val="000000"/>
                </a:solidFill>
              </a:rPr>
              <a:t> to </a:t>
            </a:r>
            <a:r>
              <a:rPr lang="fr-CH" sz="1200" dirty="0" err="1" smtClean="0">
                <a:solidFill>
                  <a:srgbClr val="000000"/>
                </a:solidFill>
              </a:rPr>
              <a:t>insulation</a:t>
            </a:r>
            <a:r>
              <a:rPr lang="fr-CH" sz="1200" dirty="0" smtClean="0">
                <a:solidFill>
                  <a:srgbClr val="000000"/>
                </a:solidFill>
              </a:rPr>
              <a:t> more </a:t>
            </a:r>
            <a:r>
              <a:rPr lang="fr-CH" sz="1200" dirty="0" err="1" smtClean="0">
                <a:solidFill>
                  <a:srgbClr val="000000"/>
                </a:solidFill>
              </a:rPr>
              <a:t>difficult</a:t>
            </a:r>
            <a:r>
              <a:rPr lang="fr-CH" sz="1200" dirty="0" smtClean="0">
                <a:solidFill>
                  <a:srgbClr val="000000"/>
                </a:solidFill>
              </a:rPr>
              <a:t>, and </a:t>
            </a:r>
            <a:r>
              <a:rPr lang="fr-CH" sz="1200" dirty="0" err="1" smtClean="0">
                <a:solidFill>
                  <a:srgbClr val="000000"/>
                </a:solidFill>
              </a:rPr>
              <a:t>impregnated</a:t>
            </a:r>
            <a:r>
              <a:rPr lang="fr-CH" sz="1200" dirty="0" smtClean="0">
                <a:solidFill>
                  <a:srgbClr val="000000"/>
                </a:solidFill>
              </a:rPr>
              <a:t> QH more fragile</a:t>
            </a:r>
          </a:p>
        </p:txBody>
      </p:sp>
    </p:spTree>
    <p:extLst>
      <p:ext uri="{BB962C8B-B14F-4D97-AF65-F5344CB8AC3E}">
        <p14:creationId xmlns:p14="http://schemas.microsoft.com/office/powerpoint/2010/main" val="376875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Elements of 11 T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Elements of MQXF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Feedback </a:t>
            </a:r>
            <a:r>
              <a:rPr lang="fr-CH" sz="2400" dirty="0" err="1" smtClean="0">
                <a:solidFill>
                  <a:srgbClr val="000000"/>
                </a:solidFill>
              </a:rPr>
              <a:t>from</a:t>
            </a:r>
            <a:r>
              <a:rPr lang="fr-CH" sz="2400" dirty="0" smtClean="0">
                <a:solidFill>
                  <a:srgbClr val="000000"/>
                </a:solidFill>
              </a:rPr>
              <a:t> 11 T performance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Feedback </a:t>
            </a:r>
            <a:r>
              <a:rPr lang="fr-CH" sz="2400" dirty="0" err="1" smtClean="0">
                <a:solidFill>
                  <a:srgbClr val="000000"/>
                </a:solidFill>
              </a:rPr>
              <a:t>from</a:t>
            </a:r>
            <a:r>
              <a:rPr lang="fr-CH" sz="2400" dirty="0" smtClean="0">
                <a:solidFill>
                  <a:srgbClr val="000000"/>
                </a:solidFill>
              </a:rPr>
              <a:t> MQXF performance</a:t>
            </a:r>
            <a:endParaRPr lang="fr-CH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5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Trainin</a:t>
            </a:r>
            <a:r>
              <a:rPr lang="en-GB" dirty="0" smtClean="0">
                <a:latin typeface="Book Antiqua" panose="02040602050305030304" pitchFamily="18" charset="0"/>
              </a:rPr>
              <a:t>g, memory, margin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Second and </a:t>
            </a:r>
            <a:r>
              <a:rPr lang="fr-CH" sz="2000" dirty="0" err="1" smtClean="0">
                <a:solidFill>
                  <a:srgbClr val="000000"/>
                </a:solidFill>
              </a:rPr>
              <a:t>third</a:t>
            </a:r>
            <a:r>
              <a:rPr lang="fr-CH" sz="2000" dirty="0" smtClean="0">
                <a:solidFill>
                  <a:srgbClr val="000000"/>
                </a:solidFill>
              </a:rPr>
              <a:t> single aperture short </a:t>
            </a:r>
            <a:r>
              <a:rPr lang="fr-CH" sz="2000" dirty="0" err="1" smtClean="0">
                <a:solidFill>
                  <a:srgbClr val="000000"/>
                </a:solidFill>
              </a:rPr>
              <a:t>models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reach</a:t>
            </a:r>
            <a:r>
              <a:rPr lang="fr-CH" sz="2000" dirty="0" smtClean="0">
                <a:solidFill>
                  <a:srgbClr val="000000"/>
                </a:solidFill>
              </a:rPr>
              <a:t> nominal/</a:t>
            </a:r>
            <a:r>
              <a:rPr lang="fr-CH" sz="2000" dirty="0" err="1" smtClean="0">
                <a:solidFill>
                  <a:srgbClr val="000000"/>
                </a:solidFill>
              </a:rPr>
              <a:t>ultimate</a:t>
            </a:r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000" dirty="0" err="1" smtClean="0">
                <a:solidFill>
                  <a:srgbClr val="000000"/>
                </a:solidFill>
              </a:rPr>
              <a:t>Reassembly</a:t>
            </a:r>
            <a:r>
              <a:rPr lang="fr-CH" sz="2000" dirty="0" smtClean="0">
                <a:solidFill>
                  <a:srgbClr val="000000"/>
                </a:solidFill>
              </a:rPr>
              <a:t> in double aperture configuration, </a:t>
            </a:r>
            <a:r>
              <a:rPr lang="fr-CH" sz="2000" dirty="0" err="1" smtClean="0">
                <a:solidFill>
                  <a:srgbClr val="000000"/>
                </a:solidFill>
              </a:rPr>
              <a:t>ultimate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reached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>
                <a:solidFill>
                  <a:srgbClr val="000000"/>
                </a:solidFill>
              </a:rPr>
              <a:t>4.2 K maximum </a:t>
            </a:r>
            <a:r>
              <a:rPr lang="fr-CH" sz="1600" dirty="0" err="1">
                <a:solidFill>
                  <a:srgbClr val="000000"/>
                </a:solidFill>
              </a:rPr>
              <a:t>level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just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below</a:t>
            </a:r>
            <a:r>
              <a:rPr lang="fr-CH" sz="1600" dirty="0">
                <a:solidFill>
                  <a:srgbClr val="000000"/>
                </a:solidFill>
              </a:rPr>
              <a:t> nominal shows the </a:t>
            </a:r>
            <a:r>
              <a:rPr lang="fr-CH" sz="1600" dirty="0" err="1">
                <a:solidFill>
                  <a:srgbClr val="000000"/>
                </a:solidFill>
              </a:rPr>
              <a:t>presence</a:t>
            </a:r>
            <a:r>
              <a:rPr lang="fr-CH" sz="1600" dirty="0">
                <a:solidFill>
                  <a:srgbClr val="000000"/>
                </a:solidFill>
              </a:rPr>
              <a:t> of </a:t>
            </a:r>
            <a:r>
              <a:rPr lang="fr-CH" sz="1600" dirty="0" err="1">
                <a:solidFill>
                  <a:srgbClr val="000000"/>
                </a:solidFill>
              </a:rPr>
              <a:t>some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margin</a:t>
            </a:r>
            <a:endParaRPr lang="fr-CH" sz="1600" dirty="0">
              <a:solidFill>
                <a:srgbClr val="000000"/>
              </a:solidFill>
            </a:endParaRPr>
          </a:p>
          <a:p>
            <a:r>
              <a:rPr lang="fr-CH" sz="2000" dirty="0" smtClean="0">
                <a:solidFill>
                  <a:schemeClr val="accent3"/>
                </a:solidFill>
              </a:rPr>
              <a:t>Major </a:t>
            </a:r>
            <a:r>
              <a:rPr lang="fr-CH" sz="2000" dirty="0" err="1" smtClean="0">
                <a:solidFill>
                  <a:schemeClr val="accent3"/>
                </a:solidFill>
              </a:rPr>
              <a:t>milestone</a:t>
            </a:r>
            <a:r>
              <a:rPr lang="fr-CH" sz="2000" dirty="0" smtClean="0">
                <a:solidFill>
                  <a:schemeClr val="accent3"/>
                </a:solidFill>
              </a:rPr>
              <a:t>, first Nb</a:t>
            </a:r>
            <a:r>
              <a:rPr lang="fr-CH" sz="2000" baseline="-25000" dirty="0" smtClean="0">
                <a:solidFill>
                  <a:schemeClr val="accent3"/>
                </a:solidFill>
              </a:rPr>
              <a:t>3</a:t>
            </a:r>
            <a:r>
              <a:rPr lang="fr-CH" sz="2000" dirty="0" smtClean="0">
                <a:solidFill>
                  <a:schemeClr val="accent3"/>
                </a:solidFill>
              </a:rPr>
              <a:t>Sn double aperture, </a:t>
            </a:r>
            <a:r>
              <a:rPr lang="fr-CH" sz="2000" dirty="0" err="1" smtClean="0">
                <a:solidFill>
                  <a:schemeClr val="accent3"/>
                </a:solidFill>
              </a:rPr>
              <a:t>reaching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field</a:t>
            </a:r>
            <a:r>
              <a:rPr lang="fr-CH" sz="2000" dirty="0" smtClean="0">
                <a:solidFill>
                  <a:schemeClr val="accent3"/>
                </a:solidFill>
              </a:rPr>
              <a:t> values not far </a:t>
            </a:r>
            <a:r>
              <a:rPr lang="fr-CH" sz="2000" dirty="0" err="1" smtClean="0">
                <a:solidFill>
                  <a:schemeClr val="accent3"/>
                </a:solidFill>
              </a:rPr>
              <a:t>from</a:t>
            </a:r>
            <a:r>
              <a:rPr lang="fr-CH" sz="2000" dirty="0" smtClean="0">
                <a:solidFill>
                  <a:schemeClr val="accent3"/>
                </a:solidFill>
              </a:rPr>
              <a:t> the D20 record (13.4 T at 4.2 K), </a:t>
            </a:r>
            <a:r>
              <a:rPr lang="fr-CH" sz="2000" dirty="0" err="1" smtClean="0">
                <a:solidFill>
                  <a:schemeClr val="accent3"/>
                </a:solidFill>
              </a:rPr>
              <a:t>with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much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smaller</a:t>
            </a:r>
            <a:r>
              <a:rPr lang="fr-CH" sz="2000" dirty="0" smtClean="0">
                <a:solidFill>
                  <a:schemeClr val="accent3"/>
                </a:solidFill>
              </a:rPr>
              <a:t> and </a:t>
            </a:r>
            <a:r>
              <a:rPr lang="fr-CH" sz="2000" dirty="0" err="1" smtClean="0">
                <a:solidFill>
                  <a:schemeClr val="accent3"/>
                </a:solidFill>
              </a:rPr>
              <a:t>simpler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coil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11 T </a:t>
            </a:r>
            <a:r>
              <a:rPr lang="fr-CH" sz="1600" dirty="0" err="1" smtClean="0">
                <a:solidFill>
                  <a:srgbClr val="000000"/>
                </a:solidFill>
              </a:rPr>
              <a:t>using</a:t>
            </a:r>
            <a:r>
              <a:rPr lang="fr-CH" sz="1600" dirty="0" smtClean="0">
                <a:solidFill>
                  <a:srgbClr val="000000"/>
                </a:solidFill>
              </a:rPr>
              <a:t> a </a:t>
            </a:r>
            <a:r>
              <a:rPr lang="fr-CH" sz="1600" dirty="0" err="1" smtClean="0">
                <a:solidFill>
                  <a:srgbClr val="000000"/>
                </a:solidFill>
              </a:rPr>
              <a:t>two</a:t>
            </a:r>
            <a:r>
              <a:rPr lang="fr-CH" sz="1600" dirty="0" smtClean="0">
                <a:solidFill>
                  <a:srgbClr val="000000"/>
                </a:solidFill>
              </a:rPr>
              <a:t>-layer, non-</a:t>
            </a:r>
            <a:r>
              <a:rPr lang="fr-CH" sz="1600" dirty="0" err="1" smtClean="0">
                <a:solidFill>
                  <a:srgbClr val="000000"/>
                </a:solidFill>
              </a:rPr>
              <a:t>graded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coil</a:t>
            </a:r>
            <a:r>
              <a:rPr lang="fr-CH" sz="1600" dirty="0" smtClean="0">
                <a:solidFill>
                  <a:srgbClr val="000000"/>
                </a:solidFill>
              </a:rPr>
              <a:t> and </a:t>
            </a:r>
            <a:r>
              <a:rPr lang="fr-CH" sz="1600" dirty="0" err="1" smtClean="0">
                <a:solidFill>
                  <a:srgbClr val="000000"/>
                </a:solidFill>
              </a:rPr>
              <a:t>higher</a:t>
            </a:r>
            <a:r>
              <a:rPr lang="fr-CH" sz="1600" dirty="0" smtClean="0">
                <a:solidFill>
                  <a:srgbClr val="000000"/>
                </a:solidFill>
              </a:rPr>
              <a:t> performance </a:t>
            </a:r>
            <a:r>
              <a:rPr lang="fr-CH" sz="1600" dirty="0" err="1" smtClean="0">
                <a:solidFill>
                  <a:srgbClr val="000000"/>
                </a:solidFill>
              </a:rPr>
              <a:t>conductor</a:t>
            </a:r>
            <a:endParaRPr lang="fr-CH" sz="1600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" y="2787774"/>
            <a:ext cx="3059039" cy="18304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465" y="2785375"/>
            <a:ext cx="3073070" cy="18304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934" y="2787900"/>
            <a:ext cx="3069958" cy="18304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4648628"/>
            <a:ext cx="5723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Second and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third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short model single aperture training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[M.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Karppinen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G. Willering]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64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Trainin</a:t>
            </a:r>
            <a:r>
              <a:rPr lang="en-GB" dirty="0" smtClean="0">
                <a:latin typeface="Book Antiqua" panose="02040602050305030304" pitchFamily="18" charset="0"/>
              </a:rPr>
              <a:t>g, memory, margin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4 out of 8 short </a:t>
            </a:r>
            <a:r>
              <a:rPr lang="fr-CH" sz="2000" dirty="0" err="1" smtClean="0">
                <a:solidFill>
                  <a:srgbClr val="000000"/>
                </a:solidFill>
              </a:rPr>
              <a:t>models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based</a:t>
            </a:r>
            <a:r>
              <a:rPr lang="fr-CH" sz="2000" dirty="0" smtClean="0">
                <a:solidFill>
                  <a:srgbClr val="000000"/>
                </a:solidFill>
              </a:rPr>
              <a:t> on RRP </a:t>
            </a:r>
            <a:r>
              <a:rPr lang="fr-CH" sz="2000" dirty="0" err="1" smtClean="0">
                <a:solidFill>
                  <a:srgbClr val="000000"/>
                </a:solidFill>
              </a:rPr>
              <a:t>conductor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reached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ultimate</a:t>
            </a:r>
            <a:r>
              <a:rPr lang="fr-CH" sz="2000" dirty="0" smtClean="0">
                <a:solidFill>
                  <a:srgbClr val="000000"/>
                </a:solidFill>
              </a:rPr>
              <a:t> performance (SP102, SP103, SP106, SP107)</a:t>
            </a:r>
            <a:endParaRPr lang="fr-CH" sz="1100" dirty="0" smtClean="0">
              <a:solidFill>
                <a:srgbClr val="000000"/>
              </a:solidFill>
            </a:endParaRPr>
          </a:p>
          <a:p>
            <a:pPr lvl="1"/>
            <a:r>
              <a:rPr lang="fr-CH" sz="1100" dirty="0" err="1" smtClean="0">
                <a:solidFill>
                  <a:srgbClr val="000000"/>
                </a:solidFill>
              </a:rPr>
              <a:t>Two</a:t>
            </a:r>
            <a:r>
              <a:rPr lang="fr-CH" sz="1100" dirty="0" smtClean="0">
                <a:solidFill>
                  <a:srgbClr val="000000"/>
                </a:solidFill>
              </a:rPr>
              <a:t> apertures made </a:t>
            </a:r>
            <a:r>
              <a:rPr lang="fr-CH" sz="1100" dirty="0" err="1" smtClean="0">
                <a:solidFill>
                  <a:srgbClr val="000000"/>
                </a:solidFill>
              </a:rPr>
              <a:t>with</a:t>
            </a:r>
            <a:r>
              <a:rPr lang="fr-CH" sz="1100" dirty="0" smtClean="0">
                <a:solidFill>
                  <a:srgbClr val="000000"/>
                </a:solidFill>
              </a:rPr>
              <a:t> PIT </a:t>
            </a:r>
            <a:r>
              <a:rPr lang="fr-CH" sz="1100" dirty="0" err="1" smtClean="0">
                <a:solidFill>
                  <a:srgbClr val="000000"/>
                </a:solidFill>
              </a:rPr>
              <a:t>conductor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reached</a:t>
            </a:r>
            <a:r>
              <a:rPr lang="fr-CH" sz="1100" dirty="0" smtClean="0">
                <a:solidFill>
                  <a:srgbClr val="000000"/>
                </a:solidFill>
              </a:rPr>
              <a:t> nominal </a:t>
            </a:r>
            <a:r>
              <a:rPr lang="fr-CH" sz="1100" dirty="0" err="1" smtClean="0">
                <a:solidFill>
                  <a:srgbClr val="000000"/>
                </a:solidFill>
              </a:rPr>
              <a:t>field</a:t>
            </a:r>
            <a:r>
              <a:rPr lang="fr-CH" sz="1100" dirty="0" smtClean="0">
                <a:solidFill>
                  <a:srgbClr val="000000"/>
                </a:solidFill>
              </a:rPr>
              <a:t>, </a:t>
            </a:r>
            <a:r>
              <a:rPr lang="fr-CH" sz="1100" dirty="0" err="1" smtClean="0">
                <a:solidFill>
                  <a:srgbClr val="000000"/>
                </a:solidFill>
              </a:rPr>
              <a:t>limited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below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ultimate</a:t>
            </a:r>
            <a:r>
              <a:rPr lang="fr-CH" sz="1100" dirty="0" smtClean="0">
                <a:solidFill>
                  <a:srgbClr val="000000"/>
                </a:solidFill>
              </a:rPr>
              <a:t> due to </a:t>
            </a:r>
            <a:r>
              <a:rPr lang="fr-CH" sz="1100" dirty="0" err="1" smtClean="0">
                <a:solidFill>
                  <a:srgbClr val="000000"/>
                </a:solidFill>
              </a:rPr>
              <a:t>midplane</a:t>
            </a:r>
            <a:r>
              <a:rPr lang="fr-CH" sz="1100" dirty="0" smtClean="0">
                <a:solidFill>
                  <a:srgbClr val="000000"/>
                </a:solidFill>
              </a:rPr>
              <a:t> stress</a:t>
            </a: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First </a:t>
            </a:r>
            <a:r>
              <a:rPr lang="fr-CH" sz="1400" dirty="0" err="1" smtClean="0">
                <a:solidFill>
                  <a:srgbClr val="000000"/>
                </a:solidFill>
              </a:rPr>
              <a:t>quench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between</a:t>
            </a:r>
            <a:r>
              <a:rPr lang="fr-CH" sz="1400" dirty="0" smtClean="0">
                <a:solidFill>
                  <a:srgbClr val="000000"/>
                </a:solidFill>
              </a:rPr>
              <a:t> 9-10 kA (60%-</a:t>
            </a:r>
            <a:r>
              <a:rPr lang="fr-CH" sz="1400" dirty="0">
                <a:solidFill>
                  <a:srgbClr val="000000"/>
                </a:solidFill>
              </a:rPr>
              <a:t>6</a:t>
            </a:r>
            <a:r>
              <a:rPr lang="fr-CH" sz="1400" dirty="0" smtClean="0">
                <a:solidFill>
                  <a:srgbClr val="000000"/>
                </a:solidFill>
              </a:rPr>
              <a:t>5% of </a:t>
            </a:r>
            <a:r>
              <a:rPr lang="fr-CH" sz="1400" dirty="0" err="1" smtClean="0">
                <a:solidFill>
                  <a:srgbClr val="000000"/>
                </a:solidFill>
              </a:rPr>
              <a:t>loadline</a:t>
            </a:r>
            <a:r>
              <a:rPr lang="fr-CH" sz="1400" dirty="0" smtClean="0">
                <a:solidFill>
                  <a:srgbClr val="000000"/>
                </a:solidFill>
              </a:rPr>
              <a:t> fraction), initial </a:t>
            </a:r>
            <a:r>
              <a:rPr lang="fr-CH" sz="1400" dirty="0" err="1" smtClean="0">
                <a:solidFill>
                  <a:srgbClr val="000000"/>
                </a:solidFill>
              </a:rPr>
              <a:t>fast</a:t>
            </a:r>
            <a:r>
              <a:rPr lang="fr-CH" sz="1400" dirty="0" smtClean="0">
                <a:solidFill>
                  <a:srgbClr val="000000"/>
                </a:solidFill>
              </a:rPr>
              <a:t> training</a:t>
            </a:r>
          </a:p>
          <a:p>
            <a:pPr lvl="1"/>
            <a:r>
              <a:rPr lang="fr-CH" sz="1400" dirty="0" err="1" smtClean="0">
                <a:solidFill>
                  <a:schemeClr val="accent3"/>
                </a:solidFill>
              </a:rPr>
              <a:t>Perfect</a:t>
            </a:r>
            <a:r>
              <a:rPr lang="fr-CH" sz="1400" dirty="0" smtClean="0">
                <a:solidFill>
                  <a:schemeClr val="accent3"/>
                </a:solidFill>
              </a:rPr>
              <a:t> memory </a:t>
            </a:r>
            <a:r>
              <a:rPr lang="fr-CH" sz="1400" dirty="0" err="1" smtClean="0">
                <a:solidFill>
                  <a:schemeClr val="accent3"/>
                </a:solidFill>
              </a:rPr>
              <a:t>after</a:t>
            </a:r>
            <a:r>
              <a:rPr lang="fr-CH" sz="1400" dirty="0" smtClean="0">
                <a:solidFill>
                  <a:schemeClr val="accent3"/>
                </a:solidFill>
              </a:rPr>
              <a:t> thermal cycle</a:t>
            </a:r>
          </a:p>
          <a:p>
            <a:pPr lvl="1"/>
            <a:endParaRPr lang="fr-CH" sz="1600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9" y="2437690"/>
            <a:ext cx="3881218" cy="23141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218" y="2428800"/>
            <a:ext cx="3895206" cy="23200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48737" y="4803998"/>
            <a:ext cx="36487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106 and 107 training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G. Willering]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79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Limitation due to excess of transverse stress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In SP104 and SP105 first </a:t>
            </a:r>
            <a:r>
              <a:rPr lang="fr-CH" sz="2000" dirty="0" err="1" smtClean="0">
                <a:solidFill>
                  <a:srgbClr val="000000"/>
                </a:solidFill>
              </a:rPr>
              <a:t>evidence</a:t>
            </a:r>
            <a:r>
              <a:rPr lang="fr-CH" sz="2000" dirty="0" smtClean="0">
                <a:solidFill>
                  <a:srgbClr val="000000"/>
                </a:solidFill>
              </a:rPr>
              <a:t> of limitations due to local concentrations of stress in the </a:t>
            </a:r>
            <a:r>
              <a:rPr lang="fr-CH" sz="2000" dirty="0" err="1" smtClean="0">
                <a:solidFill>
                  <a:srgbClr val="000000"/>
                </a:solidFill>
              </a:rPr>
              <a:t>coil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midplane</a:t>
            </a:r>
            <a:r>
              <a:rPr lang="fr-CH" sz="2000" dirty="0" smtClean="0">
                <a:solidFill>
                  <a:srgbClr val="000000"/>
                </a:solidFill>
              </a:rPr>
              <a:t> – </a:t>
            </a:r>
            <a:r>
              <a:rPr lang="fr-CH" sz="2000" dirty="0" err="1" smtClean="0">
                <a:solidFill>
                  <a:srgbClr val="000000"/>
                </a:solidFill>
              </a:rPr>
              <a:t>assembled</a:t>
            </a:r>
            <a:r>
              <a:rPr lang="fr-CH" sz="2000" dirty="0" smtClean="0">
                <a:solidFill>
                  <a:srgbClr val="000000"/>
                </a:solidFill>
              </a:rPr>
              <a:t> in DP102 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New technique of VI </a:t>
            </a:r>
            <a:r>
              <a:rPr lang="fr-CH" sz="1600" dirty="0" err="1" smtClean="0">
                <a:solidFill>
                  <a:srgbClr val="000000"/>
                </a:solidFill>
              </a:rPr>
              <a:t>developed</a:t>
            </a:r>
            <a:r>
              <a:rPr lang="fr-CH" sz="1600" dirty="0" smtClean="0">
                <a:solidFill>
                  <a:srgbClr val="000000"/>
                </a:solidFill>
              </a:rPr>
              <a:t> by G. Willering and </a:t>
            </a:r>
            <a:r>
              <a:rPr lang="fr-CH" sz="1600" dirty="0" err="1" smtClean="0">
                <a:solidFill>
                  <a:srgbClr val="000000"/>
                </a:solidFill>
              </a:rPr>
              <a:t>co.</a:t>
            </a:r>
            <a:r>
              <a:rPr lang="fr-CH" sz="1600" dirty="0" smtClean="0">
                <a:solidFill>
                  <a:srgbClr val="000000"/>
                </a:solidFill>
              </a:rPr>
              <a:t>, </a:t>
            </a:r>
            <a:r>
              <a:rPr lang="fr-CH" sz="1600" dirty="0" err="1" smtClean="0">
                <a:solidFill>
                  <a:schemeClr val="accent3"/>
                </a:solidFill>
              </a:rPr>
              <a:t>very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useful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early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indicator</a:t>
            </a:r>
            <a:r>
              <a:rPr lang="fr-CH" sz="1600" dirty="0" smtClean="0">
                <a:solidFill>
                  <a:schemeClr val="accent3"/>
                </a:solidFill>
              </a:rPr>
              <a:t> of </a:t>
            </a:r>
            <a:r>
              <a:rPr lang="fr-CH" sz="1600" dirty="0" err="1" smtClean="0">
                <a:solidFill>
                  <a:schemeClr val="accent3"/>
                </a:solidFill>
              </a:rPr>
              <a:t>resistance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build</a:t>
            </a:r>
            <a:r>
              <a:rPr lang="fr-CH" sz="1600" dirty="0" smtClean="0">
                <a:solidFill>
                  <a:schemeClr val="accent3"/>
                </a:solidFill>
              </a:rPr>
              <a:t> up </a:t>
            </a:r>
            <a:r>
              <a:rPr lang="fr-CH" sz="1600" dirty="0" err="1" smtClean="0">
                <a:solidFill>
                  <a:schemeClr val="accent3"/>
                </a:solidFill>
              </a:rPr>
              <a:t>well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below</a:t>
            </a:r>
            <a:r>
              <a:rPr lang="fr-CH" sz="1600" dirty="0" smtClean="0">
                <a:solidFill>
                  <a:schemeClr val="accent3"/>
                </a:solidFill>
              </a:rPr>
              <a:t> the </a:t>
            </a:r>
            <a:r>
              <a:rPr lang="fr-CH" sz="1600" dirty="0" err="1" smtClean="0">
                <a:solidFill>
                  <a:schemeClr val="accent3"/>
                </a:solidFill>
              </a:rPr>
              <a:t>quench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level</a:t>
            </a:r>
            <a:endParaRPr lang="fr-CH" sz="1600" dirty="0" smtClean="0">
              <a:solidFill>
                <a:schemeClr val="accent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355726"/>
            <a:ext cx="3744416" cy="22302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786" y="2062150"/>
            <a:ext cx="3843214" cy="25864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32040" y="4708755"/>
            <a:ext cx="36968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VI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curves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giving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early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indication of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degradation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Willering]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64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Limitation due to excess of transverse stress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In SP104 and SP105 first </a:t>
            </a:r>
            <a:r>
              <a:rPr lang="fr-CH" sz="2000" dirty="0" err="1" smtClean="0">
                <a:solidFill>
                  <a:srgbClr val="000000"/>
                </a:solidFill>
              </a:rPr>
              <a:t>evidence</a:t>
            </a:r>
            <a:r>
              <a:rPr lang="fr-CH" sz="2000" dirty="0" smtClean="0">
                <a:solidFill>
                  <a:srgbClr val="000000"/>
                </a:solidFill>
              </a:rPr>
              <a:t> of limitations due to local concentrations of stress in the </a:t>
            </a:r>
            <a:r>
              <a:rPr lang="fr-CH" sz="2000" dirty="0" err="1" smtClean="0">
                <a:solidFill>
                  <a:srgbClr val="000000"/>
                </a:solidFill>
              </a:rPr>
              <a:t>coil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midplane</a:t>
            </a:r>
            <a:r>
              <a:rPr lang="fr-CH" sz="2000" dirty="0" smtClean="0">
                <a:solidFill>
                  <a:srgbClr val="000000"/>
                </a:solidFill>
              </a:rPr>
              <a:t> – </a:t>
            </a:r>
            <a:r>
              <a:rPr lang="fr-CH" sz="2000" dirty="0" err="1" smtClean="0">
                <a:solidFill>
                  <a:srgbClr val="000000"/>
                </a:solidFill>
              </a:rPr>
              <a:t>assembled</a:t>
            </a:r>
            <a:r>
              <a:rPr lang="fr-CH" sz="2000" dirty="0" smtClean="0">
                <a:solidFill>
                  <a:srgbClr val="000000"/>
                </a:solidFill>
              </a:rPr>
              <a:t> in DP102 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Evidence of </a:t>
            </a:r>
            <a:r>
              <a:rPr lang="fr-CH" sz="1600" dirty="0" err="1" smtClean="0">
                <a:solidFill>
                  <a:srgbClr val="000000"/>
                </a:solidFill>
              </a:rPr>
              <a:t>strand</a:t>
            </a:r>
            <a:r>
              <a:rPr lang="fr-CH" sz="1600" dirty="0" smtClean="0">
                <a:solidFill>
                  <a:srgbClr val="000000"/>
                </a:solidFill>
              </a:rPr>
              <a:t> cracking </a:t>
            </a:r>
            <a:r>
              <a:rPr lang="fr-CH" sz="1200" dirty="0" smtClean="0">
                <a:solidFill>
                  <a:srgbClr val="00B050"/>
                </a:solidFill>
              </a:rPr>
              <a:t>(</a:t>
            </a:r>
            <a:r>
              <a:rPr lang="fr-CH" sz="1200" dirty="0" err="1" smtClean="0">
                <a:solidFill>
                  <a:srgbClr val="00B050"/>
                </a:solidFill>
              </a:rPr>
              <a:t>see</a:t>
            </a:r>
            <a:r>
              <a:rPr lang="fr-CH" sz="1200" dirty="0" smtClean="0">
                <a:solidFill>
                  <a:srgbClr val="00B050"/>
                </a:solidFill>
              </a:rPr>
              <a:t> </a:t>
            </a:r>
            <a:r>
              <a:rPr lang="fr-CH" sz="1200" dirty="0" err="1" smtClean="0">
                <a:solidFill>
                  <a:srgbClr val="00B050"/>
                </a:solidFill>
              </a:rPr>
              <a:t>also</a:t>
            </a:r>
            <a:r>
              <a:rPr lang="fr-CH" sz="1200" dirty="0" smtClean="0">
                <a:solidFill>
                  <a:srgbClr val="00B050"/>
                </a:solidFill>
              </a:rPr>
              <a:t> talk by S. </a:t>
            </a:r>
            <a:r>
              <a:rPr lang="fr-CH" sz="1200" dirty="0" err="1" smtClean="0">
                <a:solidFill>
                  <a:srgbClr val="00B050"/>
                </a:solidFill>
              </a:rPr>
              <a:t>Sgobba</a:t>
            </a:r>
            <a:r>
              <a:rPr lang="fr-CH" sz="1200" dirty="0" smtClean="0">
                <a:solidFill>
                  <a:srgbClr val="00B050"/>
                </a:solidFill>
              </a:rPr>
              <a:t>, </a:t>
            </a:r>
            <a:r>
              <a:rPr lang="fr-CH" sz="1200" dirty="0" err="1" smtClean="0">
                <a:solidFill>
                  <a:srgbClr val="00B050"/>
                </a:solidFill>
              </a:rPr>
              <a:t>this</a:t>
            </a:r>
            <a:r>
              <a:rPr lang="fr-CH" sz="1200" dirty="0" smtClean="0">
                <a:solidFill>
                  <a:srgbClr val="00B050"/>
                </a:solidFill>
              </a:rPr>
              <a:t> workshop)</a:t>
            </a:r>
            <a:endParaRPr lang="fr-CH" sz="1600" dirty="0" smtClean="0">
              <a:solidFill>
                <a:srgbClr val="00B05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 </a:t>
            </a:r>
            <a:r>
              <a:rPr lang="fr-CH" sz="1600" dirty="0" err="1" smtClean="0">
                <a:solidFill>
                  <a:srgbClr val="000000"/>
                </a:solidFill>
              </a:rPr>
              <a:t>task</a:t>
            </a:r>
            <a:r>
              <a:rPr lang="fr-CH" sz="1600" dirty="0" smtClean="0">
                <a:solidFill>
                  <a:srgbClr val="000000"/>
                </a:solidFill>
              </a:rPr>
              <a:t> force </a:t>
            </a:r>
            <a:r>
              <a:rPr lang="fr-CH" sz="1600" dirty="0" err="1" smtClean="0">
                <a:solidFill>
                  <a:srgbClr val="000000"/>
                </a:solidFill>
              </a:rPr>
              <a:t>reviews</a:t>
            </a:r>
            <a:r>
              <a:rPr lang="fr-CH" sz="1600" dirty="0" smtClean="0">
                <a:solidFill>
                  <a:srgbClr val="000000"/>
                </a:solidFill>
              </a:rPr>
              <a:t> the </a:t>
            </a:r>
            <a:r>
              <a:rPr lang="fr-CH" sz="1600" dirty="0" err="1" smtClean="0">
                <a:solidFill>
                  <a:srgbClr val="000000"/>
                </a:solidFill>
              </a:rPr>
              <a:t>collaring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parameters</a:t>
            </a:r>
            <a:r>
              <a:rPr lang="fr-CH" sz="1600" dirty="0" smtClean="0">
                <a:solidFill>
                  <a:srgbClr val="000000"/>
                </a:solidFill>
              </a:rPr>
              <a:t>, </a:t>
            </a:r>
            <a:r>
              <a:rPr lang="fr-CH" sz="1600" dirty="0" err="1" smtClean="0">
                <a:solidFill>
                  <a:srgbClr val="000000"/>
                </a:solidFill>
              </a:rPr>
              <a:t>applying</a:t>
            </a:r>
            <a:r>
              <a:rPr lang="fr-CH" sz="1600" dirty="0" smtClean="0">
                <a:solidFill>
                  <a:srgbClr val="000000"/>
                </a:solidFill>
              </a:rPr>
              <a:t> a </a:t>
            </a:r>
            <a:r>
              <a:rPr lang="fr-CH" sz="1600" dirty="0" err="1" smtClean="0">
                <a:solidFill>
                  <a:srgbClr val="000000"/>
                </a:solidFill>
              </a:rPr>
              <a:t>lower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level</a:t>
            </a:r>
            <a:r>
              <a:rPr lang="fr-CH" sz="1600" dirty="0" smtClean="0">
                <a:solidFill>
                  <a:srgbClr val="000000"/>
                </a:solidFill>
              </a:rPr>
              <a:t> of </a:t>
            </a:r>
            <a:r>
              <a:rPr lang="fr-CH" sz="1600" dirty="0" err="1" smtClean="0">
                <a:solidFill>
                  <a:srgbClr val="000000"/>
                </a:solidFill>
              </a:rPr>
              <a:t>preload</a:t>
            </a:r>
            <a:r>
              <a:rPr lang="fr-CH" sz="1600" dirty="0" smtClean="0">
                <a:solidFill>
                  <a:srgbClr val="000000"/>
                </a:solidFill>
              </a:rPr>
              <a:t> for </a:t>
            </a:r>
            <a:r>
              <a:rPr lang="fr-CH" sz="1600" dirty="0" err="1" smtClean="0">
                <a:solidFill>
                  <a:srgbClr val="000000"/>
                </a:solidFill>
              </a:rPr>
              <a:t>magnet</a:t>
            </a:r>
            <a:r>
              <a:rPr lang="fr-CH" sz="1600" dirty="0" smtClean="0">
                <a:solidFill>
                  <a:srgbClr val="000000"/>
                </a:solidFill>
              </a:rPr>
              <a:t> 107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355726"/>
            <a:ext cx="3744416" cy="22302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2185832"/>
            <a:ext cx="3744416" cy="25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5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Elements of 11 T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Elements of MQXF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11 T performance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MQXF performance</a:t>
            </a:r>
            <a:endParaRPr lang="fr-CH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6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Preload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accent3"/>
                </a:solidFill>
              </a:rPr>
              <a:t>A </a:t>
            </a:r>
            <a:r>
              <a:rPr lang="fr-CH" sz="2000" dirty="0" err="1" smtClean="0">
                <a:solidFill>
                  <a:schemeClr val="accent3"/>
                </a:solidFill>
              </a:rPr>
              <a:t>very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low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level</a:t>
            </a:r>
            <a:r>
              <a:rPr lang="fr-CH" sz="2000" dirty="0" smtClean="0">
                <a:solidFill>
                  <a:schemeClr val="accent3"/>
                </a:solidFill>
              </a:rPr>
              <a:t> of </a:t>
            </a:r>
            <a:r>
              <a:rPr lang="fr-CH" sz="2000" dirty="0" err="1" smtClean="0">
                <a:solidFill>
                  <a:schemeClr val="accent3"/>
                </a:solidFill>
              </a:rPr>
              <a:t>preload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does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r>
              <a:rPr lang="fr-CH" sz="2000" dirty="0" smtClean="0">
                <a:solidFill>
                  <a:schemeClr val="accent3"/>
                </a:solidFill>
              </a:rPr>
              <a:t>	not </a:t>
            </a:r>
            <a:r>
              <a:rPr lang="fr-CH" sz="2000" dirty="0" err="1" smtClean="0">
                <a:solidFill>
                  <a:schemeClr val="accent3"/>
                </a:solidFill>
              </a:rPr>
              <a:t>prevent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reaching</a:t>
            </a:r>
            <a:r>
              <a:rPr lang="fr-CH" sz="2000" dirty="0" smtClean="0">
                <a:solidFill>
                  <a:schemeClr val="accent3"/>
                </a:solidFill>
              </a:rPr>
              <a:t> performance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Unloading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also</a:t>
            </a:r>
            <a:r>
              <a:rPr lang="fr-CH" sz="1800" dirty="0" smtClean="0">
                <a:solidFill>
                  <a:srgbClr val="000000"/>
                </a:solidFill>
              </a:rPr>
              <a:t> visible in </a:t>
            </a:r>
            <a:r>
              <a:rPr lang="fr-CH" sz="1800" i="1" dirty="0" smtClean="0">
                <a:solidFill>
                  <a:srgbClr val="000000"/>
                </a:solidFill>
              </a:rPr>
              <a:t>b</a:t>
            </a:r>
            <a:r>
              <a:rPr lang="fr-CH" sz="1800" i="1" baseline="-25000" dirty="0" smtClean="0">
                <a:solidFill>
                  <a:srgbClr val="000000"/>
                </a:solidFill>
              </a:rPr>
              <a:t>3</a:t>
            </a:r>
            <a:r>
              <a:rPr lang="fr-CH" sz="1800" dirty="0" smtClean="0">
                <a:solidFill>
                  <a:srgbClr val="000000"/>
                </a:solidFill>
              </a:rPr>
              <a:t> change </a:t>
            </a:r>
          </a:p>
          <a:p>
            <a:pPr marL="457200" lvl="1" indent="0">
              <a:buNone/>
            </a:pPr>
            <a:r>
              <a:rPr lang="fr-CH" sz="1800" dirty="0" smtClean="0">
                <a:solidFill>
                  <a:srgbClr val="000000"/>
                </a:solidFill>
              </a:rPr>
              <a:t>	</a:t>
            </a:r>
            <a:r>
              <a:rPr lang="fr-CH" sz="1800" dirty="0" err="1" smtClean="0">
                <a:solidFill>
                  <a:srgbClr val="000000"/>
                </a:solidFill>
              </a:rPr>
              <a:t>proportional</a:t>
            </a:r>
            <a:r>
              <a:rPr lang="fr-CH" sz="1800" dirty="0" smtClean="0">
                <a:solidFill>
                  <a:srgbClr val="000000"/>
                </a:solidFill>
              </a:rPr>
              <a:t> to </a:t>
            </a:r>
            <a:r>
              <a:rPr lang="fr-CH" sz="1800" i="1" dirty="0" smtClean="0">
                <a:solidFill>
                  <a:srgbClr val="000000"/>
                </a:solidFill>
              </a:rPr>
              <a:t>I</a:t>
            </a:r>
            <a:r>
              <a:rPr lang="fr-CH" sz="1800" i="1" baseline="30000" dirty="0" smtClean="0">
                <a:solidFill>
                  <a:srgbClr val="000000"/>
                </a:solidFill>
              </a:rPr>
              <a:t>2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34" y="2380864"/>
            <a:ext cx="4014381" cy="23935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035" y="2418893"/>
            <a:ext cx="3954606" cy="2355476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827584" y="4299942"/>
            <a:ext cx="3168352" cy="81293"/>
          </a:xfrm>
          <a:prstGeom prst="roundRect">
            <a:avLst/>
          </a:prstGeom>
          <a:solidFill>
            <a:schemeClr val="bg2">
              <a:alpha val="3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145524" y="4166856"/>
            <a:ext cx="942887" cy="173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Unloading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292080" y="4586006"/>
            <a:ext cx="3168352" cy="81293"/>
          </a:xfrm>
          <a:prstGeom prst="roundRect">
            <a:avLst/>
          </a:prstGeom>
          <a:solidFill>
            <a:schemeClr val="bg2">
              <a:alpha val="3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364088" y="4456683"/>
            <a:ext cx="942887" cy="173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Unloading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243" y="96610"/>
            <a:ext cx="3247577" cy="205938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2448737" y="4803998"/>
            <a:ext cx="36487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106 and 107 training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G. Willering]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9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Preload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Unloading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also</a:t>
            </a:r>
            <a:r>
              <a:rPr lang="fr-CH" sz="2000" dirty="0" smtClean="0">
                <a:solidFill>
                  <a:srgbClr val="000000"/>
                </a:solidFill>
              </a:rPr>
              <a:t> visible in </a:t>
            </a:r>
            <a:r>
              <a:rPr lang="fr-CH" sz="2000" i="1" dirty="0" smtClean="0">
                <a:solidFill>
                  <a:srgbClr val="000000"/>
                </a:solidFill>
              </a:rPr>
              <a:t>b</a:t>
            </a:r>
            <a:r>
              <a:rPr lang="fr-CH" sz="2000" i="1" baseline="-25000" dirty="0" smtClean="0">
                <a:solidFill>
                  <a:srgbClr val="000000"/>
                </a:solidFill>
              </a:rPr>
              <a:t>3</a:t>
            </a:r>
            <a:r>
              <a:rPr lang="fr-CH" sz="2000" dirty="0" smtClean="0">
                <a:solidFill>
                  <a:srgbClr val="000000"/>
                </a:solidFill>
              </a:rPr>
              <a:t> change </a:t>
            </a:r>
            <a:r>
              <a:rPr lang="fr-CH" sz="2000" dirty="0" err="1" smtClean="0">
                <a:solidFill>
                  <a:srgbClr val="000000"/>
                </a:solidFill>
              </a:rPr>
              <a:t>proportional</a:t>
            </a:r>
            <a:r>
              <a:rPr lang="fr-CH" sz="2000" dirty="0" smtClean="0">
                <a:solidFill>
                  <a:srgbClr val="000000"/>
                </a:solidFill>
              </a:rPr>
              <a:t> to </a:t>
            </a:r>
            <a:r>
              <a:rPr lang="fr-CH" sz="2000" i="1" dirty="0" smtClean="0">
                <a:solidFill>
                  <a:srgbClr val="000000"/>
                </a:solidFill>
              </a:rPr>
              <a:t>I</a:t>
            </a:r>
            <a:r>
              <a:rPr lang="fr-CH" sz="2000" i="1" baseline="30000" dirty="0" smtClean="0">
                <a:solidFill>
                  <a:srgbClr val="000000"/>
                </a:solidFill>
              </a:rPr>
              <a:t>2</a:t>
            </a:r>
            <a:r>
              <a:rPr lang="fr-CH" sz="2000" dirty="0" smtClean="0">
                <a:solidFill>
                  <a:srgbClr val="000000"/>
                </a:solidFill>
              </a:rPr>
              <a:t>, </a:t>
            </a:r>
            <a:r>
              <a:rPr lang="fr-CH" sz="2000" dirty="0" err="1" smtClean="0">
                <a:solidFill>
                  <a:srgbClr val="000000"/>
                </a:solidFill>
              </a:rPr>
              <a:t>larger</a:t>
            </a:r>
            <a:r>
              <a:rPr lang="fr-CH" sz="2000" dirty="0" smtClean="0">
                <a:solidFill>
                  <a:srgbClr val="000000"/>
                </a:solidFill>
              </a:rPr>
              <a:t> in </a:t>
            </a:r>
            <a:r>
              <a:rPr lang="fr-CH" sz="2000" dirty="0" err="1" smtClean="0">
                <a:solidFill>
                  <a:srgbClr val="000000"/>
                </a:solidFill>
              </a:rPr>
              <a:t>magnet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lower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preload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This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a </a:t>
            </a:r>
            <a:r>
              <a:rPr lang="fr-CH" sz="1800" dirty="0" err="1" smtClean="0">
                <a:solidFill>
                  <a:schemeClr val="accent3"/>
                </a:solidFill>
              </a:rPr>
              <a:t>powerful</a:t>
            </a:r>
            <a:r>
              <a:rPr lang="fr-CH" sz="1800" dirty="0" smtClean="0">
                <a:solidFill>
                  <a:schemeClr val="accent3"/>
                </a:solidFill>
              </a:rPr>
              <a:t> indication </a:t>
            </a:r>
            <a:r>
              <a:rPr lang="fr-CH" sz="1800" dirty="0" err="1" smtClean="0">
                <a:solidFill>
                  <a:schemeClr val="accent3"/>
                </a:solidFill>
              </a:rPr>
              <a:t>that</a:t>
            </a:r>
            <a:r>
              <a:rPr lang="fr-CH" sz="1800" dirty="0" smtClean="0">
                <a:solidFill>
                  <a:schemeClr val="accent3"/>
                </a:solidFill>
              </a:rPr>
              <a:t> the </a:t>
            </a:r>
            <a:r>
              <a:rPr lang="fr-CH" sz="1800" dirty="0" err="1" smtClean="0">
                <a:solidFill>
                  <a:schemeClr val="accent3"/>
                </a:solidFill>
              </a:rPr>
              <a:t>removable</a:t>
            </a:r>
            <a:r>
              <a:rPr lang="fr-CH" sz="1800" dirty="0" smtClean="0">
                <a:solidFill>
                  <a:schemeClr val="accent3"/>
                </a:solidFill>
              </a:rPr>
              <a:t> pole </a:t>
            </a:r>
            <a:r>
              <a:rPr lang="fr-CH" sz="1800" dirty="0" err="1" smtClean="0">
                <a:solidFill>
                  <a:schemeClr val="accent3"/>
                </a:solidFill>
              </a:rPr>
              <a:t>is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doing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its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work</a:t>
            </a:r>
            <a:r>
              <a:rPr lang="fr-CH" sz="1800" dirty="0" smtClean="0">
                <a:solidFill>
                  <a:schemeClr val="accent3"/>
                </a:solidFill>
              </a:rPr>
              <a:t>: </a:t>
            </a:r>
            <a:r>
              <a:rPr lang="fr-CH" sz="1800" dirty="0" err="1" smtClean="0">
                <a:solidFill>
                  <a:schemeClr val="accent3"/>
                </a:solidFill>
              </a:rPr>
              <a:t>avoid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that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coil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works</a:t>
            </a:r>
            <a:r>
              <a:rPr lang="fr-CH" sz="1800" dirty="0" smtClean="0">
                <a:solidFill>
                  <a:schemeClr val="accent3"/>
                </a:solidFill>
              </a:rPr>
              <a:t> in tension</a:t>
            </a:r>
          </a:p>
        </p:txBody>
      </p:sp>
      <p:pic>
        <p:nvPicPr>
          <p:cNvPr id="18" name="Picture 1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95686"/>
            <a:ext cx="3528392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\\cern.ch\dfs\Websites\_norep\lhc-div-mms\tests\MAG\docum\Papers\conferences\2018\stress-vs-perf\FQ_11T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687" y="2079881"/>
            <a:ext cx="4107160" cy="258544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448737" y="4803998"/>
            <a:ext cx="4624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Pole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unloading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and variation of b</a:t>
            </a:r>
            <a:r>
              <a:rPr lang="fr-CH" sz="1100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current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et al.]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93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Magnet scaling to 5.5 m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S1 </a:t>
            </a:r>
            <a:r>
              <a:rPr lang="fr-CH" sz="2000" dirty="0" err="1" smtClean="0">
                <a:solidFill>
                  <a:srgbClr val="000000"/>
                </a:solidFill>
              </a:rPr>
              <a:t>reached</a:t>
            </a:r>
            <a:r>
              <a:rPr lang="fr-CH" sz="2000" dirty="0" smtClean="0">
                <a:solidFill>
                  <a:srgbClr val="000000"/>
                </a:solidFill>
              </a:rPr>
              <a:t> performance – first double aperture Nb</a:t>
            </a:r>
            <a:r>
              <a:rPr lang="fr-CH" sz="2000" baseline="-25000" dirty="0" smtClean="0">
                <a:solidFill>
                  <a:srgbClr val="000000"/>
                </a:solidFill>
              </a:rPr>
              <a:t>3</a:t>
            </a:r>
            <a:r>
              <a:rPr lang="fr-CH" sz="2000" dirty="0" smtClean="0">
                <a:solidFill>
                  <a:srgbClr val="000000"/>
                </a:solidFill>
              </a:rPr>
              <a:t>Sn </a:t>
            </a:r>
            <a:r>
              <a:rPr lang="fr-CH" sz="2000" dirty="0" err="1" smtClean="0">
                <a:solidFill>
                  <a:srgbClr val="000000"/>
                </a:solidFill>
              </a:rPr>
              <a:t>dipole</a:t>
            </a:r>
            <a:r>
              <a:rPr lang="fr-CH" sz="2000" dirty="0" smtClean="0">
                <a:solidFill>
                  <a:srgbClr val="000000"/>
                </a:solidFill>
              </a:rPr>
              <a:t> 5.5-m-long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A major </a:t>
            </a:r>
            <a:r>
              <a:rPr lang="fr-CH" sz="1800" dirty="0" err="1" smtClean="0">
                <a:solidFill>
                  <a:srgbClr val="000000"/>
                </a:solidFill>
              </a:rPr>
              <a:t>milestone</a:t>
            </a:r>
            <a:r>
              <a:rPr lang="fr-CH" sz="1800" dirty="0" smtClean="0">
                <a:solidFill>
                  <a:srgbClr val="000000"/>
                </a:solidFill>
              </a:rPr>
              <a:t> – </a:t>
            </a:r>
            <a:r>
              <a:rPr lang="fr-CH" sz="1800" dirty="0" smtClean="0">
                <a:solidFill>
                  <a:schemeClr val="accent3"/>
                </a:solidFill>
              </a:rPr>
              <a:t>world record in Nb</a:t>
            </a:r>
            <a:r>
              <a:rPr lang="fr-CH" sz="1800" baseline="-25000" dirty="0" smtClean="0">
                <a:solidFill>
                  <a:schemeClr val="accent3"/>
                </a:solidFill>
              </a:rPr>
              <a:t>3</a:t>
            </a:r>
            <a:r>
              <a:rPr lang="fr-CH" sz="1800" dirty="0" smtClean="0">
                <a:solidFill>
                  <a:schemeClr val="accent3"/>
                </a:solidFill>
              </a:rPr>
              <a:t>Sn </a:t>
            </a:r>
            <a:r>
              <a:rPr lang="fr-CH" sz="1800" dirty="0" err="1" smtClean="0">
                <a:solidFill>
                  <a:schemeClr val="accent3"/>
                </a:solidFill>
              </a:rPr>
              <a:t>lenght</a:t>
            </a:r>
            <a:endParaRPr lang="fr-CH" sz="1400" dirty="0" smtClean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248" y="1875048"/>
            <a:ext cx="6883937" cy="2893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48737" y="4803998"/>
            <a:ext cx="46923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Powering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of 11 first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series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G. Willering 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37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Magnet degradation with time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Evidence of </a:t>
            </a:r>
            <a:r>
              <a:rPr lang="fr-CH" sz="2000" dirty="0" smtClean="0">
                <a:solidFill>
                  <a:schemeClr val="accent3"/>
                </a:solidFill>
              </a:rPr>
              <a:t>minor </a:t>
            </a:r>
            <a:r>
              <a:rPr lang="fr-CH" sz="2000" dirty="0" err="1" smtClean="0">
                <a:solidFill>
                  <a:schemeClr val="accent3"/>
                </a:solidFill>
              </a:rPr>
              <a:t>degradation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with</a:t>
            </a:r>
            <a:r>
              <a:rPr lang="fr-CH" sz="2000" dirty="0" smtClean="0">
                <a:solidFill>
                  <a:schemeClr val="accent3"/>
                </a:solidFill>
              </a:rPr>
              <a:t> successive thermal cycles </a:t>
            </a:r>
            <a:r>
              <a:rPr lang="fr-CH" sz="2000" dirty="0" err="1" smtClean="0">
                <a:solidFill>
                  <a:schemeClr val="accent3"/>
                </a:solidFill>
              </a:rPr>
              <a:t>was</a:t>
            </a:r>
            <a:r>
              <a:rPr lang="fr-CH" sz="2000" dirty="0" smtClean="0">
                <a:solidFill>
                  <a:schemeClr val="accent3"/>
                </a:solidFill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</a:rPr>
              <a:t>found</a:t>
            </a:r>
            <a:r>
              <a:rPr lang="fr-CH" sz="2000" dirty="0" smtClean="0">
                <a:solidFill>
                  <a:schemeClr val="accent3"/>
                </a:solidFill>
              </a:rPr>
              <a:t> in short model SP109 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 </a:t>
            </a:r>
            <a:r>
              <a:rPr lang="fr-CH" sz="1600" dirty="0" err="1" smtClean="0">
                <a:solidFill>
                  <a:srgbClr val="000000"/>
                </a:solidFill>
              </a:rPr>
              <a:t>complete</a:t>
            </a:r>
            <a:r>
              <a:rPr lang="fr-CH" sz="1600" dirty="0" smtClean="0">
                <a:solidFill>
                  <a:srgbClr val="000000"/>
                </a:solidFill>
              </a:rPr>
              <a:t> endurance test in SP107 </a:t>
            </a:r>
            <a:r>
              <a:rPr lang="fr-CH" sz="1600" dirty="0" err="1" smtClean="0">
                <a:solidFill>
                  <a:srgbClr val="000000"/>
                </a:solidFill>
              </a:rPr>
              <a:t>showed</a:t>
            </a:r>
            <a:r>
              <a:rPr lang="fr-CH" sz="1600" dirty="0" smtClean="0">
                <a:solidFill>
                  <a:srgbClr val="000000"/>
                </a:solidFill>
              </a:rPr>
              <a:t> the absence of </a:t>
            </a:r>
            <a:r>
              <a:rPr lang="fr-CH" sz="1600" dirty="0" err="1" smtClean="0">
                <a:solidFill>
                  <a:srgbClr val="000000"/>
                </a:solidFill>
              </a:rPr>
              <a:t>degradation</a:t>
            </a:r>
            <a:endParaRPr lang="fr-CH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6" y="2355726"/>
            <a:ext cx="4697600" cy="16914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476" y="1779662"/>
            <a:ext cx="4409524" cy="26571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008" y="4165818"/>
            <a:ext cx="38154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107 endurance test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G. Willering 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5374" y="4414869"/>
            <a:ext cx="27254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A minor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degradation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109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G. Willering 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076056" y="1923678"/>
            <a:ext cx="288032" cy="2372945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3" idx="4"/>
          </p:cNvCxnSpPr>
          <p:nvPr/>
        </p:nvCxnSpPr>
        <p:spPr>
          <a:xfrm flipH="1">
            <a:off x="4860032" y="4296623"/>
            <a:ext cx="360040" cy="549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51080" y="4821819"/>
            <a:ext cx="18630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Please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note the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enlarged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scale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Magnet degradation with time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When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moving</a:t>
            </a:r>
            <a:r>
              <a:rPr lang="fr-CH" sz="2000" dirty="0" smtClean="0">
                <a:solidFill>
                  <a:srgbClr val="000000"/>
                </a:solidFill>
              </a:rPr>
              <a:t> to long </a:t>
            </a:r>
            <a:r>
              <a:rPr lang="fr-CH" sz="2000" dirty="0" err="1" smtClean="0">
                <a:solidFill>
                  <a:srgbClr val="000000"/>
                </a:solidFill>
              </a:rPr>
              <a:t>magnets</a:t>
            </a:r>
            <a:r>
              <a:rPr lang="fr-CH" sz="2000" dirty="0" smtClean="0">
                <a:solidFill>
                  <a:srgbClr val="000000"/>
                </a:solidFill>
              </a:rPr>
              <a:t>, the </a:t>
            </a:r>
            <a:r>
              <a:rPr lang="fr-CH" sz="2000" dirty="0" err="1" smtClean="0">
                <a:solidFill>
                  <a:srgbClr val="000000"/>
                </a:solidFill>
              </a:rPr>
              <a:t>degradation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after</a:t>
            </a:r>
            <a:r>
              <a:rPr lang="fr-CH" sz="2000" dirty="0" smtClean="0">
                <a:solidFill>
                  <a:srgbClr val="000000"/>
                </a:solidFill>
              </a:rPr>
              <a:t> successive thermal cycles </a:t>
            </a:r>
            <a:r>
              <a:rPr lang="fr-CH" sz="2000" dirty="0" err="1" smtClean="0">
                <a:solidFill>
                  <a:srgbClr val="C00000"/>
                </a:solidFill>
              </a:rPr>
              <a:t>become</a:t>
            </a:r>
            <a:r>
              <a:rPr lang="fr-CH" sz="2000" dirty="0" smtClean="0">
                <a:solidFill>
                  <a:srgbClr val="C00000"/>
                </a:solidFill>
              </a:rPr>
              <a:t> more relevant </a:t>
            </a:r>
            <a:r>
              <a:rPr lang="fr-CH" sz="2000" dirty="0" smtClean="0">
                <a:solidFill>
                  <a:srgbClr val="000000"/>
                </a:solidFill>
              </a:rPr>
              <a:t>(</a:t>
            </a:r>
            <a:r>
              <a:rPr lang="fr-CH" sz="2000" dirty="0" err="1" smtClean="0">
                <a:solidFill>
                  <a:srgbClr val="000000"/>
                </a:solidFill>
              </a:rPr>
              <a:t>order</a:t>
            </a:r>
            <a:r>
              <a:rPr lang="fr-CH" sz="2000" dirty="0" smtClean="0">
                <a:solidFill>
                  <a:srgbClr val="000000"/>
                </a:solidFill>
              </a:rPr>
              <a:t> of kA) – </a:t>
            </a:r>
            <a:r>
              <a:rPr lang="fr-CH" sz="2000" dirty="0" err="1" smtClean="0">
                <a:solidFill>
                  <a:srgbClr val="000000"/>
                </a:solidFill>
              </a:rPr>
              <a:t>hybrid</a:t>
            </a:r>
            <a:r>
              <a:rPr lang="fr-CH" sz="2000" dirty="0" smtClean="0">
                <a:solidFill>
                  <a:srgbClr val="000000"/>
                </a:solidFill>
              </a:rPr>
              <a:t>, S2 and S4</a:t>
            </a: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Is </a:t>
            </a:r>
            <a:r>
              <a:rPr lang="fr-CH" sz="1200" dirty="0" err="1" smtClean="0">
                <a:solidFill>
                  <a:srgbClr val="000000"/>
                </a:solidFill>
              </a:rPr>
              <a:t>this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related</a:t>
            </a:r>
            <a:r>
              <a:rPr lang="fr-CH" sz="1200" dirty="0" smtClean="0">
                <a:solidFill>
                  <a:srgbClr val="000000"/>
                </a:solidFill>
              </a:rPr>
              <a:t> to the </a:t>
            </a:r>
            <a:r>
              <a:rPr lang="fr-CH" sz="1200" dirty="0" err="1" smtClean="0">
                <a:solidFill>
                  <a:srgbClr val="000000"/>
                </a:solidFill>
              </a:rPr>
              <a:t>same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phenomena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seen</a:t>
            </a:r>
            <a:r>
              <a:rPr lang="fr-CH" sz="1200" dirty="0" smtClean="0">
                <a:solidFill>
                  <a:srgbClr val="000000"/>
                </a:solidFill>
              </a:rPr>
              <a:t> in the short </a:t>
            </a:r>
            <a:r>
              <a:rPr lang="fr-CH" sz="1200" dirty="0" err="1" smtClean="0">
                <a:solidFill>
                  <a:srgbClr val="000000"/>
                </a:solidFill>
              </a:rPr>
              <a:t>models</a:t>
            </a:r>
            <a:r>
              <a:rPr lang="fr-CH" sz="1200" dirty="0" smtClean="0">
                <a:solidFill>
                  <a:srgbClr val="000000"/>
                </a:solidFill>
              </a:rPr>
              <a:t> ?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This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most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worrying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phenomenon</a:t>
            </a:r>
            <a:r>
              <a:rPr lang="fr-CH" sz="1800" dirty="0" smtClean="0">
                <a:solidFill>
                  <a:srgbClr val="000000"/>
                </a:solidFill>
              </a:rPr>
              <a:t> for the </a:t>
            </a:r>
            <a:r>
              <a:rPr lang="fr-CH" sz="1800" dirty="0" err="1" smtClean="0">
                <a:solidFill>
                  <a:srgbClr val="000000"/>
                </a:solidFill>
              </a:rPr>
              <a:t>community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2"/>
            <a:r>
              <a:rPr lang="fr-CH" sz="1400" dirty="0" smtClean="0">
                <a:solidFill>
                  <a:srgbClr val="000000"/>
                </a:solidFill>
              </a:rPr>
              <a:t>The </a:t>
            </a:r>
            <a:r>
              <a:rPr lang="fr-CH" sz="1400" dirty="0" err="1" smtClean="0">
                <a:solidFill>
                  <a:srgbClr val="000000"/>
                </a:solidFill>
              </a:rPr>
              <a:t>problem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could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be</a:t>
            </a:r>
            <a:r>
              <a:rPr lang="fr-CH" sz="1400" dirty="0" smtClean="0">
                <a:solidFill>
                  <a:srgbClr val="000000"/>
                </a:solidFill>
              </a:rPr>
              <a:t> in the </a:t>
            </a:r>
            <a:r>
              <a:rPr lang="fr-CH" sz="1400" dirty="0" err="1" smtClean="0">
                <a:solidFill>
                  <a:srgbClr val="000000"/>
                </a:solidFill>
              </a:rPr>
              <a:t>coil</a:t>
            </a:r>
            <a:r>
              <a:rPr lang="fr-CH" sz="1400" dirty="0" smtClean="0">
                <a:solidFill>
                  <a:srgbClr val="000000"/>
                </a:solidFill>
              </a:rPr>
              <a:t> end </a:t>
            </a:r>
            <a:r>
              <a:rPr lang="fr-CH" sz="1400" dirty="0" err="1" smtClean="0">
                <a:solidFill>
                  <a:srgbClr val="000000"/>
                </a:solidFill>
              </a:rPr>
              <a:t>mechanics</a:t>
            </a:r>
            <a:r>
              <a:rPr lang="fr-CH" sz="1400" dirty="0" smtClean="0">
                <a:solidFill>
                  <a:srgbClr val="000000"/>
                </a:solidFill>
              </a:rPr>
              <a:t> – reports to CERN Machine </a:t>
            </a:r>
            <a:r>
              <a:rPr lang="fr-CH" sz="1400" dirty="0" err="1" smtClean="0">
                <a:solidFill>
                  <a:srgbClr val="000000"/>
                </a:solidFill>
              </a:rPr>
              <a:t>Advisory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Committee</a:t>
            </a:r>
            <a:r>
              <a:rPr lang="fr-CH" sz="1400" dirty="0" smtClean="0">
                <a:solidFill>
                  <a:srgbClr val="000000"/>
                </a:solidFill>
              </a:rPr>
              <a:t> and </a:t>
            </a:r>
            <a:r>
              <a:rPr lang="fr-CH" sz="1400" dirty="0" err="1" smtClean="0">
                <a:solidFill>
                  <a:srgbClr val="000000"/>
                </a:solidFill>
              </a:rPr>
              <a:t>task</a:t>
            </a:r>
            <a:r>
              <a:rPr lang="fr-CH" sz="1400" dirty="0" smtClean="0">
                <a:solidFill>
                  <a:srgbClr val="000000"/>
                </a:solidFill>
              </a:rPr>
              <a:t> force </a:t>
            </a:r>
            <a:r>
              <a:rPr lang="fr-CH" sz="1400" dirty="0" err="1" smtClean="0">
                <a:solidFill>
                  <a:srgbClr val="000000"/>
                </a:solidFill>
              </a:rPr>
              <a:t>led</a:t>
            </a:r>
            <a:r>
              <a:rPr lang="fr-CH" sz="1400" dirty="0" smtClean="0">
                <a:solidFill>
                  <a:srgbClr val="000000"/>
                </a:solidFill>
              </a:rPr>
              <a:t> by M. Jimenez and A. Devred – </a:t>
            </a:r>
            <a:r>
              <a:rPr lang="fr-CH" sz="1400" dirty="0" err="1" smtClean="0">
                <a:solidFill>
                  <a:srgbClr val="000000"/>
                </a:solidFill>
              </a:rPr>
              <a:t>ongoing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work</a:t>
            </a:r>
            <a:endParaRPr lang="fr-CH" sz="1400" dirty="0" smtClean="0">
              <a:solidFill>
                <a:srgbClr val="000000"/>
              </a:solidFill>
            </a:endParaRPr>
          </a:p>
          <a:p>
            <a:pPr lvl="2"/>
            <a:r>
              <a:rPr lang="fr-CH" sz="1400" dirty="0" err="1" smtClean="0">
                <a:solidFill>
                  <a:srgbClr val="000000"/>
                </a:solidFill>
              </a:rPr>
              <a:t>Larger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degradation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was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recently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seen</a:t>
            </a:r>
            <a:r>
              <a:rPr lang="fr-CH" sz="1400" dirty="0" smtClean="0">
                <a:solidFill>
                  <a:srgbClr val="000000"/>
                </a:solidFill>
              </a:rPr>
              <a:t> in the MDPCT1 </a:t>
            </a:r>
            <a:r>
              <a:rPr lang="fr-CH" sz="1400" dirty="0" err="1" smtClean="0">
                <a:solidFill>
                  <a:srgbClr val="000000"/>
                </a:solidFill>
              </a:rPr>
              <a:t>dipole</a:t>
            </a:r>
            <a:r>
              <a:rPr lang="fr-CH" sz="1400" dirty="0" smtClean="0">
                <a:solidFill>
                  <a:srgbClr val="000000"/>
                </a:solidFill>
              </a:rPr>
              <a:t> (</a:t>
            </a:r>
            <a:r>
              <a:rPr lang="fr-CH" sz="1200" dirty="0" err="1" smtClean="0">
                <a:solidFill>
                  <a:srgbClr val="00B050"/>
                </a:solidFill>
              </a:rPr>
              <a:t>see</a:t>
            </a:r>
            <a:r>
              <a:rPr lang="fr-CH" sz="1200" dirty="0" smtClean="0">
                <a:solidFill>
                  <a:srgbClr val="00B050"/>
                </a:solidFill>
              </a:rPr>
              <a:t> talk </a:t>
            </a:r>
            <a:r>
              <a:rPr lang="fr-CH" sz="1200" dirty="0" err="1" smtClean="0">
                <a:solidFill>
                  <a:srgbClr val="00B050"/>
                </a:solidFill>
              </a:rPr>
              <a:t>from</a:t>
            </a:r>
            <a:r>
              <a:rPr lang="fr-CH" sz="1200" dirty="0" smtClean="0">
                <a:solidFill>
                  <a:srgbClr val="00B050"/>
                </a:solidFill>
              </a:rPr>
              <a:t> S. Prestemon</a:t>
            </a:r>
            <a:r>
              <a:rPr lang="fr-CH" sz="1400" dirty="0" smtClean="0">
                <a:solidFill>
                  <a:srgbClr val="000000"/>
                </a:solidFill>
              </a:rPr>
              <a:t>)</a:t>
            </a:r>
            <a:endParaRPr lang="fr-CH" sz="100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86" y="2636716"/>
            <a:ext cx="7560840" cy="20538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4759568"/>
            <a:ext cx="5413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Degradation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S2 performance, and VI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signals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G. Willering 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6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Magnet degradation with time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Large efforts to </a:t>
            </a:r>
            <a:r>
              <a:rPr lang="fr-CH" sz="2000" dirty="0" err="1" smtClean="0">
                <a:solidFill>
                  <a:srgbClr val="000000"/>
                </a:solidFill>
              </a:rPr>
              <a:t>better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understand</a:t>
            </a:r>
            <a:r>
              <a:rPr lang="fr-CH" sz="2000" dirty="0" smtClean="0">
                <a:solidFill>
                  <a:srgbClr val="000000"/>
                </a:solidFill>
              </a:rPr>
              <a:t> the </a:t>
            </a:r>
            <a:r>
              <a:rPr lang="fr-CH" sz="2000" dirty="0" err="1" smtClean="0">
                <a:solidFill>
                  <a:srgbClr val="000000"/>
                </a:solidFill>
              </a:rPr>
              <a:t>degradation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time are </a:t>
            </a:r>
            <a:r>
              <a:rPr lang="fr-CH" sz="2000" dirty="0" err="1" smtClean="0">
                <a:solidFill>
                  <a:srgbClr val="000000"/>
                </a:solidFill>
              </a:rPr>
              <a:t>ongoing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This </a:t>
            </a:r>
            <a:r>
              <a:rPr lang="fr-CH" sz="1600" dirty="0" err="1" smtClean="0">
                <a:solidFill>
                  <a:srgbClr val="000000"/>
                </a:solidFill>
              </a:rPr>
              <a:t>is</a:t>
            </a:r>
            <a:r>
              <a:rPr lang="fr-CH" sz="1600" dirty="0" smtClean="0">
                <a:solidFill>
                  <a:srgbClr val="000000"/>
                </a:solidFill>
              </a:rPr>
              <a:t> a </a:t>
            </a:r>
            <a:r>
              <a:rPr lang="fr-CH" sz="1600" dirty="0" err="1" smtClean="0">
                <a:solidFill>
                  <a:srgbClr val="000000"/>
                </a:solidFill>
              </a:rPr>
              <a:t>ongoing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work</a:t>
            </a:r>
            <a:r>
              <a:rPr lang="fr-CH" sz="1600" dirty="0" smtClean="0">
                <a:solidFill>
                  <a:srgbClr val="000000"/>
                </a:solidFill>
              </a:rPr>
              <a:t>, not </a:t>
            </a:r>
            <a:r>
              <a:rPr lang="fr-CH" sz="1600" dirty="0" err="1" smtClean="0">
                <a:solidFill>
                  <a:srgbClr val="000000"/>
                </a:solidFill>
              </a:rPr>
              <a:t>yet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concluded</a:t>
            </a:r>
            <a:r>
              <a:rPr lang="fr-CH" sz="1600" dirty="0" smtClean="0">
                <a:solidFill>
                  <a:srgbClr val="000000"/>
                </a:solidFill>
              </a:rPr>
              <a:t>, but </a:t>
            </a:r>
            <a:r>
              <a:rPr lang="fr-CH" sz="1600" dirty="0" err="1" smtClean="0">
                <a:solidFill>
                  <a:srgbClr val="000000"/>
                </a:solidFill>
              </a:rPr>
              <a:t>it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is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relevent</a:t>
            </a:r>
            <a:r>
              <a:rPr lang="fr-CH" sz="1600" dirty="0" smtClean="0">
                <a:solidFill>
                  <a:srgbClr val="000000"/>
                </a:solidFill>
              </a:rPr>
              <a:t> for HFM</a:t>
            </a:r>
          </a:p>
          <a:p>
            <a:pPr lvl="1"/>
            <a:endParaRPr lang="fr-CH" sz="200" dirty="0" smtClean="0">
              <a:solidFill>
                <a:srgbClr val="000000"/>
              </a:solidFill>
            </a:endParaRPr>
          </a:p>
          <a:p>
            <a:pPr lvl="1"/>
            <a:endParaRPr lang="fr-CH" sz="200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4759568"/>
            <a:ext cx="5413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Degradation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S2 performance, and VI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signals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Savary,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G. Willering 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3" y="2046449"/>
            <a:ext cx="4321997" cy="24255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564" y="1995686"/>
            <a:ext cx="4627603" cy="260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Elements of 11 T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Elements of MQXF design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Feedback </a:t>
            </a:r>
            <a:r>
              <a:rPr lang="fr-CH" sz="2400" dirty="0" err="1" smtClean="0">
                <a:solidFill>
                  <a:srgbClr val="000000"/>
                </a:solidFill>
              </a:rPr>
              <a:t>from</a:t>
            </a:r>
            <a:r>
              <a:rPr lang="fr-CH" sz="2400" dirty="0" smtClean="0">
                <a:solidFill>
                  <a:srgbClr val="000000"/>
                </a:solidFill>
              </a:rPr>
              <a:t> 11 T performance</a:t>
            </a:r>
          </a:p>
          <a:p>
            <a:endParaRPr lang="fr-CH" sz="2400" dirty="0" smtClean="0">
              <a:solidFill>
                <a:srgbClr val="000000"/>
              </a:solidFill>
            </a:endParaRPr>
          </a:p>
          <a:p>
            <a:r>
              <a:rPr lang="fr-CH" sz="2400" dirty="0" smtClean="0">
                <a:solidFill>
                  <a:srgbClr val="000000"/>
                </a:solidFill>
              </a:rPr>
              <a:t>Feedback </a:t>
            </a:r>
            <a:r>
              <a:rPr lang="fr-CH" sz="2400" dirty="0" err="1" smtClean="0">
                <a:solidFill>
                  <a:srgbClr val="000000"/>
                </a:solidFill>
              </a:rPr>
              <a:t>from</a:t>
            </a:r>
            <a:r>
              <a:rPr lang="fr-CH" sz="2400" dirty="0" smtClean="0">
                <a:solidFill>
                  <a:srgbClr val="000000"/>
                </a:solidFill>
              </a:rPr>
              <a:t> MQXF performance</a:t>
            </a:r>
            <a:endParaRPr lang="fr-CH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8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Trainin</a:t>
            </a:r>
            <a:r>
              <a:rPr lang="en-GB" dirty="0" smtClean="0">
                <a:latin typeface="Book Antiqua" panose="02040602050305030304" pitchFamily="18" charset="0"/>
              </a:rPr>
              <a:t>g, memory, margin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5 out of 6 short </a:t>
            </a:r>
            <a:r>
              <a:rPr lang="fr-CH" sz="2400" dirty="0" err="1" smtClean="0">
                <a:solidFill>
                  <a:srgbClr val="000000"/>
                </a:solidFill>
              </a:rPr>
              <a:t>models</a:t>
            </a:r>
            <a:r>
              <a:rPr lang="fr-CH" sz="2400" dirty="0" smtClean="0">
                <a:solidFill>
                  <a:srgbClr val="000000"/>
                </a:solidFill>
              </a:rPr>
              <a:t> </a:t>
            </a:r>
            <a:r>
              <a:rPr lang="fr-CH" sz="2400" dirty="0" err="1" smtClean="0">
                <a:solidFill>
                  <a:srgbClr val="000000"/>
                </a:solidFill>
              </a:rPr>
              <a:t>reached</a:t>
            </a:r>
            <a:r>
              <a:rPr lang="fr-CH" sz="2400" dirty="0" smtClean="0">
                <a:solidFill>
                  <a:srgbClr val="000000"/>
                </a:solidFill>
              </a:rPr>
              <a:t> </a:t>
            </a:r>
            <a:r>
              <a:rPr lang="fr-CH" sz="2400" dirty="0" err="1" smtClean="0">
                <a:solidFill>
                  <a:srgbClr val="000000"/>
                </a:solidFill>
              </a:rPr>
              <a:t>ultimate</a:t>
            </a:r>
            <a:r>
              <a:rPr lang="fr-CH" sz="2400" dirty="0" smtClean="0">
                <a:solidFill>
                  <a:srgbClr val="000000"/>
                </a:solidFill>
              </a:rPr>
              <a:t> performance</a:t>
            </a:r>
          </a:p>
          <a:p>
            <a:pPr lvl="1"/>
            <a:r>
              <a:rPr lang="fr-CH" sz="2000" dirty="0" smtClean="0">
                <a:solidFill>
                  <a:srgbClr val="000000"/>
                </a:solidFill>
              </a:rPr>
              <a:t>Plus 2.5 out of four MQXFA </a:t>
            </a:r>
            <a:r>
              <a:rPr lang="fr-CH" sz="1600" dirty="0" smtClean="0">
                <a:solidFill>
                  <a:srgbClr val="00B050"/>
                </a:solidFill>
              </a:rPr>
              <a:t>(</a:t>
            </a:r>
            <a:r>
              <a:rPr lang="fr-CH" sz="1600" dirty="0" err="1" smtClean="0">
                <a:solidFill>
                  <a:srgbClr val="00B050"/>
                </a:solidFill>
              </a:rPr>
              <a:t>see</a:t>
            </a:r>
            <a:r>
              <a:rPr lang="fr-CH" sz="1600" dirty="0" smtClean="0">
                <a:solidFill>
                  <a:srgbClr val="00B050"/>
                </a:solidFill>
              </a:rPr>
              <a:t> talk </a:t>
            </a:r>
            <a:r>
              <a:rPr lang="fr-CH" sz="1600" dirty="0" err="1" smtClean="0">
                <a:solidFill>
                  <a:srgbClr val="00B050"/>
                </a:solidFill>
              </a:rPr>
              <a:t>from</a:t>
            </a:r>
            <a:r>
              <a:rPr lang="fr-CH" sz="1600" dirty="0" smtClean="0">
                <a:solidFill>
                  <a:srgbClr val="00B050"/>
                </a:solidFill>
              </a:rPr>
              <a:t> G. Ambrosio)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First </a:t>
            </a:r>
            <a:r>
              <a:rPr lang="fr-CH" sz="1600" dirty="0" err="1" smtClean="0">
                <a:solidFill>
                  <a:srgbClr val="000000"/>
                </a:solidFill>
              </a:rPr>
              <a:t>quench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between</a:t>
            </a:r>
            <a:r>
              <a:rPr lang="fr-CH" sz="1600" dirty="0" smtClean="0">
                <a:solidFill>
                  <a:srgbClr val="000000"/>
                </a:solidFill>
              </a:rPr>
              <a:t> 14-16 kA (65%-75% of </a:t>
            </a:r>
            <a:r>
              <a:rPr lang="fr-CH" sz="1600" dirty="0" err="1" smtClean="0">
                <a:solidFill>
                  <a:srgbClr val="000000"/>
                </a:solidFill>
              </a:rPr>
              <a:t>loadline</a:t>
            </a:r>
            <a:r>
              <a:rPr lang="fr-CH" sz="1600" dirty="0" smtClean="0">
                <a:solidFill>
                  <a:srgbClr val="000000"/>
                </a:solidFill>
              </a:rPr>
              <a:t> fraction)</a:t>
            </a:r>
          </a:p>
          <a:p>
            <a:pPr lvl="1"/>
            <a:r>
              <a:rPr lang="fr-CH" sz="1600" dirty="0" err="1" smtClean="0">
                <a:solidFill>
                  <a:schemeClr val="accent3"/>
                </a:solidFill>
              </a:rPr>
              <a:t>Perfect</a:t>
            </a:r>
            <a:r>
              <a:rPr lang="fr-CH" sz="1600" dirty="0" smtClean="0">
                <a:solidFill>
                  <a:schemeClr val="accent3"/>
                </a:solidFill>
              </a:rPr>
              <a:t> memory </a:t>
            </a:r>
            <a:r>
              <a:rPr lang="fr-CH" sz="1600" dirty="0" err="1" smtClean="0">
                <a:solidFill>
                  <a:schemeClr val="accent3"/>
                </a:solidFill>
              </a:rPr>
              <a:t>after</a:t>
            </a:r>
            <a:r>
              <a:rPr lang="fr-CH" sz="1600" dirty="0" smtClean="0">
                <a:solidFill>
                  <a:schemeClr val="accent3"/>
                </a:solidFill>
              </a:rPr>
              <a:t> thermal cycle 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Able to </a:t>
            </a:r>
            <a:r>
              <a:rPr lang="fr-CH" sz="1600" dirty="0" err="1" smtClean="0">
                <a:solidFill>
                  <a:srgbClr val="000000"/>
                </a:solidFill>
              </a:rPr>
              <a:t>operate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well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above</a:t>
            </a:r>
            <a:r>
              <a:rPr lang="fr-CH" sz="1600" dirty="0" smtClean="0">
                <a:solidFill>
                  <a:schemeClr val="accent3"/>
                </a:solidFill>
              </a:rPr>
              <a:t> nominal </a:t>
            </a:r>
            <a:r>
              <a:rPr lang="fr-CH" sz="1600" dirty="0" err="1" smtClean="0">
                <a:solidFill>
                  <a:schemeClr val="accent3"/>
                </a:solidFill>
              </a:rPr>
              <a:t>also</a:t>
            </a:r>
            <a:r>
              <a:rPr lang="fr-CH" sz="1600" dirty="0" smtClean="0">
                <a:solidFill>
                  <a:schemeClr val="accent3"/>
                </a:solidFill>
              </a:rPr>
              <a:t> at 4.5 K</a:t>
            </a: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83718"/>
            <a:ext cx="4032008" cy="25190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76" y="2217942"/>
            <a:ext cx="3960440" cy="2519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4756849"/>
            <a:ext cx="3328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MQXFA03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Ambrosio, S. Feher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J.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2229" y="4767263"/>
            <a:ext cx="3834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MQXFS7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64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Reverse behaviour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2 </a:t>
            </a:r>
            <a:r>
              <a:rPr lang="fr-CH" sz="2400" dirty="0" err="1" smtClean="0">
                <a:solidFill>
                  <a:srgbClr val="000000"/>
                </a:solidFill>
              </a:rPr>
              <a:t>magnets</a:t>
            </a:r>
            <a:r>
              <a:rPr lang="fr-CH" sz="2400" dirty="0" smtClean="0">
                <a:solidFill>
                  <a:srgbClr val="000000"/>
                </a:solidFill>
              </a:rPr>
              <a:t> </a:t>
            </a:r>
            <a:r>
              <a:rPr lang="fr-CH" sz="2400" dirty="0" err="1" smtClean="0">
                <a:solidFill>
                  <a:srgbClr val="000000"/>
                </a:solidFill>
              </a:rPr>
              <a:t>exhibited</a:t>
            </a:r>
            <a:r>
              <a:rPr lang="fr-CH" sz="2400" dirty="0" smtClean="0">
                <a:solidFill>
                  <a:srgbClr val="000000"/>
                </a:solidFill>
              </a:rPr>
              <a:t> reverse </a:t>
            </a:r>
            <a:r>
              <a:rPr lang="fr-CH" sz="2400" dirty="0" err="1" smtClean="0">
                <a:solidFill>
                  <a:srgbClr val="000000"/>
                </a:solidFill>
              </a:rPr>
              <a:t>behaviour</a:t>
            </a:r>
            <a:r>
              <a:rPr lang="fr-CH" sz="2400" dirty="0" smtClean="0">
                <a:solidFill>
                  <a:srgbClr val="000000"/>
                </a:solidFill>
              </a:rPr>
              <a:t>, </a:t>
            </a:r>
            <a:r>
              <a:rPr lang="fr-CH" sz="2400" dirty="0" err="1" smtClean="0">
                <a:solidFill>
                  <a:srgbClr val="000000"/>
                </a:solidFill>
              </a:rPr>
              <a:t>limiting</a:t>
            </a:r>
            <a:r>
              <a:rPr lang="fr-CH" sz="2400" dirty="0" smtClean="0">
                <a:solidFill>
                  <a:srgbClr val="000000"/>
                </a:solidFill>
              </a:rPr>
              <a:t> performance</a:t>
            </a:r>
          </a:p>
          <a:p>
            <a:pPr lvl="1"/>
            <a:r>
              <a:rPr lang="fr-CH" sz="1400" dirty="0" err="1" smtClean="0">
                <a:solidFill>
                  <a:srgbClr val="000000"/>
                </a:solidFill>
              </a:rPr>
              <a:t>Magnet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performs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better</a:t>
            </a:r>
            <a:r>
              <a:rPr lang="fr-CH" sz="1400" dirty="0" smtClean="0">
                <a:solidFill>
                  <a:srgbClr val="000000"/>
                </a:solidFill>
              </a:rPr>
              <a:t> at high </a:t>
            </a:r>
            <a:r>
              <a:rPr lang="fr-CH" sz="1400" dirty="0" err="1" smtClean="0">
                <a:solidFill>
                  <a:srgbClr val="000000"/>
                </a:solidFill>
              </a:rPr>
              <a:t>ramp</a:t>
            </a:r>
            <a:r>
              <a:rPr lang="fr-CH" sz="1400" dirty="0" smtClean="0">
                <a:solidFill>
                  <a:srgbClr val="000000"/>
                </a:solidFill>
              </a:rPr>
              <a:t> rate and </a:t>
            </a:r>
            <a:r>
              <a:rPr lang="fr-CH" sz="1400" dirty="0" err="1" smtClean="0">
                <a:solidFill>
                  <a:srgbClr val="000000"/>
                </a:solidFill>
              </a:rPr>
              <a:t>higher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temperature</a:t>
            </a:r>
            <a:endParaRPr lang="fr-CH" sz="14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err="1" smtClean="0">
                <a:solidFill>
                  <a:srgbClr val="000000"/>
                </a:solidFill>
              </a:rPr>
              <a:t>Reasons</a:t>
            </a:r>
            <a:r>
              <a:rPr lang="fr-CH" sz="1400" dirty="0" smtClean="0">
                <a:solidFill>
                  <a:srgbClr val="000000"/>
                </a:solidFill>
              </a:rPr>
              <a:t> not </a:t>
            </a:r>
            <a:r>
              <a:rPr lang="fr-CH" sz="1400" dirty="0" err="1" smtClean="0">
                <a:solidFill>
                  <a:srgbClr val="000000"/>
                </a:solidFill>
              </a:rPr>
              <a:t>yet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understood</a:t>
            </a:r>
            <a:endParaRPr lang="fr-CH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1" y="1635646"/>
            <a:ext cx="4680520" cy="29420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7824" y="4648628"/>
            <a:ext cx="3834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MQXFS3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Trainin</a:t>
            </a:r>
            <a:r>
              <a:rPr lang="en-GB" dirty="0" smtClean="0">
                <a:latin typeface="Book Antiqua" panose="02040602050305030304" pitchFamily="18" charset="0"/>
              </a:rPr>
              <a:t>g, memory, margin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Scaling</a:t>
            </a:r>
            <a:r>
              <a:rPr lang="fr-CH" sz="2000" dirty="0" smtClean="0">
                <a:solidFill>
                  <a:srgbClr val="000000"/>
                </a:solidFill>
              </a:rPr>
              <a:t> to 4.2-m-long </a:t>
            </a:r>
            <a:r>
              <a:rPr lang="fr-CH" sz="2000" dirty="0" err="1" smtClean="0">
                <a:solidFill>
                  <a:srgbClr val="000000"/>
                </a:solidFill>
              </a:rPr>
              <a:t>proved</a:t>
            </a:r>
            <a:r>
              <a:rPr lang="fr-CH" sz="2000" dirty="0" smtClean="0">
                <a:solidFill>
                  <a:srgbClr val="000000"/>
                </a:solidFill>
              </a:rPr>
              <a:t> on </a:t>
            </a:r>
            <a:r>
              <a:rPr lang="fr-CH" sz="2000" dirty="0" err="1" smtClean="0">
                <a:solidFill>
                  <a:srgbClr val="000000"/>
                </a:solidFill>
              </a:rPr>
              <a:t>two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magnets</a:t>
            </a:r>
            <a:r>
              <a:rPr lang="fr-CH" sz="2000" dirty="0" smtClean="0">
                <a:solidFill>
                  <a:srgbClr val="000000"/>
                </a:solidFill>
              </a:rPr>
              <a:t> (</a:t>
            </a:r>
            <a:r>
              <a:rPr lang="fr-CH" sz="2000" dirty="0" err="1" smtClean="0">
                <a:solidFill>
                  <a:srgbClr val="000000"/>
                </a:solidFill>
              </a:rPr>
              <a:t>without</a:t>
            </a:r>
            <a:r>
              <a:rPr lang="fr-CH" sz="2000" dirty="0" smtClean="0">
                <a:solidFill>
                  <a:srgbClr val="000000"/>
                </a:solidFill>
              </a:rPr>
              <a:t> SS </a:t>
            </a:r>
            <a:r>
              <a:rPr lang="fr-CH" sz="2000" dirty="0" err="1" smtClean="0">
                <a:solidFill>
                  <a:srgbClr val="000000"/>
                </a:solidFill>
              </a:rPr>
              <a:t>shell</a:t>
            </a:r>
            <a:r>
              <a:rPr lang="fr-CH" sz="2000" dirty="0" smtClean="0">
                <a:solidFill>
                  <a:srgbClr val="000000"/>
                </a:solidFill>
              </a:rPr>
              <a:t>, and </a:t>
            </a:r>
            <a:r>
              <a:rPr lang="fr-CH" sz="2000" dirty="0" err="1" smtClean="0">
                <a:solidFill>
                  <a:srgbClr val="000000"/>
                </a:solidFill>
              </a:rPr>
              <a:t>tested</a:t>
            </a:r>
            <a:r>
              <a:rPr lang="fr-CH" sz="2000" dirty="0" smtClean="0">
                <a:solidFill>
                  <a:srgbClr val="000000"/>
                </a:solidFill>
              </a:rPr>
              <a:t> vertical)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Training </a:t>
            </a:r>
            <a:r>
              <a:rPr lang="fr-CH" sz="1600" dirty="0" err="1" smtClean="0">
                <a:solidFill>
                  <a:srgbClr val="000000"/>
                </a:solidFill>
              </a:rPr>
              <a:t>does</a:t>
            </a:r>
            <a:r>
              <a:rPr lang="fr-CH" sz="1600" dirty="0" smtClean="0">
                <a:solidFill>
                  <a:srgbClr val="000000"/>
                </a:solidFill>
              </a:rPr>
              <a:t> not </a:t>
            </a:r>
            <a:r>
              <a:rPr lang="fr-CH" sz="1600" dirty="0" err="1" smtClean="0">
                <a:solidFill>
                  <a:srgbClr val="000000"/>
                </a:solidFill>
              </a:rPr>
              <a:t>increase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magnet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length</a:t>
            </a:r>
            <a:endParaRPr lang="fr-CH" sz="1200" dirty="0" smtClean="0">
              <a:solidFill>
                <a:srgbClr val="00B050"/>
              </a:solidFill>
            </a:endParaRP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Similar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features</a:t>
            </a:r>
            <a:r>
              <a:rPr lang="fr-CH" sz="1600" dirty="0" smtClean="0">
                <a:solidFill>
                  <a:srgbClr val="000000"/>
                </a:solidFill>
              </a:rPr>
              <a:t> of short: </a:t>
            </a: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First </a:t>
            </a:r>
            <a:r>
              <a:rPr lang="fr-CH" sz="1200" dirty="0" err="1" smtClean="0">
                <a:solidFill>
                  <a:srgbClr val="000000"/>
                </a:solidFill>
              </a:rPr>
              <a:t>quench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err="1" smtClean="0">
                <a:solidFill>
                  <a:srgbClr val="000000"/>
                </a:solidFill>
              </a:rPr>
              <a:t>between</a:t>
            </a:r>
            <a:r>
              <a:rPr lang="fr-CH" sz="1200" dirty="0" smtClean="0">
                <a:solidFill>
                  <a:srgbClr val="000000"/>
                </a:solidFill>
              </a:rPr>
              <a:t> 14-16 kA (65%-75% of </a:t>
            </a:r>
            <a:r>
              <a:rPr lang="fr-CH" sz="1200" dirty="0" err="1" smtClean="0">
                <a:solidFill>
                  <a:srgbClr val="000000"/>
                </a:solidFill>
              </a:rPr>
              <a:t>loadline</a:t>
            </a:r>
            <a:r>
              <a:rPr lang="fr-CH" sz="1200" dirty="0" smtClean="0">
                <a:solidFill>
                  <a:srgbClr val="000000"/>
                </a:solidFill>
              </a:rPr>
              <a:t> fraction)</a:t>
            </a:r>
          </a:p>
          <a:p>
            <a:pPr lvl="2"/>
            <a:r>
              <a:rPr lang="fr-CH" sz="1200" dirty="0" err="1" smtClean="0">
                <a:solidFill>
                  <a:schemeClr val="accent3"/>
                </a:solidFill>
              </a:rPr>
              <a:t>Perfect</a:t>
            </a:r>
            <a:r>
              <a:rPr lang="fr-CH" sz="1200" dirty="0" smtClean="0">
                <a:solidFill>
                  <a:schemeClr val="accent3"/>
                </a:solidFill>
              </a:rPr>
              <a:t> memory </a:t>
            </a:r>
            <a:r>
              <a:rPr lang="fr-CH" sz="1200" dirty="0" err="1" smtClean="0">
                <a:solidFill>
                  <a:schemeClr val="accent3"/>
                </a:solidFill>
              </a:rPr>
              <a:t>after</a:t>
            </a:r>
            <a:r>
              <a:rPr lang="fr-CH" sz="1200" dirty="0" smtClean="0">
                <a:solidFill>
                  <a:schemeClr val="accent3"/>
                </a:solidFill>
              </a:rPr>
              <a:t> thermal cycle </a:t>
            </a:r>
          </a:p>
          <a:p>
            <a:pPr lvl="2"/>
            <a:r>
              <a:rPr lang="fr-CH" sz="1200" dirty="0" smtClean="0">
                <a:solidFill>
                  <a:srgbClr val="000000"/>
                </a:solidFill>
              </a:rPr>
              <a:t>Able to </a:t>
            </a:r>
            <a:r>
              <a:rPr lang="fr-CH" sz="1200" dirty="0" err="1" smtClean="0">
                <a:solidFill>
                  <a:srgbClr val="000000"/>
                </a:solidFill>
              </a:rPr>
              <a:t>operate</a:t>
            </a:r>
            <a:r>
              <a:rPr lang="fr-CH" sz="1200" dirty="0" smtClean="0">
                <a:solidFill>
                  <a:srgbClr val="000000"/>
                </a:solidFill>
              </a:rPr>
              <a:t> </a:t>
            </a:r>
            <a:r>
              <a:rPr lang="fr-CH" sz="1200" dirty="0" smtClean="0">
                <a:solidFill>
                  <a:schemeClr val="accent3"/>
                </a:solidFill>
              </a:rPr>
              <a:t>at nominal </a:t>
            </a:r>
            <a:r>
              <a:rPr lang="fr-CH" sz="1200" dirty="0" err="1" smtClean="0">
                <a:solidFill>
                  <a:schemeClr val="accent3"/>
                </a:solidFill>
              </a:rPr>
              <a:t>also</a:t>
            </a:r>
            <a:r>
              <a:rPr lang="fr-CH" sz="1200" dirty="0" smtClean="0">
                <a:solidFill>
                  <a:schemeClr val="accent3"/>
                </a:solidFill>
              </a:rPr>
              <a:t> at 4.5 K</a:t>
            </a: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301" y="2660245"/>
            <a:ext cx="3311928" cy="21070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58959" y="4767263"/>
            <a:ext cx="3328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MQXFA03 and MQXFA04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Ambrosio, S. Feher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J.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897" y="2398916"/>
            <a:ext cx="3706332" cy="235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9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 T SCOPE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The 11 T </a:t>
            </a:r>
            <a:r>
              <a:rPr lang="fr-CH" sz="2400" dirty="0" err="1" smtClean="0">
                <a:solidFill>
                  <a:srgbClr val="000000"/>
                </a:solidFill>
              </a:rPr>
              <a:t>dipole</a:t>
            </a:r>
            <a:r>
              <a:rPr lang="fr-CH" sz="2400" dirty="0" smtClean="0">
                <a:solidFill>
                  <a:srgbClr val="000000"/>
                </a:solidFill>
              </a:rPr>
              <a:t> </a:t>
            </a:r>
            <a:r>
              <a:rPr lang="fr-CH" sz="2400" dirty="0" err="1" smtClean="0">
                <a:solidFill>
                  <a:srgbClr val="000000"/>
                </a:solidFill>
              </a:rPr>
              <a:t>is</a:t>
            </a:r>
            <a:r>
              <a:rPr lang="fr-CH" sz="2400" dirty="0" smtClean="0">
                <a:solidFill>
                  <a:srgbClr val="000000"/>
                </a:solidFill>
              </a:rPr>
              <a:t> a part of the HL-LHC </a:t>
            </a:r>
            <a:r>
              <a:rPr lang="fr-CH" sz="2400" dirty="0" err="1" smtClean="0">
                <a:solidFill>
                  <a:srgbClr val="000000"/>
                </a:solidFill>
              </a:rPr>
              <a:t>project</a:t>
            </a:r>
            <a:endParaRPr lang="fr-CH" sz="2400" dirty="0" smtClean="0">
              <a:solidFill>
                <a:srgbClr val="000000"/>
              </a:solidFill>
            </a:endParaRPr>
          </a:p>
          <a:p>
            <a:pPr lvl="1"/>
            <a:r>
              <a:rPr lang="fr-CH" sz="2000" dirty="0" smtClean="0">
                <a:solidFill>
                  <a:srgbClr val="000000"/>
                </a:solidFill>
              </a:rPr>
              <a:t>Double aperture dipoles compatible with LHC dipoles (current, aperture), 35% larger field (11.2 T) to make space for additional collimators</a:t>
            </a: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Initially</a:t>
            </a:r>
            <a:r>
              <a:rPr lang="fr-CH" sz="1600" dirty="0" smtClean="0">
                <a:solidFill>
                  <a:srgbClr val="000000"/>
                </a:solidFill>
              </a:rPr>
              <a:t> 8 </a:t>
            </a:r>
            <a:r>
              <a:rPr lang="fr-CH" sz="1600" dirty="0" err="1" smtClean="0">
                <a:solidFill>
                  <a:srgbClr val="000000"/>
                </a:solidFill>
              </a:rPr>
              <a:t>units</a:t>
            </a:r>
            <a:r>
              <a:rPr lang="fr-CH" sz="1600" dirty="0" smtClean="0">
                <a:solidFill>
                  <a:srgbClr val="000000"/>
                </a:solidFill>
              </a:rPr>
              <a:t> (16 </a:t>
            </a:r>
            <a:r>
              <a:rPr lang="fr-CH" sz="1600" dirty="0" err="1" smtClean="0">
                <a:solidFill>
                  <a:srgbClr val="000000"/>
                </a:solidFill>
              </a:rPr>
              <a:t>magnets</a:t>
            </a:r>
            <a:r>
              <a:rPr lang="fr-CH" sz="1600" dirty="0" smtClean="0">
                <a:solidFill>
                  <a:srgbClr val="000000"/>
                </a:solidFill>
              </a:rPr>
              <a:t>), in 2011, 4+2 </a:t>
            </a:r>
            <a:r>
              <a:rPr lang="fr-CH" sz="1600" dirty="0" err="1" smtClean="0">
                <a:solidFill>
                  <a:srgbClr val="000000"/>
                </a:solidFill>
              </a:rPr>
              <a:t>units</a:t>
            </a:r>
            <a:r>
              <a:rPr lang="fr-CH" sz="1600" dirty="0" smtClean="0">
                <a:solidFill>
                  <a:srgbClr val="000000"/>
                </a:solidFill>
              </a:rPr>
              <a:t> (total 12 </a:t>
            </a:r>
            <a:r>
              <a:rPr lang="fr-CH" sz="1600" dirty="0" err="1" smtClean="0">
                <a:solidFill>
                  <a:srgbClr val="000000"/>
                </a:solidFill>
              </a:rPr>
              <a:t>magnets</a:t>
            </a:r>
            <a:r>
              <a:rPr lang="fr-CH" sz="1600" dirty="0" smtClean="0">
                <a:solidFill>
                  <a:srgbClr val="000000"/>
                </a:solidFill>
              </a:rPr>
              <a:t>) in HL-LHC </a:t>
            </a:r>
            <a:r>
              <a:rPr lang="fr-CH" sz="1600" dirty="0" err="1" smtClean="0">
                <a:solidFill>
                  <a:srgbClr val="000000"/>
                </a:solidFill>
              </a:rPr>
              <a:t>baseline</a:t>
            </a:r>
            <a:r>
              <a:rPr lang="fr-CH" sz="1600" dirty="0" smtClean="0">
                <a:solidFill>
                  <a:srgbClr val="000000"/>
                </a:solidFill>
              </a:rPr>
              <a:t>, </a:t>
            </a:r>
            <a:r>
              <a:rPr lang="fr-CH" sz="1600" dirty="0" err="1" smtClean="0">
                <a:solidFill>
                  <a:srgbClr val="000000"/>
                </a:solidFill>
              </a:rPr>
              <a:t>descoped</a:t>
            </a:r>
            <a:r>
              <a:rPr lang="fr-CH" sz="1600" dirty="0" smtClean="0">
                <a:solidFill>
                  <a:srgbClr val="000000"/>
                </a:solidFill>
              </a:rPr>
              <a:t> in 2016 to 2+1 </a:t>
            </a:r>
            <a:r>
              <a:rPr lang="fr-CH" sz="1600" dirty="0" err="1" smtClean="0">
                <a:solidFill>
                  <a:srgbClr val="000000"/>
                </a:solidFill>
              </a:rPr>
              <a:t>units</a:t>
            </a:r>
            <a:r>
              <a:rPr lang="fr-CH" sz="1600" dirty="0" smtClean="0">
                <a:solidFill>
                  <a:srgbClr val="000000"/>
                </a:solidFill>
              </a:rPr>
              <a:t> (total 6 </a:t>
            </a:r>
            <a:r>
              <a:rPr lang="fr-CH" sz="1600" dirty="0" err="1" smtClean="0">
                <a:solidFill>
                  <a:srgbClr val="000000"/>
                </a:solidFill>
              </a:rPr>
              <a:t>magnets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</a:p>
          <a:p>
            <a:pPr lvl="1"/>
            <a:endParaRPr lang="fr-CH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25" y="2452688"/>
            <a:ext cx="2276475" cy="2314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663200"/>
            <a:ext cx="5591435" cy="15871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4250314"/>
            <a:ext cx="42835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The 11 T unit,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including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collimator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, and the LHC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(F. Savary)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4164" y="4684278"/>
            <a:ext cx="23887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The 11 T cross-section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Karppinen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3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Magnet degradation with time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Concerns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from</a:t>
            </a:r>
            <a:r>
              <a:rPr lang="fr-CH" sz="2000" dirty="0" smtClean="0">
                <a:solidFill>
                  <a:srgbClr val="000000"/>
                </a:solidFill>
              </a:rPr>
              <a:t> 11 T (and </a:t>
            </a:r>
            <a:r>
              <a:rPr lang="fr-CH" sz="2000" dirty="0" err="1" smtClean="0">
                <a:solidFill>
                  <a:srgbClr val="000000"/>
                </a:solidFill>
              </a:rPr>
              <a:t>later</a:t>
            </a:r>
            <a:r>
              <a:rPr lang="fr-CH" sz="2000" dirty="0" smtClean="0">
                <a:solidFill>
                  <a:srgbClr val="000000"/>
                </a:solidFill>
              </a:rPr>
              <a:t> MDPCT1) </a:t>
            </a:r>
            <a:r>
              <a:rPr lang="fr-CH" sz="2000" dirty="0" err="1" smtClean="0">
                <a:solidFill>
                  <a:srgbClr val="000000"/>
                </a:solidFill>
              </a:rPr>
              <a:t>triggered</a:t>
            </a:r>
            <a:r>
              <a:rPr lang="fr-CH" sz="2000" dirty="0" smtClean="0">
                <a:solidFill>
                  <a:srgbClr val="000000"/>
                </a:solidFill>
              </a:rPr>
              <a:t> a </a:t>
            </a:r>
            <a:r>
              <a:rPr lang="fr-CH" sz="2000" dirty="0" err="1" smtClean="0">
                <a:solidFill>
                  <a:srgbClr val="000000"/>
                </a:solidFill>
              </a:rPr>
              <a:t>careful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analysis</a:t>
            </a:r>
            <a:r>
              <a:rPr lang="fr-CH" sz="2000" dirty="0" smtClean="0">
                <a:solidFill>
                  <a:srgbClr val="000000"/>
                </a:solidFill>
              </a:rPr>
              <a:t> of possible </a:t>
            </a:r>
            <a:r>
              <a:rPr lang="fr-CH" sz="2000" dirty="0" err="1" smtClean="0">
                <a:solidFill>
                  <a:srgbClr val="000000"/>
                </a:solidFill>
              </a:rPr>
              <a:t>degradations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time (successive thermal cycles)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Intensive program </a:t>
            </a:r>
            <a:r>
              <a:rPr lang="fr-CH" sz="1800" dirty="0" err="1" smtClean="0">
                <a:solidFill>
                  <a:srgbClr val="000000"/>
                </a:solidFill>
              </a:rPr>
              <a:t>carried</a:t>
            </a:r>
            <a:r>
              <a:rPr lang="fr-CH" sz="1800" dirty="0" smtClean="0">
                <a:solidFill>
                  <a:srgbClr val="000000"/>
                </a:solidFill>
              </a:rPr>
              <a:t> out on </a:t>
            </a:r>
            <a:r>
              <a:rPr lang="fr-CH" sz="1800" dirty="0" err="1" smtClean="0">
                <a:solidFill>
                  <a:schemeClr val="tx1"/>
                </a:solidFill>
              </a:rPr>
              <a:t>two</a:t>
            </a:r>
            <a:r>
              <a:rPr lang="fr-CH" sz="1800" dirty="0" smtClean="0">
                <a:solidFill>
                  <a:schemeClr val="tx1"/>
                </a:solidFill>
              </a:rPr>
              <a:t> short </a:t>
            </a:r>
            <a:r>
              <a:rPr lang="fr-CH" sz="1800" dirty="0" err="1" smtClean="0">
                <a:solidFill>
                  <a:schemeClr val="tx1"/>
                </a:solidFill>
              </a:rPr>
              <a:t>models</a:t>
            </a:r>
            <a:r>
              <a:rPr lang="fr-CH" sz="1800" dirty="0" smtClean="0">
                <a:solidFill>
                  <a:schemeClr val="tx1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–</a:t>
            </a:r>
            <a:r>
              <a:rPr lang="fr-CH" sz="1800" dirty="0" smtClean="0">
                <a:solidFill>
                  <a:srgbClr val="C00000"/>
                </a:solidFill>
              </a:rPr>
              <a:t>no trace of </a:t>
            </a:r>
            <a:r>
              <a:rPr lang="fr-CH" sz="1800" dirty="0" err="1" smtClean="0">
                <a:solidFill>
                  <a:srgbClr val="C00000"/>
                </a:solidFill>
              </a:rPr>
              <a:t>degradation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were</a:t>
            </a:r>
            <a:r>
              <a:rPr lang="fr-CH" sz="1800" dirty="0" smtClean="0">
                <a:solidFill>
                  <a:srgbClr val="C00000"/>
                </a:solidFill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</a:rPr>
              <a:t>found</a:t>
            </a:r>
            <a:endParaRPr lang="fr-CH" sz="1800" dirty="0" smtClean="0">
              <a:solidFill>
                <a:srgbClr val="C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100s of </a:t>
            </a:r>
            <a:r>
              <a:rPr lang="fr-CH" sz="1800" dirty="0" err="1" smtClean="0">
                <a:solidFill>
                  <a:srgbClr val="000000"/>
                </a:solidFill>
              </a:rPr>
              <a:t>quenches</a:t>
            </a:r>
            <a:r>
              <a:rPr lang="fr-CH" sz="1800" dirty="0" smtClean="0">
                <a:solidFill>
                  <a:srgbClr val="000000"/>
                </a:solidFill>
              </a:rPr>
              <a:t>, up to 8 thermal cycles and 1000 </a:t>
            </a:r>
            <a:r>
              <a:rPr lang="fr-CH" sz="1800" dirty="0" err="1" smtClean="0">
                <a:solidFill>
                  <a:srgbClr val="000000"/>
                </a:solidFill>
              </a:rPr>
              <a:t>powering</a:t>
            </a:r>
            <a:r>
              <a:rPr lang="fr-CH" sz="1800" dirty="0" smtClean="0">
                <a:solidFill>
                  <a:srgbClr val="000000"/>
                </a:solidFill>
              </a:rPr>
              <a:t> cycles</a:t>
            </a:r>
            <a:endParaRPr lang="fr-CH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888208"/>
            <a:ext cx="2847464" cy="18766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320" y="2931790"/>
            <a:ext cx="3110270" cy="18354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5" y="2899928"/>
            <a:ext cx="2955212" cy="18673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35969" y="4767263"/>
            <a:ext cx="48125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MQXFS1 and MQXFS4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Ambrosio, P. Ferracin, S. Feher,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H. Bajas and S.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Stoynev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1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Magnet degradation with time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rgbClr val="000000"/>
                </a:solidFill>
              </a:rPr>
              <a:t>Concerns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from</a:t>
            </a:r>
            <a:r>
              <a:rPr lang="fr-CH" sz="2000" dirty="0" smtClean="0">
                <a:solidFill>
                  <a:srgbClr val="000000"/>
                </a:solidFill>
              </a:rPr>
              <a:t> 11 T (and </a:t>
            </a:r>
            <a:r>
              <a:rPr lang="fr-CH" sz="2000" dirty="0" err="1" smtClean="0">
                <a:solidFill>
                  <a:srgbClr val="000000"/>
                </a:solidFill>
              </a:rPr>
              <a:t>later</a:t>
            </a:r>
            <a:r>
              <a:rPr lang="fr-CH" sz="2000" dirty="0" smtClean="0">
                <a:solidFill>
                  <a:srgbClr val="000000"/>
                </a:solidFill>
              </a:rPr>
              <a:t> MDPCT1) </a:t>
            </a:r>
            <a:r>
              <a:rPr lang="fr-CH" sz="2000" dirty="0" err="1" smtClean="0">
                <a:solidFill>
                  <a:srgbClr val="000000"/>
                </a:solidFill>
              </a:rPr>
              <a:t>triggered</a:t>
            </a:r>
            <a:r>
              <a:rPr lang="fr-CH" sz="2000" dirty="0" smtClean="0">
                <a:solidFill>
                  <a:srgbClr val="000000"/>
                </a:solidFill>
              </a:rPr>
              <a:t> a </a:t>
            </a:r>
            <a:r>
              <a:rPr lang="fr-CH" sz="2000" dirty="0" err="1" smtClean="0">
                <a:solidFill>
                  <a:srgbClr val="000000"/>
                </a:solidFill>
              </a:rPr>
              <a:t>careful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analysis</a:t>
            </a:r>
            <a:r>
              <a:rPr lang="fr-CH" sz="2000" dirty="0" smtClean="0">
                <a:solidFill>
                  <a:srgbClr val="000000"/>
                </a:solidFill>
              </a:rPr>
              <a:t> of possible </a:t>
            </a:r>
            <a:r>
              <a:rPr lang="fr-CH" sz="2000" dirty="0" err="1" smtClean="0">
                <a:solidFill>
                  <a:srgbClr val="000000"/>
                </a:solidFill>
              </a:rPr>
              <a:t>degradations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time (successive thermal cycles)</a:t>
            </a:r>
          </a:p>
          <a:p>
            <a:pPr lvl="1"/>
            <a:r>
              <a:rPr lang="fr-CH" sz="1800" dirty="0" smtClean="0">
                <a:solidFill>
                  <a:schemeClr val="accent3"/>
                </a:solidFill>
              </a:rPr>
              <a:t>Much </a:t>
            </a:r>
            <a:r>
              <a:rPr lang="fr-CH" sz="1800" dirty="0" err="1" smtClean="0">
                <a:solidFill>
                  <a:schemeClr val="accent3"/>
                </a:solidFill>
              </a:rPr>
              <a:t>less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statistics</a:t>
            </a:r>
            <a:r>
              <a:rPr lang="fr-CH" sz="1800" dirty="0" smtClean="0">
                <a:solidFill>
                  <a:schemeClr val="accent3"/>
                </a:solidFill>
              </a:rPr>
              <a:t> and </a:t>
            </a:r>
            <a:r>
              <a:rPr lang="fr-CH" sz="1800" dirty="0" err="1" smtClean="0">
                <a:solidFill>
                  <a:schemeClr val="accent3"/>
                </a:solidFill>
              </a:rPr>
              <a:t>experience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from</a:t>
            </a:r>
            <a:r>
              <a:rPr lang="fr-CH" sz="1800" dirty="0" smtClean="0">
                <a:solidFill>
                  <a:schemeClr val="accent3"/>
                </a:solidFill>
              </a:rPr>
              <a:t> long </a:t>
            </a:r>
            <a:r>
              <a:rPr lang="fr-CH" sz="1800" dirty="0" err="1" smtClean="0">
                <a:solidFill>
                  <a:schemeClr val="accent3"/>
                </a:solidFill>
              </a:rPr>
              <a:t>magnets</a:t>
            </a:r>
            <a:r>
              <a:rPr lang="fr-CH" sz="1800" dirty="0" smtClean="0">
                <a:solidFill>
                  <a:schemeClr val="accent3"/>
                </a:solidFill>
              </a:rPr>
              <a:t>, but no trace of </a:t>
            </a:r>
            <a:r>
              <a:rPr lang="fr-CH" sz="1800" dirty="0" err="1" smtClean="0">
                <a:solidFill>
                  <a:schemeClr val="accent3"/>
                </a:solidFill>
              </a:rPr>
              <a:t>degradation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– more </a:t>
            </a:r>
            <a:r>
              <a:rPr lang="fr-CH" sz="1800" dirty="0" err="1" smtClean="0">
                <a:solidFill>
                  <a:srgbClr val="000000"/>
                </a:solidFill>
              </a:rPr>
              <a:t>statistics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coming</a:t>
            </a:r>
            <a:r>
              <a:rPr lang="fr-CH" sz="1800" dirty="0" smtClean="0">
                <a:solidFill>
                  <a:srgbClr val="000000"/>
                </a:solidFill>
              </a:rPr>
              <a:t> in 2021</a:t>
            </a:r>
          </a:p>
          <a:p>
            <a:pPr lvl="1"/>
            <a:endParaRPr lang="fr-CH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444" y="2434949"/>
            <a:ext cx="3706332" cy="23579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4" y="2434949"/>
            <a:ext cx="3666063" cy="23323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6096" y="4767263"/>
            <a:ext cx="3328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MQXFA04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Ambrosio, S. Feher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J.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4756849"/>
            <a:ext cx="33281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MQXFP1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Ambrosio, S. Feher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J.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Muratore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4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Scaling</a:t>
            </a:r>
            <a:r>
              <a:rPr lang="fr-CH" dirty="0" smtClean="0">
                <a:latin typeface="Book Antiqua" panose="02040602050305030304" pitchFamily="18" charset="0"/>
              </a:rPr>
              <a:t> to long </a:t>
            </a:r>
            <a:r>
              <a:rPr lang="fr-CH" dirty="0" err="1" smtClean="0">
                <a:latin typeface="Book Antiqua" panose="02040602050305030304" pitchFamily="18" charset="0"/>
              </a:rPr>
              <a:t>magnets</a:t>
            </a:r>
            <a:r>
              <a:rPr lang="fr-CH" dirty="0" smtClean="0">
                <a:latin typeface="Book Antiqua" panose="02040602050305030304" pitchFamily="18" charset="0"/>
              </a:rPr>
              <a:t> and horizontal test 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627534"/>
            <a:ext cx="8568952" cy="4021094"/>
          </a:xfrm>
        </p:spPr>
        <p:txBody>
          <a:bodyPr>
            <a:normAutofit/>
          </a:bodyPr>
          <a:lstStyle/>
          <a:p>
            <a:r>
              <a:rPr lang="fr-CH" sz="1800" dirty="0" smtClean="0">
                <a:solidFill>
                  <a:srgbClr val="000000"/>
                </a:solidFill>
              </a:rPr>
              <a:t>The </a:t>
            </a:r>
            <a:r>
              <a:rPr lang="fr-CH" sz="1800" dirty="0" err="1" smtClean="0">
                <a:solidFill>
                  <a:srgbClr val="000000"/>
                </a:solidFill>
              </a:rPr>
              <a:t>scaling</a:t>
            </a:r>
            <a:r>
              <a:rPr lang="fr-CH" sz="1800" dirty="0" smtClean="0">
                <a:solidFill>
                  <a:srgbClr val="000000"/>
                </a:solidFill>
              </a:rPr>
              <a:t> to </a:t>
            </a:r>
            <a:r>
              <a:rPr lang="fr-CH" sz="1800" dirty="0" smtClean="0">
                <a:solidFill>
                  <a:schemeClr val="accent3"/>
                </a:solidFill>
              </a:rPr>
              <a:t>4.2 m long </a:t>
            </a:r>
            <a:r>
              <a:rPr lang="fr-CH" sz="1800" dirty="0" err="1" smtClean="0">
                <a:solidFill>
                  <a:schemeClr val="accent3"/>
                </a:solidFill>
              </a:rPr>
              <a:t>magnet</a:t>
            </a:r>
            <a:r>
              <a:rPr lang="fr-CH" sz="1800" dirty="0" smtClean="0">
                <a:solidFill>
                  <a:schemeClr val="accent3"/>
                </a:solidFill>
              </a:rPr>
              <a:t> looks </a:t>
            </a:r>
            <a:r>
              <a:rPr lang="fr-CH" sz="1800" dirty="0" err="1" smtClean="0">
                <a:solidFill>
                  <a:schemeClr val="accent3"/>
                </a:solidFill>
              </a:rPr>
              <a:t>very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promising</a:t>
            </a:r>
            <a:r>
              <a:rPr lang="fr-CH" sz="1800" dirty="0" smtClean="0">
                <a:solidFill>
                  <a:srgbClr val="000000"/>
                </a:solidFill>
              </a:rPr>
              <a:t>, but </a:t>
            </a:r>
            <a:r>
              <a:rPr lang="fr-CH" sz="1800" dirty="0" err="1" smtClean="0">
                <a:solidFill>
                  <a:srgbClr val="000000"/>
                </a:solidFill>
              </a:rPr>
              <a:t>needs</a:t>
            </a:r>
            <a:r>
              <a:rPr lang="fr-CH" sz="1800" dirty="0" smtClean="0">
                <a:solidFill>
                  <a:srgbClr val="000000"/>
                </a:solidFill>
              </a:rPr>
              <a:t> more </a:t>
            </a:r>
            <a:r>
              <a:rPr lang="fr-CH" sz="1800" dirty="0" err="1" smtClean="0">
                <a:solidFill>
                  <a:srgbClr val="000000"/>
                </a:solidFill>
              </a:rPr>
              <a:t>statistics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err="1" smtClean="0">
                <a:solidFill>
                  <a:srgbClr val="000000"/>
                </a:solidFill>
              </a:rPr>
              <a:t>Proved</a:t>
            </a:r>
            <a:r>
              <a:rPr lang="fr-CH" sz="1400" dirty="0" smtClean="0">
                <a:solidFill>
                  <a:srgbClr val="000000"/>
                </a:solidFill>
              </a:rPr>
              <a:t> on </a:t>
            </a:r>
            <a:r>
              <a:rPr lang="fr-CH" sz="1400" dirty="0" err="1" smtClean="0">
                <a:solidFill>
                  <a:srgbClr val="000000"/>
                </a:solidFill>
              </a:rPr>
              <a:t>two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magnets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tested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vertically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smtClean="0">
                <a:solidFill>
                  <a:srgbClr val="00B050"/>
                </a:solidFill>
              </a:rPr>
              <a:t>(</a:t>
            </a:r>
            <a:r>
              <a:rPr lang="fr-CH" sz="1400" dirty="0" err="1" smtClean="0">
                <a:solidFill>
                  <a:srgbClr val="00B050"/>
                </a:solidFill>
              </a:rPr>
              <a:t>see</a:t>
            </a:r>
            <a:r>
              <a:rPr lang="fr-CH" sz="1400" dirty="0" smtClean="0">
                <a:solidFill>
                  <a:srgbClr val="00B050"/>
                </a:solidFill>
              </a:rPr>
              <a:t> talk by G. Ambrosio)</a:t>
            </a:r>
            <a:r>
              <a:rPr lang="fr-CH" sz="1400" dirty="0" smtClean="0">
                <a:solidFill>
                  <a:srgbClr val="000000"/>
                </a:solidFill>
              </a:rPr>
              <a:t>, </a:t>
            </a:r>
            <a:r>
              <a:rPr lang="fr-CH" sz="1400" dirty="0" err="1" smtClean="0">
                <a:solidFill>
                  <a:srgbClr val="000000"/>
                </a:solidFill>
              </a:rPr>
              <a:t>two</a:t>
            </a:r>
            <a:r>
              <a:rPr lang="fr-CH" sz="1400" dirty="0" smtClean="0">
                <a:solidFill>
                  <a:srgbClr val="000000"/>
                </a:solidFill>
              </a:rPr>
              <a:t> more </a:t>
            </a:r>
            <a:r>
              <a:rPr lang="fr-CH" sz="1400" dirty="0" err="1" smtClean="0">
                <a:solidFill>
                  <a:srgbClr val="000000"/>
                </a:solidFill>
              </a:rPr>
              <a:t>coming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soon</a:t>
            </a:r>
            <a:endParaRPr lang="fr-CH" sz="1400" dirty="0">
              <a:solidFill>
                <a:srgbClr val="000000"/>
              </a:solidFill>
            </a:endParaRPr>
          </a:p>
          <a:p>
            <a:r>
              <a:rPr lang="fr-CH" sz="1800" dirty="0" smtClean="0">
                <a:solidFill>
                  <a:srgbClr val="000000"/>
                </a:solidFill>
              </a:rPr>
              <a:t>The </a:t>
            </a:r>
            <a:r>
              <a:rPr lang="fr-CH" sz="1800" dirty="0" err="1" smtClean="0">
                <a:solidFill>
                  <a:srgbClr val="000000"/>
                </a:solidFill>
              </a:rPr>
              <a:t>scaling</a:t>
            </a:r>
            <a:r>
              <a:rPr lang="fr-CH" sz="1800" dirty="0" smtClean="0">
                <a:solidFill>
                  <a:srgbClr val="000000"/>
                </a:solidFill>
              </a:rPr>
              <a:t> to 7.15 long </a:t>
            </a:r>
            <a:r>
              <a:rPr lang="fr-CH" sz="1800" dirty="0" err="1" smtClean="0">
                <a:solidFill>
                  <a:srgbClr val="000000"/>
                </a:solidFill>
              </a:rPr>
              <a:t>magnets</a:t>
            </a:r>
            <a:r>
              <a:rPr lang="fr-CH" sz="1800" dirty="0" smtClean="0">
                <a:solidFill>
                  <a:srgbClr val="000000"/>
                </a:solidFill>
              </a:rPr>
              <a:t>, </a:t>
            </a:r>
            <a:r>
              <a:rPr lang="fr-CH" sz="1800" dirty="0" err="1" smtClean="0">
                <a:solidFill>
                  <a:srgbClr val="000000"/>
                </a:solidFill>
              </a:rPr>
              <a:t>including</a:t>
            </a:r>
            <a:r>
              <a:rPr lang="fr-CH" sz="1800" dirty="0" smtClean="0">
                <a:solidFill>
                  <a:srgbClr val="000000"/>
                </a:solidFill>
              </a:rPr>
              <a:t> cold mass (SS </a:t>
            </a:r>
            <a:r>
              <a:rPr lang="fr-CH" sz="1800" dirty="0" err="1" smtClean="0">
                <a:solidFill>
                  <a:srgbClr val="000000"/>
                </a:solidFill>
              </a:rPr>
              <a:t>shell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around</a:t>
            </a:r>
            <a:r>
              <a:rPr lang="fr-CH" sz="1800" dirty="0" smtClean="0">
                <a:solidFill>
                  <a:srgbClr val="000000"/>
                </a:solidFill>
              </a:rPr>
              <a:t> Al </a:t>
            </a:r>
            <a:r>
              <a:rPr lang="fr-CH" sz="1800" dirty="0" err="1" smtClean="0">
                <a:solidFill>
                  <a:srgbClr val="000000"/>
                </a:solidFill>
              </a:rPr>
              <a:t>cylinder</a:t>
            </a:r>
            <a:r>
              <a:rPr lang="fr-CH" sz="1800" dirty="0" smtClean="0">
                <a:solidFill>
                  <a:srgbClr val="000000"/>
                </a:solidFill>
              </a:rPr>
              <a:t>) </a:t>
            </a:r>
            <a:r>
              <a:rPr lang="fr-CH" sz="1800" dirty="0" err="1" smtClean="0">
                <a:solidFill>
                  <a:schemeClr val="accent3"/>
                </a:solidFill>
              </a:rPr>
              <a:t>requires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understanding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of prototype </a:t>
            </a:r>
            <a:r>
              <a:rPr lang="fr-CH" sz="1800" dirty="0" err="1" smtClean="0">
                <a:solidFill>
                  <a:srgbClr val="000000"/>
                </a:solidFill>
              </a:rPr>
              <a:t>results</a:t>
            </a:r>
            <a:r>
              <a:rPr lang="fr-CH" sz="1800" dirty="0" smtClean="0">
                <a:solidFill>
                  <a:srgbClr val="000000"/>
                </a:solidFill>
              </a:rPr>
              <a:t>, </a:t>
            </a:r>
            <a:r>
              <a:rPr lang="fr-CH" sz="1800" dirty="0" err="1" smtClean="0">
                <a:solidFill>
                  <a:srgbClr val="000000"/>
                </a:solidFill>
              </a:rPr>
              <a:t>showing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smtClean="0">
                <a:solidFill>
                  <a:srgbClr val="C00000"/>
                </a:solidFill>
              </a:rPr>
              <a:t>performance limitations</a:t>
            </a: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First prototype has </a:t>
            </a:r>
            <a:r>
              <a:rPr lang="fr-CH" sz="1400" dirty="0" err="1" smtClean="0">
                <a:solidFill>
                  <a:srgbClr val="000000"/>
                </a:solidFill>
              </a:rPr>
              <a:t>very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reproducible</a:t>
            </a:r>
            <a:r>
              <a:rPr lang="fr-CH" sz="1400" dirty="0" smtClean="0">
                <a:solidFill>
                  <a:srgbClr val="000000"/>
                </a:solidFill>
              </a:rPr>
              <a:t> limitations at 15 kA, </a:t>
            </a:r>
            <a:r>
              <a:rPr lang="fr-CH" sz="1400" dirty="0" err="1" smtClean="0">
                <a:solidFill>
                  <a:srgbClr val="000000"/>
                </a:solidFill>
              </a:rPr>
              <a:t>losing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accordingly</a:t>
            </a:r>
            <a:r>
              <a:rPr lang="fr-CH" sz="1400" dirty="0" smtClean="0">
                <a:solidFill>
                  <a:srgbClr val="000000"/>
                </a:solidFill>
              </a:rPr>
              <a:t> at 4.5 K, no </a:t>
            </a:r>
            <a:r>
              <a:rPr lang="fr-CH" sz="1400" dirty="0" err="1" smtClean="0">
                <a:solidFill>
                  <a:srgbClr val="000000"/>
                </a:solidFill>
              </a:rPr>
              <a:t>degradation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after</a:t>
            </a:r>
            <a:r>
              <a:rPr lang="fr-CH" sz="1400" dirty="0" smtClean="0">
                <a:solidFill>
                  <a:srgbClr val="000000"/>
                </a:solidFill>
              </a:rPr>
              <a:t> thermal cycle</a:t>
            </a: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Second prototype has </a:t>
            </a:r>
            <a:r>
              <a:rPr lang="fr-CH" sz="1400" dirty="0" err="1" smtClean="0">
                <a:solidFill>
                  <a:srgbClr val="000000"/>
                </a:solidFill>
              </a:rPr>
              <a:t>similar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phenomenology</a:t>
            </a:r>
            <a:r>
              <a:rPr lang="fr-CH" sz="1400" dirty="0" smtClean="0">
                <a:solidFill>
                  <a:srgbClr val="000000"/>
                </a:solidFill>
              </a:rPr>
              <a:t> at 16 kA – thermal </a:t>
            </a:r>
            <a:r>
              <a:rPr lang="fr-CH" sz="1400" dirty="0" err="1" smtClean="0">
                <a:solidFill>
                  <a:srgbClr val="000000"/>
                </a:solidFill>
              </a:rPr>
              <a:t>cyle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will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be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done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soon</a:t>
            </a:r>
            <a:endParaRPr lang="fr-CH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38081"/>
            <a:ext cx="3384376" cy="2153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55206"/>
            <a:ext cx="3380228" cy="21463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2384" y="4744403"/>
            <a:ext cx="45175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MQXFBP1 and MQXFBP2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engineers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F. Mangiarotti and G. Willering]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6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Preload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rgbClr val="000000"/>
                </a:solidFill>
              </a:rPr>
              <a:t>Main </a:t>
            </a:r>
            <a:r>
              <a:rPr lang="fr-CH" sz="2400" dirty="0" err="1" smtClean="0">
                <a:solidFill>
                  <a:srgbClr val="000000"/>
                </a:solidFill>
              </a:rPr>
              <a:t>results</a:t>
            </a:r>
            <a:endParaRPr lang="fr-CH" sz="24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There </a:t>
            </a:r>
            <a:r>
              <a:rPr lang="fr-CH" sz="1800" dirty="0" err="1" smtClean="0">
                <a:solidFill>
                  <a:srgbClr val="000000"/>
                </a:solidFill>
              </a:rPr>
              <a:t>is</a:t>
            </a:r>
            <a:r>
              <a:rPr lang="fr-CH" sz="1800" dirty="0" smtClean="0">
                <a:solidFill>
                  <a:srgbClr val="000000"/>
                </a:solidFill>
              </a:rPr>
              <a:t> a large </a:t>
            </a:r>
            <a:r>
              <a:rPr lang="fr-CH" sz="1800" dirty="0" err="1" smtClean="0">
                <a:solidFill>
                  <a:srgbClr val="000000"/>
                </a:solidFill>
              </a:rPr>
              <a:t>preload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window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allowing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magnets</a:t>
            </a:r>
            <a:r>
              <a:rPr lang="fr-CH" sz="1800" dirty="0" smtClean="0">
                <a:solidFill>
                  <a:srgbClr val="000000"/>
                </a:solidFill>
              </a:rPr>
              <a:t> to </a:t>
            </a:r>
            <a:r>
              <a:rPr lang="fr-CH" sz="1800" dirty="0" err="1" smtClean="0">
                <a:solidFill>
                  <a:srgbClr val="000000"/>
                </a:solidFill>
              </a:rPr>
              <a:t>reach</a:t>
            </a:r>
            <a:r>
              <a:rPr lang="fr-CH" sz="1800" dirty="0" smtClean="0">
                <a:solidFill>
                  <a:srgbClr val="000000"/>
                </a:solidFill>
              </a:rPr>
              <a:t> performance</a:t>
            </a:r>
          </a:p>
          <a:p>
            <a:pPr lvl="1"/>
            <a:r>
              <a:rPr lang="fr-CH" sz="1800" dirty="0" smtClean="0">
                <a:solidFill>
                  <a:schemeClr val="accent3"/>
                </a:solidFill>
              </a:rPr>
              <a:t>Training continues </a:t>
            </a:r>
            <a:r>
              <a:rPr lang="fr-CH" sz="1800" dirty="0" err="1" smtClean="0">
                <a:solidFill>
                  <a:schemeClr val="accent3"/>
                </a:solidFill>
              </a:rPr>
              <a:t>after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unloading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(as in 11 T) – but </a:t>
            </a:r>
            <a:r>
              <a:rPr lang="fr-CH" sz="1800" dirty="0" err="1" smtClean="0">
                <a:solidFill>
                  <a:srgbClr val="000000"/>
                </a:solidFill>
              </a:rPr>
              <a:t>highly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unloaded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magnets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were</a:t>
            </a:r>
            <a:r>
              <a:rPr lang="fr-CH" sz="1800" dirty="0" smtClean="0">
                <a:solidFill>
                  <a:srgbClr val="000000"/>
                </a:solidFill>
              </a:rPr>
              <a:t> not </a:t>
            </a:r>
            <a:r>
              <a:rPr lang="fr-CH" sz="1800" dirty="0" err="1" smtClean="0">
                <a:solidFill>
                  <a:srgbClr val="000000"/>
                </a:solidFill>
              </a:rPr>
              <a:t>explored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chemeClr val="accent3"/>
                </a:solidFill>
              </a:rPr>
              <a:t>Al structure </a:t>
            </a:r>
            <a:r>
              <a:rPr lang="fr-CH" sz="1800" dirty="0" err="1" smtClean="0">
                <a:solidFill>
                  <a:schemeClr val="accent3"/>
                </a:solidFill>
              </a:rPr>
              <a:t>allows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preload</a:t>
            </a:r>
            <a:r>
              <a:rPr lang="fr-CH" sz="1800" dirty="0" smtClean="0">
                <a:solidFill>
                  <a:schemeClr val="accent3"/>
                </a:solidFill>
              </a:rPr>
              <a:t> up to </a:t>
            </a:r>
            <a:r>
              <a:rPr lang="fr-CH" sz="1800" dirty="0" err="1" smtClean="0">
                <a:solidFill>
                  <a:schemeClr val="accent3"/>
                </a:solidFill>
              </a:rPr>
              <a:t>ultimate</a:t>
            </a:r>
            <a:r>
              <a:rPr lang="fr-CH" sz="1800" dirty="0" smtClean="0">
                <a:solidFill>
                  <a:schemeClr val="accent3"/>
                </a:solidFill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</a:rPr>
              <a:t>current</a:t>
            </a:r>
            <a:endParaRPr lang="fr-CH" sz="1100" dirty="0" smtClean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6069" y="2305204"/>
            <a:ext cx="3928582" cy="2482387"/>
            <a:chOff x="539552" y="1915304"/>
            <a:chExt cx="3928582" cy="24823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1915304"/>
              <a:ext cx="3928582" cy="248238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1115616" y="3036214"/>
              <a:ext cx="3168352" cy="214379"/>
              <a:chOff x="5004048" y="3056060"/>
              <a:chExt cx="3168352" cy="379786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5004048" y="3291830"/>
                <a:ext cx="3168352" cy="144016"/>
              </a:xfrm>
              <a:prstGeom prst="roundRect">
                <a:avLst/>
              </a:prstGeom>
              <a:solidFill>
                <a:schemeClr val="bg2">
                  <a:alpha val="33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321988" y="3056060"/>
                <a:ext cx="9428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dirty="0" err="1" smtClean="0">
                    <a:latin typeface="Times" panose="02020603050405020304" pitchFamily="18" charset="0"/>
                    <a:cs typeface="Times" panose="02020603050405020304" pitchFamily="18" charset="0"/>
                  </a:rPr>
                  <a:t>Unloading</a:t>
                </a:r>
                <a:endParaRPr lang="en-GB" sz="14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</p:grp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501" y="2310781"/>
            <a:ext cx="3845424" cy="249683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467603" y="4767263"/>
            <a:ext cx="43492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Test of MQXFS1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[G. Ambrosio, S. Feher,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Stoynev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3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err="1" smtClean="0">
                <a:latin typeface="Book Antiqua" panose="02040602050305030304" pitchFamily="18" charset="0"/>
              </a:rPr>
              <a:t>Preload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To </a:t>
            </a:r>
            <a:r>
              <a:rPr lang="fr-CH" sz="2000" dirty="0" err="1" smtClean="0">
                <a:solidFill>
                  <a:srgbClr val="000000"/>
                </a:solidFill>
              </a:rPr>
              <a:t>reach</a:t>
            </a:r>
            <a:r>
              <a:rPr lang="fr-CH" sz="2000" dirty="0" smtClean="0">
                <a:solidFill>
                  <a:srgbClr val="000000"/>
                </a:solidFill>
              </a:rPr>
              <a:t> the 90% </a:t>
            </a:r>
            <a:r>
              <a:rPr lang="fr-CH" sz="2000" dirty="0" err="1" smtClean="0">
                <a:solidFill>
                  <a:srgbClr val="000000"/>
                </a:solidFill>
              </a:rPr>
              <a:t>loadline</a:t>
            </a:r>
            <a:r>
              <a:rPr lang="fr-CH" sz="2000" dirty="0" smtClean="0">
                <a:solidFill>
                  <a:srgbClr val="000000"/>
                </a:solidFill>
              </a:rPr>
              <a:t> fraction </a:t>
            </a:r>
            <a:r>
              <a:rPr lang="fr-CH" sz="2000" dirty="0" err="1" smtClean="0">
                <a:solidFill>
                  <a:srgbClr val="000000"/>
                </a:solidFill>
              </a:rPr>
              <a:t>preload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is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beneficial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MQXFS6 </a:t>
            </a:r>
            <a:r>
              <a:rPr lang="fr-CH" sz="1600" dirty="0" err="1" smtClean="0">
                <a:solidFill>
                  <a:srgbClr val="000000"/>
                </a:solidFill>
              </a:rPr>
              <a:t>lost</a:t>
            </a:r>
            <a:r>
              <a:rPr lang="fr-CH" sz="1600" dirty="0" smtClean="0">
                <a:solidFill>
                  <a:srgbClr val="000000"/>
                </a:solidFill>
              </a:rPr>
              <a:t> 2 kA (but </a:t>
            </a:r>
            <a:r>
              <a:rPr lang="fr-CH" sz="1600" dirty="0" err="1" smtClean="0">
                <a:solidFill>
                  <a:srgbClr val="000000"/>
                </a:solidFill>
              </a:rPr>
              <a:t>always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above</a:t>
            </a:r>
            <a:r>
              <a:rPr lang="fr-CH" sz="1600" dirty="0" smtClean="0">
                <a:solidFill>
                  <a:srgbClr val="000000"/>
                </a:solidFill>
              </a:rPr>
              <a:t> nominal) </a:t>
            </a:r>
            <a:r>
              <a:rPr lang="fr-CH" sz="1600" dirty="0" err="1" smtClean="0">
                <a:solidFill>
                  <a:srgbClr val="000000"/>
                </a:solidFill>
              </a:rPr>
              <a:t>when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preload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was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released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Indication </a:t>
            </a:r>
            <a:r>
              <a:rPr lang="fr-CH" sz="1600" dirty="0" err="1" smtClean="0">
                <a:solidFill>
                  <a:srgbClr val="000000"/>
                </a:solidFill>
              </a:rPr>
              <a:t>from</a:t>
            </a:r>
            <a:r>
              <a:rPr lang="fr-CH" sz="1600" dirty="0" smtClean="0">
                <a:solidFill>
                  <a:srgbClr val="000000"/>
                </a:solidFill>
              </a:rPr>
              <a:t> one </a:t>
            </a:r>
            <a:r>
              <a:rPr lang="fr-CH" sz="1600" dirty="0" err="1" smtClean="0">
                <a:solidFill>
                  <a:srgbClr val="000000"/>
                </a:solidFill>
              </a:rPr>
              <a:t>magnet</a:t>
            </a:r>
            <a:r>
              <a:rPr lang="fr-CH" sz="1600" dirty="0" smtClean="0">
                <a:solidFill>
                  <a:srgbClr val="000000"/>
                </a:solidFill>
              </a:rPr>
              <a:t> (no </a:t>
            </a:r>
            <a:r>
              <a:rPr lang="fr-CH" sz="1600" dirty="0" err="1" smtClean="0">
                <a:solidFill>
                  <a:srgbClr val="000000"/>
                </a:solidFill>
              </a:rPr>
              <a:t>statistics</a:t>
            </a:r>
            <a:r>
              <a:rPr lang="fr-CH" sz="1600" dirty="0" smtClean="0">
                <a:solidFill>
                  <a:srgbClr val="000000"/>
                </a:solidFill>
              </a:rPr>
              <a:t>), </a:t>
            </a:r>
            <a:r>
              <a:rPr lang="fr-CH" sz="1600" dirty="0" err="1" smtClean="0">
                <a:solidFill>
                  <a:srgbClr val="000000"/>
                </a:solidFill>
              </a:rPr>
              <a:t>it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would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be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interesting</a:t>
            </a:r>
            <a:r>
              <a:rPr lang="fr-CH" sz="1600" dirty="0" smtClean="0">
                <a:solidFill>
                  <a:srgbClr val="000000"/>
                </a:solidFill>
              </a:rPr>
              <a:t> for HFM /</a:t>
            </a:r>
            <a:r>
              <a:rPr lang="fr-CH" sz="1600" dirty="0" err="1" smtClean="0">
                <a:solidFill>
                  <a:srgbClr val="000000"/>
                </a:solidFill>
              </a:rPr>
              <a:t>ultimate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magnet</a:t>
            </a:r>
            <a:r>
              <a:rPr lang="fr-CH" sz="1600" dirty="0" smtClean="0">
                <a:solidFill>
                  <a:srgbClr val="000000"/>
                </a:solidFill>
              </a:rPr>
              <a:t> to test on more MQXF short </a:t>
            </a:r>
            <a:r>
              <a:rPr lang="fr-CH" sz="1600" dirty="0" err="1" smtClean="0">
                <a:solidFill>
                  <a:srgbClr val="000000"/>
                </a:solidFill>
              </a:rPr>
              <a:t>models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smtClean="0">
                <a:solidFill>
                  <a:srgbClr val="00B050"/>
                </a:solidFill>
              </a:rPr>
              <a:t>(</a:t>
            </a:r>
            <a:r>
              <a:rPr lang="fr-CH" sz="1600" dirty="0" err="1" smtClean="0">
                <a:solidFill>
                  <a:srgbClr val="00B050"/>
                </a:solidFill>
              </a:rPr>
              <a:t>see</a:t>
            </a:r>
            <a:r>
              <a:rPr lang="fr-CH" sz="1600" dirty="0" smtClean="0">
                <a:solidFill>
                  <a:srgbClr val="00B050"/>
                </a:solidFill>
              </a:rPr>
              <a:t> P. Ferracin talk)</a:t>
            </a:r>
            <a:endParaRPr lang="fr-CH" sz="105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028521"/>
            <a:ext cx="4422506" cy="27630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6032" y="4767263"/>
            <a:ext cx="60324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Test of MQXFS6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et al., test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engineers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F. Mangiarotti and S.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10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Conclusions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627534"/>
            <a:ext cx="8568952" cy="4021094"/>
          </a:xfrm>
        </p:spPr>
        <p:txBody>
          <a:bodyPr>
            <a:normAutofit/>
          </a:bodyPr>
          <a:lstStyle/>
          <a:p>
            <a:r>
              <a:rPr lang="fr-CH" sz="1600" dirty="0" smtClean="0">
                <a:solidFill>
                  <a:srgbClr val="000000"/>
                </a:solidFill>
              </a:rPr>
              <a:t>In Nb</a:t>
            </a:r>
            <a:r>
              <a:rPr lang="fr-CH" sz="1600" baseline="-25000" dirty="0" smtClean="0">
                <a:solidFill>
                  <a:srgbClr val="000000"/>
                </a:solidFill>
              </a:rPr>
              <a:t>3</a:t>
            </a:r>
            <a:r>
              <a:rPr lang="fr-CH" sz="1600" dirty="0" smtClean="0">
                <a:solidFill>
                  <a:srgbClr val="000000"/>
                </a:solidFill>
              </a:rPr>
              <a:t>Sn, the structure </a:t>
            </a:r>
            <a:r>
              <a:rPr lang="fr-CH" sz="1600" dirty="0" err="1" smtClean="0">
                <a:solidFill>
                  <a:srgbClr val="000000"/>
                </a:solidFill>
              </a:rPr>
              <a:t>needed</a:t>
            </a:r>
            <a:r>
              <a:rPr lang="fr-CH" sz="1600" dirty="0" smtClean="0">
                <a:solidFill>
                  <a:srgbClr val="000000"/>
                </a:solidFill>
              </a:rPr>
              <a:t> to manage the stress </a:t>
            </a:r>
            <a:r>
              <a:rPr lang="fr-CH" sz="1600" dirty="0" err="1" smtClean="0">
                <a:solidFill>
                  <a:srgbClr val="000000"/>
                </a:solidFill>
              </a:rPr>
              <a:t>induced</a:t>
            </a:r>
            <a:r>
              <a:rPr lang="fr-CH" sz="1600" dirty="0" smtClean="0">
                <a:solidFill>
                  <a:srgbClr val="000000"/>
                </a:solidFill>
              </a:rPr>
              <a:t> by </a:t>
            </a:r>
            <a:r>
              <a:rPr lang="fr-CH" sz="1600" dirty="0" err="1" smtClean="0">
                <a:solidFill>
                  <a:srgbClr val="000000"/>
                </a:solidFill>
              </a:rPr>
              <a:t>e.m</a:t>
            </a:r>
            <a:r>
              <a:rPr lang="fr-CH" sz="1600" dirty="0" smtClean="0">
                <a:solidFill>
                  <a:srgbClr val="000000"/>
                </a:solidFill>
              </a:rPr>
              <a:t>. forces </a:t>
            </a:r>
            <a:r>
              <a:rPr lang="fr-CH" sz="1600" dirty="0" err="1" smtClean="0">
                <a:solidFill>
                  <a:srgbClr val="000000"/>
                </a:solidFill>
              </a:rPr>
              <a:t>is</a:t>
            </a:r>
            <a:r>
              <a:rPr lang="fr-CH" sz="1600" dirty="0" smtClean="0">
                <a:solidFill>
                  <a:srgbClr val="000000"/>
                </a:solidFill>
              </a:rPr>
              <a:t> the </a:t>
            </a:r>
            <a:r>
              <a:rPr lang="fr-CH" sz="1600" dirty="0" err="1" smtClean="0">
                <a:solidFill>
                  <a:srgbClr val="000000"/>
                </a:solidFill>
              </a:rPr>
              <a:t>dominating</a:t>
            </a:r>
            <a:r>
              <a:rPr lang="fr-CH" sz="1600" dirty="0" smtClean="0">
                <a:solidFill>
                  <a:srgbClr val="000000"/>
                </a:solidFill>
              </a:rPr>
              <a:t> factor – </a:t>
            </a:r>
            <a:r>
              <a:rPr lang="fr-CH" sz="1600" dirty="0" err="1" smtClean="0">
                <a:solidFill>
                  <a:srgbClr val="000000"/>
                </a:solidFill>
              </a:rPr>
              <a:t>two</a:t>
            </a:r>
            <a:r>
              <a:rPr lang="fr-CH" sz="1600" dirty="0" smtClean="0">
                <a:solidFill>
                  <a:srgbClr val="000000"/>
                </a:solidFill>
              </a:rPr>
              <a:t> HL-LHC </a:t>
            </a:r>
            <a:r>
              <a:rPr lang="fr-CH" sz="1600" dirty="0" err="1" smtClean="0">
                <a:solidFill>
                  <a:srgbClr val="000000"/>
                </a:solidFill>
              </a:rPr>
              <a:t>results</a:t>
            </a:r>
            <a:r>
              <a:rPr lang="fr-CH" sz="1600" dirty="0" smtClean="0">
                <a:solidFill>
                  <a:srgbClr val="000000"/>
                </a:solidFill>
              </a:rPr>
              <a:t> for HFM:</a:t>
            </a:r>
          </a:p>
          <a:p>
            <a:pPr lvl="1"/>
            <a:r>
              <a:rPr lang="fr-CH" sz="1400" dirty="0" smtClean="0">
                <a:solidFill>
                  <a:schemeClr val="accent3"/>
                </a:solidFill>
              </a:rPr>
              <a:t>Training continues </a:t>
            </a:r>
            <a:r>
              <a:rPr lang="fr-CH" sz="1400" dirty="0" err="1" smtClean="0">
                <a:solidFill>
                  <a:schemeClr val="accent3"/>
                </a:solidFill>
              </a:rPr>
              <a:t>after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preload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levels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smtClean="0">
                <a:solidFill>
                  <a:srgbClr val="000000"/>
                </a:solidFill>
              </a:rPr>
              <a:t>– </a:t>
            </a:r>
            <a:r>
              <a:rPr lang="fr-CH" sz="1400" dirty="0" err="1" smtClean="0">
                <a:solidFill>
                  <a:srgbClr val="000000"/>
                </a:solidFill>
              </a:rPr>
              <a:t>is</a:t>
            </a:r>
            <a:r>
              <a:rPr lang="fr-CH" sz="1400" dirty="0" smtClean="0">
                <a:solidFill>
                  <a:srgbClr val="000000"/>
                </a:solidFill>
              </a:rPr>
              <a:t> the full </a:t>
            </a:r>
            <a:r>
              <a:rPr lang="fr-CH" sz="1400" dirty="0" err="1" smtClean="0">
                <a:solidFill>
                  <a:srgbClr val="000000"/>
                </a:solidFill>
              </a:rPr>
              <a:t>preload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paradigm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necessary</a:t>
            </a:r>
            <a:r>
              <a:rPr lang="fr-CH" sz="1400" dirty="0" smtClean="0">
                <a:solidFill>
                  <a:srgbClr val="000000"/>
                </a:solidFill>
              </a:rPr>
              <a:t> ?</a:t>
            </a: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For Al </a:t>
            </a:r>
            <a:r>
              <a:rPr lang="fr-CH" sz="1400" dirty="0" err="1" smtClean="0">
                <a:solidFill>
                  <a:srgbClr val="000000"/>
                </a:solidFill>
              </a:rPr>
              <a:t>shell</a:t>
            </a:r>
            <a:r>
              <a:rPr lang="fr-CH" sz="1400" dirty="0" smtClean="0">
                <a:solidFill>
                  <a:srgbClr val="000000"/>
                </a:solidFill>
              </a:rPr>
              <a:t> structure, </a:t>
            </a:r>
            <a:r>
              <a:rPr lang="fr-CH" sz="1400" dirty="0" smtClean="0">
                <a:solidFill>
                  <a:schemeClr val="accent3"/>
                </a:solidFill>
              </a:rPr>
              <a:t>full </a:t>
            </a:r>
            <a:r>
              <a:rPr lang="fr-CH" sz="1400" dirty="0" err="1" smtClean="0">
                <a:solidFill>
                  <a:schemeClr val="accent3"/>
                </a:solidFill>
              </a:rPr>
              <a:t>preload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is</a:t>
            </a:r>
            <a:r>
              <a:rPr lang="fr-CH" sz="1400" dirty="0" smtClean="0">
                <a:solidFill>
                  <a:schemeClr val="accent3"/>
                </a:solidFill>
              </a:rPr>
              <a:t> relevant to </a:t>
            </a:r>
            <a:r>
              <a:rPr lang="fr-CH" sz="1400" dirty="0" err="1" smtClean="0">
                <a:solidFill>
                  <a:schemeClr val="accent3"/>
                </a:solidFill>
              </a:rPr>
              <a:t>achieve</a:t>
            </a:r>
            <a:r>
              <a:rPr lang="fr-CH" sz="1400" dirty="0" smtClean="0">
                <a:solidFill>
                  <a:schemeClr val="accent3"/>
                </a:solidFill>
              </a:rPr>
              <a:t> the 85-90% </a:t>
            </a:r>
            <a:r>
              <a:rPr lang="fr-CH" sz="1400" dirty="0" smtClean="0">
                <a:solidFill>
                  <a:srgbClr val="000000"/>
                </a:solidFill>
              </a:rPr>
              <a:t>zone</a:t>
            </a:r>
          </a:p>
          <a:p>
            <a:pPr lvl="2"/>
            <a:r>
              <a:rPr lang="fr-CH" sz="1100" dirty="0" smtClean="0">
                <a:solidFill>
                  <a:srgbClr val="000000"/>
                </a:solidFill>
              </a:rPr>
              <a:t>This </a:t>
            </a:r>
            <a:r>
              <a:rPr lang="fr-CH" sz="1100" dirty="0" err="1" smtClean="0">
                <a:solidFill>
                  <a:srgbClr val="000000"/>
                </a:solidFill>
              </a:rPr>
              <a:t>region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is</a:t>
            </a:r>
            <a:r>
              <a:rPr lang="fr-CH" sz="1100" dirty="0" smtClean="0">
                <a:solidFill>
                  <a:srgbClr val="000000"/>
                </a:solidFill>
              </a:rPr>
              <a:t> instrumental for the HFM part </a:t>
            </a:r>
            <a:r>
              <a:rPr lang="fr-CH" sz="1100" dirty="0" err="1" smtClean="0">
                <a:solidFill>
                  <a:srgbClr val="000000"/>
                </a:solidFill>
              </a:rPr>
              <a:t>exploring</a:t>
            </a:r>
            <a:r>
              <a:rPr lang="fr-CH" sz="1100" dirty="0" smtClean="0">
                <a:solidFill>
                  <a:srgbClr val="000000"/>
                </a:solidFill>
              </a:rPr>
              <a:t> the Nb</a:t>
            </a:r>
            <a:r>
              <a:rPr lang="fr-CH" sz="1100" baseline="-25000" dirty="0" smtClean="0">
                <a:solidFill>
                  <a:srgbClr val="000000"/>
                </a:solidFill>
              </a:rPr>
              <a:t>3</a:t>
            </a:r>
            <a:r>
              <a:rPr lang="fr-CH" sz="1100" dirty="0" smtClean="0">
                <a:solidFill>
                  <a:srgbClr val="000000"/>
                </a:solidFill>
              </a:rPr>
              <a:t>Sn </a:t>
            </a:r>
            <a:r>
              <a:rPr lang="fr-CH" sz="1100" dirty="0" err="1" smtClean="0">
                <a:solidFill>
                  <a:srgbClr val="000000"/>
                </a:solidFill>
              </a:rPr>
              <a:t>limits</a:t>
            </a:r>
            <a:r>
              <a:rPr lang="fr-CH" sz="1100" dirty="0" smtClean="0">
                <a:solidFill>
                  <a:srgbClr val="000000"/>
                </a:solidFill>
              </a:rPr>
              <a:t> – </a:t>
            </a:r>
            <a:r>
              <a:rPr lang="fr-CH" sz="1100" dirty="0" smtClean="0">
                <a:solidFill>
                  <a:srgbClr val="000000"/>
                </a:solidFill>
              </a:rPr>
              <a:t>i.e. </a:t>
            </a:r>
            <a:r>
              <a:rPr lang="fr-CH" sz="1100" dirty="0" err="1" smtClean="0">
                <a:solidFill>
                  <a:srgbClr val="000000"/>
                </a:solidFill>
              </a:rPr>
              <a:t>going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towards</a:t>
            </a:r>
            <a:r>
              <a:rPr lang="fr-CH" sz="1100" dirty="0" smtClean="0">
                <a:solidFill>
                  <a:srgbClr val="000000"/>
                </a:solidFill>
              </a:rPr>
              <a:t> the 16 T </a:t>
            </a:r>
            <a:r>
              <a:rPr lang="fr-CH" sz="1100" dirty="0" err="1" smtClean="0">
                <a:solidFill>
                  <a:srgbClr val="000000"/>
                </a:solidFill>
              </a:rPr>
              <a:t>target</a:t>
            </a:r>
            <a:r>
              <a:rPr lang="fr-CH" sz="1100" dirty="0" smtClean="0">
                <a:solidFill>
                  <a:srgbClr val="000000"/>
                </a:solidFill>
              </a:rPr>
              <a:t> of FCC</a:t>
            </a:r>
            <a:endParaRPr lang="fr-CH" sz="1100" dirty="0" smtClean="0">
              <a:solidFill>
                <a:srgbClr val="000000"/>
              </a:solidFill>
            </a:endParaRPr>
          </a:p>
          <a:p>
            <a:r>
              <a:rPr lang="fr-CH" sz="1800" dirty="0" smtClean="0">
                <a:solidFill>
                  <a:srgbClr val="000000"/>
                </a:solidFill>
              </a:rPr>
              <a:t>Solutions </a:t>
            </a:r>
            <a:r>
              <a:rPr lang="fr-CH" sz="1800" dirty="0" err="1" smtClean="0">
                <a:solidFill>
                  <a:srgbClr val="000000"/>
                </a:solidFill>
              </a:rPr>
              <a:t>working</a:t>
            </a:r>
            <a:r>
              <a:rPr lang="fr-CH" sz="1800" dirty="0" smtClean="0">
                <a:solidFill>
                  <a:srgbClr val="000000"/>
                </a:solidFill>
              </a:rPr>
              <a:t> for Nb-Ti are not </a:t>
            </a:r>
            <a:r>
              <a:rPr lang="fr-CH" sz="1800" dirty="0" err="1" smtClean="0">
                <a:solidFill>
                  <a:srgbClr val="000000"/>
                </a:solidFill>
              </a:rPr>
              <a:t>automatically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working</a:t>
            </a:r>
            <a:r>
              <a:rPr lang="fr-CH" sz="1800" dirty="0" smtClean="0">
                <a:solidFill>
                  <a:srgbClr val="000000"/>
                </a:solidFill>
              </a:rPr>
              <a:t> for Nb</a:t>
            </a:r>
            <a:r>
              <a:rPr lang="fr-CH" sz="1800" baseline="-25000" dirty="0" smtClean="0">
                <a:solidFill>
                  <a:srgbClr val="000000"/>
                </a:solidFill>
              </a:rPr>
              <a:t>3</a:t>
            </a:r>
            <a:r>
              <a:rPr lang="fr-CH" sz="1800" dirty="0" smtClean="0">
                <a:solidFill>
                  <a:srgbClr val="000000"/>
                </a:solidFill>
              </a:rPr>
              <a:t>Sn</a:t>
            </a:r>
          </a:p>
          <a:p>
            <a:r>
              <a:rPr lang="fr-CH" sz="1600" dirty="0" smtClean="0">
                <a:solidFill>
                  <a:srgbClr val="000000"/>
                </a:solidFill>
              </a:rPr>
              <a:t>The </a:t>
            </a:r>
            <a:r>
              <a:rPr lang="fr-CH" sz="1600" dirty="0" smtClean="0">
                <a:solidFill>
                  <a:srgbClr val="000000"/>
                </a:solidFill>
              </a:rPr>
              <a:t>HL-LHC Nb</a:t>
            </a:r>
            <a:r>
              <a:rPr lang="fr-CH" sz="1600" baseline="-25000" dirty="0" smtClean="0">
                <a:solidFill>
                  <a:srgbClr val="000000"/>
                </a:solidFill>
              </a:rPr>
              <a:t>3</a:t>
            </a:r>
            <a:r>
              <a:rPr lang="fr-CH" sz="1600" dirty="0" smtClean="0">
                <a:solidFill>
                  <a:srgbClr val="000000"/>
                </a:solidFill>
              </a:rPr>
              <a:t>Sn program </a:t>
            </a:r>
            <a:r>
              <a:rPr lang="fr-CH" sz="1600" dirty="0" err="1" smtClean="0">
                <a:solidFill>
                  <a:srgbClr val="000000"/>
                </a:solidFill>
              </a:rPr>
              <a:t>achieved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significant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milestones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MQXF has </a:t>
            </a:r>
            <a:r>
              <a:rPr lang="fr-CH" sz="1400" dirty="0" err="1" smtClean="0">
                <a:solidFill>
                  <a:srgbClr val="000000"/>
                </a:solidFill>
              </a:rPr>
              <a:t>slighlty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easier</a:t>
            </a:r>
            <a:r>
              <a:rPr lang="fr-CH" sz="1400" dirty="0" smtClean="0">
                <a:solidFill>
                  <a:srgbClr val="000000"/>
                </a:solidFill>
              </a:rPr>
              <a:t> design </a:t>
            </a:r>
            <a:r>
              <a:rPr lang="fr-CH" sz="1400" dirty="0" err="1" smtClean="0">
                <a:solidFill>
                  <a:srgbClr val="000000"/>
                </a:solidFill>
              </a:rPr>
              <a:t>parameters</a:t>
            </a:r>
            <a:endParaRPr lang="fr-CH" sz="14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err="1" smtClean="0">
                <a:solidFill>
                  <a:srgbClr val="000000"/>
                </a:solidFill>
              </a:rPr>
              <a:t>Both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>
                <a:solidFill>
                  <a:srgbClr val="000000"/>
                </a:solidFill>
              </a:rPr>
              <a:t>11 T and MQXF designs </a:t>
            </a:r>
            <a:r>
              <a:rPr lang="fr-CH" sz="1400" dirty="0" err="1">
                <a:solidFill>
                  <a:schemeClr val="accent3"/>
                </a:solidFill>
              </a:rPr>
              <a:t>proved</a:t>
            </a:r>
            <a:r>
              <a:rPr lang="fr-CH" sz="1400" dirty="0">
                <a:solidFill>
                  <a:schemeClr val="accent3"/>
                </a:solidFill>
              </a:rPr>
              <a:t> to </a:t>
            </a:r>
            <a:r>
              <a:rPr lang="fr-CH" sz="1400" dirty="0" err="1">
                <a:solidFill>
                  <a:schemeClr val="accent3"/>
                </a:solidFill>
              </a:rPr>
              <a:t>reach</a:t>
            </a:r>
            <a:r>
              <a:rPr lang="fr-CH" sz="1400" dirty="0">
                <a:solidFill>
                  <a:schemeClr val="accent3"/>
                </a:solidFill>
              </a:rPr>
              <a:t> performance </a:t>
            </a:r>
            <a:r>
              <a:rPr lang="fr-CH" sz="1400" dirty="0">
                <a:solidFill>
                  <a:srgbClr val="000000"/>
                </a:solidFill>
              </a:rPr>
              <a:t>on short </a:t>
            </a:r>
            <a:r>
              <a:rPr lang="fr-CH" sz="1400" dirty="0" err="1">
                <a:solidFill>
                  <a:srgbClr val="000000"/>
                </a:solidFill>
              </a:rPr>
              <a:t>models</a:t>
            </a:r>
            <a:endParaRPr lang="fr-CH" sz="1400" dirty="0">
              <a:solidFill>
                <a:srgbClr val="000000"/>
              </a:solidFill>
            </a:endParaRPr>
          </a:p>
          <a:p>
            <a:pPr lvl="2"/>
            <a:r>
              <a:rPr lang="fr-CH" sz="1100" dirty="0">
                <a:solidFill>
                  <a:srgbClr val="000000"/>
                </a:solidFill>
              </a:rPr>
              <a:t>11 T </a:t>
            </a:r>
            <a:r>
              <a:rPr lang="fr-CH" sz="1100" dirty="0" err="1">
                <a:solidFill>
                  <a:srgbClr val="000000"/>
                </a:solidFill>
              </a:rPr>
              <a:t>statistics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err="1">
                <a:solidFill>
                  <a:srgbClr val="000000"/>
                </a:solidFill>
              </a:rPr>
              <a:t>is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err="1">
                <a:solidFill>
                  <a:srgbClr val="000000"/>
                </a:solidFill>
              </a:rPr>
              <a:t>much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err="1">
                <a:solidFill>
                  <a:srgbClr val="000000"/>
                </a:solidFill>
              </a:rPr>
              <a:t>less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err="1">
                <a:solidFill>
                  <a:srgbClr val="000000"/>
                </a:solidFill>
              </a:rPr>
              <a:t>rich</a:t>
            </a:r>
            <a:r>
              <a:rPr lang="fr-CH" sz="1100" dirty="0">
                <a:solidFill>
                  <a:srgbClr val="000000"/>
                </a:solidFill>
              </a:rPr>
              <a:t>, </a:t>
            </a:r>
            <a:r>
              <a:rPr lang="fr-CH" sz="1100" dirty="0" smtClean="0">
                <a:solidFill>
                  <a:srgbClr val="000000"/>
                </a:solidFill>
              </a:rPr>
              <a:t>and </a:t>
            </a:r>
            <a:r>
              <a:rPr lang="fr-CH" sz="1100" dirty="0" err="1" smtClean="0">
                <a:solidFill>
                  <a:srgbClr val="000000"/>
                </a:solidFill>
              </a:rPr>
              <a:t>margin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>
                <a:solidFill>
                  <a:srgbClr val="000000"/>
                </a:solidFill>
              </a:rPr>
              <a:t>at 4.5 K in MQXF </a:t>
            </a:r>
            <a:r>
              <a:rPr lang="fr-CH" sz="1100" dirty="0" err="1">
                <a:solidFill>
                  <a:srgbClr val="000000"/>
                </a:solidFill>
              </a:rPr>
              <a:t>is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smtClean="0">
                <a:solidFill>
                  <a:srgbClr val="000000"/>
                </a:solidFill>
              </a:rPr>
              <a:t>bit </a:t>
            </a:r>
            <a:r>
              <a:rPr lang="fr-CH" sz="1100" dirty="0" err="1">
                <a:solidFill>
                  <a:srgbClr val="000000"/>
                </a:solidFill>
              </a:rPr>
              <a:t>better</a:t>
            </a:r>
            <a:endParaRPr lang="fr-CH" sz="1100" dirty="0">
              <a:solidFill>
                <a:srgbClr val="000000"/>
              </a:solidFill>
            </a:endParaRPr>
          </a:p>
          <a:p>
            <a:pPr lvl="1"/>
            <a:r>
              <a:rPr lang="fr-CH" sz="1400" dirty="0" err="1">
                <a:solidFill>
                  <a:srgbClr val="000000"/>
                </a:solidFill>
              </a:rPr>
              <a:t>Both</a:t>
            </a:r>
            <a:r>
              <a:rPr lang="fr-CH" sz="1400" dirty="0">
                <a:solidFill>
                  <a:srgbClr val="000000"/>
                </a:solidFill>
              </a:rPr>
              <a:t> 11 T and MQXF </a:t>
            </a:r>
            <a:r>
              <a:rPr lang="fr-CH" sz="1400" dirty="0">
                <a:solidFill>
                  <a:schemeClr val="accent3"/>
                </a:solidFill>
              </a:rPr>
              <a:t>able to </a:t>
            </a:r>
            <a:r>
              <a:rPr lang="fr-CH" sz="1400" dirty="0" err="1">
                <a:solidFill>
                  <a:schemeClr val="accent3"/>
                </a:solidFill>
              </a:rPr>
              <a:t>reach</a:t>
            </a:r>
            <a:r>
              <a:rPr lang="fr-CH" sz="1400" dirty="0">
                <a:solidFill>
                  <a:schemeClr val="accent3"/>
                </a:solidFill>
              </a:rPr>
              <a:t> &gt;13 T </a:t>
            </a:r>
            <a:r>
              <a:rPr lang="fr-CH" sz="1400" dirty="0" err="1">
                <a:solidFill>
                  <a:srgbClr val="000000"/>
                </a:solidFill>
              </a:rPr>
              <a:t>peak</a:t>
            </a:r>
            <a:r>
              <a:rPr lang="fr-CH" sz="1400" dirty="0">
                <a:solidFill>
                  <a:srgbClr val="000000"/>
                </a:solidFill>
              </a:rPr>
              <a:t> </a:t>
            </a:r>
            <a:r>
              <a:rPr lang="fr-CH" sz="1400" dirty="0" err="1">
                <a:solidFill>
                  <a:srgbClr val="000000"/>
                </a:solidFill>
              </a:rPr>
              <a:t>field</a:t>
            </a:r>
            <a:r>
              <a:rPr lang="fr-CH" sz="1400" dirty="0">
                <a:solidFill>
                  <a:srgbClr val="000000"/>
                </a:solidFill>
              </a:rPr>
              <a:t> (2 T more </a:t>
            </a:r>
            <a:r>
              <a:rPr lang="fr-CH" sz="1400" dirty="0" err="1">
                <a:solidFill>
                  <a:srgbClr val="000000"/>
                </a:solidFill>
              </a:rPr>
              <a:t>than</a:t>
            </a:r>
            <a:r>
              <a:rPr lang="fr-CH" sz="1400" dirty="0">
                <a:solidFill>
                  <a:srgbClr val="000000"/>
                </a:solidFill>
              </a:rPr>
              <a:t> </a:t>
            </a:r>
            <a:r>
              <a:rPr lang="fr-CH" sz="1400" dirty="0" err="1">
                <a:solidFill>
                  <a:srgbClr val="000000"/>
                </a:solidFill>
              </a:rPr>
              <a:t>needed</a:t>
            </a:r>
            <a:r>
              <a:rPr lang="fr-CH" sz="1400" dirty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fr-CH" sz="1400" dirty="0" smtClean="0">
                <a:solidFill>
                  <a:schemeClr val="accent3"/>
                </a:solidFill>
              </a:rPr>
              <a:t>No </a:t>
            </a:r>
            <a:r>
              <a:rPr lang="fr-CH" sz="1400" dirty="0">
                <a:solidFill>
                  <a:schemeClr val="accent3"/>
                </a:solidFill>
              </a:rPr>
              <a:t>indication </a:t>
            </a:r>
            <a:r>
              <a:rPr lang="fr-CH" sz="1400" dirty="0" err="1">
                <a:solidFill>
                  <a:schemeClr val="accent3"/>
                </a:solidFill>
              </a:rPr>
              <a:t>that</a:t>
            </a:r>
            <a:r>
              <a:rPr lang="fr-CH" sz="1400" dirty="0">
                <a:solidFill>
                  <a:schemeClr val="accent3"/>
                </a:solidFill>
              </a:rPr>
              <a:t> training </a:t>
            </a:r>
            <a:r>
              <a:rPr lang="fr-CH" sz="1400" dirty="0" err="1">
                <a:solidFill>
                  <a:schemeClr val="accent3"/>
                </a:solidFill>
              </a:rPr>
              <a:t>is</a:t>
            </a:r>
            <a:r>
              <a:rPr lang="fr-CH" sz="1400" dirty="0">
                <a:solidFill>
                  <a:schemeClr val="accent3"/>
                </a:solidFill>
              </a:rPr>
              <a:t> longer </a:t>
            </a:r>
            <a:r>
              <a:rPr lang="fr-CH" sz="1400" dirty="0">
                <a:solidFill>
                  <a:srgbClr val="000000"/>
                </a:solidFill>
              </a:rPr>
              <a:t>in longer </a:t>
            </a:r>
            <a:r>
              <a:rPr lang="fr-CH" sz="1400" dirty="0" err="1" smtClean="0">
                <a:solidFill>
                  <a:srgbClr val="000000"/>
                </a:solidFill>
              </a:rPr>
              <a:t>magnets</a:t>
            </a:r>
            <a:endParaRPr lang="fr-CH" sz="1400" dirty="0">
              <a:solidFill>
                <a:srgbClr val="000000"/>
              </a:solidFill>
            </a:endParaRP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The </a:t>
            </a:r>
            <a:r>
              <a:rPr lang="fr-CH" sz="1400" dirty="0" err="1" smtClean="0">
                <a:solidFill>
                  <a:srgbClr val="000000"/>
                </a:solidFill>
              </a:rPr>
              <a:t>scaling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smtClean="0">
                <a:solidFill>
                  <a:srgbClr val="000000"/>
                </a:solidFill>
              </a:rPr>
              <a:t>to </a:t>
            </a:r>
            <a:r>
              <a:rPr lang="fr-CH" sz="1400" dirty="0" smtClean="0">
                <a:solidFill>
                  <a:schemeClr val="accent3"/>
                </a:solidFill>
              </a:rPr>
              <a:t>4.2-m-long of Al </a:t>
            </a:r>
            <a:r>
              <a:rPr lang="fr-CH" sz="1400" dirty="0" err="1" smtClean="0">
                <a:solidFill>
                  <a:schemeClr val="accent3"/>
                </a:solidFill>
              </a:rPr>
              <a:t>shell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proved</a:t>
            </a:r>
            <a:r>
              <a:rPr lang="fr-CH" sz="1400" dirty="0" smtClean="0">
                <a:solidFill>
                  <a:schemeClr val="accent3"/>
                </a:solidFill>
              </a:rPr>
              <a:t> on </a:t>
            </a:r>
            <a:r>
              <a:rPr lang="fr-CH" sz="1400" dirty="0" err="1" smtClean="0">
                <a:solidFill>
                  <a:schemeClr val="accent3"/>
                </a:solidFill>
              </a:rPr>
              <a:t>two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magnets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</a:p>
          <a:p>
            <a:pPr lvl="2"/>
            <a:r>
              <a:rPr lang="fr-CH" sz="1100" dirty="0" smtClean="0">
                <a:solidFill>
                  <a:srgbClr val="000000"/>
                </a:solidFill>
              </a:rPr>
              <a:t>But not </a:t>
            </a:r>
            <a:r>
              <a:rPr lang="fr-CH" sz="1100" dirty="0" err="1" smtClean="0">
                <a:solidFill>
                  <a:srgbClr val="000000"/>
                </a:solidFill>
              </a:rPr>
              <a:t>yet</a:t>
            </a:r>
            <a:r>
              <a:rPr lang="fr-CH" sz="1100" dirty="0" smtClean="0">
                <a:solidFill>
                  <a:srgbClr val="000000"/>
                </a:solidFill>
              </a:rPr>
              <a:t> on 7.15-m-long MQXF (performance limitation)</a:t>
            </a:r>
          </a:p>
          <a:p>
            <a:pPr lvl="2"/>
            <a:r>
              <a:rPr lang="fr-CH" sz="1100" dirty="0" smtClean="0">
                <a:solidFill>
                  <a:srgbClr val="000000"/>
                </a:solidFill>
              </a:rPr>
              <a:t>And not </a:t>
            </a:r>
            <a:r>
              <a:rPr lang="fr-CH" sz="1100" dirty="0" err="1" smtClean="0">
                <a:solidFill>
                  <a:srgbClr val="000000"/>
                </a:solidFill>
              </a:rPr>
              <a:t>proved</a:t>
            </a:r>
            <a:r>
              <a:rPr lang="fr-CH" sz="1100" dirty="0" smtClean="0">
                <a:solidFill>
                  <a:srgbClr val="000000"/>
                </a:solidFill>
              </a:rPr>
              <a:t> on the </a:t>
            </a:r>
            <a:r>
              <a:rPr lang="fr-CH" sz="1100" dirty="0" err="1" smtClean="0">
                <a:solidFill>
                  <a:srgbClr val="000000"/>
                </a:solidFill>
              </a:rPr>
              <a:t>collar</a:t>
            </a:r>
            <a:r>
              <a:rPr lang="fr-CH" sz="1100" dirty="0" smtClean="0">
                <a:solidFill>
                  <a:srgbClr val="000000"/>
                </a:solidFill>
              </a:rPr>
              <a:t>/SS </a:t>
            </a:r>
            <a:r>
              <a:rPr lang="fr-CH" sz="1100" dirty="0" err="1" smtClean="0">
                <a:solidFill>
                  <a:srgbClr val="000000"/>
                </a:solidFill>
              </a:rPr>
              <a:t>shell</a:t>
            </a:r>
            <a:r>
              <a:rPr lang="fr-CH" sz="1100" dirty="0" smtClean="0">
                <a:solidFill>
                  <a:srgbClr val="000000"/>
                </a:solidFill>
              </a:rPr>
              <a:t> structure for 5.5-m-long 11 T (performance </a:t>
            </a:r>
            <a:r>
              <a:rPr lang="fr-CH" sz="1100" dirty="0" err="1" smtClean="0">
                <a:solidFill>
                  <a:srgbClr val="000000"/>
                </a:solidFill>
              </a:rPr>
              <a:t>degradation</a:t>
            </a:r>
            <a:r>
              <a:rPr lang="fr-CH" sz="1100" dirty="0">
                <a:solidFill>
                  <a:srgbClr val="000000"/>
                </a:solidFill>
              </a:rPr>
              <a:t>)</a:t>
            </a:r>
            <a:endParaRPr lang="fr-CH" sz="11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Conclusions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Aristotle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627534"/>
            <a:ext cx="8568952" cy="4248472"/>
          </a:xfrm>
        </p:spPr>
        <p:txBody>
          <a:bodyPr>
            <a:noAutofit/>
          </a:bodyPr>
          <a:lstStyle/>
          <a:p>
            <a:r>
              <a:rPr lang="fr-CH" sz="1600" dirty="0" err="1" smtClean="0">
                <a:solidFill>
                  <a:srgbClr val="000000"/>
                </a:solidFill>
              </a:rPr>
              <a:t>When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you</a:t>
            </a:r>
            <a:r>
              <a:rPr lang="fr-CH" sz="1600" dirty="0" smtClean="0">
                <a:solidFill>
                  <a:srgbClr val="000000"/>
                </a:solidFill>
              </a:rPr>
              <a:t> squeeze </a:t>
            </a:r>
            <a:r>
              <a:rPr lang="fr-CH" sz="1600" dirty="0" err="1" smtClean="0">
                <a:solidFill>
                  <a:srgbClr val="000000"/>
                </a:solidFill>
              </a:rPr>
              <a:t>too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much</a:t>
            </a:r>
            <a:r>
              <a:rPr lang="fr-CH" sz="1600" dirty="0" smtClean="0">
                <a:solidFill>
                  <a:srgbClr val="000000"/>
                </a:solidFill>
              </a:rPr>
              <a:t>, </a:t>
            </a:r>
            <a:r>
              <a:rPr lang="fr-CH" sz="1600" dirty="0" err="1" smtClean="0">
                <a:solidFill>
                  <a:srgbClr val="000000"/>
                </a:solidFill>
              </a:rPr>
              <a:t>you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lose</a:t>
            </a:r>
            <a:r>
              <a:rPr lang="fr-CH" sz="1600" dirty="0" smtClean="0">
                <a:solidFill>
                  <a:srgbClr val="000000"/>
                </a:solidFill>
              </a:rPr>
              <a:t> performance</a:t>
            </a: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The </a:t>
            </a:r>
            <a:r>
              <a:rPr lang="fr-CH" sz="1400" dirty="0" err="1" smtClean="0">
                <a:solidFill>
                  <a:schemeClr val="accent3"/>
                </a:solidFill>
              </a:rPr>
              <a:t>conductor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degradation</a:t>
            </a:r>
            <a:r>
              <a:rPr lang="fr-CH" sz="1400" dirty="0" smtClean="0">
                <a:solidFill>
                  <a:schemeClr val="accent3"/>
                </a:solidFill>
              </a:rPr>
              <a:t> due to </a:t>
            </a:r>
            <a:r>
              <a:rPr lang="fr-CH" sz="1400" dirty="0" err="1" smtClean="0">
                <a:solidFill>
                  <a:schemeClr val="accent3"/>
                </a:solidFill>
              </a:rPr>
              <a:t>trasverse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strain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is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</a:rPr>
              <a:t>well</a:t>
            </a:r>
            <a:r>
              <a:rPr lang="fr-CH" sz="1400" dirty="0" smtClean="0">
                <a:solidFill>
                  <a:schemeClr val="accent3"/>
                </a:solidFill>
              </a:rPr>
              <a:t> </a:t>
            </a:r>
            <a:r>
              <a:rPr lang="fr-CH" sz="1400" dirty="0" smtClean="0">
                <a:solidFill>
                  <a:schemeClr val="accent3"/>
                </a:solidFill>
              </a:rPr>
              <a:t>visible in the 11 </a:t>
            </a:r>
            <a:r>
              <a:rPr lang="fr-CH" sz="1400" dirty="0" smtClean="0">
                <a:solidFill>
                  <a:schemeClr val="accent3"/>
                </a:solidFill>
              </a:rPr>
              <a:t>T</a:t>
            </a:r>
            <a:endParaRPr lang="fr-CH" sz="14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err="1">
                <a:solidFill>
                  <a:srgbClr val="000000"/>
                </a:solidFill>
              </a:rPr>
              <a:t>Novel</a:t>
            </a:r>
            <a:r>
              <a:rPr lang="fr-CH" sz="1400" dirty="0">
                <a:solidFill>
                  <a:srgbClr val="000000"/>
                </a:solidFill>
              </a:rPr>
              <a:t> </a:t>
            </a:r>
            <a:r>
              <a:rPr lang="fr-CH" sz="1400" dirty="0" err="1">
                <a:solidFill>
                  <a:srgbClr val="000000"/>
                </a:solidFill>
              </a:rPr>
              <a:t>methods</a:t>
            </a:r>
            <a:r>
              <a:rPr lang="fr-CH" sz="1400" dirty="0">
                <a:solidFill>
                  <a:srgbClr val="000000"/>
                </a:solidFill>
              </a:rPr>
              <a:t> have been </a:t>
            </a:r>
            <a:r>
              <a:rPr lang="fr-CH" sz="1400" dirty="0" err="1">
                <a:solidFill>
                  <a:srgbClr val="000000"/>
                </a:solidFill>
              </a:rPr>
              <a:t>developed</a:t>
            </a:r>
            <a:r>
              <a:rPr lang="fr-CH" sz="1400" dirty="0">
                <a:solidFill>
                  <a:srgbClr val="000000"/>
                </a:solidFill>
              </a:rPr>
              <a:t> to </a:t>
            </a:r>
            <a:r>
              <a:rPr lang="fr-CH" sz="1400" dirty="0" err="1">
                <a:solidFill>
                  <a:srgbClr val="000000"/>
                </a:solidFill>
              </a:rPr>
              <a:t>characterize</a:t>
            </a:r>
            <a:r>
              <a:rPr lang="fr-CH" sz="1400" dirty="0">
                <a:solidFill>
                  <a:srgbClr val="000000"/>
                </a:solidFill>
              </a:rPr>
              <a:t> performance </a:t>
            </a:r>
            <a:r>
              <a:rPr lang="fr-CH" sz="1400" dirty="0" err="1">
                <a:solidFill>
                  <a:srgbClr val="000000"/>
                </a:solidFill>
              </a:rPr>
              <a:t>degradation</a:t>
            </a:r>
            <a:endParaRPr lang="fr-CH" sz="1100" dirty="0">
              <a:solidFill>
                <a:srgbClr val="000000"/>
              </a:solidFill>
            </a:endParaRP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A </a:t>
            </a:r>
            <a:r>
              <a:rPr lang="fr-CH" sz="1400" dirty="0">
                <a:solidFill>
                  <a:srgbClr val="000000"/>
                </a:solidFill>
              </a:rPr>
              <a:t>12 T </a:t>
            </a:r>
            <a:r>
              <a:rPr lang="fr-CH" sz="1400" dirty="0" err="1" smtClean="0">
                <a:solidFill>
                  <a:srgbClr val="000000"/>
                </a:solidFill>
              </a:rPr>
              <a:t>magnet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will</a:t>
            </a:r>
            <a:r>
              <a:rPr lang="fr-CH" sz="1400" dirty="0" smtClean="0">
                <a:solidFill>
                  <a:srgbClr val="000000"/>
                </a:solidFill>
              </a:rPr>
              <a:t> not have 20% </a:t>
            </a:r>
            <a:r>
              <a:rPr lang="fr-CH" sz="1400" dirty="0" err="1" smtClean="0">
                <a:solidFill>
                  <a:srgbClr val="000000"/>
                </a:solidFill>
              </a:rPr>
              <a:t>larger</a:t>
            </a:r>
            <a:r>
              <a:rPr lang="fr-CH" sz="1400" dirty="0" smtClean="0">
                <a:solidFill>
                  <a:srgbClr val="000000"/>
                </a:solidFill>
              </a:rPr>
              <a:t> stress </a:t>
            </a:r>
            <a:r>
              <a:rPr lang="fr-CH" sz="1400" dirty="0" err="1" smtClean="0">
                <a:solidFill>
                  <a:srgbClr val="000000"/>
                </a:solidFill>
              </a:rPr>
              <a:t>than</a:t>
            </a:r>
            <a:r>
              <a:rPr lang="fr-CH" sz="1400" dirty="0" smtClean="0">
                <a:solidFill>
                  <a:srgbClr val="000000"/>
                </a:solidFill>
              </a:rPr>
              <a:t> 11 T – </a:t>
            </a:r>
            <a:r>
              <a:rPr lang="fr-CH" sz="1400" dirty="0" err="1" smtClean="0">
                <a:solidFill>
                  <a:srgbClr val="000000"/>
                </a:solidFill>
              </a:rPr>
              <a:t>reduce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current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density</a:t>
            </a:r>
            <a:r>
              <a:rPr lang="fr-CH" sz="1400" dirty="0" smtClean="0">
                <a:solidFill>
                  <a:srgbClr val="000000"/>
                </a:solidFill>
              </a:rPr>
              <a:t> as </a:t>
            </a:r>
            <a:r>
              <a:rPr lang="fr-CH" sz="1400" dirty="0" err="1" smtClean="0">
                <a:solidFill>
                  <a:srgbClr val="000000"/>
                </a:solidFill>
              </a:rPr>
              <a:t>much</a:t>
            </a:r>
            <a:r>
              <a:rPr lang="fr-CH" sz="1400" dirty="0" smtClean="0">
                <a:solidFill>
                  <a:srgbClr val="000000"/>
                </a:solidFill>
              </a:rPr>
              <a:t> as possible</a:t>
            </a:r>
            <a:endParaRPr lang="fr-CH" sz="1400" dirty="0">
              <a:solidFill>
                <a:srgbClr val="000000"/>
              </a:solidFill>
            </a:endParaRPr>
          </a:p>
          <a:p>
            <a:r>
              <a:rPr lang="fr-CH" sz="1600" dirty="0" smtClean="0">
                <a:solidFill>
                  <a:srgbClr val="000000"/>
                </a:solidFill>
              </a:rPr>
              <a:t>The </a:t>
            </a:r>
            <a:r>
              <a:rPr lang="fr-CH" sz="1600" dirty="0" err="1" smtClean="0">
                <a:solidFill>
                  <a:schemeClr val="accent3"/>
                </a:solidFill>
              </a:rPr>
              <a:t>degradation</a:t>
            </a:r>
            <a:r>
              <a:rPr lang="fr-CH" sz="1600" dirty="0" smtClean="0">
                <a:solidFill>
                  <a:schemeClr val="accent3"/>
                </a:solidFill>
              </a:rPr>
              <a:t> in successive thermal cycles </a:t>
            </a:r>
            <a:r>
              <a:rPr lang="fr-CH" sz="1600" dirty="0" err="1" smtClean="0">
                <a:solidFill>
                  <a:srgbClr val="000000"/>
                </a:solidFill>
              </a:rPr>
              <a:t>observed</a:t>
            </a:r>
            <a:r>
              <a:rPr lang="fr-CH" sz="1600" dirty="0" smtClean="0">
                <a:solidFill>
                  <a:srgbClr val="000000"/>
                </a:solidFill>
              </a:rPr>
              <a:t> in 11 T and </a:t>
            </a:r>
            <a:r>
              <a:rPr lang="fr-CH" sz="1600" dirty="0">
                <a:solidFill>
                  <a:srgbClr val="000000"/>
                </a:solidFill>
              </a:rPr>
              <a:t>in MDPCT1 </a:t>
            </a:r>
            <a:r>
              <a:rPr lang="fr-CH" sz="1600" dirty="0" err="1">
                <a:solidFill>
                  <a:srgbClr val="000000"/>
                </a:solidFill>
              </a:rPr>
              <a:t>is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smtClean="0">
                <a:solidFill>
                  <a:srgbClr val="000000"/>
                </a:solidFill>
              </a:rPr>
              <a:t>a </a:t>
            </a:r>
            <a:r>
              <a:rPr lang="fr-CH" sz="1600" dirty="0" smtClean="0">
                <a:solidFill>
                  <a:srgbClr val="000000"/>
                </a:solidFill>
              </a:rPr>
              <a:t>source </a:t>
            </a:r>
            <a:r>
              <a:rPr lang="fr-CH" sz="1600" dirty="0" smtClean="0">
                <a:solidFill>
                  <a:srgbClr val="000000"/>
                </a:solidFill>
              </a:rPr>
              <a:t>of </a:t>
            </a:r>
            <a:r>
              <a:rPr lang="fr-CH" sz="1600" dirty="0" err="1" smtClean="0">
                <a:solidFill>
                  <a:srgbClr val="000000"/>
                </a:solidFill>
              </a:rPr>
              <a:t>concern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err="1" smtClean="0">
                <a:solidFill>
                  <a:srgbClr val="000000"/>
                </a:solidFill>
              </a:rPr>
              <a:t>Until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now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this</a:t>
            </a:r>
            <a:r>
              <a:rPr lang="fr-CH" sz="1400" dirty="0" smtClean="0">
                <a:solidFill>
                  <a:srgbClr val="000000"/>
                </a:solidFill>
              </a:rPr>
              <a:t> has </a:t>
            </a:r>
            <a:r>
              <a:rPr lang="fr-CH" sz="1400" dirty="0" err="1" smtClean="0">
                <a:solidFill>
                  <a:srgbClr val="000000"/>
                </a:solidFill>
              </a:rPr>
              <a:t>never</a:t>
            </a:r>
            <a:r>
              <a:rPr lang="fr-CH" sz="1400" dirty="0" smtClean="0">
                <a:solidFill>
                  <a:srgbClr val="000000"/>
                </a:solidFill>
              </a:rPr>
              <a:t> been </a:t>
            </a:r>
            <a:r>
              <a:rPr lang="fr-CH" sz="1400" dirty="0" err="1" smtClean="0">
                <a:solidFill>
                  <a:srgbClr val="000000"/>
                </a:solidFill>
              </a:rPr>
              <a:t>observed</a:t>
            </a:r>
            <a:r>
              <a:rPr lang="fr-CH" sz="1400" dirty="0" smtClean="0">
                <a:solidFill>
                  <a:srgbClr val="000000"/>
                </a:solidFill>
              </a:rPr>
              <a:t> in MQXF</a:t>
            </a:r>
          </a:p>
          <a:p>
            <a:pPr lvl="1"/>
            <a:r>
              <a:rPr lang="fr-CH" sz="1400" dirty="0" smtClean="0">
                <a:solidFill>
                  <a:srgbClr val="000000"/>
                </a:solidFill>
              </a:rPr>
              <a:t>Investigations are </a:t>
            </a:r>
            <a:r>
              <a:rPr lang="fr-CH" sz="1400" dirty="0" err="1" smtClean="0">
                <a:solidFill>
                  <a:srgbClr val="000000"/>
                </a:solidFill>
              </a:rPr>
              <a:t>ongoing</a:t>
            </a:r>
            <a:r>
              <a:rPr lang="fr-CH" sz="1400" dirty="0" smtClean="0">
                <a:solidFill>
                  <a:srgbClr val="000000"/>
                </a:solidFill>
              </a:rPr>
              <a:t> – </a:t>
            </a:r>
            <a:r>
              <a:rPr lang="fr-CH" sz="1400" dirty="0" err="1" smtClean="0">
                <a:solidFill>
                  <a:srgbClr val="000000"/>
                </a:solidFill>
              </a:rPr>
              <a:t>results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will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be</a:t>
            </a:r>
            <a:r>
              <a:rPr lang="fr-CH" sz="1400" dirty="0" smtClean="0">
                <a:solidFill>
                  <a:srgbClr val="000000"/>
                </a:solidFill>
              </a:rPr>
              <a:t> instrumental for HFM</a:t>
            </a:r>
          </a:p>
          <a:p>
            <a:r>
              <a:rPr lang="fr-CH" sz="1600" dirty="0" smtClean="0">
                <a:solidFill>
                  <a:srgbClr val="000000"/>
                </a:solidFill>
              </a:rPr>
              <a:t>Short model program has to </a:t>
            </a:r>
            <a:r>
              <a:rPr lang="fr-CH" sz="1600" dirty="0" err="1" smtClean="0">
                <a:solidFill>
                  <a:srgbClr val="000000"/>
                </a:solidFill>
              </a:rPr>
              <a:t>be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based</a:t>
            </a:r>
            <a:r>
              <a:rPr lang="fr-CH" sz="1600" dirty="0" smtClean="0">
                <a:solidFill>
                  <a:srgbClr val="000000"/>
                </a:solidFill>
              </a:rPr>
              <a:t> on an good </a:t>
            </a:r>
            <a:r>
              <a:rPr lang="fr-CH" sz="1600" dirty="0" err="1" smtClean="0">
                <a:solidFill>
                  <a:srgbClr val="000000"/>
                </a:solidFill>
              </a:rPr>
              <a:t>statistics</a:t>
            </a:r>
            <a:r>
              <a:rPr lang="fr-CH" sz="1600" dirty="0" smtClean="0">
                <a:solidFill>
                  <a:srgbClr val="000000"/>
                </a:solidFill>
              </a:rPr>
              <a:t> of </a:t>
            </a:r>
            <a:r>
              <a:rPr lang="fr-CH" sz="1600" dirty="0" err="1" smtClean="0">
                <a:solidFill>
                  <a:srgbClr val="000000"/>
                </a:solidFill>
              </a:rPr>
              <a:t>similar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magnets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100" dirty="0" smtClean="0">
                <a:solidFill>
                  <a:srgbClr val="000000"/>
                </a:solidFill>
              </a:rPr>
              <a:t>«One </a:t>
            </a:r>
            <a:r>
              <a:rPr lang="fr-CH" sz="1100" dirty="0" err="1" smtClean="0">
                <a:solidFill>
                  <a:srgbClr val="000000"/>
                </a:solidFill>
              </a:rPr>
              <a:t>swallow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does</a:t>
            </a:r>
            <a:r>
              <a:rPr lang="fr-CH" sz="1100" dirty="0" smtClean="0">
                <a:solidFill>
                  <a:srgbClr val="000000"/>
                </a:solidFill>
              </a:rPr>
              <a:t> not </a:t>
            </a:r>
            <a:r>
              <a:rPr lang="fr-CH" sz="1100" dirty="0" err="1" smtClean="0">
                <a:solidFill>
                  <a:srgbClr val="000000"/>
                </a:solidFill>
              </a:rPr>
              <a:t>make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summer</a:t>
            </a:r>
            <a:r>
              <a:rPr lang="fr-CH" sz="1100" dirty="0" smtClean="0">
                <a:solidFill>
                  <a:srgbClr val="000000"/>
                </a:solidFill>
              </a:rPr>
              <a:t>» (</a:t>
            </a:r>
            <a:r>
              <a:rPr lang="fr-CH" sz="1100" dirty="0" err="1" smtClean="0">
                <a:solidFill>
                  <a:srgbClr val="000000"/>
                </a:solidFill>
              </a:rPr>
              <a:t>Aristotle</a:t>
            </a:r>
            <a:r>
              <a:rPr lang="fr-CH" sz="1100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fr-CH" sz="1100" dirty="0" smtClean="0">
                <a:solidFill>
                  <a:srgbClr val="000000"/>
                </a:solidFill>
              </a:rPr>
              <a:t>11 T: 10 short </a:t>
            </a:r>
            <a:r>
              <a:rPr lang="fr-CH" sz="1100" dirty="0" err="1" smtClean="0">
                <a:solidFill>
                  <a:srgbClr val="000000"/>
                </a:solidFill>
              </a:rPr>
              <a:t>models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smtClean="0">
                <a:solidFill>
                  <a:srgbClr val="000000"/>
                </a:solidFill>
              </a:rPr>
              <a:t>     MQXF: 6 short </a:t>
            </a:r>
            <a:r>
              <a:rPr lang="fr-CH" sz="1100" dirty="0" err="1" smtClean="0">
                <a:solidFill>
                  <a:srgbClr val="000000"/>
                </a:solidFill>
              </a:rPr>
              <a:t>models</a:t>
            </a:r>
            <a:endParaRPr lang="fr-CH" sz="1100" dirty="0" smtClean="0">
              <a:solidFill>
                <a:srgbClr val="000000"/>
              </a:solidFill>
            </a:endParaRPr>
          </a:p>
          <a:p>
            <a:pPr lvl="1"/>
            <a:r>
              <a:rPr lang="fr-CH" sz="1100" dirty="0" smtClean="0">
                <a:solidFill>
                  <a:srgbClr val="000000"/>
                </a:solidFill>
              </a:rPr>
              <a:t>MQXA: 8 short </a:t>
            </a:r>
            <a:r>
              <a:rPr lang="fr-CH" sz="1100" dirty="0" err="1" smtClean="0">
                <a:solidFill>
                  <a:srgbClr val="000000"/>
                </a:solidFill>
              </a:rPr>
              <a:t>models</a:t>
            </a:r>
            <a:r>
              <a:rPr lang="fr-CH" sz="1100" dirty="0">
                <a:solidFill>
                  <a:srgbClr val="000000"/>
                </a:solidFill>
              </a:rPr>
              <a:t> </a:t>
            </a:r>
            <a:r>
              <a:rPr lang="fr-CH" sz="1100" dirty="0" smtClean="0">
                <a:solidFill>
                  <a:srgbClr val="000000"/>
                </a:solidFill>
              </a:rPr>
              <a:t>  MQXB: 5 short </a:t>
            </a:r>
            <a:r>
              <a:rPr lang="fr-CH" sz="1100" dirty="0" err="1" smtClean="0">
                <a:solidFill>
                  <a:srgbClr val="000000"/>
                </a:solidFill>
              </a:rPr>
              <a:t>models</a:t>
            </a:r>
            <a:endParaRPr lang="fr-CH" sz="1100" dirty="0" smtClean="0">
              <a:solidFill>
                <a:srgbClr val="000000"/>
              </a:solidFill>
            </a:endParaRPr>
          </a:p>
          <a:p>
            <a:pPr lvl="1"/>
            <a:r>
              <a:rPr lang="fr-CH" sz="1100" dirty="0" smtClean="0">
                <a:solidFill>
                  <a:srgbClr val="000000"/>
                </a:solidFill>
              </a:rPr>
              <a:t>LHC MB: ~30 short </a:t>
            </a:r>
            <a:r>
              <a:rPr lang="fr-CH" sz="1100" dirty="0" err="1" smtClean="0">
                <a:solidFill>
                  <a:srgbClr val="000000"/>
                </a:solidFill>
              </a:rPr>
              <a:t>models</a:t>
            </a:r>
            <a:endParaRPr lang="fr-CH" sz="1100" dirty="0" smtClean="0">
              <a:solidFill>
                <a:srgbClr val="000000"/>
              </a:solidFill>
            </a:endParaRPr>
          </a:p>
          <a:p>
            <a:r>
              <a:rPr lang="fr-CH" sz="1500" dirty="0" err="1" smtClean="0">
                <a:solidFill>
                  <a:srgbClr val="000000"/>
                </a:solidFill>
              </a:rPr>
              <a:t>Beware</a:t>
            </a:r>
            <a:r>
              <a:rPr lang="fr-CH" sz="1500" dirty="0" smtClean="0">
                <a:solidFill>
                  <a:srgbClr val="000000"/>
                </a:solidFill>
              </a:rPr>
              <a:t> of the </a:t>
            </a:r>
            <a:r>
              <a:rPr lang="fr-CH" sz="1500" dirty="0" err="1" smtClean="0">
                <a:solidFill>
                  <a:srgbClr val="000000"/>
                </a:solidFill>
              </a:rPr>
              <a:t>timeline</a:t>
            </a:r>
            <a:endParaRPr lang="fr-CH" sz="1500" dirty="0" smtClean="0">
              <a:solidFill>
                <a:srgbClr val="000000"/>
              </a:solidFill>
            </a:endParaRPr>
          </a:p>
          <a:p>
            <a:pPr lvl="1"/>
            <a:r>
              <a:rPr lang="fr-CH" sz="1100" dirty="0" err="1" smtClean="0">
                <a:solidFill>
                  <a:srgbClr val="000000"/>
                </a:solidFill>
              </a:rPr>
              <a:t>Allow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proper</a:t>
            </a:r>
            <a:r>
              <a:rPr lang="fr-CH" sz="1100" dirty="0" smtClean="0">
                <a:solidFill>
                  <a:srgbClr val="000000"/>
                </a:solidFill>
              </a:rPr>
              <a:t> time for a intense short model program, and for the </a:t>
            </a:r>
            <a:r>
              <a:rPr lang="fr-CH" sz="1100" dirty="0" err="1" smtClean="0">
                <a:solidFill>
                  <a:srgbClr val="000000"/>
                </a:solidFill>
              </a:rPr>
              <a:t>scaling</a:t>
            </a:r>
            <a:r>
              <a:rPr lang="fr-CH" sz="1100" dirty="0" smtClean="0">
                <a:solidFill>
                  <a:srgbClr val="000000"/>
                </a:solidFill>
              </a:rPr>
              <a:t> to longer </a:t>
            </a:r>
            <a:r>
              <a:rPr lang="fr-CH" sz="1100" dirty="0" err="1" smtClean="0">
                <a:solidFill>
                  <a:srgbClr val="000000"/>
                </a:solidFill>
              </a:rPr>
              <a:t>lenghts</a:t>
            </a:r>
            <a:endParaRPr lang="fr-CH" sz="1100" dirty="0" smtClean="0">
              <a:solidFill>
                <a:srgbClr val="000000"/>
              </a:solidFill>
            </a:endParaRPr>
          </a:p>
          <a:p>
            <a:pPr lvl="1"/>
            <a:r>
              <a:rPr lang="fr-CH" sz="1100" dirty="0" err="1" smtClean="0">
                <a:solidFill>
                  <a:srgbClr val="000000"/>
                </a:solidFill>
              </a:rPr>
              <a:t>However</a:t>
            </a:r>
            <a:r>
              <a:rPr lang="fr-CH" sz="1100" dirty="0" smtClean="0">
                <a:solidFill>
                  <a:srgbClr val="000000"/>
                </a:solidFill>
              </a:rPr>
              <a:t>, </a:t>
            </a:r>
            <a:r>
              <a:rPr lang="fr-CH" sz="1100" dirty="0" err="1" smtClean="0">
                <a:solidFill>
                  <a:srgbClr val="000000"/>
                </a:solidFill>
              </a:rPr>
              <a:t>with</a:t>
            </a:r>
            <a:r>
              <a:rPr lang="fr-CH" sz="1100" dirty="0" smtClean="0">
                <a:solidFill>
                  <a:srgbClr val="000000"/>
                </a:solidFill>
              </a:rPr>
              <a:t> LARP and HL-LHC </a:t>
            </a:r>
            <a:r>
              <a:rPr lang="fr-CH" sz="1100" dirty="0" err="1" smtClean="0">
                <a:solidFill>
                  <a:srgbClr val="000000"/>
                </a:solidFill>
              </a:rPr>
              <a:t>experience</a:t>
            </a:r>
            <a:r>
              <a:rPr lang="fr-CH" sz="1100" dirty="0" smtClean="0">
                <a:solidFill>
                  <a:srgbClr val="000000"/>
                </a:solidFill>
              </a:rPr>
              <a:t>, </a:t>
            </a:r>
            <a:r>
              <a:rPr lang="fr-CH" sz="1100" dirty="0" err="1" smtClean="0">
                <a:solidFill>
                  <a:srgbClr val="000000"/>
                </a:solidFill>
              </a:rPr>
              <a:t>we</a:t>
            </a:r>
            <a:r>
              <a:rPr lang="fr-CH" sz="1100" dirty="0" smtClean="0">
                <a:solidFill>
                  <a:srgbClr val="000000"/>
                </a:solidFill>
              </a:rPr>
              <a:t> do not </a:t>
            </a:r>
            <a:r>
              <a:rPr lang="fr-CH" sz="1100" dirty="0" err="1" smtClean="0">
                <a:solidFill>
                  <a:srgbClr val="000000"/>
                </a:solidFill>
              </a:rPr>
              <a:t>start</a:t>
            </a:r>
            <a:r>
              <a:rPr lang="fr-CH" sz="1100" dirty="0" smtClean="0">
                <a:solidFill>
                  <a:srgbClr val="000000"/>
                </a:solidFill>
              </a:rPr>
              <a:t> </a:t>
            </a:r>
            <a:r>
              <a:rPr lang="fr-CH" sz="1100" dirty="0" err="1" smtClean="0">
                <a:solidFill>
                  <a:srgbClr val="000000"/>
                </a:solidFill>
              </a:rPr>
              <a:t>from</a:t>
            </a:r>
            <a:r>
              <a:rPr lang="fr-CH" sz="1100" dirty="0" smtClean="0">
                <a:solidFill>
                  <a:srgbClr val="000000"/>
                </a:solidFill>
              </a:rPr>
              <a:t> scratch 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901" y="2067694"/>
            <a:ext cx="1872208" cy="275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4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 T TIMELINE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 fontScale="92500" lnSpcReduction="10000"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Project start in July 2010, to be installed in 2019 (Long Shutdown 2)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Lead by M. </a:t>
            </a:r>
            <a:r>
              <a:rPr lang="fr-CH" sz="2000" dirty="0" err="1" smtClean="0">
                <a:solidFill>
                  <a:srgbClr val="000000"/>
                </a:solidFill>
              </a:rPr>
              <a:t>Karppinen</a:t>
            </a:r>
            <a:r>
              <a:rPr lang="fr-CH" sz="2000" dirty="0" smtClean="0">
                <a:solidFill>
                  <a:srgbClr val="000000"/>
                </a:solidFill>
              </a:rPr>
              <a:t> 2011-2014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Design (B. </a:t>
            </a:r>
            <a:r>
              <a:rPr lang="fr-CH" sz="1800" dirty="0" err="1" smtClean="0">
                <a:solidFill>
                  <a:srgbClr val="000000"/>
                </a:solidFill>
              </a:rPr>
              <a:t>Auchmann</a:t>
            </a:r>
            <a:r>
              <a:rPr lang="fr-CH" sz="1800" dirty="0" smtClean="0">
                <a:solidFill>
                  <a:srgbClr val="000000"/>
                </a:solidFill>
              </a:rPr>
              <a:t>, D. </a:t>
            </a:r>
            <a:r>
              <a:rPr lang="fr-CH" sz="1800" dirty="0" err="1" smtClean="0">
                <a:solidFill>
                  <a:srgbClr val="000000"/>
                </a:solidFill>
              </a:rPr>
              <a:t>Smekens</a:t>
            </a:r>
            <a:r>
              <a:rPr lang="fr-CH" sz="1800" dirty="0" smtClean="0">
                <a:solidFill>
                  <a:srgbClr val="000000"/>
                </a:solidFill>
              </a:rPr>
              <a:t>, et al.), first double aperture short </a:t>
            </a:r>
            <a:r>
              <a:rPr lang="fr-CH" sz="1800" dirty="0" err="1" smtClean="0">
                <a:solidFill>
                  <a:srgbClr val="000000"/>
                </a:solidFill>
              </a:rPr>
              <a:t>models</a:t>
            </a:r>
            <a:r>
              <a:rPr lang="fr-CH" sz="1800" dirty="0" smtClean="0">
                <a:solidFill>
                  <a:srgbClr val="000000"/>
                </a:solidFill>
              </a:rPr>
              <a:t> (927, J. C. Perez et al.)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Fall</a:t>
            </a:r>
            <a:r>
              <a:rPr lang="fr-CH" sz="1800" dirty="0" smtClean="0">
                <a:solidFill>
                  <a:srgbClr val="000000"/>
                </a:solidFill>
              </a:rPr>
              <a:t> 2014 </a:t>
            </a:r>
            <a:r>
              <a:rPr lang="fr-CH" sz="1800" dirty="0">
                <a:solidFill>
                  <a:srgbClr val="C00000"/>
                </a:solidFill>
              </a:rPr>
              <a:t>(</a:t>
            </a:r>
            <a:r>
              <a:rPr lang="fr-CH" sz="1800" dirty="0" smtClean="0">
                <a:solidFill>
                  <a:srgbClr val="C00000"/>
                </a:solidFill>
              </a:rPr>
              <a:t>T</a:t>
            </a:r>
            <a:r>
              <a:rPr lang="fr-CH" sz="1800" baseline="-25000" dirty="0" smtClean="0">
                <a:solidFill>
                  <a:srgbClr val="C00000"/>
                </a:solidFill>
              </a:rPr>
              <a:t>0</a:t>
            </a:r>
            <a:r>
              <a:rPr lang="fr-CH" sz="1800" dirty="0" smtClean="0">
                <a:solidFill>
                  <a:srgbClr val="C00000"/>
                </a:solidFill>
              </a:rPr>
              <a:t>+4.2 </a:t>
            </a:r>
            <a:r>
              <a:rPr lang="fr-CH" sz="1800" dirty="0" err="1" smtClean="0">
                <a:solidFill>
                  <a:srgbClr val="C00000"/>
                </a:solidFill>
              </a:rPr>
              <a:t>years</a:t>
            </a:r>
            <a:r>
              <a:rPr lang="fr-CH" sz="1800" dirty="0" smtClean="0">
                <a:solidFill>
                  <a:srgbClr val="C00000"/>
                </a:solidFill>
              </a:rPr>
              <a:t>) </a:t>
            </a:r>
            <a:r>
              <a:rPr lang="fr-CH" sz="1800" dirty="0" smtClean="0">
                <a:solidFill>
                  <a:srgbClr val="000000"/>
                </a:solidFill>
              </a:rPr>
              <a:t>test first model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June</a:t>
            </a:r>
            <a:r>
              <a:rPr lang="fr-CH" sz="1800" dirty="0">
                <a:solidFill>
                  <a:srgbClr val="000000"/>
                </a:solidFill>
              </a:rPr>
              <a:t> 2015 (</a:t>
            </a:r>
            <a:r>
              <a:rPr lang="fr-CH" sz="1800" dirty="0" smtClean="0">
                <a:solidFill>
                  <a:srgbClr val="000000"/>
                </a:solidFill>
              </a:rPr>
              <a:t>T</a:t>
            </a:r>
            <a:r>
              <a:rPr lang="fr-CH" sz="1800" baseline="-25000" dirty="0" smtClean="0">
                <a:solidFill>
                  <a:srgbClr val="000000"/>
                </a:solidFill>
              </a:rPr>
              <a:t>0</a:t>
            </a:r>
            <a:r>
              <a:rPr lang="fr-CH" sz="1800" dirty="0" smtClean="0">
                <a:solidFill>
                  <a:srgbClr val="000000"/>
                </a:solidFill>
              </a:rPr>
              <a:t>+5 </a:t>
            </a:r>
            <a:r>
              <a:rPr lang="fr-CH" sz="1800" dirty="0" err="1">
                <a:solidFill>
                  <a:srgbClr val="000000"/>
                </a:solidFill>
              </a:rPr>
              <a:t>years</a:t>
            </a:r>
            <a:r>
              <a:rPr lang="fr-CH" sz="1800" dirty="0">
                <a:solidFill>
                  <a:srgbClr val="000000"/>
                </a:solidFill>
              </a:rPr>
              <a:t>) </a:t>
            </a:r>
            <a:r>
              <a:rPr lang="fr-CH" sz="1800" dirty="0" err="1" smtClean="0">
                <a:solidFill>
                  <a:schemeClr val="accent3"/>
                </a:solidFill>
              </a:rPr>
              <a:t>succesful</a:t>
            </a:r>
            <a:r>
              <a:rPr lang="fr-CH" sz="1800" dirty="0" smtClean="0">
                <a:solidFill>
                  <a:schemeClr val="accent3"/>
                </a:solidFill>
              </a:rPr>
              <a:t> test of second model, and of double aperture</a:t>
            </a:r>
            <a:endParaRPr lang="fr-CH" sz="1800" dirty="0">
              <a:solidFill>
                <a:schemeClr val="accent3"/>
              </a:solidFill>
            </a:endParaRPr>
          </a:p>
          <a:p>
            <a:r>
              <a:rPr lang="fr-CH" sz="2000" dirty="0">
                <a:solidFill>
                  <a:srgbClr val="000000"/>
                </a:solidFill>
              </a:rPr>
              <a:t>L</a:t>
            </a:r>
            <a:r>
              <a:rPr lang="fr-CH" sz="2000" dirty="0" smtClean="0">
                <a:solidFill>
                  <a:srgbClr val="000000"/>
                </a:solidFill>
              </a:rPr>
              <a:t>ead by F. Savary </a:t>
            </a:r>
            <a:r>
              <a:rPr lang="fr-CH" sz="2000" dirty="0" err="1" smtClean="0">
                <a:solidFill>
                  <a:srgbClr val="000000"/>
                </a:solidFill>
              </a:rPr>
              <a:t>since</a:t>
            </a:r>
            <a:r>
              <a:rPr lang="fr-CH" sz="2000" dirty="0" smtClean="0">
                <a:solidFill>
                  <a:srgbClr val="000000"/>
                </a:solidFill>
              </a:rPr>
              <a:t> 2015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Completion</a:t>
            </a:r>
            <a:r>
              <a:rPr lang="fr-CH" sz="1800" dirty="0" smtClean="0">
                <a:solidFill>
                  <a:srgbClr val="000000"/>
                </a:solidFill>
              </a:rPr>
              <a:t> of short model program, </a:t>
            </a:r>
            <a:r>
              <a:rPr lang="fr-CH" sz="1800" dirty="0" err="1" smtClean="0">
                <a:solidFill>
                  <a:srgbClr val="000000"/>
                </a:solidFill>
              </a:rPr>
              <a:t>scaling</a:t>
            </a:r>
            <a:r>
              <a:rPr lang="fr-CH" sz="1800" dirty="0" smtClean="0">
                <a:solidFill>
                  <a:srgbClr val="000000"/>
                </a:solidFill>
              </a:rPr>
              <a:t> to 5.5 m-long-</a:t>
            </a:r>
            <a:r>
              <a:rPr lang="fr-CH" sz="1800" dirty="0" err="1" smtClean="0">
                <a:solidFill>
                  <a:srgbClr val="000000"/>
                </a:solidFill>
              </a:rPr>
              <a:t>magnets</a:t>
            </a:r>
            <a:r>
              <a:rPr lang="fr-CH" sz="1800" dirty="0" smtClean="0">
                <a:solidFill>
                  <a:srgbClr val="000000"/>
                </a:solidFill>
              </a:rPr>
              <a:t> (prototypes and </a:t>
            </a:r>
            <a:r>
              <a:rPr lang="fr-CH" sz="1800" dirty="0" err="1" smtClean="0">
                <a:solidFill>
                  <a:srgbClr val="000000"/>
                </a:solidFill>
              </a:rPr>
              <a:t>series</a:t>
            </a:r>
            <a:r>
              <a:rPr lang="fr-CH" sz="1800" dirty="0" smtClean="0">
                <a:solidFill>
                  <a:srgbClr val="000000"/>
                </a:solidFill>
              </a:rPr>
              <a:t>)</a:t>
            </a:r>
          </a:p>
          <a:p>
            <a:pPr lvl="2"/>
            <a:r>
              <a:rPr lang="fr-CH" sz="1400" dirty="0" err="1" smtClean="0">
                <a:solidFill>
                  <a:srgbClr val="000000"/>
                </a:solidFill>
              </a:rPr>
              <a:t>Task</a:t>
            </a:r>
            <a:r>
              <a:rPr lang="fr-CH" sz="1400" dirty="0" smtClean="0">
                <a:solidFill>
                  <a:srgbClr val="000000"/>
                </a:solidFill>
              </a:rPr>
              <a:t> force </a:t>
            </a:r>
            <a:r>
              <a:rPr lang="fr-CH" sz="1400" dirty="0" err="1" smtClean="0">
                <a:solidFill>
                  <a:srgbClr val="000000"/>
                </a:solidFill>
              </a:rPr>
              <a:t>starts</a:t>
            </a:r>
            <a:r>
              <a:rPr lang="fr-CH" sz="1400" dirty="0" smtClean="0">
                <a:solidFill>
                  <a:srgbClr val="000000"/>
                </a:solidFill>
              </a:rPr>
              <a:t> in </a:t>
            </a:r>
            <a:r>
              <a:rPr lang="fr-CH" sz="1400" dirty="0" err="1" smtClean="0">
                <a:solidFill>
                  <a:srgbClr val="000000"/>
                </a:solidFill>
              </a:rPr>
              <a:t>November</a:t>
            </a:r>
            <a:r>
              <a:rPr lang="fr-CH" sz="1400" dirty="0" smtClean="0">
                <a:solidFill>
                  <a:srgbClr val="000000"/>
                </a:solidFill>
              </a:rPr>
              <a:t> 2017 to </a:t>
            </a:r>
            <a:r>
              <a:rPr lang="fr-CH" sz="1400" dirty="0" err="1" smtClean="0">
                <a:solidFill>
                  <a:srgbClr val="000000"/>
                </a:solidFill>
              </a:rPr>
              <a:t>review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different</a:t>
            </a:r>
            <a:r>
              <a:rPr lang="fr-CH" sz="1400" dirty="0" smtClean="0">
                <a:solidFill>
                  <a:srgbClr val="000000"/>
                </a:solidFill>
              </a:rPr>
              <a:t> aspects, </a:t>
            </a:r>
            <a:r>
              <a:rPr lang="fr-CH" sz="1400" dirty="0" err="1" smtClean="0">
                <a:solidFill>
                  <a:srgbClr val="000000"/>
                </a:solidFill>
              </a:rPr>
              <a:t>among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them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collaring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parameters</a:t>
            </a:r>
            <a:r>
              <a:rPr lang="fr-CH" sz="1400" dirty="0" smtClean="0">
                <a:solidFill>
                  <a:srgbClr val="000000"/>
                </a:solidFill>
              </a:rPr>
              <a:t> (P. Ferracin et al.)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June 2018 </a:t>
            </a:r>
            <a:r>
              <a:rPr lang="fr-CH" sz="1800" dirty="0">
                <a:solidFill>
                  <a:srgbClr val="C00000"/>
                </a:solidFill>
              </a:rPr>
              <a:t>(</a:t>
            </a:r>
            <a:r>
              <a:rPr lang="fr-CH" sz="1800" dirty="0" smtClean="0">
                <a:solidFill>
                  <a:srgbClr val="C00000"/>
                </a:solidFill>
              </a:rPr>
              <a:t>T</a:t>
            </a:r>
            <a:r>
              <a:rPr lang="fr-CH" sz="1800" baseline="-25000" dirty="0" smtClean="0">
                <a:solidFill>
                  <a:srgbClr val="C00000"/>
                </a:solidFill>
              </a:rPr>
              <a:t>0</a:t>
            </a:r>
            <a:r>
              <a:rPr lang="fr-CH" sz="1800" dirty="0" smtClean="0">
                <a:solidFill>
                  <a:srgbClr val="C00000"/>
                </a:solidFill>
              </a:rPr>
              <a:t>+8 </a:t>
            </a:r>
            <a:r>
              <a:rPr lang="fr-CH" sz="1800" dirty="0">
                <a:solidFill>
                  <a:srgbClr val="C00000"/>
                </a:solidFill>
              </a:rPr>
              <a:t>years) </a:t>
            </a:r>
            <a:r>
              <a:rPr lang="fr-CH" sz="1800" dirty="0" smtClean="0">
                <a:solidFill>
                  <a:srgbClr val="000000"/>
                </a:solidFill>
              </a:rPr>
              <a:t>test of first prototype</a:t>
            </a:r>
          </a:p>
          <a:p>
            <a:pPr lvl="1"/>
            <a:r>
              <a:rPr lang="fr-CH" sz="1800" dirty="0" smtClean="0">
                <a:solidFill>
                  <a:srgbClr val="CA1100"/>
                </a:solidFill>
              </a:rPr>
              <a:t>First succesful 5.5-m-long </a:t>
            </a:r>
            <a:r>
              <a:rPr lang="fr-CH" sz="1800" dirty="0" smtClean="0">
                <a:solidFill>
                  <a:srgbClr val="000000"/>
                </a:solidFill>
              </a:rPr>
              <a:t>Nb</a:t>
            </a:r>
            <a:r>
              <a:rPr lang="fr-CH" sz="1800" baseline="-25000" dirty="0" smtClean="0">
                <a:solidFill>
                  <a:srgbClr val="000000"/>
                </a:solidFill>
              </a:rPr>
              <a:t>3</a:t>
            </a:r>
            <a:r>
              <a:rPr lang="fr-CH" sz="1800" dirty="0" smtClean="0">
                <a:solidFill>
                  <a:srgbClr val="000000"/>
                </a:solidFill>
              </a:rPr>
              <a:t>Sn magnet in July 2019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Installation in LS2 has been canceled in </a:t>
            </a:r>
            <a:r>
              <a:rPr lang="fr-CH" sz="1800" dirty="0" err="1" smtClean="0">
                <a:solidFill>
                  <a:srgbClr val="000000"/>
                </a:solidFill>
              </a:rPr>
              <a:t>November</a:t>
            </a:r>
            <a:r>
              <a:rPr lang="fr-CH" sz="1800" dirty="0" smtClean="0">
                <a:solidFill>
                  <a:srgbClr val="000000"/>
                </a:solidFill>
              </a:rPr>
              <a:t> 2020, due to </a:t>
            </a:r>
            <a:r>
              <a:rPr lang="fr-CH" sz="1800" dirty="0" smtClean="0">
                <a:solidFill>
                  <a:srgbClr val="C00000"/>
                </a:solidFill>
              </a:rPr>
              <a:t>performance </a:t>
            </a:r>
            <a:r>
              <a:rPr lang="fr-CH" sz="1800" dirty="0" err="1" smtClean="0">
                <a:solidFill>
                  <a:srgbClr val="C00000"/>
                </a:solidFill>
              </a:rPr>
              <a:t>degradation</a:t>
            </a:r>
            <a:r>
              <a:rPr lang="fr-CH" sz="1800" dirty="0" smtClean="0">
                <a:solidFill>
                  <a:srgbClr val="C00000"/>
                </a:solidFill>
              </a:rPr>
              <a:t> with time</a:t>
            </a:r>
            <a:r>
              <a:rPr lang="fr-CH" sz="1800" dirty="0" smtClean="0">
                <a:solidFill>
                  <a:srgbClr val="000000"/>
                </a:solidFill>
              </a:rPr>
              <a:t> observed in 3 </a:t>
            </a:r>
            <a:r>
              <a:rPr lang="fr-CH" sz="1800" dirty="0" err="1" smtClean="0">
                <a:solidFill>
                  <a:srgbClr val="000000"/>
                </a:solidFill>
              </a:rPr>
              <a:t>series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magnets</a:t>
            </a:r>
            <a:endParaRPr lang="fr-CH" sz="1800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4748374"/>
            <a:ext cx="4685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Thanks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L. Bottura for the </a:t>
            </a:r>
            <a:r>
              <a:rPr lang="fr-CH" sz="14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careful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reconstruction of </a:t>
            </a:r>
            <a:r>
              <a:rPr lang="fr-CH" sz="14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timeline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9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 T TIMELINE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200" dirty="0" smtClean="0">
                <a:solidFill>
                  <a:srgbClr val="000000"/>
                </a:solidFill>
              </a:rPr>
              <a:t>Short model program (more than 20 coils)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8 single aperture, </a:t>
            </a:r>
            <a:r>
              <a:rPr lang="fr-CH" sz="1600" dirty="0" err="1" smtClean="0">
                <a:solidFill>
                  <a:srgbClr val="000000"/>
                </a:solidFill>
              </a:rPr>
              <a:t>partly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assembled</a:t>
            </a:r>
            <a:r>
              <a:rPr lang="fr-CH" sz="1600" dirty="0" smtClean="0">
                <a:solidFill>
                  <a:srgbClr val="000000"/>
                </a:solidFill>
              </a:rPr>
              <a:t> in 2 double aperture </a:t>
            </a:r>
            <a:r>
              <a:rPr lang="fr-CH" sz="1600" dirty="0" err="1" smtClean="0">
                <a:solidFill>
                  <a:srgbClr val="000000"/>
                </a:solidFill>
              </a:rPr>
              <a:t>with</a:t>
            </a:r>
            <a:r>
              <a:rPr lang="fr-CH" sz="1600" dirty="0" smtClean="0">
                <a:solidFill>
                  <a:srgbClr val="000000"/>
                </a:solidFill>
              </a:rPr>
              <a:t> RRP </a:t>
            </a:r>
            <a:r>
              <a:rPr lang="fr-CH" sz="1600" dirty="0" err="1" smtClean="0">
                <a:solidFill>
                  <a:srgbClr val="000000"/>
                </a:solidFill>
              </a:rPr>
              <a:t>conductor</a:t>
            </a:r>
            <a:endParaRPr lang="fr-CH" sz="1600" dirty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2 </a:t>
            </a:r>
            <a:r>
              <a:rPr lang="fr-CH" sz="1600" dirty="0">
                <a:solidFill>
                  <a:srgbClr val="000000"/>
                </a:solidFill>
              </a:rPr>
              <a:t>single aperture, </a:t>
            </a:r>
            <a:r>
              <a:rPr lang="fr-CH" sz="1600" dirty="0" err="1" smtClean="0">
                <a:solidFill>
                  <a:srgbClr val="000000"/>
                </a:solidFill>
              </a:rPr>
              <a:t>assembled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>
                <a:solidFill>
                  <a:srgbClr val="000000"/>
                </a:solidFill>
              </a:rPr>
              <a:t>in </a:t>
            </a:r>
            <a:r>
              <a:rPr lang="fr-CH" sz="1600" dirty="0" smtClean="0">
                <a:solidFill>
                  <a:srgbClr val="000000"/>
                </a:solidFill>
              </a:rPr>
              <a:t>one double </a:t>
            </a:r>
            <a:r>
              <a:rPr lang="fr-CH" sz="1600" dirty="0">
                <a:solidFill>
                  <a:srgbClr val="000000"/>
                </a:solidFill>
              </a:rPr>
              <a:t>aperture </a:t>
            </a:r>
            <a:r>
              <a:rPr lang="fr-CH" sz="1600" dirty="0" err="1">
                <a:solidFill>
                  <a:srgbClr val="000000"/>
                </a:solidFill>
              </a:rPr>
              <a:t>with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smtClean="0">
                <a:solidFill>
                  <a:srgbClr val="000000"/>
                </a:solidFill>
              </a:rPr>
              <a:t>PIT </a:t>
            </a:r>
            <a:r>
              <a:rPr lang="fr-CH" sz="1600" dirty="0" err="1" smtClean="0">
                <a:solidFill>
                  <a:srgbClr val="000000"/>
                </a:solidFill>
              </a:rPr>
              <a:t>conductor</a:t>
            </a:r>
            <a:endParaRPr lang="fr-CH" sz="1600" dirty="0" smtClean="0">
              <a:solidFill>
                <a:srgbClr val="000000"/>
              </a:solidFill>
            </a:endParaRPr>
          </a:p>
          <a:p>
            <a:r>
              <a:rPr lang="fr-CH" sz="2000" dirty="0" smtClean="0">
                <a:solidFill>
                  <a:srgbClr val="000000"/>
                </a:solidFill>
              </a:rPr>
              <a:t>1 Prototype and 4 </a:t>
            </a:r>
            <a:r>
              <a:rPr lang="fr-CH" sz="2000" dirty="0" err="1" smtClean="0">
                <a:solidFill>
                  <a:srgbClr val="000000"/>
                </a:solidFill>
              </a:rPr>
              <a:t>series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magnets</a:t>
            </a:r>
            <a:endParaRPr lang="fr-CH" sz="2000" dirty="0" smtClean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fr-CH" sz="1600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0584" y="4557984"/>
            <a:ext cx="1584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Yoked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11 T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1C1383-4F11-3646-A423-6AB1E363D9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2427734"/>
            <a:ext cx="3274328" cy="20882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3213E2F-7AE6-7149-9408-6D37DFD78C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8" r="3639"/>
          <a:stretch/>
        </p:blipFill>
        <p:spPr>
          <a:xfrm>
            <a:off x="5290127" y="2139702"/>
            <a:ext cx="3613942" cy="2432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4168" y="4648628"/>
            <a:ext cx="2141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11 T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in the cryostat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99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 T DESIGN CONTRAINTS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3"/>
            <a:ext cx="6186493" cy="4320481"/>
          </a:xfrm>
        </p:spPr>
        <p:txBody>
          <a:bodyPr>
            <a:noAutofit/>
          </a:bodyPr>
          <a:lstStyle/>
          <a:p>
            <a:r>
              <a:rPr lang="fr-CH" sz="2000" dirty="0">
                <a:solidFill>
                  <a:srgbClr val="000000"/>
                </a:solidFill>
              </a:rPr>
              <a:t>In a dipole at first order field is given by coil width times </a:t>
            </a:r>
            <a:r>
              <a:rPr lang="fr-CH" sz="2000" dirty="0" err="1" smtClean="0">
                <a:solidFill>
                  <a:srgbClr val="000000"/>
                </a:solidFill>
              </a:rPr>
              <a:t>overall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current</a:t>
            </a:r>
            <a:r>
              <a:rPr lang="fr-CH" sz="2000" dirty="0" smtClean="0">
                <a:solidFill>
                  <a:srgbClr val="000000"/>
                </a:solidFill>
              </a:rPr>
              <a:t> density</a:t>
            </a:r>
          </a:p>
          <a:p>
            <a:endParaRPr lang="fr-CH" sz="2000" dirty="0" smtClean="0">
              <a:solidFill>
                <a:srgbClr val="000000"/>
              </a:solidFill>
            </a:endParaRPr>
          </a:p>
          <a:p>
            <a:pPr lvl="1"/>
            <a:endParaRPr lang="fr-CH" sz="2000" dirty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With 450 A/mm</a:t>
            </a:r>
            <a:r>
              <a:rPr lang="fr-CH" sz="1800" baseline="30000" dirty="0" smtClean="0">
                <a:solidFill>
                  <a:srgbClr val="000000"/>
                </a:solidFill>
              </a:rPr>
              <a:t>2</a:t>
            </a:r>
            <a:r>
              <a:rPr lang="fr-CH" sz="1800" dirty="0" smtClean="0">
                <a:solidFill>
                  <a:srgbClr val="000000"/>
                </a:solidFill>
              </a:rPr>
              <a:t>, 10 mm of coil width make 2.8 T </a:t>
            </a:r>
            <a:endParaRPr lang="fr-CH" sz="1800" dirty="0">
              <a:solidFill>
                <a:srgbClr val="000000"/>
              </a:solidFill>
            </a:endParaRPr>
          </a:p>
          <a:p>
            <a:pPr lvl="2"/>
            <a:r>
              <a:rPr lang="fr-CH" sz="1400" dirty="0" smtClean="0">
                <a:solidFill>
                  <a:srgbClr val="000000"/>
                </a:solidFill>
              </a:rPr>
              <a:t>LHC </a:t>
            </a:r>
            <a:r>
              <a:rPr lang="fr-CH" sz="1400" dirty="0" err="1" smtClean="0">
                <a:solidFill>
                  <a:srgbClr val="000000"/>
                </a:solidFill>
              </a:rPr>
              <a:t>dipole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coil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width</a:t>
            </a:r>
            <a:r>
              <a:rPr lang="fr-CH" sz="1400" dirty="0" smtClean="0">
                <a:solidFill>
                  <a:srgbClr val="000000"/>
                </a:solidFill>
              </a:rPr>
              <a:t>: 2 times ~15 mm (</a:t>
            </a:r>
            <a:r>
              <a:rPr lang="fr-CH" sz="1400" dirty="0" err="1" smtClean="0">
                <a:solidFill>
                  <a:srgbClr val="000000"/>
                </a:solidFill>
              </a:rPr>
              <a:t>with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grading</a:t>
            </a:r>
            <a:r>
              <a:rPr lang="fr-CH" sz="14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fr-CH" sz="2000" dirty="0" err="1" smtClean="0">
                <a:solidFill>
                  <a:srgbClr val="000000"/>
                </a:solidFill>
              </a:rPr>
              <a:t>With</a:t>
            </a:r>
            <a:r>
              <a:rPr lang="fr-CH" sz="2000" dirty="0" smtClean="0">
                <a:solidFill>
                  <a:srgbClr val="000000"/>
                </a:solidFill>
              </a:rPr>
              <a:t> respect to the LHC dipole, the </a:t>
            </a:r>
            <a:r>
              <a:rPr lang="fr-CH" sz="2000" dirty="0" err="1" smtClean="0">
                <a:solidFill>
                  <a:srgbClr val="000000"/>
                </a:solidFill>
              </a:rPr>
              <a:t>increase</a:t>
            </a:r>
            <a:r>
              <a:rPr lang="fr-CH" sz="2000" dirty="0" smtClean="0">
                <a:solidFill>
                  <a:srgbClr val="000000"/>
                </a:solidFill>
              </a:rPr>
              <a:t> in field is </a:t>
            </a:r>
            <a:r>
              <a:rPr lang="fr-CH" sz="2000" dirty="0" smtClean="0">
                <a:solidFill>
                  <a:srgbClr val="C00000"/>
                </a:solidFill>
              </a:rPr>
              <a:t>all given by </a:t>
            </a:r>
            <a:r>
              <a:rPr lang="fr-CH" sz="2000" dirty="0" err="1" smtClean="0">
                <a:solidFill>
                  <a:srgbClr val="C00000"/>
                </a:solidFill>
              </a:rPr>
              <a:t>current</a:t>
            </a:r>
            <a:r>
              <a:rPr lang="fr-CH" sz="2000" dirty="0" smtClean="0">
                <a:solidFill>
                  <a:srgbClr val="C00000"/>
                </a:solidFill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</a:rPr>
              <a:t>density</a:t>
            </a:r>
            <a:endParaRPr lang="fr-CH" sz="2000" dirty="0" smtClean="0">
              <a:solidFill>
                <a:srgbClr val="C00000"/>
              </a:solidFill>
            </a:endParaRPr>
          </a:p>
          <a:p>
            <a:pPr lvl="1"/>
            <a:r>
              <a:rPr lang="fr-CH" sz="1800" dirty="0">
                <a:solidFill>
                  <a:srgbClr val="000000"/>
                </a:solidFill>
              </a:rPr>
              <a:t>11 T </a:t>
            </a:r>
            <a:r>
              <a:rPr lang="fr-CH" sz="1800" dirty="0" err="1">
                <a:solidFill>
                  <a:srgbClr val="000000"/>
                </a:solidFill>
              </a:rPr>
              <a:t>dipole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coil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width</a:t>
            </a:r>
            <a:r>
              <a:rPr lang="fr-CH" sz="1800" dirty="0">
                <a:solidFill>
                  <a:srgbClr val="000000"/>
                </a:solidFill>
              </a:rPr>
              <a:t>: 2 times ~15 mm (no </a:t>
            </a:r>
            <a:r>
              <a:rPr lang="fr-CH" sz="1800" dirty="0" err="1">
                <a:solidFill>
                  <a:srgbClr val="000000"/>
                </a:solidFill>
              </a:rPr>
              <a:t>grading</a:t>
            </a:r>
            <a:r>
              <a:rPr lang="fr-CH" sz="1800" dirty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Since collars are thinner, iron </a:t>
            </a:r>
            <a:r>
              <a:rPr lang="fr-CH" sz="1800" dirty="0" err="1" smtClean="0">
                <a:solidFill>
                  <a:srgbClr val="000000"/>
                </a:solidFill>
              </a:rPr>
              <a:t>helps</a:t>
            </a:r>
            <a:r>
              <a:rPr lang="fr-CH" sz="1800" dirty="0" smtClean="0">
                <a:solidFill>
                  <a:srgbClr val="000000"/>
                </a:solidFill>
              </a:rPr>
              <a:t> more but we end up </a:t>
            </a:r>
            <a:r>
              <a:rPr lang="fr-CH" sz="1800" dirty="0" err="1" smtClean="0">
                <a:solidFill>
                  <a:srgbClr val="000000"/>
                </a:solidFill>
              </a:rPr>
              <a:t>with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smtClean="0">
                <a:solidFill>
                  <a:srgbClr val="CA1100"/>
                </a:solidFill>
              </a:rPr>
              <a:t>520 A/mm</a:t>
            </a:r>
            <a:r>
              <a:rPr lang="fr-CH" sz="1800" baseline="30000" dirty="0" smtClean="0">
                <a:solidFill>
                  <a:srgbClr val="CA1100"/>
                </a:solidFill>
              </a:rPr>
              <a:t>2</a:t>
            </a:r>
            <a:r>
              <a:rPr lang="fr-CH" sz="1800" dirty="0" smtClean="0">
                <a:solidFill>
                  <a:srgbClr val="CA1100"/>
                </a:solidFill>
              </a:rPr>
              <a:t> overall </a:t>
            </a:r>
            <a:r>
              <a:rPr lang="fr-CH" sz="1800" dirty="0" smtClean="0">
                <a:solidFill>
                  <a:srgbClr val="000000"/>
                </a:solidFill>
              </a:rPr>
              <a:t>(including insulation)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A </a:t>
            </a:r>
            <a:r>
              <a:rPr lang="fr-CH" sz="1800" dirty="0" err="1" smtClean="0">
                <a:solidFill>
                  <a:srgbClr val="000000"/>
                </a:solidFill>
              </a:rPr>
              <a:t>larger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coil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>
                <a:solidFill>
                  <a:srgbClr val="000000"/>
                </a:solidFill>
              </a:rPr>
              <a:t>widthcould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not be used without breaking </a:t>
            </a:r>
            <a:r>
              <a:rPr lang="fr-CH" sz="1800" dirty="0" smtClean="0">
                <a:solidFill>
                  <a:srgbClr val="C00000"/>
                </a:solidFill>
              </a:rPr>
              <a:t>the constraint of the 12 kA current or of </a:t>
            </a:r>
            <a:r>
              <a:rPr lang="fr-CH" sz="1800" dirty="0" err="1" smtClean="0">
                <a:solidFill>
                  <a:srgbClr val="C00000"/>
                </a:solidFill>
              </a:rPr>
              <a:t>having</a:t>
            </a:r>
            <a:r>
              <a:rPr lang="fr-CH" sz="1800" dirty="0" smtClean="0">
                <a:solidFill>
                  <a:srgbClr val="C00000"/>
                </a:solidFill>
              </a:rPr>
              <a:t> a cable </a:t>
            </a:r>
            <a:r>
              <a:rPr lang="fr-CH" sz="1800" dirty="0" err="1" smtClean="0">
                <a:solidFill>
                  <a:srgbClr val="C00000"/>
                </a:solidFill>
              </a:rPr>
              <a:t>with</a:t>
            </a:r>
            <a:r>
              <a:rPr lang="fr-CH" sz="1800" dirty="0" smtClean="0">
                <a:solidFill>
                  <a:srgbClr val="C00000"/>
                </a:solidFill>
              </a:rPr>
              <a:t> no more than 40 strands</a:t>
            </a:r>
          </a:p>
          <a:p>
            <a:pPr marL="0" indent="0">
              <a:buNone/>
            </a:pPr>
            <a:endParaRPr lang="fr-CH" sz="1800" dirty="0">
              <a:solidFill>
                <a:srgbClr val="000000"/>
              </a:solidFill>
            </a:endParaRPr>
          </a:p>
        </p:txBody>
      </p:sp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928" y="3214905"/>
            <a:ext cx="2010135" cy="192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483768" y="1308023"/>
                <a:ext cx="4032448" cy="5048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0.66</m:t>
                      </m:r>
                      <m:r>
                        <a:rPr lang="fr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𝑗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fr-CH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fr-CH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CH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nor/>
                        </m:rPr>
                        <a:rPr lang="fr-CH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308023"/>
                <a:ext cx="4032448" cy="5048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LHC_dipole_I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t="5180" r="1543"/>
          <a:stretch>
            <a:fillRect/>
          </a:stretch>
        </p:blipFill>
        <p:spPr bwMode="auto">
          <a:xfrm>
            <a:off x="7404138" y="196110"/>
            <a:ext cx="1531046" cy="151654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138" y="1787150"/>
            <a:ext cx="1642662" cy="167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89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FIELD VS COIL WIDTH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This large current density makes it sticking out of the 450 A/mm</a:t>
            </a:r>
            <a:r>
              <a:rPr lang="fr-CH" sz="2000" baseline="30000" dirty="0" smtClean="0">
                <a:solidFill>
                  <a:srgbClr val="000000"/>
                </a:solidFill>
              </a:rPr>
              <a:t>2</a:t>
            </a:r>
            <a:r>
              <a:rPr lang="fr-CH" sz="2000" dirty="0" smtClean="0">
                <a:solidFill>
                  <a:srgbClr val="000000"/>
                </a:solidFill>
              </a:rPr>
              <a:t> line of </a:t>
            </a:r>
            <a:r>
              <a:rPr lang="fr-CH" sz="2000" dirty="0" err="1" smtClean="0">
                <a:solidFill>
                  <a:srgbClr val="000000"/>
                </a:solidFill>
              </a:rPr>
              <a:t>current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density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where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we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find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most</a:t>
            </a:r>
            <a:r>
              <a:rPr lang="fr-CH" sz="2000" dirty="0" smtClean="0">
                <a:solidFill>
                  <a:srgbClr val="000000"/>
                </a:solidFill>
              </a:rPr>
              <a:t> of the </a:t>
            </a:r>
            <a:r>
              <a:rPr lang="fr-CH" sz="2000" dirty="0" err="1" smtClean="0">
                <a:solidFill>
                  <a:srgbClr val="000000"/>
                </a:solidFill>
              </a:rPr>
              <a:t>accelerator</a:t>
            </a:r>
            <a:r>
              <a:rPr lang="fr-CH" sz="2000" dirty="0" smtClean="0">
                <a:solidFill>
                  <a:srgbClr val="000000"/>
                </a:solidFill>
              </a:rPr>
              <a:t> </a:t>
            </a:r>
            <a:r>
              <a:rPr lang="fr-CH" sz="2000" dirty="0" err="1" smtClean="0">
                <a:solidFill>
                  <a:srgbClr val="000000"/>
                </a:solidFill>
              </a:rPr>
              <a:t>magnets</a:t>
            </a:r>
            <a:endParaRPr lang="fr-CH" sz="2000" dirty="0" smtClean="0">
              <a:solidFill>
                <a:srgbClr val="000000"/>
              </a:solidFill>
            </a:endParaRPr>
          </a:p>
          <a:p>
            <a:pPr lvl="1"/>
            <a:r>
              <a:rPr lang="fr-CH" sz="1400" dirty="0" err="1" smtClean="0">
                <a:solidFill>
                  <a:srgbClr val="000000"/>
                </a:solidFill>
              </a:rPr>
              <a:t>Did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dare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too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much</a:t>
            </a:r>
            <a:r>
              <a:rPr lang="fr-CH" sz="1400" dirty="0" smtClean="0">
                <a:solidFill>
                  <a:srgbClr val="000000"/>
                </a:solidFill>
              </a:rPr>
              <a:t> in </a:t>
            </a:r>
            <a:r>
              <a:rPr lang="fr-CH" sz="1400" dirty="0" err="1" smtClean="0">
                <a:solidFill>
                  <a:srgbClr val="000000"/>
                </a:solidFill>
              </a:rPr>
              <a:t>current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density</a:t>
            </a:r>
            <a:r>
              <a:rPr lang="fr-CH" sz="1400" dirty="0" smtClean="0">
                <a:solidFill>
                  <a:srgbClr val="000000"/>
                </a:solidFill>
              </a:rPr>
              <a:t> ? i.e. </a:t>
            </a:r>
            <a:r>
              <a:rPr lang="fr-CH" sz="1400" dirty="0" err="1" smtClean="0">
                <a:solidFill>
                  <a:srgbClr val="000000"/>
                </a:solidFill>
              </a:rPr>
              <a:t>did</a:t>
            </a:r>
            <a:r>
              <a:rPr lang="fr-CH" sz="1400" dirty="0" smtClean="0">
                <a:solidFill>
                  <a:srgbClr val="000000"/>
                </a:solidFill>
              </a:rPr>
              <a:t> </a:t>
            </a:r>
            <a:r>
              <a:rPr lang="fr-CH" sz="1400" dirty="0" err="1" smtClean="0">
                <a:solidFill>
                  <a:srgbClr val="000000"/>
                </a:solidFill>
              </a:rPr>
              <a:t>we</a:t>
            </a:r>
            <a:r>
              <a:rPr lang="fr-CH" sz="1400" dirty="0" smtClean="0">
                <a:solidFill>
                  <a:srgbClr val="000000"/>
                </a:solidFill>
              </a:rPr>
              <a:t> imagine a </a:t>
            </a:r>
            <a:r>
              <a:rPr lang="fr-CH" sz="1400" dirty="0" err="1" smtClean="0">
                <a:solidFill>
                  <a:srgbClr val="000000"/>
                </a:solidFill>
              </a:rPr>
              <a:t>too</a:t>
            </a:r>
            <a:r>
              <a:rPr lang="fr-CH" sz="1400" dirty="0" smtClean="0">
                <a:solidFill>
                  <a:srgbClr val="000000"/>
                </a:solidFill>
              </a:rPr>
              <a:t> effective </a:t>
            </a:r>
            <a:r>
              <a:rPr lang="fr-CH" sz="1400" dirty="0" err="1" smtClean="0">
                <a:solidFill>
                  <a:srgbClr val="000000"/>
                </a:solidFill>
              </a:rPr>
              <a:t>magnet</a:t>
            </a:r>
            <a:r>
              <a:rPr lang="fr-CH" sz="1400" dirty="0" smtClean="0">
                <a:solidFill>
                  <a:srgbClr val="000000"/>
                </a:solidFill>
              </a:rPr>
              <a:t>?</a:t>
            </a:r>
          </a:p>
          <a:p>
            <a:pPr marL="0" indent="0">
              <a:buNone/>
            </a:pPr>
            <a:endParaRPr lang="fr-CH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3" y="4729170"/>
            <a:ext cx="4666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/>
                <a:cs typeface="Times"/>
              </a:rPr>
              <a:t>Operational field versus coil width for several dipoles </a:t>
            </a:r>
            <a:endParaRPr lang="en-US" sz="1600" dirty="0">
              <a:latin typeface="Times"/>
              <a:cs typeface="Time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1" y="1559075"/>
            <a:ext cx="5112567" cy="321731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991106" y="1847760"/>
            <a:ext cx="878174" cy="1774845"/>
            <a:chOff x="5896002" y="1567548"/>
            <a:chExt cx="878174" cy="1774845"/>
          </a:xfrm>
        </p:grpSpPr>
        <p:sp>
          <p:nvSpPr>
            <p:cNvPr id="8" name="Striped Right Arrow 7"/>
            <p:cNvSpPr/>
            <p:nvPr/>
          </p:nvSpPr>
          <p:spPr>
            <a:xfrm rot="2848655">
              <a:off x="5675509" y="2326424"/>
              <a:ext cx="729018" cy="288032"/>
            </a:xfrm>
            <a:prstGeom prst="stripedRightArrow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 rot="2753886">
              <a:off x="5625143" y="2193361"/>
              <a:ext cx="17748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A1100"/>
                  </a:solidFill>
                  <a:latin typeface="Times"/>
                  <a:cs typeface="Times"/>
                </a:rPr>
                <a:t>Lower current density</a:t>
              </a:r>
            </a:p>
            <a:p>
              <a:r>
                <a:rPr lang="en-US" sz="1400" dirty="0" smtClean="0">
                  <a:solidFill>
                    <a:srgbClr val="CA1100"/>
                  </a:solidFill>
                  <a:latin typeface="Times"/>
                  <a:cs typeface="Times"/>
                </a:rPr>
                <a:t>Less efficient</a:t>
              </a:r>
              <a:endParaRPr lang="en-US" sz="1400" dirty="0">
                <a:solidFill>
                  <a:srgbClr val="CA1100"/>
                </a:solidFill>
                <a:latin typeface="Times"/>
                <a:cs typeface="Times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8865373">
            <a:off x="4622785" y="1002357"/>
            <a:ext cx="878174" cy="1800493"/>
            <a:chOff x="5896002" y="1554724"/>
            <a:chExt cx="878174" cy="1800493"/>
          </a:xfrm>
        </p:grpSpPr>
        <p:sp>
          <p:nvSpPr>
            <p:cNvPr id="12" name="Striped Right Arrow 11"/>
            <p:cNvSpPr/>
            <p:nvPr/>
          </p:nvSpPr>
          <p:spPr>
            <a:xfrm rot="13534627">
              <a:off x="5675509" y="2326424"/>
              <a:ext cx="729018" cy="288032"/>
            </a:xfrm>
            <a:prstGeom prst="stripedRightArrow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 rot="2734627">
              <a:off x="5612319" y="2193361"/>
              <a:ext cx="18004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A1100"/>
                  </a:solidFill>
                  <a:latin typeface="Times"/>
                  <a:cs typeface="Times"/>
                </a:rPr>
                <a:t>Higher current density</a:t>
              </a:r>
            </a:p>
            <a:p>
              <a:r>
                <a:rPr lang="en-US" sz="1400" dirty="0" smtClean="0">
                  <a:solidFill>
                    <a:srgbClr val="CA1100"/>
                  </a:solidFill>
                  <a:latin typeface="Times"/>
                  <a:cs typeface="Times"/>
                </a:rPr>
                <a:t>More efficient</a:t>
              </a:r>
              <a:endParaRPr lang="en-US" sz="1400" dirty="0">
                <a:solidFill>
                  <a:srgbClr val="CA1100"/>
                </a:solidFill>
                <a:latin typeface="Times"/>
                <a:cs typeface="Times"/>
              </a:endParaRPr>
            </a:p>
          </p:txBody>
        </p:sp>
      </p:grpSp>
      <p:sp>
        <p:nvSpPr>
          <p:cNvPr id="14" name="Right Triangle 13"/>
          <p:cNvSpPr/>
          <p:nvPr/>
        </p:nvSpPr>
        <p:spPr>
          <a:xfrm flipV="1">
            <a:off x="3491881" y="1707654"/>
            <a:ext cx="784363" cy="1846854"/>
          </a:xfrm>
          <a:prstGeom prst="rtTriangle">
            <a:avLst/>
          </a:prstGeom>
          <a:gradFill flip="none" rotWithShape="1">
            <a:gsLst>
              <a:gs pos="0">
                <a:schemeClr val="accent3"/>
              </a:gs>
              <a:gs pos="51000">
                <a:srgbClr val="FFFFFF"/>
              </a:gs>
            </a:gsLst>
            <a:lin ang="1938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7709241">
            <a:off x="3181664" y="2213501"/>
            <a:ext cx="13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A1100"/>
                </a:solidFill>
                <a:latin typeface="Times"/>
                <a:cs typeface="Times"/>
              </a:rPr>
              <a:t>Protection limit</a:t>
            </a:r>
            <a:endParaRPr lang="en-US" sz="1400" dirty="0">
              <a:solidFill>
                <a:srgbClr val="CA1100"/>
              </a:solidFill>
              <a:latin typeface="Times"/>
              <a:cs typeface="Time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101886"/>
            <a:ext cx="2741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(see </a:t>
            </a:r>
            <a:r>
              <a:rPr lang="en-US" sz="1200" dirty="0">
                <a:latin typeface="Times"/>
                <a:cs typeface="Times"/>
                <a:hlinkClick r:id="rId3"/>
              </a:rPr>
              <a:t>https://indico.cern.ch/event/926968</a:t>
            </a:r>
            <a:r>
              <a:rPr lang="en-US" sz="1200" dirty="0" smtClean="0">
                <a:latin typeface="Times"/>
                <a:cs typeface="Times"/>
                <a:hlinkClick r:id="rId3"/>
              </a:rPr>
              <a:t>/</a:t>
            </a:r>
            <a:r>
              <a:rPr lang="en-US" sz="1200" dirty="0" smtClean="0">
                <a:latin typeface="Times"/>
                <a:cs typeface="Times"/>
              </a:rPr>
              <a:t> </a:t>
            </a:r>
          </a:p>
          <a:p>
            <a:r>
              <a:rPr lang="en-US" sz="1200" dirty="0" smtClean="0">
                <a:latin typeface="Times"/>
                <a:cs typeface="Times"/>
              </a:rPr>
              <a:t>for a parade of magnet designs) </a:t>
            </a:r>
            <a:endParaRPr lang="en-US" sz="12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2524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FIELD VS CURRENT DENSITY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4021094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However, </a:t>
            </a:r>
            <a:r>
              <a:rPr lang="fr-CH" sz="2000" dirty="0" smtClean="0">
                <a:solidFill>
                  <a:srgbClr val="C00000"/>
                </a:solidFill>
              </a:rPr>
              <a:t>succesful quadrupoles with current densities </a:t>
            </a:r>
            <a:r>
              <a:rPr lang="fr-CH" sz="2000" dirty="0">
                <a:solidFill>
                  <a:srgbClr val="C00000"/>
                </a:solidFill>
              </a:rPr>
              <a:t>&gt;</a:t>
            </a:r>
            <a:r>
              <a:rPr lang="fr-CH" sz="2000" dirty="0" smtClean="0">
                <a:solidFill>
                  <a:srgbClr val="C00000"/>
                </a:solidFill>
              </a:rPr>
              <a:t>500 A/mm</a:t>
            </a:r>
            <a:r>
              <a:rPr lang="fr-CH" sz="2000" baseline="30000" dirty="0" smtClean="0">
                <a:solidFill>
                  <a:srgbClr val="C00000"/>
                </a:solidFill>
              </a:rPr>
              <a:t>2</a:t>
            </a:r>
            <a:r>
              <a:rPr lang="fr-CH" sz="2000" dirty="0" smtClean="0">
                <a:solidFill>
                  <a:srgbClr val="C00000"/>
                </a:solidFill>
              </a:rPr>
              <a:t> </a:t>
            </a:r>
            <a:r>
              <a:rPr lang="fr-CH" sz="2000" dirty="0" smtClean="0">
                <a:solidFill>
                  <a:srgbClr val="000000"/>
                </a:solidFill>
              </a:rPr>
              <a:t>have been built in LARP </a:t>
            </a:r>
            <a:r>
              <a:rPr lang="fr-CH" sz="1600" dirty="0" smtClean="0">
                <a:solidFill>
                  <a:srgbClr val="00B050"/>
                </a:solidFill>
              </a:rPr>
              <a:t>(</a:t>
            </a:r>
            <a:r>
              <a:rPr lang="fr-CH" sz="1600" dirty="0" err="1" smtClean="0">
                <a:solidFill>
                  <a:srgbClr val="00B050"/>
                </a:solidFill>
              </a:rPr>
              <a:t>see</a:t>
            </a:r>
            <a:r>
              <a:rPr lang="fr-CH" sz="1600" dirty="0" smtClean="0">
                <a:solidFill>
                  <a:srgbClr val="00B050"/>
                </a:solidFill>
              </a:rPr>
              <a:t> G. Ambrosio talk)</a:t>
            </a:r>
            <a:endParaRPr lang="fr-CH" sz="2000" dirty="0" smtClean="0">
              <a:solidFill>
                <a:srgbClr val="00B05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TQ at 200 T/m: more </a:t>
            </a:r>
            <a:r>
              <a:rPr lang="fr-CH" sz="1600" dirty="0" err="1" smtClean="0">
                <a:solidFill>
                  <a:srgbClr val="000000"/>
                </a:solidFill>
              </a:rPr>
              <a:t>than</a:t>
            </a:r>
            <a:r>
              <a:rPr lang="fr-CH" sz="1600" dirty="0" smtClean="0">
                <a:solidFill>
                  <a:srgbClr val="000000"/>
                </a:solidFill>
              </a:rPr>
              <a:t> 700 A/mm</a:t>
            </a:r>
            <a:r>
              <a:rPr lang="fr-CH" sz="1600" baseline="30000" dirty="0" smtClean="0">
                <a:solidFill>
                  <a:srgbClr val="000000"/>
                </a:solidFill>
              </a:rPr>
              <a:t>2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overall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current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density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LQ, the </a:t>
            </a:r>
            <a:r>
              <a:rPr lang="fr-CH" sz="1600" dirty="0" smtClean="0">
                <a:solidFill>
                  <a:srgbClr val="C00000"/>
                </a:solidFill>
              </a:rPr>
              <a:t>first 3.4 long Nb</a:t>
            </a:r>
            <a:r>
              <a:rPr lang="fr-CH" sz="1600" baseline="-25000" dirty="0" smtClean="0">
                <a:solidFill>
                  <a:srgbClr val="C00000"/>
                </a:solidFill>
              </a:rPr>
              <a:t>3</a:t>
            </a:r>
            <a:r>
              <a:rPr lang="fr-CH" sz="1600" dirty="0" smtClean="0">
                <a:solidFill>
                  <a:srgbClr val="C00000"/>
                </a:solidFill>
              </a:rPr>
              <a:t>Sn </a:t>
            </a:r>
            <a:r>
              <a:rPr lang="fr-CH" sz="1600" dirty="0" err="1" smtClean="0">
                <a:solidFill>
                  <a:srgbClr val="C00000"/>
                </a:solidFill>
              </a:rPr>
              <a:t>magnet</a:t>
            </a:r>
            <a:r>
              <a:rPr lang="fr-CH" sz="1600" dirty="0" smtClean="0">
                <a:solidFill>
                  <a:srgbClr val="000000"/>
                </a:solidFill>
              </a:rPr>
              <a:t>: more </a:t>
            </a:r>
            <a:r>
              <a:rPr lang="fr-CH" sz="1600" dirty="0" err="1">
                <a:solidFill>
                  <a:srgbClr val="000000"/>
                </a:solidFill>
              </a:rPr>
              <a:t>than</a:t>
            </a:r>
            <a:r>
              <a:rPr lang="fr-CH" sz="1600" dirty="0">
                <a:solidFill>
                  <a:srgbClr val="000000"/>
                </a:solidFill>
              </a:rPr>
              <a:t> 700 A/mm</a:t>
            </a:r>
            <a:r>
              <a:rPr lang="fr-CH" sz="1600" baseline="30000" dirty="0">
                <a:solidFill>
                  <a:srgbClr val="000000"/>
                </a:solidFill>
              </a:rPr>
              <a:t>2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overall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current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density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>
                <a:solidFill>
                  <a:srgbClr val="000000"/>
                </a:solidFill>
              </a:rPr>
              <a:t>HQ at ~160 T/m: more </a:t>
            </a:r>
            <a:r>
              <a:rPr lang="fr-CH" sz="1600" dirty="0" err="1">
                <a:solidFill>
                  <a:srgbClr val="000000"/>
                </a:solidFill>
              </a:rPr>
              <a:t>than</a:t>
            </a:r>
            <a:r>
              <a:rPr lang="fr-CH" sz="1600" dirty="0">
                <a:solidFill>
                  <a:srgbClr val="000000"/>
                </a:solidFill>
              </a:rPr>
              <a:t> 600 A/mm</a:t>
            </a:r>
            <a:r>
              <a:rPr lang="fr-CH" sz="1600" baseline="30000" dirty="0">
                <a:solidFill>
                  <a:srgbClr val="000000"/>
                </a:solidFill>
              </a:rPr>
              <a:t>2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overall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current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density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Ok, </a:t>
            </a:r>
            <a:r>
              <a:rPr lang="fr-CH" sz="1600" dirty="0" err="1" smtClean="0">
                <a:solidFill>
                  <a:srgbClr val="000000"/>
                </a:solidFill>
              </a:rPr>
              <a:t>these</a:t>
            </a:r>
            <a:r>
              <a:rPr lang="fr-CH" sz="1600" dirty="0" smtClean="0">
                <a:solidFill>
                  <a:srgbClr val="000000"/>
                </a:solidFill>
              </a:rPr>
              <a:t> are </a:t>
            </a:r>
            <a:r>
              <a:rPr lang="fr-CH" sz="1600" dirty="0" err="1" smtClean="0">
                <a:solidFill>
                  <a:srgbClr val="000000"/>
                </a:solidFill>
              </a:rPr>
              <a:t>quadrupoles</a:t>
            </a:r>
            <a:r>
              <a:rPr lang="fr-CH" sz="1600" dirty="0" smtClean="0">
                <a:solidFill>
                  <a:srgbClr val="000000"/>
                </a:solidFill>
              </a:rPr>
              <a:t> but </a:t>
            </a:r>
            <a:r>
              <a:rPr lang="fr-CH" sz="1600" dirty="0" err="1" smtClean="0">
                <a:solidFill>
                  <a:srgbClr val="000000"/>
                </a:solidFill>
              </a:rPr>
              <a:t>they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worked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well</a:t>
            </a:r>
            <a:endParaRPr lang="fr-CH" sz="16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324" y="2647683"/>
            <a:ext cx="1149301" cy="1144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376" y="2667882"/>
            <a:ext cx="1152128" cy="11419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355726"/>
            <a:ext cx="1520388" cy="14828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442" y="2931790"/>
            <a:ext cx="3876190" cy="13714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18653" y="3941651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TQS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9280" y="397754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QS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56376" y="3961181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HQ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20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9860</TotalTime>
  <Words>4964</Words>
  <Application>Microsoft Office PowerPoint</Application>
  <PresentationFormat>On-screen Show (16:9)</PresentationFormat>
  <Paragraphs>492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Book Antiqua</vt:lpstr>
      <vt:lpstr>Calibri</vt:lpstr>
      <vt:lpstr>Cambria Math</vt:lpstr>
      <vt:lpstr>Symbol</vt:lpstr>
      <vt:lpstr>Times</vt:lpstr>
      <vt:lpstr>Times New Roman</vt:lpstr>
      <vt:lpstr>Wingdings</vt:lpstr>
      <vt:lpstr>Thème Office</vt:lpstr>
      <vt:lpstr>The experience from 11 T and MQXF at CERN in view of High Field Magnets program </vt:lpstr>
      <vt:lpstr>Contributors</vt:lpstr>
      <vt:lpstr>CONTENTS</vt:lpstr>
      <vt:lpstr>11 T SCOPE</vt:lpstr>
      <vt:lpstr>11 T TIMELINE</vt:lpstr>
      <vt:lpstr>11 T TIMELINE</vt:lpstr>
      <vt:lpstr>11 T DESIGN CONTRAINTS</vt:lpstr>
      <vt:lpstr>FIELD VS COIL WIDTH</vt:lpstr>
      <vt:lpstr>FIELD VS CURRENT DENSITY</vt:lpstr>
      <vt:lpstr>STRESS DUE TO E.M. FORCES</vt:lpstr>
      <vt:lpstr>DIGRESSION ON 12+ T FOR HFM</vt:lpstr>
      <vt:lpstr>THE US FNAL CONTRIBUTION</vt:lpstr>
      <vt:lpstr>PREVIOUS PROJECTS</vt:lpstr>
      <vt:lpstr>11 T DESIGN CHOICES</vt:lpstr>
      <vt:lpstr>CONTENTS</vt:lpstr>
      <vt:lpstr>MQXF SCOPE</vt:lpstr>
      <vt:lpstr>MQXF TIMELINE</vt:lpstr>
      <vt:lpstr>MQXF TIMELINE</vt:lpstr>
      <vt:lpstr>MQXF DESIGN CHOICES</vt:lpstr>
      <vt:lpstr>MQXF DESIGN CHOICES</vt:lpstr>
      <vt:lpstr>MQXF DESIGN CHOICES</vt:lpstr>
      <vt:lpstr>MQXF vs 11 T </vt:lpstr>
      <vt:lpstr>MQXF vs 11 T </vt:lpstr>
      <vt:lpstr>MQXF vs 11 T </vt:lpstr>
      <vt:lpstr>CONTENTS</vt:lpstr>
      <vt:lpstr>Training, memory, margin</vt:lpstr>
      <vt:lpstr>Training, memory, margin</vt:lpstr>
      <vt:lpstr>Limitation due to excess of transverse stress</vt:lpstr>
      <vt:lpstr>Limitation due to excess of transverse stress</vt:lpstr>
      <vt:lpstr>Preload</vt:lpstr>
      <vt:lpstr>Preload</vt:lpstr>
      <vt:lpstr>Magnet scaling to 5.5 m</vt:lpstr>
      <vt:lpstr>Magnet degradation with time</vt:lpstr>
      <vt:lpstr>Magnet degradation with time</vt:lpstr>
      <vt:lpstr>Magnet degradation with time</vt:lpstr>
      <vt:lpstr>CONTENTS</vt:lpstr>
      <vt:lpstr>Training, memory, margin</vt:lpstr>
      <vt:lpstr>Reverse behaviour</vt:lpstr>
      <vt:lpstr>Training, memory, margin</vt:lpstr>
      <vt:lpstr>Magnet degradation with time</vt:lpstr>
      <vt:lpstr>Magnet degradation with time</vt:lpstr>
      <vt:lpstr>Scaling to long magnets and horizontal test </vt:lpstr>
      <vt:lpstr>Preload</vt:lpstr>
      <vt:lpstr>Preload</vt:lpstr>
      <vt:lpstr>Conclusions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Ezio Todesco</cp:lastModifiedBy>
  <cp:revision>1131</cp:revision>
  <cp:lastPrinted>2020-09-08T13:37:32Z</cp:lastPrinted>
  <dcterms:created xsi:type="dcterms:W3CDTF">2020-02-06T17:34:13Z</dcterms:created>
  <dcterms:modified xsi:type="dcterms:W3CDTF">2021-04-21T11:59:03Z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