
<file path=[Content_Types].xml><?xml version="1.0" encoding="utf-8"?>
<Types xmlns="http://schemas.openxmlformats.org/package/2006/content-types">
  <Default Extension="avi" ContentType="video/x-msvideo"/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009" r:id="rId4"/>
    <p:sldId id="2010" r:id="rId5"/>
    <p:sldId id="2015" r:id="rId6"/>
    <p:sldId id="730" r:id="rId7"/>
    <p:sldId id="1022" r:id="rId8"/>
    <p:sldId id="1021" r:id="rId9"/>
    <p:sldId id="2024" r:id="rId10"/>
    <p:sldId id="2025" r:id="rId11"/>
    <p:sldId id="653" r:id="rId12"/>
    <p:sldId id="2018" r:id="rId13"/>
    <p:sldId id="2019" r:id="rId14"/>
    <p:sldId id="2013" r:id="rId15"/>
    <p:sldId id="2012" r:id="rId16"/>
    <p:sldId id="2014" r:id="rId17"/>
    <p:sldId id="402" r:id="rId18"/>
    <p:sldId id="2028" r:id="rId19"/>
    <p:sldId id="2027" r:id="rId20"/>
    <p:sldId id="728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2"/>
    <p:restoredTop sz="94730"/>
  </p:normalViewPr>
  <p:slideViewPr>
    <p:cSldViewPr snapToGrid="0" snapToObjects="1">
      <p:cViewPr varScale="1">
        <p:scale>
          <a:sx n="64" d="100"/>
          <a:sy n="64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068362178644497"/>
          <c:y val="5.8737436724335061E-2"/>
          <c:w val="0.73667339824661604"/>
          <c:h val="0.75754813058966364"/>
        </c:manualLayout>
      </c:layout>
      <c:scatterChart>
        <c:scatterStyle val="smoothMarker"/>
        <c:varyColors val="0"/>
        <c:ser>
          <c:idx val="7"/>
          <c:order val="0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Sheet1!$O$57:$O$58</c:f>
              <c:numCache>
                <c:formatCode>0.00</c:formatCode>
                <c:ptCount val="2"/>
                <c:pt idx="0">
                  <c:v>5.477777777777777</c:v>
                </c:pt>
                <c:pt idx="1">
                  <c:v>6.79</c:v>
                </c:pt>
              </c:numCache>
            </c:numRef>
          </c:xVal>
          <c:yVal>
            <c:numRef>
              <c:f>Sheet1!$L$57:$L$58</c:f>
              <c:numCache>
                <c:formatCode>General</c:formatCode>
                <c:ptCount val="2"/>
                <c:pt idx="0">
                  <c:v>0</c:v>
                </c:pt>
                <c:pt idx="1">
                  <c:v>756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BED-4F46-BE23-66F5A00DCC04}"/>
            </c:ext>
          </c:extLst>
        </c:ser>
        <c:ser>
          <c:idx val="6"/>
          <c:order val="1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Sheet1!$O$54:$O$55</c:f>
              <c:numCache>
                <c:formatCode>0.00</c:formatCode>
                <c:ptCount val="2"/>
                <c:pt idx="0">
                  <c:v>5.6666666666666661</c:v>
                </c:pt>
                <c:pt idx="1">
                  <c:v>6.96</c:v>
                </c:pt>
              </c:numCache>
            </c:numRef>
          </c:xVal>
          <c:yVal>
            <c:numRef>
              <c:f>Sheet1!$L$54:$L$55</c:f>
              <c:numCache>
                <c:formatCode>General</c:formatCode>
                <c:ptCount val="2"/>
                <c:pt idx="0">
                  <c:v>0</c:v>
                </c:pt>
                <c:pt idx="1">
                  <c:v>741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BED-4F46-BE23-66F5A00DCC04}"/>
            </c:ext>
          </c:extLst>
        </c:ser>
        <c:ser>
          <c:idx val="5"/>
          <c:order val="2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Sheet1!$O$51:$O$52</c:f>
              <c:numCache>
                <c:formatCode>0.00</c:formatCode>
                <c:ptCount val="2"/>
                <c:pt idx="0">
                  <c:v>6.1388888888888875</c:v>
                </c:pt>
                <c:pt idx="1">
                  <c:v>7.38</c:v>
                </c:pt>
              </c:numCache>
            </c:numRef>
          </c:xVal>
          <c:yVal>
            <c:numRef>
              <c:f>Sheet1!$L$51:$L$52</c:f>
              <c:numCache>
                <c:formatCode>General</c:formatCode>
                <c:ptCount val="2"/>
                <c:pt idx="0">
                  <c:v>0</c:v>
                </c:pt>
                <c:pt idx="1">
                  <c:v>712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BED-4F46-BE23-66F5A00DCC04}"/>
            </c:ext>
          </c:extLst>
        </c:ser>
        <c:ser>
          <c:idx val="3"/>
          <c:order val="3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Sheet1!$O$48:$O$49</c:f>
              <c:numCache>
                <c:formatCode>0.00</c:formatCode>
                <c:ptCount val="2"/>
                <c:pt idx="0">
                  <c:v>6.6111111111111107</c:v>
                </c:pt>
                <c:pt idx="1">
                  <c:v>7.8</c:v>
                </c:pt>
              </c:numCache>
            </c:numRef>
          </c:xVal>
          <c:yVal>
            <c:numRef>
              <c:f>Sheet1!$L$48:$L$49</c:f>
              <c:numCache>
                <c:formatCode>General</c:formatCode>
                <c:ptCount val="2"/>
                <c:pt idx="0">
                  <c:v>0</c:v>
                </c:pt>
                <c:pt idx="1">
                  <c:v>682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BED-4F46-BE23-66F5A00DCC04}"/>
            </c:ext>
          </c:extLst>
        </c:ser>
        <c:ser>
          <c:idx val="2"/>
          <c:order val="4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Sheet1!$O$45:$O$46</c:f>
              <c:numCache>
                <c:formatCode>0.00</c:formatCode>
                <c:ptCount val="2"/>
                <c:pt idx="0">
                  <c:v>7.0833333333333321</c:v>
                </c:pt>
                <c:pt idx="1">
                  <c:v>8.23</c:v>
                </c:pt>
              </c:numCache>
            </c:numRef>
          </c:xVal>
          <c:yVal>
            <c:numRef>
              <c:f>Sheet1!$L$45:$L$46</c:f>
              <c:numCache>
                <c:formatCode>General</c:formatCode>
                <c:ptCount val="2"/>
                <c:pt idx="0">
                  <c:v>0</c:v>
                </c:pt>
                <c:pt idx="1">
                  <c:v>656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BED-4F46-BE23-66F5A00DCC04}"/>
            </c:ext>
          </c:extLst>
        </c:ser>
        <c:ser>
          <c:idx val="12"/>
          <c:order val="5"/>
          <c:spPr>
            <a:ln>
              <a:solidFill>
                <a:srgbClr val="0000CC"/>
              </a:solidFill>
              <a:prstDash val="sysDash"/>
            </a:ln>
          </c:spPr>
          <c:marker>
            <c:symbol val="none"/>
          </c:marker>
          <c:xVal>
            <c:numRef>
              <c:f>Sheet1!$O$75:$O$76</c:f>
              <c:numCache>
                <c:formatCode>0.00</c:formatCode>
                <c:ptCount val="2"/>
                <c:pt idx="0">
                  <c:v>0</c:v>
                </c:pt>
                <c:pt idx="1">
                  <c:v>1.28</c:v>
                </c:pt>
              </c:numCache>
            </c:numRef>
          </c:xVal>
          <c:yVal>
            <c:numRef>
              <c:f>Sheet1!$L$75:$L$76</c:f>
              <c:numCache>
                <c:formatCode>General</c:formatCode>
                <c:ptCount val="2"/>
                <c:pt idx="0">
                  <c:v>0</c:v>
                </c:pt>
                <c:pt idx="1">
                  <c:v>800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BED-4F46-BE23-66F5A00DCC04}"/>
            </c:ext>
          </c:extLst>
        </c:ser>
        <c:ser>
          <c:idx val="11"/>
          <c:order val="6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Sheet1!$O$72:$O$73</c:f>
              <c:numCache>
                <c:formatCode>0.00</c:formatCode>
                <c:ptCount val="2"/>
                <c:pt idx="0">
                  <c:v>0.94444444444444431</c:v>
                </c:pt>
                <c:pt idx="1">
                  <c:v>1.7444444444444445</c:v>
                </c:pt>
              </c:numCache>
            </c:numRef>
          </c:xVal>
          <c:yVal>
            <c:numRef>
              <c:f>Sheet1!$L$72:$L$73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BED-4F46-BE23-66F5A00DCC04}"/>
            </c:ext>
          </c:extLst>
        </c:ser>
        <c:ser>
          <c:idx val="10"/>
          <c:order val="7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Sheet1!$O$42:$O$43</c:f>
              <c:numCache>
                <c:formatCode>0.00</c:formatCode>
                <c:ptCount val="2"/>
                <c:pt idx="0">
                  <c:v>7.5555555555555545</c:v>
                </c:pt>
                <c:pt idx="1">
                  <c:v>8.66</c:v>
                </c:pt>
              </c:numCache>
            </c:numRef>
          </c:xVal>
          <c:yVal>
            <c:numRef>
              <c:f>Sheet1!$L$42:$L$43</c:f>
              <c:numCache>
                <c:formatCode>General</c:formatCode>
                <c:ptCount val="2"/>
                <c:pt idx="0">
                  <c:v>0</c:v>
                </c:pt>
                <c:pt idx="1">
                  <c:v>635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7BED-4F46-BE23-66F5A00DCC04}"/>
            </c:ext>
          </c:extLst>
        </c:ser>
        <c:ser>
          <c:idx val="9"/>
          <c:order val="8"/>
          <c:marker>
            <c:symbol val="none"/>
          </c:marker>
          <c:dPt>
            <c:idx val="1"/>
            <c:bubble3D val="0"/>
            <c:spPr>
              <a:ln>
                <a:solidFill>
                  <a:srgbClr val="0000CC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9-7BED-4F46-BE23-66F5A00DCC04}"/>
              </c:ext>
            </c:extLst>
          </c:dPt>
          <c:xVal>
            <c:numRef>
              <c:f>Sheet1!$O$66:$O$67</c:f>
              <c:numCache>
                <c:formatCode>0.00</c:formatCode>
                <c:ptCount val="2"/>
                <c:pt idx="0">
                  <c:v>2.833333333333333</c:v>
                </c:pt>
                <c:pt idx="1">
                  <c:v>3.6333333333333329</c:v>
                </c:pt>
              </c:numCache>
            </c:numRef>
          </c:xVal>
          <c:yVal>
            <c:numRef>
              <c:f>Sheet1!$L$66:$L$67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7BED-4F46-BE23-66F5A00DCC04}"/>
            </c:ext>
          </c:extLst>
        </c:ser>
        <c:ser>
          <c:idx val="8"/>
          <c:order val="9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Sheet1!$O$69:$O$70</c:f>
              <c:numCache>
                <c:formatCode>0.00</c:formatCode>
                <c:ptCount val="2"/>
                <c:pt idx="0">
                  <c:v>1.8888888888888886</c:v>
                </c:pt>
                <c:pt idx="1">
                  <c:v>2.6888888888888887</c:v>
                </c:pt>
              </c:numCache>
            </c:numRef>
          </c:xVal>
          <c:yVal>
            <c:numRef>
              <c:f>Sheet1!$L$69:$L$70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7BED-4F46-BE23-66F5A00DCC04}"/>
            </c:ext>
          </c:extLst>
        </c:ser>
        <c:ser>
          <c:idx val="4"/>
          <c:order val="10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Sheet1!$O$60:$O$61</c:f>
              <c:numCache>
                <c:formatCode>0.00</c:formatCode>
                <c:ptCount val="2"/>
                <c:pt idx="0">
                  <c:v>4.7222222222222214</c:v>
                </c:pt>
                <c:pt idx="1">
                  <c:v>5.5222222222222213</c:v>
                </c:pt>
              </c:numCache>
            </c:numRef>
          </c:xVal>
          <c:yVal>
            <c:numRef>
              <c:f>Sheet1!$L$60:$L$61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7BED-4F46-BE23-66F5A00DCC04}"/>
            </c:ext>
          </c:extLst>
        </c:ser>
        <c:ser>
          <c:idx val="0"/>
          <c:order val="11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Sheet1!$O$63:$O$64</c:f>
              <c:numCache>
                <c:formatCode>0.00</c:formatCode>
                <c:ptCount val="2"/>
                <c:pt idx="0">
                  <c:v>3.7777777777777772</c:v>
                </c:pt>
                <c:pt idx="1">
                  <c:v>4.5777777777777775</c:v>
                </c:pt>
              </c:numCache>
            </c:numRef>
          </c:xVal>
          <c:yVal>
            <c:numRef>
              <c:f>Sheet1!$L$63:$L$64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7BED-4F46-BE23-66F5A00DCC04}"/>
            </c:ext>
          </c:extLst>
        </c:ser>
        <c:ser>
          <c:idx val="1"/>
          <c:order val="12"/>
          <c:marker>
            <c:spPr>
              <a:solidFill>
                <a:srgbClr val="0000CC"/>
              </a:solidFill>
            </c:spPr>
          </c:marker>
          <c:trendline>
            <c:spPr>
              <a:ln>
                <a:solidFill>
                  <a:srgbClr val="C00000"/>
                </a:solidFill>
                <a:prstDash val="sysDash"/>
              </a:ln>
            </c:spPr>
            <c:trendlineType val="power"/>
            <c:forward val="4"/>
            <c:backward val="2.5"/>
            <c:dispRSqr val="0"/>
            <c:dispEq val="0"/>
          </c:trendline>
          <c:xVal>
            <c:numRef>
              <c:f>Sheet1!$F$5:$F$10</c:f>
              <c:numCache>
                <c:formatCode>0.00</c:formatCode>
                <c:ptCount val="6"/>
                <c:pt idx="0">
                  <c:v>8.66</c:v>
                </c:pt>
                <c:pt idx="1">
                  <c:v>8.23</c:v>
                </c:pt>
                <c:pt idx="2">
                  <c:v>7.8</c:v>
                </c:pt>
                <c:pt idx="3">
                  <c:v>7.38</c:v>
                </c:pt>
                <c:pt idx="4">
                  <c:v>6.96</c:v>
                </c:pt>
                <c:pt idx="5">
                  <c:v>6.79</c:v>
                </c:pt>
              </c:numCache>
            </c:numRef>
          </c:xVal>
          <c:yVal>
            <c:numRef>
              <c:f>Sheet1!$C$5:$C$10</c:f>
              <c:numCache>
                <c:formatCode>General</c:formatCode>
                <c:ptCount val="6"/>
                <c:pt idx="0">
                  <c:v>635</c:v>
                </c:pt>
                <c:pt idx="1">
                  <c:v>656</c:v>
                </c:pt>
                <c:pt idx="2">
                  <c:v>682</c:v>
                </c:pt>
                <c:pt idx="3">
                  <c:v>712</c:v>
                </c:pt>
                <c:pt idx="4">
                  <c:v>741</c:v>
                </c:pt>
                <c:pt idx="5">
                  <c:v>756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7BED-4F46-BE23-66F5A00DCC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180736"/>
        <c:axId val="144182656"/>
      </c:scatterChart>
      <c:valAx>
        <c:axId val="144180736"/>
        <c:scaling>
          <c:orientation val="minMax"/>
          <c:max val="10"/>
          <c:min val="0"/>
        </c:scaling>
        <c:delete val="0"/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2400">
                    <a:solidFill>
                      <a:srgbClr val="0000CC"/>
                    </a:solidFill>
                  </a:defRPr>
                </a:pPr>
                <a:r>
                  <a:rPr lang="en-US" sz="2400" baseline="0">
                    <a:solidFill>
                      <a:srgbClr val="0000CC"/>
                    </a:solidFill>
                  </a:rPr>
                  <a:t>Hybrid Dipole Field</a:t>
                </a:r>
                <a:r>
                  <a:rPr lang="en-US" sz="2400">
                    <a:solidFill>
                      <a:srgbClr val="0000CC"/>
                    </a:solidFill>
                  </a:rPr>
                  <a:t> (T)</a:t>
                </a:r>
              </a:p>
            </c:rich>
          </c:tx>
          <c:layout>
            <c:manualLayout>
              <c:xMode val="edge"/>
              <c:yMode val="edge"/>
              <c:x val="0.20704887476308126"/>
              <c:y val="0.89875999497670156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44182656"/>
        <c:crosses val="autoZero"/>
        <c:crossBetween val="midCat"/>
        <c:majorUnit val="2"/>
        <c:minorUnit val="0.5"/>
      </c:valAx>
      <c:valAx>
        <c:axId val="144182656"/>
        <c:scaling>
          <c:orientation val="minMax"/>
          <c:max val="1000"/>
        </c:scaling>
        <c:delete val="0"/>
        <c:axPos val="l"/>
        <c:majorGridlines>
          <c:spPr>
            <a:ln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 sz="2400" b="1">
                    <a:solidFill>
                      <a:srgbClr val="0000CC"/>
                    </a:solidFill>
                  </a:defRPr>
                </a:pPr>
                <a:r>
                  <a:rPr lang="en-US" sz="2400" b="1">
                    <a:solidFill>
                      <a:srgbClr val="0000CC"/>
                    </a:solidFill>
                  </a:rPr>
                  <a:t>HTS Coil Current</a:t>
                </a:r>
                <a:r>
                  <a:rPr lang="en-US" sz="2400" b="1" baseline="0">
                    <a:solidFill>
                      <a:srgbClr val="0000CC"/>
                    </a:solidFill>
                  </a:rPr>
                  <a:t> </a:t>
                </a:r>
                <a:r>
                  <a:rPr lang="en-US" sz="2400" b="1">
                    <a:solidFill>
                      <a:srgbClr val="0000CC"/>
                    </a:solidFill>
                  </a:rPr>
                  <a:t>(A)</a:t>
                </a:r>
              </a:p>
            </c:rich>
          </c:tx>
          <c:layout>
            <c:manualLayout>
              <c:xMode val="edge"/>
              <c:yMode val="edge"/>
              <c:x val="4.7089329832651774E-4"/>
              <c:y val="0.123233877531053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44180736"/>
        <c:crosses val="autoZero"/>
        <c:crossBetween val="midCat"/>
        <c:majorUnit val="200"/>
        <c:minorUnit val="1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0.25397</cdr:x>
      <cdr:y>0.33263</cdr:y>
    </cdr:from>
    <cdr:to>
      <cdr:x>0.61939</cdr:x>
      <cdr:y>0.44284</cdr:y>
    </cdr:to>
    <cdr:sp macro="" textlink="">
      <cdr:nvSpPr>
        <cdr:cNvPr id="2" name="Arrow: Up-Down 1">
          <a:extLst xmlns:a="http://schemas.openxmlformats.org/drawingml/2006/main">
            <a:ext uri="{FF2B5EF4-FFF2-40B4-BE49-F238E27FC236}">
              <a16:creationId xmlns:a16="http://schemas.microsoft.com/office/drawing/2014/main" id="{9E01B53A-B485-4B27-9856-CB5BA4BC67CD}"/>
            </a:ext>
          </a:extLst>
        </cdr:cNvPr>
        <cdr:cNvSpPr/>
      </cdr:nvSpPr>
      <cdr:spPr>
        <a:xfrm xmlns:a="http://schemas.openxmlformats.org/drawingml/2006/main" rot="5400000">
          <a:off x="2052720" y="856777"/>
          <a:ext cx="518532" cy="1934673"/>
        </a:xfrm>
        <a:prstGeom xmlns:a="http://schemas.openxmlformats.org/drawingml/2006/main" prst="upDownArrow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0.3016</cdr:x>
      <cdr:y>0.36815</cdr:y>
    </cdr:from>
    <cdr:to>
      <cdr:x>0.60866</cdr:x>
      <cdr:y>0.41573</cdr:y>
    </cdr:to>
    <cdr:sp macro="" textlink="">
      <cdr:nvSpPr>
        <cdr:cNvPr id="3" name="TextBox 3">
          <a:extLst xmlns:a="http://schemas.openxmlformats.org/drawingml/2006/main">
            <a:ext uri="{FF2B5EF4-FFF2-40B4-BE49-F238E27FC236}">
              <a16:creationId xmlns:a16="http://schemas.microsoft.com/office/drawing/2014/main" id="{EE2620BB-73D2-4695-9E7D-3A09FA9A3DDD}"/>
            </a:ext>
          </a:extLst>
        </cdr:cNvPr>
        <cdr:cNvSpPr txBox="1"/>
      </cdr:nvSpPr>
      <cdr:spPr>
        <a:xfrm xmlns:a="http://schemas.openxmlformats.org/drawingml/2006/main">
          <a:off x="1596785" y="1731981"/>
          <a:ext cx="1625721" cy="2238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000"/>
            </a:lnSpc>
          </a:pPr>
          <a:r>
            <a:rPr lang="en-US" sz="1200" b="1" dirty="0">
              <a:solidFill>
                <a:srgbClr val="C00000"/>
              </a:solidFill>
            </a:rPr>
            <a:t>Magnetization Studies</a:t>
          </a:r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15T18:43:08.74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174 415 8063,'46'0'0,"0"-4"-100,-4-7 143,-19 7 0,4-15 0,-15 7 0,-9-11 0,-10-4 0,-12 0 0,-4 8 0,-1 0-856,-2 0 1,-5-4 516,-4-12 0,-3 1 296,-8-1 0,-8-15 0,-15-4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15T18:43:09.5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0 8212,'35'0'-1968,"-16"0"1968,11 0-18,-26 0 220,12 0-269,-1 0-110,-11 0-151,11 0 328,-15 15 0,0-11 0,0 12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Shape 10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9" name="Shape 10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1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conductor 54/61</a:t>
            </a:r>
            <a:r>
              <a:rPr lang="en-US" baseline="0" dirty="0"/>
              <a:t> to 108/127 with reduced </a:t>
            </a:r>
            <a:r>
              <a:rPr lang="en-US" baseline="0" dirty="0" err="1"/>
              <a:t>Jc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50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28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20160714_001-2-Edit_blueppt.jpg" descr="20160714_001-2-Edit_blueppt.jpg"/>
          <p:cNvPicPr>
            <a:picLocks noChangeAspect="1"/>
          </p:cNvPicPr>
          <p:nvPr/>
        </p:nvPicPr>
        <p:blipFill>
          <a:blip r:embed="rId3"/>
          <a:srcRect l="4033" t="17632" r="5975" b="20233"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1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133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134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lang="en-US" dirty="0"/>
              <a:t> </a:t>
            </a:r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B69C8-ED63-B84E-A01E-5B354576C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C519B9-7419-864C-8C10-AA87BFE299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800" baseline="0"/>
            </a:lvl1pPr>
          </a:lstStyle>
          <a:p>
            <a:r>
              <a:rPr lang="en-US"/>
              <a:t>US Magnet Development Program        HFM SoftA Workshop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6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38" name="image3.png" descr="image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229" y="1084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1" name="Footer Placeholder 5"/>
          <p:cNvSpPr txBox="1"/>
          <p:nvPr/>
        </p:nvSpPr>
        <p:spPr>
          <a:xfrm>
            <a:off x="1929860" y="6511678"/>
            <a:ext cx="6436429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42" name="Footer Placeholder 5"/>
          <p:cNvSpPr txBox="1"/>
          <p:nvPr/>
        </p:nvSpPr>
        <p:spPr>
          <a:xfrm>
            <a:off x="2056860" y="6638678"/>
            <a:ext cx="6436429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5" name="Body Level One…"/>
          <p:cNvSpPr txBox="1">
            <a:spLocks noGrp="1"/>
          </p:cNvSpPr>
          <p:nvPr>
            <p:ph type="body" idx="1"/>
          </p:nvPr>
        </p:nvSpPr>
        <p:spPr>
          <a:xfrm>
            <a:off x="765443" y="3095113"/>
            <a:ext cx="22270530" cy="9051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pPr lvl="0"/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lang="en-US" dirty="0"/>
              <a:t> </a:t>
            </a:r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8F029733-66B0-0243-80C8-169E67F613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81736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US Magnet Development Program        HFM SoftA Workshop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ransition spd="med"/>
  <p:hf hd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19504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g"/><Relationship Id="rId18" Type="http://schemas.openxmlformats.org/officeDocument/2006/relationships/image" Target="../media/image3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jpeg"/><Relationship Id="rId12" Type="http://schemas.openxmlformats.org/officeDocument/2006/relationships/image" Target="../media/image28.jpg"/><Relationship Id="rId17" Type="http://schemas.openxmlformats.org/officeDocument/2006/relationships/image" Target="../media/image33.jpg"/><Relationship Id="rId2" Type="http://schemas.openxmlformats.org/officeDocument/2006/relationships/video" Target="../media/media1.avi"/><Relationship Id="rId16" Type="http://schemas.openxmlformats.org/officeDocument/2006/relationships/image" Target="../media/image32.jpg"/><Relationship Id="rId1" Type="http://schemas.microsoft.com/office/2007/relationships/media" Target="../media/media1.avi"/><Relationship Id="rId6" Type="http://schemas.openxmlformats.org/officeDocument/2006/relationships/image" Target="../media/image22.jpeg"/><Relationship Id="rId11" Type="http://schemas.openxmlformats.org/officeDocument/2006/relationships/image" Target="../media/image27.jpg"/><Relationship Id="rId5" Type="http://schemas.openxmlformats.org/officeDocument/2006/relationships/image" Target="../media/image21.png"/><Relationship Id="rId15" Type="http://schemas.openxmlformats.org/officeDocument/2006/relationships/image" Target="../media/image31.jpg"/><Relationship Id="rId10" Type="http://schemas.openxmlformats.org/officeDocument/2006/relationships/image" Target="../media/image26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5.jpeg"/><Relationship Id="rId1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13" Type="http://schemas.openxmlformats.org/officeDocument/2006/relationships/image" Target="../media/image35.wmf"/><Relationship Id="rId18" Type="http://schemas.openxmlformats.org/officeDocument/2006/relationships/image" Target="../media/image49.tiff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48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t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jpg"/><Relationship Id="rId11" Type="http://schemas.openxmlformats.org/officeDocument/2006/relationships/image" Target="../media/image44.png"/><Relationship Id="rId5" Type="http://schemas.openxmlformats.org/officeDocument/2006/relationships/image" Target="../media/image38.jpg"/><Relationship Id="rId15" Type="http://schemas.openxmlformats.org/officeDocument/2006/relationships/image" Target="../media/image46.tif"/><Relationship Id="rId10" Type="http://schemas.openxmlformats.org/officeDocument/2006/relationships/image" Target="../media/image43.jpg"/><Relationship Id="rId4" Type="http://schemas.openxmlformats.org/officeDocument/2006/relationships/image" Target="../media/image37.jpg"/><Relationship Id="rId9" Type="http://schemas.openxmlformats.org/officeDocument/2006/relationships/image" Target="../media/image42.jpeg"/><Relationship Id="rId14" Type="http://schemas.openxmlformats.org/officeDocument/2006/relationships/image" Target="../media/image4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jpeg"/><Relationship Id="rId10" Type="http://schemas.openxmlformats.org/officeDocument/2006/relationships/image" Target="../media/image58.png"/><Relationship Id="rId4" Type="http://schemas.openxmlformats.org/officeDocument/2006/relationships/image" Target="../media/image52.jpeg"/><Relationship Id="rId9" Type="http://schemas.openxmlformats.org/officeDocument/2006/relationships/image" Target="../media/image57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jpg"/><Relationship Id="rId7" Type="http://schemas.openxmlformats.org/officeDocument/2006/relationships/image" Target="../media/image64.jp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7.emf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8.emf"/><Relationship Id="rId9" Type="http://schemas.openxmlformats.org/officeDocument/2006/relationships/image" Target="../media/image7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3.emf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image" Target="../media/image72.png"/><Relationship Id="rId16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11.0953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5574" y="8798395"/>
            <a:ext cx="16452852" cy="43803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dirty="0"/>
              <a:t>Soren Prestemon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dirty="0"/>
              <a:t>Director, US Magnet  Development  Program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dirty="0"/>
              <a:t>Lawrence Berkeley National Laboratory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dirty="0"/>
          </a:p>
          <a:p>
            <a:pPr>
              <a:lnSpc>
                <a:spcPct val="80000"/>
              </a:lnSpc>
              <a:spcBef>
                <a:spcPts val="600"/>
              </a:spcBef>
              <a:defRPr sz="3900"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For the US MDP Team</a:t>
            </a:r>
          </a:p>
        </p:txBody>
      </p:sp>
      <p:sp>
        <p:nvSpPr>
          <p:cNvPr id="1052" name="High Field Magnet Technology…"/>
          <p:cNvSpPr txBox="1"/>
          <p:nvPr/>
        </p:nvSpPr>
        <p:spPr>
          <a:xfrm>
            <a:off x="2914605" y="5012184"/>
            <a:ext cx="18528169" cy="32008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spAutoFit/>
          </a:bodyPr>
          <a:lstStyle/>
          <a:p>
            <a: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lang="en-US" sz="6700" b="1" dirty="0">
                <a:sym typeface="Franklin Gothic Book"/>
              </a:rPr>
              <a:t>MDP introduction, overview and research</a:t>
            </a:r>
          </a:p>
          <a:p>
            <a: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dirty="0"/>
              <a:t> </a:t>
            </a:r>
          </a:p>
          <a:p>
            <a:pPr algn="ctr">
              <a:defRPr sz="6200" i="1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dirty="0"/>
              <a:t>Presentation </a:t>
            </a:r>
            <a:r>
              <a:rPr lang="en-US" dirty="0"/>
              <a:t>to the HFM SoftA Workshop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6F3EC1A-E224-604A-91A6-60B1A0BCDFB9}"/>
              </a:ext>
            </a:extLst>
          </p:cNvPr>
          <p:cNvSpPr/>
          <p:nvPr/>
        </p:nvSpPr>
        <p:spPr>
          <a:xfrm>
            <a:off x="12373783" y="3127607"/>
            <a:ext cx="12044149" cy="9450969"/>
          </a:xfrm>
          <a:prstGeom prst="roundRect">
            <a:avLst>
              <a:gd name="adj" fmla="val 7550"/>
            </a:avLst>
          </a:prstGeom>
          <a:solidFill>
            <a:srgbClr val="FFFFFF"/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7C0DFAD-BDBC-5548-894F-8545D59FD8E0}"/>
              </a:ext>
            </a:extLst>
          </p:cNvPr>
          <p:cNvSpPr/>
          <p:nvPr/>
        </p:nvSpPr>
        <p:spPr>
          <a:xfrm>
            <a:off x="-103402" y="3127607"/>
            <a:ext cx="12477185" cy="9450969"/>
          </a:xfrm>
          <a:prstGeom prst="roundRect">
            <a:avLst>
              <a:gd name="adj" fmla="val 7550"/>
            </a:avLst>
          </a:prstGeom>
          <a:solidFill>
            <a:srgbClr val="FFFFFF"/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278E41-EE2B-2C44-9E77-788FAAF7212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5C6E4E-6D04-4B44-9398-9690A72BE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209" y="9209123"/>
            <a:ext cx="8420019" cy="323310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324A02E-40D0-4F42-A21B-9F8B3E616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MDP stress management concepts target high fields and large bores for hybrid magnet needs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41D83-D1F8-9147-B1FB-61F67FD40F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17DC3F-6BEB-D440-A835-79DA44941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4928" y="3437555"/>
            <a:ext cx="5194410" cy="57715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A6B556-DF4A-2247-BC44-8E2E50160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7720" y="4147873"/>
            <a:ext cx="3291365" cy="5061250"/>
          </a:xfrm>
          <a:prstGeom prst="rect">
            <a:avLst/>
          </a:prstGeom>
        </p:spPr>
      </p:pic>
      <p:pic>
        <p:nvPicPr>
          <p:cNvPr id="12" name="Picture 3" descr="\\thunder\Supercon\Large Magnets\CCT\CCT3a-Nb3Sn\L1\Photos\DSC07160.JPG">
            <a:extLst>
              <a:ext uri="{FF2B5EF4-FFF2-40B4-BE49-F238E27FC236}">
                <a16:creationId xmlns:a16="http://schemas.microsoft.com/office/drawing/2014/main" id="{CA0FB35A-2DD5-6B46-9F99-48246BA01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60" y="3323969"/>
            <a:ext cx="8123796" cy="283022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EB30E1-217B-F24D-8076-DDD1F182D9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406" y="6846849"/>
            <a:ext cx="7589912" cy="53580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5F33FE1-32B1-F845-9F7F-14440E7F3E77}"/>
              </a:ext>
            </a:extLst>
          </p:cNvPr>
          <p:cNvSpPr/>
          <p:nvPr/>
        </p:nvSpPr>
        <p:spPr>
          <a:xfrm>
            <a:off x="8544533" y="2304087"/>
            <a:ext cx="8972328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Share utility structure</a:t>
            </a:r>
          </a:p>
          <a:p>
            <a:pPr algn="ctr"/>
            <a:r>
              <a:rPr lang="en-US" dirty="0"/>
              <a:t>Shared modeling approaches</a:t>
            </a:r>
          </a:p>
          <a:p>
            <a:pPr algn="ctr"/>
            <a:r>
              <a:rPr lang="en-US" dirty="0"/>
              <a:t>Similar instrumentation approaches to be used</a:t>
            </a:r>
          </a:p>
          <a:p>
            <a:pPr algn="ctr"/>
            <a:r>
              <a:rPr lang="en-US" dirty="0"/>
              <a:t>Same aperture for HTS inserts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576289-9862-914E-AF76-2E9E118BE6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879" y="6300855"/>
            <a:ext cx="3225064" cy="60958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C5DBE69-2D9B-134C-A48E-99D045D19113}"/>
              </a:ext>
            </a:extLst>
          </p:cNvPr>
          <p:cNvSpPr txBox="1"/>
          <p:nvPr/>
        </p:nvSpPr>
        <p:spPr>
          <a:xfrm>
            <a:off x="2690870" y="2403448"/>
            <a:ext cx="5853663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Canted Cosine-theta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DCE7D4-5639-DE4C-A5AD-FD552645294F}"/>
              </a:ext>
            </a:extLst>
          </p:cNvPr>
          <p:cNvSpPr txBox="1"/>
          <p:nvPr/>
        </p:nvSpPr>
        <p:spPr>
          <a:xfrm>
            <a:off x="17832877" y="2388947"/>
            <a:ext cx="6009351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Stress-managed Cosine-theta</a:t>
            </a:r>
          </a:p>
        </p:txBody>
      </p:sp>
    </p:spTree>
    <p:extLst>
      <p:ext uri="{BB962C8B-B14F-4D97-AF65-F5344CB8AC3E}">
        <p14:creationId xmlns:p14="http://schemas.microsoft.com/office/powerpoint/2010/main" val="40953159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Canted Cosine Theta efforts are focused on subscale versions to probe training mechanisms and their mitigation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0125" y="4800602"/>
            <a:ext cx="5166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60E43B-7F43-FA45-AAB7-E054FD6CC4E3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24260" y="2368102"/>
            <a:ext cx="8004202" cy="6364112"/>
            <a:chOff x="294725" y="1823552"/>
            <a:chExt cx="3545213" cy="2818786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294725" y="1983428"/>
              <a:ext cx="3545213" cy="2658910"/>
              <a:chOff x="3039020" y="2707700"/>
              <a:chExt cx="2560320" cy="192024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39020" y="2707700"/>
                <a:ext cx="2560320" cy="1920240"/>
              </a:xfrm>
              <a:prstGeom prst="rect">
                <a:avLst/>
              </a:prstGeom>
            </p:spPr>
          </p:pic>
          <p:cxnSp>
            <p:nvCxnSpPr>
              <p:cNvPr id="6" name="Straight Connector 5"/>
              <p:cNvCxnSpPr/>
              <p:nvPr/>
            </p:nvCxnSpPr>
            <p:spPr>
              <a:xfrm>
                <a:off x="3698596" y="3145251"/>
                <a:ext cx="0" cy="3011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3264119" y="2942858"/>
                <a:ext cx="389577" cy="19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Test 1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698596" y="2845169"/>
                <a:ext cx="389577" cy="19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Test 2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19306" y="3597008"/>
                <a:ext cx="839527" cy="19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Thermal Cycle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 flipV="1">
                <a:off x="3698596" y="3446423"/>
                <a:ext cx="220712" cy="27107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833756" y="1823552"/>
              <a:ext cx="2474473" cy="265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1F497B"/>
                  </a:solidFill>
                </a:rPr>
                <a:t>Quench Current Relative to SSL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472604" y="2827042"/>
            <a:ext cx="5461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B"/>
                </a:solidFill>
              </a:rPr>
              <a:t>Acoustic Sensor Localization</a:t>
            </a:r>
          </a:p>
        </p:txBody>
      </p:sp>
      <p:pic>
        <p:nvPicPr>
          <p:cNvPr id="21" name="Picture 2" descr="\\thunder\Supercon\Large Magnets\CCT\CCT_subscale\CCT Sub 1\Photos\12-5-18\IMG_1056.JPG">
            <a:extLst>
              <a:ext uri="{FF2B5EF4-FFF2-40B4-BE49-F238E27FC236}">
                <a16:creationId xmlns:a16="http://schemas.microsoft.com/office/drawing/2014/main" id="{0C28F3AB-5462-EC45-B4F1-C11DEDDA2E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996" y="9235737"/>
            <a:ext cx="5605322" cy="3342988"/>
          </a:xfrm>
          <a:prstGeom prst="rect">
            <a:avLst/>
          </a:prstGeom>
          <a:noFill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633AAF-C5BD-B946-A447-6B48BD48367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851" y="9101713"/>
            <a:ext cx="4390331" cy="34770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8E660C5-48B8-0F4C-A0E9-5286C3C8F00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79274" y="9101713"/>
            <a:ext cx="3782557" cy="344959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1451AD2-3333-9F41-86F1-C679E302E88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8552" y="9101713"/>
            <a:ext cx="4636016" cy="34770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D58D924-A138-4444-98FF-F00384EDA384}"/>
              </a:ext>
            </a:extLst>
          </p:cNvPr>
          <p:cNvSpPr txBox="1"/>
          <p:nvPr/>
        </p:nvSpPr>
        <p:spPr>
          <a:xfrm>
            <a:off x="0" y="11846768"/>
            <a:ext cx="7088453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Franklin Gothic Medium"/>
              </a:rPr>
              <a:t>Coil Winding with </a:t>
            </a:r>
            <a:r>
              <a:rPr lang="en-US" sz="4400" dirty="0" err="1">
                <a:solidFill>
                  <a:schemeClr val="bg1"/>
                </a:solidFill>
                <a:latin typeface="Franklin Gothic Medium"/>
              </a:rPr>
              <a:t>Vtap</a:t>
            </a:r>
            <a:r>
              <a:rPr lang="en-US" sz="4400" dirty="0">
                <a:solidFill>
                  <a:schemeClr val="bg1"/>
                </a:solidFill>
                <a:latin typeface="Franklin Gothic Medium"/>
              </a:rPr>
              <a:t> Flag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0E8605-3565-044D-80A7-DF045015046A}"/>
              </a:ext>
            </a:extLst>
          </p:cNvPr>
          <p:cNvSpPr txBox="1"/>
          <p:nvPr/>
        </p:nvSpPr>
        <p:spPr>
          <a:xfrm>
            <a:off x="10553774" y="11830220"/>
            <a:ext cx="6451001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Franklin Gothic Medium"/>
              </a:rPr>
              <a:t>Potting Tooling &amp; process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6E249A8-947F-EB4F-932B-E673B5156597}"/>
              </a:ext>
            </a:extLst>
          </p:cNvPr>
          <p:cNvSpPr txBox="1"/>
          <p:nvPr/>
        </p:nvSpPr>
        <p:spPr>
          <a:xfrm>
            <a:off x="19588552" y="11809283"/>
            <a:ext cx="4586133" cy="76944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Franklin Gothic Medium"/>
              </a:rPr>
              <a:t>Impregnated Coil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33" name="rotation_all3">
            <a:hlinkClick r:id="" action="ppaction://media"/>
            <a:extLst>
              <a:ext uri="{FF2B5EF4-FFF2-40B4-BE49-F238E27FC236}">
                <a16:creationId xmlns:a16="http://schemas.microsoft.com/office/drawing/2014/main" id="{A717E9AD-4054-6C42-885D-89B902BDE18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 rot="20517207">
            <a:off x="7695795" y="4021792"/>
            <a:ext cx="10939089" cy="291392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2FA827B-43CF-414B-95D1-94D2959261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7073" y="2586301"/>
            <a:ext cx="6474114" cy="387620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F7B89CD-067E-9741-A779-079ADA6B7D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1114" y="2585639"/>
            <a:ext cx="6470847" cy="387425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26FA0D4-725F-864B-918F-250468CD06B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1630" y="2593415"/>
            <a:ext cx="6481769" cy="388079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166F5DD-EA83-7E4A-88AA-BBEA12412C5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955" y="2594481"/>
            <a:ext cx="6494005" cy="388811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7EB5303-A651-7A4D-B112-75116C7BDC6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695" y="2590050"/>
            <a:ext cx="6545384" cy="391887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F577925-AC1E-844F-869B-4B3410F43D8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9998" y="2582246"/>
            <a:ext cx="6568153" cy="393251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671FFF9-C20D-5B4D-9DC6-22D82DAAE94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8084" y="2583738"/>
            <a:ext cx="6585650" cy="427426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8614E50F-E5A2-124F-8EE6-1148961DE163}"/>
              </a:ext>
            </a:extLst>
          </p:cNvPr>
          <p:cNvGrpSpPr/>
          <p:nvPr/>
        </p:nvGrpSpPr>
        <p:grpSpPr>
          <a:xfrm>
            <a:off x="18953743" y="2719779"/>
            <a:ext cx="4159928" cy="3090723"/>
            <a:chOff x="1781923" y="1561514"/>
            <a:chExt cx="6070983" cy="355957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4F4E567-F8C8-9242-81F2-C42E0E251E65}"/>
                </a:ext>
              </a:extLst>
            </p:cNvPr>
            <p:cNvCxnSpPr/>
            <p:nvPr/>
          </p:nvCxnSpPr>
          <p:spPr>
            <a:xfrm flipH="1">
              <a:off x="1781923" y="2879196"/>
              <a:ext cx="6070983" cy="2241891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C9DAC98-1F64-C641-B1DA-023D11363144}"/>
                </a:ext>
              </a:extLst>
            </p:cNvPr>
            <p:cNvCxnSpPr/>
            <p:nvPr/>
          </p:nvCxnSpPr>
          <p:spPr>
            <a:xfrm flipH="1">
              <a:off x="1803417" y="2279802"/>
              <a:ext cx="6007332" cy="2821486"/>
            </a:xfrm>
            <a:prstGeom prst="line">
              <a:avLst/>
            </a:prstGeom>
            <a:ln>
              <a:solidFill>
                <a:srgbClr val="F517D5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EFED223-92D7-8748-8C0D-984DAD1C7CA6}"/>
                </a:ext>
              </a:extLst>
            </p:cNvPr>
            <p:cNvCxnSpPr/>
            <p:nvPr/>
          </p:nvCxnSpPr>
          <p:spPr>
            <a:xfrm>
              <a:off x="4220308" y="1561514"/>
              <a:ext cx="25793" cy="345830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FFC8BAA-9468-944F-B9EE-F68FB479ACE5}"/>
                </a:ext>
              </a:extLst>
            </p:cNvPr>
            <p:cNvCxnSpPr/>
            <p:nvPr/>
          </p:nvCxnSpPr>
          <p:spPr>
            <a:xfrm>
              <a:off x="5638800" y="1573237"/>
              <a:ext cx="25793" cy="345830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23F1DA07-1AA0-8D43-BAFC-25058F0D7E71}"/>
              </a:ext>
            </a:extLst>
          </p:cNvPr>
          <p:cNvSpPr txBox="1"/>
          <p:nvPr/>
        </p:nvSpPr>
        <p:spPr>
          <a:xfrm>
            <a:off x="19496528" y="2438039"/>
            <a:ext cx="3368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CCT5 training: AE </a:t>
            </a:r>
            <a:r>
              <a:rPr lang="en-US" sz="1600" dirty="0" err="1"/>
              <a:t>rms</a:t>
            </a:r>
            <a:r>
              <a:rPr lang="en-US" sz="1600" dirty="0"/>
              <a:t> voltages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CAAA92-AB56-FD44-B7C8-219172AD95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5396CAD-8BDA-5949-B97B-48AA8EA92E25}"/>
              </a:ext>
            </a:extLst>
          </p:cNvPr>
          <p:cNvGrpSpPr/>
          <p:nvPr/>
        </p:nvGrpSpPr>
        <p:grpSpPr>
          <a:xfrm>
            <a:off x="6672026" y="5657324"/>
            <a:ext cx="7726063" cy="5794546"/>
            <a:chOff x="6672026" y="5657324"/>
            <a:chExt cx="7726063" cy="5794546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C9516DD9-77AE-0241-9D12-7680E85CD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2026" y="5657324"/>
              <a:ext cx="7726063" cy="579454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FB6C05B-14A3-7F4A-A7A0-86999870A6AB}"/>
                </a:ext>
              </a:extLst>
            </p:cNvPr>
            <p:cNvSpPr txBox="1"/>
            <p:nvPr/>
          </p:nvSpPr>
          <p:spPr>
            <a:xfrm>
              <a:off x="7719282" y="6315030"/>
              <a:ext cx="2421870" cy="6155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CCT Subscales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995D1F5-B49E-C24F-8883-EA9618D7489B}"/>
                </a:ext>
              </a:extLst>
            </p:cNvPr>
            <p:cNvSpPr txBox="1"/>
            <p:nvPr/>
          </p:nvSpPr>
          <p:spPr>
            <a:xfrm rot="20579326">
              <a:off x="10572118" y="7667084"/>
              <a:ext cx="2421870" cy="6155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Subscale 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1D9537D-37CD-954F-BF52-2B273A63CDBD}"/>
                </a:ext>
              </a:extLst>
            </p:cNvPr>
            <p:cNvSpPr txBox="1"/>
            <p:nvPr/>
          </p:nvSpPr>
          <p:spPr>
            <a:xfrm rot="20579326">
              <a:off x="10016053" y="6024744"/>
              <a:ext cx="1791140" cy="6155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spc="0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Subscale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9653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33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33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33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33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33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33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33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33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repeatCount="indefinite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Bi2212 magnet technology is developing rapidly, and we are preparing infrastructure for hybrid magnet development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" y="2944903"/>
            <a:ext cx="5620480" cy="1796882"/>
            <a:chOff x="3429000" y="1066800"/>
            <a:chExt cx="4353515" cy="139183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42" t="37438" r="25605" b="36090"/>
            <a:stretch/>
          </p:blipFill>
          <p:spPr>
            <a:xfrm>
              <a:off x="3429000" y="1066800"/>
              <a:ext cx="4353515" cy="139183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429000" y="1066800"/>
              <a:ext cx="1553471" cy="138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LBNL 9-strand Bi-2212 Rutherford cable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29000" y="2057400"/>
              <a:ext cx="1022877" cy="138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+mj-lt"/>
                </a:rPr>
                <a:t>Mullite braided insulation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74866" y="2099846"/>
              <a:ext cx="364844" cy="138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Bi-2212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4419600" y="1905000"/>
              <a:ext cx="152400" cy="228600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 flipV="1">
              <a:off x="6629400" y="1828800"/>
              <a:ext cx="76200" cy="304800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3" t="44585" r="41315" b="28241"/>
          <a:stretch/>
        </p:blipFill>
        <p:spPr>
          <a:xfrm>
            <a:off x="5151317" y="2927518"/>
            <a:ext cx="2561072" cy="17968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24801" y="2743200"/>
            <a:ext cx="9573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>
                <a:solidFill>
                  <a:schemeClr val="bg1"/>
                </a:solidFill>
                <a:latin typeface="+mj-lt"/>
              </a:rPr>
              <a:t>Mullite only</a:t>
            </a:r>
            <a:endParaRPr lang="en-US" sz="1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24796" y="4114800"/>
            <a:ext cx="1503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+mj-lt"/>
              </a:rPr>
              <a:t>Mullite + TiO</a:t>
            </a:r>
            <a:r>
              <a:rPr lang="en-US" sz="1100" b="1" baseline="-25000" dirty="0">
                <a:solidFill>
                  <a:schemeClr val="bg1"/>
                </a:solidFill>
                <a:latin typeface="+mj-lt"/>
              </a:rPr>
              <a:t>2</a:t>
            </a:r>
            <a:r>
              <a:rPr lang="en-US" sz="1100" b="1" dirty="0">
                <a:solidFill>
                  <a:schemeClr val="bg1"/>
                </a:solidFill>
                <a:latin typeface="+mj-lt"/>
              </a:rPr>
              <a:t> slurry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48798" y="5334000"/>
            <a:ext cx="1401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+mj-lt"/>
              </a:rPr>
              <a:t>After heat treatment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9" b="38000"/>
          <a:stretch/>
        </p:blipFill>
        <p:spPr>
          <a:xfrm>
            <a:off x="0" y="5836053"/>
            <a:ext cx="7802142" cy="18655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6" r="32854"/>
          <a:stretch/>
        </p:blipFill>
        <p:spPr>
          <a:xfrm>
            <a:off x="12978155" y="2743200"/>
            <a:ext cx="2000250" cy="76199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4" b="27970"/>
          <a:stretch/>
        </p:blipFill>
        <p:spPr>
          <a:xfrm>
            <a:off x="6761788" y="10524070"/>
            <a:ext cx="5735013" cy="20764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67" b="23125"/>
          <a:stretch/>
        </p:blipFill>
        <p:spPr>
          <a:xfrm rot="10800000">
            <a:off x="0" y="11044511"/>
            <a:ext cx="6696074" cy="15170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151770" y="2229632"/>
            <a:ext cx="3938899" cy="523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4. Getting ready for VPI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61" y="10058399"/>
            <a:ext cx="6705600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5. After VPI (NHMFL mix 61), with voltage traces shown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59600" y="9954657"/>
            <a:ext cx="4927601" cy="95410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6. Getting ready for tests </a:t>
            </a:r>
            <a:r>
              <a:rPr lang="mr-IN" sz="2800" dirty="0">
                <a:solidFill>
                  <a:schemeClr val="bg1"/>
                </a:solidFill>
                <a:latin typeface="+mj-lt"/>
              </a:rPr>
              <a:t>–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 inside a Al collar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" y="2286001"/>
            <a:ext cx="6761787" cy="5232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1. Insulation for minimizing electric shorts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4876800"/>
            <a:ext cx="7802142" cy="95410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3. After reaction and before VPI </a:t>
            </a:r>
            <a:r>
              <a:rPr lang="mr-IN" sz="2800" dirty="0">
                <a:solidFill>
                  <a:schemeClr val="bg1"/>
                </a:solidFill>
                <a:latin typeface="+mj-lt"/>
              </a:rPr>
              <a:t>–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 nearly no deformation; still many leakages.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7659231"/>
            <a:ext cx="7802142" cy="224676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Overall </a:t>
            </a:r>
            <a:r>
              <a:rPr lang="mr-IN" sz="2800" dirty="0">
                <a:solidFill>
                  <a:schemeClr val="bg1"/>
                </a:solidFill>
                <a:latin typeface="+mj-lt"/>
              </a:rPr>
              <a:t>–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 easy winding and robust fabrication</a:t>
            </a:r>
          </a:p>
          <a:p>
            <a:pPr marL="571500" indent="-571500">
              <a:buFont typeface="Arial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No electrical shorts after winding, VPI, and tests.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VPI using vacuum bag techniques established for CCT Nb</a:t>
            </a:r>
            <a:r>
              <a:rPr lang="en-US" sz="2800" baseline="-25000" dirty="0">
                <a:solidFill>
                  <a:schemeClr val="bg1"/>
                </a:solidFill>
                <a:latin typeface="+mj-lt"/>
              </a:rPr>
              <a:t>3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Sn.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81601" y="10820401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99" r="6420" b="30576"/>
          <a:stretch/>
        </p:blipFill>
        <p:spPr>
          <a:xfrm rot="5400000">
            <a:off x="5017379" y="5291277"/>
            <a:ext cx="7571342" cy="165810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847361" y="2286001"/>
            <a:ext cx="2060179" cy="138499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2. OPHT in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FSU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DELTECH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14800" y="12801601"/>
            <a:ext cx="25603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+mj-lt"/>
              </a:rPr>
              <a:t>TiO</a:t>
            </a:r>
            <a:r>
              <a:rPr lang="en-US" sz="1050" baseline="-25000" dirty="0">
                <a:solidFill>
                  <a:schemeClr val="bg1"/>
                </a:solidFill>
                <a:latin typeface="+mj-lt"/>
              </a:rPr>
              <a:t>2 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slurry provided by Jun Lu, NHMFL.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F42D1D2-6465-7A41-BB38-6F86E26F69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853" y="2792557"/>
            <a:ext cx="2990762" cy="689324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482D653-DC2F-1A43-B253-D52EC6CBEA86}"/>
              </a:ext>
            </a:extLst>
          </p:cNvPr>
          <p:cNvSpPr txBox="1"/>
          <p:nvPr/>
        </p:nvSpPr>
        <p:spPr>
          <a:xfrm>
            <a:off x="9673263" y="8486743"/>
            <a:ext cx="3539169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Heat treatment technology at FSU.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BC318C8-A3AB-1E43-A9F7-515B533E68C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653" y="6858000"/>
            <a:ext cx="7816754" cy="5782741"/>
          </a:xfrm>
          <a:prstGeom prst="rect">
            <a:avLst/>
          </a:prstGeom>
        </p:spPr>
      </p:pic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1456E976-5F3C-CE48-BCC2-66DB44A46B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309060"/>
              </p:ext>
            </p:extLst>
          </p:nvPr>
        </p:nvGraphicFramePr>
        <p:xfrm>
          <a:off x="16675653" y="1665022"/>
          <a:ext cx="6547992" cy="5059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Graph" r:id="rId12" imgW="4023360" imgH="3108960" progId="Origin50.Graph">
                  <p:embed/>
                </p:oleObj>
              </mc:Choice>
              <mc:Fallback>
                <p:oleObj name="Graph" r:id="rId12" imgW="4023360" imgH="3108960" progId="Origin50.Graph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1456E976-5F3C-CE48-BCC2-66DB44A46B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675653" y="1665022"/>
                        <a:ext cx="6547992" cy="5059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Curved Left Arrow 33">
            <a:extLst>
              <a:ext uri="{FF2B5EF4-FFF2-40B4-BE49-F238E27FC236}">
                <a16:creationId xmlns:a16="http://schemas.microsoft.com/office/drawing/2014/main" id="{3BEFD9FE-5495-F54C-8465-CF816B6EAEFF}"/>
              </a:ext>
            </a:extLst>
          </p:cNvPr>
          <p:cNvSpPr/>
          <p:nvPr/>
        </p:nvSpPr>
        <p:spPr>
          <a:xfrm>
            <a:off x="23223645" y="4339917"/>
            <a:ext cx="996436" cy="2651484"/>
          </a:xfrm>
          <a:prstGeom prst="curvedLef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949747-F41F-B549-A00E-096A50594F2F}"/>
              </a:ext>
            </a:extLst>
          </p:cNvPr>
          <p:cNvSpPr txBox="1"/>
          <p:nvPr/>
        </p:nvSpPr>
        <p:spPr>
          <a:xfrm>
            <a:off x="8077200" y="5520342"/>
            <a:ext cx="7176263" cy="2769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1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HEP has invested in a larger furnace at ASC – “Renegade” is just about ready!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 English, E. Bosque</a:t>
            </a:r>
            <a:endParaRPr kumimoji="0" lang="en-US" b="1" i="1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4CA9CA-7398-624D-9FAD-5ADAABBAC8C7}"/>
              </a:ext>
            </a:extLst>
          </p:cNvPr>
          <p:cNvGrpSpPr/>
          <p:nvPr/>
        </p:nvGrpSpPr>
        <p:grpSpPr>
          <a:xfrm>
            <a:off x="15027542" y="2398287"/>
            <a:ext cx="8483127" cy="10242454"/>
            <a:chOff x="4089873" y="2187671"/>
            <a:chExt cx="8483127" cy="10242454"/>
          </a:xfrm>
        </p:grpSpPr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2BE7BE41-E433-8B42-BB15-031F56715017}"/>
                </a:ext>
              </a:extLst>
            </p:cNvPr>
            <p:cNvSpPr/>
            <p:nvPr/>
          </p:nvSpPr>
          <p:spPr>
            <a:xfrm>
              <a:off x="4089873" y="2187671"/>
              <a:ext cx="8483127" cy="10242454"/>
            </a:xfrm>
            <a:prstGeom prst="roundRect">
              <a:avLst/>
            </a:prstGeom>
            <a:solidFill>
              <a:schemeClr val="bg1"/>
            </a:solidFill>
            <a:ln w="34925" cap="flat">
              <a:solidFill>
                <a:schemeClr val="accent6">
                  <a:lumMod val="50000"/>
                </a:schemeClr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A3A4734-0C30-734E-8C1D-9C1BCE4F7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08" t="10492" r="35987"/>
            <a:stretch/>
          </p:blipFill>
          <p:spPr>
            <a:xfrm>
              <a:off x="5021309" y="5524500"/>
              <a:ext cx="2735187" cy="266700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E37C0CD-4227-134E-A8DF-2E2A64D8E0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3"/>
            <a:stretch/>
          </p:blipFill>
          <p:spPr>
            <a:xfrm>
              <a:off x="8259236" y="8341779"/>
              <a:ext cx="3635412" cy="296844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E6B18C6-F534-7049-9E62-41CA2AA8A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9376" y="5156119"/>
              <a:ext cx="4162975" cy="318566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7B98D81-EB6B-D34A-A9FA-8E2E7A828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936" y="8191500"/>
              <a:ext cx="3556000" cy="2667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F6541799-AD8C-2648-B5D4-4D96E60D9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194936" y="2565319"/>
              <a:ext cx="4189778" cy="25146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723AF79-8E43-AC41-AB5A-525C9F64AC25}"/>
                </a:ext>
              </a:extLst>
            </p:cNvPr>
            <p:cNvSpPr txBox="1"/>
            <p:nvPr/>
          </p:nvSpPr>
          <p:spPr>
            <a:xfrm>
              <a:off x="7005697" y="11444808"/>
              <a:ext cx="3055891" cy="646331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4.7 T @ 5.7 kA</a:t>
              </a:r>
            </a:p>
          </p:txBody>
        </p:sp>
      </p:grp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3174FCA8-2768-9F44-86BF-6A6F804F0B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88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22EB7242-5263-A24B-B3A2-B29627D21443}"/>
              </a:ext>
            </a:extLst>
          </p:cNvPr>
          <p:cNvSpPr/>
          <p:nvPr/>
        </p:nvSpPr>
        <p:spPr>
          <a:xfrm>
            <a:off x="-181219" y="2117471"/>
            <a:ext cx="11560419" cy="9020325"/>
          </a:xfrm>
          <a:prstGeom prst="roundRect">
            <a:avLst>
              <a:gd name="adj" fmla="val 7960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2381515-9804-2247-B3DC-A101FEDE4B72}"/>
              </a:ext>
            </a:extLst>
          </p:cNvPr>
          <p:cNvSpPr/>
          <p:nvPr/>
        </p:nvSpPr>
        <p:spPr>
          <a:xfrm>
            <a:off x="13081000" y="6167095"/>
            <a:ext cx="11164879" cy="6414972"/>
          </a:xfrm>
          <a:prstGeom prst="roundRect">
            <a:avLst>
              <a:gd name="adj" fmla="val 7960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56A6A29D-1251-D34B-999B-87C5FA181DA8}"/>
              </a:ext>
            </a:extLst>
          </p:cNvPr>
          <p:cNvSpPr/>
          <p:nvPr/>
        </p:nvSpPr>
        <p:spPr>
          <a:xfrm>
            <a:off x="13081000" y="2367587"/>
            <a:ext cx="11164879" cy="342244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098750-C87A-E544-ADA4-DD9511B77CA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E0F457-1A7F-1142-BA90-3E88A0EFB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377" y="0"/>
            <a:ext cx="19396623" cy="1980379"/>
          </a:xfrm>
        </p:spPr>
        <p:txBody>
          <a:bodyPr/>
          <a:lstStyle/>
          <a:p>
            <a:r>
              <a:rPr lang="en-US" dirty="0"/>
              <a:t>REBCO accelerator magnet technology is progressing in close coordination with industry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4143E-5DAA-B74F-9F8C-32587AE613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E4018B0-A956-7741-80DE-7E8C78D106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5876" y="2367587"/>
            <a:ext cx="4300377" cy="30577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6615A3-60A6-9A4E-AC51-057F9B958E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096" y="2367587"/>
            <a:ext cx="2293302" cy="3057734"/>
          </a:xfrm>
          <a:prstGeom prst="rect">
            <a:avLst/>
          </a:prstGeom>
        </p:spPr>
      </p:pic>
      <p:pic>
        <p:nvPicPr>
          <p:cNvPr id="8" name="Picture 4" descr="https://lh3.googleusercontent.com/vSnWwhFNh7qHZwy-bkOoLSQzkWuWIMteitOJQFStVu185ZHg5QtlpPJiJK3lJ4dQ2lkO-aNmsZtDNfMNE67KeIQIQ-6Lk4OtC1GeRyihG5RZ3XxUjFi79p7BXqaSTZbqQV68E7wlwbGkrkKmLaV6bX9QgXXwZNihAzbFTIvK2iUIpV1UawA8bt8Z1_El6BBdlFgUkH_LkwkczYSskeRHbZvsdu8zjCBvNLKQxMq93Kbt8ZnTghXrLrHCpa-tIhJhIiQR9BLXncvqlq0Uqz-Uaov3yk96onDzGbe04lj-FvD1FGpxWXJ1UUkw8_O4ZRnrUfHhwVC2u7FO90FSSu4tpSHrPUCpPOlv3ON_m_lcrJy0Qm2Wl8uKy14iEBZqTpA7N8Pfd31rF2wUPA_j4xa927oF20f1KzezuwGQZvFMGO84IKc38BqwfZFWA-rqqNc6GH-MWhvOHHog73aQqFObe0YEb4TuXyjIx0P99CRJWGQBsrcDk4e6ofqYWyMahrnaQaTm6wJIijDufmjybX_HAfaI5K65V7FWuS9B1qgPion8dZDIOYWJBz-AD7wSaj9i2oZLn8YuhCxBatukYmTXXucv-MAb1rf_iuI7xGX8tOKNgv5II7ToYkx5MTyuuxHwbvSTKV1IbDfXjZMZm0B59QNkEfcXGMiAV_QKAZkbaM0gd7ANj_CFSE3QJ8UVh9V1rXaEgOEjiq943iRcIq9Gru6vvdXiqIgLlMKePEJpqP3qWalV=w1041-h780-no">
            <a:extLst>
              <a:ext uri="{FF2B5EF4-FFF2-40B4-BE49-F238E27FC236}">
                <a16:creationId xmlns:a16="http://schemas.microsoft.com/office/drawing/2014/main" id="{8D3C4470-200D-FA44-A87E-D719B6679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217" y="2367587"/>
            <a:ext cx="4076978" cy="305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005A24-E9AE-3A4E-815E-0563DA67E2AE}"/>
              </a:ext>
            </a:extLst>
          </p:cNvPr>
          <p:cNvSpPr/>
          <p:nvPr/>
        </p:nvSpPr>
        <p:spPr>
          <a:xfrm>
            <a:off x="135978" y="5479010"/>
            <a:ext cx="113194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F497D"/>
                </a:solidFill>
              </a:rPr>
              <a:t>ACT fabricated a record length of 100 m 30-tape CORC</a:t>
            </a:r>
            <a:r>
              <a:rPr lang="en-US" sz="2800" baseline="30000" dirty="0">
                <a:solidFill>
                  <a:srgbClr val="1F497D"/>
                </a:solidFill>
              </a:rPr>
              <a:t>®</a:t>
            </a:r>
            <a:r>
              <a:rPr lang="en-US" sz="2800" dirty="0">
                <a:solidFill>
                  <a:srgbClr val="1F497D"/>
                </a:solidFill>
              </a:rPr>
              <a:t> wire for “C2”, consuming 6 km of </a:t>
            </a:r>
            <a:r>
              <a:rPr lang="en-US" sz="2800" dirty="0" err="1">
                <a:solidFill>
                  <a:srgbClr val="1F497D"/>
                </a:solidFill>
              </a:rPr>
              <a:t>SuperPower</a:t>
            </a:r>
            <a:r>
              <a:rPr lang="en-US" sz="2800" dirty="0">
                <a:solidFill>
                  <a:srgbClr val="1F497D"/>
                </a:solidFill>
              </a:rPr>
              <a:t> tapes with 30-µm thick substrate</a:t>
            </a:r>
          </a:p>
        </p:txBody>
      </p:sp>
      <p:pic>
        <p:nvPicPr>
          <p:cNvPr id="10" name="Picture 7" descr="Logo met tekst.jpg">
            <a:extLst>
              <a:ext uri="{FF2B5EF4-FFF2-40B4-BE49-F238E27FC236}">
                <a16:creationId xmlns:a16="http://schemas.microsoft.com/office/drawing/2014/main" id="{D3873091-D6DB-DF4F-8331-9184F0898A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8" y="11504469"/>
            <a:ext cx="4520946" cy="87831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D19FB7-7FD4-9648-91FF-07070428C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795" y="11449241"/>
            <a:ext cx="4309023" cy="10210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AA4D01-A512-284F-842B-70A4D12AA19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761" y="7102359"/>
            <a:ext cx="5352877" cy="3626322"/>
          </a:xfrm>
          <a:prstGeom prst="rect">
            <a:avLst/>
          </a:prstGeom>
        </p:spPr>
      </p:pic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FEE72620-C154-9541-AC03-1D926D223DF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21" y="7048670"/>
            <a:ext cx="5218010" cy="3626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704265A5-CAEF-8040-87B1-5680F9728C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17852" y="6814053"/>
            <a:ext cx="9705793" cy="576801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30922145-2586-614E-8BAA-62EB691CC5C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0731" y="2570466"/>
            <a:ext cx="1989913" cy="197071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FD8BEF9C-1CDB-7644-99AB-7D0E4B95D1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3959" y="2620895"/>
            <a:ext cx="7715880" cy="1869863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4BF3AFD0-451A-7C4C-836E-15F9D5DCB6F7}"/>
              </a:ext>
            </a:extLst>
          </p:cNvPr>
          <p:cNvSpPr/>
          <p:nvPr/>
        </p:nvSpPr>
        <p:spPr>
          <a:xfrm>
            <a:off x="14685688" y="4714935"/>
            <a:ext cx="10058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“C3” will use tapes with 30 µm thick substrate </a:t>
            </a:r>
          </a:p>
          <a:p>
            <a:pPr lvl="1"/>
            <a:r>
              <a:rPr lang="en-US" sz="2800" dirty="0"/>
              <a:t>ID 70 mm, OD approaching 160 mm, </a:t>
            </a:r>
            <a:r>
              <a:rPr lang="en-US" sz="2800" b="1" i="1" dirty="0"/>
              <a:t>produce 5T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4FF971D-79A9-3C4A-B950-DB14A6B844F4}"/>
              </a:ext>
            </a:extLst>
          </p:cNvPr>
          <p:cNvSpPr txBox="1"/>
          <p:nvPr/>
        </p:nvSpPr>
        <p:spPr>
          <a:xfrm>
            <a:off x="14184046" y="6267531"/>
            <a:ext cx="9705793" cy="615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Alternative concept under development – improved efficiency</a:t>
            </a:r>
          </a:p>
        </p:txBody>
      </p:sp>
    </p:spTree>
    <p:extLst>
      <p:ext uri="{BB962C8B-B14F-4D97-AF65-F5344CB8AC3E}">
        <p14:creationId xmlns:p14="http://schemas.microsoft.com/office/powerpoint/2010/main" val="39286661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5" grpId="0" animBg="1"/>
      <p:bldP spid="73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763484-5E93-9D44-A697-ECFCBD13433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BCA9D-0A6D-D943-99E5-04A99B5BC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5443" y="3095113"/>
            <a:ext cx="11426557" cy="9051928"/>
          </a:xfrm>
        </p:spPr>
        <p:txBody>
          <a:bodyPr/>
          <a:lstStyle/>
          <a:p>
            <a:r>
              <a:rPr lang="en-US" dirty="0"/>
              <a:t>Longstanding experience and interest in REBCO magnet technology</a:t>
            </a:r>
          </a:p>
          <a:p>
            <a:r>
              <a:rPr lang="en-US" dirty="0"/>
              <a:t>Existing ~10T common-coil magnet provides a platform for experiments to support MDP</a:t>
            </a:r>
          </a:p>
          <a:p>
            <a:r>
              <a:rPr lang="en-US" dirty="0"/>
              <a:t> A first experiment has been performed to explore magnetization effects in tape-wound REBCO coils and get first insights into hybrid HTS/LTS magnet testing in ”dipole” configuration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CF559A-3676-2A42-932B-11CEF4908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experience and facilities are being applied to MDP research 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5B993-C81D-604F-BE83-97644D7655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36B85F-F66D-4147-8EDD-725D80EC1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1949" y="3062342"/>
            <a:ext cx="9346671" cy="40209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18D54F-D4B3-404B-A78E-C299FCD64A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755" t="39332" r="15995" b="35778"/>
          <a:stretch/>
        </p:blipFill>
        <p:spPr>
          <a:xfrm rot="5400000">
            <a:off x="13628740" y="8586807"/>
            <a:ext cx="5146737" cy="28894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35ECED-3C51-834D-9A44-D64E6119F455}"/>
              </a:ext>
            </a:extLst>
          </p:cNvPr>
          <p:cNvSpPr txBox="1"/>
          <p:nvPr/>
        </p:nvSpPr>
        <p:spPr>
          <a:xfrm>
            <a:off x="15161497" y="10018467"/>
            <a:ext cx="2095875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MDP HTS/LTS Hybrid Dipole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CFE9ED52-3238-064C-A644-FCCE39AD85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920099"/>
              </p:ext>
            </p:extLst>
          </p:nvPr>
        </p:nvGraphicFramePr>
        <p:xfrm>
          <a:off x="17712199" y="7249471"/>
          <a:ext cx="6606421" cy="5532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9" name="Picture 2">
            <a:extLst>
              <a:ext uri="{FF2B5EF4-FFF2-40B4-BE49-F238E27FC236}">
                <a16:creationId xmlns:a16="http://schemas.microsoft.com/office/drawing/2014/main" id="{25296025-7F9F-F04B-A861-EB85B5ED0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60000">
            <a:off x="22534399" y="7453118"/>
            <a:ext cx="1651545" cy="1210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74B65303-EFFE-2846-842C-261FED309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4365" y="2663036"/>
            <a:ext cx="4326471" cy="349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92782675-162C-0147-AC65-618CF7D9F1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482" y="10031516"/>
            <a:ext cx="4777818" cy="23039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486BF2-8395-2742-B768-08582DCDA13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009" r="22536" b="-1399"/>
          <a:stretch/>
        </p:blipFill>
        <p:spPr>
          <a:xfrm rot="-600000">
            <a:off x="3454401" y="9665784"/>
            <a:ext cx="4114800" cy="26835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C56512-B75D-904C-B121-677F5E9B4121}"/>
              </a:ext>
            </a:extLst>
          </p:cNvPr>
          <p:cNvSpPr txBox="1"/>
          <p:nvPr/>
        </p:nvSpPr>
        <p:spPr>
          <a:xfrm>
            <a:off x="18897600" y="2460418"/>
            <a:ext cx="3438742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2019-2020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15DA9C-05FF-7A40-BDD3-3D53DA5F8C81}"/>
              </a:ext>
            </a:extLst>
          </p:cNvPr>
          <p:cNvSpPr txBox="1"/>
          <p:nvPr/>
        </p:nvSpPr>
        <p:spPr>
          <a:xfrm>
            <a:off x="7219482" y="9225387"/>
            <a:ext cx="3438742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110282015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EBFBA88-F59B-A943-AEDF-9C4D9007D54F}"/>
              </a:ext>
            </a:extLst>
          </p:cNvPr>
          <p:cNvSpPr/>
          <p:nvPr/>
        </p:nvSpPr>
        <p:spPr>
          <a:xfrm>
            <a:off x="134133" y="2407063"/>
            <a:ext cx="8268820" cy="10094103"/>
          </a:xfrm>
          <a:prstGeom prst="roundRect">
            <a:avLst>
              <a:gd name="adj" fmla="val 10546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4E172768-CB25-5042-88E9-A665F547D4FA}"/>
              </a:ext>
            </a:extLst>
          </p:cNvPr>
          <p:cNvSpPr/>
          <p:nvPr/>
        </p:nvSpPr>
        <p:spPr>
          <a:xfrm>
            <a:off x="8583134" y="2407064"/>
            <a:ext cx="7936117" cy="10094103"/>
          </a:xfrm>
          <a:prstGeom prst="roundRect">
            <a:avLst>
              <a:gd name="adj" fmla="val 10546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7907D72-AC2B-C346-9BDB-5B33523A850E}"/>
              </a:ext>
            </a:extLst>
          </p:cNvPr>
          <p:cNvSpPr/>
          <p:nvPr/>
        </p:nvSpPr>
        <p:spPr>
          <a:xfrm>
            <a:off x="16603580" y="5540686"/>
            <a:ext cx="7664399" cy="6960482"/>
          </a:xfrm>
          <a:prstGeom prst="roundRect">
            <a:avLst>
              <a:gd name="adj" fmla="val 8456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E000456-095A-9B4C-B6E6-A26702EEB1B4}"/>
              </a:ext>
            </a:extLst>
          </p:cNvPr>
          <p:cNvSpPr/>
          <p:nvPr/>
        </p:nvSpPr>
        <p:spPr>
          <a:xfrm>
            <a:off x="16603580" y="2414899"/>
            <a:ext cx="7780420" cy="30379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B4C77-F737-134D-8669-B02CFD899C0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8CDD71-47EF-BC40-8FD2-F28A579B9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sampling of diagnostics developments – driven by MDP needs, but with broad impact to DOE-SC and beyond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DDF33-E4A8-5449-9BA3-B02D53552F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C9833CF-A5C3-8547-AE49-EFF2DD2B9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56" y="6503350"/>
            <a:ext cx="7769136" cy="57491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AA04F76-E253-2F44-9E4B-945BC5D58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514" y="3526021"/>
            <a:ext cx="4999935" cy="545715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E4AC32A-5A67-4140-849A-49285E22B3FD}"/>
              </a:ext>
            </a:extLst>
          </p:cNvPr>
          <p:cNvGrpSpPr/>
          <p:nvPr/>
        </p:nvGrpSpPr>
        <p:grpSpPr>
          <a:xfrm>
            <a:off x="8617373" y="9114122"/>
            <a:ext cx="4352116" cy="3335792"/>
            <a:chOff x="6499703" y="2229868"/>
            <a:chExt cx="5529620" cy="480976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E211666-DE58-884F-A2D2-D9B72A8C1A47}"/>
                </a:ext>
              </a:extLst>
            </p:cNvPr>
            <p:cNvSpPr txBox="1"/>
            <p:nvPr/>
          </p:nvSpPr>
          <p:spPr>
            <a:xfrm>
              <a:off x="6839604" y="2229868"/>
              <a:ext cx="4971284" cy="1065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Experiment at </a:t>
              </a:r>
              <a:r>
                <a:rPr lang="en-US" sz="1400" u="sng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4.2 K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. Current ramp stopped at 6100 A (stable) and then increased by 30 A (quenching)</a:t>
              </a:r>
            </a:p>
          </p:txBody>
        </p:sp>
        <p:graphicFrame>
          <p:nvGraphicFramePr>
            <p:cNvPr id="28" name="Object 27">
              <a:extLst>
                <a:ext uri="{FF2B5EF4-FFF2-40B4-BE49-F238E27FC236}">
                  <a16:creationId xmlns:a16="http://schemas.microsoft.com/office/drawing/2014/main" id="{B1DAB3DF-9547-0847-BC85-FBF3578325F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8000939"/>
                </p:ext>
              </p:extLst>
            </p:nvPr>
          </p:nvGraphicFramePr>
          <p:xfrm>
            <a:off x="6499703" y="2908312"/>
            <a:ext cx="5529620" cy="413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8" name="Graph" r:id="rId5" imgW="4281120" imgH="3198240" progId="Origin50.Graph">
                    <p:embed/>
                  </p:oleObj>
                </mc:Choice>
                <mc:Fallback>
                  <p:oleObj name="Graph" r:id="rId5" imgW="4281120" imgH="3198240" progId="Origin50.Graph">
                    <p:embed/>
                    <p:pic>
                      <p:nvPicPr>
                        <p:cNvPr id="28" name="Object 27">
                          <a:extLst>
                            <a:ext uri="{FF2B5EF4-FFF2-40B4-BE49-F238E27FC236}">
                              <a16:creationId xmlns:a16="http://schemas.microsoft.com/office/drawing/2014/main" id="{B1DAB3DF-9547-0847-BC85-FBF3578325F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499703" y="2908312"/>
                          <a:ext cx="5529620" cy="41313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769F2FBD-7D40-A741-9EAE-B6170D11A3C5}"/>
              </a:ext>
            </a:extLst>
          </p:cNvPr>
          <p:cNvSpPr/>
          <p:nvPr/>
        </p:nvSpPr>
        <p:spPr>
          <a:xfrm>
            <a:off x="434708" y="3356284"/>
            <a:ext cx="7615881" cy="306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Goal: Use unsupervised learning to investigate physics (cracking vs. stick-slip) in magnet quench dataset</a:t>
            </a:r>
          </a:p>
          <a:p>
            <a:pPr algn="just">
              <a:spcBef>
                <a:spcPts val="1600"/>
              </a:spcBef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Stretch goal: Develop method to predict the quench in real-time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C002DC-583F-FB49-98ED-D1CF1872A04B}"/>
              </a:ext>
            </a:extLst>
          </p:cNvPr>
          <p:cNvSpPr txBox="1"/>
          <p:nvPr/>
        </p:nvSpPr>
        <p:spPr>
          <a:xfrm>
            <a:off x="10680339" y="2679420"/>
            <a:ext cx="7216346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acoustics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92E3489-6EAA-374A-8197-2D61DB55D3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8319275" y="8538082"/>
            <a:ext cx="4323790" cy="3602381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0988CA56-686E-5F42-A86E-64D8C19F93A0}"/>
              </a:ext>
            </a:extLst>
          </p:cNvPr>
          <p:cNvGrpSpPr/>
          <p:nvPr/>
        </p:nvGrpSpPr>
        <p:grpSpPr>
          <a:xfrm>
            <a:off x="16870172" y="5946081"/>
            <a:ext cx="7400654" cy="2213071"/>
            <a:chOff x="688543" y="1028701"/>
            <a:chExt cx="8608934" cy="192965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4ADDFFF-D48D-1146-9E86-CCFE5BA5D96A}"/>
                </a:ext>
              </a:extLst>
            </p:cNvPr>
            <p:cNvSpPr txBox="1"/>
            <p:nvPr/>
          </p:nvSpPr>
          <p:spPr>
            <a:xfrm>
              <a:off x="1642882" y="2175549"/>
              <a:ext cx="1822362" cy="4068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Conditioning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5582832-6A9B-EE44-86BE-7F4799FD1721}"/>
                </a:ext>
              </a:extLst>
            </p:cNvPr>
            <p:cNvSpPr txBox="1"/>
            <p:nvPr/>
          </p:nvSpPr>
          <p:spPr>
            <a:xfrm>
              <a:off x="3684181" y="2183081"/>
              <a:ext cx="1822362" cy="4068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Digitization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156707-A09A-D948-8339-BBBF69A25F32}"/>
                </a:ext>
              </a:extLst>
            </p:cNvPr>
            <p:cNvSpPr txBox="1"/>
            <p:nvPr/>
          </p:nvSpPr>
          <p:spPr>
            <a:xfrm>
              <a:off x="5725478" y="2183081"/>
              <a:ext cx="1822362" cy="4068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Communication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8FB88EA-2257-7843-B139-77DA59CF078E}"/>
                </a:ext>
              </a:extLst>
            </p:cNvPr>
            <p:cNvSpPr/>
            <p:nvPr/>
          </p:nvSpPr>
          <p:spPr>
            <a:xfrm>
              <a:off x="725348" y="1991126"/>
              <a:ext cx="691691" cy="73064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7142EC5-53E2-E24F-9219-91036F2F92C7}"/>
                </a:ext>
              </a:extLst>
            </p:cNvPr>
            <p:cNvSpPr txBox="1"/>
            <p:nvPr/>
          </p:nvSpPr>
          <p:spPr>
            <a:xfrm>
              <a:off x="688543" y="2151957"/>
              <a:ext cx="794119" cy="406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Signal</a:t>
              </a:r>
            </a:p>
          </p:txBody>
        </p:sp>
        <p:sp>
          <p:nvSpPr>
            <p:cNvPr id="39" name="Rectangle: Single Corner Snipped 17">
              <a:extLst>
                <a:ext uri="{FF2B5EF4-FFF2-40B4-BE49-F238E27FC236}">
                  <a16:creationId xmlns:a16="http://schemas.microsoft.com/office/drawing/2014/main" id="{76477953-1DE7-7E43-AEE4-CE732172B60B}"/>
                </a:ext>
              </a:extLst>
            </p:cNvPr>
            <p:cNvSpPr/>
            <p:nvPr/>
          </p:nvSpPr>
          <p:spPr>
            <a:xfrm>
              <a:off x="7766777" y="2183082"/>
              <a:ext cx="1294328" cy="361799"/>
            </a:xfrm>
            <a:prstGeom prst="snip1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5EC8CAF-300E-1048-A77D-D7D3D8F073A2}"/>
                </a:ext>
              </a:extLst>
            </p:cNvPr>
            <p:cNvSpPr txBox="1"/>
            <p:nvPr/>
          </p:nvSpPr>
          <p:spPr>
            <a:xfrm>
              <a:off x="7812933" y="2164779"/>
              <a:ext cx="1484544" cy="406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Processing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65E9440-F53C-8844-848F-7CA98A6E4597}"/>
                </a:ext>
              </a:extLst>
            </p:cNvPr>
            <p:cNvCxnSpPr>
              <a:stCxn id="34" idx="3"/>
              <a:endCxn id="35" idx="1"/>
            </p:cNvCxnSpPr>
            <p:nvPr/>
          </p:nvCxnSpPr>
          <p:spPr>
            <a:xfrm>
              <a:off x="3465244" y="2378987"/>
              <a:ext cx="218936" cy="75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014042B-71A2-8A47-B6C1-2D61035C2F29}"/>
                </a:ext>
              </a:extLst>
            </p:cNvPr>
            <p:cNvCxnSpPr/>
            <p:nvPr/>
          </p:nvCxnSpPr>
          <p:spPr>
            <a:xfrm>
              <a:off x="5506542" y="2356448"/>
              <a:ext cx="218936" cy="75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814A2FB3-988A-BA48-B81F-915756728BB4}"/>
                </a:ext>
              </a:extLst>
            </p:cNvPr>
            <p:cNvCxnSpPr/>
            <p:nvPr/>
          </p:nvCxnSpPr>
          <p:spPr>
            <a:xfrm>
              <a:off x="7547843" y="2371367"/>
              <a:ext cx="218936" cy="753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4E8F53F3-E206-6840-A207-DB35A0A24AC1}"/>
                </a:ext>
              </a:extLst>
            </p:cNvPr>
            <p:cNvCxnSpPr/>
            <p:nvPr/>
          </p:nvCxnSpPr>
          <p:spPr>
            <a:xfrm>
              <a:off x="1440116" y="2375133"/>
              <a:ext cx="218936" cy="753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D5DC6D7-5035-3846-B9AF-8834564211F4}"/>
                </a:ext>
              </a:extLst>
            </p:cNvPr>
            <p:cNvSpPr/>
            <p:nvPr/>
          </p:nvSpPr>
          <p:spPr>
            <a:xfrm>
              <a:off x="1528405" y="1028701"/>
              <a:ext cx="6115238" cy="1929653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1BE78B7-2474-5749-97C2-9D38189C59E9}"/>
                </a:ext>
              </a:extLst>
            </p:cNvPr>
            <p:cNvSpPr txBox="1"/>
            <p:nvPr/>
          </p:nvSpPr>
          <p:spPr>
            <a:xfrm>
              <a:off x="3465244" y="1058461"/>
              <a:ext cx="2742104" cy="563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CRYODAQ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7C3C3BB-5646-0F4C-8958-915284A23A7A}"/>
                </a:ext>
              </a:extLst>
            </p:cNvPr>
            <p:cNvSpPr txBox="1"/>
            <p:nvPr/>
          </p:nvSpPr>
          <p:spPr>
            <a:xfrm>
              <a:off x="3674842" y="1569257"/>
              <a:ext cx="1822362" cy="4068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Integration</a:t>
              </a:r>
            </a:p>
          </p:txBody>
        </p:sp>
        <p:cxnSp>
          <p:nvCxnSpPr>
            <p:cNvPr id="48" name="Connector: Curved 30">
              <a:extLst>
                <a:ext uri="{FF2B5EF4-FFF2-40B4-BE49-F238E27FC236}">
                  <a16:creationId xmlns:a16="http://schemas.microsoft.com/office/drawing/2014/main" id="{AEFD6D7D-E657-D74E-B058-C18C8B6AF6D2}"/>
                </a:ext>
              </a:extLst>
            </p:cNvPr>
            <p:cNvCxnSpPr>
              <a:stCxn id="47" idx="1"/>
              <a:endCxn id="34" idx="0"/>
            </p:cNvCxnSpPr>
            <p:nvPr/>
          </p:nvCxnSpPr>
          <p:spPr>
            <a:xfrm rot="10800000" flipV="1">
              <a:off x="2554063" y="1772696"/>
              <a:ext cx="1120779" cy="402853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or: Curved 32">
              <a:extLst>
                <a:ext uri="{FF2B5EF4-FFF2-40B4-BE49-F238E27FC236}">
                  <a16:creationId xmlns:a16="http://schemas.microsoft.com/office/drawing/2014/main" id="{08302809-1041-9043-A954-AF4E616FF1C8}"/>
                </a:ext>
              </a:extLst>
            </p:cNvPr>
            <p:cNvCxnSpPr>
              <a:stCxn id="47" idx="3"/>
              <a:endCxn id="36" idx="0"/>
            </p:cNvCxnSpPr>
            <p:nvPr/>
          </p:nvCxnSpPr>
          <p:spPr>
            <a:xfrm>
              <a:off x="5497204" y="1772696"/>
              <a:ext cx="1139454" cy="410386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3603FC8-8500-404B-872C-2DF73D3FE0E5}"/>
                </a:ext>
              </a:extLst>
            </p:cNvPr>
            <p:cNvCxnSpPr>
              <a:stCxn id="47" idx="2"/>
              <a:endCxn id="35" idx="0"/>
            </p:cNvCxnSpPr>
            <p:nvPr/>
          </p:nvCxnSpPr>
          <p:spPr>
            <a:xfrm>
              <a:off x="4586023" y="1976133"/>
              <a:ext cx="9338" cy="2069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3DAD6952-C4A3-6540-8D6A-DFAD90F0F8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3497" y="9417777"/>
            <a:ext cx="3393303" cy="272245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E5D51462-FC9A-2344-AB2A-9C41390D89FB}"/>
              </a:ext>
            </a:extLst>
          </p:cNvPr>
          <p:cNvSpPr txBox="1"/>
          <p:nvPr/>
        </p:nvSpPr>
        <p:spPr>
          <a:xfrm>
            <a:off x="13483861" y="9167630"/>
            <a:ext cx="4179803" cy="4924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Acoustic thermometry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540D53E-CB51-8A4C-B429-BA038E1215C5}"/>
              </a:ext>
            </a:extLst>
          </p:cNvPr>
          <p:cNvGrpSpPr>
            <a:grpSpLocks noChangeAspect="1"/>
          </p:cNvGrpSpPr>
          <p:nvPr/>
        </p:nvGrpSpPr>
        <p:grpSpPr>
          <a:xfrm>
            <a:off x="17080632" y="2540868"/>
            <a:ext cx="6868659" cy="1762365"/>
            <a:chOff x="3775016" y="1172262"/>
            <a:chExt cx="7414351" cy="1854683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BFD8D781-0FFC-FD42-AD7B-D62D57A97C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41" t="964" r="30675" b="6184"/>
            <a:stretch/>
          </p:blipFill>
          <p:spPr>
            <a:xfrm rot="16200000">
              <a:off x="6674053" y="-1726775"/>
              <a:ext cx="1616278" cy="7414351"/>
            </a:xfrm>
            <a:prstGeom prst="rect">
              <a:avLst/>
            </a:prstGeom>
          </p:spPr>
        </p:pic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1033EAF2-4E7D-BA45-B662-0F29C9ED79E6}"/>
                </a:ext>
              </a:extLst>
            </p:cNvPr>
            <p:cNvCxnSpPr/>
            <p:nvPr/>
          </p:nvCxnSpPr>
          <p:spPr>
            <a:xfrm flipV="1">
              <a:off x="5991726" y="1948972"/>
              <a:ext cx="945131" cy="66990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4C33A4E-C4F5-5B40-8922-A89C1D742ED9}"/>
                </a:ext>
              </a:extLst>
            </p:cNvPr>
            <p:cNvCxnSpPr/>
            <p:nvPr/>
          </p:nvCxnSpPr>
          <p:spPr>
            <a:xfrm flipH="1" flipV="1">
              <a:off x="9138395" y="1892052"/>
              <a:ext cx="719478" cy="7749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23142D6-7FDF-364F-B70F-C4F6E5C36A12}"/>
                </a:ext>
              </a:extLst>
            </p:cNvPr>
            <p:cNvSpPr txBox="1"/>
            <p:nvPr/>
          </p:nvSpPr>
          <p:spPr>
            <a:xfrm>
              <a:off x="4741505" y="2486285"/>
              <a:ext cx="1195264" cy="338554"/>
            </a:xfrm>
            <a:prstGeom prst="rect">
              <a:avLst/>
            </a:prstGeom>
            <a:solidFill>
              <a:schemeClr val="bg1">
                <a:alpha val="53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FPGA board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9E090BA-7795-074A-B6FF-A30C6B24DE8D}"/>
                </a:ext>
              </a:extLst>
            </p:cNvPr>
            <p:cNvSpPr txBox="1"/>
            <p:nvPr/>
          </p:nvSpPr>
          <p:spPr>
            <a:xfrm>
              <a:off x="9835164" y="2486478"/>
              <a:ext cx="978153" cy="3385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Amplifier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1851357-604B-834D-82BE-6BF4B0F5782D}"/>
                </a:ext>
              </a:extLst>
            </p:cNvPr>
            <p:cNvCxnSpPr/>
            <p:nvPr/>
          </p:nvCxnSpPr>
          <p:spPr>
            <a:xfrm flipV="1">
              <a:off x="7724274" y="2011402"/>
              <a:ext cx="718222" cy="52726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B5AB746-871A-634E-A08F-583855486565}"/>
                </a:ext>
              </a:extLst>
            </p:cNvPr>
            <p:cNvSpPr txBox="1"/>
            <p:nvPr/>
          </p:nvSpPr>
          <p:spPr>
            <a:xfrm>
              <a:off x="6369779" y="2442170"/>
              <a:ext cx="2626425" cy="584775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YBCO coil instrumented with</a:t>
              </a:r>
            </a:p>
            <a:p>
              <a:r>
                <a:rPr lang="en-US" sz="1600" b="1" dirty="0">
                  <a:solidFill>
                    <a:srgbClr val="FF0000"/>
                  </a:solidFill>
                </a:rPr>
                <a:t> </a:t>
              </a:r>
              <a:r>
                <a:rPr lang="en-US" sz="1600" b="1" dirty="0" err="1">
                  <a:solidFill>
                    <a:srgbClr val="FF0000"/>
                  </a:solidFill>
                </a:rPr>
                <a:t>pulser</a:t>
              </a:r>
              <a:r>
                <a:rPr lang="en-US" sz="1600" b="1" dirty="0">
                  <a:solidFill>
                    <a:srgbClr val="FF0000"/>
                  </a:solidFill>
                </a:rPr>
                <a:t> and receiver </a:t>
              </a:r>
              <a:r>
                <a:rPr lang="en-US" sz="1600" b="1" dirty="0" err="1">
                  <a:solidFill>
                    <a:srgbClr val="FF0000"/>
                  </a:solidFill>
                </a:rPr>
                <a:t>piezos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9CEA873C-1116-DE40-A972-9D73A483BF79}"/>
              </a:ext>
            </a:extLst>
          </p:cNvPr>
          <p:cNvSpPr txBox="1"/>
          <p:nvPr/>
        </p:nvSpPr>
        <p:spPr>
          <a:xfrm>
            <a:off x="17663664" y="4406363"/>
            <a:ext cx="6043790" cy="1046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2800" dirty="0"/>
              <a:t>First successful cryogenic (</a:t>
            </a:r>
            <a:r>
              <a:rPr lang="en-US" sz="2800" dirty="0" err="1"/>
              <a:t>LHe</a:t>
            </a:r>
            <a:r>
              <a:rPr lang="en-US" sz="2800" dirty="0"/>
              <a:t>) test of an FPGA digitizer with analog front end 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62E484E-DF54-5A4D-B799-82456D1EB0CA}"/>
              </a:ext>
            </a:extLst>
          </p:cNvPr>
          <p:cNvSpPr txBox="1"/>
          <p:nvPr/>
        </p:nvSpPr>
        <p:spPr>
          <a:xfrm>
            <a:off x="1818659" y="2670645"/>
            <a:ext cx="7216346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2490329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3" grpId="0" animBg="1"/>
      <p:bldP spid="62" grpId="0" animBg="1"/>
      <p:bldP spid="31" grpId="0"/>
      <p:bldP spid="52" grpId="0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C859DC81-0F01-4E45-9EC5-7E48C8636CB1}"/>
              </a:ext>
            </a:extLst>
          </p:cNvPr>
          <p:cNvSpPr/>
          <p:nvPr/>
        </p:nvSpPr>
        <p:spPr>
          <a:xfrm>
            <a:off x="17183557" y="2261951"/>
            <a:ext cx="7234376" cy="10211895"/>
          </a:xfrm>
          <a:prstGeom prst="roundRect">
            <a:avLst>
              <a:gd name="adj" fmla="val 10546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3B0B4C4C-10FF-E54B-A623-34381DD42807}"/>
              </a:ext>
            </a:extLst>
          </p:cNvPr>
          <p:cNvSpPr/>
          <p:nvPr/>
        </p:nvSpPr>
        <p:spPr>
          <a:xfrm>
            <a:off x="9353796" y="2261952"/>
            <a:ext cx="7825467" cy="10211895"/>
          </a:xfrm>
          <a:prstGeom prst="roundRect">
            <a:avLst>
              <a:gd name="adj" fmla="val 10546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A8C9B85-FCC3-BF46-B350-4C206727B285}"/>
              </a:ext>
            </a:extLst>
          </p:cNvPr>
          <p:cNvSpPr/>
          <p:nvPr/>
        </p:nvSpPr>
        <p:spPr>
          <a:xfrm>
            <a:off x="134133" y="2407063"/>
            <a:ext cx="9107636" cy="10211895"/>
          </a:xfrm>
          <a:prstGeom prst="roundRect">
            <a:avLst>
              <a:gd name="adj" fmla="val 10546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FF4978-9C3A-8B4B-AE6D-94341F06429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E81BAD-A123-A243-964D-4328C7326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 array of modeling advances underway to support diagnostics feedback and to optimize magnet systems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CA3DE-47A4-5242-A5D5-6683E7D7ED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7587FC-602E-3D47-87F9-9D549384E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721" y="3099145"/>
            <a:ext cx="3926750" cy="288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B62DD1-6A5F-3D40-9AFC-612045276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359" y="5988999"/>
            <a:ext cx="5791200" cy="2959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2C2DE6-137B-634A-B96B-29410869C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901" y="10261733"/>
            <a:ext cx="8367723" cy="22130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2C61F5-49AC-3C40-9D3C-DB5FFB187A59}"/>
              </a:ext>
            </a:extLst>
          </p:cNvPr>
          <p:cNvSpPr txBox="1"/>
          <p:nvPr/>
        </p:nvSpPr>
        <p:spPr>
          <a:xfrm>
            <a:off x="291098" y="9213204"/>
            <a:ext cx="9450368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First test of CLIQ on Bi-2212 common coil, 77 K: comparing simulation and measurement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A9558BF-1227-9E42-A799-9E0B31708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6075" y="7963653"/>
            <a:ext cx="6062592" cy="40392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FAB198-1D58-7B44-904B-D5920771B9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99" b="10987"/>
          <a:stretch/>
        </p:blipFill>
        <p:spPr>
          <a:xfrm>
            <a:off x="12289517" y="4949744"/>
            <a:ext cx="4412343" cy="13986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90E495-7AFA-D247-A2A0-C68BA0B6B7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2" t="4547" r="19048"/>
          <a:stretch/>
        </p:blipFill>
        <p:spPr>
          <a:xfrm>
            <a:off x="9855199" y="2464900"/>
            <a:ext cx="2714231" cy="23780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6AB48C3-3C58-E648-A73F-49487A2F45D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769" y="5027341"/>
            <a:ext cx="2714231" cy="19185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445142A-6784-B14D-A834-CF527788E4A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/>
          <a:stretch/>
        </p:blipFill>
        <p:spPr>
          <a:xfrm>
            <a:off x="13290562" y="3205466"/>
            <a:ext cx="2418094" cy="15634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AB74B0-1D5B-8947-BDC1-931DCE3D0936}"/>
              </a:ext>
            </a:extLst>
          </p:cNvPr>
          <p:cNvSpPr txBox="1"/>
          <p:nvPr/>
        </p:nvSpPr>
        <p:spPr>
          <a:xfrm>
            <a:off x="2284591" y="2359285"/>
            <a:ext cx="4642079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 Protection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059065-60D9-B046-AC0F-3E3092927DF5}"/>
              </a:ext>
            </a:extLst>
          </p:cNvPr>
          <p:cNvSpPr txBox="1"/>
          <p:nvPr/>
        </p:nvSpPr>
        <p:spPr>
          <a:xfrm>
            <a:off x="10576331" y="2207780"/>
            <a:ext cx="5800361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Strain impact on operation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7B668C-5A60-CE4C-AE56-F6767278AB8D}"/>
              </a:ext>
            </a:extLst>
          </p:cNvPr>
          <p:cNvSpPr txBox="1"/>
          <p:nvPr/>
        </p:nvSpPr>
        <p:spPr>
          <a:xfrm>
            <a:off x="10576331" y="4549842"/>
            <a:ext cx="1082269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+</a:t>
            </a: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8098A9B3-FA8F-BE4D-A9B8-EAE096799002}"/>
              </a:ext>
            </a:extLst>
          </p:cNvPr>
          <p:cNvSpPr/>
          <p:nvPr/>
        </p:nvSpPr>
        <p:spPr>
          <a:xfrm>
            <a:off x="12196265" y="4620901"/>
            <a:ext cx="941364" cy="40471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3" name="Picture 1">
            <a:extLst>
              <a:ext uri="{FF2B5EF4-FFF2-40B4-BE49-F238E27FC236}">
                <a16:creationId xmlns:a16="http://schemas.microsoft.com/office/drawing/2014/main" id="{DBC0C441-3154-D842-BF66-98D425F138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4" t="18568" r="7500" b="11481"/>
          <a:stretch/>
        </p:blipFill>
        <p:spPr bwMode="auto">
          <a:xfrm>
            <a:off x="20810654" y="4237268"/>
            <a:ext cx="3157252" cy="313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59E2B49-EC9C-054F-B1F3-4A355846AB17}"/>
              </a:ext>
            </a:extLst>
          </p:cNvPr>
          <p:cNvGrpSpPr>
            <a:grpSpLocks noChangeAspect="1"/>
          </p:cNvGrpSpPr>
          <p:nvPr/>
        </p:nvGrpSpPr>
        <p:grpSpPr>
          <a:xfrm>
            <a:off x="18141618" y="3589672"/>
            <a:ext cx="2912929" cy="4255726"/>
            <a:chOff x="349786" y="1007098"/>
            <a:chExt cx="3725353" cy="5442660"/>
          </a:xfrm>
        </p:grpSpPr>
        <p:pic>
          <p:nvPicPr>
            <p:cNvPr id="25" name="Content Placeholder 7">
              <a:extLst>
                <a:ext uri="{FF2B5EF4-FFF2-40B4-BE49-F238E27FC236}">
                  <a16:creationId xmlns:a16="http://schemas.microsoft.com/office/drawing/2014/main" id="{7722B8AA-BA9C-5C44-878F-F7C7CF8C7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18" t="4443" r="27047" b="4081"/>
            <a:stretch/>
          </p:blipFill>
          <p:spPr>
            <a:xfrm>
              <a:off x="349786" y="2091946"/>
              <a:ext cx="2550050" cy="3778219"/>
            </a:xfrm>
            <a:prstGeom prst="rect">
              <a:avLst/>
            </a:prstGeom>
          </p:spPr>
        </p:pic>
        <p:sp>
          <p:nvSpPr>
            <p:cNvPr id="26" name="Rettangolo 14">
              <a:extLst>
                <a:ext uri="{FF2B5EF4-FFF2-40B4-BE49-F238E27FC236}">
                  <a16:creationId xmlns:a16="http://schemas.microsoft.com/office/drawing/2014/main" id="{61CF187B-D75B-9C49-8C2B-F23AE66F5430}"/>
                </a:ext>
              </a:extLst>
            </p:cNvPr>
            <p:cNvSpPr/>
            <p:nvPr/>
          </p:nvSpPr>
          <p:spPr>
            <a:xfrm>
              <a:off x="1759074" y="1839437"/>
              <a:ext cx="890524" cy="2081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0000"/>
                </a:solidFill>
              </a:endParaRPr>
            </a:p>
          </p:txBody>
        </p:sp>
        <p:sp>
          <p:nvSpPr>
            <p:cNvPr id="27" name="CasellaDiTesto 15">
              <a:extLst>
                <a:ext uri="{FF2B5EF4-FFF2-40B4-BE49-F238E27FC236}">
                  <a16:creationId xmlns:a16="http://schemas.microsoft.com/office/drawing/2014/main" id="{FAC3E571-31BF-6C49-9736-4302812EA825}"/>
                </a:ext>
              </a:extLst>
            </p:cNvPr>
            <p:cNvSpPr txBox="1"/>
            <p:nvPr/>
          </p:nvSpPr>
          <p:spPr>
            <a:xfrm>
              <a:off x="1727152" y="1459193"/>
              <a:ext cx="1026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Nb</a:t>
              </a:r>
              <a:r>
                <a:rPr lang="en-GB" sz="2000" b="1" baseline="-25000" dirty="0">
                  <a:latin typeface="Helvetica"/>
                </a:rPr>
                <a:t>3</a:t>
              </a:r>
              <a:r>
                <a:rPr lang="en-GB" sz="2000" b="1" dirty="0">
                  <a:latin typeface="Helvetica"/>
                </a:rPr>
                <a:t>Sn</a:t>
              </a:r>
              <a:endParaRPr lang="it-IT" sz="2000" b="1" dirty="0">
                <a:latin typeface="Helvetica"/>
              </a:endParaRPr>
            </a:p>
          </p:txBody>
        </p:sp>
        <p:sp>
          <p:nvSpPr>
            <p:cNvPr id="28" name="Rettangolo 16">
              <a:extLst>
                <a:ext uri="{FF2B5EF4-FFF2-40B4-BE49-F238E27FC236}">
                  <a16:creationId xmlns:a16="http://schemas.microsoft.com/office/drawing/2014/main" id="{91884B24-2990-9344-B326-DA18DCB18C91}"/>
                </a:ext>
              </a:extLst>
            </p:cNvPr>
            <p:cNvSpPr/>
            <p:nvPr/>
          </p:nvSpPr>
          <p:spPr>
            <a:xfrm>
              <a:off x="1222322" y="5881172"/>
              <a:ext cx="890524" cy="208177"/>
            </a:xfrm>
            <a:prstGeom prst="rect">
              <a:avLst/>
            </a:prstGeom>
            <a:solidFill>
              <a:srgbClr val="00B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0000"/>
                </a:solidFill>
              </a:endParaRPr>
            </a:p>
          </p:txBody>
        </p:sp>
        <p:sp>
          <p:nvSpPr>
            <p:cNvPr id="29" name="CasellaDiTesto 17">
              <a:extLst>
                <a:ext uri="{FF2B5EF4-FFF2-40B4-BE49-F238E27FC236}">
                  <a16:creationId xmlns:a16="http://schemas.microsoft.com/office/drawing/2014/main" id="{B550BA2F-A1B8-B34C-AD9E-F181F5057C5E}"/>
                </a:ext>
              </a:extLst>
            </p:cNvPr>
            <p:cNvSpPr txBox="1"/>
            <p:nvPr/>
          </p:nvSpPr>
          <p:spPr>
            <a:xfrm>
              <a:off x="1131558" y="6049648"/>
              <a:ext cx="10720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Bronze</a:t>
              </a:r>
              <a:endParaRPr lang="it-IT" sz="2000" b="1" dirty="0">
                <a:latin typeface="Helvetica"/>
              </a:endParaRPr>
            </a:p>
          </p:txBody>
        </p:sp>
        <p:sp>
          <p:nvSpPr>
            <p:cNvPr id="30" name="Rettangolo 18">
              <a:extLst>
                <a:ext uri="{FF2B5EF4-FFF2-40B4-BE49-F238E27FC236}">
                  <a16:creationId xmlns:a16="http://schemas.microsoft.com/office/drawing/2014/main" id="{618FE99C-6B3D-A346-9DD7-5E7F04E28E45}"/>
                </a:ext>
              </a:extLst>
            </p:cNvPr>
            <p:cNvSpPr/>
            <p:nvPr/>
          </p:nvSpPr>
          <p:spPr>
            <a:xfrm>
              <a:off x="2986644" y="2742786"/>
              <a:ext cx="890524" cy="208177"/>
            </a:xfrm>
            <a:prstGeom prst="rect">
              <a:avLst/>
            </a:prstGeom>
            <a:solidFill>
              <a:srgbClr val="FF00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FF0000"/>
                </a:solidFill>
              </a:endParaRPr>
            </a:p>
          </p:txBody>
        </p:sp>
        <p:sp>
          <p:nvSpPr>
            <p:cNvPr id="31" name="CasellaDiTesto 11">
              <a:extLst>
                <a:ext uri="{FF2B5EF4-FFF2-40B4-BE49-F238E27FC236}">
                  <a16:creationId xmlns:a16="http://schemas.microsoft.com/office/drawing/2014/main" id="{7D36B250-E9DC-3442-9CCC-D46015A6EB0C}"/>
                </a:ext>
              </a:extLst>
            </p:cNvPr>
            <p:cNvSpPr txBox="1"/>
            <p:nvPr/>
          </p:nvSpPr>
          <p:spPr>
            <a:xfrm>
              <a:off x="554638" y="2206579"/>
              <a:ext cx="11413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err="1">
                  <a:latin typeface="Helvetica"/>
                </a:rPr>
                <a:t>Stycast</a:t>
              </a:r>
              <a:endParaRPr lang="it-IT" sz="2000" b="1" dirty="0">
                <a:latin typeface="Helvetica"/>
              </a:endParaRPr>
            </a:p>
          </p:txBody>
        </p:sp>
        <p:sp>
          <p:nvSpPr>
            <p:cNvPr id="32" name="CasellaDiTesto 13">
              <a:extLst>
                <a:ext uri="{FF2B5EF4-FFF2-40B4-BE49-F238E27FC236}">
                  <a16:creationId xmlns:a16="http://schemas.microsoft.com/office/drawing/2014/main" id="{B9D1CFAA-378E-7F46-8DEA-C15050729F15}"/>
                </a:ext>
              </a:extLst>
            </p:cNvPr>
            <p:cNvSpPr txBox="1"/>
            <p:nvPr/>
          </p:nvSpPr>
          <p:spPr>
            <a:xfrm>
              <a:off x="1718090" y="3713402"/>
              <a:ext cx="8905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Cu</a:t>
              </a:r>
              <a:endParaRPr lang="it-IT" sz="2000" b="1" dirty="0">
                <a:latin typeface="Helvetica"/>
              </a:endParaRPr>
            </a:p>
          </p:txBody>
        </p:sp>
        <p:sp>
          <p:nvSpPr>
            <p:cNvPr id="33" name="CasellaDiTesto 15">
              <a:extLst>
                <a:ext uri="{FF2B5EF4-FFF2-40B4-BE49-F238E27FC236}">
                  <a16:creationId xmlns:a16="http://schemas.microsoft.com/office/drawing/2014/main" id="{72368CDC-FDEF-2B45-B5E0-986880D55960}"/>
                </a:ext>
              </a:extLst>
            </p:cNvPr>
            <p:cNvSpPr txBox="1"/>
            <p:nvPr/>
          </p:nvSpPr>
          <p:spPr>
            <a:xfrm>
              <a:off x="463477" y="1007098"/>
              <a:ext cx="1460649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4.2 K, 12 T</a:t>
              </a:r>
              <a:endParaRPr lang="it-IT" sz="2000" b="1" dirty="0">
                <a:latin typeface="Helvetica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ACA2503-6840-C647-BC5C-00F986F421D3}"/>
                </a:ext>
              </a:extLst>
            </p:cNvPr>
            <p:cNvCxnSpPr>
              <a:cxnSpLocks/>
            </p:cNvCxnSpPr>
            <p:nvPr/>
          </p:nvCxnSpPr>
          <p:spPr>
            <a:xfrm>
              <a:off x="639060" y="1407208"/>
              <a:ext cx="161040" cy="7173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5D105FA-5CAA-5641-B230-ADCE6EC22484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1667584" y="4743452"/>
              <a:ext cx="626790" cy="113772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3CCBB39-900F-4B45-9DC2-3BBF6F1A8BC2}"/>
                </a:ext>
              </a:extLst>
            </p:cNvPr>
            <p:cNvCxnSpPr/>
            <p:nvPr/>
          </p:nvCxnSpPr>
          <p:spPr>
            <a:xfrm flipH="1">
              <a:off x="2608614" y="2840650"/>
              <a:ext cx="629292" cy="588350"/>
            </a:xfrm>
            <a:prstGeom prst="straightConnector1">
              <a:avLst/>
            </a:prstGeom>
            <a:ln w="28575">
              <a:solidFill>
                <a:srgbClr val="E226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85F0AB78-3FF7-674A-9A50-6AD02A6D570E}"/>
                </a:ext>
              </a:extLst>
            </p:cNvPr>
            <p:cNvSpPr/>
            <p:nvPr/>
          </p:nvSpPr>
          <p:spPr>
            <a:xfrm rot="16200000">
              <a:off x="1654140" y="2863434"/>
              <a:ext cx="2317335" cy="2524663"/>
            </a:xfrm>
            <a:prstGeom prst="arc">
              <a:avLst>
                <a:gd name="adj1" fmla="val 18097735"/>
                <a:gd name="adj2" fmla="val 0"/>
              </a:avLst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A1F65B6-0DFE-E640-A22A-E4A82426DE0C}"/>
                </a:ext>
              </a:extLst>
            </p:cNvPr>
            <p:cNvCxnSpPr>
              <a:cxnSpLocks/>
            </p:cNvCxnSpPr>
            <p:nvPr/>
          </p:nvCxnSpPr>
          <p:spPr>
            <a:xfrm>
              <a:off x="2141900" y="1933931"/>
              <a:ext cx="312674" cy="15999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11">
              <a:extLst>
                <a:ext uri="{FF2B5EF4-FFF2-40B4-BE49-F238E27FC236}">
                  <a16:creationId xmlns:a16="http://schemas.microsoft.com/office/drawing/2014/main" id="{03E968AF-508B-6843-B445-DC44830B4809}"/>
                </a:ext>
              </a:extLst>
            </p:cNvPr>
            <p:cNvSpPr txBox="1"/>
            <p:nvPr/>
          </p:nvSpPr>
          <p:spPr>
            <a:xfrm>
              <a:off x="1222563" y="2793918"/>
              <a:ext cx="114137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chemeClr val="accent4">
                      <a:lumMod val="75000"/>
                    </a:schemeClr>
                  </a:solidFill>
                  <a:latin typeface="Helvetica"/>
                </a:rPr>
                <a:t>Heater</a:t>
              </a:r>
              <a:endParaRPr lang="it-IT" sz="2000" b="1" dirty="0">
                <a:solidFill>
                  <a:schemeClr val="accent4">
                    <a:lumMod val="75000"/>
                  </a:schemeClr>
                </a:solidFill>
                <a:latin typeface="Helvetica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7E998A5-A79D-8147-9745-731C618BBCF8}"/>
              </a:ext>
            </a:extLst>
          </p:cNvPr>
          <p:cNvGrpSpPr>
            <a:grpSpLocks noChangeAspect="1"/>
          </p:cNvGrpSpPr>
          <p:nvPr/>
        </p:nvGrpSpPr>
        <p:grpSpPr>
          <a:xfrm>
            <a:off x="17661650" y="8387024"/>
            <a:ext cx="6531794" cy="3536162"/>
            <a:chOff x="1615895" y="1221825"/>
            <a:chExt cx="8968979" cy="528810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3F57A4DE-C5BB-E944-A663-2FF3A378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96081" y="1950644"/>
              <a:ext cx="5329872" cy="396555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6482B74-389E-294F-9285-1D0749917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648554" y="1221826"/>
              <a:ext cx="1780186" cy="263979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0E1C3A5-8519-824E-A730-E245D4449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636381" y="3848006"/>
              <a:ext cx="1688738" cy="2554445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BAD872A1-EAE2-5D40-A7DC-E60D1BD7E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615895" y="1221825"/>
              <a:ext cx="1682642" cy="2603218"/>
            </a:xfrm>
            <a:prstGeom prst="rect">
              <a:avLst/>
            </a:prstGeom>
          </p:spPr>
        </p:pic>
        <p:sp>
          <p:nvSpPr>
            <p:cNvPr id="45" name="CasellaDiTesto 11">
              <a:extLst>
                <a:ext uri="{FF2B5EF4-FFF2-40B4-BE49-F238E27FC236}">
                  <a16:creationId xmlns:a16="http://schemas.microsoft.com/office/drawing/2014/main" id="{71DA7B54-3DD1-D546-923B-3F8E649AF63F}"/>
                </a:ext>
              </a:extLst>
            </p:cNvPr>
            <p:cNvSpPr txBox="1"/>
            <p:nvPr/>
          </p:nvSpPr>
          <p:spPr>
            <a:xfrm>
              <a:off x="1713441" y="1362128"/>
              <a:ext cx="16826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6 at corners</a:t>
              </a:r>
              <a:endParaRPr lang="it-IT" sz="2000" b="1" dirty="0">
                <a:latin typeface="Helvetica"/>
              </a:endParaRPr>
            </a:p>
          </p:txBody>
        </p:sp>
        <p:sp>
          <p:nvSpPr>
            <p:cNvPr id="46" name="CasellaDiTesto 11">
              <a:extLst>
                <a:ext uri="{FF2B5EF4-FFF2-40B4-BE49-F238E27FC236}">
                  <a16:creationId xmlns:a16="http://schemas.microsoft.com/office/drawing/2014/main" id="{4D688F07-2344-4043-A358-6581A7B7C88D}"/>
                </a:ext>
              </a:extLst>
            </p:cNvPr>
            <p:cNvSpPr txBox="1"/>
            <p:nvPr/>
          </p:nvSpPr>
          <p:spPr>
            <a:xfrm>
              <a:off x="1677960" y="3875210"/>
              <a:ext cx="16826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6 central</a:t>
              </a:r>
              <a:endParaRPr lang="it-IT" sz="2000" b="1" dirty="0">
                <a:latin typeface="Helvetica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BC01F1FE-7488-0042-A68C-CC846D9D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648555" y="3887645"/>
              <a:ext cx="1936319" cy="2622280"/>
            </a:xfrm>
            <a:prstGeom prst="rect">
              <a:avLst/>
            </a:prstGeom>
          </p:spPr>
        </p:pic>
        <p:sp>
          <p:nvSpPr>
            <p:cNvPr id="48" name="CasellaDiTesto 11">
              <a:extLst>
                <a:ext uri="{FF2B5EF4-FFF2-40B4-BE49-F238E27FC236}">
                  <a16:creationId xmlns:a16="http://schemas.microsoft.com/office/drawing/2014/main" id="{A560D7FF-BCC4-244F-A2CC-DDA36076EAE1}"/>
                </a:ext>
              </a:extLst>
            </p:cNvPr>
            <p:cNvSpPr txBox="1"/>
            <p:nvPr/>
          </p:nvSpPr>
          <p:spPr>
            <a:xfrm>
              <a:off x="8775393" y="1332489"/>
              <a:ext cx="16826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24 external</a:t>
              </a:r>
              <a:endParaRPr lang="it-IT" sz="2000" b="1" dirty="0">
                <a:latin typeface="Helvetica"/>
              </a:endParaRPr>
            </a:p>
          </p:txBody>
        </p:sp>
        <p:sp>
          <p:nvSpPr>
            <p:cNvPr id="49" name="CasellaDiTesto 11">
              <a:extLst>
                <a:ext uri="{FF2B5EF4-FFF2-40B4-BE49-F238E27FC236}">
                  <a16:creationId xmlns:a16="http://schemas.microsoft.com/office/drawing/2014/main" id="{FA46A257-1F7D-D341-B21F-B8A93E5BA96E}"/>
                </a:ext>
              </a:extLst>
            </p:cNvPr>
            <p:cNvSpPr txBox="1"/>
            <p:nvPr/>
          </p:nvSpPr>
          <p:spPr>
            <a:xfrm>
              <a:off x="8717417" y="3945942"/>
              <a:ext cx="18674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Helvetica"/>
                </a:rPr>
                <a:t>24 (w/18 central)</a:t>
              </a:r>
              <a:endParaRPr lang="it-IT" sz="2000" b="1" dirty="0">
                <a:latin typeface="Helvetica"/>
              </a:endParaRP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C6FBAFC-7B42-D64F-AF8A-A86240513D04}"/>
                </a:ext>
              </a:extLst>
            </p:cNvPr>
            <p:cNvCxnSpPr/>
            <p:nvPr/>
          </p:nvCxnSpPr>
          <p:spPr>
            <a:xfrm>
              <a:off x="3212523" y="2680854"/>
              <a:ext cx="971550" cy="17145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A0A8EAB-8F82-314C-BC27-831020697AFE}"/>
                </a:ext>
              </a:extLst>
            </p:cNvPr>
            <p:cNvCxnSpPr/>
            <p:nvPr/>
          </p:nvCxnSpPr>
          <p:spPr>
            <a:xfrm flipV="1">
              <a:off x="3212523" y="3423804"/>
              <a:ext cx="1863090" cy="192024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asellaDiTesto 11">
              <a:extLst>
                <a:ext uri="{FF2B5EF4-FFF2-40B4-BE49-F238E27FC236}">
                  <a16:creationId xmlns:a16="http://schemas.microsoft.com/office/drawing/2014/main" id="{8E7F1E09-F3C8-3C40-806A-D7D68E92BE11}"/>
                </a:ext>
              </a:extLst>
            </p:cNvPr>
            <p:cNvSpPr txBox="1"/>
            <p:nvPr/>
          </p:nvSpPr>
          <p:spPr>
            <a:xfrm>
              <a:off x="4853316" y="4217267"/>
              <a:ext cx="19363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0070C0"/>
                  </a:solidFill>
                  <a:latin typeface="Helvetica"/>
                </a:rPr>
                <a:t>Standard </a:t>
              </a:r>
            </a:p>
            <a:p>
              <a:r>
                <a:rPr lang="en-GB" sz="1600" b="1" dirty="0">
                  <a:solidFill>
                    <a:srgbClr val="0070C0"/>
                  </a:solidFill>
                  <a:latin typeface="Helvetica"/>
                </a:rPr>
                <a:t>60/61 RRP wire</a:t>
              </a:r>
              <a:endParaRPr lang="it-IT" sz="1600" b="1" dirty="0">
                <a:solidFill>
                  <a:srgbClr val="0070C0"/>
                </a:solidFill>
                <a:latin typeface="Helvetica"/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C1BE1A15-0F77-1642-98DE-EDB1E17F851F}"/>
                </a:ext>
              </a:extLst>
            </p:cNvPr>
            <p:cNvCxnSpPr/>
            <p:nvPr/>
          </p:nvCxnSpPr>
          <p:spPr>
            <a:xfrm flipH="1" flipV="1">
              <a:off x="7978833" y="4666587"/>
              <a:ext cx="1748790" cy="135455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FE7B9C8-E823-EB49-B3C5-B641C509F412}"/>
                </a:ext>
              </a:extLst>
            </p:cNvPr>
            <p:cNvCxnSpPr/>
            <p:nvPr/>
          </p:nvCxnSpPr>
          <p:spPr>
            <a:xfrm flipH="1">
              <a:off x="7487343" y="2680854"/>
              <a:ext cx="2015286" cy="168021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E3DC66E-088B-CB42-81E2-9353CB607B24}"/>
                </a:ext>
              </a:extLst>
            </p:cNvPr>
            <p:cNvSpPr/>
            <p:nvPr/>
          </p:nvSpPr>
          <p:spPr>
            <a:xfrm>
              <a:off x="3698299" y="5974356"/>
              <a:ext cx="513987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“Heat diffusion in Nb</a:t>
              </a:r>
              <a:r>
                <a:rPr lang="en-US" sz="1400" b="1" baseline="-25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r>
                <a:rPr lang="en-US" sz="14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Sn strands”, E. Barzi, to be published.</a:t>
              </a:r>
              <a:endParaRPr lang="en-US" sz="1400" b="1" dirty="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70AB24A4-A72B-6D4C-A652-A90B4B891DCC}"/>
              </a:ext>
            </a:extLst>
          </p:cNvPr>
          <p:cNvSpPr txBox="1"/>
          <p:nvPr/>
        </p:nvSpPr>
        <p:spPr>
          <a:xfrm>
            <a:off x="18313273" y="2207780"/>
            <a:ext cx="5425790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Mechanics and thermal processes in conductors</a:t>
            </a:r>
          </a:p>
        </p:txBody>
      </p:sp>
      <p:sp>
        <p:nvSpPr>
          <p:cNvPr id="57" name="CasellaDiTesto 19">
            <a:extLst>
              <a:ext uri="{FF2B5EF4-FFF2-40B4-BE49-F238E27FC236}">
                <a16:creationId xmlns:a16="http://schemas.microsoft.com/office/drawing/2014/main" id="{A2090995-CF8D-C547-9A95-B76AC49C48E3}"/>
              </a:ext>
            </a:extLst>
          </p:cNvPr>
          <p:cNvSpPr txBox="1"/>
          <p:nvPr/>
        </p:nvSpPr>
        <p:spPr>
          <a:xfrm>
            <a:off x="19866222" y="4578767"/>
            <a:ext cx="1420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Helvetica"/>
              </a:rPr>
              <a:t>Gd</a:t>
            </a:r>
            <a:r>
              <a:rPr lang="en-GB" sz="2000" b="1" baseline="-25000" dirty="0">
                <a:latin typeface="Helvetica"/>
              </a:rPr>
              <a:t>2</a:t>
            </a:r>
            <a:r>
              <a:rPr lang="en-GB" sz="2000" b="1" dirty="0">
                <a:latin typeface="Helvetica"/>
              </a:rPr>
              <a:t>O</a:t>
            </a:r>
            <a:r>
              <a:rPr lang="en-GB" sz="2000" b="1" baseline="-25000" dirty="0">
                <a:latin typeface="Helvetica"/>
              </a:rPr>
              <a:t>3</a:t>
            </a:r>
            <a:r>
              <a:rPr lang="it-IT" sz="2000" b="1" dirty="0">
                <a:latin typeface="Helvetica"/>
              </a:rPr>
              <a:t>+</a:t>
            </a:r>
            <a:r>
              <a:rPr lang="en-GB" sz="2000" b="1" dirty="0">
                <a:latin typeface="Helvetica"/>
              </a:rPr>
              <a:t>Cu</a:t>
            </a:r>
            <a:endParaRPr lang="it-IT" sz="2000" b="1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441230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9" grpId="0" animBg="1"/>
      <p:bldP spid="20" grpId="0"/>
      <p:bldP spid="21" grpId="0"/>
      <p:bldP spid="22" grpId="0" animBg="1"/>
      <p:bldP spid="56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sx="1000" sy="1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Progress in conductors – Nb3Sn, Bi2212, and REBCO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515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hangingPunct="1">
              <a:defRPr/>
            </a:pPr>
            <a:fld id="{D260E43B-7F43-FA45-AAB7-E054FD6CC4E3}" type="slidenum">
              <a:rPr lang="en-US" smtClean="0"/>
              <a:pPr algn="r" hangingPunct="1">
                <a:defRPr/>
              </a:pPr>
              <a:t>17</a:t>
            </a:fld>
            <a:endParaRPr lang="en-US" sz="2000" kern="1200" dirty="0">
              <a:solidFill>
                <a:srgbClr val="898989"/>
              </a:solidFill>
              <a:latin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15460" y="2902827"/>
            <a:ext cx="31138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hangingPunct="1">
              <a:defRPr/>
            </a:pPr>
            <a:endParaRPr lang="en-US" kern="12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7E07094E-E9FF-48CF-B166-63627A469D95}"/>
              </a:ext>
            </a:extLst>
          </p:cNvPr>
          <p:cNvSpPr txBox="1">
            <a:spLocks/>
          </p:cNvSpPr>
          <p:nvPr/>
        </p:nvSpPr>
        <p:spPr bwMode="auto">
          <a:xfrm>
            <a:off x="279035" y="2474914"/>
            <a:ext cx="23959822" cy="495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 defTabSz="914400">
              <a:defRPr/>
            </a:pPr>
            <a:r>
              <a:rPr lang="en-US" altLang="en-US" sz="3600" dirty="0">
                <a:latin typeface="Franklin Gothic Medium" panose="020B0603020102020204" pitchFamily="34" charset="0"/>
                <a:ea typeface="Geneva" pitchFamily="121" charset="-128"/>
              </a:rPr>
              <a:t>Significant advances – both in performance obtained, and in identifying issues to be addressed</a:t>
            </a:r>
          </a:p>
          <a:p>
            <a:pPr marL="1085850" lvl="1" indent="-685800" defTabSz="914400">
              <a:defRPr/>
            </a:pP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Doping of Nb</a:t>
            </a:r>
            <a:r>
              <a:rPr lang="en-US" altLang="en-US" sz="3400" baseline="-25000" dirty="0">
                <a:latin typeface="Franklin Gothic Medium" panose="020B0603020102020204" pitchFamily="34" charset="0"/>
                <a:ea typeface="Geneva" pitchFamily="121" charset="-128"/>
              </a:rPr>
              <a:t>3</a:t>
            </a: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Sn promises dramatic increase in high-field transport =&gt; higher field, more compact magnets</a:t>
            </a:r>
          </a:p>
          <a:p>
            <a:pPr marL="1485900" lvl="2" indent="-685800" defTabSz="914400">
              <a:defRPr/>
            </a:pPr>
            <a:r>
              <a:rPr lang="en-US" altLang="en-US" sz="3200" dirty="0">
                <a:latin typeface="Franklin Gothic Medium" panose="020B0603020102020204" pitchFamily="34" charset="0"/>
                <a:ea typeface="Geneva" pitchFamily="121" charset="-128"/>
              </a:rPr>
              <a:t>But comes with concerns of stability, drawability, protection </a:t>
            </a:r>
            <a:r>
              <a:rPr lang="en-US" altLang="en-US" sz="3200" dirty="0" err="1">
                <a:latin typeface="Franklin Gothic Medium" panose="020B0603020102020204" pitchFamily="34" charset="0"/>
                <a:ea typeface="Geneva" pitchFamily="121" charset="-128"/>
              </a:rPr>
              <a:t>etc</a:t>
            </a:r>
            <a:endParaRPr lang="en-US" altLang="en-US" sz="3200" dirty="0">
              <a:latin typeface="Franklin Gothic Medium" panose="020B0603020102020204" pitchFamily="34" charset="0"/>
              <a:ea typeface="Geneva" pitchFamily="121" charset="-128"/>
            </a:endParaRPr>
          </a:p>
          <a:p>
            <a:pPr marL="1085850" lvl="1" indent="-685800" defTabSz="914400">
              <a:defRPr/>
            </a:pP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High Cp wire holds promise of increased stability =&gt; reduce margin =&gt; more efficient use of conductor</a:t>
            </a:r>
          </a:p>
          <a:p>
            <a:pPr marL="1485900" lvl="2" indent="-685800" defTabSz="914400">
              <a:defRPr/>
            </a:pPr>
            <a:r>
              <a:rPr lang="en-US" altLang="en-US" sz="3200" dirty="0">
                <a:latin typeface="Franklin Gothic Medium" panose="020B0603020102020204" pitchFamily="34" charset="0"/>
                <a:ea typeface="Geneva" pitchFamily="121" charset="-128"/>
              </a:rPr>
              <a:t>But needs progress in drawability, scale-up, and proof of performance</a:t>
            </a:r>
          </a:p>
          <a:p>
            <a:pPr marL="1085850" lvl="1" indent="-685800" defTabSz="914400">
              <a:defRPr/>
            </a:pP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 Bi2212 wire exceeds Nb</a:t>
            </a:r>
            <a:r>
              <a:rPr lang="en-US" altLang="en-US" sz="3400" baseline="-25000" dirty="0">
                <a:latin typeface="Franklin Gothic Medium" panose="020B0603020102020204" pitchFamily="34" charset="0"/>
                <a:ea typeface="Geneva" pitchFamily="121" charset="-128"/>
              </a:rPr>
              <a:t>3</a:t>
            </a: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Sn now at ~11-12T, with high uniformity =&gt; </a:t>
            </a:r>
            <a:r>
              <a:rPr lang="en-US" altLang="en-US" sz="3400" b="1" i="1" dirty="0">
                <a:latin typeface="Franklin Gothic Medium" panose="020B0603020102020204" pitchFamily="34" charset="0"/>
                <a:ea typeface="Geneva" pitchFamily="121" charset="-128"/>
              </a:rPr>
              <a:t>magnet ready</a:t>
            </a: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!</a:t>
            </a:r>
          </a:p>
          <a:p>
            <a:pPr marL="1485900" lvl="2" indent="-685800" defTabSz="914400">
              <a:defRPr/>
            </a:pPr>
            <a:r>
              <a:rPr lang="en-US" altLang="en-US" sz="3200" dirty="0">
                <a:latin typeface="Franklin Gothic Medium" panose="020B0603020102020204" pitchFamily="34" charset="0"/>
                <a:ea typeface="Geneva" pitchFamily="121" charset="-128"/>
              </a:rPr>
              <a:t>But need to reproduce the reliable, quench-free magnet behavior at higher field, e.g. in a background dipole field</a:t>
            </a:r>
          </a:p>
          <a:p>
            <a:pPr marL="1085850" lvl="1" indent="-685800" defTabSz="914400">
              <a:defRPr/>
            </a:pP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REBCO tapes &amp; cables continue to improve - higher </a:t>
            </a:r>
            <a:r>
              <a:rPr lang="en-US" altLang="en-US" sz="3400" dirty="0" err="1">
                <a:latin typeface="Franklin Gothic Medium" panose="020B0603020102020204" pitchFamily="34" charset="0"/>
                <a:ea typeface="Geneva" pitchFamily="121" charset="-128"/>
              </a:rPr>
              <a:t>J</a:t>
            </a:r>
            <a:r>
              <a:rPr lang="en-US" altLang="en-US" sz="3400" baseline="-25000" dirty="0" err="1">
                <a:latin typeface="Franklin Gothic Medium" panose="020B0603020102020204" pitchFamily="34" charset="0"/>
                <a:ea typeface="Geneva" pitchFamily="121" charset="-128"/>
              </a:rPr>
              <a:t>c</a:t>
            </a: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, higher J</a:t>
            </a:r>
            <a:r>
              <a:rPr lang="en-US" altLang="en-US" sz="3400" baseline="-25000" dirty="0">
                <a:latin typeface="Franklin Gothic Medium" panose="020B0603020102020204" pitchFamily="34" charset="0"/>
                <a:ea typeface="Geneva" pitchFamily="121" charset="-128"/>
              </a:rPr>
              <a:t>E</a:t>
            </a: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, tighter bend radius</a:t>
            </a:r>
          </a:p>
          <a:p>
            <a:pPr marL="1485900" lvl="2" indent="-685800" defTabSz="914400">
              <a:defRPr/>
            </a:pPr>
            <a:r>
              <a:rPr lang="en-US" altLang="en-US" sz="3200" dirty="0">
                <a:latin typeface="Franklin Gothic Medium" panose="020B0603020102020204" pitchFamily="34" charset="0"/>
                <a:ea typeface="Geneva" pitchFamily="121" charset="-128"/>
              </a:rPr>
              <a:t>But uncertainties in current sharing, tape homogeneity, and mechanical performance remain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ED775-FC30-AC46-968E-4E682315C22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16AFA8-BC2F-1F42-8499-28C59B2F2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9293" y="8679543"/>
            <a:ext cx="10664707" cy="3933371"/>
          </a:xfrm>
          <a:prstGeom prst="rect">
            <a:avLst/>
          </a:prstGeom>
        </p:spPr>
      </p:pic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C0CAD12-75D0-D145-925B-2ECCCA10E3D1}"/>
              </a:ext>
            </a:extLst>
          </p:cNvPr>
          <p:cNvSpPr txBox="1">
            <a:spLocks/>
          </p:cNvSpPr>
          <p:nvPr/>
        </p:nvSpPr>
        <p:spPr bwMode="auto">
          <a:xfrm>
            <a:off x="279035" y="8834549"/>
            <a:ext cx="12449994" cy="495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 defTabSz="914400">
              <a:defRPr/>
            </a:pPr>
            <a:r>
              <a:rPr lang="en-US" altLang="en-US" sz="3600" dirty="0">
                <a:latin typeface="Franklin Gothic Medium" panose="020B0603020102020204" pitchFamily="34" charset="0"/>
                <a:ea typeface="Geneva" pitchFamily="121" charset="-128"/>
              </a:rPr>
              <a:t>Most critically, </a:t>
            </a:r>
            <a:r>
              <a:rPr lang="en-US" altLang="en-US" sz="3600" b="1" i="1" dirty="0">
                <a:latin typeface="Franklin Gothic Medium" panose="020B0603020102020204" pitchFamily="34" charset="0"/>
                <a:ea typeface="Geneva" pitchFamily="121" charset="-128"/>
              </a:rPr>
              <a:t>we need ample supplies of all conductors </a:t>
            </a:r>
            <a:r>
              <a:rPr lang="en-US" altLang="en-US" sz="3600" dirty="0">
                <a:latin typeface="Franklin Gothic Medium" panose="020B0603020102020204" pitchFamily="34" charset="0"/>
                <a:ea typeface="Geneva" pitchFamily="121" charset="-128"/>
              </a:rPr>
              <a:t>to explore their performance in magnets =&gt; critical feedback to Universities and to the conductor industry</a:t>
            </a:r>
          </a:p>
          <a:p>
            <a:pPr marL="1085850" lvl="1" indent="-685800" defTabSz="914400">
              <a:defRPr/>
            </a:pPr>
            <a:r>
              <a:rPr lang="en-US" altLang="en-US" sz="3400" dirty="0">
                <a:latin typeface="Franklin Gothic Medium" panose="020B0603020102020204" pitchFamily="34" charset="0"/>
                <a:ea typeface="Geneva" pitchFamily="121" charset="-128"/>
              </a:rPr>
              <a:t>This is the single most important driver of the timescale for HTS magnet development</a:t>
            </a:r>
          </a:p>
          <a:p>
            <a:pPr marL="1085850" lvl="1" indent="-685800" defTabSz="914400">
              <a:defRPr/>
            </a:pPr>
            <a:endParaRPr lang="en-US" altLang="en-US" sz="3400" dirty="0">
              <a:latin typeface="Franklin Gothic Medium" panose="020B0603020102020204" pitchFamily="34" charset="0"/>
              <a:ea typeface="Geneva" pitchFamily="121" charset="-128"/>
            </a:endParaRPr>
          </a:p>
          <a:p>
            <a:pPr marL="0" indent="0" defTabSz="914400">
              <a:buNone/>
              <a:defRPr/>
            </a:pPr>
            <a:endParaRPr lang="en-US" altLang="en-US" sz="3600" dirty="0">
              <a:latin typeface="Franklin Gothic Medium" panose="020B0603020102020204" pitchFamily="34" charset="0"/>
              <a:ea typeface="Geneva" pitchFamily="121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EDDC37-511E-D24B-9E50-09ED9528D7D7}"/>
              </a:ext>
            </a:extLst>
          </p:cNvPr>
          <p:cNvSpPr txBox="1"/>
          <p:nvPr/>
        </p:nvSpPr>
        <p:spPr>
          <a:xfrm>
            <a:off x="535384" y="11743495"/>
            <a:ext cx="12688777" cy="738660"/>
          </a:xfrm>
          <a:prstGeom prst="rect">
            <a:avLst/>
          </a:prstGeom>
          <a:noFill/>
          <a:ln w="127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Opportunity for a strong collaborative International approach </a:t>
            </a:r>
          </a:p>
        </p:txBody>
      </p:sp>
    </p:spTree>
    <p:extLst>
      <p:ext uri="{BB962C8B-B14F-4D97-AF65-F5344CB8AC3E}">
        <p14:creationId xmlns:p14="http://schemas.microsoft.com/office/powerpoint/2010/main" val="289189785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967EF9-CDD8-3F41-BF00-17A54D17C7C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34DF-2824-D14C-A38E-AC2BCD544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0307" y="2798374"/>
            <a:ext cx="15593786" cy="937265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Can </a:t>
            </a:r>
            <a:r>
              <a:rPr lang="en-US" b="1" i="1" dirty="0"/>
              <a:t>stress-management</a:t>
            </a:r>
            <a:r>
              <a:rPr lang="en-US" dirty="0"/>
              <a:t> provide a viable means of accessing high-field and/or large bore dipole magnets without risk of conductor degradation?</a:t>
            </a:r>
          </a:p>
          <a:p>
            <a:endParaRPr lang="en-US" dirty="0"/>
          </a:p>
          <a:p>
            <a:r>
              <a:rPr lang="en-US" dirty="0"/>
              <a:t>Can </a:t>
            </a:r>
            <a:r>
              <a:rPr lang="en-US" b="1" i="1" dirty="0"/>
              <a:t>hybrid LTS/HTS </a:t>
            </a:r>
            <a:r>
              <a:rPr lang="en-US" dirty="0"/>
              <a:t>magnets deliver on the promise of efficient high-field dipoles</a:t>
            </a:r>
          </a:p>
          <a:p>
            <a:pPr lvl="1"/>
            <a:r>
              <a:rPr lang="en-US" dirty="0"/>
              <a:t>Will they inherit the “best of both” or the “worst of both” </a:t>
            </a:r>
          </a:p>
          <a:p>
            <a:pPr lvl="1"/>
            <a:endParaRPr lang="en-US" dirty="0"/>
          </a:p>
          <a:p>
            <a:r>
              <a:rPr lang="en-US" dirty="0"/>
              <a:t>Advance HTS magnet technology to a respectable level of maturity </a:t>
            </a:r>
          </a:p>
          <a:p>
            <a:pPr indent="0">
              <a:buNone/>
            </a:pPr>
            <a:r>
              <a:rPr lang="en-US" dirty="0"/>
              <a:t>=&gt; </a:t>
            </a:r>
            <a:r>
              <a:rPr lang="en-US" b="1" i="1" dirty="0"/>
              <a:t>make it “real”</a:t>
            </a:r>
          </a:p>
          <a:p>
            <a:endParaRPr lang="en-US" dirty="0"/>
          </a:p>
          <a:p>
            <a:r>
              <a:rPr lang="en-US" dirty="0"/>
              <a:t>Advance diagnostics and modeling to further enhance our insight into magnet performance and issues</a:t>
            </a:r>
          </a:p>
          <a:p>
            <a:endParaRPr lang="en-US" dirty="0"/>
          </a:p>
          <a:p>
            <a:r>
              <a:rPr lang="en-US" dirty="0"/>
              <a:t>Overcome the advanced Nb</a:t>
            </a:r>
            <a:r>
              <a:rPr lang="en-US" baseline="-25000" dirty="0"/>
              <a:t>3</a:t>
            </a:r>
            <a:r>
              <a:rPr lang="en-US" dirty="0"/>
              <a:t>Sn architecture issues and mature them to industrial levels</a:t>
            </a:r>
          </a:p>
          <a:p>
            <a:endParaRPr lang="en-US" dirty="0"/>
          </a:p>
          <a:p>
            <a:r>
              <a:rPr lang="en-US" dirty="0"/>
              <a:t>Provide a </a:t>
            </a:r>
            <a:r>
              <a:rPr lang="en-US" b="1" i="1" dirty="0"/>
              <a:t>substantial and timely quantity of conductor </a:t>
            </a:r>
            <a:r>
              <a:rPr lang="en-US" dirty="0"/>
              <a:t>for magnet research and feedback to conductor development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93CDE-F1D1-B342-9288-48F4C3437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focus areas and key challenges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F8F42-F644-7642-81F6-919DD6DA68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6521C1-C331-6747-A7D9-9800A88DE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6614" y="4296229"/>
            <a:ext cx="7781422" cy="54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6278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9AEF86-C22F-9C46-9F74-607536384F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BC80D-E886-B143-9641-15D8DE8C4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6743" y="3062514"/>
            <a:ext cx="23788914" cy="9084527"/>
          </a:xfrm>
        </p:spPr>
        <p:txBody>
          <a:bodyPr>
            <a:normAutofit/>
          </a:bodyPr>
          <a:lstStyle/>
          <a:p>
            <a:r>
              <a:rPr lang="en-US" dirty="0"/>
              <a:t>R&amp;D thrives on a combination of </a:t>
            </a:r>
            <a:r>
              <a:rPr lang="en-US" b="1" i="1" dirty="0"/>
              <a:t>innovation</a:t>
            </a:r>
            <a:r>
              <a:rPr lang="en-US" dirty="0"/>
              <a:t> and </a:t>
            </a:r>
            <a:r>
              <a:rPr lang="en-US" b="1" i="1" dirty="0"/>
              <a:t>focus</a:t>
            </a:r>
          </a:p>
          <a:p>
            <a:pPr lvl="1"/>
            <a:r>
              <a:rPr lang="en-US" dirty="0"/>
              <a:t>Innovation is at its heart: willingness to try new ideas, to question the status-quo, to take risks</a:t>
            </a:r>
          </a:p>
          <a:p>
            <a:pPr lvl="1"/>
            <a:r>
              <a:rPr lang="en-US" dirty="0"/>
              <a:t>Focus provides strength to persevere – try, fail, and try again (quickly!) – while keeping an “eye on the prize”</a:t>
            </a:r>
          </a:p>
          <a:p>
            <a:pPr lvl="1"/>
            <a:endParaRPr lang="en-US" dirty="0"/>
          </a:p>
          <a:p>
            <a:r>
              <a:rPr lang="en-US" dirty="0"/>
              <a:t>Facilities are critical – and costly; leverage the community's capabilities to advance the field, and </a:t>
            </a:r>
            <a:r>
              <a:rPr lang="en-US" b="1" i="1" dirty="0"/>
              <a:t>invest in unique capabilities </a:t>
            </a:r>
            <a:r>
              <a:rPr lang="en-US" dirty="0"/>
              <a:t>early to get full benefit</a:t>
            </a:r>
          </a:p>
          <a:p>
            <a:endParaRPr lang="en-US" dirty="0"/>
          </a:p>
          <a:p>
            <a:r>
              <a:rPr lang="en-US" dirty="0"/>
              <a:t>The most critical asset for research: </a:t>
            </a:r>
            <a:r>
              <a:rPr lang="en-US" b="1" i="1" dirty="0"/>
              <a:t>the people!</a:t>
            </a:r>
          </a:p>
          <a:p>
            <a:pPr lvl="1"/>
            <a:r>
              <a:rPr lang="en-US" b="1" i="1" dirty="0"/>
              <a:t>Diversity – </a:t>
            </a:r>
            <a:r>
              <a:rPr lang="en-US" dirty="0"/>
              <a:t>of culture, background, education, expertise, experience, thought – is central to a vibrant and productive R&amp;D team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3F82C6-EF52-4F41-A6A9-5523D7F0E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Lessons-learned: programmatic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2C7C3-1246-E94B-A528-4F6FDD76CA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60369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1088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1089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1090" name="image3.png" descr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29" y="1084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1091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1097" name="·         Introduction &amp; welcome  (10 min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US Magnet Development Program: Vision and Goals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we are organized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Technical progress highlights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Current focus areas and key challenges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Lessons learned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Summary</a:t>
            </a:r>
            <a:endParaRPr dirty="0"/>
          </a:p>
        </p:txBody>
      </p:sp>
      <p:sp>
        <p:nvSpPr>
          <p:cNvPr id="1092" name="Agenda for the first steering Council Mee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Outline</a:t>
            </a:r>
            <a:endParaRPr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CEEAA-039D-0C45-95B7-CB05130209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F086A-2667-1B4B-834D-A1E5C6BE955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13EAF-48B7-0141-B22B-37083D3DC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7697" y="2545244"/>
            <a:ext cx="23380703" cy="6718661"/>
          </a:xfrm>
        </p:spPr>
        <p:txBody>
          <a:bodyPr>
            <a:normAutofit/>
          </a:bodyPr>
          <a:lstStyle/>
          <a:p>
            <a:r>
              <a:rPr lang="en-US" dirty="0"/>
              <a:t>We are a mature and vibrant integrated multi-lab research program focused on developing accelerator magnet technology for the next energy frontier collider</a:t>
            </a:r>
          </a:p>
          <a:p>
            <a:r>
              <a:rPr lang="en-US" dirty="0"/>
              <a:t>This is an international endeavor, and we are eager to collaborate and join forces to rapidly advance the field</a:t>
            </a:r>
          </a:p>
          <a:p>
            <a:r>
              <a:rPr lang="en-US" dirty="0"/>
              <a:t>High field accelerator magnets are essential for the next collider – the onus is on us to deliver!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ABF8E8-FCF5-844C-97A3-86825CB88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5432B-1C48-FF4C-AF0D-D6F787C67D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F4622D-FEFA-CA44-8EE7-402D278B4199}"/>
              </a:ext>
            </a:extLst>
          </p:cNvPr>
          <p:cNvSpPr/>
          <p:nvPr/>
        </p:nvSpPr>
        <p:spPr>
          <a:xfrm>
            <a:off x="647697" y="7897019"/>
            <a:ext cx="236201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We strive to…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provide a clear vision for magnet development &amp; conductor properties/performance we would like to see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be open with our results and progress so others can benefit from our advances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identify and benefit from the achievements and progress of others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be good collaborators – we recognize the strengths and enthusiasm residing in the broader community!</a:t>
            </a:r>
          </a:p>
        </p:txBody>
      </p:sp>
    </p:spTree>
    <p:extLst>
      <p:ext uri="{BB962C8B-B14F-4D97-AF65-F5344CB8AC3E}">
        <p14:creationId xmlns:p14="http://schemas.microsoft.com/office/powerpoint/2010/main" val="10021940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B55925-9B8B-9846-BCBF-C4A4F83D8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MDP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9A5ED2-9C36-7743-B1ED-3001E266F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99785"/>
            <a:ext cx="17678400" cy="8636981"/>
          </a:xfrm>
        </p:spPr>
        <p:txBody>
          <a:bodyPr>
            <a:normAutofit fontScale="92500"/>
          </a:bodyPr>
          <a:lstStyle/>
          <a:p>
            <a:r>
              <a:rPr lang="en-US" sz="3600" b="1" i="1" dirty="0"/>
              <a:t>Maintain and strengthen US Leadership </a:t>
            </a:r>
            <a:r>
              <a:rPr lang="en-US" sz="3600" dirty="0"/>
              <a:t>in high-field accelerator magnet technology for future colliders</a:t>
            </a:r>
          </a:p>
          <a:p>
            <a:endParaRPr lang="en-US" sz="3600" dirty="0"/>
          </a:p>
          <a:p>
            <a:r>
              <a:rPr lang="en-US" sz="3600" dirty="0"/>
              <a:t>Focus on the </a:t>
            </a:r>
            <a:r>
              <a:rPr lang="en-US" sz="3600" b="1" i="1" dirty="0"/>
              <a:t>four primary goals </a:t>
            </a:r>
            <a:r>
              <a:rPr lang="en-US" sz="3600" dirty="0"/>
              <a:t>identified in the the original MDP Plan</a:t>
            </a:r>
          </a:p>
          <a:p>
            <a:pPr lvl="1"/>
            <a:r>
              <a:rPr lang="en-US" sz="3600" dirty="0"/>
              <a:t>Explore the performance limits of Nb</a:t>
            </a:r>
            <a:r>
              <a:rPr lang="en-US" sz="3600" baseline="-25000" dirty="0"/>
              <a:t>3</a:t>
            </a:r>
            <a:r>
              <a:rPr lang="en-US" sz="3600" dirty="0"/>
              <a:t>Sn accelerator magnets…</a:t>
            </a:r>
          </a:p>
          <a:p>
            <a:pPr lvl="1"/>
            <a:r>
              <a:rPr lang="en-US" sz="3600" dirty="0"/>
              <a:t>Develop and demonstrate an HTS accelerator magnet with a self-field of 5T or greater…</a:t>
            </a:r>
          </a:p>
          <a:p>
            <a:pPr lvl="1"/>
            <a:r>
              <a:rPr lang="en-US" sz="3600" dirty="0"/>
              <a:t>Investigate fundamental aspects of magnet design and technology…</a:t>
            </a:r>
          </a:p>
          <a:p>
            <a:pPr lvl="1"/>
            <a:r>
              <a:rPr lang="en-US" sz="3600" dirty="0"/>
              <a:t>Pursue Nb</a:t>
            </a:r>
            <a:r>
              <a:rPr lang="en-US" sz="3600" baseline="-25000" dirty="0"/>
              <a:t>3</a:t>
            </a:r>
            <a:r>
              <a:rPr lang="en-US" sz="3600" dirty="0"/>
              <a:t>Sn and HTS conductor R&amp;D …</a:t>
            </a:r>
          </a:p>
          <a:p>
            <a:pPr lvl="1"/>
            <a:endParaRPr lang="en-US" sz="3600" dirty="0"/>
          </a:p>
          <a:p>
            <a:r>
              <a:rPr lang="en-US" sz="3600" dirty="0"/>
              <a:t>Further </a:t>
            </a:r>
            <a:r>
              <a:rPr lang="en-US" sz="3600" b="1" i="1" dirty="0"/>
              <a:t>develop and integrate the teams </a:t>
            </a:r>
            <a:r>
              <a:rPr lang="en-US" sz="3600" dirty="0"/>
              <a:t>across the partner laboratories and Universities for maximum value and effectiveness to the program</a:t>
            </a:r>
          </a:p>
          <a:p>
            <a:endParaRPr lang="en-US" sz="3600" dirty="0"/>
          </a:p>
          <a:p>
            <a:r>
              <a:rPr lang="en-US" sz="3600" dirty="0"/>
              <a:t>Identify and </a:t>
            </a:r>
            <a:r>
              <a:rPr lang="en-US" sz="3600" b="1" i="1" dirty="0"/>
              <a:t>nurture cross-cutting / synergistic activities </a:t>
            </a:r>
            <a:r>
              <a:rPr lang="en-US" sz="3600" dirty="0"/>
              <a:t>with other programs to more rapidly advance progress towards our goals</a:t>
            </a:r>
          </a:p>
          <a:p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D5D34-1A9A-F44E-A4A2-ACC39337B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vert="horz" wrap="none" lIns="91438" tIns="91438" rIns="91438" bIns="91438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21A013-1B79-6440-9D17-F15E51F57115}"/>
              </a:ext>
            </a:extLst>
          </p:cNvPr>
          <p:cNvSpPr txBox="1"/>
          <p:nvPr/>
        </p:nvSpPr>
        <p:spPr>
          <a:xfrm>
            <a:off x="0" y="11047972"/>
            <a:ext cx="2438400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1"/>
                </a:solidFill>
                <a:latin typeface="+mj-lt"/>
              </a:rPr>
              <a:t>We have refreshed the Program Roadmap this year, </a:t>
            </a:r>
          </a:p>
          <a:p>
            <a:pPr algn="ctr"/>
            <a:r>
              <a:rPr lang="en-US" sz="4800" dirty="0">
                <a:solidFill>
                  <a:schemeClr val="tx1"/>
                </a:solidFill>
                <a:latin typeface="+mj-lt"/>
              </a:rPr>
              <a:t>but the </a:t>
            </a:r>
            <a:r>
              <a:rPr lang="en-US" sz="4800" b="1" i="1" dirty="0">
                <a:solidFill>
                  <a:schemeClr val="tx1"/>
                </a:solidFill>
                <a:latin typeface="+mj-lt"/>
              </a:rPr>
              <a:t>vision</a:t>
            </a:r>
            <a:r>
              <a:rPr lang="en-US" sz="48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n-US" sz="4800" b="1" i="1" dirty="0">
                <a:solidFill>
                  <a:schemeClr val="tx1"/>
                </a:solidFill>
                <a:latin typeface="+mj-lt"/>
              </a:rPr>
              <a:t>primary goals </a:t>
            </a:r>
            <a:r>
              <a:rPr lang="en-US" sz="4800" dirty="0">
                <a:solidFill>
                  <a:schemeClr val="tx1"/>
                </a:solidFill>
                <a:latin typeface="+mj-lt"/>
              </a:rPr>
              <a:t>remains unchanged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875837-5650-D843-B4AD-C41DC182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8400" y="2342683"/>
            <a:ext cx="6705600" cy="86940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04E200-7D62-0C4E-A3FD-962C7325F02E}"/>
              </a:ext>
            </a:extLst>
          </p:cNvPr>
          <p:cNvSpPr txBox="1"/>
          <p:nvPr/>
        </p:nvSpPr>
        <p:spPr>
          <a:xfrm rot="20244516">
            <a:off x="18142286" y="6677597"/>
            <a:ext cx="5165125" cy="8617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ap="flat">
            <a:noFill/>
            <a:miter lim="400000"/>
          </a:ln>
          <a:effectLst>
            <a:glow rad="419100">
              <a:schemeClr val="accent1">
                <a:alpha val="40000"/>
              </a:schemeClr>
            </a:glow>
            <a:outerShdw blurRad="50800" dist="241300" dir="5400000" sx="25000" sy="25000" algn="ctr" rotWithShape="0">
              <a:schemeClr val="accent4">
                <a:lumMod val="40000"/>
                <a:lumOff val="60000"/>
                <a:alpha val="43000"/>
              </a:schemeClr>
            </a:outerShdw>
            <a:softEdge rad="1143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Time for an update!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AAC47-C3F6-4B4F-941E-F4C7E577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B55C06-A942-8E42-9A86-A870ED204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2482" y="1350744"/>
            <a:ext cx="7097435" cy="9686022"/>
          </a:xfrm>
          <a:prstGeom prst="rect">
            <a:avLst/>
          </a:prstGeom>
          <a:effectLst>
            <a:softEdge rad="508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ACC7CC-082C-1749-A201-864DADB96B17}"/>
              </a:ext>
            </a:extLst>
          </p:cNvPr>
          <p:cNvSpPr txBox="1"/>
          <p:nvPr/>
        </p:nvSpPr>
        <p:spPr>
          <a:xfrm>
            <a:off x="15759954" y="3384288"/>
            <a:ext cx="67056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dirty="0">
                <a:hlinkClick r:id="rId4"/>
              </a:rPr>
              <a:t>https://arxiv.org/abs/2011.09539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3682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7D264A-A8A3-C144-BEFF-043AD14078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F68D3-2687-ED4C-BEDD-7435D920D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908" y="2656051"/>
            <a:ext cx="16558730" cy="9051928"/>
          </a:xfrm>
        </p:spPr>
        <p:txBody>
          <a:bodyPr>
            <a:normAutofit/>
          </a:bodyPr>
          <a:lstStyle/>
          <a:p>
            <a:r>
              <a:rPr lang="en-US" sz="4000" dirty="0"/>
              <a:t>Integrates the teams from LBNL, FNAL, BNL and the ASC/NHMFL</a:t>
            </a:r>
          </a:p>
          <a:p>
            <a:r>
              <a:rPr lang="en-US" sz="4000" dirty="0"/>
              <a:t>A “G7” Management Team meets weekly and provides oversight of the day-to-day progress of the MDP technical Areas</a:t>
            </a:r>
          </a:p>
          <a:p>
            <a:r>
              <a:rPr lang="en-US" sz="4000" dirty="0"/>
              <a:t>Bi-weekly “General” meetings of the overall MDP</a:t>
            </a:r>
          </a:p>
          <a:p>
            <a:r>
              <a:rPr lang="en-US" sz="4000" dirty="0"/>
              <a:t>Teams associated with technical Areas meet regularly</a:t>
            </a:r>
          </a:p>
          <a:p>
            <a:pPr lvl="1"/>
            <a:r>
              <a:rPr lang="en-US" sz="4000" dirty="0"/>
              <a:t>Report back at Bi-weekly General meetings on rotation</a:t>
            </a:r>
          </a:p>
          <a:p>
            <a:pPr indent="0">
              <a:buNone/>
            </a:pPr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BDC81-B739-594C-9F6C-B189A921C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309" y="194159"/>
            <a:ext cx="19396623" cy="1993512"/>
          </a:xfrm>
        </p:spPr>
        <p:txBody>
          <a:bodyPr/>
          <a:lstStyle/>
          <a:p>
            <a:r>
              <a:rPr lang="en-US" sz="6000" dirty="0"/>
              <a:t>General management structure of the US MDP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31DCD-A7CF-104E-A9DD-CA88551171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9A4530-A26C-4A45-B4CA-7106116CC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9232" y="2565793"/>
            <a:ext cx="8229600" cy="99351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4A6A54-77FE-BF45-BA5E-515722BAAA47}"/>
              </a:ext>
            </a:extLst>
          </p:cNvPr>
          <p:cNvSpPr txBox="1"/>
          <p:nvPr/>
        </p:nvSpPr>
        <p:spPr>
          <a:xfrm>
            <a:off x="3327400" y="8171002"/>
            <a:ext cx="7868424" cy="40626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thickThin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Kathleen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Amm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		BNL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Lance Cooley			ASC/NHMFL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Steve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Gourlay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			LBNL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David </a:t>
            </a:r>
            <a:r>
              <a:rPr lang="en-US" dirty="0" err="1"/>
              <a:t>Larbalestier</a:t>
            </a:r>
            <a:r>
              <a:rPr lang="en-US" dirty="0"/>
              <a:t>		ASC/NHMFL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Soren </a:t>
            </a:r>
            <a:r>
              <a:rPr lang="en-US" dirty="0"/>
              <a:t>Prestemon		LBNL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George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Velev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			FNAL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Sasha </a:t>
            </a:r>
            <a:r>
              <a:rPr lang="en-US" dirty="0" err="1"/>
              <a:t>Zlobin</a:t>
            </a:r>
            <a:r>
              <a:rPr lang="en-US" dirty="0"/>
              <a:t>			FNAL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6665D1-6665-6941-97AB-0F6D29B089D2}"/>
              </a:ext>
            </a:extLst>
          </p:cNvPr>
          <p:cNvSpPr txBox="1"/>
          <p:nvPr/>
        </p:nvSpPr>
        <p:spPr>
          <a:xfrm>
            <a:off x="4487127" y="7370787"/>
            <a:ext cx="5232400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G7 members</a:t>
            </a:r>
          </a:p>
        </p:txBody>
      </p:sp>
    </p:spTree>
    <p:extLst>
      <p:ext uri="{BB962C8B-B14F-4D97-AF65-F5344CB8AC3E}">
        <p14:creationId xmlns:p14="http://schemas.microsoft.com/office/powerpoint/2010/main" val="65671356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7D264A-A8A3-C144-BEFF-043AD14078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F68D3-2687-ED4C-BEDD-7435D920D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3104" y="2656050"/>
            <a:ext cx="9603368" cy="9904443"/>
          </a:xfrm>
        </p:spPr>
        <p:txBody>
          <a:bodyPr>
            <a:normAutofit/>
          </a:bodyPr>
          <a:lstStyle/>
          <a:p>
            <a:r>
              <a:rPr lang="en-US" sz="4000" dirty="0"/>
              <a:t>A strong 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Technical Advisory Committee</a:t>
            </a:r>
            <a:r>
              <a:rPr lang="en-US" sz="4000" dirty="0"/>
              <a:t> (TAC) advises us on strategy and technical performance – </a:t>
            </a:r>
            <a:r>
              <a:rPr lang="en-US" sz="4000" i="1" dirty="0"/>
              <a:t>constant since MDP formation</a:t>
            </a:r>
          </a:p>
          <a:p>
            <a:endParaRPr lang="en-US" sz="4000" i="1" dirty="0"/>
          </a:p>
          <a:p>
            <a:endParaRPr lang="en-US" sz="4000" i="1" dirty="0"/>
          </a:p>
          <a:p>
            <a:endParaRPr lang="en-US" sz="4000" i="1" dirty="0"/>
          </a:p>
          <a:p>
            <a:r>
              <a:rPr lang="en-US" sz="4000" dirty="0"/>
              <a:t>Oversight is provided by a 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Steering Council</a:t>
            </a:r>
          </a:p>
          <a:p>
            <a:endParaRPr lang="en-US" sz="4000" dirty="0"/>
          </a:p>
          <a:p>
            <a:endParaRPr lang="en-US" sz="4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2BDC81-B739-594C-9F6C-B189A921C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309" y="194159"/>
            <a:ext cx="19396623" cy="1993512"/>
          </a:xfrm>
        </p:spPr>
        <p:txBody>
          <a:bodyPr/>
          <a:lstStyle/>
          <a:p>
            <a:r>
              <a:rPr lang="en-US" sz="6000" dirty="0"/>
              <a:t>Guidance and Oversight of the US MDP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31DCD-A7CF-104E-A9DD-CA88551171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3633AB3-EAD6-FC45-8A28-C0B17D1C83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952355"/>
              </p:ext>
            </p:extLst>
          </p:nvPr>
        </p:nvGraphicFramePr>
        <p:xfrm>
          <a:off x="9836276" y="3580375"/>
          <a:ext cx="14304326" cy="2926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152163">
                  <a:extLst>
                    <a:ext uri="{9D8B030D-6E8A-4147-A177-3AD203B41FA5}">
                      <a16:colId xmlns:a16="http://schemas.microsoft.com/office/drawing/2014/main" val="3319685826"/>
                    </a:ext>
                  </a:extLst>
                </a:gridCol>
                <a:gridCol w="7152163">
                  <a:extLst>
                    <a:ext uri="{9D8B030D-6E8A-4147-A177-3AD203B41FA5}">
                      <a16:colId xmlns:a16="http://schemas.microsoft.com/office/drawing/2014/main" val="1605832252"/>
                    </a:ext>
                  </a:extLst>
                </a:gridCol>
              </a:tblGrid>
              <a:tr h="4158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Andrew Lankford (Chair)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University of California, Irvine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0308438"/>
                  </a:ext>
                </a:extLst>
              </a:tr>
              <a:tr h="4158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Giorgio Apollinari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Fermi National Accelerator Laboratory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0552970"/>
                  </a:ext>
                </a:extLst>
              </a:tr>
              <a:tr h="4158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Joseph Minervini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Massachusetts Institute of Tech. (retired)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9704823"/>
                  </a:ext>
                </a:extLst>
              </a:tr>
              <a:tr h="4158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Mark Palmer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Brookhaven National Laboratory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362219"/>
                  </a:ext>
                </a:extLst>
              </a:tr>
              <a:tr h="4158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Davide Tommasini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CERN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2290478"/>
                  </a:ext>
                </a:extLst>
              </a:tr>
              <a:tr h="4158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Akira Yamamoto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KEK &amp; CERN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393227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56EDC7-FEDC-9044-8B3D-B6C026627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198744"/>
              </p:ext>
            </p:extLst>
          </p:nvPr>
        </p:nvGraphicFramePr>
        <p:xfrm>
          <a:off x="9836276" y="9192191"/>
          <a:ext cx="14309572" cy="2926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154786">
                  <a:extLst>
                    <a:ext uri="{9D8B030D-6E8A-4147-A177-3AD203B41FA5}">
                      <a16:colId xmlns:a16="http://schemas.microsoft.com/office/drawing/2014/main" val="729495052"/>
                    </a:ext>
                  </a:extLst>
                </a:gridCol>
                <a:gridCol w="7154786">
                  <a:extLst>
                    <a:ext uri="{9D8B030D-6E8A-4147-A177-3AD203B41FA5}">
                      <a16:colId xmlns:a16="http://schemas.microsoft.com/office/drawing/2014/main" val="3184924575"/>
                    </a:ext>
                  </a:extLst>
                </a:gridCol>
              </a:tblGrid>
              <a:tr h="4722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Harry Weerts (Chair; DOE representative)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Argonne National Laboratory (retired)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0364281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Tor Raubenheimer (DOE representative)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SLAC National Accelerator Laboratory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8200191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Michael Witherall (or designee)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Lawrence Berkeley National Laboratory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441403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Nigel Lockyer (or designee)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Fermi National Accelerator Laboratory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5763109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Gregory Boebinger (or designee)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Florida State University / NHMFL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1401929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Doon Gibbs (or designee)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Brookhaven National Laboratory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541724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2462BE4-023E-CC48-8319-71963C5FC6DF}"/>
              </a:ext>
            </a:extLst>
          </p:cNvPr>
          <p:cNvSpPr txBox="1"/>
          <p:nvPr/>
        </p:nvSpPr>
        <p:spPr>
          <a:xfrm>
            <a:off x="9820199" y="2762466"/>
            <a:ext cx="6662163" cy="8002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Technical Advisory Committee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5B2567-DE19-F747-B385-7DD906215069}"/>
              </a:ext>
            </a:extLst>
          </p:cNvPr>
          <p:cNvSpPr txBox="1"/>
          <p:nvPr/>
        </p:nvSpPr>
        <p:spPr>
          <a:xfrm>
            <a:off x="9828234" y="8357529"/>
            <a:ext cx="6662163" cy="8002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Steering Council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B02E1476-4654-8C42-B376-8C757D7E90E3}"/>
                  </a:ext>
                </a:extLst>
              </p14:cNvPr>
              <p14:cNvContentPartPr/>
              <p14:nvPr/>
            </p14:nvContentPartPr>
            <p14:xfrm>
              <a:off x="3136521" y="5912623"/>
              <a:ext cx="134640" cy="1497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B02E1476-4654-8C42-B376-8C757D7E90E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21401" y="5897143"/>
                <a:ext cx="164880" cy="18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454519C6-22E2-4D4D-B8E3-98519B68B4A0}"/>
                  </a:ext>
                </a:extLst>
              </p14:cNvPr>
              <p14:cNvContentPartPr/>
              <p14:nvPr/>
            </p14:nvContentPartPr>
            <p14:xfrm>
              <a:off x="2738001" y="6099463"/>
              <a:ext cx="50040" cy="129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454519C6-22E2-4D4D-B8E3-98519B68B4A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22881" y="6083983"/>
                <a:ext cx="80640" cy="4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072858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0D598-5BBB-3541-A0C4-FA0940D5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have made significant progress on multiple fronts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E342A1-DBDF-2E47-9856-122C3C044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45B67-5DA5-FF4E-9FEE-789683E2E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5" y="2991833"/>
            <a:ext cx="22270530" cy="905192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4500" dirty="0"/>
          </a:p>
          <a:p>
            <a:pPr lvl="1"/>
            <a:r>
              <a:rPr lang="en-US" sz="4500" dirty="0"/>
              <a:t>Steady development of “CCT” concept</a:t>
            </a:r>
          </a:p>
          <a:p>
            <a:pPr lvl="1"/>
            <a:r>
              <a:rPr lang="en-US" sz="4500" dirty="0"/>
              <a:t>Record accelerator magnet Cos(t) result!</a:t>
            </a:r>
          </a:p>
          <a:p>
            <a:pPr lvl="1"/>
            <a:r>
              <a:rPr lang="en-US" sz="4500" dirty="0"/>
              <a:t>Development of Bi2212 into a competitive high-field technology</a:t>
            </a:r>
          </a:p>
          <a:p>
            <a:pPr lvl="1"/>
            <a:r>
              <a:rPr lang="en-US" sz="4500" dirty="0"/>
              <a:t>Development of REBCO/CORC towards a magnet conductor</a:t>
            </a:r>
          </a:p>
          <a:p>
            <a:pPr lvl="1"/>
            <a:r>
              <a:rPr lang="en-US" sz="4500" dirty="0"/>
              <a:t>Significant new insight into the disturbance spectrum</a:t>
            </a:r>
          </a:p>
          <a:p>
            <a:pPr lvl="1"/>
            <a:r>
              <a:rPr lang="en-US" sz="4500" dirty="0"/>
              <a:t>New modeling techniques, and access to computing clusters</a:t>
            </a:r>
          </a:p>
          <a:p>
            <a:pPr lvl="1"/>
            <a:r>
              <a:rPr lang="en-US" sz="4500" dirty="0"/>
              <a:t>Introduction/development of new </a:t>
            </a:r>
            <a:r>
              <a:rPr lang="en-US" sz="4500" dirty="0" err="1"/>
              <a:t>impreg</a:t>
            </a:r>
            <a:r>
              <a:rPr lang="en-US" sz="4500" dirty="0"/>
              <a:t>. materials and dopants</a:t>
            </a:r>
          </a:p>
          <a:p>
            <a:pPr lvl="1"/>
            <a:r>
              <a:rPr lang="en-US" sz="4500" dirty="0"/>
              <a:t>Impressive new developments that breathe new life into Nb</a:t>
            </a:r>
            <a:r>
              <a:rPr lang="en-US" sz="4500" baseline="-25000" dirty="0"/>
              <a:t>3</a:t>
            </a:r>
            <a:r>
              <a:rPr lang="en-US" sz="4500" dirty="0"/>
              <a:t>Sn</a:t>
            </a:r>
          </a:p>
          <a:p>
            <a:pPr lvl="1"/>
            <a:r>
              <a:rPr lang="en-US" sz="4500" dirty="0"/>
              <a:t>Dramatic performance increase in Bi2212 performance </a:t>
            </a:r>
          </a:p>
          <a:p>
            <a:pPr lvl="1"/>
            <a:r>
              <a:rPr lang="en-US" sz="4500" dirty="0"/>
              <a:t>REBCO performance being customized for HEP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E76F7-43C8-6D46-983D-EB6288E86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grpSp>
        <p:nvGrpSpPr>
          <p:cNvPr id="6" name="Group">
            <a:extLst>
              <a:ext uri="{FF2B5EF4-FFF2-40B4-BE49-F238E27FC236}">
                <a16:creationId xmlns:a16="http://schemas.microsoft.com/office/drawing/2014/main" id="{70BB09AE-639F-AB44-97B5-FC2D8682E5E3}"/>
              </a:ext>
            </a:extLst>
          </p:cNvPr>
          <p:cNvGrpSpPr/>
          <p:nvPr/>
        </p:nvGrpSpPr>
        <p:grpSpPr>
          <a:xfrm>
            <a:off x="19498963" y="2382668"/>
            <a:ext cx="4885038" cy="10330031"/>
            <a:chOff x="-1" y="-1"/>
            <a:chExt cx="5228294" cy="10344367"/>
          </a:xfrm>
        </p:grpSpPr>
        <p:sp>
          <p:nvSpPr>
            <p:cNvPr id="7" name="Rectangle">
              <a:extLst>
                <a:ext uri="{FF2B5EF4-FFF2-40B4-BE49-F238E27FC236}">
                  <a16:creationId xmlns:a16="http://schemas.microsoft.com/office/drawing/2014/main" id="{E627CFD7-D0B6-EE48-B73F-5B6FCF1BC510}"/>
                </a:ext>
              </a:extLst>
            </p:cNvPr>
            <p:cNvSpPr/>
            <p:nvPr/>
          </p:nvSpPr>
          <p:spPr>
            <a:xfrm>
              <a:off x="-2" y="-2"/>
              <a:ext cx="5228296" cy="10344368"/>
            </a:xfrm>
            <a:prstGeom prst="rect">
              <a:avLst/>
            </a:prstGeom>
            <a:solidFill>
              <a:srgbClr val="DDDDDD"/>
            </a:solidFill>
            <a:ln w="50800" cap="flat">
              <a:solidFill>
                <a:srgbClr val="80000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 sz="2800"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pPr>
              <a:endParaRPr/>
            </a:p>
          </p:txBody>
        </p:sp>
        <p:pic>
          <p:nvPicPr>
            <p:cNvPr id="8" name="image12.tif" descr="image12.tif">
              <a:extLst>
                <a:ext uri="{FF2B5EF4-FFF2-40B4-BE49-F238E27FC236}">
                  <a16:creationId xmlns:a16="http://schemas.microsoft.com/office/drawing/2014/main" id="{7E9D20A7-94E4-694F-9A89-002729C6B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-1"/>
              <a:ext cx="5228293" cy="10344368"/>
            </a:xfrm>
            <a:prstGeom prst="rect">
              <a:avLst/>
            </a:prstGeom>
            <a:ln w="50800" cap="flat">
              <a:solidFill>
                <a:srgbClr val="800000"/>
              </a:solidFill>
              <a:prstDash val="solid"/>
              <a:round/>
            </a:ln>
            <a:effectLst/>
          </p:spPr>
        </p:pic>
      </p:grp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D402C1E-56AA-1B48-8C9E-E56D3700B3F0}"/>
              </a:ext>
            </a:extLst>
          </p:cNvPr>
          <p:cNvSpPr/>
          <p:nvPr/>
        </p:nvSpPr>
        <p:spPr>
          <a:xfrm>
            <a:off x="703555" y="3711681"/>
            <a:ext cx="13429891" cy="1678094"/>
          </a:xfrm>
          <a:prstGeom prst="roundRect">
            <a:avLst/>
          </a:prstGeom>
          <a:noFill/>
          <a:ln w="2540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EBD06EF-7AE5-404B-9B91-72278480EBFB}"/>
              </a:ext>
            </a:extLst>
          </p:cNvPr>
          <p:cNvSpPr/>
          <p:nvPr/>
        </p:nvSpPr>
        <p:spPr>
          <a:xfrm>
            <a:off x="710642" y="5542003"/>
            <a:ext cx="16807838" cy="1586702"/>
          </a:xfrm>
          <a:prstGeom prst="roundRect">
            <a:avLst/>
          </a:prstGeom>
          <a:noFill/>
          <a:ln w="2540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99258FB-5682-AF49-A1D8-B029A93E50AC}"/>
              </a:ext>
            </a:extLst>
          </p:cNvPr>
          <p:cNvSpPr/>
          <p:nvPr/>
        </p:nvSpPr>
        <p:spPr>
          <a:xfrm>
            <a:off x="710642" y="7213765"/>
            <a:ext cx="16835736" cy="1598408"/>
          </a:xfrm>
          <a:prstGeom prst="roundRect">
            <a:avLst/>
          </a:prstGeom>
          <a:noFill/>
          <a:ln w="2540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FE630A9-3DD0-FD49-BF76-788F3ECBDBBB}"/>
              </a:ext>
            </a:extLst>
          </p:cNvPr>
          <p:cNvSpPr/>
          <p:nvPr/>
        </p:nvSpPr>
        <p:spPr>
          <a:xfrm>
            <a:off x="703555" y="8929345"/>
            <a:ext cx="17100472" cy="3114416"/>
          </a:xfrm>
          <a:prstGeom prst="roundRect">
            <a:avLst/>
          </a:prstGeom>
          <a:noFill/>
          <a:ln w="2540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EB9EE123-3E58-E947-9B43-D5B1FEBE10DF}"/>
              </a:ext>
            </a:extLst>
          </p:cNvPr>
          <p:cNvSpPr/>
          <p:nvPr/>
        </p:nvSpPr>
        <p:spPr>
          <a:xfrm>
            <a:off x="15025816" y="4053016"/>
            <a:ext cx="3880022" cy="395416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75A9952C-8B9A-8747-9A62-2A17958EF19F}"/>
              </a:ext>
            </a:extLst>
          </p:cNvPr>
          <p:cNvSpPr/>
          <p:nvPr/>
        </p:nvSpPr>
        <p:spPr>
          <a:xfrm>
            <a:off x="17664797" y="5890292"/>
            <a:ext cx="1458097" cy="337515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8D975D07-D862-5E46-850B-615411156FDA}"/>
              </a:ext>
            </a:extLst>
          </p:cNvPr>
          <p:cNvSpPr/>
          <p:nvPr/>
        </p:nvSpPr>
        <p:spPr>
          <a:xfrm>
            <a:off x="17804027" y="8439603"/>
            <a:ext cx="1458097" cy="337515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34A186DC-4B19-E345-B357-76E38C94AB8A}"/>
              </a:ext>
            </a:extLst>
          </p:cNvPr>
          <p:cNvSpPr/>
          <p:nvPr/>
        </p:nvSpPr>
        <p:spPr>
          <a:xfrm>
            <a:off x="17825648" y="10988914"/>
            <a:ext cx="1458097" cy="337515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14214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2DBC8DB-C1CA-499D-B00E-8A2A4502F19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5933D5F-1B5D-4F49-815C-EB22DCE30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major successes:</a:t>
            </a:r>
            <a:br>
              <a:rPr lang="en-US" dirty="0"/>
            </a:br>
            <a:r>
              <a:rPr lang="en-US" dirty="0"/>
              <a:t>MDPCT1 - 15 T dipole demonstrator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1A920-CCCF-4DDC-BAC1-FD858564B6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 Magnet Development Program        HFM SoftA Workshop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6918CB-77C1-4422-BC5A-7F41E5D3AC40}"/>
              </a:ext>
            </a:extLst>
          </p:cNvPr>
          <p:cNvSpPr/>
          <p:nvPr/>
        </p:nvSpPr>
        <p:spPr>
          <a:xfrm>
            <a:off x="536822" y="5327629"/>
            <a:ext cx="6676777" cy="347787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MDPCT1 design features:</a:t>
            </a:r>
          </a:p>
          <a:p>
            <a:pPr marL="914411" indent="-914411">
              <a:buFont typeface="Arial" panose="020B0604020202020204" pitchFamily="34" charset="0"/>
              <a:buChar char="•"/>
            </a:pPr>
            <a:r>
              <a:rPr lang="en-US" sz="2800" dirty="0"/>
              <a:t>60 mm aperture, 1 m long graded 4-layer Nb</a:t>
            </a:r>
            <a:r>
              <a:rPr lang="en-US" sz="2800" baseline="-25000" dirty="0"/>
              <a:t>3</a:t>
            </a:r>
            <a:r>
              <a:rPr lang="en-US" sz="2800" dirty="0"/>
              <a:t>Sn dipole coil</a:t>
            </a:r>
          </a:p>
          <a:p>
            <a:pPr marL="914411" indent="-914411">
              <a:buFont typeface="Arial" panose="020B0604020202020204" pitchFamily="34" charset="0"/>
              <a:buChar char="•"/>
            </a:pPr>
            <a:r>
              <a:rPr lang="en-US" sz="2800" dirty="0"/>
              <a:t>600 mm diameter innovative support structure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9113" y="2335291"/>
            <a:ext cx="13630887" cy="1754326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914411" indent="-914411">
              <a:buFont typeface="Wingdings" panose="05000000000000000000" pitchFamily="2" charset="2"/>
              <a:buChar char="Ø"/>
            </a:pPr>
            <a:r>
              <a:rPr lang="en-US" sz="5400" b="1" dirty="0">
                <a:solidFill>
                  <a:srgbClr val="C00000"/>
                </a:solidFill>
              </a:rPr>
              <a:t>Towards the limit of Nb</a:t>
            </a:r>
            <a:r>
              <a:rPr lang="en-US" sz="5400" b="1" baseline="-25000" dirty="0">
                <a:solidFill>
                  <a:srgbClr val="C00000"/>
                </a:solidFill>
              </a:rPr>
              <a:t>3</a:t>
            </a:r>
            <a:r>
              <a:rPr lang="en-US" sz="5400" b="1" dirty="0">
                <a:solidFill>
                  <a:srgbClr val="C00000"/>
                </a:solidFill>
              </a:rPr>
              <a:t>Sn accelerator magnet technology </a:t>
            </a:r>
          </a:p>
        </p:txBody>
      </p:sp>
      <p:pic>
        <p:nvPicPr>
          <p:cNvPr id="2051" name="Picture 3" descr="C:\Users\sasha\Desktop\Fermi News\Preparation to cold tes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6" r="11437"/>
          <a:stretch/>
        </p:blipFill>
        <p:spPr bwMode="auto">
          <a:xfrm>
            <a:off x="18092556" y="2698996"/>
            <a:ext cx="5741608" cy="963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sha\Desktop\IMG_777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66675" y="5327632"/>
            <a:ext cx="9790837" cy="706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4B0D2B-712A-EE4F-9CF8-5B0484FD46A7}"/>
              </a:ext>
            </a:extLst>
          </p:cNvPr>
          <p:cNvSpPr txBox="1"/>
          <p:nvPr/>
        </p:nvSpPr>
        <p:spPr>
          <a:xfrm>
            <a:off x="339113" y="11011379"/>
            <a:ext cx="6874486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Zlobin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et al., TAS Vol 30,  (4), 2020</a:t>
            </a:r>
          </a:p>
        </p:txBody>
      </p:sp>
    </p:spTree>
    <p:extLst>
      <p:ext uri="{BB962C8B-B14F-4D97-AF65-F5344CB8AC3E}">
        <p14:creationId xmlns:p14="http://schemas.microsoft.com/office/powerpoint/2010/main" val="845031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3B834-4B6A-46EE-AE59-A25C5808557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CC159F-A05B-4909-8317-2712DC9CA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MDPCT1 Training summary</a:t>
            </a:r>
            <a:endParaRPr lang="en-US" sz="4800" i="1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52CAF-FBF9-46ED-AF4B-041C6C0E93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 Magnet Development Program        HFM SoftA Workshop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1DCC3-0AC8-4763-8C30-04ABFC7609F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13007975"/>
            <a:ext cx="1800225" cy="482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AC025C-ABEE-4C2B-8F4E-3EDD7D3C7E10}"/>
              </a:ext>
            </a:extLst>
          </p:cNvPr>
          <p:cNvSpPr/>
          <p:nvPr/>
        </p:nvSpPr>
        <p:spPr>
          <a:xfrm>
            <a:off x="413087" y="2563921"/>
            <a:ext cx="14306533" cy="9900467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004C97"/>
                </a:solidFill>
              </a:rPr>
              <a:t>Magnet test sequence:</a:t>
            </a:r>
          </a:p>
          <a:p>
            <a:r>
              <a:rPr lang="en-US" sz="4400" b="1" dirty="0">
                <a:solidFill>
                  <a:srgbClr val="004C97"/>
                </a:solidFill>
              </a:rPr>
              <a:t>1.</a:t>
            </a:r>
            <a:r>
              <a:rPr lang="en-US" sz="4400" dirty="0">
                <a:solidFill>
                  <a:srgbClr val="004C97"/>
                </a:solidFill>
              </a:rPr>
              <a:t> </a:t>
            </a:r>
            <a:r>
              <a:rPr lang="en-US" sz="4400" b="1" dirty="0">
                <a:solidFill>
                  <a:srgbClr val="004C97"/>
                </a:solidFill>
              </a:rPr>
              <a:t>1</a:t>
            </a:r>
            <a:r>
              <a:rPr lang="en-US" sz="4400" b="1" baseline="30000" dirty="0">
                <a:solidFill>
                  <a:srgbClr val="004C97"/>
                </a:solidFill>
              </a:rPr>
              <a:t>st</a:t>
            </a:r>
            <a:r>
              <a:rPr lang="en-US" sz="4400" b="1" dirty="0">
                <a:solidFill>
                  <a:srgbClr val="004C97"/>
                </a:solidFill>
              </a:rPr>
              <a:t> test – May-July 2019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7030A0"/>
                </a:solidFill>
              </a:rPr>
              <a:t>Test target: </a:t>
            </a:r>
            <a:r>
              <a:rPr lang="en-US" sz="4000" dirty="0" err="1">
                <a:solidFill>
                  <a:srgbClr val="7030A0"/>
                </a:solidFill>
              </a:rPr>
              <a:t>B</a:t>
            </a:r>
            <a:r>
              <a:rPr lang="en-US" sz="4000" baseline="-25000" dirty="0" err="1">
                <a:solidFill>
                  <a:srgbClr val="7030A0"/>
                </a:solidFill>
              </a:rPr>
              <a:t>max</a:t>
            </a:r>
            <a:r>
              <a:rPr lang="en-US" sz="4000" dirty="0">
                <a:solidFill>
                  <a:srgbClr val="7030A0"/>
                </a:solidFill>
              </a:rPr>
              <a:t>=14 T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b="1" dirty="0" err="1">
                <a:solidFill>
                  <a:srgbClr val="C00000"/>
                </a:solidFill>
              </a:rPr>
              <a:t>B</a:t>
            </a:r>
            <a:r>
              <a:rPr lang="en-US" sz="4000" b="1" baseline="-25000" dirty="0" err="1">
                <a:solidFill>
                  <a:srgbClr val="C00000"/>
                </a:solidFill>
              </a:rPr>
              <a:t>max</a:t>
            </a:r>
            <a:r>
              <a:rPr lang="en-US" sz="4000" b="1" dirty="0">
                <a:solidFill>
                  <a:srgbClr val="C00000"/>
                </a:solidFill>
              </a:rPr>
              <a:t> =14.1 T @4.5K </a:t>
            </a:r>
            <a:r>
              <a:rPr lang="en-US" sz="4000" dirty="0">
                <a:solidFill>
                  <a:srgbClr val="C00000"/>
                </a:solidFill>
              </a:rPr>
              <a:t>– </a:t>
            </a:r>
            <a:r>
              <a:rPr lang="en-US" sz="4000" i="1" u="sng" dirty="0">
                <a:solidFill>
                  <a:srgbClr val="C00000"/>
                </a:solidFill>
              </a:rPr>
              <a:t>the world record field for accelerator magnets!</a:t>
            </a:r>
          </a:p>
          <a:p>
            <a:r>
              <a:rPr lang="en-US" sz="4400" b="1" dirty="0">
                <a:solidFill>
                  <a:srgbClr val="004C97"/>
                </a:solidFill>
              </a:rPr>
              <a:t>2. August 2019-February 2020 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7030A0"/>
                </a:solidFill>
              </a:rPr>
              <a:t>magnet re-assembly with improved coil axial support and higher pre-stress</a:t>
            </a:r>
          </a:p>
          <a:p>
            <a:r>
              <a:rPr lang="en-US" sz="4400" b="1" dirty="0">
                <a:solidFill>
                  <a:srgbClr val="004C97"/>
                </a:solidFill>
              </a:rPr>
              <a:t>3.</a:t>
            </a:r>
            <a:r>
              <a:rPr lang="en-US" sz="4400" dirty="0">
                <a:solidFill>
                  <a:srgbClr val="004C97"/>
                </a:solidFill>
              </a:rPr>
              <a:t> </a:t>
            </a:r>
            <a:r>
              <a:rPr lang="en-US" sz="4400" b="1" dirty="0">
                <a:solidFill>
                  <a:srgbClr val="004C97"/>
                </a:solidFill>
              </a:rPr>
              <a:t>2</a:t>
            </a:r>
            <a:r>
              <a:rPr lang="en-US" sz="4400" b="1" baseline="30000" dirty="0">
                <a:solidFill>
                  <a:srgbClr val="004C97"/>
                </a:solidFill>
              </a:rPr>
              <a:t>nd</a:t>
            </a:r>
            <a:r>
              <a:rPr lang="en-US" sz="4400" b="1" dirty="0">
                <a:solidFill>
                  <a:srgbClr val="004C97"/>
                </a:solidFill>
              </a:rPr>
              <a:t> test – May-July 2020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7030A0"/>
                </a:solidFill>
              </a:rPr>
              <a:t>Test target 15 T. Magnet reached the conductor limit.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b="1" dirty="0" err="1">
                <a:solidFill>
                  <a:srgbClr val="C00000"/>
                </a:solidFill>
              </a:rPr>
              <a:t>B</a:t>
            </a:r>
            <a:r>
              <a:rPr lang="en-US" sz="4000" b="1" baseline="-25000" dirty="0" err="1">
                <a:solidFill>
                  <a:srgbClr val="C00000"/>
                </a:solidFill>
              </a:rPr>
              <a:t>max</a:t>
            </a:r>
            <a:r>
              <a:rPr lang="en-US" sz="4000" b="1" dirty="0">
                <a:solidFill>
                  <a:srgbClr val="C00000"/>
                </a:solidFill>
              </a:rPr>
              <a:t>=14.5 T @1.9K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dirty="0">
                <a:solidFill>
                  <a:srgbClr val="C00000"/>
                </a:solidFill>
              </a:rPr>
              <a:t>– </a:t>
            </a:r>
            <a:r>
              <a:rPr lang="en-US" sz="4000" i="1" u="sng" dirty="0">
                <a:solidFill>
                  <a:srgbClr val="C00000"/>
                </a:solidFill>
              </a:rPr>
              <a:t>the new world record field for accelerator magnets!</a:t>
            </a:r>
          </a:p>
          <a:p>
            <a:r>
              <a:rPr lang="en-US" sz="4400" b="1" dirty="0">
                <a:solidFill>
                  <a:srgbClr val="004C97"/>
                </a:solidFill>
              </a:rPr>
              <a:t>4. 3</a:t>
            </a:r>
            <a:r>
              <a:rPr lang="en-US" sz="4400" b="1" baseline="30000" dirty="0">
                <a:solidFill>
                  <a:srgbClr val="004C97"/>
                </a:solidFill>
              </a:rPr>
              <a:t>rd</a:t>
            </a:r>
            <a:r>
              <a:rPr lang="en-US" sz="4400" b="1" dirty="0">
                <a:solidFill>
                  <a:srgbClr val="004C97"/>
                </a:solidFill>
              </a:rPr>
              <a:t> test after thermal cycle – August 2020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dirty="0" err="1">
                <a:solidFill>
                  <a:srgbClr val="7030A0"/>
                </a:solidFill>
              </a:rPr>
              <a:t>B</a:t>
            </a:r>
            <a:r>
              <a:rPr lang="en-US" sz="4000" baseline="-25000" dirty="0" err="1">
                <a:solidFill>
                  <a:srgbClr val="7030A0"/>
                </a:solidFill>
              </a:rPr>
              <a:t>max</a:t>
            </a:r>
            <a:r>
              <a:rPr lang="en-US" sz="4000" dirty="0">
                <a:solidFill>
                  <a:srgbClr val="7030A0"/>
                </a:solidFill>
              </a:rPr>
              <a:t>=11.7 T @1.9K - large performance degradation</a:t>
            </a:r>
          </a:p>
          <a:p>
            <a:pPr marL="762010" indent="-76201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7030A0"/>
                </a:solidFill>
              </a:rPr>
              <a:t>the causes are being investigated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193" y="204014"/>
            <a:ext cx="9212807" cy="602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7232" y="6858000"/>
            <a:ext cx="9356768" cy="592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DB8AA2-9881-F747-BFFE-94A89078056B}"/>
              </a:ext>
            </a:extLst>
          </p:cNvPr>
          <p:cNvSpPr txBox="1"/>
          <p:nvPr/>
        </p:nvSpPr>
        <p:spPr>
          <a:xfrm rot="20587921">
            <a:off x="7357464" y="2728452"/>
            <a:ext cx="5054173" cy="11695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Timely result for FCC Week in Brussels June 2019!</a:t>
            </a:r>
          </a:p>
        </p:txBody>
      </p:sp>
    </p:spTree>
    <p:extLst>
      <p:ext uri="{BB962C8B-B14F-4D97-AF65-F5344CB8AC3E}">
        <p14:creationId xmlns:p14="http://schemas.microsoft.com/office/powerpoint/2010/main" val="142478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5A4844-0D26-AC42-AD0A-76034E27D1C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2D999-738D-CD49-AD1C-74253873F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1887" y="2509086"/>
            <a:ext cx="11653111" cy="5792545"/>
          </a:xfrm>
          <a:ln>
            <a:solidFill>
              <a:srgbClr val="C00000"/>
            </a:solidFill>
          </a:ln>
        </p:spPr>
        <p:txBody>
          <a:bodyPr/>
          <a:lstStyle/>
          <a:p>
            <a:pPr indent="0">
              <a:buNone/>
            </a:pPr>
            <a:r>
              <a:rPr lang="en-US" dirty="0"/>
              <a:t> [I]: Highest priority issue: </a:t>
            </a:r>
            <a:r>
              <a:rPr lang="en-US" b="1" i="1" dirty="0"/>
              <a:t>degradation</a:t>
            </a:r>
          </a:p>
          <a:p>
            <a:pPr marL="457200" lvl="1" indent="0">
              <a:buNone/>
            </a:pPr>
            <a:r>
              <a:rPr lang="en-US" dirty="0"/>
              <a:t>Mechanisms; design mitigation</a:t>
            </a:r>
          </a:p>
          <a:p>
            <a:pPr marL="457200" lvl="1" indent="0">
              <a:buNone/>
            </a:pPr>
            <a:endParaRPr lang="en-US" dirty="0"/>
          </a:p>
          <a:p>
            <a:pPr indent="0">
              <a:buNone/>
            </a:pPr>
            <a:r>
              <a:rPr lang="en-US" dirty="0"/>
              <a:t>[II]: Second priority: Initial quench current </a:t>
            </a:r>
          </a:p>
          <a:p>
            <a:pPr indent="0">
              <a:buNone/>
            </a:pPr>
            <a:r>
              <a:rPr lang="en-US" dirty="0"/>
              <a:t>	and </a:t>
            </a:r>
            <a:r>
              <a:rPr lang="en-US" b="1" i="1" dirty="0"/>
              <a:t>memory after thermal cycle</a:t>
            </a:r>
          </a:p>
          <a:p>
            <a:pPr indent="0">
              <a:buNone/>
            </a:pPr>
            <a:endParaRPr lang="en-US" dirty="0"/>
          </a:p>
          <a:p>
            <a:pPr indent="0">
              <a:buNone/>
            </a:pPr>
            <a:r>
              <a:rPr lang="en-US" dirty="0"/>
              <a:t>[III]: Third priority: </a:t>
            </a:r>
            <a:r>
              <a:rPr lang="en-US" b="1" i="1" dirty="0"/>
              <a:t>Training rate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E0E4F6-E5BD-754E-AF3F-5CD87A403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MDPCT1 test motivates critical elements of our MDP Plan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F57B4-9076-E442-AC56-DFDA2017BB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US Magnet Development Program        HFM SoftA Workshop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04138-5D1B-1F43-A714-8ED0F6B6DAF1}"/>
              </a:ext>
            </a:extLst>
          </p:cNvPr>
          <p:cNvGrpSpPr/>
          <p:nvPr/>
        </p:nvGrpSpPr>
        <p:grpSpPr>
          <a:xfrm>
            <a:off x="13309371" y="2373999"/>
            <a:ext cx="11074629" cy="7241143"/>
            <a:chOff x="12796415" y="2765502"/>
            <a:chExt cx="11074629" cy="7241143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C735CC2-0C6E-AE4E-B686-ADC4BE00AC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6415" y="2765502"/>
              <a:ext cx="11074629" cy="7241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C1AF57D2-C74D-514F-B621-F5ED908E4F6C}"/>
                </a:ext>
              </a:extLst>
            </p:cNvPr>
            <p:cNvSpPr/>
            <p:nvPr/>
          </p:nvSpPr>
          <p:spPr>
            <a:xfrm>
              <a:off x="21257607" y="3024723"/>
              <a:ext cx="2207942" cy="5687122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F28C06A-2C57-6F41-9946-63652D2DB776}"/>
                </a:ext>
              </a:extLst>
            </p:cNvPr>
            <p:cNvSpPr/>
            <p:nvPr/>
          </p:nvSpPr>
          <p:spPr>
            <a:xfrm>
              <a:off x="14987240" y="3095113"/>
              <a:ext cx="5864872" cy="568712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1A977BCC-0D9D-404D-990C-D0D2C7C10F63}"/>
                </a:ext>
              </a:extLst>
            </p:cNvPr>
            <p:cNvSpPr/>
            <p:nvPr/>
          </p:nvSpPr>
          <p:spPr>
            <a:xfrm>
              <a:off x="14347737" y="3095113"/>
              <a:ext cx="461083" cy="568712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33F0A0-D14A-4146-8969-7E988D56C4D8}"/>
                </a:ext>
              </a:extLst>
            </p:cNvPr>
            <p:cNvSpPr txBox="1"/>
            <p:nvPr/>
          </p:nvSpPr>
          <p:spPr>
            <a:xfrm>
              <a:off x="21634647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C0F0A5-1BD8-FA48-961C-56861BC2B0D9}"/>
                </a:ext>
              </a:extLst>
            </p:cNvPr>
            <p:cNvSpPr txBox="1"/>
            <p:nvPr/>
          </p:nvSpPr>
          <p:spPr>
            <a:xfrm>
              <a:off x="14407042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A3984F-8CDD-CD4A-AC10-32219F6E64F3}"/>
                </a:ext>
              </a:extLst>
            </p:cNvPr>
            <p:cNvSpPr txBox="1"/>
            <p:nvPr/>
          </p:nvSpPr>
          <p:spPr>
            <a:xfrm>
              <a:off x="1730688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III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E972D47-36ED-F043-A444-4A025105D000}"/>
              </a:ext>
            </a:extLst>
          </p:cNvPr>
          <p:cNvSpPr txBox="1"/>
          <p:nvPr/>
        </p:nvSpPr>
        <p:spPr>
          <a:xfrm>
            <a:off x="204057" y="9162316"/>
            <a:ext cx="15697918" cy="3077762"/>
          </a:xfrm>
          <a:prstGeom prst="rect">
            <a:avLst/>
          </a:prstGeom>
          <a:noFill/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Franklin Gothic Medium" panose="020B0603020102020204" pitchFamily="34" charset="0"/>
                <a:sym typeface="Calibri"/>
              </a:rPr>
              <a:t>Our updated roadmaps include a focus on “stress-management”:</a:t>
            </a:r>
          </a:p>
          <a:p>
            <a:pPr marL="84582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</a:pPr>
            <a:r>
              <a:rPr lang="en-US" dirty="0">
                <a:latin typeface="Franklin Gothic Medium" panose="020B0603020102020204" pitchFamily="34" charset="0"/>
              </a:rPr>
              <a:t>Strives to mitigate the usual scaling of coil stress with field and aperture</a:t>
            </a:r>
          </a:p>
          <a:p>
            <a:pPr marL="274320"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>
              <a:latin typeface="Franklin Gothic Medium" panose="020B0603020102020204" pitchFamily="34" charset="0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Franklin Gothic Medium" panose="020B0603020102020204" pitchFamily="34" charset="0"/>
                <a:sym typeface="Calibri"/>
              </a:rPr>
              <a:t>Unfortunate consequence: </a:t>
            </a:r>
          </a:p>
          <a:p>
            <a:pPr marL="754380" lvl="1" indent="-571500">
              <a:buFont typeface="Courier New" panose="02070309020205020404" pitchFamily="49" charset="0"/>
              <a:buChar char="o"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Franklin Gothic Medium" panose="020B0603020102020204" pitchFamily="34" charset="0"/>
                <a:sym typeface="Calibri"/>
              </a:rPr>
              <a:t>More interfaces and shear-stress considerations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C3471CE-9EFC-8940-BB31-7EC1E13BD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2505" y="10307497"/>
            <a:ext cx="5207000" cy="3937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603A251-5278-574A-89C3-FB9DEC76F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8155" y="11393552"/>
            <a:ext cx="36957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79774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6554</TotalTime>
  <Words>2116</Words>
  <Application>Microsoft Macintosh PowerPoint</Application>
  <PresentationFormat>Custom</PresentationFormat>
  <Paragraphs>316</Paragraphs>
  <Slides>20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Courier New</vt:lpstr>
      <vt:lpstr>Franklin Gothic Book</vt:lpstr>
      <vt:lpstr>Franklin Gothic Medium</vt:lpstr>
      <vt:lpstr>Helvetica</vt:lpstr>
      <vt:lpstr>Times New Roman</vt:lpstr>
      <vt:lpstr>Wingdings</vt:lpstr>
      <vt:lpstr>ATAP No Footer</vt:lpstr>
      <vt:lpstr>Graph</vt:lpstr>
      <vt:lpstr>PowerPoint Presentation</vt:lpstr>
      <vt:lpstr>Outline</vt:lpstr>
      <vt:lpstr>US MDP vision</vt:lpstr>
      <vt:lpstr>General management structure of the US MDP</vt:lpstr>
      <vt:lpstr>Guidance and Oversight of the US MDP</vt:lpstr>
      <vt:lpstr>We have made significant progress on multiple fronts</vt:lpstr>
      <vt:lpstr>Example of major successes: MDPCT1 - 15 T dipole demonstrator</vt:lpstr>
      <vt:lpstr>MDPCT1 Training summary</vt:lpstr>
      <vt:lpstr>The MDPCT1 test motivates critical elements of our MDP Plan</vt:lpstr>
      <vt:lpstr>MDP stress management concepts target high fields and large bores for hybrid magnet needs</vt:lpstr>
      <vt:lpstr>Canted Cosine Theta efforts are focused on subscale versions to probe training mechanisms and their mitigation</vt:lpstr>
      <vt:lpstr>Bi2212 magnet technology is developing rapidly, and we are preparing infrastructure for hybrid magnet development</vt:lpstr>
      <vt:lpstr>REBCO accelerator magnet technology is progressing in close coordination with industry</vt:lpstr>
      <vt:lpstr>BNL experience and facilities are being applied to MDP research goals</vt:lpstr>
      <vt:lpstr>A sampling of diagnostics developments – driven by MDP needs, but with broad impact to DOE-SC and beyond </vt:lpstr>
      <vt:lpstr>Wide array of modeling advances underway to support diagnostics feedback and to optimize magnet systems</vt:lpstr>
      <vt:lpstr>Progress in conductors – Nb3Sn, Bi2212, and REBCO</vt:lpstr>
      <vt:lpstr>Current focus areas and key challenges</vt:lpstr>
      <vt:lpstr>Lessons-learned: programmatic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soprestemon</cp:lastModifiedBy>
  <cp:revision>140</cp:revision>
  <dcterms:modified xsi:type="dcterms:W3CDTF">2021-04-16T15:06:07Z</dcterms:modified>
</cp:coreProperties>
</file>