
<file path=[Content_Types].xml><?xml version="1.0" encoding="utf-8"?>
<Types xmlns="http://schemas.openxmlformats.org/package/2006/content-types">
  <Default Extension="(null)" ContentType="image/x-emf"/>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0"/>
  </p:notesMasterIdLst>
  <p:handoutMasterIdLst>
    <p:handoutMasterId r:id="rId31"/>
  </p:handoutMasterIdLst>
  <p:sldIdLst>
    <p:sldId id="256" r:id="rId2"/>
    <p:sldId id="672" r:id="rId3"/>
    <p:sldId id="737" r:id="rId4"/>
    <p:sldId id="865" r:id="rId5"/>
    <p:sldId id="764" r:id="rId6"/>
    <p:sldId id="858" r:id="rId7"/>
    <p:sldId id="857" r:id="rId8"/>
    <p:sldId id="859" r:id="rId9"/>
    <p:sldId id="860" r:id="rId10"/>
    <p:sldId id="861" r:id="rId11"/>
    <p:sldId id="864" r:id="rId12"/>
    <p:sldId id="866" r:id="rId13"/>
    <p:sldId id="711" r:id="rId14"/>
    <p:sldId id="344" r:id="rId15"/>
    <p:sldId id="755" r:id="rId16"/>
    <p:sldId id="747" r:id="rId17"/>
    <p:sldId id="452" r:id="rId18"/>
    <p:sldId id="769" r:id="rId19"/>
    <p:sldId id="863" r:id="rId20"/>
    <p:sldId id="771" r:id="rId21"/>
    <p:sldId id="773" r:id="rId22"/>
    <p:sldId id="867" r:id="rId23"/>
    <p:sldId id="862" r:id="rId24"/>
    <p:sldId id="854" r:id="rId25"/>
    <p:sldId id="855" r:id="rId26"/>
    <p:sldId id="868" r:id="rId27"/>
    <p:sldId id="856" r:id="rId28"/>
    <p:sldId id="670" r:id="rId29"/>
  </p:sldIdLst>
  <p:sldSz cx="9144000" cy="6858000" type="screen4x3"/>
  <p:notesSz cx="6718300" cy="9855200"/>
  <p:defaultTextStyle>
    <a:defPPr>
      <a:defRPr lang="fr-FR"/>
    </a:defPPr>
    <a:lvl1pPr algn="l" rtl="0" eaLnBrk="0" fontAlgn="base" hangingPunct="0">
      <a:spcBef>
        <a:spcPct val="0"/>
      </a:spcBef>
      <a:spcAft>
        <a:spcPct val="0"/>
      </a:spcAft>
      <a:defRPr sz="2400" b="1" kern="1200">
        <a:solidFill>
          <a:schemeClr val="tx1"/>
        </a:solidFill>
        <a:latin typeface="Tahoma" charset="0"/>
        <a:ea typeface="ＭＳ Ｐゴシック" charset="0"/>
        <a:cs typeface="ＭＳ Ｐゴシック" charset="0"/>
      </a:defRPr>
    </a:lvl1pPr>
    <a:lvl2pPr marL="457200" algn="l" rtl="0" eaLnBrk="0" fontAlgn="base" hangingPunct="0">
      <a:spcBef>
        <a:spcPct val="0"/>
      </a:spcBef>
      <a:spcAft>
        <a:spcPct val="0"/>
      </a:spcAft>
      <a:defRPr sz="2400" b="1" kern="1200">
        <a:solidFill>
          <a:schemeClr val="tx1"/>
        </a:solidFill>
        <a:latin typeface="Tahoma" charset="0"/>
        <a:ea typeface="ＭＳ Ｐゴシック" charset="0"/>
        <a:cs typeface="ＭＳ Ｐゴシック" charset="0"/>
      </a:defRPr>
    </a:lvl2pPr>
    <a:lvl3pPr marL="914400" algn="l" rtl="0" eaLnBrk="0" fontAlgn="base" hangingPunct="0">
      <a:spcBef>
        <a:spcPct val="0"/>
      </a:spcBef>
      <a:spcAft>
        <a:spcPct val="0"/>
      </a:spcAft>
      <a:defRPr sz="2400" b="1" kern="1200">
        <a:solidFill>
          <a:schemeClr val="tx1"/>
        </a:solidFill>
        <a:latin typeface="Tahoma" charset="0"/>
        <a:ea typeface="ＭＳ Ｐゴシック" charset="0"/>
        <a:cs typeface="ＭＳ Ｐゴシック" charset="0"/>
      </a:defRPr>
    </a:lvl3pPr>
    <a:lvl4pPr marL="1371600" algn="l" rtl="0" eaLnBrk="0" fontAlgn="base" hangingPunct="0">
      <a:spcBef>
        <a:spcPct val="0"/>
      </a:spcBef>
      <a:spcAft>
        <a:spcPct val="0"/>
      </a:spcAft>
      <a:defRPr sz="2400" b="1" kern="1200">
        <a:solidFill>
          <a:schemeClr val="tx1"/>
        </a:solidFill>
        <a:latin typeface="Tahoma" charset="0"/>
        <a:ea typeface="ＭＳ Ｐゴシック" charset="0"/>
        <a:cs typeface="ＭＳ Ｐゴシック" charset="0"/>
      </a:defRPr>
    </a:lvl4pPr>
    <a:lvl5pPr marL="1828800" algn="l" rtl="0" eaLnBrk="0" fontAlgn="base" hangingPunct="0">
      <a:spcBef>
        <a:spcPct val="0"/>
      </a:spcBef>
      <a:spcAft>
        <a:spcPct val="0"/>
      </a:spcAft>
      <a:defRPr sz="2400" b="1" kern="1200">
        <a:solidFill>
          <a:schemeClr val="tx1"/>
        </a:solidFill>
        <a:latin typeface="Tahoma" charset="0"/>
        <a:ea typeface="ＭＳ Ｐゴシック" charset="0"/>
        <a:cs typeface="ＭＳ Ｐゴシック" charset="0"/>
      </a:defRPr>
    </a:lvl5pPr>
    <a:lvl6pPr marL="2286000" algn="l" defTabSz="457200" rtl="0" eaLnBrk="1" latinLnBrk="0" hangingPunct="1">
      <a:defRPr sz="2400" b="1" kern="1200">
        <a:solidFill>
          <a:schemeClr val="tx1"/>
        </a:solidFill>
        <a:latin typeface="Tahoma" charset="0"/>
        <a:ea typeface="ＭＳ Ｐゴシック" charset="0"/>
        <a:cs typeface="ＭＳ Ｐゴシック" charset="0"/>
      </a:defRPr>
    </a:lvl6pPr>
    <a:lvl7pPr marL="2743200" algn="l" defTabSz="457200" rtl="0" eaLnBrk="1" latinLnBrk="0" hangingPunct="1">
      <a:defRPr sz="2400" b="1" kern="1200">
        <a:solidFill>
          <a:schemeClr val="tx1"/>
        </a:solidFill>
        <a:latin typeface="Tahoma" charset="0"/>
        <a:ea typeface="ＭＳ Ｐゴシック" charset="0"/>
        <a:cs typeface="ＭＳ Ｐゴシック" charset="0"/>
      </a:defRPr>
    </a:lvl7pPr>
    <a:lvl8pPr marL="3200400" algn="l" defTabSz="457200" rtl="0" eaLnBrk="1" latinLnBrk="0" hangingPunct="1">
      <a:defRPr sz="2400" b="1" kern="1200">
        <a:solidFill>
          <a:schemeClr val="tx1"/>
        </a:solidFill>
        <a:latin typeface="Tahoma" charset="0"/>
        <a:ea typeface="ＭＳ Ｐゴシック" charset="0"/>
        <a:cs typeface="ＭＳ Ｐゴシック" charset="0"/>
      </a:defRPr>
    </a:lvl8pPr>
    <a:lvl9pPr marL="3657600" algn="l" defTabSz="457200" rtl="0" eaLnBrk="1" latinLnBrk="0" hangingPunct="1">
      <a:defRPr sz="2400" b="1" kern="1200">
        <a:solidFill>
          <a:schemeClr val="tx1"/>
        </a:solidFill>
        <a:latin typeface="Tahom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5">
          <p15:clr>
            <a:srgbClr val="A4A3A4"/>
          </p15:clr>
        </p15:guide>
        <p15:guide id="2" pos="21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clrMode="bw" scaleToFitPaper="1" frameSlides="1"/>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FF9933"/>
    <a:srgbClr val="0C377B"/>
    <a:srgbClr val="00FF99"/>
    <a:srgbClr val="00FFCC"/>
    <a:srgbClr val="66FF99"/>
    <a:srgbClr val="66FFFF"/>
    <a:srgbClr val="0000FF"/>
    <a:srgbClr val="22557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783"/>
    <p:restoredTop sz="99825" autoAdjust="0"/>
  </p:normalViewPr>
  <p:slideViewPr>
    <p:cSldViewPr>
      <p:cViewPr varScale="1">
        <p:scale>
          <a:sx n="119" d="100"/>
          <a:sy n="119" d="100"/>
        </p:scale>
        <p:origin x="376" y="192"/>
      </p:cViewPr>
      <p:guideLst>
        <p:guide orient="horz" pos="2160"/>
        <p:guide pos="2880"/>
      </p:guideLst>
    </p:cSldViewPr>
  </p:slideViewPr>
  <p:outlineViewPr>
    <p:cViewPr>
      <p:scale>
        <a:sx n="33" d="100"/>
        <a:sy n="33" d="100"/>
      </p:scale>
      <p:origin x="0" y="5608"/>
    </p:cViewPr>
  </p:outlineViewPr>
  <p:notesTextViewPr>
    <p:cViewPr>
      <p:scale>
        <a:sx n="100" d="100"/>
        <a:sy n="100" d="100"/>
      </p:scale>
      <p:origin x="0" y="0"/>
    </p:cViewPr>
  </p:notesTextViewPr>
  <p:sorterViewPr>
    <p:cViewPr>
      <p:scale>
        <a:sx n="125" d="100"/>
        <a:sy n="125" d="100"/>
      </p:scale>
      <p:origin x="0" y="0"/>
    </p:cViewPr>
  </p:sorterViewPr>
  <p:notesViewPr>
    <p:cSldViewPr>
      <p:cViewPr varScale="1">
        <p:scale>
          <a:sx n="103" d="100"/>
          <a:sy n="103" d="100"/>
        </p:scale>
        <p:origin x="-1024" y="-120"/>
      </p:cViewPr>
      <p:guideLst>
        <p:guide orient="horz" pos="3105"/>
        <p:guide pos="211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11119" cy="493691"/>
          </a:xfrm>
          <a:prstGeom prst="rect">
            <a:avLst/>
          </a:prstGeom>
          <a:noFill/>
          <a:ln w="9525">
            <a:noFill/>
            <a:miter lim="800000"/>
            <a:headEnd/>
            <a:tailEnd/>
          </a:ln>
        </p:spPr>
        <p:txBody>
          <a:bodyPr vert="horz" wrap="square" lIns="91870" tIns="45935" rIns="91870" bIns="45935" numCol="1" anchor="t" anchorCtr="0" compatLnSpc="1">
            <a:prstTxWarp prst="textNoShape">
              <a:avLst/>
            </a:prstTxWarp>
          </a:bodyPr>
          <a:lstStyle>
            <a:lvl1pPr defTabSz="919163">
              <a:defRPr sz="1200" b="0">
                <a:latin typeface="Arial" charset="0"/>
                <a:ea typeface="ＭＳ Ｐゴシック" charset="-128"/>
                <a:cs typeface="ＭＳ Ｐゴシック" charset="-128"/>
              </a:defRPr>
            </a:lvl1pPr>
          </a:lstStyle>
          <a:p>
            <a:pPr>
              <a:defRPr/>
            </a:pPr>
            <a:endParaRPr lang="en-US"/>
          </a:p>
        </p:txBody>
      </p:sp>
      <p:sp>
        <p:nvSpPr>
          <p:cNvPr id="10243" name="Rectangle 3"/>
          <p:cNvSpPr>
            <a:spLocks noGrp="1" noChangeArrowheads="1"/>
          </p:cNvSpPr>
          <p:nvPr>
            <p:ph type="dt" sz="quarter" idx="1"/>
          </p:nvPr>
        </p:nvSpPr>
        <p:spPr bwMode="auto">
          <a:xfrm>
            <a:off x="3807181" y="0"/>
            <a:ext cx="2911119" cy="493691"/>
          </a:xfrm>
          <a:prstGeom prst="rect">
            <a:avLst/>
          </a:prstGeom>
          <a:noFill/>
          <a:ln w="9525">
            <a:noFill/>
            <a:miter lim="800000"/>
            <a:headEnd/>
            <a:tailEnd/>
          </a:ln>
        </p:spPr>
        <p:txBody>
          <a:bodyPr vert="horz" wrap="square" lIns="91870" tIns="45935" rIns="91870" bIns="45935" numCol="1" anchor="t" anchorCtr="0" compatLnSpc="1">
            <a:prstTxWarp prst="textNoShape">
              <a:avLst/>
            </a:prstTxWarp>
          </a:bodyPr>
          <a:lstStyle>
            <a:lvl1pPr algn="r" defTabSz="919163">
              <a:defRPr sz="1200" b="0">
                <a:latin typeface="Arial" charset="0"/>
                <a:ea typeface="ＭＳ Ｐゴシック" charset="-128"/>
                <a:cs typeface="ＭＳ Ｐゴシック" charset="-128"/>
              </a:defRPr>
            </a:lvl1pPr>
          </a:lstStyle>
          <a:p>
            <a:pPr>
              <a:defRPr/>
            </a:pPr>
            <a:endParaRPr lang="en-US"/>
          </a:p>
        </p:txBody>
      </p:sp>
      <p:sp>
        <p:nvSpPr>
          <p:cNvPr id="10244" name="Rectangle 4"/>
          <p:cNvSpPr>
            <a:spLocks noGrp="1" noChangeArrowheads="1"/>
          </p:cNvSpPr>
          <p:nvPr>
            <p:ph type="ftr" sz="quarter" idx="2"/>
          </p:nvPr>
        </p:nvSpPr>
        <p:spPr bwMode="auto">
          <a:xfrm>
            <a:off x="0" y="9361509"/>
            <a:ext cx="2911119" cy="493691"/>
          </a:xfrm>
          <a:prstGeom prst="rect">
            <a:avLst/>
          </a:prstGeom>
          <a:noFill/>
          <a:ln w="9525">
            <a:noFill/>
            <a:miter lim="800000"/>
            <a:headEnd/>
            <a:tailEnd/>
          </a:ln>
        </p:spPr>
        <p:txBody>
          <a:bodyPr vert="horz" wrap="square" lIns="91870" tIns="45935" rIns="91870" bIns="45935" numCol="1" anchor="b" anchorCtr="0" compatLnSpc="1">
            <a:prstTxWarp prst="textNoShape">
              <a:avLst/>
            </a:prstTxWarp>
          </a:bodyPr>
          <a:lstStyle>
            <a:lvl1pPr defTabSz="919163">
              <a:defRPr sz="1200" b="0">
                <a:latin typeface="Arial" charset="0"/>
                <a:ea typeface="ＭＳ Ｐゴシック" charset="-128"/>
                <a:cs typeface="ＭＳ Ｐゴシック" charset="-128"/>
              </a:defRPr>
            </a:lvl1pPr>
          </a:lstStyle>
          <a:p>
            <a:pPr>
              <a:defRPr/>
            </a:pPr>
            <a:r>
              <a:rPr lang="en-US"/>
              <a:t>Gijs de Rijk, CERN</a:t>
            </a:r>
          </a:p>
        </p:txBody>
      </p:sp>
      <p:sp>
        <p:nvSpPr>
          <p:cNvPr id="10245" name="Rectangle 5"/>
          <p:cNvSpPr>
            <a:spLocks noGrp="1" noChangeArrowheads="1"/>
          </p:cNvSpPr>
          <p:nvPr>
            <p:ph type="sldNum" sz="quarter" idx="3"/>
          </p:nvPr>
        </p:nvSpPr>
        <p:spPr bwMode="auto">
          <a:xfrm>
            <a:off x="3807181" y="9361509"/>
            <a:ext cx="2911119" cy="493691"/>
          </a:xfrm>
          <a:prstGeom prst="rect">
            <a:avLst/>
          </a:prstGeom>
          <a:noFill/>
          <a:ln w="9525">
            <a:noFill/>
            <a:miter lim="800000"/>
            <a:headEnd/>
            <a:tailEnd/>
          </a:ln>
        </p:spPr>
        <p:txBody>
          <a:bodyPr vert="horz" wrap="square" lIns="91870" tIns="45935" rIns="91870" bIns="45935" numCol="1" anchor="b" anchorCtr="0" compatLnSpc="1">
            <a:prstTxWarp prst="textNoShape">
              <a:avLst/>
            </a:prstTxWarp>
          </a:bodyPr>
          <a:lstStyle>
            <a:lvl1pPr algn="r" defTabSz="919163">
              <a:defRPr sz="1200" b="0">
                <a:latin typeface="Arial" charset="0"/>
              </a:defRPr>
            </a:lvl1pPr>
          </a:lstStyle>
          <a:p>
            <a:fld id="{37CE4E23-16E5-974B-9B3C-98D8B54195EC}" type="slidenum">
              <a:rPr lang="en-US"/>
              <a:pPr/>
              <a:t>‹#›</a:t>
            </a:fld>
            <a:endParaRPr lang="en-US"/>
          </a:p>
        </p:txBody>
      </p:sp>
    </p:spTree>
    <p:extLst>
      <p:ext uri="{BB962C8B-B14F-4D97-AF65-F5344CB8AC3E}">
        <p14:creationId xmlns:p14="http://schemas.microsoft.com/office/powerpoint/2010/main" val="36956732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11119" cy="493691"/>
          </a:xfrm>
          <a:prstGeom prst="rect">
            <a:avLst/>
          </a:prstGeom>
          <a:noFill/>
          <a:ln w="9525">
            <a:noFill/>
            <a:miter lim="800000"/>
            <a:headEnd/>
            <a:tailEnd/>
          </a:ln>
        </p:spPr>
        <p:txBody>
          <a:bodyPr vert="horz" wrap="square" lIns="91870" tIns="45935" rIns="91870" bIns="45935" numCol="1" anchor="t" anchorCtr="0" compatLnSpc="1">
            <a:prstTxWarp prst="textNoShape">
              <a:avLst/>
            </a:prstTxWarp>
          </a:bodyPr>
          <a:lstStyle>
            <a:lvl1pPr defTabSz="919163">
              <a:defRPr sz="1200" b="0">
                <a:latin typeface="Times New Roman" charset="0"/>
                <a:ea typeface="ＭＳ Ｐゴシック" charset="-128"/>
                <a:cs typeface="ＭＳ Ｐゴシック" charset="-128"/>
              </a:defRPr>
            </a:lvl1pPr>
          </a:lstStyle>
          <a:p>
            <a:pPr>
              <a:defRPr/>
            </a:pPr>
            <a:endParaRPr lang="en-US"/>
          </a:p>
        </p:txBody>
      </p:sp>
      <p:sp>
        <p:nvSpPr>
          <p:cNvPr id="4099" name="Rectangle 3"/>
          <p:cNvSpPr>
            <a:spLocks noGrp="1" noChangeArrowheads="1"/>
          </p:cNvSpPr>
          <p:nvPr>
            <p:ph type="dt" idx="1"/>
          </p:nvPr>
        </p:nvSpPr>
        <p:spPr bwMode="auto">
          <a:xfrm>
            <a:off x="3807181" y="0"/>
            <a:ext cx="2911119" cy="493691"/>
          </a:xfrm>
          <a:prstGeom prst="rect">
            <a:avLst/>
          </a:prstGeom>
          <a:noFill/>
          <a:ln w="9525">
            <a:noFill/>
            <a:miter lim="800000"/>
            <a:headEnd/>
            <a:tailEnd/>
          </a:ln>
        </p:spPr>
        <p:txBody>
          <a:bodyPr vert="horz" wrap="square" lIns="91870" tIns="45935" rIns="91870" bIns="45935" numCol="1" anchor="t" anchorCtr="0" compatLnSpc="1">
            <a:prstTxWarp prst="textNoShape">
              <a:avLst/>
            </a:prstTxWarp>
          </a:bodyPr>
          <a:lstStyle>
            <a:lvl1pPr algn="r" defTabSz="919163">
              <a:defRPr sz="1200" b="0">
                <a:latin typeface="Times New Roman" charset="0"/>
                <a:ea typeface="ＭＳ Ｐゴシック" charset="-128"/>
                <a:cs typeface="ＭＳ Ｐゴシック" charset="-128"/>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896938" y="739775"/>
            <a:ext cx="4926012" cy="3695700"/>
          </a:xfrm>
          <a:prstGeom prst="rect">
            <a:avLst/>
          </a:prstGeom>
          <a:noFill/>
          <a:ln w="9525">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Lst>
        </p:spPr>
      </p:sp>
      <p:sp>
        <p:nvSpPr>
          <p:cNvPr id="4101" name="Rectangle 5"/>
          <p:cNvSpPr>
            <a:spLocks noGrp="1" noChangeArrowheads="1"/>
          </p:cNvSpPr>
          <p:nvPr>
            <p:ph type="body" sz="quarter" idx="3"/>
          </p:nvPr>
        </p:nvSpPr>
        <p:spPr bwMode="auto">
          <a:xfrm>
            <a:off x="896062" y="4683084"/>
            <a:ext cx="4926176" cy="4431579"/>
          </a:xfrm>
          <a:prstGeom prst="rect">
            <a:avLst/>
          </a:prstGeom>
          <a:noFill/>
          <a:ln w="9525">
            <a:noFill/>
            <a:miter lim="800000"/>
            <a:headEnd/>
            <a:tailEnd/>
          </a:ln>
        </p:spPr>
        <p:txBody>
          <a:bodyPr vert="horz" wrap="square" lIns="91870" tIns="45935" rIns="91870" bIns="45935"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4102" name="Rectangle 6"/>
          <p:cNvSpPr>
            <a:spLocks noGrp="1" noChangeArrowheads="1"/>
          </p:cNvSpPr>
          <p:nvPr>
            <p:ph type="ftr" sz="quarter" idx="4"/>
          </p:nvPr>
        </p:nvSpPr>
        <p:spPr bwMode="auto">
          <a:xfrm>
            <a:off x="0" y="9361509"/>
            <a:ext cx="2911119" cy="493691"/>
          </a:xfrm>
          <a:prstGeom prst="rect">
            <a:avLst/>
          </a:prstGeom>
          <a:noFill/>
          <a:ln w="9525">
            <a:noFill/>
            <a:miter lim="800000"/>
            <a:headEnd/>
            <a:tailEnd/>
          </a:ln>
        </p:spPr>
        <p:txBody>
          <a:bodyPr vert="horz" wrap="square" lIns="91870" tIns="45935" rIns="91870" bIns="45935" numCol="1" anchor="b" anchorCtr="0" compatLnSpc="1">
            <a:prstTxWarp prst="textNoShape">
              <a:avLst/>
            </a:prstTxWarp>
          </a:bodyPr>
          <a:lstStyle>
            <a:lvl1pPr defTabSz="919163">
              <a:defRPr sz="1200" b="0">
                <a:latin typeface="Times New Roman" charset="0"/>
                <a:ea typeface="ＭＳ Ｐゴシック" charset="-128"/>
                <a:cs typeface="ＭＳ Ｐゴシック" charset="-128"/>
              </a:defRPr>
            </a:lvl1pPr>
          </a:lstStyle>
          <a:p>
            <a:pPr>
              <a:defRPr/>
            </a:pPr>
            <a:r>
              <a:rPr lang="en-US"/>
              <a:t>Gijs de Rijk, CERN</a:t>
            </a:r>
          </a:p>
        </p:txBody>
      </p:sp>
      <p:sp>
        <p:nvSpPr>
          <p:cNvPr id="4103" name="Rectangle 7"/>
          <p:cNvSpPr>
            <a:spLocks noGrp="1" noChangeArrowheads="1"/>
          </p:cNvSpPr>
          <p:nvPr>
            <p:ph type="sldNum" sz="quarter" idx="5"/>
          </p:nvPr>
        </p:nvSpPr>
        <p:spPr bwMode="auto">
          <a:xfrm>
            <a:off x="3807181" y="9361509"/>
            <a:ext cx="2911119" cy="493691"/>
          </a:xfrm>
          <a:prstGeom prst="rect">
            <a:avLst/>
          </a:prstGeom>
          <a:noFill/>
          <a:ln w="9525">
            <a:noFill/>
            <a:miter lim="800000"/>
            <a:headEnd/>
            <a:tailEnd/>
          </a:ln>
        </p:spPr>
        <p:txBody>
          <a:bodyPr vert="horz" wrap="square" lIns="91870" tIns="45935" rIns="91870" bIns="45935" numCol="1" anchor="b" anchorCtr="0" compatLnSpc="1">
            <a:prstTxWarp prst="textNoShape">
              <a:avLst/>
            </a:prstTxWarp>
          </a:bodyPr>
          <a:lstStyle>
            <a:lvl1pPr algn="r" defTabSz="919163">
              <a:defRPr sz="1200" b="0">
                <a:latin typeface="Times New Roman" charset="0"/>
              </a:defRPr>
            </a:lvl1pPr>
          </a:lstStyle>
          <a:p>
            <a:fld id="{0A1DCB63-B0E9-544F-9E07-A55C4C68C510}" type="slidenum">
              <a:rPr lang="en-US"/>
              <a:pPr/>
              <a:t>‹#›</a:t>
            </a:fld>
            <a:endParaRPr lang="en-US"/>
          </a:p>
        </p:txBody>
      </p:sp>
    </p:spTree>
    <p:extLst>
      <p:ext uri="{BB962C8B-B14F-4D97-AF65-F5344CB8AC3E}">
        <p14:creationId xmlns:p14="http://schemas.microsoft.com/office/powerpoint/2010/main" val="15788166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ＭＳ Ｐゴシック" pitchFamily="-106" charset="-128"/>
      </a:defRPr>
    </a:lvl1pPr>
    <a:lvl2pPr marL="457200"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2335701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rot="16200000">
            <a:off x="-2590800" y="3886200"/>
            <a:ext cx="5562600" cy="381000"/>
          </a:xfrm>
          <a:prstGeom prst="rect">
            <a:avLst/>
          </a:prstGeom>
          <a:noFill/>
          <a:ln w="9525">
            <a:noFill/>
            <a:miter lim="800000"/>
            <a:headEnd/>
            <a:tailEnd/>
          </a:ln>
          <a:effectLst/>
        </p:spPr>
        <p:txBody>
          <a:bodyPr/>
          <a:lstStyle/>
          <a:p>
            <a:r>
              <a:rPr lang="en-US" sz="1400" b="0" dirty="0" err="1">
                <a:solidFill>
                  <a:schemeClr val="bg2"/>
                </a:solidFill>
              </a:rPr>
              <a:t>Racetr</a:t>
            </a:r>
            <a:r>
              <a:rPr lang="en-US" sz="1400" b="0" dirty="0">
                <a:solidFill>
                  <a:schemeClr val="bg2"/>
                </a:solidFill>
              </a:rPr>
              <a:t>. &amp; Block coils, HFM state of the Art WS, 16</a:t>
            </a:r>
            <a:r>
              <a:rPr lang="en-US" sz="1400" b="0" baseline="30000" dirty="0">
                <a:solidFill>
                  <a:schemeClr val="bg2"/>
                </a:solidFill>
              </a:rPr>
              <a:t>th</a:t>
            </a:r>
            <a:r>
              <a:rPr lang="en-US" sz="1400" b="0" dirty="0">
                <a:solidFill>
                  <a:schemeClr val="bg2"/>
                </a:solidFill>
              </a:rPr>
              <a:t> Apr 2021, </a:t>
            </a:r>
            <a:r>
              <a:rPr lang="en-US" sz="1400" b="0" dirty="0" err="1">
                <a:solidFill>
                  <a:schemeClr val="bg2"/>
                </a:solidFill>
              </a:rPr>
              <a:t>GdR</a:t>
            </a:r>
            <a:endParaRPr lang="en-US" sz="1400" b="0" dirty="0">
              <a:solidFill>
                <a:schemeClr val="bg2"/>
              </a:solidFill>
            </a:endParaRPr>
          </a:p>
        </p:txBody>
      </p:sp>
      <p:sp>
        <p:nvSpPr>
          <p:cNvPr id="7" name="TextBox 6"/>
          <p:cNvSpPr txBox="1"/>
          <p:nvPr userDrawn="1"/>
        </p:nvSpPr>
        <p:spPr>
          <a:xfrm>
            <a:off x="165100" y="5549900"/>
            <a:ext cx="184150" cy="461963"/>
          </a:xfrm>
          <a:prstGeom prst="rect">
            <a:avLst/>
          </a:prstGeom>
          <a:noFill/>
        </p:spPr>
        <p:txBody>
          <a:bodyPr wrap="none">
            <a:spAutoFit/>
          </a:bodyPr>
          <a:lstStyle/>
          <a:p>
            <a:pPr>
              <a:defRPr/>
            </a:pPr>
            <a:endParaRPr lang="en-GB" dirty="0">
              <a:ea typeface="ＭＳ Ｐゴシック" charset="-128"/>
              <a:cs typeface="ＭＳ Ｐゴシック" charset="-128"/>
            </a:endParaRPr>
          </a:p>
        </p:txBody>
      </p:sp>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8" name="Rectangle 6"/>
          <p:cNvSpPr>
            <a:spLocks noGrp="1" noChangeArrowheads="1"/>
          </p:cNvSpPr>
          <p:nvPr>
            <p:ph type="sldNum" sz="quarter" idx="10"/>
          </p:nvPr>
        </p:nvSpPr>
        <p:spPr/>
        <p:txBody>
          <a:bodyPr/>
          <a:lstStyle>
            <a:lvl1pPr>
              <a:defRPr/>
            </a:lvl1pPr>
          </a:lstStyle>
          <a:p>
            <a:fld id="{BF996741-AF1D-D64C-9899-B6D81FF77E14}" type="slidenum">
              <a:rPr lang="en-US"/>
              <a:pPr/>
              <a:t>‹#›</a:t>
            </a:fld>
            <a:endParaRPr lang="en-US"/>
          </a:p>
        </p:txBody>
      </p:sp>
      <p:pic>
        <p:nvPicPr>
          <p:cNvPr id="9" name="Picture 8" descr="LogoOutline-Blue-02.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51520" y="188640"/>
            <a:ext cx="792088" cy="792088"/>
          </a:xfrm>
          <a:prstGeom prst="rect">
            <a:avLst/>
          </a:prstGeom>
        </p:spPr>
      </p:pic>
      <p:sp>
        <p:nvSpPr>
          <p:cNvPr id="10" name="Rectangle 8"/>
          <p:cNvSpPr>
            <a:spLocks noChangeArrowheads="1"/>
          </p:cNvSpPr>
          <p:nvPr userDrawn="1"/>
        </p:nvSpPr>
        <p:spPr bwMode="auto">
          <a:xfrm>
            <a:off x="1219200" y="762000"/>
            <a:ext cx="7924800" cy="381000"/>
          </a:xfrm>
          <a:prstGeom prst="rect">
            <a:avLst/>
          </a:prstGeom>
          <a:solidFill>
            <a:srgbClr val="0C377B"/>
          </a:solidFill>
          <a:ln w="9525">
            <a:noFill/>
            <a:miter lim="800000"/>
            <a:headEnd/>
            <a:tailEnd/>
          </a:ln>
          <a:effectLst/>
        </p:spPr>
        <p:txBody>
          <a:bodyPr wrap="none" anchor="ctr"/>
          <a:lstStyle/>
          <a:p>
            <a:pPr>
              <a:defRPr/>
            </a:pPr>
            <a:endParaRPr lang="en-US">
              <a:ea typeface="ＭＳ Ｐゴシック" charset="-128"/>
              <a:cs typeface="ＭＳ Ｐゴシック" charset="-128"/>
            </a:endParaRPr>
          </a:p>
        </p:txBody>
      </p:sp>
    </p:spTree>
    <p:extLst>
      <p:ext uri="{BB962C8B-B14F-4D97-AF65-F5344CB8AC3E}">
        <p14:creationId xmlns:p14="http://schemas.microsoft.com/office/powerpoint/2010/main" val="1588566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60D481BF-D856-4845-9DBE-EBA93BB7C581}" type="slidenum">
              <a:rPr lang="en-US"/>
              <a:pPr/>
              <a:t>‹#›</a:t>
            </a:fld>
            <a:endParaRPr lang="en-US"/>
          </a:p>
        </p:txBody>
      </p:sp>
    </p:spTree>
    <p:extLst>
      <p:ext uri="{BB962C8B-B14F-4D97-AF65-F5344CB8AC3E}">
        <p14:creationId xmlns:p14="http://schemas.microsoft.com/office/powerpoint/2010/main" val="140853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3250" y="0"/>
            <a:ext cx="2190750" cy="6705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0"/>
            <a:ext cx="6419850" cy="6705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380544DA-F879-6A4E-B2F9-E8B8192C9078}" type="slidenum">
              <a:rPr lang="en-US"/>
              <a:pPr/>
              <a:t>‹#›</a:t>
            </a:fld>
            <a:endParaRPr lang="en-US"/>
          </a:p>
        </p:txBody>
      </p:sp>
    </p:spTree>
    <p:extLst>
      <p:ext uri="{BB962C8B-B14F-4D97-AF65-F5344CB8AC3E}">
        <p14:creationId xmlns:p14="http://schemas.microsoft.com/office/powerpoint/2010/main" val="3118685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3888264611"/>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28C57388-5BA1-214C-B04D-06BAAA3280B9}" type="slidenum">
              <a:rPr lang="en-US"/>
              <a:pPr/>
              <a:t>‹#›</a:t>
            </a:fld>
            <a:endParaRPr lang="en-US"/>
          </a:p>
        </p:txBody>
      </p:sp>
    </p:spTree>
    <p:extLst>
      <p:ext uri="{BB962C8B-B14F-4D97-AF65-F5344CB8AC3E}">
        <p14:creationId xmlns:p14="http://schemas.microsoft.com/office/powerpoint/2010/main" val="2020859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665278DA-FC37-D546-B04B-ACB975305FA2}" type="slidenum">
              <a:rPr lang="en-US"/>
              <a:pPr/>
              <a:t>‹#›</a:t>
            </a:fld>
            <a:endParaRPr lang="en-US"/>
          </a:p>
        </p:txBody>
      </p:sp>
    </p:spTree>
    <p:extLst>
      <p:ext uri="{BB962C8B-B14F-4D97-AF65-F5344CB8AC3E}">
        <p14:creationId xmlns:p14="http://schemas.microsoft.com/office/powerpoint/2010/main" val="59131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371600"/>
            <a:ext cx="42291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2500" y="1371600"/>
            <a:ext cx="42291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fld id="{C32E73F2-704C-DB4F-92A8-BBA19C93E754}" type="slidenum">
              <a:rPr lang="en-US"/>
              <a:pPr/>
              <a:t>‹#›</a:t>
            </a:fld>
            <a:endParaRPr lang="en-US"/>
          </a:p>
        </p:txBody>
      </p:sp>
    </p:spTree>
    <p:extLst>
      <p:ext uri="{BB962C8B-B14F-4D97-AF65-F5344CB8AC3E}">
        <p14:creationId xmlns:p14="http://schemas.microsoft.com/office/powerpoint/2010/main" val="3657461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fld id="{91327776-9446-1744-AB0B-6079ED86D1D8}" type="slidenum">
              <a:rPr lang="en-US"/>
              <a:pPr/>
              <a:t>‹#›</a:t>
            </a:fld>
            <a:endParaRPr lang="en-US"/>
          </a:p>
        </p:txBody>
      </p:sp>
    </p:spTree>
    <p:extLst>
      <p:ext uri="{BB962C8B-B14F-4D97-AF65-F5344CB8AC3E}">
        <p14:creationId xmlns:p14="http://schemas.microsoft.com/office/powerpoint/2010/main" val="1473419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fld id="{9F871864-7C32-DE4E-8D05-CF0114A13786}" type="slidenum">
              <a:rPr lang="en-US"/>
              <a:pPr/>
              <a:t>‹#›</a:t>
            </a:fld>
            <a:endParaRPr lang="en-US"/>
          </a:p>
        </p:txBody>
      </p:sp>
    </p:spTree>
    <p:extLst>
      <p:ext uri="{BB962C8B-B14F-4D97-AF65-F5344CB8AC3E}">
        <p14:creationId xmlns:p14="http://schemas.microsoft.com/office/powerpoint/2010/main" val="1140412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78F6357B-6A2F-6646-A898-56152AFF367C}" type="slidenum">
              <a:rPr lang="en-US"/>
              <a:pPr/>
              <a:t>‹#›</a:t>
            </a:fld>
            <a:endParaRPr lang="en-US"/>
          </a:p>
        </p:txBody>
      </p:sp>
    </p:spTree>
    <p:extLst>
      <p:ext uri="{BB962C8B-B14F-4D97-AF65-F5344CB8AC3E}">
        <p14:creationId xmlns:p14="http://schemas.microsoft.com/office/powerpoint/2010/main" val="1286644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DBA00DEC-34D9-814C-98B9-9E868A54BFE1}" type="slidenum">
              <a:rPr lang="en-US"/>
              <a:pPr/>
              <a:t>‹#›</a:t>
            </a:fld>
            <a:endParaRPr lang="en-US"/>
          </a:p>
        </p:txBody>
      </p:sp>
    </p:spTree>
    <p:extLst>
      <p:ext uri="{BB962C8B-B14F-4D97-AF65-F5344CB8AC3E}">
        <p14:creationId xmlns:p14="http://schemas.microsoft.com/office/powerpoint/2010/main" val="2237537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F2EB791C-9880-704D-9E49-1FD0BC564FB7}" type="slidenum">
              <a:rPr lang="en-US"/>
              <a:pPr/>
              <a:t>‹#›</a:t>
            </a:fld>
            <a:endParaRPr lang="en-US"/>
          </a:p>
        </p:txBody>
      </p:sp>
    </p:spTree>
    <p:extLst>
      <p:ext uri="{BB962C8B-B14F-4D97-AF65-F5344CB8AC3E}">
        <p14:creationId xmlns:p14="http://schemas.microsoft.com/office/powerpoint/2010/main" val="226023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1187624" y="0"/>
            <a:ext cx="7956376" cy="7620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t>Click to edit Master title style</a:t>
            </a:r>
          </a:p>
        </p:txBody>
      </p:sp>
      <p:sp>
        <p:nvSpPr>
          <p:cNvPr id="1028" name="Rectangle 3"/>
          <p:cNvSpPr>
            <a:spLocks noGrp="1" noChangeArrowheads="1"/>
          </p:cNvSpPr>
          <p:nvPr>
            <p:ph type="body" idx="1"/>
          </p:nvPr>
        </p:nvSpPr>
        <p:spPr bwMode="auto">
          <a:xfrm>
            <a:off x="381000" y="1143000"/>
            <a:ext cx="8610600" cy="55626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dirty="0"/>
              <a:t>click to </a:t>
            </a:r>
            <a:r>
              <a:rPr lang="fr-FR" dirty="0" err="1"/>
              <a:t>edit</a:t>
            </a:r>
            <a:r>
              <a:rPr lang="fr-FR" dirty="0"/>
              <a:t> master </a:t>
            </a:r>
            <a:r>
              <a:rPr lang="fr-FR" dirty="0" err="1"/>
              <a:t>text</a:t>
            </a:r>
            <a:r>
              <a:rPr lang="fr-FR" dirty="0"/>
              <a:t> styles</a:t>
            </a:r>
          </a:p>
          <a:p>
            <a:pPr lvl="1"/>
            <a:r>
              <a:rPr lang="fr-FR" dirty="0"/>
              <a:t>second </a:t>
            </a:r>
            <a:r>
              <a:rPr lang="fr-FR" dirty="0" err="1"/>
              <a:t>level</a:t>
            </a:r>
            <a:endParaRPr lang="fr-FR" dirty="0"/>
          </a:p>
          <a:p>
            <a:pPr lvl="2"/>
            <a:r>
              <a:rPr lang="fr-FR" dirty="0" err="1"/>
              <a:t>third</a:t>
            </a:r>
            <a:r>
              <a:rPr lang="fr-FR" dirty="0"/>
              <a:t> </a:t>
            </a:r>
            <a:r>
              <a:rPr lang="fr-FR" dirty="0" err="1"/>
              <a:t>level</a:t>
            </a:r>
            <a:endParaRPr lang="fr-FR" dirty="0"/>
          </a:p>
          <a:p>
            <a:pPr lvl="3"/>
            <a:r>
              <a:rPr lang="fr-FR" dirty="0" err="1"/>
              <a:t>fourth</a:t>
            </a:r>
            <a:r>
              <a:rPr lang="fr-FR" dirty="0"/>
              <a:t> </a:t>
            </a:r>
            <a:r>
              <a:rPr lang="fr-FR" dirty="0" err="1"/>
              <a:t>level</a:t>
            </a:r>
            <a:endParaRPr lang="fr-FR" dirty="0"/>
          </a:p>
          <a:p>
            <a:pPr lvl="4"/>
            <a:r>
              <a:rPr lang="fr-FR" dirty="0" err="1"/>
              <a:t>fifth</a:t>
            </a:r>
            <a:r>
              <a:rPr lang="fr-FR" dirty="0"/>
              <a:t> </a:t>
            </a:r>
            <a:r>
              <a:rPr lang="fr-FR" dirty="0" err="1"/>
              <a:t>level</a:t>
            </a:r>
            <a:endParaRPr lang="fr-FR" dirty="0"/>
          </a:p>
        </p:txBody>
      </p:sp>
      <p:sp>
        <p:nvSpPr>
          <p:cNvPr id="1030" name="Rectangle 6"/>
          <p:cNvSpPr>
            <a:spLocks noGrp="1" noChangeArrowheads="1"/>
          </p:cNvSpPr>
          <p:nvPr>
            <p:ph type="sldNum" sz="quarter" idx="4"/>
          </p:nvPr>
        </p:nvSpPr>
        <p:spPr bwMode="auto">
          <a:xfrm>
            <a:off x="8534400" y="6553200"/>
            <a:ext cx="609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Times New Roman" charset="0"/>
              </a:defRPr>
            </a:lvl1pPr>
          </a:lstStyle>
          <a:p>
            <a:fld id="{C8506450-7D1F-554C-9F3F-EA915644AE63}" type="slidenum">
              <a:rPr lang="en-US"/>
              <a:pPr/>
              <a:t>‹#›</a:t>
            </a:fld>
            <a:endParaRPr lang="en-US"/>
          </a:p>
        </p:txBody>
      </p:sp>
      <p:sp>
        <p:nvSpPr>
          <p:cNvPr id="1031" name="Rectangle 7"/>
          <p:cNvSpPr>
            <a:spLocks noChangeArrowheads="1"/>
          </p:cNvSpPr>
          <p:nvPr userDrawn="1"/>
        </p:nvSpPr>
        <p:spPr bwMode="auto">
          <a:xfrm rot="16200000">
            <a:off x="-2590800" y="3886200"/>
            <a:ext cx="5562600" cy="381000"/>
          </a:xfrm>
          <a:prstGeom prst="rect">
            <a:avLst/>
          </a:prstGeom>
          <a:noFill/>
          <a:ln w="9525">
            <a:noFill/>
            <a:miter lim="800000"/>
            <a:headEnd/>
            <a:tailEnd/>
          </a:ln>
          <a:effectLst/>
        </p:spPr>
        <p:txBody>
          <a:bodyPr/>
          <a:lstStyle/>
          <a:p>
            <a:r>
              <a:rPr lang="en-US" sz="1400" b="0" dirty="0" err="1">
                <a:solidFill>
                  <a:schemeClr val="bg2"/>
                </a:solidFill>
              </a:rPr>
              <a:t>Racetr</a:t>
            </a:r>
            <a:r>
              <a:rPr lang="en-US" sz="1400" b="0" dirty="0">
                <a:solidFill>
                  <a:schemeClr val="bg2"/>
                </a:solidFill>
              </a:rPr>
              <a:t>. &amp; Block coils, HFM state of the Art WS, 16</a:t>
            </a:r>
            <a:r>
              <a:rPr lang="en-US" sz="1400" b="0" baseline="30000" dirty="0">
                <a:solidFill>
                  <a:schemeClr val="bg2"/>
                </a:solidFill>
              </a:rPr>
              <a:t>th</a:t>
            </a:r>
            <a:r>
              <a:rPr lang="en-US" sz="1400" b="0" dirty="0">
                <a:solidFill>
                  <a:schemeClr val="bg2"/>
                </a:solidFill>
              </a:rPr>
              <a:t> Apr 2021, </a:t>
            </a:r>
            <a:r>
              <a:rPr lang="en-US" sz="1400" b="0" dirty="0" err="1">
                <a:solidFill>
                  <a:schemeClr val="bg2"/>
                </a:solidFill>
              </a:rPr>
              <a:t>GdR</a:t>
            </a:r>
            <a:endParaRPr lang="en-US" sz="1400" b="0" dirty="0">
              <a:solidFill>
                <a:schemeClr val="bg2"/>
              </a:solidFill>
            </a:endParaRPr>
          </a:p>
        </p:txBody>
      </p:sp>
      <p:sp>
        <p:nvSpPr>
          <p:cNvPr id="1032" name="Rectangle 8"/>
          <p:cNvSpPr>
            <a:spLocks noChangeArrowheads="1"/>
          </p:cNvSpPr>
          <p:nvPr userDrawn="1"/>
        </p:nvSpPr>
        <p:spPr bwMode="auto">
          <a:xfrm>
            <a:off x="1219200" y="762000"/>
            <a:ext cx="7924800" cy="381000"/>
          </a:xfrm>
          <a:prstGeom prst="rect">
            <a:avLst/>
          </a:prstGeom>
          <a:solidFill>
            <a:srgbClr val="0C377B"/>
          </a:solidFill>
          <a:ln w="9525">
            <a:noFill/>
            <a:miter lim="800000"/>
            <a:headEnd/>
            <a:tailEnd/>
          </a:ln>
          <a:effectLst/>
        </p:spPr>
        <p:txBody>
          <a:bodyPr wrap="none" anchor="ctr"/>
          <a:lstStyle/>
          <a:p>
            <a:pPr>
              <a:defRPr/>
            </a:pPr>
            <a:endParaRPr lang="en-US">
              <a:ea typeface="ＭＳ Ｐゴシック" charset="-128"/>
              <a:cs typeface="ＭＳ Ｐゴシック" charset="-128"/>
            </a:endParaRPr>
          </a:p>
        </p:txBody>
      </p:sp>
      <p:pic>
        <p:nvPicPr>
          <p:cNvPr id="8" name="Picture 7" descr="LogoOutline-Blue-02.jpg"/>
          <p:cNvPicPr>
            <a:picLocks noChangeAspect="1"/>
          </p:cNvPicPr>
          <p:nvPr userDrawn="1"/>
        </p:nvPicPr>
        <p:blipFill>
          <a:blip r:embed="rId14" cstate="print">
            <a:extLst>
              <a:ext uri="{28A0092B-C50C-407E-A947-70E740481C1C}">
                <a14:useLocalDpi xmlns:a14="http://schemas.microsoft.com/office/drawing/2010/main"/>
              </a:ext>
            </a:extLst>
          </a:blip>
          <a:stretch>
            <a:fillRect/>
          </a:stretch>
        </p:blipFill>
        <p:spPr>
          <a:xfrm>
            <a:off x="251520" y="188640"/>
            <a:ext cx="792088" cy="792088"/>
          </a:xfrm>
          <a:prstGeom prst="rect">
            <a:avLst/>
          </a:prstGeom>
        </p:spPr>
      </p:pic>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2" r:id="rId12"/>
  </p:sldLayoutIdLst>
  <p:hf hdr="0" ftr="0" dt="0"/>
  <p:txStyles>
    <p:titleStyle>
      <a:lvl1pPr algn="l" rtl="0" eaLnBrk="0" fontAlgn="base" hangingPunct="0">
        <a:spcBef>
          <a:spcPct val="0"/>
        </a:spcBef>
        <a:spcAft>
          <a:spcPct val="0"/>
        </a:spcAft>
        <a:defRPr sz="2400" b="1">
          <a:solidFill>
            <a:schemeClr val="tx1"/>
          </a:solidFill>
          <a:latin typeface="Arial"/>
          <a:ea typeface="ＭＳ Ｐゴシック" pitchFamily="-106" charset="-128"/>
          <a:cs typeface="Arial"/>
        </a:defRPr>
      </a:lvl1pPr>
      <a:lvl2pPr algn="l" rtl="0" eaLnBrk="0" fontAlgn="base" hangingPunct="0">
        <a:spcBef>
          <a:spcPct val="0"/>
        </a:spcBef>
        <a:spcAft>
          <a:spcPct val="0"/>
        </a:spcAft>
        <a:defRPr sz="2400" b="1">
          <a:solidFill>
            <a:schemeClr val="tx1"/>
          </a:solidFill>
          <a:latin typeface="Arial" charset="0"/>
          <a:ea typeface="ＭＳ Ｐゴシック" pitchFamily="-106" charset="-128"/>
          <a:cs typeface="ＭＳ Ｐゴシック" pitchFamily="-106" charset="-128"/>
        </a:defRPr>
      </a:lvl2pPr>
      <a:lvl3pPr algn="l" rtl="0" eaLnBrk="0" fontAlgn="base" hangingPunct="0">
        <a:spcBef>
          <a:spcPct val="0"/>
        </a:spcBef>
        <a:spcAft>
          <a:spcPct val="0"/>
        </a:spcAft>
        <a:defRPr sz="2400" b="1">
          <a:solidFill>
            <a:schemeClr val="tx1"/>
          </a:solidFill>
          <a:latin typeface="Arial" charset="0"/>
          <a:ea typeface="ＭＳ Ｐゴシック" pitchFamily="-106" charset="-128"/>
          <a:cs typeface="ＭＳ Ｐゴシック" pitchFamily="-106" charset="-128"/>
        </a:defRPr>
      </a:lvl3pPr>
      <a:lvl4pPr algn="l" rtl="0" eaLnBrk="0" fontAlgn="base" hangingPunct="0">
        <a:spcBef>
          <a:spcPct val="0"/>
        </a:spcBef>
        <a:spcAft>
          <a:spcPct val="0"/>
        </a:spcAft>
        <a:defRPr sz="2400" b="1">
          <a:solidFill>
            <a:schemeClr val="tx1"/>
          </a:solidFill>
          <a:latin typeface="Arial" charset="0"/>
          <a:ea typeface="ＭＳ Ｐゴシック" pitchFamily="-106" charset="-128"/>
          <a:cs typeface="ＭＳ Ｐゴシック" pitchFamily="-106" charset="-128"/>
        </a:defRPr>
      </a:lvl4pPr>
      <a:lvl5pPr algn="l" rtl="0" eaLnBrk="0" fontAlgn="base" hangingPunct="0">
        <a:spcBef>
          <a:spcPct val="0"/>
        </a:spcBef>
        <a:spcAft>
          <a:spcPct val="0"/>
        </a:spcAft>
        <a:defRPr sz="2400" b="1">
          <a:solidFill>
            <a:schemeClr val="tx1"/>
          </a:solidFill>
          <a:latin typeface="Arial" charset="0"/>
          <a:ea typeface="ＭＳ Ｐゴシック" pitchFamily="-106" charset="-128"/>
          <a:cs typeface="ＭＳ Ｐゴシック" pitchFamily="-106" charset="-128"/>
        </a:defRPr>
      </a:lvl5pPr>
      <a:lvl6pPr marL="457200" algn="l" rtl="0" eaLnBrk="0" fontAlgn="base" hangingPunct="0">
        <a:spcBef>
          <a:spcPct val="0"/>
        </a:spcBef>
        <a:spcAft>
          <a:spcPct val="0"/>
        </a:spcAft>
        <a:defRPr sz="3200">
          <a:solidFill>
            <a:schemeClr val="tx2"/>
          </a:solidFill>
          <a:latin typeface="Tahoma" pitchFamily="-106" charset="0"/>
        </a:defRPr>
      </a:lvl6pPr>
      <a:lvl7pPr marL="914400" algn="l" rtl="0" eaLnBrk="0" fontAlgn="base" hangingPunct="0">
        <a:spcBef>
          <a:spcPct val="0"/>
        </a:spcBef>
        <a:spcAft>
          <a:spcPct val="0"/>
        </a:spcAft>
        <a:defRPr sz="3200">
          <a:solidFill>
            <a:schemeClr val="tx2"/>
          </a:solidFill>
          <a:latin typeface="Tahoma" pitchFamily="-106" charset="0"/>
        </a:defRPr>
      </a:lvl7pPr>
      <a:lvl8pPr marL="1371600" algn="l" rtl="0" eaLnBrk="0" fontAlgn="base" hangingPunct="0">
        <a:spcBef>
          <a:spcPct val="0"/>
        </a:spcBef>
        <a:spcAft>
          <a:spcPct val="0"/>
        </a:spcAft>
        <a:defRPr sz="3200">
          <a:solidFill>
            <a:schemeClr val="tx2"/>
          </a:solidFill>
          <a:latin typeface="Tahoma" pitchFamily="-106" charset="0"/>
        </a:defRPr>
      </a:lvl8pPr>
      <a:lvl9pPr marL="1828800" algn="l" rtl="0" eaLnBrk="0" fontAlgn="base" hangingPunct="0">
        <a:spcBef>
          <a:spcPct val="0"/>
        </a:spcBef>
        <a:spcAft>
          <a:spcPct val="0"/>
        </a:spcAft>
        <a:defRPr sz="3200">
          <a:solidFill>
            <a:schemeClr val="tx2"/>
          </a:solidFill>
          <a:latin typeface="Tahoma" pitchFamily="-106" charset="0"/>
        </a:defRPr>
      </a:lvl9pPr>
    </p:titleStyle>
    <p:body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image" Target="../media/image28.png"/><Relationship Id="rId7" Type="http://schemas.openxmlformats.org/officeDocument/2006/relationships/image" Target="../media/image31.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30.jpeg"/><Relationship Id="rId4" Type="http://schemas.openxmlformats.org/officeDocument/2006/relationships/image" Target="../media/image29.jpeg"/></Relationships>
</file>

<file path=ppt/slides/_rels/slide1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tiff"/><Relationship Id="rId5" Type="http://schemas.openxmlformats.org/officeDocument/2006/relationships/image" Target="../media/image36.tiff"/><Relationship Id="rId4" Type="http://schemas.openxmlformats.org/officeDocument/2006/relationships/image" Target="../media/image35.jpeg"/></Relationships>
</file>

<file path=ppt/slides/_rels/slide1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1.emf"/><Relationship Id="rId4" Type="http://schemas.openxmlformats.org/officeDocument/2006/relationships/image" Target="../media/image40.emf"/></Relationships>
</file>

<file path=ppt/slides/_rels/slide1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nul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5" Type="http://schemas.openxmlformats.org/officeDocument/2006/relationships/image" Target="../media/image50.jpeg"/><Relationship Id="rId4" Type="http://schemas.openxmlformats.org/officeDocument/2006/relationships/image" Target="../media/image49.jpeg"/></Relationships>
</file>

<file path=ppt/slides/_rels/slide2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54.jpeg"/><Relationship Id="rId4" Type="http://schemas.openxmlformats.org/officeDocument/2006/relationships/image" Target="../media/image53.jpeg"/></Relationships>
</file>

<file path=ppt/slides/_rels/slide2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emf"/><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37931725" indent="-37474525">
              <a:defRPr sz="2400" b="1">
                <a:solidFill>
                  <a:schemeClr val="tx1"/>
                </a:solidFill>
                <a:latin typeface="Tahoma" charset="0"/>
                <a:ea typeface="ＭＳ Ｐゴシック" charset="0"/>
              </a:defRPr>
            </a:lvl2pPr>
            <a:lvl3pPr>
              <a:defRPr sz="2400" b="1">
                <a:solidFill>
                  <a:schemeClr val="tx1"/>
                </a:solidFill>
                <a:latin typeface="Tahoma" charset="0"/>
                <a:ea typeface="ＭＳ Ｐゴシック" charset="0"/>
              </a:defRPr>
            </a:lvl3pPr>
            <a:lvl4pPr>
              <a:defRPr sz="2400" b="1">
                <a:solidFill>
                  <a:schemeClr val="tx1"/>
                </a:solidFill>
                <a:latin typeface="Tahoma" charset="0"/>
                <a:ea typeface="ＭＳ Ｐゴシック" charset="0"/>
              </a:defRPr>
            </a:lvl4pPr>
            <a:lvl5pPr>
              <a:defRPr sz="2400" b="1">
                <a:solidFill>
                  <a:schemeClr val="tx1"/>
                </a:solidFill>
                <a:latin typeface="Tahoma" charset="0"/>
                <a:ea typeface="ＭＳ Ｐゴシック" charset="0"/>
              </a:defRPr>
            </a:lvl5pPr>
            <a:lvl6pPr marL="457200" eaLnBrk="0" fontAlgn="base" hangingPunct="0">
              <a:spcBef>
                <a:spcPct val="0"/>
              </a:spcBef>
              <a:spcAft>
                <a:spcPct val="0"/>
              </a:spcAft>
              <a:defRPr sz="2400" b="1">
                <a:solidFill>
                  <a:schemeClr val="tx1"/>
                </a:solidFill>
                <a:latin typeface="Tahoma" charset="0"/>
                <a:ea typeface="ＭＳ Ｐゴシック" charset="0"/>
              </a:defRPr>
            </a:lvl6pPr>
            <a:lvl7pPr marL="914400" eaLnBrk="0" fontAlgn="base" hangingPunct="0">
              <a:spcBef>
                <a:spcPct val="0"/>
              </a:spcBef>
              <a:spcAft>
                <a:spcPct val="0"/>
              </a:spcAft>
              <a:defRPr sz="2400" b="1">
                <a:solidFill>
                  <a:schemeClr val="tx1"/>
                </a:solidFill>
                <a:latin typeface="Tahoma" charset="0"/>
                <a:ea typeface="ＭＳ Ｐゴシック" charset="0"/>
              </a:defRPr>
            </a:lvl7pPr>
            <a:lvl8pPr marL="1371600" eaLnBrk="0" fontAlgn="base" hangingPunct="0">
              <a:spcBef>
                <a:spcPct val="0"/>
              </a:spcBef>
              <a:spcAft>
                <a:spcPct val="0"/>
              </a:spcAft>
              <a:defRPr sz="2400" b="1">
                <a:solidFill>
                  <a:schemeClr val="tx1"/>
                </a:solidFill>
                <a:latin typeface="Tahoma" charset="0"/>
                <a:ea typeface="ＭＳ Ｐゴシック" charset="0"/>
              </a:defRPr>
            </a:lvl8pPr>
            <a:lvl9pPr marL="1828800" eaLnBrk="0" fontAlgn="base" hangingPunct="0">
              <a:spcBef>
                <a:spcPct val="0"/>
              </a:spcBef>
              <a:spcAft>
                <a:spcPct val="0"/>
              </a:spcAft>
              <a:defRPr sz="2400" b="1">
                <a:solidFill>
                  <a:schemeClr val="tx1"/>
                </a:solidFill>
                <a:latin typeface="Tahoma" charset="0"/>
                <a:ea typeface="ＭＳ Ｐゴシック" charset="0"/>
              </a:defRPr>
            </a:lvl9pPr>
          </a:lstStyle>
          <a:p>
            <a:fld id="{77768C6F-8B60-544A-8084-CE853B9143E3}" type="slidenum">
              <a:rPr lang="en-US" sz="1200" b="0">
                <a:latin typeface="Times New Roman" charset="0"/>
              </a:rPr>
              <a:pPr/>
              <a:t>1</a:t>
            </a:fld>
            <a:endParaRPr lang="en-US" sz="1200" b="0">
              <a:latin typeface="Times New Roman" charset="0"/>
            </a:endParaRPr>
          </a:p>
        </p:txBody>
      </p:sp>
      <p:sp>
        <p:nvSpPr>
          <p:cNvPr id="15363" name="Rectangle 2"/>
          <p:cNvSpPr>
            <a:spLocks noGrp="1" noChangeArrowheads="1"/>
          </p:cNvSpPr>
          <p:nvPr>
            <p:ph type="ctrTitle"/>
          </p:nvPr>
        </p:nvSpPr>
        <p:spPr>
          <a:xfrm>
            <a:off x="533400" y="1143000"/>
            <a:ext cx="8077200" cy="1828800"/>
          </a:xfrm>
        </p:spPr>
        <p:txBody>
          <a:bodyPr/>
          <a:lstStyle/>
          <a:p>
            <a:r>
              <a:rPr lang="en-US" sz="2800" dirty="0"/>
              <a:t>Racetrack and Block Coils </a:t>
            </a:r>
          </a:p>
        </p:txBody>
      </p:sp>
      <p:sp>
        <p:nvSpPr>
          <p:cNvPr id="15364" name="Rectangle 9"/>
          <p:cNvSpPr>
            <a:spLocks noChangeArrowheads="1"/>
          </p:cNvSpPr>
          <p:nvPr/>
        </p:nvSpPr>
        <p:spPr bwMode="auto">
          <a:xfrm>
            <a:off x="1724025" y="4038600"/>
            <a:ext cx="5695950" cy="1631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en-US" sz="2000" dirty="0">
                <a:latin typeface="Arial" charset="0"/>
                <a:cs typeface="Arial" charset="0"/>
              </a:rPr>
              <a:t>Gijs de Rijk</a:t>
            </a:r>
          </a:p>
          <a:p>
            <a:pPr algn="ctr"/>
            <a:r>
              <a:rPr lang="en-US" sz="2000" b="0" dirty="0">
                <a:latin typeface="Arial" charset="0"/>
                <a:cs typeface="Arial" charset="0"/>
              </a:rPr>
              <a:t>CERN</a:t>
            </a:r>
          </a:p>
          <a:p>
            <a:pPr algn="ctr"/>
            <a:r>
              <a:rPr lang="en-US" sz="2000" b="0" dirty="0">
                <a:latin typeface="Arial" charset="0"/>
                <a:cs typeface="Arial" charset="0"/>
              </a:rPr>
              <a:t>16</a:t>
            </a:r>
            <a:r>
              <a:rPr lang="en-US" sz="2000" b="0" baseline="30000" dirty="0">
                <a:latin typeface="Arial" charset="0"/>
                <a:cs typeface="Arial" charset="0"/>
              </a:rPr>
              <a:t>th</a:t>
            </a:r>
            <a:r>
              <a:rPr lang="en-US" sz="2000" b="0" dirty="0">
                <a:latin typeface="Arial" charset="0"/>
                <a:cs typeface="Arial" charset="0"/>
              </a:rPr>
              <a:t> April 2021</a:t>
            </a:r>
          </a:p>
          <a:p>
            <a:pPr algn="ctr"/>
            <a:r>
              <a:rPr lang="en-US" sz="2000" b="0" dirty="0">
                <a:latin typeface="Arial" charset="0"/>
                <a:cs typeface="Arial" charset="0"/>
              </a:rPr>
              <a:t>Workshop on State-of-the-Art in High Field Accelerator Magnets</a:t>
            </a:r>
          </a:p>
        </p:txBody>
      </p:sp>
      <p:sp>
        <p:nvSpPr>
          <p:cNvPr id="15365" name="Rectangle 23"/>
          <p:cNvSpPr>
            <a:spLocks noChangeArrowheads="1"/>
          </p:cNvSpPr>
          <p:nvPr/>
        </p:nvSpPr>
        <p:spPr bwMode="auto">
          <a:xfrm>
            <a:off x="533400" y="2971800"/>
            <a:ext cx="8610600" cy="457200"/>
          </a:xfrm>
          <a:prstGeom prst="rect">
            <a:avLst/>
          </a:prstGeom>
          <a:solidFill>
            <a:srgbClr val="0C377B"/>
          </a:solidFill>
          <a:ln>
            <a:noFill/>
          </a:ln>
        </p:spPr>
        <p:txBody>
          <a:bodyPr wrap="none" anchor="ctr"/>
          <a:lstStyle/>
          <a:p>
            <a:endParaRPr lang="en-US"/>
          </a:p>
        </p:txBody>
      </p:sp>
    </p:spTree>
    <p:extLst>
      <p:ext uri="{BB962C8B-B14F-4D97-AF65-F5344CB8AC3E}">
        <p14:creationId xmlns:p14="http://schemas.microsoft.com/office/powerpoint/2010/main" val="54085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38F25-29CD-6247-8AB4-3447C62A2F22}"/>
              </a:ext>
            </a:extLst>
          </p:cNvPr>
          <p:cNvSpPr>
            <a:spLocks noGrp="1"/>
          </p:cNvSpPr>
          <p:nvPr>
            <p:ph type="title"/>
          </p:nvPr>
        </p:nvSpPr>
        <p:spPr/>
        <p:txBody>
          <a:bodyPr/>
          <a:lstStyle/>
          <a:p>
            <a:r>
              <a:rPr lang="en-CH" dirty="0"/>
              <a:t>RMC test results </a:t>
            </a:r>
          </a:p>
        </p:txBody>
      </p:sp>
      <p:pic>
        <p:nvPicPr>
          <p:cNvPr id="6" name="Content Placeholder 5">
            <a:extLst>
              <a:ext uri="{FF2B5EF4-FFF2-40B4-BE49-F238E27FC236}">
                <a16:creationId xmlns:a16="http://schemas.microsoft.com/office/drawing/2014/main" id="{8E8010D8-FE33-9B42-A76D-E19CCFE2A13A}"/>
              </a:ext>
            </a:extLst>
          </p:cNvPr>
          <p:cNvPicPr>
            <a:picLocks noGrp="1" noChangeAspect="1"/>
          </p:cNvPicPr>
          <p:nvPr>
            <p:ph idx="1"/>
          </p:nvPr>
        </p:nvPicPr>
        <p:blipFill>
          <a:blip r:embed="rId2"/>
          <a:stretch>
            <a:fillRect/>
          </a:stretch>
        </p:blipFill>
        <p:spPr>
          <a:xfrm>
            <a:off x="253132" y="1275596"/>
            <a:ext cx="4586946" cy="3384376"/>
          </a:xfrm>
        </p:spPr>
      </p:pic>
      <p:sp>
        <p:nvSpPr>
          <p:cNvPr id="4" name="Slide Number Placeholder 3">
            <a:extLst>
              <a:ext uri="{FF2B5EF4-FFF2-40B4-BE49-F238E27FC236}">
                <a16:creationId xmlns:a16="http://schemas.microsoft.com/office/drawing/2014/main" id="{CC22C7F3-E961-064D-A784-0A8F706F7461}"/>
              </a:ext>
            </a:extLst>
          </p:cNvPr>
          <p:cNvSpPr>
            <a:spLocks noGrp="1"/>
          </p:cNvSpPr>
          <p:nvPr>
            <p:ph type="sldNum" sz="quarter" idx="10"/>
          </p:nvPr>
        </p:nvSpPr>
        <p:spPr/>
        <p:txBody>
          <a:bodyPr/>
          <a:lstStyle/>
          <a:p>
            <a:fld id="{28C57388-5BA1-214C-B04D-06BAAA3280B9}" type="slidenum">
              <a:rPr lang="en-US" smtClean="0"/>
              <a:pPr/>
              <a:t>10</a:t>
            </a:fld>
            <a:endParaRPr lang="en-US"/>
          </a:p>
        </p:txBody>
      </p:sp>
      <p:sp>
        <p:nvSpPr>
          <p:cNvPr id="7" name="Content Placeholder 2">
            <a:extLst>
              <a:ext uri="{FF2B5EF4-FFF2-40B4-BE49-F238E27FC236}">
                <a16:creationId xmlns:a16="http://schemas.microsoft.com/office/drawing/2014/main" id="{C9A9BAC2-CE67-FE4E-A3A1-87BF0F235CDB}"/>
              </a:ext>
            </a:extLst>
          </p:cNvPr>
          <p:cNvSpPr txBox="1">
            <a:spLocks/>
          </p:cNvSpPr>
          <p:nvPr/>
        </p:nvSpPr>
        <p:spPr bwMode="auto">
          <a:xfrm>
            <a:off x="4377542" y="1275596"/>
            <a:ext cx="4586946" cy="1649348"/>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r>
              <a:rPr lang="en-CH" sz="2000" b="0" kern="0" dirty="0"/>
              <a:t>95% - 97% of strand I</a:t>
            </a:r>
            <a:r>
              <a:rPr lang="en-CH" sz="2000" b="0" kern="0" baseline="-25000" dirty="0"/>
              <a:t>c</a:t>
            </a:r>
            <a:r>
              <a:rPr lang="en-CH" sz="2000" b="0" kern="0" dirty="0"/>
              <a:t> @ 4.2K and 1.9K</a:t>
            </a:r>
          </a:p>
          <a:p>
            <a:r>
              <a:rPr lang="en-CH" sz="2000" b="0" kern="0" dirty="0"/>
              <a:t>I</a:t>
            </a:r>
            <a:r>
              <a:rPr lang="en-CH" sz="2000" b="0" kern="0" baseline="-25000" dirty="0"/>
              <a:t>op</a:t>
            </a:r>
            <a:r>
              <a:rPr lang="en-CH" sz="2000" b="0" kern="0" dirty="0"/>
              <a:t> = 18.5 kA and B</a:t>
            </a:r>
            <a:r>
              <a:rPr lang="en-CH" sz="2000" b="0" kern="0" baseline="-25000" dirty="0"/>
              <a:t>peak</a:t>
            </a:r>
            <a:r>
              <a:rPr lang="en-CH" sz="2000" b="0" kern="0" dirty="0"/>
              <a:t>= 16.2 T</a:t>
            </a:r>
          </a:p>
          <a:p>
            <a:endParaRPr lang="en-CH" sz="2000" b="0" kern="0" dirty="0"/>
          </a:p>
          <a:p>
            <a:endParaRPr lang="en-CH" sz="2000" b="0" kern="0" dirty="0"/>
          </a:p>
        </p:txBody>
      </p:sp>
      <p:pic>
        <p:nvPicPr>
          <p:cNvPr id="9" name="Picture 8">
            <a:extLst>
              <a:ext uri="{FF2B5EF4-FFF2-40B4-BE49-F238E27FC236}">
                <a16:creationId xmlns:a16="http://schemas.microsoft.com/office/drawing/2014/main" id="{0228D600-9B7C-284D-8A90-39B67FB06CCD}"/>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48425" t="53343" r="3538" b="12110"/>
          <a:stretch/>
        </p:blipFill>
        <p:spPr>
          <a:xfrm>
            <a:off x="5076056" y="4659972"/>
            <a:ext cx="3888432" cy="1976088"/>
          </a:xfrm>
          <a:prstGeom prst="rect">
            <a:avLst/>
          </a:prstGeom>
        </p:spPr>
      </p:pic>
    </p:spTree>
    <p:extLst>
      <p:ext uri="{BB962C8B-B14F-4D97-AF65-F5344CB8AC3E}">
        <p14:creationId xmlns:p14="http://schemas.microsoft.com/office/powerpoint/2010/main" val="3497389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F7E1F-988A-EA44-BDE1-13D635C47CBA}"/>
              </a:ext>
            </a:extLst>
          </p:cNvPr>
          <p:cNvSpPr>
            <a:spLocks noGrp="1"/>
          </p:cNvSpPr>
          <p:nvPr>
            <p:ph type="title"/>
          </p:nvPr>
        </p:nvSpPr>
        <p:spPr/>
        <p:txBody>
          <a:bodyPr/>
          <a:lstStyle/>
          <a:p>
            <a:r>
              <a:rPr lang="en-CH" dirty="0"/>
              <a:t>SMC – RMC  --  some worries</a:t>
            </a:r>
          </a:p>
        </p:txBody>
      </p:sp>
      <p:pic>
        <p:nvPicPr>
          <p:cNvPr id="6" name="Content Placeholder 5">
            <a:extLst>
              <a:ext uri="{FF2B5EF4-FFF2-40B4-BE49-F238E27FC236}">
                <a16:creationId xmlns:a16="http://schemas.microsoft.com/office/drawing/2014/main" id="{C383ACF4-7E8D-2C4B-B8F8-2A82D8676361}"/>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l="13942" t="18189" r="14083" b="12001"/>
          <a:stretch/>
        </p:blipFill>
        <p:spPr>
          <a:xfrm>
            <a:off x="1043608" y="1867477"/>
            <a:ext cx="7128792" cy="4886026"/>
          </a:xfrm>
        </p:spPr>
      </p:pic>
      <p:sp>
        <p:nvSpPr>
          <p:cNvPr id="4" name="Slide Number Placeholder 3">
            <a:extLst>
              <a:ext uri="{FF2B5EF4-FFF2-40B4-BE49-F238E27FC236}">
                <a16:creationId xmlns:a16="http://schemas.microsoft.com/office/drawing/2014/main" id="{4A5E5C2C-A0AE-E34F-8AD5-3A01B36E336B}"/>
              </a:ext>
            </a:extLst>
          </p:cNvPr>
          <p:cNvSpPr>
            <a:spLocks noGrp="1"/>
          </p:cNvSpPr>
          <p:nvPr>
            <p:ph type="sldNum" sz="quarter" idx="10"/>
          </p:nvPr>
        </p:nvSpPr>
        <p:spPr/>
        <p:txBody>
          <a:bodyPr/>
          <a:lstStyle/>
          <a:p>
            <a:fld id="{28C57388-5BA1-214C-B04D-06BAAA3280B9}" type="slidenum">
              <a:rPr lang="en-US" smtClean="0"/>
              <a:pPr/>
              <a:t>11</a:t>
            </a:fld>
            <a:endParaRPr lang="en-US"/>
          </a:p>
        </p:txBody>
      </p:sp>
      <p:sp>
        <p:nvSpPr>
          <p:cNvPr id="7" name="Content Placeholder 2">
            <a:extLst>
              <a:ext uri="{FF2B5EF4-FFF2-40B4-BE49-F238E27FC236}">
                <a16:creationId xmlns:a16="http://schemas.microsoft.com/office/drawing/2014/main" id="{ABA511FD-F866-8746-BBFB-CCB21D0367A7}"/>
              </a:ext>
            </a:extLst>
          </p:cNvPr>
          <p:cNvSpPr txBox="1">
            <a:spLocks/>
          </p:cNvSpPr>
          <p:nvPr/>
        </p:nvSpPr>
        <p:spPr bwMode="auto">
          <a:xfrm>
            <a:off x="381000" y="1143000"/>
            <a:ext cx="8583488" cy="76200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None/>
            </a:pPr>
            <a:r>
              <a:rPr lang="en-CH" b="0" kern="0" dirty="0"/>
              <a:t>epoxy cracking was evident on nearly all coils after extensive testing (quenching)</a:t>
            </a:r>
          </a:p>
        </p:txBody>
      </p:sp>
    </p:spTree>
    <p:extLst>
      <p:ext uri="{BB962C8B-B14F-4D97-AF65-F5344CB8AC3E}">
        <p14:creationId xmlns:p14="http://schemas.microsoft.com/office/powerpoint/2010/main" val="2881724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Nb</a:t>
            </a:r>
            <a:r>
              <a:rPr lang="en-GB" baseline="-25000" dirty="0"/>
              <a:t>3</a:t>
            </a:r>
            <a:r>
              <a:rPr lang="en-GB" dirty="0"/>
              <a:t>Sn HFM development @ CERN</a:t>
            </a:r>
          </a:p>
        </p:txBody>
      </p:sp>
      <p:sp>
        <p:nvSpPr>
          <p:cNvPr id="4" name="Slide Number Placeholder 3"/>
          <p:cNvSpPr>
            <a:spLocks noGrp="1"/>
          </p:cNvSpPr>
          <p:nvPr>
            <p:ph type="sldNum" sz="quarter" idx="4294967295"/>
          </p:nvPr>
        </p:nvSpPr>
        <p:spPr/>
        <p:txBody>
          <a:bodyPr/>
          <a:lstStyle/>
          <a:p>
            <a:fld id="{17918391-D411-FE40-AAD7-861AE5233E0E}" type="slidenum">
              <a:rPr lang="en-US" smtClean="0"/>
              <a:pPr/>
              <a:t>12</a:t>
            </a:fld>
            <a:endParaRPr lang="en-US" dirty="0"/>
          </a:p>
        </p:txBody>
      </p:sp>
      <p:pic>
        <p:nvPicPr>
          <p:cNvPr id="5" name="Picture 6" descr="Fresca2vsSMCvsRMC.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306474" y="3991486"/>
            <a:ext cx="1079402" cy="964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Fresca2vsSMCvsRMC.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1545380" y="3950156"/>
            <a:ext cx="1093500" cy="1014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649373" y="2090550"/>
            <a:ext cx="722745" cy="338554"/>
          </a:xfrm>
          <a:prstGeom prst="rect">
            <a:avLst/>
          </a:prstGeom>
          <a:solidFill>
            <a:schemeClr val="bg1"/>
          </a:solidFill>
          <a:ln w="12700">
            <a:solidFill>
              <a:schemeClr val="tx2"/>
            </a:solidFill>
          </a:ln>
        </p:spPr>
        <p:txBody>
          <a:bodyPr wrap="square">
            <a:spAutoFit/>
          </a:bodyPr>
          <a:lstStyle/>
          <a:p>
            <a:pPr algn="ctr">
              <a:defRPr/>
            </a:pPr>
            <a:r>
              <a:rPr lang="en-GB" sz="1600" dirty="0">
                <a:solidFill>
                  <a:schemeClr val="tx2"/>
                </a:solidFill>
                <a:latin typeface="+mj-lt"/>
              </a:rPr>
              <a:t>SMC</a:t>
            </a:r>
          </a:p>
        </p:txBody>
      </p:sp>
      <p:sp>
        <p:nvSpPr>
          <p:cNvPr id="9" name="TextBox 8"/>
          <p:cNvSpPr txBox="1"/>
          <p:nvPr/>
        </p:nvSpPr>
        <p:spPr>
          <a:xfrm>
            <a:off x="1887551" y="2098955"/>
            <a:ext cx="647700" cy="338554"/>
          </a:xfrm>
          <a:prstGeom prst="rect">
            <a:avLst/>
          </a:prstGeom>
          <a:solidFill>
            <a:schemeClr val="bg1"/>
          </a:solidFill>
          <a:ln w="12700">
            <a:solidFill>
              <a:schemeClr val="tx2"/>
            </a:solidFill>
          </a:ln>
        </p:spPr>
        <p:txBody>
          <a:bodyPr>
            <a:spAutoFit/>
          </a:bodyPr>
          <a:lstStyle/>
          <a:p>
            <a:pPr algn="ctr">
              <a:defRPr/>
            </a:pPr>
            <a:r>
              <a:rPr lang="en-GB" sz="1600" dirty="0">
                <a:solidFill>
                  <a:schemeClr val="tx2"/>
                </a:solidFill>
                <a:latin typeface="+mj-lt"/>
              </a:rPr>
              <a:t>RMC</a:t>
            </a:r>
          </a:p>
        </p:txBody>
      </p:sp>
      <p:pic>
        <p:nvPicPr>
          <p:cNvPr id="17" name="Picture 16"/>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771574" y="3795072"/>
            <a:ext cx="1579500" cy="1324483"/>
          </a:xfrm>
          <a:prstGeom prst="rect">
            <a:avLst/>
          </a:prstGeom>
        </p:spPr>
      </p:pic>
      <p:sp>
        <p:nvSpPr>
          <p:cNvPr id="20" name="Rectangle 19"/>
          <p:cNvSpPr/>
          <p:nvPr/>
        </p:nvSpPr>
        <p:spPr>
          <a:xfrm>
            <a:off x="4512575" y="2536987"/>
            <a:ext cx="1931917" cy="1015663"/>
          </a:xfrm>
          <a:prstGeom prst="rect">
            <a:avLst/>
          </a:prstGeom>
        </p:spPr>
        <p:txBody>
          <a:bodyPr wrap="square">
            <a:spAutoFit/>
          </a:bodyPr>
          <a:lstStyle/>
          <a:p>
            <a:pPr algn="ctr"/>
            <a:r>
              <a:rPr lang="en-GB" sz="1200" b="0" dirty="0"/>
              <a:t>OD = 800 mm</a:t>
            </a:r>
          </a:p>
          <a:p>
            <a:pPr algn="ctr"/>
            <a:r>
              <a:rPr lang="en-GB" sz="1200" b="0" dirty="0"/>
              <a:t>L = 1.2-1.4 m</a:t>
            </a:r>
          </a:p>
          <a:p>
            <a:pPr algn="ctr"/>
            <a:r>
              <a:rPr lang="en-GB" sz="1200" b="0" dirty="0"/>
              <a:t>50 mm closed Ap.</a:t>
            </a:r>
          </a:p>
          <a:p>
            <a:pPr algn="ctr"/>
            <a:r>
              <a:rPr lang="en-GB" sz="1200" b="0" dirty="0"/>
              <a:t>B</a:t>
            </a:r>
            <a:r>
              <a:rPr lang="en-GB" sz="1200" b="0" baseline="-25000" dirty="0"/>
              <a:t>op</a:t>
            </a:r>
            <a:r>
              <a:rPr lang="en-GB" sz="1200" b="0" dirty="0"/>
              <a:t>= 16 T </a:t>
            </a:r>
          </a:p>
          <a:p>
            <a:pPr algn="ctr"/>
            <a:r>
              <a:rPr lang="en-GB" sz="1200" b="0" dirty="0" err="1"/>
              <a:t>B</a:t>
            </a:r>
            <a:r>
              <a:rPr lang="en-GB" sz="1200" b="0" baseline="-25000" dirty="0" err="1"/>
              <a:t>ult</a:t>
            </a:r>
            <a:r>
              <a:rPr lang="en-GB" sz="1200" b="0" dirty="0"/>
              <a:t> = 18 T</a:t>
            </a:r>
          </a:p>
        </p:txBody>
      </p:sp>
      <p:sp>
        <p:nvSpPr>
          <p:cNvPr id="21" name="Rectangle 20"/>
          <p:cNvSpPr/>
          <p:nvPr/>
        </p:nvSpPr>
        <p:spPr>
          <a:xfrm>
            <a:off x="1829220" y="5436255"/>
            <a:ext cx="5879174" cy="830997"/>
          </a:xfrm>
          <a:prstGeom prst="rect">
            <a:avLst/>
          </a:prstGeom>
        </p:spPr>
        <p:txBody>
          <a:bodyPr wrap="none">
            <a:spAutoFit/>
          </a:bodyPr>
          <a:lstStyle/>
          <a:p>
            <a:r>
              <a:rPr lang="en-GB" sz="1200" b="0" dirty="0"/>
              <a:t>OD = Outer diameter</a:t>
            </a:r>
          </a:p>
          <a:p>
            <a:r>
              <a:rPr lang="en-GB" sz="1200" b="0" dirty="0"/>
              <a:t>L = Magnet length</a:t>
            </a:r>
          </a:p>
          <a:p>
            <a:r>
              <a:rPr lang="en-GB" sz="1200" b="0" dirty="0"/>
              <a:t>AP = Aperture</a:t>
            </a:r>
          </a:p>
          <a:p>
            <a:r>
              <a:rPr lang="en-GB" sz="1200" b="0" dirty="0" err="1"/>
              <a:t>B</a:t>
            </a:r>
            <a:r>
              <a:rPr lang="en-GB" sz="1200" b="0" baseline="-25000" dirty="0" err="1"/>
              <a:t>ult</a:t>
            </a:r>
            <a:r>
              <a:rPr lang="en-GB" sz="1200" b="0" dirty="0"/>
              <a:t>= Ultimate field,  defined as the maximum design field for the magnet structure </a:t>
            </a:r>
          </a:p>
        </p:txBody>
      </p:sp>
      <p:sp>
        <p:nvSpPr>
          <p:cNvPr id="22" name="Rectangle 21"/>
          <p:cNvSpPr/>
          <p:nvPr/>
        </p:nvSpPr>
        <p:spPr>
          <a:xfrm>
            <a:off x="3167497" y="2510754"/>
            <a:ext cx="1826375" cy="1015663"/>
          </a:xfrm>
          <a:prstGeom prst="rect">
            <a:avLst/>
          </a:prstGeom>
        </p:spPr>
        <p:txBody>
          <a:bodyPr wrap="square">
            <a:spAutoFit/>
          </a:bodyPr>
          <a:lstStyle/>
          <a:p>
            <a:pPr algn="ctr"/>
            <a:r>
              <a:rPr lang="en-GB" sz="1200" b="0" dirty="0"/>
              <a:t>OD = 800 mm</a:t>
            </a:r>
          </a:p>
          <a:p>
            <a:pPr algn="ctr"/>
            <a:r>
              <a:rPr lang="en-GB" sz="1200" b="0" dirty="0"/>
              <a:t>L = 1.2-1.4 m</a:t>
            </a:r>
          </a:p>
          <a:p>
            <a:pPr algn="ctr"/>
            <a:r>
              <a:rPr lang="en-GB" sz="1200" b="0" dirty="0"/>
              <a:t>No Ap.</a:t>
            </a:r>
          </a:p>
          <a:p>
            <a:pPr algn="ctr"/>
            <a:r>
              <a:rPr lang="en-GB" sz="1200" b="0" dirty="0"/>
              <a:t>B</a:t>
            </a:r>
            <a:r>
              <a:rPr lang="en-GB" sz="1200" b="0" baseline="-25000" dirty="0"/>
              <a:t>op</a:t>
            </a:r>
            <a:r>
              <a:rPr lang="en-GB" sz="1200" b="0" dirty="0"/>
              <a:t>= 16 T </a:t>
            </a:r>
          </a:p>
          <a:p>
            <a:pPr algn="ctr"/>
            <a:r>
              <a:rPr lang="en-GB" sz="1200" b="0" dirty="0" err="1"/>
              <a:t>B</a:t>
            </a:r>
            <a:r>
              <a:rPr lang="en-GB" sz="1200" b="0" baseline="-25000" dirty="0" err="1"/>
              <a:t>ult</a:t>
            </a:r>
            <a:r>
              <a:rPr lang="en-GB" sz="1200" b="0" dirty="0"/>
              <a:t> = 18 T</a:t>
            </a:r>
          </a:p>
        </p:txBody>
      </p:sp>
      <p:sp>
        <p:nvSpPr>
          <p:cNvPr id="23" name="Rectangle 22"/>
          <p:cNvSpPr/>
          <p:nvPr/>
        </p:nvSpPr>
        <p:spPr>
          <a:xfrm>
            <a:off x="1577418" y="2479249"/>
            <a:ext cx="1164101" cy="1015663"/>
          </a:xfrm>
          <a:prstGeom prst="rect">
            <a:avLst/>
          </a:prstGeom>
        </p:spPr>
        <p:txBody>
          <a:bodyPr wrap="none">
            <a:spAutoFit/>
          </a:bodyPr>
          <a:lstStyle/>
          <a:p>
            <a:pPr algn="ctr"/>
            <a:r>
              <a:rPr lang="en-GB" sz="1200" b="0" dirty="0"/>
              <a:t>OD = 570 mm</a:t>
            </a:r>
          </a:p>
          <a:p>
            <a:pPr algn="ctr"/>
            <a:r>
              <a:rPr lang="en-GB" sz="1200" b="0" dirty="0"/>
              <a:t>L = 820 mm</a:t>
            </a:r>
          </a:p>
          <a:p>
            <a:pPr algn="ctr"/>
            <a:r>
              <a:rPr lang="en-GB" sz="1200" b="0" dirty="0"/>
              <a:t>No Ap.</a:t>
            </a:r>
          </a:p>
          <a:p>
            <a:pPr algn="ctr"/>
            <a:r>
              <a:rPr lang="en-GB" sz="1200" b="0" dirty="0"/>
              <a:t>B</a:t>
            </a:r>
            <a:r>
              <a:rPr lang="en-GB" sz="1200" b="0" baseline="-25000" dirty="0"/>
              <a:t>op</a:t>
            </a:r>
            <a:r>
              <a:rPr lang="en-GB" sz="1200" b="0" dirty="0"/>
              <a:t>= </a:t>
            </a:r>
            <a:r>
              <a:rPr lang="en-GB" sz="1200" b="0" dirty="0" err="1"/>
              <a:t>n.a</a:t>
            </a:r>
            <a:r>
              <a:rPr lang="en-GB" sz="1200" b="0" dirty="0"/>
              <a:t>.</a:t>
            </a:r>
          </a:p>
          <a:p>
            <a:pPr algn="ctr"/>
            <a:r>
              <a:rPr lang="en-GB" sz="1200" b="0" dirty="0" err="1"/>
              <a:t>B</a:t>
            </a:r>
            <a:r>
              <a:rPr lang="en-GB" sz="1200" b="0" baseline="-25000" dirty="0" err="1"/>
              <a:t>ult</a:t>
            </a:r>
            <a:r>
              <a:rPr lang="en-GB" sz="1200" b="0" dirty="0"/>
              <a:t> = 16 T</a:t>
            </a:r>
          </a:p>
        </p:txBody>
      </p:sp>
      <p:sp>
        <p:nvSpPr>
          <p:cNvPr id="24" name="Rectangle 23"/>
          <p:cNvSpPr/>
          <p:nvPr/>
        </p:nvSpPr>
        <p:spPr>
          <a:xfrm>
            <a:off x="350995" y="2455861"/>
            <a:ext cx="1164101" cy="1015663"/>
          </a:xfrm>
          <a:prstGeom prst="rect">
            <a:avLst/>
          </a:prstGeom>
        </p:spPr>
        <p:txBody>
          <a:bodyPr wrap="none">
            <a:spAutoFit/>
          </a:bodyPr>
          <a:lstStyle/>
          <a:p>
            <a:pPr algn="ctr"/>
            <a:r>
              <a:rPr lang="en-GB" sz="1200" b="0" dirty="0"/>
              <a:t>OD = 530 mm</a:t>
            </a:r>
          </a:p>
          <a:p>
            <a:pPr algn="ctr"/>
            <a:r>
              <a:rPr lang="en-GB" sz="1200" b="0" dirty="0"/>
              <a:t>L = 500 mm</a:t>
            </a:r>
          </a:p>
          <a:p>
            <a:pPr algn="ctr"/>
            <a:r>
              <a:rPr lang="en-GB" sz="1200" b="0" dirty="0"/>
              <a:t>No Ap.</a:t>
            </a:r>
          </a:p>
          <a:p>
            <a:pPr algn="ctr"/>
            <a:r>
              <a:rPr lang="en-GB" sz="1200" b="0" dirty="0"/>
              <a:t>B</a:t>
            </a:r>
            <a:r>
              <a:rPr lang="en-GB" sz="1200" b="0" baseline="-25000" dirty="0"/>
              <a:t>op</a:t>
            </a:r>
            <a:r>
              <a:rPr lang="en-GB" sz="1200" b="0" dirty="0"/>
              <a:t>= </a:t>
            </a:r>
            <a:r>
              <a:rPr lang="en-GB" sz="1200" b="0" dirty="0" err="1"/>
              <a:t>n.a</a:t>
            </a:r>
            <a:r>
              <a:rPr lang="en-GB" sz="1200" b="0" dirty="0"/>
              <a:t>.</a:t>
            </a:r>
          </a:p>
          <a:p>
            <a:pPr algn="ctr"/>
            <a:r>
              <a:rPr lang="en-GB" sz="1200" b="0" dirty="0" err="1"/>
              <a:t>B</a:t>
            </a:r>
            <a:r>
              <a:rPr lang="en-GB" sz="1200" b="0" baseline="-25000" dirty="0" err="1"/>
              <a:t>ult</a:t>
            </a:r>
            <a:r>
              <a:rPr lang="en-GB" sz="1200" b="0" dirty="0"/>
              <a:t> = 14 T</a:t>
            </a:r>
            <a:endParaRPr lang="en-GB" sz="1200" b="0" dirty="0">
              <a:solidFill>
                <a:srgbClr val="FF0000"/>
              </a:solidFill>
            </a:endParaRPr>
          </a:p>
        </p:txBody>
      </p:sp>
      <p:pic>
        <p:nvPicPr>
          <p:cNvPr id="25" name="Picture 24"/>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5400000">
            <a:off x="3510441" y="3769416"/>
            <a:ext cx="1423547" cy="1317334"/>
          </a:xfrm>
          <a:prstGeom prst="rect">
            <a:avLst/>
          </a:prstGeom>
        </p:spPr>
      </p:pic>
      <p:sp>
        <p:nvSpPr>
          <p:cNvPr id="27" name="TextBox 26"/>
          <p:cNvSpPr txBox="1"/>
          <p:nvPr/>
        </p:nvSpPr>
        <p:spPr>
          <a:xfrm>
            <a:off x="3796081" y="2096530"/>
            <a:ext cx="793013" cy="338554"/>
          </a:xfrm>
          <a:prstGeom prst="rect">
            <a:avLst/>
          </a:prstGeom>
          <a:solidFill>
            <a:schemeClr val="bg1"/>
          </a:solidFill>
          <a:ln w="12700">
            <a:solidFill>
              <a:schemeClr val="tx2"/>
            </a:solidFill>
          </a:ln>
        </p:spPr>
        <p:txBody>
          <a:bodyPr wrap="square">
            <a:spAutoFit/>
          </a:bodyPr>
          <a:lstStyle/>
          <a:p>
            <a:pPr algn="ctr">
              <a:defRPr/>
            </a:pPr>
            <a:r>
              <a:rPr lang="en-GB" sz="1600" dirty="0" err="1">
                <a:solidFill>
                  <a:schemeClr val="tx2"/>
                </a:solidFill>
                <a:latin typeface="+mj-lt"/>
              </a:rPr>
              <a:t>eRMC</a:t>
            </a:r>
            <a:endParaRPr lang="en-GB" sz="1600" dirty="0">
              <a:solidFill>
                <a:schemeClr val="tx2"/>
              </a:solidFill>
              <a:latin typeface="+mj-lt"/>
            </a:endParaRPr>
          </a:p>
        </p:txBody>
      </p:sp>
      <p:sp>
        <p:nvSpPr>
          <p:cNvPr id="28" name="TextBox 27"/>
          <p:cNvSpPr txBox="1"/>
          <p:nvPr/>
        </p:nvSpPr>
        <p:spPr>
          <a:xfrm>
            <a:off x="5090611" y="2092852"/>
            <a:ext cx="778340" cy="338554"/>
          </a:xfrm>
          <a:prstGeom prst="rect">
            <a:avLst/>
          </a:prstGeom>
          <a:solidFill>
            <a:schemeClr val="bg1"/>
          </a:solidFill>
          <a:ln w="12700">
            <a:solidFill>
              <a:schemeClr val="tx2"/>
            </a:solidFill>
          </a:ln>
        </p:spPr>
        <p:txBody>
          <a:bodyPr wrap="square">
            <a:spAutoFit/>
          </a:bodyPr>
          <a:lstStyle/>
          <a:p>
            <a:pPr algn="ctr">
              <a:defRPr/>
            </a:pPr>
            <a:r>
              <a:rPr lang="en-GB" sz="1600" dirty="0">
                <a:solidFill>
                  <a:schemeClr val="tx2"/>
                </a:solidFill>
                <a:latin typeface="+mj-lt"/>
              </a:rPr>
              <a:t>RMM</a:t>
            </a:r>
          </a:p>
        </p:txBody>
      </p:sp>
      <p:sp>
        <p:nvSpPr>
          <p:cNvPr id="39" name="Rectangle 38"/>
          <p:cNvSpPr/>
          <p:nvPr/>
        </p:nvSpPr>
        <p:spPr>
          <a:xfrm>
            <a:off x="344642" y="1960923"/>
            <a:ext cx="2421486" cy="338402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800"/>
          </a:p>
        </p:txBody>
      </p:sp>
      <p:sp>
        <p:nvSpPr>
          <p:cNvPr id="40" name="TextBox 39"/>
          <p:cNvSpPr txBox="1"/>
          <p:nvPr/>
        </p:nvSpPr>
        <p:spPr>
          <a:xfrm>
            <a:off x="907242" y="3602791"/>
            <a:ext cx="1494320" cy="369332"/>
          </a:xfrm>
          <a:prstGeom prst="rect">
            <a:avLst/>
          </a:prstGeom>
          <a:noFill/>
        </p:spPr>
        <p:txBody>
          <a:bodyPr wrap="none" rtlCol="0">
            <a:spAutoFit/>
          </a:bodyPr>
          <a:lstStyle/>
          <a:p>
            <a:r>
              <a:rPr lang="en-GB" sz="1800" b="0" dirty="0">
                <a:solidFill>
                  <a:srgbClr val="FF0000"/>
                </a:solidFill>
              </a:rPr>
              <a:t>Hi-</a:t>
            </a:r>
            <a:r>
              <a:rPr lang="en-GB" sz="1800" b="0" dirty="0" err="1">
                <a:solidFill>
                  <a:srgbClr val="FF0000"/>
                </a:solidFill>
              </a:rPr>
              <a:t>Lumi</a:t>
            </a:r>
            <a:r>
              <a:rPr lang="en-GB" sz="1800" b="0" dirty="0">
                <a:solidFill>
                  <a:srgbClr val="FF0000"/>
                </a:solidFill>
              </a:rPr>
              <a:t> R&amp;D</a:t>
            </a:r>
          </a:p>
        </p:txBody>
      </p:sp>
      <p:sp>
        <p:nvSpPr>
          <p:cNvPr id="41" name="Rectangle 40"/>
          <p:cNvSpPr/>
          <p:nvPr/>
        </p:nvSpPr>
        <p:spPr>
          <a:xfrm>
            <a:off x="3536857" y="1960923"/>
            <a:ext cx="2661883" cy="338402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800"/>
          </a:p>
        </p:txBody>
      </p:sp>
      <p:sp>
        <p:nvSpPr>
          <p:cNvPr id="42" name="TextBox 41"/>
          <p:cNvSpPr txBox="1"/>
          <p:nvPr/>
        </p:nvSpPr>
        <p:spPr>
          <a:xfrm>
            <a:off x="4452654" y="3537077"/>
            <a:ext cx="1175683" cy="369332"/>
          </a:xfrm>
          <a:prstGeom prst="rect">
            <a:avLst/>
          </a:prstGeom>
          <a:noFill/>
        </p:spPr>
        <p:txBody>
          <a:bodyPr wrap="square" rtlCol="0">
            <a:spAutoFit/>
          </a:bodyPr>
          <a:lstStyle/>
          <a:p>
            <a:r>
              <a:rPr lang="en-GB" sz="1800" b="0" dirty="0">
                <a:solidFill>
                  <a:srgbClr val="FF0000"/>
                </a:solidFill>
              </a:rPr>
              <a:t>FCC R&amp;D</a:t>
            </a:r>
          </a:p>
        </p:txBody>
      </p:sp>
      <p:sp>
        <p:nvSpPr>
          <p:cNvPr id="26" name="TextBox 25">
            <a:extLst>
              <a:ext uri="{FF2B5EF4-FFF2-40B4-BE49-F238E27FC236}">
                <a16:creationId xmlns:a16="http://schemas.microsoft.com/office/drawing/2014/main" id="{0A3AB6AA-4394-7F4B-966C-5ED7570E68C8}"/>
              </a:ext>
            </a:extLst>
          </p:cNvPr>
          <p:cNvSpPr txBox="1"/>
          <p:nvPr/>
        </p:nvSpPr>
        <p:spPr>
          <a:xfrm>
            <a:off x="1444758" y="6519446"/>
            <a:ext cx="4335610" cy="338554"/>
          </a:xfrm>
          <a:prstGeom prst="rect">
            <a:avLst/>
          </a:prstGeom>
          <a:noFill/>
        </p:spPr>
        <p:txBody>
          <a:bodyPr wrap="none" rtlCol="0">
            <a:spAutoFit/>
          </a:bodyPr>
          <a:lstStyle/>
          <a:p>
            <a:r>
              <a:rPr lang="en-GB" sz="1600" b="0" dirty="0">
                <a:latin typeface="Arial" panose="020B0604020202020204" pitchFamily="34" charset="0"/>
                <a:cs typeface="Arial" panose="020B0604020202020204" pitchFamily="34" charset="0"/>
              </a:rPr>
              <a:t>Courtesy S. </a:t>
            </a:r>
            <a:r>
              <a:rPr lang="en-GB" sz="1600" b="0" dirty="0" err="1">
                <a:latin typeface="Arial" panose="020B0604020202020204" pitchFamily="34" charset="0"/>
                <a:cs typeface="Arial" panose="020B0604020202020204" pitchFamily="34" charset="0"/>
              </a:rPr>
              <a:t>Izquierdo</a:t>
            </a:r>
            <a:r>
              <a:rPr lang="en-GB" sz="1600" b="0" dirty="0">
                <a:latin typeface="Arial" panose="020B0604020202020204" pitchFamily="34" charset="0"/>
                <a:cs typeface="Arial" panose="020B0604020202020204" pitchFamily="34" charset="0"/>
              </a:rPr>
              <a:t>, P. </a:t>
            </a:r>
            <a:r>
              <a:rPr lang="en-GB" sz="1600" b="0" dirty="0" err="1">
                <a:latin typeface="Arial" panose="020B0604020202020204" pitchFamily="34" charset="0"/>
                <a:cs typeface="Arial" panose="020B0604020202020204" pitchFamily="34" charset="0"/>
              </a:rPr>
              <a:t>Ferracin</a:t>
            </a:r>
            <a:r>
              <a:rPr lang="en-GB" sz="1600" b="0" dirty="0">
                <a:latin typeface="Arial" panose="020B0604020202020204" pitchFamily="34" charset="0"/>
                <a:cs typeface="Arial" panose="020B0604020202020204" pitchFamily="34" charset="0"/>
              </a:rPr>
              <a:t>, J-C. Perez</a:t>
            </a:r>
          </a:p>
        </p:txBody>
      </p:sp>
      <p:sp>
        <p:nvSpPr>
          <p:cNvPr id="3" name="TextBox 2">
            <a:extLst>
              <a:ext uri="{FF2B5EF4-FFF2-40B4-BE49-F238E27FC236}">
                <a16:creationId xmlns:a16="http://schemas.microsoft.com/office/drawing/2014/main" id="{53F48773-57F0-604A-82E6-C870DEDC00BE}"/>
              </a:ext>
            </a:extLst>
          </p:cNvPr>
          <p:cNvSpPr txBox="1"/>
          <p:nvPr/>
        </p:nvSpPr>
        <p:spPr>
          <a:xfrm>
            <a:off x="344642" y="4996713"/>
            <a:ext cx="1128835" cy="307777"/>
          </a:xfrm>
          <a:prstGeom prst="rect">
            <a:avLst/>
          </a:prstGeom>
          <a:noFill/>
        </p:spPr>
        <p:txBody>
          <a:bodyPr wrap="none" rtlCol="0">
            <a:spAutoFit/>
          </a:bodyPr>
          <a:lstStyle/>
          <a:p>
            <a:r>
              <a:rPr lang="en-GB" sz="1400" b="0" dirty="0">
                <a:latin typeface="Arial" panose="020B0604020202020204" pitchFamily="34" charset="0"/>
                <a:cs typeface="Arial" panose="020B0604020202020204" pitchFamily="34" charset="0"/>
              </a:rPr>
              <a:t>No aperture</a:t>
            </a:r>
          </a:p>
        </p:txBody>
      </p:sp>
      <p:sp>
        <p:nvSpPr>
          <p:cNvPr id="29" name="TextBox 28">
            <a:extLst>
              <a:ext uri="{FF2B5EF4-FFF2-40B4-BE49-F238E27FC236}">
                <a16:creationId xmlns:a16="http://schemas.microsoft.com/office/drawing/2014/main" id="{02830CEE-3615-524D-8614-71FB945E73A0}"/>
              </a:ext>
            </a:extLst>
          </p:cNvPr>
          <p:cNvSpPr txBox="1"/>
          <p:nvPr/>
        </p:nvSpPr>
        <p:spPr>
          <a:xfrm>
            <a:off x="1541088" y="5004258"/>
            <a:ext cx="1128835" cy="307777"/>
          </a:xfrm>
          <a:prstGeom prst="rect">
            <a:avLst/>
          </a:prstGeom>
          <a:noFill/>
        </p:spPr>
        <p:txBody>
          <a:bodyPr wrap="none" rtlCol="0">
            <a:spAutoFit/>
          </a:bodyPr>
          <a:lstStyle/>
          <a:p>
            <a:r>
              <a:rPr lang="en-GB" sz="1400" b="0" dirty="0">
                <a:latin typeface="Arial" panose="020B0604020202020204" pitchFamily="34" charset="0"/>
                <a:cs typeface="Arial" panose="020B0604020202020204" pitchFamily="34" charset="0"/>
              </a:rPr>
              <a:t>No aperture</a:t>
            </a:r>
          </a:p>
        </p:txBody>
      </p:sp>
      <p:sp>
        <p:nvSpPr>
          <p:cNvPr id="30" name="TextBox 29">
            <a:extLst>
              <a:ext uri="{FF2B5EF4-FFF2-40B4-BE49-F238E27FC236}">
                <a16:creationId xmlns:a16="http://schemas.microsoft.com/office/drawing/2014/main" id="{C26EAADF-3E1A-9E45-BFA2-551A4E242A3E}"/>
              </a:ext>
            </a:extLst>
          </p:cNvPr>
          <p:cNvSpPr txBox="1"/>
          <p:nvPr/>
        </p:nvSpPr>
        <p:spPr>
          <a:xfrm>
            <a:off x="3662217" y="5004258"/>
            <a:ext cx="1128835" cy="307777"/>
          </a:xfrm>
          <a:prstGeom prst="rect">
            <a:avLst/>
          </a:prstGeom>
          <a:noFill/>
        </p:spPr>
        <p:txBody>
          <a:bodyPr wrap="none" rtlCol="0">
            <a:spAutoFit/>
          </a:bodyPr>
          <a:lstStyle/>
          <a:p>
            <a:r>
              <a:rPr lang="en-GB" sz="1400" b="0" dirty="0">
                <a:latin typeface="Arial" panose="020B0604020202020204" pitchFamily="34" charset="0"/>
                <a:cs typeface="Arial" panose="020B0604020202020204" pitchFamily="34" charset="0"/>
              </a:rPr>
              <a:t>No aperture</a:t>
            </a:r>
          </a:p>
        </p:txBody>
      </p:sp>
      <p:sp>
        <p:nvSpPr>
          <p:cNvPr id="31" name="TextBox 30">
            <a:extLst>
              <a:ext uri="{FF2B5EF4-FFF2-40B4-BE49-F238E27FC236}">
                <a16:creationId xmlns:a16="http://schemas.microsoft.com/office/drawing/2014/main" id="{DB0EA206-3077-7048-867E-EB92496CE397}"/>
              </a:ext>
            </a:extLst>
          </p:cNvPr>
          <p:cNvSpPr txBox="1"/>
          <p:nvPr/>
        </p:nvSpPr>
        <p:spPr>
          <a:xfrm>
            <a:off x="5238080" y="5019860"/>
            <a:ext cx="643125" cy="307777"/>
          </a:xfrm>
          <a:prstGeom prst="rect">
            <a:avLst/>
          </a:prstGeom>
          <a:noFill/>
        </p:spPr>
        <p:txBody>
          <a:bodyPr wrap="none" rtlCol="0">
            <a:spAutoFit/>
          </a:bodyPr>
          <a:lstStyle/>
          <a:p>
            <a:r>
              <a:rPr lang="en-GB" sz="1400" b="0" dirty="0">
                <a:latin typeface="Arial" panose="020B0604020202020204" pitchFamily="34" charset="0"/>
                <a:cs typeface="Arial" panose="020B0604020202020204" pitchFamily="34" charset="0"/>
              </a:rPr>
              <a:t>cavity</a:t>
            </a:r>
          </a:p>
        </p:txBody>
      </p:sp>
      <p:grpSp>
        <p:nvGrpSpPr>
          <p:cNvPr id="11" name="Group 10">
            <a:extLst>
              <a:ext uri="{FF2B5EF4-FFF2-40B4-BE49-F238E27FC236}">
                <a16:creationId xmlns:a16="http://schemas.microsoft.com/office/drawing/2014/main" id="{FE74824D-A442-5841-80A2-246C00DB6EBD}"/>
              </a:ext>
            </a:extLst>
          </p:cNvPr>
          <p:cNvGrpSpPr/>
          <p:nvPr/>
        </p:nvGrpSpPr>
        <p:grpSpPr>
          <a:xfrm>
            <a:off x="7094829" y="2068922"/>
            <a:ext cx="1656386" cy="3527269"/>
            <a:chOff x="7094829" y="2068922"/>
            <a:chExt cx="1656386" cy="3527269"/>
          </a:xfrm>
        </p:grpSpPr>
        <p:pic>
          <p:nvPicPr>
            <p:cNvPr id="7" name="Picture 8" descr="Fresca2vsSMCvsRMC.jpg"/>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094829" y="3602200"/>
              <a:ext cx="1656386" cy="1677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7282908" y="2068922"/>
              <a:ext cx="1243839" cy="338554"/>
            </a:xfrm>
            <a:prstGeom prst="rect">
              <a:avLst/>
            </a:prstGeom>
            <a:solidFill>
              <a:schemeClr val="bg1"/>
            </a:solidFill>
            <a:ln w="12700">
              <a:solidFill>
                <a:schemeClr val="tx2"/>
              </a:solidFill>
            </a:ln>
          </p:spPr>
          <p:txBody>
            <a:bodyPr wrap="square">
              <a:spAutoFit/>
            </a:bodyPr>
            <a:lstStyle/>
            <a:p>
              <a:pPr algn="ctr">
                <a:defRPr/>
              </a:pPr>
              <a:r>
                <a:rPr lang="en-GB" sz="1600" dirty="0">
                  <a:solidFill>
                    <a:schemeClr val="tx2"/>
                  </a:solidFill>
                  <a:latin typeface="+mj-lt"/>
                </a:rPr>
                <a:t>FRESCA2</a:t>
              </a:r>
            </a:p>
          </p:txBody>
        </p:sp>
        <p:sp>
          <p:nvSpPr>
            <p:cNvPr id="19" name="Rectangle 18"/>
            <p:cNvSpPr/>
            <p:nvPr/>
          </p:nvSpPr>
          <p:spPr>
            <a:xfrm>
              <a:off x="7364455" y="2534342"/>
              <a:ext cx="1080744" cy="1015663"/>
            </a:xfrm>
            <a:prstGeom prst="rect">
              <a:avLst/>
            </a:prstGeom>
          </p:spPr>
          <p:txBody>
            <a:bodyPr wrap="none">
              <a:spAutoFit/>
            </a:bodyPr>
            <a:lstStyle/>
            <a:p>
              <a:pPr algn="ctr"/>
              <a:r>
                <a:rPr lang="en-GB" sz="1200" b="0" dirty="0"/>
                <a:t>OD = 1.03 m</a:t>
              </a:r>
            </a:p>
            <a:p>
              <a:pPr algn="ctr"/>
              <a:r>
                <a:rPr lang="en-GB" sz="1200" b="0" dirty="0"/>
                <a:t>L = 1.6 m</a:t>
              </a:r>
            </a:p>
            <a:p>
              <a:pPr algn="ctr"/>
              <a:r>
                <a:rPr lang="en-GB" sz="1200" b="0" dirty="0"/>
                <a:t>100 mm Ap.</a:t>
              </a:r>
            </a:p>
            <a:p>
              <a:pPr algn="ctr"/>
              <a:r>
                <a:rPr lang="en-GB" sz="1200" b="0" dirty="0"/>
                <a:t>B</a:t>
              </a:r>
              <a:r>
                <a:rPr lang="en-GB" sz="1200" b="0" baseline="-25000" dirty="0"/>
                <a:t>op</a:t>
              </a:r>
              <a:r>
                <a:rPr lang="en-GB" sz="1200" b="0" dirty="0"/>
                <a:t>= 13 T </a:t>
              </a:r>
            </a:p>
            <a:p>
              <a:pPr algn="ctr"/>
              <a:r>
                <a:rPr lang="en-GB" sz="1200" b="0" dirty="0" err="1"/>
                <a:t>B</a:t>
              </a:r>
              <a:r>
                <a:rPr lang="en-GB" sz="1200" b="0" baseline="-25000" dirty="0" err="1"/>
                <a:t>ult</a:t>
              </a:r>
              <a:r>
                <a:rPr lang="en-GB" sz="1200" b="0" dirty="0"/>
                <a:t> = 15 T</a:t>
              </a:r>
            </a:p>
          </p:txBody>
        </p:sp>
        <p:sp>
          <p:nvSpPr>
            <p:cNvPr id="32" name="TextBox 31">
              <a:extLst>
                <a:ext uri="{FF2B5EF4-FFF2-40B4-BE49-F238E27FC236}">
                  <a16:creationId xmlns:a16="http://schemas.microsoft.com/office/drawing/2014/main" id="{C4239159-37BF-D942-97EA-55EBB722357B}"/>
                </a:ext>
              </a:extLst>
            </p:cNvPr>
            <p:cNvSpPr txBox="1"/>
            <p:nvPr/>
          </p:nvSpPr>
          <p:spPr>
            <a:xfrm>
              <a:off x="7219945" y="5288414"/>
              <a:ext cx="1406154" cy="307777"/>
            </a:xfrm>
            <a:prstGeom prst="rect">
              <a:avLst/>
            </a:prstGeom>
            <a:noFill/>
          </p:spPr>
          <p:txBody>
            <a:bodyPr wrap="none" rtlCol="0">
              <a:spAutoFit/>
            </a:bodyPr>
            <a:lstStyle/>
            <a:p>
              <a:r>
                <a:rPr lang="en-GB" sz="1400" b="0" dirty="0">
                  <a:latin typeface="Arial" panose="020B0604020202020204" pitchFamily="34" charset="0"/>
                  <a:cs typeface="Arial" panose="020B0604020202020204" pitchFamily="34" charset="0"/>
                </a:rPr>
                <a:t>Large aperture</a:t>
              </a:r>
            </a:p>
          </p:txBody>
        </p:sp>
      </p:grpSp>
      <p:sp>
        <p:nvSpPr>
          <p:cNvPr id="12" name="Rectangle 11">
            <a:extLst>
              <a:ext uri="{FF2B5EF4-FFF2-40B4-BE49-F238E27FC236}">
                <a16:creationId xmlns:a16="http://schemas.microsoft.com/office/drawing/2014/main" id="{A46709F9-1C14-B744-BF9D-67D7D372E8A3}"/>
              </a:ext>
            </a:extLst>
          </p:cNvPr>
          <p:cNvSpPr/>
          <p:nvPr/>
        </p:nvSpPr>
        <p:spPr bwMode="auto">
          <a:xfrm>
            <a:off x="6876256" y="1960923"/>
            <a:ext cx="2016224" cy="3844341"/>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1" i="0" u="none" strike="noStrike" cap="none" normalizeH="0" baseline="0">
              <a:ln>
                <a:noFill/>
              </a:ln>
              <a:solidFill>
                <a:schemeClr val="tx1"/>
              </a:solidFill>
              <a:effectLst/>
              <a:latin typeface="Tahoma" pitchFamily="-106" charset="0"/>
            </a:endParaRPr>
          </a:p>
        </p:txBody>
      </p:sp>
    </p:spTree>
    <p:extLst>
      <p:ext uri="{BB962C8B-B14F-4D97-AF65-F5344CB8AC3E}">
        <p14:creationId xmlns:p14="http://schemas.microsoft.com/office/powerpoint/2010/main" val="1751281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p:txBody>
          <a:bodyPr/>
          <a:lstStyle/>
          <a:p>
            <a:r>
              <a:rPr lang="en-GB" dirty="0">
                <a:latin typeface="Arial" charset="0"/>
                <a:ea typeface="ＭＳ Ｐゴシック" charset="0"/>
                <a:cs typeface="ＭＳ Ｐゴシック" charset="0"/>
              </a:rPr>
              <a:t>Fresca2 design</a:t>
            </a:r>
            <a:endParaRPr lang="fr-FR" dirty="0">
              <a:latin typeface="Calibri" charset="0"/>
            </a:endParaRPr>
          </a:p>
        </p:txBody>
      </p:sp>
      <p:sp>
        <p:nvSpPr>
          <p:cNvPr id="7171" name="Espace réservé du contenu 2"/>
          <p:cNvSpPr>
            <a:spLocks noGrp="1"/>
          </p:cNvSpPr>
          <p:nvPr>
            <p:ph idx="1"/>
          </p:nvPr>
        </p:nvSpPr>
        <p:spPr>
          <a:xfrm>
            <a:off x="5868144" y="1124744"/>
            <a:ext cx="3275856" cy="5256585"/>
          </a:xfrm>
        </p:spPr>
        <p:txBody>
          <a:bodyPr/>
          <a:lstStyle/>
          <a:p>
            <a:r>
              <a:rPr lang="fr-FR" sz="1800" dirty="0" err="1">
                <a:latin typeface="Calibri" charset="0"/>
              </a:rPr>
              <a:t>Diameter</a:t>
            </a:r>
            <a:r>
              <a:rPr lang="fr-FR" sz="1800" dirty="0">
                <a:latin typeface="Calibri" charset="0"/>
              </a:rPr>
              <a:t> Aperture = 100 mm</a:t>
            </a:r>
          </a:p>
          <a:p>
            <a:r>
              <a:rPr lang="fr-FR" sz="1800" dirty="0">
                <a:latin typeface="Calibri" charset="0"/>
              </a:rPr>
              <a:t>L </a:t>
            </a:r>
            <a:r>
              <a:rPr lang="fr-FR" sz="1800" dirty="0" err="1">
                <a:latin typeface="Calibri" charset="0"/>
              </a:rPr>
              <a:t>coils</a:t>
            </a:r>
            <a:r>
              <a:rPr lang="fr-FR" sz="1800" dirty="0">
                <a:latin typeface="Calibri" charset="0"/>
              </a:rPr>
              <a:t> = 1.5 m</a:t>
            </a:r>
          </a:p>
          <a:p>
            <a:r>
              <a:rPr lang="fr-FR" sz="1800" dirty="0">
                <a:latin typeface="Calibri" charset="0"/>
              </a:rPr>
              <a:t>L straight section = 700 mm</a:t>
            </a:r>
          </a:p>
          <a:p>
            <a:r>
              <a:rPr lang="fr-FR" sz="1800" dirty="0">
                <a:latin typeface="Calibri" charset="0"/>
              </a:rPr>
              <a:t>L </a:t>
            </a:r>
            <a:r>
              <a:rPr lang="fr-FR" sz="1800" dirty="0" err="1">
                <a:latin typeface="Calibri" charset="0"/>
              </a:rPr>
              <a:t>yoke</a:t>
            </a:r>
            <a:r>
              <a:rPr lang="fr-FR" sz="1800" dirty="0">
                <a:latin typeface="Calibri" charset="0"/>
              </a:rPr>
              <a:t> = 1.6 m</a:t>
            </a:r>
          </a:p>
          <a:p>
            <a:r>
              <a:rPr lang="fr-FR" sz="1800" dirty="0" err="1">
                <a:latin typeface="Calibri" charset="0"/>
              </a:rPr>
              <a:t>Diameter</a:t>
            </a:r>
            <a:r>
              <a:rPr lang="fr-FR" sz="1800" dirty="0">
                <a:latin typeface="Calibri" charset="0"/>
              </a:rPr>
              <a:t> </a:t>
            </a:r>
            <a:r>
              <a:rPr lang="fr-FR" sz="1800" dirty="0" err="1">
                <a:latin typeface="Calibri" charset="0"/>
              </a:rPr>
              <a:t>magnet</a:t>
            </a:r>
            <a:r>
              <a:rPr lang="fr-FR" sz="1800" dirty="0">
                <a:latin typeface="Calibri" charset="0"/>
              </a:rPr>
              <a:t> = 1.03 m</a:t>
            </a:r>
          </a:p>
          <a:p>
            <a:endParaRPr lang="fr-FR" sz="1800" dirty="0">
              <a:latin typeface="Calibri" charset="0"/>
            </a:endParaRPr>
          </a:p>
        </p:txBody>
      </p:sp>
      <p:grpSp>
        <p:nvGrpSpPr>
          <p:cNvPr id="7172" name="Groupe 1"/>
          <p:cNvGrpSpPr>
            <a:grpSpLocks noChangeAspect="1"/>
          </p:cNvGrpSpPr>
          <p:nvPr/>
        </p:nvGrpSpPr>
        <p:grpSpPr bwMode="auto">
          <a:xfrm>
            <a:off x="323528" y="2132856"/>
            <a:ext cx="2674977" cy="1728192"/>
            <a:chOff x="5166352" y="1585913"/>
            <a:chExt cx="3747485" cy="2419159"/>
          </a:xfrm>
        </p:grpSpPr>
        <p:pic>
          <p:nvPicPr>
            <p:cNvPr id="7176" name="Picture 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flipH="1" flipV="1">
              <a:off x="5166352" y="2785778"/>
              <a:ext cx="1536200" cy="12192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7" name="Picture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flipV="1">
              <a:off x="7380312" y="2785778"/>
              <a:ext cx="1533525" cy="12192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8" name="Picture 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flipH="1">
              <a:off x="5166352" y="1585913"/>
              <a:ext cx="1536200" cy="1228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79" name="Picture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380312" y="1585913"/>
              <a:ext cx="1533525" cy="1228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80" name="Picture 4"/>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306895" y="1628800"/>
              <a:ext cx="3455417" cy="23139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1" name="Rectangle 10"/>
          <p:cNvSpPr/>
          <p:nvPr/>
        </p:nvSpPr>
        <p:spPr>
          <a:xfrm>
            <a:off x="3491880" y="1196752"/>
            <a:ext cx="2448272" cy="2111347"/>
          </a:xfrm>
          <a:prstGeom prst="rect">
            <a:avLst/>
          </a:prstGeom>
        </p:spPr>
        <p:txBody>
          <a:bodyPr wrap="square">
            <a:spAutoFit/>
          </a:bodyPr>
          <a:lstStyle/>
          <a:p>
            <a:pPr marL="342900" indent="-342900" eaLnBrk="0" hangingPunct="0">
              <a:spcBef>
                <a:spcPct val="20000"/>
              </a:spcBef>
              <a:buFontTx/>
              <a:buChar char="•"/>
              <a:defRPr/>
            </a:pPr>
            <a:r>
              <a:rPr lang="fr-FR" sz="1600" b="0" kern="0" dirty="0">
                <a:solidFill>
                  <a:srgbClr val="333399"/>
                </a:solidFill>
                <a:latin typeface="Arial"/>
                <a:ea typeface="+mn-ea"/>
                <a:cs typeface="Arial"/>
              </a:rPr>
              <a:t>156 </a:t>
            </a:r>
            <a:r>
              <a:rPr lang="fr-FR" sz="1600" b="0" kern="0" dirty="0" err="1">
                <a:solidFill>
                  <a:srgbClr val="333399"/>
                </a:solidFill>
                <a:latin typeface="Arial"/>
                <a:ea typeface="+mn-ea"/>
                <a:cs typeface="Arial"/>
              </a:rPr>
              <a:t>turns</a:t>
            </a:r>
            <a:r>
              <a:rPr lang="fr-FR" sz="1600" b="0" kern="0" dirty="0">
                <a:solidFill>
                  <a:srgbClr val="333399"/>
                </a:solidFill>
                <a:latin typeface="Arial"/>
                <a:ea typeface="+mn-ea"/>
                <a:cs typeface="Arial"/>
              </a:rPr>
              <a:t> per pole</a:t>
            </a:r>
          </a:p>
          <a:p>
            <a:pPr marL="342900" indent="-342900" eaLnBrk="0" hangingPunct="0">
              <a:spcBef>
                <a:spcPct val="20000"/>
              </a:spcBef>
              <a:buFontTx/>
              <a:buChar char="•"/>
              <a:defRPr/>
            </a:pPr>
            <a:r>
              <a:rPr lang="fr-FR" sz="1600" b="0" kern="0" dirty="0" err="1">
                <a:solidFill>
                  <a:srgbClr val="333399"/>
                </a:solidFill>
                <a:latin typeface="Arial"/>
                <a:ea typeface="+mn-ea"/>
                <a:cs typeface="Arial"/>
              </a:rPr>
              <a:t>Iron</a:t>
            </a:r>
            <a:r>
              <a:rPr lang="fr-FR" sz="1600" b="0" kern="0" dirty="0">
                <a:solidFill>
                  <a:srgbClr val="333399"/>
                </a:solidFill>
                <a:latin typeface="Arial"/>
                <a:ea typeface="+mn-ea"/>
                <a:cs typeface="Arial"/>
              </a:rPr>
              <a:t> post</a:t>
            </a:r>
          </a:p>
          <a:p>
            <a:pPr marL="342900" indent="-342900" eaLnBrk="0" hangingPunct="0">
              <a:spcBef>
                <a:spcPct val="20000"/>
              </a:spcBef>
              <a:buFontTx/>
              <a:buChar char="•"/>
              <a:defRPr/>
            </a:pPr>
            <a:r>
              <a:rPr lang="fr-FR" sz="1600" b="0" kern="0" dirty="0" err="1">
                <a:solidFill>
                  <a:srgbClr val="BBE0E3">
                    <a:lumMod val="50000"/>
                  </a:srgbClr>
                </a:solidFill>
                <a:latin typeface="Arial"/>
                <a:ea typeface="+mn-ea"/>
                <a:cs typeface="Arial"/>
              </a:rPr>
              <a:t>B</a:t>
            </a:r>
            <a:r>
              <a:rPr lang="fr-FR" sz="1600" b="0" kern="0" baseline="-25000" dirty="0" err="1">
                <a:solidFill>
                  <a:srgbClr val="BBE0E3">
                    <a:lumMod val="50000"/>
                  </a:srgbClr>
                </a:solidFill>
                <a:latin typeface="Arial"/>
                <a:ea typeface="+mn-ea"/>
                <a:cs typeface="Arial"/>
              </a:rPr>
              <a:t>center</a:t>
            </a:r>
            <a:r>
              <a:rPr lang="fr-FR" sz="1600" b="0" kern="0" dirty="0">
                <a:solidFill>
                  <a:srgbClr val="BBE0E3">
                    <a:lumMod val="50000"/>
                  </a:srgbClr>
                </a:solidFill>
                <a:latin typeface="Arial"/>
                <a:ea typeface="+mn-ea"/>
                <a:cs typeface="Arial"/>
              </a:rPr>
              <a:t> = </a:t>
            </a:r>
            <a:r>
              <a:rPr lang="fr-FR" sz="1600" b="0" kern="0" dirty="0">
                <a:solidFill>
                  <a:srgbClr val="3C8C93"/>
                </a:solidFill>
                <a:latin typeface="Arial"/>
                <a:ea typeface="+mn-ea"/>
                <a:cs typeface="Arial"/>
              </a:rPr>
              <a:t>13.0</a:t>
            </a:r>
            <a:r>
              <a:rPr lang="fr-FR" sz="1600" b="0" kern="0" dirty="0">
                <a:solidFill>
                  <a:srgbClr val="BBE0E3">
                    <a:lumMod val="50000"/>
                  </a:srgbClr>
                </a:solidFill>
                <a:latin typeface="Arial"/>
                <a:ea typeface="+mn-ea"/>
                <a:cs typeface="Arial"/>
              </a:rPr>
              <a:t> T</a:t>
            </a:r>
          </a:p>
          <a:p>
            <a:pPr marL="342900" indent="-342900" eaLnBrk="0" hangingPunct="0">
              <a:spcBef>
                <a:spcPct val="20000"/>
              </a:spcBef>
              <a:buFontTx/>
              <a:buChar char="•"/>
              <a:defRPr/>
            </a:pPr>
            <a:r>
              <a:rPr lang="fr-FR" sz="1600" b="0" kern="0" dirty="0">
                <a:solidFill>
                  <a:srgbClr val="BBE0E3">
                    <a:lumMod val="50000"/>
                  </a:srgbClr>
                </a:solidFill>
                <a:latin typeface="Arial"/>
                <a:ea typeface="+mn-ea"/>
                <a:cs typeface="Arial"/>
              </a:rPr>
              <a:t>I</a:t>
            </a:r>
            <a:r>
              <a:rPr lang="fr-FR" sz="1600" b="0" kern="0" baseline="-25000" dirty="0">
                <a:solidFill>
                  <a:srgbClr val="BBE0E3">
                    <a:lumMod val="50000"/>
                  </a:srgbClr>
                </a:solidFill>
                <a:latin typeface="Arial"/>
                <a:ea typeface="+mn-ea"/>
                <a:cs typeface="Arial"/>
              </a:rPr>
              <a:t>13T</a:t>
            </a:r>
            <a:r>
              <a:rPr lang="fr-FR" sz="1600" b="0" kern="0" dirty="0">
                <a:solidFill>
                  <a:srgbClr val="BBE0E3">
                    <a:lumMod val="50000"/>
                  </a:srgbClr>
                </a:solidFill>
                <a:latin typeface="Arial"/>
                <a:ea typeface="+mn-ea"/>
                <a:cs typeface="Arial"/>
              </a:rPr>
              <a:t> = 10.7 kA</a:t>
            </a:r>
          </a:p>
          <a:p>
            <a:pPr marL="342900" indent="-342900" eaLnBrk="0" hangingPunct="0">
              <a:spcBef>
                <a:spcPct val="20000"/>
              </a:spcBef>
              <a:buFontTx/>
              <a:buChar char="•"/>
              <a:defRPr/>
            </a:pPr>
            <a:r>
              <a:rPr lang="fr-FR" sz="1600" b="0" kern="0" dirty="0" err="1">
                <a:solidFill>
                  <a:srgbClr val="BBE0E3">
                    <a:lumMod val="50000"/>
                  </a:srgbClr>
                </a:solidFill>
                <a:latin typeface="Arial"/>
                <a:ea typeface="+mn-ea"/>
                <a:cs typeface="Arial"/>
              </a:rPr>
              <a:t>B</a:t>
            </a:r>
            <a:r>
              <a:rPr lang="fr-FR" sz="1600" b="0" kern="0" baseline="-25000" dirty="0" err="1">
                <a:solidFill>
                  <a:srgbClr val="BBE0E3">
                    <a:lumMod val="50000"/>
                  </a:srgbClr>
                </a:solidFill>
                <a:latin typeface="Arial"/>
                <a:ea typeface="+mn-ea"/>
                <a:cs typeface="Arial"/>
              </a:rPr>
              <a:t>peak</a:t>
            </a:r>
            <a:r>
              <a:rPr lang="fr-FR" sz="1600" b="0" kern="0" dirty="0">
                <a:solidFill>
                  <a:srgbClr val="BBE0E3">
                    <a:lumMod val="50000"/>
                  </a:srgbClr>
                </a:solidFill>
                <a:latin typeface="Arial"/>
                <a:ea typeface="+mn-ea"/>
                <a:cs typeface="Arial"/>
              </a:rPr>
              <a:t> = 13.2 T</a:t>
            </a:r>
          </a:p>
          <a:p>
            <a:pPr marL="342900" indent="-342900" eaLnBrk="0" hangingPunct="0">
              <a:spcBef>
                <a:spcPct val="20000"/>
              </a:spcBef>
              <a:buFontTx/>
              <a:buChar char="•"/>
              <a:defRPr/>
            </a:pPr>
            <a:r>
              <a:rPr lang="fr-FR" sz="1600" b="0" kern="0" dirty="0" err="1">
                <a:solidFill>
                  <a:srgbClr val="CC00CC"/>
                </a:solidFill>
                <a:latin typeface="Arial"/>
                <a:ea typeface="+mn-ea"/>
                <a:cs typeface="Arial"/>
              </a:rPr>
              <a:t>E</a:t>
            </a:r>
            <a:r>
              <a:rPr lang="fr-FR" sz="1600" b="0" kern="0" baseline="-25000" dirty="0" err="1">
                <a:solidFill>
                  <a:srgbClr val="CC00CC"/>
                </a:solidFill>
                <a:latin typeface="Arial"/>
                <a:ea typeface="+mn-ea"/>
                <a:cs typeface="Arial"/>
              </a:rPr>
              <a:t>mag</a:t>
            </a:r>
            <a:r>
              <a:rPr lang="fr-FR" sz="1600" b="0" kern="0" dirty="0">
                <a:solidFill>
                  <a:srgbClr val="CC00CC"/>
                </a:solidFill>
                <a:latin typeface="Arial"/>
                <a:ea typeface="+mn-ea"/>
                <a:cs typeface="Arial"/>
              </a:rPr>
              <a:t> = 3.6 MJ/m</a:t>
            </a:r>
          </a:p>
          <a:p>
            <a:pPr marL="342900" indent="-342900" eaLnBrk="0" hangingPunct="0">
              <a:spcBef>
                <a:spcPct val="20000"/>
              </a:spcBef>
              <a:buFontTx/>
              <a:buChar char="•"/>
              <a:defRPr/>
            </a:pPr>
            <a:r>
              <a:rPr lang="fr-FR" sz="1600" b="0" kern="0" dirty="0">
                <a:solidFill>
                  <a:srgbClr val="CC00CC"/>
                </a:solidFill>
                <a:latin typeface="Arial"/>
                <a:ea typeface="+mn-ea"/>
                <a:cs typeface="Arial"/>
              </a:rPr>
              <a:t>L = 47mH/m</a:t>
            </a:r>
          </a:p>
        </p:txBody>
      </p:sp>
      <p:sp>
        <p:nvSpPr>
          <p:cNvPr id="12" name="Rectangle 11"/>
          <p:cNvSpPr/>
          <p:nvPr/>
        </p:nvSpPr>
        <p:spPr>
          <a:xfrm>
            <a:off x="7473211" y="6027003"/>
            <a:ext cx="1730450" cy="830997"/>
          </a:xfrm>
          <a:prstGeom prst="rect">
            <a:avLst/>
          </a:prstGeom>
        </p:spPr>
        <p:txBody>
          <a:bodyPr wrap="square">
            <a:spAutoFit/>
          </a:bodyPr>
          <a:lstStyle/>
          <a:p>
            <a:pPr>
              <a:defRPr/>
            </a:pPr>
            <a:r>
              <a:rPr lang="fr-FR" sz="1200" b="0" dirty="0" err="1">
                <a:latin typeface="Arial" panose="020B0604020202020204" pitchFamily="34" charset="0"/>
                <a:ea typeface="+mn-ea"/>
                <a:cs typeface="Arial" panose="020B0604020202020204" pitchFamily="34" charset="0"/>
              </a:rPr>
              <a:t>Courtesy</a:t>
            </a:r>
            <a:r>
              <a:rPr lang="fr-FR" sz="1200" b="0" dirty="0">
                <a:latin typeface="Arial" panose="020B0604020202020204" pitchFamily="34" charset="0"/>
                <a:ea typeface="+mn-ea"/>
                <a:cs typeface="Arial" panose="020B0604020202020204" pitchFamily="34" charset="0"/>
              </a:rPr>
              <a:t>: A. </a:t>
            </a:r>
            <a:r>
              <a:rPr lang="fr-FR" sz="1200" b="0" dirty="0" err="1">
                <a:latin typeface="Arial" panose="020B0604020202020204" pitchFamily="34" charset="0"/>
                <a:ea typeface="+mn-ea"/>
                <a:cs typeface="Arial" panose="020B0604020202020204" pitchFamily="34" charset="0"/>
              </a:rPr>
              <a:t>Milanese</a:t>
            </a:r>
            <a:r>
              <a:rPr lang="fr-FR" sz="1200" b="0" dirty="0">
                <a:latin typeface="Arial" panose="020B0604020202020204" pitchFamily="34" charset="0"/>
                <a:ea typeface="+mn-ea"/>
                <a:cs typeface="Arial" panose="020B0604020202020204" pitchFamily="34" charset="0"/>
              </a:rPr>
              <a:t>,           P. </a:t>
            </a:r>
            <a:r>
              <a:rPr lang="fr-FR" sz="1200" b="0" dirty="0" err="1">
                <a:latin typeface="Arial" panose="020B0604020202020204" pitchFamily="34" charset="0"/>
                <a:ea typeface="+mn-ea"/>
                <a:cs typeface="Arial" panose="020B0604020202020204" pitchFamily="34" charset="0"/>
              </a:rPr>
              <a:t>Manil</a:t>
            </a:r>
            <a:r>
              <a:rPr lang="fr-FR" sz="1200" b="0" dirty="0">
                <a:latin typeface="Arial" panose="020B0604020202020204" pitchFamily="34" charset="0"/>
                <a:ea typeface="+mn-ea"/>
                <a:cs typeface="Arial" panose="020B0604020202020204" pitchFamily="34" charset="0"/>
              </a:rPr>
              <a:t>, J-C Perez, P. </a:t>
            </a:r>
            <a:r>
              <a:rPr lang="fr-FR" sz="1200" b="0" dirty="0" err="1">
                <a:latin typeface="Arial" panose="020B0604020202020204" pitchFamily="34" charset="0"/>
                <a:ea typeface="+mn-ea"/>
                <a:cs typeface="Arial" panose="020B0604020202020204" pitchFamily="34" charset="0"/>
              </a:rPr>
              <a:t>Ferracin</a:t>
            </a:r>
            <a:r>
              <a:rPr lang="fr-FR" sz="1200" b="0" dirty="0">
                <a:latin typeface="Arial" panose="020B0604020202020204" pitchFamily="34" charset="0"/>
                <a:ea typeface="+mn-ea"/>
                <a:cs typeface="Arial" panose="020B0604020202020204" pitchFamily="34" charset="0"/>
              </a:rPr>
              <a:t>, F. Rondeaux,         M. Durante</a:t>
            </a:r>
          </a:p>
        </p:txBody>
      </p:sp>
      <p:sp>
        <p:nvSpPr>
          <p:cNvPr id="3" name="Rectangle 2"/>
          <p:cNvSpPr/>
          <p:nvPr/>
        </p:nvSpPr>
        <p:spPr>
          <a:xfrm>
            <a:off x="2915816" y="3429000"/>
            <a:ext cx="504056" cy="830997"/>
          </a:xfrm>
          <a:prstGeom prst="rect">
            <a:avLst/>
          </a:prstGeom>
        </p:spPr>
        <p:txBody>
          <a:bodyPr wrap="square">
            <a:spAutoFit/>
          </a:bodyPr>
          <a:lstStyle/>
          <a:p>
            <a:pPr>
              <a:defRPr/>
            </a:pPr>
            <a:r>
              <a:rPr lang="fr-FR" sz="1200" kern="0" dirty="0">
                <a:solidFill>
                  <a:schemeClr val="bg1">
                    <a:lumMod val="75000"/>
                  </a:schemeClr>
                </a:solidFill>
                <a:latin typeface="Arial"/>
                <a:ea typeface="+mn-ea"/>
                <a:cs typeface="Arial"/>
              </a:rPr>
              <a:t>42</a:t>
            </a:r>
          </a:p>
          <a:p>
            <a:pPr>
              <a:defRPr/>
            </a:pPr>
            <a:r>
              <a:rPr lang="fr-FR" sz="1200" kern="0" dirty="0">
                <a:solidFill>
                  <a:schemeClr val="bg1">
                    <a:lumMod val="75000"/>
                  </a:schemeClr>
                </a:solidFill>
                <a:latin typeface="Arial"/>
                <a:ea typeface="+mn-ea"/>
                <a:cs typeface="Arial"/>
              </a:rPr>
              <a:t>42</a:t>
            </a:r>
          </a:p>
          <a:p>
            <a:pPr>
              <a:defRPr/>
            </a:pPr>
            <a:r>
              <a:rPr lang="fr-FR" sz="1200" kern="0" dirty="0">
                <a:solidFill>
                  <a:schemeClr val="bg1">
                    <a:lumMod val="75000"/>
                  </a:schemeClr>
                </a:solidFill>
                <a:latin typeface="Arial"/>
                <a:ea typeface="+mn-ea"/>
                <a:cs typeface="Arial"/>
              </a:rPr>
              <a:t>36</a:t>
            </a:r>
          </a:p>
          <a:p>
            <a:pPr>
              <a:defRPr/>
            </a:pPr>
            <a:r>
              <a:rPr lang="fr-FR" sz="1200" kern="0" dirty="0">
                <a:solidFill>
                  <a:schemeClr val="bg1">
                    <a:lumMod val="75000"/>
                  </a:schemeClr>
                </a:solidFill>
                <a:latin typeface="Arial"/>
                <a:ea typeface="+mn-ea"/>
                <a:cs typeface="Arial"/>
              </a:rPr>
              <a:t>36</a:t>
            </a:r>
            <a:endParaRPr lang="fr-FR" sz="1200" dirty="0">
              <a:solidFill>
                <a:schemeClr val="bg1">
                  <a:lumMod val="75000"/>
                </a:schemeClr>
              </a:solidFill>
              <a:latin typeface="Arial"/>
              <a:ea typeface="+mn-ea"/>
              <a:cs typeface="Arial"/>
            </a:endParaRPr>
          </a:p>
        </p:txBody>
      </p:sp>
      <p:pic>
        <p:nvPicPr>
          <p:cNvPr id="13" name="Picture 12" descr="\\Dapdc5\manip\CAOMECA\Caoprojets\Projets\SAFIRS-NB3SN\650B\6500B\Images\dipole design 06-05-2011\Cut yOz.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51520" y="3933056"/>
            <a:ext cx="2816225" cy="2778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2" descr="\\Sispcz162\e$\PROJETS\EuCARD HFM\Sous-traitance étude\Fichiers CAO\11-01-07 avant projet\Images\Persp..jpg"/>
          <p:cNvPicPr>
            <a:picLocks noChangeAspect="1" noChangeArrowheads="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212872" y="5322118"/>
            <a:ext cx="2592288" cy="14624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 name="Picture 15"/>
          <p:cNvPicPr>
            <a:picLocks noChangeAspect="1"/>
          </p:cNvPicPr>
          <p:nvPr/>
        </p:nvPicPr>
        <p:blipFill>
          <a:blip r:embed="rId6"/>
          <a:stretch>
            <a:fillRect/>
          </a:stretch>
        </p:blipFill>
        <p:spPr>
          <a:xfrm>
            <a:off x="6056826" y="2781323"/>
            <a:ext cx="3206496" cy="2721110"/>
          </a:xfrm>
          <a:prstGeom prst="rect">
            <a:avLst/>
          </a:prstGeom>
        </p:spPr>
      </p:pic>
      <p:sp>
        <p:nvSpPr>
          <p:cNvPr id="17" name="Content Placeholder 2"/>
          <p:cNvSpPr txBox="1">
            <a:spLocks/>
          </p:cNvSpPr>
          <p:nvPr/>
        </p:nvSpPr>
        <p:spPr bwMode="auto">
          <a:xfrm>
            <a:off x="381000" y="1143000"/>
            <a:ext cx="3110880" cy="1133872"/>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Arial" charset="0"/>
                <a:cs typeface="Arial"/>
              </a:defRPr>
            </a:lvl2pPr>
            <a:lvl3pPr marL="1143000" indent="-228600" algn="l" rtl="0" eaLnBrk="0" fontAlgn="base" hangingPunct="0">
              <a:spcBef>
                <a:spcPct val="20000"/>
              </a:spcBef>
              <a:spcAft>
                <a:spcPct val="0"/>
              </a:spcAft>
              <a:buChar char="•"/>
              <a:defRPr sz="1600">
                <a:solidFill>
                  <a:schemeClr val="tx1"/>
                </a:solidFill>
                <a:latin typeface="Arial"/>
                <a:ea typeface="Arial" charset="0"/>
                <a:cs typeface="Arial"/>
              </a:defRPr>
            </a:lvl3pPr>
            <a:lvl4pPr marL="1600200" indent="-228600" algn="l" rtl="0" eaLnBrk="0" fontAlgn="base" hangingPunct="0">
              <a:spcBef>
                <a:spcPct val="20000"/>
              </a:spcBef>
              <a:spcAft>
                <a:spcPct val="0"/>
              </a:spcAft>
              <a:buChar char="–"/>
              <a:defRPr sz="1600">
                <a:solidFill>
                  <a:schemeClr val="tx1"/>
                </a:solidFill>
                <a:latin typeface="Arial"/>
                <a:ea typeface="Arial" charset="0"/>
                <a:cs typeface="Arial"/>
              </a:defRPr>
            </a:lvl4pPr>
            <a:lvl5pPr marL="2057400" indent="-228600" algn="l" rtl="0" eaLnBrk="0" fontAlgn="base" hangingPunct="0">
              <a:spcBef>
                <a:spcPct val="20000"/>
              </a:spcBef>
              <a:spcAft>
                <a:spcPct val="0"/>
              </a:spcAft>
              <a:buChar char="»"/>
              <a:defRPr sz="1600">
                <a:solidFill>
                  <a:schemeClr val="tx1"/>
                </a:solidFill>
                <a:latin typeface="Arial"/>
                <a:ea typeface="Arial" charset="0"/>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177800" indent="-177800"/>
            <a:r>
              <a:rPr lang="en-US" b="0" dirty="0"/>
              <a:t>Fresca2 : CERN, CEA construction phase</a:t>
            </a:r>
          </a:p>
          <a:p>
            <a:pPr marL="177800" indent="-177800"/>
            <a:r>
              <a:rPr lang="en-US" b="0" dirty="0"/>
              <a:t>First tests 2014</a:t>
            </a:r>
          </a:p>
        </p:txBody>
      </p:sp>
      <p:sp>
        <p:nvSpPr>
          <p:cNvPr id="2" name="Slide Number Placeholder 1"/>
          <p:cNvSpPr>
            <a:spLocks noGrp="1"/>
          </p:cNvSpPr>
          <p:nvPr>
            <p:ph type="sldNum" sz="quarter" idx="10"/>
          </p:nvPr>
        </p:nvSpPr>
        <p:spPr/>
        <p:txBody>
          <a:bodyPr/>
          <a:lstStyle/>
          <a:p>
            <a:pPr>
              <a:defRPr/>
            </a:pPr>
            <a:r>
              <a:rPr lang="en-US" dirty="0"/>
              <a:t>       </a:t>
            </a:r>
            <a:fld id="{3E0A7E26-EADD-A749-9B68-ED7D6250ADD7}" type="slidenum">
              <a:rPr lang="en-US" smtClean="0"/>
              <a:pPr>
                <a:defRPr/>
              </a:pPr>
              <a:t>13</a:t>
            </a:fld>
            <a:endParaRPr lang="en-US" dirty="0"/>
          </a:p>
        </p:txBody>
      </p:sp>
      <p:pic>
        <p:nvPicPr>
          <p:cNvPr id="19" name="Content Placeholder 8">
            <a:extLst>
              <a:ext uri="{FF2B5EF4-FFF2-40B4-BE49-F238E27FC236}">
                <a16:creationId xmlns:a16="http://schemas.microsoft.com/office/drawing/2014/main" id="{C31EE298-784A-B347-BD8A-335B8F4551B0}"/>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3229332" y="3530301"/>
            <a:ext cx="2708052" cy="1459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a:extLst>
              <a:ext uri="{FF2B5EF4-FFF2-40B4-BE49-F238E27FC236}">
                <a16:creationId xmlns:a16="http://schemas.microsoft.com/office/drawing/2014/main" id="{6DCECF3D-9EEF-0F4A-8093-AE5D9F82743C}"/>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876089" y="5182424"/>
            <a:ext cx="2451995" cy="1524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9170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37C43B9-4759-FC4A-98E6-82F8C7E626E3}"/>
              </a:ext>
            </a:extLst>
          </p:cNvPr>
          <p:cNvSpPr>
            <a:spLocks noGrp="1"/>
          </p:cNvSpPr>
          <p:nvPr>
            <p:ph type="title"/>
          </p:nvPr>
        </p:nvSpPr>
        <p:spPr/>
        <p:txBody>
          <a:bodyPr/>
          <a:lstStyle/>
          <a:p>
            <a:r>
              <a:rPr lang="en-US" dirty="0"/>
              <a:t>Fabrication of Fresca2</a:t>
            </a:r>
            <a:endParaRPr lang="en-GB" dirty="0"/>
          </a:p>
        </p:txBody>
      </p:sp>
      <p:pic>
        <p:nvPicPr>
          <p:cNvPr id="15" name="Picture 14">
            <a:extLst>
              <a:ext uri="{FF2B5EF4-FFF2-40B4-BE49-F238E27FC236}">
                <a16:creationId xmlns:a16="http://schemas.microsoft.com/office/drawing/2014/main" id="{5CDDA342-D624-3240-A683-6B8F149195F1}"/>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158374" y="2186264"/>
            <a:ext cx="2708260" cy="2623516"/>
          </a:xfrm>
          <a:prstGeom prst="rect">
            <a:avLst/>
          </a:prstGeom>
          <a:noFill/>
          <a:ln>
            <a:noFill/>
          </a:ln>
          <a:effectLst/>
        </p:spPr>
      </p:pic>
      <p:pic>
        <p:nvPicPr>
          <p:cNvPr id="16" name="Picture 15">
            <a:extLst>
              <a:ext uri="{FF2B5EF4-FFF2-40B4-BE49-F238E27FC236}">
                <a16:creationId xmlns:a16="http://schemas.microsoft.com/office/drawing/2014/main" id="{466A3BA9-7764-014C-A98B-D260E5BEEF9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931231" y="2375408"/>
            <a:ext cx="4100887" cy="2434372"/>
          </a:xfrm>
          <a:prstGeom prst="rect">
            <a:avLst/>
          </a:prstGeom>
        </p:spPr>
      </p:pic>
      <p:sp>
        <p:nvSpPr>
          <p:cNvPr id="17" name="Content Placeholder 2">
            <a:extLst>
              <a:ext uri="{FF2B5EF4-FFF2-40B4-BE49-F238E27FC236}">
                <a16:creationId xmlns:a16="http://schemas.microsoft.com/office/drawing/2014/main" id="{FB98C627-1906-C042-8473-0A78AFB5422B}"/>
              </a:ext>
            </a:extLst>
          </p:cNvPr>
          <p:cNvSpPr>
            <a:spLocks noGrp="1"/>
          </p:cNvSpPr>
          <p:nvPr>
            <p:ph idx="1"/>
          </p:nvPr>
        </p:nvSpPr>
        <p:spPr>
          <a:xfrm>
            <a:off x="381000" y="1143000"/>
            <a:ext cx="8439472" cy="1043264"/>
          </a:xfrm>
        </p:spPr>
        <p:txBody>
          <a:bodyPr/>
          <a:lstStyle/>
          <a:p>
            <a:pPr marL="0" indent="0">
              <a:buNone/>
            </a:pPr>
            <a:r>
              <a:rPr lang="en-US" dirty="0"/>
              <a:t>Straightforward technology to wind block coils with flared ends:</a:t>
            </a:r>
          </a:p>
          <a:p>
            <a:pPr marL="0" indent="0">
              <a:buNone/>
            </a:pPr>
            <a:r>
              <a:rPr lang="en-US" dirty="0"/>
              <a:t>Cable volume changes during reaction: took long to get a grip on this</a:t>
            </a:r>
          </a:p>
          <a:p>
            <a:pPr marL="0" indent="0">
              <a:buNone/>
            </a:pPr>
            <a:r>
              <a:rPr lang="en-US" dirty="0"/>
              <a:t>Tailored shim in between coils for perfect mechanical contact</a:t>
            </a:r>
          </a:p>
          <a:p>
            <a:endParaRPr lang="en-US" dirty="0"/>
          </a:p>
        </p:txBody>
      </p:sp>
      <p:pic>
        <p:nvPicPr>
          <p:cNvPr id="18" name="Image 9">
            <a:extLst>
              <a:ext uri="{FF2B5EF4-FFF2-40B4-BE49-F238E27FC236}">
                <a16:creationId xmlns:a16="http://schemas.microsoft.com/office/drawing/2014/main" id="{888BD126-6CB6-6043-B5F4-E9AB4F6B61EB}"/>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6732240" y="4973168"/>
            <a:ext cx="2299878" cy="17693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 name="Picture 18">
            <a:extLst>
              <a:ext uri="{FF2B5EF4-FFF2-40B4-BE49-F238E27FC236}">
                <a16:creationId xmlns:a16="http://schemas.microsoft.com/office/drawing/2014/main" id="{4EB7E378-B041-9241-A662-75DC3CAC84E5}"/>
              </a:ext>
            </a:extLst>
          </p:cNvPr>
          <p:cNvPicPr/>
          <p:nvPr/>
        </p:nvPicPr>
        <p:blipFill>
          <a:blip r:embed="rId5" cstate="screen">
            <a:extLst>
              <a:ext uri="{28A0092B-C50C-407E-A947-70E740481C1C}">
                <a14:useLocalDpi xmlns:a14="http://schemas.microsoft.com/office/drawing/2010/main"/>
              </a:ext>
            </a:extLst>
          </a:blip>
          <a:stretch>
            <a:fillRect/>
          </a:stretch>
        </p:blipFill>
        <p:spPr>
          <a:xfrm>
            <a:off x="3491880" y="4968730"/>
            <a:ext cx="3085465" cy="1735455"/>
          </a:xfrm>
          <a:prstGeom prst="rect">
            <a:avLst/>
          </a:prstGeom>
        </p:spPr>
      </p:pic>
      <p:pic>
        <p:nvPicPr>
          <p:cNvPr id="20" name="Picture 19">
            <a:extLst>
              <a:ext uri="{FF2B5EF4-FFF2-40B4-BE49-F238E27FC236}">
                <a16:creationId xmlns:a16="http://schemas.microsoft.com/office/drawing/2014/main" id="{36D8064A-24D7-A545-94A9-1491847EC93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auto">
          <a:xfrm>
            <a:off x="306173" y="4968730"/>
            <a:ext cx="3086443" cy="1735455"/>
          </a:xfrm>
          <a:prstGeom prst="rect">
            <a:avLst/>
          </a:prstGeom>
          <a:noFill/>
          <a:ln>
            <a:noFill/>
          </a:ln>
        </p:spPr>
      </p:pic>
    </p:spTree>
    <p:extLst>
      <p:ext uri="{BB962C8B-B14F-4D97-AF65-F5344CB8AC3E}">
        <p14:creationId xmlns:p14="http://schemas.microsoft.com/office/powerpoint/2010/main" val="29126736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Cold test of the Fresca2</a:t>
            </a:r>
          </a:p>
        </p:txBody>
      </p:sp>
      <p:sp>
        <p:nvSpPr>
          <p:cNvPr id="4" name="Slide Number Placeholder 3"/>
          <p:cNvSpPr>
            <a:spLocks noGrp="1"/>
          </p:cNvSpPr>
          <p:nvPr>
            <p:ph type="sldNum" sz="quarter" idx="10"/>
          </p:nvPr>
        </p:nvSpPr>
        <p:spPr/>
        <p:txBody>
          <a:bodyPr/>
          <a:lstStyle/>
          <a:p>
            <a:fld id="{28C57388-5BA1-214C-B04D-06BAAA3280B9}" type="slidenum">
              <a:rPr lang="en-US" smtClean="0"/>
              <a:pPr/>
              <a:t>15</a:t>
            </a:fld>
            <a:endParaRPr lang="en-US"/>
          </a:p>
        </p:txBody>
      </p:sp>
      <p:pic>
        <p:nvPicPr>
          <p:cNvPr id="6" name="Picture 5">
            <a:extLst>
              <a:ext uri="{FF2B5EF4-FFF2-40B4-BE49-F238E27FC236}">
                <a16:creationId xmlns:a16="http://schemas.microsoft.com/office/drawing/2014/main" id="{E85FEAE2-170A-9648-8F61-3D383B1E3049}"/>
              </a:ext>
            </a:extLst>
          </p:cNvPr>
          <p:cNvPicPr>
            <a:picLocks noChangeAspect="1"/>
          </p:cNvPicPr>
          <p:nvPr/>
        </p:nvPicPr>
        <p:blipFill>
          <a:blip r:embed="rId2"/>
          <a:stretch>
            <a:fillRect/>
          </a:stretch>
        </p:blipFill>
        <p:spPr>
          <a:xfrm>
            <a:off x="4181031" y="1175879"/>
            <a:ext cx="4852915" cy="3066898"/>
          </a:xfrm>
          <a:prstGeom prst="rect">
            <a:avLst/>
          </a:prstGeom>
        </p:spPr>
      </p:pic>
      <p:pic>
        <p:nvPicPr>
          <p:cNvPr id="12" name="Picture 11">
            <a:extLst>
              <a:ext uri="{FF2B5EF4-FFF2-40B4-BE49-F238E27FC236}">
                <a16:creationId xmlns:a16="http://schemas.microsoft.com/office/drawing/2014/main" id="{6D554E3B-8CB6-4748-A232-DF074AD7DFF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9185" y="2709328"/>
            <a:ext cx="3037507" cy="4050011"/>
          </a:xfrm>
          <a:prstGeom prst="rect">
            <a:avLst/>
          </a:prstGeom>
        </p:spPr>
      </p:pic>
      <p:sp>
        <p:nvSpPr>
          <p:cNvPr id="5" name="Content Placeholder 4">
            <a:extLst>
              <a:ext uri="{FF2B5EF4-FFF2-40B4-BE49-F238E27FC236}">
                <a16:creationId xmlns:a16="http://schemas.microsoft.com/office/drawing/2014/main" id="{4FEA61AB-CE20-784B-93AA-C53A2356D145}"/>
              </a:ext>
            </a:extLst>
          </p:cNvPr>
          <p:cNvSpPr>
            <a:spLocks noGrp="1"/>
          </p:cNvSpPr>
          <p:nvPr>
            <p:ph idx="1"/>
          </p:nvPr>
        </p:nvSpPr>
        <p:spPr>
          <a:xfrm>
            <a:off x="381000" y="1143000"/>
            <a:ext cx="3800031" cy="1421904"/>
          </a:xfrm>
        </p:spPr>
        <p:txBody>
          <a:bodyPr/>
          <a:lstStyle/>
          <a:p>
            <a:r>
              <a:rPr lang="en-GB" dirty="0"/>
              <a:t>Only short training to 13T@1.9K</a:t>
            </a:r>
          </a:p>
          <a:p>
            <a:r>
              <a:rPr lang="en-GB" dirty="0"/>
              <a:t>Record field 14.6T at higher pre-stress</a:t>
            </a:r>
          </a:p>
          <a:p>
            <a:r>
              <a:rPr lang="en-GB" dirty="0"/>
              <a:t>DC ops at 14.4T possible</a:t>
            </a:r>
          </a:p>
          <a:p>
            <a:endParaRPr lang="en-GB" dirty="0"/>
          </a:p>
        </p:txBody>
      </p:sp>
      <p:pic>
        <p:nvPicPr>
          <p:cNvPr id="13" name="Picture 12">
            <a:extLst>
              <a:ext uri="{FF2B5EF4-FFF2-40B4-BE49-F238E27FC236}">
                <a16:creationId xmlns:a16="http://schemas.microsoft.com/office/drawing/2014/main" id="{8A28E3A9-F1A3-4A4B-B5F6-4DE0B438BE5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084168" y="5157192"/>
            <a:ext cx="2861491" cy="1739382"/>
          </a:xfrm>
          <a:prstGeom prst="rect">
            <a:avLst/>
          </a:prstGeom>
        </p:spPr>
      </p:pic>
      <p:pic>
        <p:nvPicPr>
          <p:cNvPr id="14" name="Image 12">
            <a:extLst>
              <a:ext uri="{FF2B5EF4-FFF2-40B4-BE49-F238E27FC236}">
                <a16:creationId xmlns:a16="http://schemas.microsoft.com/office/drawing/2014/main" id="{42E423C5-F072-C649-A08F-FFC27824A259}"/>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bwMode="auto">
          <a:xfrm>
            <a:off x="3405819" y="5157192"/>
            <a:ext cx="2800449" cy="1700808"/>
          </a:xfrm>
          <a:prstGeom prst="rect">
            <a:avLst/>
          </a:prstGeom>
          <a:noFill/>
        </p:spPr>
      </p:pic>
      <p:sp>
        <p:nvSpPr>
          <p:cNvPr id="7" name="TextBox 6">
            <a:extLst>
              <a:ext uri="{FF2B5EF4-FFF2-40B4-BE49-F238E27FC236}">
                <a16:creationId xmlns:a16="http://schemas.microsoft.com/office/drawing/2014/main" id="{D7118949-9521-804A-A2ED-292F9281DB31}"/>
              </a:ext>
            </a:extLst>
          </p:cNvPr>
          <p:cNvSpPr txBox="1"/>
          <p:nvPr/>
        </p:nvSpPr>
        <p:spPr>
          <a:xfrm>
            <a:off x="3547420" y="4252776"/>
            <a:ext cx="5486526" cy="646331"/>
          </a:xfrm>
          <a:prstGeom prst="rect">
            <a:avLst/>
          </a:prstGeom>
          <a:noFill/>
        </p:spPr>
        <p:txBody>
          <a:bodyPr wrap="square" rtlCol="0">
            <a:spAutoFit/>
          </a:bodyPr>
          <a:lstStyle/>
          <a:p>
            <a:r>
              <a:rPr lang="en-GB" sz="1800" b="0" dirty="0">
                <a:latin typeface="Arial" panose="020B0604020202020204" pitchFamily="34" charset="0"/>
                <a:cs typeface="Arial" panose="020B0604020202020204" pitchFamily="34" charset="0"/>
              </a:rPr>
              <a:t>Still some optimisations to do on coil manufacturing: where to slip and where not…</a:t>
            </a:r>
          </a:p>
        </p:txBody>
      </p:sp>
    </p:spTree>
    <p:extLst>
      <p:ext uri="{BB962C8B-B14F-4D97-AF65-F5344CB8AC3E}">
        <p14:creationId xmlns:p14="http://schemas.microsoft.com/office/powerpoint/2010/main" val="41045253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3-07-02 at 11.52.02 AM.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340768"/>
            <a:ext cx="9144000" cy="4446649"/>
          </a:xfrm>
          <a:prstGeom prst="rect">
            <a:avLst/>
          </a:prstGeom>
        </p:spPr>
      </p:pic>
      <p:grpSp>
        <p:nvGrpSpPr>
          <p:cNvPr id="40" name="Group 39"/>
          <p:cNvGrpSpPr/>
          <p:nvPr/>
        </p:nvGrpSpPr>
        <p:grpSpPr>
          <a:xfrm>
            <a:off x="1744274" y="3730360"/>
            <a:ext cx="2581354" cy="1254871"/>
            <a:chOff x="1744274" y="3114675"/>
            <a:chExt cx="2581354" cy="1254871"/>
          </a:xfrm>
          <a:solidFill>
            <a:schemeClr val="accent2"/>
          </a:solidFill>
          <a:effectLst/>
        </p:grpSpPr>
        <p:sp>
          <p:nvSpPr>
            <p:cNvPr id="41" name="Donut 40"/>
            <p:cNvSpPr/>
            <p:nvPr/>
          </p:nvSpPr>
          <p:spPr>
            <a:xfrm>
              <a:off x="1744274" y="3118121"/>
              <a:ext cx="2568780" cy="1251425"/>
            </a:xfrm>
            <a:prstGeom prst="donut">
              <a:avLst>
                <a:gd name="adj" fmla="val 2674"/>
              </a:avLst>
            </a:prstGeom>
            <a:grpFill/>
            <a:ln w="6350">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solidFill>
                  <a:schemeClr val="tx1"/>
                </a:solidFill>
              </a:endParaRPr>
            </a:p>
          </p:txBody>
        </p:sp>
        <p:sp>
          <p:nvSpPr>
            <p:cNvPr id="42" name="Oval 41"/>
            <p:cNvSpPr>
              <a:spLocks noChangeAspect="1"/>
            </p:cNvSpPr>
            <p:nvPr/>
          </p:nvSpPr>
          <p:spPr>
            <a:xfrm>
              <a:off x="3896788" y="3282595"/>
              <a:ext cx="81535" cy="73380"/>
            </a:xfrm>
            <a:prstGeom prst="ellipse">
              <a:avLst/>
            </a:prstGeom>
            <a:grp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3" name="Oval 42"/>
            <p:cNvSpPr/>
            <p:nvPr/>
          </p:nvSpPr>
          <p:spPr>
            <a:xfrm>
              <a:off x="2025650" y="4098925"/>
              <a:ext cx="76200" cy="71385"/>
            </a:xfrm>
            <a:prstGeom prst="ellipse">
              <a:avLst/>
            </a:prstGeom>
            <a:grp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4" name="Oval 43"/>
            <p:cNvSpPr/>
            <p:nvPr/>
          </p:nvSpPr>
          <p:spPr>
            <a:xfrm>
              <a:off x="3308708" y="3114675"/>
              <a:ext cx="82192" cy="78039"/>
            </a:xfrm>
            <a:prstGeom prst="ellipse">
              <a:avLst/>
            </a:prstGeom>
            <a:grp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5" name="Oval 44"/>
            <p:cNvSpPr/>
            <p:nvPr/>
          </p:nvSpPr>
          <p:spPr>
            <a:xfrm>
              <a:off x="4241800" y="3605966"/>
              <a:ext cx="83828" cy="80209"/>
            </a:xfrm>
            <a:prstGeom prst="ellipse">
              <a:avLst/>
            </a:prstGeom>
            <a:grp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36" name="Title 35"/>
          <p:cNvSpPr>
            <a:spLocks noGrp="1"/>
          </p:cNvSpPr>
          <p:nvPr>
            <p:ph type="title"/>
          </p:nvPr>
        </p:nvSpPr>
        <p:spPr/>
        <p:txBody>
          <a:bodyPr>
            <a:normAutofit/>
          </a:bodyPr>
          <a:lstStyle/>
          <a:p>
            <a:r>
              <a:rPr lang="en-GB" sz="2800" dirty="0"/>
              <a:t>FCC development 	(2014 - ... )</a:t>
            </a:r>
            <a:endParaRPr lang="en-US" sz="2800" i="1" dirty="0"/>
          </a:p>
        </p:txBody>
      </p:sp>
      <p:sp>
        <p:nvSpPr>
          <p:cNvPr id="38" name="TextBox 37"/>
          <p:cNvSpPr txBox="1"/>
          <p:nvPr/>
        </p:nvSpPr>
        <p:spPr>
          <a:xfrm>
            <a:off x="191182" y="5722286"/>
            <a:ext cx="1910668" cy="923330"/>
          </a:xfrm>
          <a:prstGeom prst="rect">
            <a:avLst/>
          </a:prstGeom>
          <a:noFill/>
        </p:spPr>
        <p:txBody>
          <a:bodyPr wrap="square" rtlCol="0">
            <a:spAutoFit/>
          </a:bodyPr>
          <a:lstStyle/>
          <a:p>
            <a:pPr algn="ctr"/>
            <a:r>
              <a:rPr lang="en-US" sz="1800" dirty="0">
                <a:solidFill>
                  <a:schemeClr val="accent4"/>
                </a:solidFill>
                <a:latin typeface="Arial"/>
                <a:cs typeface="Arial"/>
              </a:rPr>
              <a:t>LHC</a:t>
            </a:r>
          </a:p>
          <a:p>
            <a:pPr algn="ctr"/>
            <a:r>
              <a:rPr lang="en-US" sz="1800" dirty="0">
                <a:solidFill>
                  <a:schemeClr val="accent4"/>
                </a:solidFill>
                <a:latin typeface="Arial"/>
                <a:cs typeface="Arial"/>
              </a:rPr>
              <a:t>27 km, 8.33 T</a:t>
            </a:r>
          </a:p>
          <a:p>
            <a:pPr algn="ctr"/>
            <a:r>
              <a:rPr lang="en-US" sz="1800" dirty="0">
                <a:solidFill>
                  <a:schemeClr val="accent4"/>
                </a:solidFill>
                <a:latin typeface="Arial"/>
                <a:cs typeface="Arial"/>
              </a:rPr>
              <a:t>14 </a:t>
            </a:r>
            <a:r>
              <a:rPr lang="en-US" sz="1800" dirty="0" err="1">
                <a:solidFill>
                  <a:schemeClr val="accent4"/>
                </a:solidFill>
                <a:latin typeface="Arial"/>
                <a:cs typeface="Arial"/>
              </a:rPr>
              <a:t>TeV</a:t>
            </a:r>
            <a:r>
              <a:rPr lang="en-US" sz="1800" dirty="0">
                <a:solidFill>
                  <a:schemeClr val="accent4"/>
                </a:solidFill>
                <a:latin typeface="Arial"/>
                <a:cs typeface="Arial"/>
              </a:rPr>
              <a:t> (</a:t>
            </a:r>
            <a:r>
              <a:rPr lang="en-US" sz="1800" dirty="0" err="1">
                <a:solidFill>
                  <a:schemeClr val="accent4"/>
                </a:solidFill>
                <a:latin typeface="Arial"/>
                <a:cs typeface="Arial"/>
              </a:rPr>
              <a:t>c.o.m</a:t>
            </a:r>
            <a:r>
              <a:rPr lang="en-US" sz="1800" dirty="0">
                <a:solidFill>
                  <a:schemeClr val="accent4"/>
                </a:solidFill>
                <a:latin typeface="Arial"/>
                <a:cs typeface="Arial"/>
              </a:rPr>
              <a:t>.)</a:t>
            </a:r>
          </a:p>
        </p:txBody>
      </p:sp>
      <p:grpSp>
        <p:nvGrpSpPr>
          <p:cNvPr id="64" name="Group 63"/>
          <p:cNvGrpSpPr/>
          <p:nvPr/>
        </p:nvGrpSpPr>
        <p:grpSpPr>
          <a:xfrm>
            <a:off x="2248202" y="1901216"/>
            <a:ext cx="6486985" cy="4719250"/>
            <a:chOff x="2248202" y="1224133"/>
            <a:chExt cx="6486985" cy="4719250"/>
          </a:xfrm>
        </p:grpSpPr>
        <p:sp>
          <p:nvSpPr>
            <p:cNvPr id="39" name="TextBox 38"/>
            <p:cNvSpPr txBox="1"/>
            <p:nvPr/>
          </p:nvSpPr>
          <p:spPr>
            <a:xfrm>
              <a:off x="4697756" y="5020053"/>
              <a:ext cx="1925039" cy="923330"/>
            </a:xfrm>
            <a:prstGeom prst="rect">
              <a:avLst/>
            </a:prstGeom>
            <a:noFill/>
          </p:spPr>
          <p:txBody>
            <a:bodyPr wrap="none" rtlCol="0">
              <a:spAutoFit/>
            </a:bodyPr>
            <a:lstStyle/>
            <a:p>
              <a:pPr algn="ctr"/>
              <a:r>
                <a:rPr lang="en-US" sz="1800" dirty="0">
                  <a:latin typeface="Arial"/>
                  <a:cs typeface="Arial"/>
                </a:rPr>
                <a:t>FCC-</a:t>
              </a:r>
              <a:r>
                <a:rPr lang="en-US" sz="1800" dirty="0" err="1">
                  <a:latin typeface="Arial"/>
                  <a:cs typeface="Arial"/>
                </a:rPr>
                <a:t>hh</a:t>
              </a:r>
              <a:endParaRPr lang="en-US" sz="1800" dirty="0">
                <a:latin typeface="Arial"/>
                <a:cs typeface="Arial"/>
              </a:endParaRPr>
            </a:p>
            <a:p>
              <a:pPr algn="ctr"/>
              <a:r>
                <a:rPr lang="en-US" sz="1800" dirty="0">
                  <a:latin typeface="Arial"/>
                  <a:cs typeface="Arial"/>
                </a:rPr>
                <a:t>80 km, </a:t>
              </a:r>
              <a:r>
                <a:rPr lang="en-US" sz="1800" b="1" dirty="0">
                  <a:latin typeface="Arial"/>
                  <a:cs typeface="Arial"/>
                </a:rPr>
                <a:t>20 T</a:t>
              </a:r>
            </a:p>
            <a:p>
              <a:pPr algn="ctr"/>
              <a:r>
                <a:rPr lang="en-US" sz="1800" dirty="0">
                  <a:latin typeface="Arial"/>
                  <a:cs typeface="Arial"/>
                </a:rPr>
                <a:t>100 </a:t>
              </a:r>
              <a:r>
                <a:rPr lang="en-US" sz="1800" dirty="0" err="1">
                  <a:latin typeface="Arial"/>
                  <a:cs typeface="Arial"/>
                </a:rPr>
                <a:t>TeV</a:t>
              </a:r>
              <a:r>
                <a:rPr lang="en-US" sz="1800" dirty="0">
                  <a:latin typeface="Arial"/>
                  <a:cs typeface="Arial"/>
                </a:rPr>
                <a:t> (</a:t>
              </a:r>
              <a:r>
                <a:rPr lang="en-US" sz="1800" dirty="0" err="1">
                  <a:latin typeface="Arial"/>
                  <a:cs typeface="Arial"/>
                </a:rPr>
                <a:t>c.o.m</a:t>
              </a:r>
              <a:r>
                <a:rPr lang="en-US" sz="1800" dirty="0">
                  <a:latin typeface="Arial"/>
                  <a:cs typeface="Arial"/>
                </a:rPr>
                <a:t>.)</a:t>
              </a:r>
              <a:endParaRPr lang="en-US" sz="2000" dirty="0">
                <a:solidFill>
                  <a:schemeClr val="bg1"/>
                </a:solidFill>
              </a:endParaRPr>
            </a:p>
          </p:txBody>
        </p:sp>
        <p:grpSp>
          <p:nvGrpSpPr>
            <p:cNvPr id="47" name="Group 46"/>
            <p:cNvGrpSpPr/>
            <p:nvPr/>
          </p:nvGrpSpPr>
          <p:grpSpPr>
            <a:xfrm>
              <a:off x="2248202" y="1224133"/>
              <a:ext cx="6486985" cy="2885406"/>
              <a:chOff x="2248202" y="1220555"/>
              <a:chExt cx="6486985" cy="2885406"/>
            </a:xfrm>
          </p:grpSpPr>
          <p:sp>
            <p:nvSpPr>
              <p:cNvPr id="27" name="Donut 26"/>
              <p:cNvSpPr/>
              <p:nvPr/>
            </p:nvSpPr>
            <p:spPr>
              <a:xfrm>
                <a:off x="2248202" y="1220555"/>
                <a:ext cx="6486985" cy="2885406"/>
              </a:xfrm>
              <a:prstGeom prst="donut">
                <a:avLst>
                  <a:gd name="adj" fmla="val 1425"/>
                </a:avLst>
              </a:prstGeom>
              <a:gradFill flip="none" rotWithShape="1">
                <a:gsLst>
                  <a:gs pos="0">
                    <a:schemeClr val="tx1">
                      <a:lumMod val="40000"/>
                      <a:lumOff val="60000"/>
                      <a:alpha val="40000"/>
                    </a:schemeClr>
                  </a:gs>
                  <a:gs pos="46000">
                    <a:schemeClr val="tx1">
                      <a:alpha val="45000"/>
                    </a:schemeClr>
                  </a:gs>
                  <a:gs pos="100000">
                    <a:schemeClr val="tx1">
                      <a:lumMod val="40000"/>
                      <a:lumOff val="60000"/>
                      <a:alpha val="55000"/>
                    </a:schemeClr>
                  </a:gs>
                </a:gsLst>
                <a:lin ang="5400000" scaled="1"/>
                <a:tileRect/>
              </a:gradFill>
              <a:effectLst>
                <a:glow rad="88900">
                  <a:schemeClr val="accent1">
                    <a:tint val="30000"/>
                    <a:shade val="95000"/>
                    <a:satMod val="300000"/>
                    <a:alpha val="2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9" name="Oval 28"/>
              <p:cNvSpPr/>
              <p:nvPr/>
            </p:nvSpPr>
            <p:spPr>
              <a:xfrm>
                <a:off x="2377655" y="3069147"/>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2544887" y="1956403"/>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4366784" y="1290779"/>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667958" y="1327306"/>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8345133" y="2028403"/>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6283887" y="3996431"/>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8057133" y="3416438"/>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068382" y="3916485"/>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65" name="Group 64"/>
          <p:cNvGrpSpPr/>
          <p:nvPr/>
        </p:nvGrpSpPr>
        <p:grpSpPr>
          <a:xfrm>
            <a:off x="2154704" y="1657811"/>
            <a:ext cx="6912768" cy="4993432"/>
            <a:chOff x="2154704" y="980728"/>
            <a:chExt cx="6912768" cy="4993432"/>
          </a:xfrm>
        </p:grpSpPr>
        <p:sp>
          <p:nvSpPr>
            <p:cNvPr id="49" name="TextBox 48"/>
            <p:cNvSpPr txBox="1"/>
            <p:nvPr/>
          </p:nvSpPr>
          <p:spPr>
            <a:xfrm>
              <a:off x="6922832" y="5020053"/>
              <a:ext cx="2002434" cy="954107"/>
            </a:xfrm>
            <a:prstGeom prst="rect">
              <a:avLst/>
            </a:prstGeom>
            <a:noFill/>
          </p:spPr>
          <p:txBody>
            <a:bodyPr wrap="none" rtlCol="0">
              <a:spAutoFit/>
            </a:bodyPr>
            <a:lstStyle/>
            <a:p>
              <a:pPr algn="ctr"/>
              <a:r>
                <a:rPr lang="en-US" sz="1800" dirty="0">
                  <a:solidFill>
                    <a:srgbClr val="008000"/>
                  </a:solidFill>
                  <a:latin typeface="Arial"/>
                  <a:cs typeface="Arial"/>
                </a:rPr>
                <a:t>FCC-</a:t>
              </a:r>
              <a:r>
                <a:rPr lang="en-US" sz="1800" dirty="0" err="1">
                  <a:solidFill>
                    <a:srgbClr val="008000"/>
                  </a:solidFill>
                  <a:latin typeface="Arial"/>
                  <a:cs typeface="Arial"/>
                </a:rPr>
                <a:t>hh</a:t>
              </a:r>
              <a:endParaRPr lang="en-US" sz="1800" dirty="0">
                <a:solidFill>
                  <a:srgbClr val="008000"/>
                </a:solidFill>
                <a:latin typeface="Arial"/>
                <a:cs typeface="Arial"/>
              </a:endParaRPr>
            </a:p>
            <a:p>
              <a:pPr algn="ctr"/>
              <a:r>
                <a:rPr lang="en-US" sz="1800" dirty="0">
                  <a:solidFill>
                    <a:srgbClr val="008000"/>
                  </a:solidFill>
                  <a:latin typeface="Arial"/>
                  <a:cs typeface="Arial"/>
                </a:rPr>
                <a:t>100 km, </a:t>
              </a:r>
              <a:r>
                <a:rPr lang="en-US" sz="1800" b="1" dirty="0">
                  <a:solidFill>
                    <a:srgbClr val="008000"/>
                  </a:solidFill>
                  <a:latin typeface="Arial"/>
                  <a:cs typeface="Arial"/>
                </a:rPr>
                <a:t>16 T</a:t>
              </a:r>
            </a:p>
            <a:p>
              <a:pPr algn="ctr"/>
              <a:r>
                <a:rPr lang="en-US" sz="1800" dirty="0">
                  <a:solidFill>
                    <a:srgbClr val="008000"/>
                  </a:solidFill>
                  <a:latin typeface="Arial"/>
                  <a:cs typeface="Arial"/>
                </a:rPr>
                <a:t>100 </a:t>
              </a:r>
              <a:r>
                <a:rPr lang="en-US" sz="1800" dirty="0" err="1">
                  <a:solidFill>
                    <a:srgbClr val="008000"/>
                  </a:solidFill>
                  <a:latin typeface="Arial"/>
                  <a:cs typeface="Arial"/>
                </a:rPr>
                <a:t>TeV</a:t>
              </a:r>
              <a:r>
                <a:rPr lang="en-US" sz="1800" dirty="0">
                  <a:solidFill>
                    <a:srgbClr val="008000"/>
                  </a:solidFill>
                  <a:latin typeface="Arial"/>
                  <a:cs typeface="Arial"/>
                </a:rPr>
                <a:t> (</a:t>
              </a:r>
              <a:r>
                <a:rPr lang="en-US" sz="1800" dirty="0" err="1">
                  <a:solidFill>
                    <a:srgbClr val="008000"/>
                  </a:solidFill>
                  <a:latin typeface="Arial"/>
                  <a:cs typeface="Arial"/>
                </a:rPr>
                <a:t>c.o.m</a:t>
              </a:r>
              <a:r>
                <a:rPr lang="en-US" sz="1800" dirty="0">
                  <a:solidFill>
                    <a:srgbClr val="008000"/>
                  </a:solidFill>
                  <a:latin typeface="Arial"/>
                  <a:cs typeface="Arial"/>
                </a:rPr>
                <a:t>.)</a:t>
              </a:r>
              <a:r>
                <a:rPr lang="en-US" sz="2000" dirty="0" err="1">
                  <a:solidFill>
                    <a:schemeClr val="bg1"/>
                  </a:solidFill>
                </a:rPr>
                <a:t>i</a:t>
              </a:r>
              <a:endParaRPr lang="en-US" sz="2000" dirty="0">
                <a:solidFill>
                  <a:schemeClr val="bg1"/>
                </a:solidFill>
              </a:endParaRPr>
            </a:p>
          </p:txBody>
        </p:sp>
        <p:grpSp>
          <p:nvGrpSpPr>
            <p:cNvPr id="50" name="Group 49"/>
            <p:cNvGrpSpPr/>
            <p:nvPr/>
          </p:nvGrpSpPr>
          <p:grpSpPr>
            <a:xfrm>
              <a:off x="2154704" y="980728"/>
              <a:ext cx="6912768" cy="3128811"/>
              <a:chOff x="2154704" y="977150"/>
              <a:chExt cx="6912768" cy="3128811"/>
            </a:xfrm>
          </p:grpSpPr>
          <p:sp>
            <p:nvSpPr>
              <p:cNvPr id="51" name="Donut 50"/>
              <p:cNvSpPr/>
              <p:nvPr/>
            </p:nvSpPr>
            <p:spPr>
              <a:xfrm>
                <a:off x="2154704" y="977150"/>
                <a:ext cx="6912768" cy="3128811"/>
              </a:xfrm>
              <a:prstGeom prst="donut">
                <a:avLst>
                  <a:gd name="adj" fmla="val 1425"/>
                </a:avLst>
              </a:prstGeom>
              <a:gradFill flip="none" rotWithShape="1">
                <a:gsLst>
                  <a:gs pos="0">
                    <a:srgbClr val="CCFFCC">
                      <a:alpha val="40000"/>
                    </a:srgbClr>
                  </a:gs>
                  <a:gs pos="46000">
                    <a:srgbClr val="008000">
                      <a:alpha val="45000"/>
                    </a:srgbClr>
                  </a:gs>
                  <a:gs pos="100000">
                    <a:srgbClr val="CCFFCC">
                      <a:alpha val="55000"/>
                    </a:srgbClr>
                  </a:gs>
                </a:gsLst>
                <a:lin ang="5400000" scaled="1"/>
                <a:tileRect/>
              </a:gradFill>
              <a:effectLst>
                <a:glow rad="88900">
                  <a:schemeClr val="accent1">
                    <a:tint val="30000"/>
                    <a:shade val="95000"/>
                    <a:satMod val="300000"/>
                    <a:alpha val="25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2" name="Oval 51"/>
              <p:cNvSpPr/>
              <p:nvPr/>
            </p:nvSpPr>
            <p:spPr>
              <a:xfrm>
                <a:off x="2385399" y="3076891"/>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Oval 52"/>
              <p:cNvSpPr/>
              <p:nvPr/>
            </p:nvSpPr>
            <p:spPr>
              <a:xfrm>
                <a:off x="2416375" y="1861171"/>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Oval 53"/>
              <p:cNvSpPr/>
              <p:nvPr/>
            </p:nvSpPr>
            <p:spPr>
              <a:xfrm>
                <a:off x="4230528" y="1076555"/>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Oval 54"/>
              <p:cNvSpPr/>
              <p:nvPr/>
            </p:nvSpPr>
            <p:spPr>
              <a:xfrm>
                <a:off x="6869308" y="1084299"/>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Oval 55"/>
              <p:cNvSpPr/>
              <p:nvPr/>
            </p:nvSpPr>
            <p:spPr>
              <a:xfrm>
                <a:off x="8620781" y="1820147"/>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Oval 56"/>
              <p:cNvSpPr/>
              <p:nvPr/>
            </p:nvSpPr>
            <p:spPr>
              <a:xfrm>
                <a:off x="6379960" y="3999174"/>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Oval 57"/>
              <p:cNvSpPr/>
              <p:nvPr/>
            </p:nvSpPr>
            <p:spPr>
              <a:xfrm>
                <a:off x="8258477" y="3462902"/>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9" name="Oval 58"/>
              <p:cNvSpPr/>
              <p:nvPr/>
            </p:nvSpPr>
            <p:spPr>
              <a:xfrm>
                <a:off x="4076126" y="3924229"/>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62" name="Donut 61"/>
          <p:cNvSpPr/>
          <p:nvPr/>
        </p:nvSpPr>
        <p:spPr>
          <a:xfrm>
            <a:off x="3213421" y="3789642"/>
            <a:ext cx="896041" cy="432009"/>
          </a:xfrm>
          <a:prstGeom prst="donut">
            <a:avLst>
              <a:gd name="adj" fmla="val 7536"/>
            </a:avLst>
          </a:prstGeom>
          <a:solidFill>
            <a:schemeClr val="accent2"/>
          </a:solidFill>
          <a:ln w="6350">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66" name="Donut 65"/>
          <p:cNvSpPr/>
          <p:nvPr/>
        </p:nvSpPr>
        <p:spPr>
          <a:xfrm>
            <a:off x="3902519" y="3730359"/>
            <a:ext cx="274772" cy="142243"/>
          </a:xfrm>
          <a:prstGeom prst="donut">
            <a:avLst>
              <a:gd name="adj" fmla="val 14232"/>
            </a:avLst>
          </a:prstGeom>
          <a:solidFill>
            <a:schemeClr val="accent2"/>
          </a:solidFill>
          <a:ln w="6350">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grpSp>
        <p:nvGrpSpPr>
          <p:cNvPr id="63" name="Group 62"/>
          <p:cNvGrpSpPr/>
          <p:nvPr/>
        </p:nvGrpSpPr>
        <p:grpSpPr>
          <a:xfrm>
            <a:off x="1744274" y="3730359"/>
            <a:ext cx="2614753" cy="2890107"/>
            <a:chOff x="1744274" y="3053276"/>
            <a:chExt cx="2614753" cy="2890107"/>
          </a:xfrm>
        </p:grpSpPr>
        <p:grpSp>
          <p:nvGrpSpPr>
            <p:cNvPr id="26" name="Group 25"/>
            <p:cNvGrpSpPr/>
            <p:nvPr/>
          </p:nvGrpSpPr>
          <p:grpSpPr>
            <a:xfrm>
              <a:off x="1744274" y="3053276"/>
              <a:ext cx="2602807" cy="1254872"/>
              <a:chOff x="1744274" y="3114674"/>
              <a:chExt cx="2602807" cy="1254872"/>
            </a:xfrm>
          </p:grpSpPr>
          <p:sp>
            <p:nvSpPr>
              <p:cNvPr id="6" name="Donut 5"/>
              <p:cNvSpPr/>
              <p:nvPr/>
            </p:nvSpPr>
            <p:spPr>
              <a:xfrm>
                <a:off x="1744274" y="3118121"/>
                <a:ext cx="2568780" cy="1251425"/>
              </a:xfrm>
              <a:prstGeom prst="donut">
                <a:avLst>
                  <a:gd name="adj" fmla="val 2674"/>
                </a:avLst>
              </a:prstGeom>
              <a:gradFill flip="none" rotWithShape="1">
                <a:gsLst>
                  <a:gs pos="0">
                    <a:srgbClr val="FF6600">
                      <a:alpha val="51000"/>
                    </a:srgbClr>
                  </a:gs>
                  <a:gs pos="48000">
                    <a:srgbClr val="FF0000">
                      <a:alpha val="51000"/>
                    </a:srgbClr>
                  </a:gs>
                  <a:gs pos="100000">
                    <a:srgbClr val="FF6600">
                      <a:alpha val="51000"/>
                    </a:srgb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 name="Oval 7"/>
              <p:cNvSpPr>
                <a:spLocks/>
              </p:cNvSpPr>
              <p:nvPr/>
            </p:nvSpPr>
            <p:spPr>
              <a:xfrm>
                <a:off x="3858067" y="3282595"/>
                <a:ext cx="144000" cy="720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a:spLocks/>
              </p:cNvSpPr>
              <p:nvPr/>
            </p:nvSpPr>
            <p:spPr>
              <a:xfrm>
                <a:off x="1986930" y="4098924"/>
                <a:ext cx="144000" cy="720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a:spLocks/>
              </p:cNvSpPr>
              <p:nvPr/>
            </p:nvSpPr>
            <p:spPr>
              <a:xfrm>
                <a:off x="3269988" y="3114674"/>
                <a:ext cx="144000" cy="720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a:spLocks/>
              </p:cNvSpPr>
              <p:nvPr/>
            </p:nvSpPr>
            <p:spPr>
              <a:xfrm>
                <a:off x="4203081" y="3605966"/>
                <a:ext cx="144000" cy="720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7" name="TextBox 36"/>
            <p:cNvSpPr txBox="1"/>
            <p:nvPr/>
          </p:nvSpPr>
          <p:spPr>
            <a:xfrm>
              <a:off x="2562366" y="5020053"/>
              <a:ext cx="1796661" cy="923330"/>
            </a:xfrm>
            <a:prstGeom prst="rect">
              <a:avLst/>
            </a:prstGeom>
            <a:noFill/>
          </p:spPr>
          <p:txBody>
            <a:bodyPr wrap="none" rtlCol="0">
              <a:spAutoFit/>
            </a:bodyPr>
            <a:lstStyle/>
            <a:p>
              <a:pPr algn="ctr"/>
              <a:r>
                <a:rPr lang="en-US" sz="1800" dirty="0">
                  <a:solidFill>
                    <a:srgbClr val="FF0000"/>
                  </a:solidFill>
                  <a:latin typeface="Arial"/>
                  <a:cs typeface="Arial"/>
                </a:rPr>
                <a:t>HE-LHC</a:t>
              </a:r>
            </a:p>
            <a:p>
              <a:pPr algn="ctr"/>
              <a:r>
                <a:rPr lang="en-US" sz="1800" dirty="0">
                  <a:solidFill>
                    <a:srgbClr val="FF0000"/>
                  </a:solidFill>
                  <a:latin typeface="Arial"/>
                  <a:cs typeface="Arial"/>
                </a:rPr>
                <a:t>27 km, </a:t>
              </a:r>
              <a:r>
                <a:rPr lang="en-US" sz="1800" b="1" dirty="0">
                  <a:solidFill>
                    <a:srgbClr val="FF0000"/>
                  </a:solidFill>
                  <a:latin typeface="Arial"/>
                  <a:cs typeface="Arial"/>
                </a:rPr>
                <a:t>20 T</a:t>
              </a:r>
            </a:p>
            <a:p>
              <a:pPr algn="ctr"/>
              <a:r>
                <a:rPr lang="en-US" sz="1800" dirty="0">
                  <a:solidFill>
                    <a:srgbClr val="FF0000"/>
                  </a:solidFill>
                  <a:latin typeface="Arial"/>
                  <a:cs typeface="Arial"/>
                </a:rPr>
                <a:t>33 </a:t>
              </a:r>
              <a:r>
                <a:rPr lang="en-US" sz="1800" dirty="0" err="1">
                  <a:solidFill>
                    <a:srgbClr val="FF0000"/>
                  </a:solidFill>
                  <a:latin typeface="Arial"/>
                  <a:cs typeface="Arial"/>
                </a:rPr>
                <a:t>TeV</a:t>
              </a:r>
              <a:r>
                <a:rPr lang="en-US" sz="1800" dirty="0">
                  <a:solidFill>
                    <a:srgbClr val="FF0000"/>
                  </a:solidFill>
                  <a:latin typeface="Arial"/>
                  <a:cs typeface="Arial"/>
                </a:rPr>
                <a:t> (</a:t>
              </a:r>
              <a:r>
                <a:rPr lang="en-US" sz="1800" dirty="0" err="1">
                  <a:solidFill>
                    <a:srgbClr val="FF0000"/>
                  </a:solidFill>
                  <a:latin typeface="Arial"/>
                  <a:cs typeface="Arial"/>
                </a:rPr>
                <a:t>c.o.m</a:t>
              </a:r>
              <a:r>
                <a:rPr lang="en-US" sz="1800" dirty="0">
                  <a:solidFill>
                    <a:srgbClr val="FF0000"/>
                  </a:solidFill>
                  <a:latin typeface="Arial"/>
                  <a:cs typeface="Arial"/>
                </a:rPr>
                <a:t>.)</a:t>
              </a:r>
            </a:p>
          </p:txBody>
        </p:sp>
      </p:grpSp>
      <p:sp>
        <p:nvSpPr>
          <p:cNvPr id="4" name="TextBox 3"/>
          <p:cNvSpPr txBox="1"/>
          <p:nvPr/>
        </p:nvSpPr>
        <p:spPr>
          <a:xfrm>
            <a:off x="3537396" y="2709064"/>
            <a:ext cx="993143" cy="369332"/>
          </a:xfrm>
          <a:prstGeom prst="rect">
            <a:avLst/>
          </a:prstGeom>
          <a:noFill/>
        </p:spPr>
        <p:txBody>
          <a:bodyPr wrap="none" rtlCol="0">
            <a:spAutoFit/>
          </a:bodyPr>
          <a:lstStyle/>
          <a:p>
            <a:r>
              <a:rPr lang="en-US" dirty="0">
                <a:solidFill>
                  <a:schemeClr val="bg1"/>
                </a:solidFill>
              </a:rPr>
              <a:t>Geneva</a:t>
            </a:r>
          </a:p>
        </p:txBody>
      </p:sp>
      <p:sp>
        <p:nvSpPr>
          <p:cNvPr id="69" name="TextBox 68"/>
          <p:cNvSpPr txBox="1"/>
          <p:nvPr/>
        </p:nvSpPr>
        <p:spPr>
          <a:xfrm>
            <a:off x="3863383" y="3388220"/>
            <a:ext cx="492593" cy="369332"/>
          </a:xfrm>
          <a:prstGeom prst="rect">
            <a:avLst/>
          </a:prstGeom>
          <a:noFill/>
        </p:spPr>
        <p:txBody>
          <a:bodyPr wrap="none" rtlCol="0">
            <a:spAutoFit/>
          </a:bodyPr>
          <a:lstStyle/>
          <a:p>
            <a:r>
              <a:rPr lang="en-US" dirty="0">
                <a:solidFill>
                  <a:schemeClr val="bg1"/>
                </a:solidFill>
              </a:rPr>
              <a:t>PS</a:t>
            </a:r>
          </a:p>
        </p:txBody>
      </p:sp>
      <p:sp>
        <p:nvSpPr>
          <p:cNvPr id="70" name="TextBox 69"/>
          <p:cNvSpPr txBox="1"/>
          <p:nvPr/>
        </p:nvSpPr>
        <p:spPr>
          <a:xfrm>
            <a:off x="3349380" y="3846231"/>
            <a:ext cx="646556" cy="369332"/>
          </a:xfrm>
          <a:prstGeom prst="rect">
            <a:avLst/>
          </a:prstGeom>
          <a:noFill/>
        </p:spPr>
        <p:txBody>
          <a:bodyPr wrap="none" rtlCol="0">
            <a:spAutoFit/>
          </a:bodyPr>
          <a:lstStyle/>
          <a:p>
            <a:r>
              <a:rPr lang="en-US" dirty="0">
                <a:solidFill>
                  <a:schemeClr val="bg1"/>
                </a:solidFill>
              </a:rPr>
              <a:t>SPS</a:t>
            </a:r>
          </a:p>
        </p:txBody>
      </p:sp>
      <p:sp>
        <p:nvSpPr>
          <p:cNvPr id="71" name="TextBox 70"/>
          <p:cNvSpPr txBox="1"/>
          <p:nvPr/>
        </p:nvSpPr>
        <p:spPr>
          <a:xfrm>
            <a:off x="2557405" y="4240807"/>
            <a:ext cx="646443" cy="369332"/>
          </a:xfrm>
          <a:prstGeom prst="rect">
            <a:avLst/>
          </a:prstGeom>
          <a:noFill/>
        </p:spPr>
        <p:txBody>
          <a:bodyPr wrap="none" rtlCol="0">
            <a:spAutoFit/>
          </a:bodyPr>
          <a:lstStyle/>
          <a:p>
            <a:r>
              <a:rPr lang="en-US" dirty="0">
                <a:solidFill>
                  <a:schemeClr val="bg1"/>
                </a:solidFill>
              </a:rPr>
              <a:t>LHC</a:t>
            </a:r>
          </a:p>
        </p:txBody>
      </p:sp>
      <p:sp>
        <p:nvSpPr>
          <p:cNvPr id="2" name="Slide Number Placeholder 1"/>
          <p:cNvSpPr>
            <a:spLocks noGrp="1"/>
          </p:cNvSpPr>
          <p:nvPr>
            <p:ph type="sldNum" sz="quarter" idx="10"/>
          </p:nvPr>
        </p:nvSpPr>
        <p:spPr/>
        <p:txBody>
          <a:bodyPr/>
          <a:lstStyle/>
          <a:p>
            <a:fld id="{28C57388-5BA1-214C-B04D-06BAAA3280B9}" type="slidenum">
              <a:rPr lang="en-US" smtClean="0"/>
              <a:pPr/>
              <a:t>16</a:t>
            </a:fld>
            <a:endParaRPr lang="en-US"/>
          </a:p>
        </p:txBody>
      </p:sp>
    </p:spTree>
    <p:extLst>
      <p:ext uri="{BB962C8B-B14F-4D97-AF65-F5344CB8AC3E}">
        <p14:creationId xmlns:p14="http://schemas.microsoft.com/office/powerpoint/2010/main" val="38495444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Nb</a:t>
            </a:r>
            <a:r>
              <a:rPr lang="en-GB" baseline="-25000" dirty="0"/>
              <a:t>3</a:t>
            </a:r>
            <a:r>
              <a:rPr lang="en-GB" dirty="0"/>
              <a:t>Sn HFM development @ CERN</a:t>
            </a:r>
          </a:p>
        </p:txBody>
      </p:sp>
      <p:sp>
        <p:nvSpPr>
          <p:cNvPr id="4" name="Slide Number Placeholder 3"/>
          <p:cNvSpPr>
            <a:spLocks noGrp="1"/>
          </p:cNvSpPr>
          <p:nvPr>
            <p:ph type="sldNum" sz="quarter" idx="4294967295"/>
          </p:nvPr>
        </p:nvSpPr>
        <p:spPr/>
        <p:txBody>
          <a:bodyPr/>
          <a:lstStyle/>
          <a:p>
            <a:fld id="{17918391-D411-FE40-AAD7-861AE5233E0E}" type="slidenum">
              <a:rPr lang="en-US" smtClean="0"/>
              <a:pPr/>
              <a:t>17</a:t>
            </a:fld>
            <a:endParaRPr lang="en-US" dirty="0"/>
          </a:p>
        </p:txBody>
      </p:sp>
      <p:pic>
        <p:nvPicPr>
          <p:cNvPr id="5" name="Picture 6" descr="Fresca2vsSMCvsRMC.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306474" y="3991486"/>
            <a:ext cx="1079402" cy="964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Fresca2vsSMCvsRMC.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1545380" y="3950156"/>
            <a:ext cx="1093500" cy="1014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Fresca2vsSMCvsRMC.jpg"/>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094829" y="3602200"/>
            <a:ext cx="1656386" cy="1677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649373" y="2090550"/>
            <a:ext cx="722745" cy="338554"/>
          </a:xfrm>
          <a:prstGeom prst="rect">
            <a:avLst/>
          </a:prstGeom>
          <a:solidFill>
            <a:schemeClr val="bg1"/>
          </a:solidFill>
          <a:ln w="12700">
            <a:solidFill>
              <a:schemeClr val="tx2"/>
            </a:solidFill>
          </a:ln>
        </p:spPr>
        <p:txBody>
          <a:bodyPr wrap="square">
            <a:spAutoFit/>
          </a:bodyPr>
          <a:lstStyle/>
          <a:p>
            <a:pPr algn="ctr">
              <a:defRPr/>
            </a:pPr>
            <a:r>
              <a:rPr lang="en-GB" sz="1600" dirty="0">
                <a:solidFill>
                  <a:schemeClr val="tx2"/>
                </a:solidFill>
                <a:latin typeface="+mj-lt"/>
              </a:rPr>
              <a:t>SMC</a:t>
            </a:r>
          </a:p>
        </p:txBody>
      </p:sp>
      <p:sp>
        <p:nvSpPr>
          <p:cNvPr id="9" name="TextBox 8"/>
          <p:cNvSpPr txBox="1"/>
          <p:nvPr/>
        </p:nvSpPr>
        <p:spPr>
          <a:xfrm>
            <a:off x="1887551" y="2098955"/>
            <a:ext cx="647700" cy="338554"/>
          </a:xfrm>
          <a:prstGeom prst="rect">
            <a:avLst/>
          </a:prstGeom>
          <a:solidFill>
            <a:schemeClr val="bg1"/>
          </a:solidFill>
          <a:ln w="12700">
            <a:solidFill>
              <a:schemeClr val="tx2"/>
            </a:solidFill>
          </a:ln>
        </p:spPr>
        <p:txBody>
          <a:bodyPr>
            <a:spAutoFit/>
          </a:bodyPr>
          <a:lstStyle/>
          <a:p>
            <a:pPr algn="ctr">
              <a:defRPr/>
            </a:pPr>
            <a:r>
              <a:rPr lang="en-GB" sz="1600" dirty="0">
                <a:solidFill>
                  <a:schemeClr val="tx2"/>
                </a:solidFill>
                <a:latin typeface="+mj-lt"/>
              </a:rPr>
              <a:t>RMC</a:t>
            </a:r>
          </a:p>
        </p:txBody>
      </p:sp>
      <p:sp>
        <p:nvSpPr>
          <p:cNvPr id="10" name="TextBox 9"/>
          <p:cNvSpPr txBox="1"/>
          <p:nvPr/>
        </p:nvSpPr>
        <p:spPr>
          <a:xfrm>
            <a:off x="7282908" y="2068922"/>
            <a:ext cx="1243839" cy="338554"/>
          </a:xfrm>
          <a:prstGeom prst="rect">
            <a:avLst/>
          </a:prstGeom>
          <a:solidFill>
            <a:schemeClr val="bg1"/>
          </a:solidFill>
          <a:ln w="12700">
            <a:solidFill>
              <a:schemeClr val="tx2"/>
            </a:solidFill>
          </a:ln>
        </p:spPr>
        <p:txBody>
          <a:bodyPr wrap="square">
            <a:spAutoFit/>
          </a:bodyPr>
          <a:lstStyle/>
          <a:p>
            <a:pPr algn="ctr">
              <a:defRPr/>
            </a:pPr>
            <a:r>
              <a:rPr lang="en-GB" sz="1600" dirty="0">
                <a:solidFill>
                  <a:schemeClr val="tx2"/>
                </a:solidFill>
                <a:latin typeface="+mj-lt"/>
              </a:rPr>
              <a:t>FRESCA2</a:t>
            </a:r>
          </a:p>
        </p:txBody>
      </p:sp>
      <p:pic>
        <p:nvPicPr>
          <p:cNvPr id="17" name="Picture 16"/>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771574" y="3795072"/>
            <a:ext cx="1579500" cy="1324483"/>
          </a:xfrm>
          <a:prstGeom prst="rect">
            <a:avLst/>
          </a:prstGeom>
        </p:spPr>
      </p:pic>
      <p:sp>
        <p:nvSpPr>
          <p:cNvPr id="19" name="Rectangle 18"/>
          <p:cNvSpPr/>
          <p:nvPr/>
        </p:nvSpPr>
        <p:spPr>
          <a:xfrm>
            <a:off x="7364455" y="2534342"/>
            <a:ext cx="1080744" cy="1015663"/>
          </a:xfrm>
          <a:prstGeom prst="rect">
            <a:avLst/>
          </a:prstGeom>
        </p:spPr>
        <p:txBody>
          <a:bodyPr wrap="none">
            <a:spAutoFit/>
          </a:bodyPr>
          <a:lstStyle/>
          <a:p>
            <a:pPr algn="ctr"/>
            <a:r>
              <a:rPr lang="en-GB" sz="1200" b="0" dirty="0"/>
              <a:t>OD = 1.03 m</a:t>
            </a:r>
          </a:p>
          <a:p>
            <a:pPr algn="ctr"/>
            <a:r>
              <a:rPr lang="en-GB" sz="1200" b="0" dirty="0"/>
              <a:t>L = 1.6 m</a:t>
            </a:r>
          </a:p>
          <a:p>
            <a:pPr algn="ctr"/>
            <a:r>
              <a:rPr lang="en-GB" sz="1200" b="0" dirty="0"/>
              <a:t>100 mm Ap.</a:t>
            </a:r>
          </a:p>
          <a:p>
            <a:pPr algn="ctr"/>
            <a:r>
              <a:rPr lang="en-GB" sz="1200" b="0" dirty="0"/>
              <a:t>B</a:t>
            </a:r>
            <a:r>
              <a:rPr lang="en-GB" sz="1200" b="0" baseline="-25000" dirty="0"/>
              <a:t>op</a:t>
            </a:r>
            <a:r>
              <a:rPr lang="en-GB" sz="1200" b="0" dirty="0"/>
              <a:t>= 13 T </a:t>
            </a:r>
          </a:p>
          <a:p>
            <a:pPr algn="ctr"/>
            <a:r>
              <a:rPr lang="en-GB" sz="1200" b="0" dirty="0" err="1"/>
              <a:t>B</a:t>
            </a:r>
            <a:r>
              <a:rPr lang="en-GB" sz="1200" b="0" baseline="-25000" dirty="0" err="1"/>
              <a:t>ult</a:t>
            </a:r>
            <a:r>
              <a:rPr lang="en-GB" sz="1200" b="0" dirty="0"/>
              <a:t> = 15 T</a:t>
            </a:r>
          </a:p>
        </p:txBody>
      </p:sp>
      <p:sp>
        <p:nvSpPr>
          <p:cNvPr id="20" name="Rectangle 19"/>
          <p:cNvSpPr/>
          <p:nvPr/>
        </p:nvSpPr>
        <p:spPr>
          <a:xfrm>
            <a:off x="4512575" y="2536987"/>
            <a:ext cx="1931917" cy="1015663"/>
          </a:xfrm>
          <a:prstGeom prst="rect">
            <a:avLst/>
          </a:prstGeom>
        </p:spPr>
        <p:txBody>
          <a:bodyPr wrap="square">
            <a:spAutoFit/>
          </a:bodyPr>
          <a:lstStyle/>
          <a:p>
            <a:pPr algn="ctr"/>
            <a:r>
              <a:rPr lang="en-GB" sz="1200" b="0" dirty="0"/>
              <a:t>OD = 800 mm</a:t>
            </a:r>
          </a:p>
          <a:p>
            <a:pPr algn="ctr"/>
            <a:r>
              <a:rPr lang="en-GB" sz="1200" b="0" dirty="0"/>
              <a:t>L = 1.2-1.4 m</a:t>
            </a:r>
          </a:p>
          <a:p>
            <a:pPr algn="ctr"/>
            <a:r>
              <a:rPr lang="en-GB" sz="1200" b="0" dirty="0"/>
              <a:t>50 mm closed Ap.</a:t>
            </a:r>
          </a:p>
          <a:p>
            <a:pPr algn="ctr"/>
            <a:r>
              <a:rPr lang="en-GB" sz="1200" b="0" dirty="0"/>
              <a:t>B</a:t>
            </a:r>
            <a:r>
              <a:rPr lang="en-GB" sz="1200" b="0" baseline="-25000" dirty="0"/>
              <a:t>op</a:t>
            </a:r>
            <a:r>
              <a:rPr lang="en-GB" sz="1200" b="0" dirty="0"/>
              <a:t>= 16 T </a:t>
            </a:r>
          </a:p>
          <a:p>
            <a:pPr algn="ctr"/>
            <a:r>
              <a:rPr lang="en-GB" sz="1200" b="0" dirty="0" err="1"/>
              <a:t>B</a:t>
            </a:r>
            <a:r>
              <a:rPr lang="en-GB" sz="1200" b="0" baseline="-25000" dirty="0" err="1"/>
              <a:t>ult</a:t>
            </a:r>
            <a:r>
              <a:rPr lang="en-GB" sz="1200" b="0" dirty="0"/>
              <a:t> = 18 T</a:t>
            </a:r>
          </a:p>
        </p:txBody>
      </p:sp>
      <p:sp>
        <p:nvSpPr>
          <p:cNvPr id="21" name="Rectangle 20"/>
          <p:cNvSpPr/>
          <p:nvPr/>
        </p:nvSpPr>
        <p:spPr>
          <a:xfrm>
            <a:off x="1829220" y="5436255"/>
            <a:ext cx="5879174" cy="830997"/>
          </a:xfrm>
          <a:prstGeom prst="rect">
            <a:avLst/>
          </a:prstGeom>
        </p:spPr>
        <p:txBody>
          <a:bodyPr wrap="none">
            <a:spAutoFit/>
          </a:bodyPr>
          <a:lstStyle/>
          <a:p>
            <a:r>
              <a:rPr lang="en-GB" sz="1200" b="0" dirty="0"/>
              <a:t>OD = Outer diameter</a:t>
            </a:r>
          </a:p>
          <a:p>
            <a:r>
              <a:rPr lang="en-GB" sz="1200" b="0" dirty="0"/>
              <a:t>L = Magnet length</a:t>
            </a:r>
          </a:p>
          <a:p>
            <a:r>
              <a:rPr lang="en-GB" sz="1200" b="0" dirty="0"/>
              <a:t>AP = Aperture</a:t>
            </a:r>
          </a:p>
          <a:p>
            <a:r>
              <a:rPr lang="en-GB" sz="1200" b="0" dirty="0" err="1"/>
              <a:t>B</a:t>
            </a:r>
            <a:r>
              <a:rPr lang="en-GB" sz="1200" b="0" baseline="-25000" dirty="0" err="1"/>
              <a:t>ult</a:t>
            </a:r>
            <a:r>
              <a:rPr lang="en-GB" sz="1200" b="0" dirty="0"/>
              <a:t>= Ultimate field,  defined as the maximum design field for the magnet structure </a:t>
            </a:r>
          </a:p>
        </p:txBody>
      </p:sp>
      <p:sp>
        <p:nvSpPr>
          <p:cNvPr id="22" name="Rectangle 21"/>
          <p:cNvSpPr/>
          <p:nvPr/>
        </p:nvSpPr>
        <p:spPr>
          <a:xfrm>
            <a:off x="3167497" y="2510754"/>
            <a:ext cx="1826375" cy="1015663"/>
          </a:xfrm>
          <a:prstGeom prst="rect">
            <a:avLst/>
          </a:prstGeom>
        </p:spPr>
        <p:txBody>
          <a:bodyPr wrap="square">
            <a:spAutoFit/>
          </a:bodyPr>
          <a:lstStyle/>
          <a:p>
            <a:pPr algn="ctr"/>
            <a:r>
              <a:rPr lang="en-GB" sz="1200" b="0" dirty="0"/>
              <a:t>OD = 800 mm</a:t>
            </a:r>
          </a:p>
          <a:p>
            <a:pPr algn="ctr"/>
            <a:r>
              <a:rPr lang="en-GB" sz="1200" b="0" dirty="0"/>
              <a:t>L = 1.2-1.4 m</a:t>
            </a:r>
          </a:p>
          <a:p>
            <a:pPr algn="ctr"/>
            <a:r>
              <a:rPr lang="en-GB" sz="1200" b="0" dirty="0"/>
              <a:t>No Ap.</a:t>
            </a:r>
          </a:p>
          <a:p>
            <a:pPr algn="ctr"/>
            <a:r>
              <a:rPr lang="en-GB" sz="1200" b="0" dirty="0"/>
              <a:t>B</a:t>
            </a:r>
            <a:r>
              <a:rPr lang="en-GB" sz="1200" b="0" baseline="-25000" dirty="0"/>
              <a:t>op</a:t>
            </a:r>
            <a:r>
              <a:rPr lang="en-GB" sz="1200" b="0" dirty="0"/>
              <a:t>= 16 T </a:t>
            </a:r>
          </a:p>
          <a:p>
            <a:pPr algn="ctr"/>
            <a:r>
              <a:rPr lang="en-GB" sz="1200" b="0" dirty="0" err="1"/>
              <a:t>B</a:t>
            </a:r>
            <a:r>
              <a:rPr lang="en-GB" sz="1200" b="0" baseline="-25000" dirty="0" err="1"/>
              <a:t>ult</a:t>
            </a:r>
            <a:r>
              <a:rPr lang="en-GB" sz="1200" b="0" dirty="0"/>
              <a:t> = 18 T</a:t>
            </a:r>
          </a:p>
        </p:txBody>
      </p:sp>
      <p:sp>
        <p:nvSpPr>
          <p:cNvPr id="23" name="Rectangle 22"/>
          <p:cNvSpPr/>
          <p:nvPr/>
        </p:nvSpPr>
        <p:spPr>
          <a:xfrm>
            <a:off x="1577418" y="2479249"/>
            <a:ext cx="1164101" cy="1015663"/>
          </a:xfrm>
          <a:prstGeom prst="rect">
            <a:avLst/>
          </a:prstGeom>
        </p:spPr>
        <p:txBody>
          <a:bodyPr wrap="none">
            <a:spAutoFit/>
          </a:bodyPr>
          <a:lstStyle/>
          <a:p>
            <a:pPr algn="ctr"/>
            <a:r>
              <a:rPr lang="en-GB" sz="1200" b="0" dirty="0"/>
              <a:t>OD = 570 mm</a:t>
            </a:r>
          </a:p>
          <a:p>
            <a:pPr algn="ctr"/>
            <a:r>
              <a:rPr lang="en-GB" sz="1200" b="0" dirty="0"/>
              <a:t>L = 820 mm</a:t>
            </a:r>
          </a:p>
          <a:p>
            <a:pPr algn="ctr"/>
            <a:r>
              <a:rPr lang="en-GB" sz="1200" b="0" dirty="0"/>
              <a:t>No Ap.</a:t>
            </a:r>
          </a:p>
          <a:p>
            <a:pPr algn="ctr"/>
            <a:r>
              <a:rPr lang="en-GB" sz="1200" b="0" dirty="0"/>
              <a:t>B</a:t>
            </a:r>
            <a:r>
              <a:rPr lang="en-GB" sz="1200" b="0" baseline="-25000" dirty="0"/>
              <a:t>op</a:t>
            </a:r>
            <a:r>
              <a:rPr lang="en-GB" sz="1200" b="0" dirty="0"/>
              <a:t>= </a:t>
            </a:r>
            <a:r>
              <a:rPr lang="en-GB" sz="1200" b="0" dirty="0" err="1"/>
              <a:t>n.a</a:t>
            </a:r>
            <a:r>
              <a:rPr lang="en-GB" sz="1200" b="0" dirty="0"/>
              <a:t>.</a:t>
            </a:r>
          </a:p>
          <a:p>
            <a:pPr algn="ctr"/>
            <a:r>
              <a:rPr lang="en-GB" sz="1200" b="0" dirty="0" err="1"/>
              <a:t>B</a:t>
            </a:r>
            <a:r>
              <a:rPr lang="en-GB" sz="1200" b="0" baseline="-25000" dirty="0" err="1"/>
              <a:t>ult</a:t>
            </a:r>
            <a:r>
              <a:rPr lang="en-GB" sz="1200" b="0" dirty="0"/>
              <a:t> = 16 T</a:t>
            </a:r>
          </a:p>
        </p:txBody>
      </p:sp>
      <p:sp>
        <p:nvSpPr>
          <p:cNvPr id="24" name="Rectangle 23"/>
          <p:cNvSpPr/>
          <p:nvPr/>
        </p:nvSpPr>
        <p:spPr>
          <a:xfrm>
            <a:off x="350995" y="2455861"/>
            <a:ext cx="1164101" cy="1015663"/>
          </a:xfrm>
          <a:prstGeom prst="rect">
            <a:avLst/>
          </a:prstGeom>
        </p:spPr>
        <p:txBody>
          <a:bodyPr wrap="none">
            <a:spAutoFit/>
          </a:bodyPr>
          <a:lstStyle/>
          <a:p>
            <a:pPr algn="ctr"/>
            <a:r>
              <a:rPr lang="en-GB" sz="1200" b="0" dirty="0"/>
              <a:t>OD = 530 mm</a:t>
            </a:r>
          </a:p>
          <a:p>
            <a:pPr algn="ctr"/>
            <a:r>
              <a:rPr lang="en-GB" sz="1200" b="0" dirty="0"/>
              <a:t>L = 500 mm</a:t>
            </a:r>
          </a:p>
          <a:p>
            <a:pPr algn="ctr"/>
            <a:r>
              <a:rPr lang="en-GB" sz="1200" b="0" dirty="0"/>
              <a:t>No Ap.</a:t>
            </a:r>
          </a:p>
          <a:p>
            <a:pPr algn="ctr"/>
            <a:r>
              <a:rPr lang="en-GB" sz="1200" b="0" dirty="0"/>
              <a:t>B</a:t>
            </a:r>
            <a:r>
              <a:rPr lang="en-GB" sz="1200" b="0" baseline="-25000" dirty="0"/>
              <a:t>op</a:t>
            </a:r>
            <a:r>
              <a:rPr lang="en-GB" sz="1200" b="0" dirty="0"/>
              <a:t>= </a:t>
            </a:r>
            <a:r>
              <a:rPr lang="en-GB" sz="1200" b="0" dirty="0" err="1"/>
              <a:t>n.a</a:t>
            </a:r>
            <a:r>
              <a:rPr lang="en-GB" sz="1200" b="0" dirty="0"/>
              <a:t>.</a:t>
            </a:r>
          </a:p>
          <a:p>
            <a:pPr algn="ctr"/>
            <a:r>
              <a:rPr lang="en-GB" sz="1200" b="0" dirty="0" err="1"/>
              <a:t>B</a:t>
            </a:r>
            <a:r>
              <a:rPr lang="en-GB" sz="1200" b="0" baseline="-25000" dirty="0" err="1"/>
              <a:t>ult</a:t>
            </a:r>
            <a:r>
              <a:rPr lang="en-GB" sz="1200" b="0" dirty="0"/>
              <a:t> = 14 T</a:t>
            </a:r>
            <a:endParaRPr lang="en-GB" sz="1200" b="0" dirty="0">
              <a:solidFill>
                <a:srgbClr val="FF0000"/>
              </a:solidFill>
            </a:endParaRPr>
          </a:p>
        </p:txBody>
      </p:sp>
      <p:pic>
        <p:nvPicPr>
          <p:cNvPr id="25" name="Picture 24"/>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5400000">
            <a:off x="3510441" y="3769416"/>
            <a:ext cx="1423547" cy="1317334"/>
          </a:xfrm>
          <a:prstGeom prst="rect">
            <a:avLst/>
          </a:prstGeom>
        </p:spPr>
      </p:pic>
      <p:sp>
        <p:nvSpPr>
          <p:cNvPr id="27" name="TextBox 26"/>
          <p:cNvSpPr txBox="1"/>
          <p:nvPr/>
        </p:nvSpPr>
        <p:spPr>
          <a:xfrm>
            <a:off x="3796081" y="2096530"/>
            <a:ext cx="793013" cy="338554"/>
          </a:xfrm>
          <a:prstGeom prst="rect">
            <a:avLst/>
          </a:prstGeom>
          <a:solidFill>
            <a:schemeClr val="bg1"/>
          </a:solidFill>
          <a:ln w="12700">
            <a:solidFill>
              <a:schemeClr val="tx2"/>
            </a:solidFill>
          </a:ln>
        </p:spPr>
        <p:txBody>
          <a:bodyPr wrap="square">
            <a:spAutoFit/>
          </a:bodyPr>
          <a:lstStyle/>
          <a:p>
            <a:pPr algn="ctr">
              <a:defRPr/>
            </a:pPr>
            <a:r>
              <a:rPr lang="en-GB" sz="1600" dirty="0" err="1">
                <a:solidFill>
                  <a:schemeClr val="tx2"/>
                </a:solidFill>
                <a:latin typeface="+mj-lt"/>
              </a:rPr>
              <a:t>eRMC</a:t>
            </a:r>
            <a:endParaRPr lang="en-GB" sz="1600" dirty="0">
              <a:solidFill>
                <a:schemeClr val="tx2"/>
              </a:solidFill>
              <a:latin typeface="+mj-lt"/>
            </a:endParaRPr>
          </a:p>
        </p:txBody>
      </p:sp>
      <p:sp>
        <p:nvSpPr>
          <p:cNvPr id="28" name="TextBox 27"/>
          <p:cNvSpPr txBox="1"/>
          <p:nvPr/>
        </p:nvSpPr>
        <p:spPr>
          <a:xfrm>
            <a:off x="5090611" y="2092852"/>
            <a:ext cx="778340" cy="338554"/>
          </a:xfrm>
          <a:prstGeom prst="rect">
            <a:avLst/>
          </a:prstGeom>
          <a:solidFill>
            <a:schemeClr val="bg1"/>
          </a:solidFill>
          <a:ln w="12700">
            <a:solidFill>
              <a:schemeClr val="tx2"/>
            </a:solidFill>
          </a:ln>
        </p:spPr>
        <p:txBody>
          <a:bodyPr wrap="square">
            <a:spAutoFit/>
          </a:bodyPr>
          <a:lstStyle/>
          <a:p>
            <a:pPr algn="ctr">
              <a:defRPr/>
            </a:pPr>
            <a:r>
              <a:rPr lang="en-GB" sz="1600" dirty="0">
                <a:solidFill>
                  <a:schemeClr val="tx2"/>
                </a:solidFill>
                <a:latin typeface="+mj-lt"/>
              </a:rPr>
              <a:t>RMM</a:t>
            </a:r>
          </a:p>
        </p:txBody>
      </p:sp>
      <p:sp>
        <p:nvSpPr>
          <p:cNvPr id="39" name="Rectangle 38"/>
          <p:cNvSpPr/>
          <p:nvPr/>
        </p:nvSpPr>
        <p:spPr>
          <a:xfrm>
            <a:off x="344642" y="1960923"/>
            <a:ext cx="2421486" cy="338402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800"/>
          </a:p>
        </p:txBody>
      </p:sp>
      <p:sp>
        <p:nvSpPr>
          <p:cNvPr id="40" name="TextBox 39"/>
          <p:cNvSpPr txBox="1"/>
          <p:nvPr/>
        </p:nvSpPr>
        <p:spPr>
          <a:xfrm>
            <a:off x="907242" y="3602791"/>
            <a:ext cx="1494320" cy="369332"/>
          </a:xfrm>
          <a:prstGeom prst="rect">
            <a:avLst/>
          </a:prstGeom>
          <a:noFill/>
        </p:spPr>
        <p:txBody>
          <a:bodyPr wrap="none" rtlCol="0">
            <a:spAutoFit/>
          </a:bodyPr>
          <a:lstStyle/>
          <a:p>
            <a:r>
              <a:rPr lang="en-GB" sz="1800" b="0" dirty="0">
                <a:solidFill>
                  <a:srgbClr val="FF0000"/>
                </a:solidFill>
              </a:rPr>
              <a:t>Hi-</a:t>
            </a:r>
            <a:r>
              <a:rPr lang="en-GB" sz="1800" b="0" dirty="0" err="1">
                <a:solidFill>
                  <a:srgbClr val="FF0000"/>
                </a:solidFill>
              </a:rPr>
              <a:t>Lumi</a:t>
            </a:r>
            <a:r>
              <a:rPr lang="en-GB" sz="1800" b="0" dirty="0">
                <a:solidFill>
                  <a:srgbClr val="FF0000"/>
                </a:solidFill>
              </a:rPr>
              <a:t> R&amp;D</a:t>
            </a:r>
          </a:p>
        </p:txBody>
      </p:sp>
      <p:sp>
        <p:nvSpPr>
          <p:cNvPr id="41" name="Rectangle 40"/>
          <p:cNvSpPr/>
          <p:nvPr/>
        </p:nvSpPr>
        <p:spPr>
          <a:xfrm>
            <a:off x="3536857" y="1960923"/>
            <a:ext cx="2661883" cy="3384026"/>
          </a:xfrm>
          <a:prstGeom prst="rect">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800"/>
          </a:p>
        </p:txBody>
      </p:sp>
      <p:sp>
        <p:nvSpPr>
          <p:cNvPr id="42" name="TextBox 41"/>
          <p:cNvSpPr txBox="1"/>
          <p:nvPr/>
        </p:nvSpPr>
        <p:spPr>
          <a:xfrm>
            <a:off x="4452654" y="3537077"/>
            <a:ext cx="1175683" cy="369332"/>
          </a:xfrm>
          <a:prstGeom prst="rect">
            <a:avLst/>
          </a:prstGeom>
          <a:noFill/>
        </p:spPr>
        <p:txBody>
          <a:bodyPr wrap="square" rtlCol="0">
            <a:spAutoFit/>
          </a:bodyPr>
          <a:lstStyle/>
          <a:p>
            <a:r>
              <a:rPr lang="en-GB" sz="1800" b="0" dirty="0">
                <a:solidFill>
                  <a:srgbClr val="FF0000"/>
                </a:solidFill>
              </a:rPr>
              <a:t>FCC R&amp;D</a:t>
            </a:r>
          </a:p>
        </p:txBody>
      </p:sp>
      <p:sp>
        <p:nvSpPr>
          <p:cNvPr id="26" name="TextBox 25">
            <a:extLst>
              <a:ext uri="{FF2B5EF4-FFF2-40B4-BE49-F238E27FC236}">
                <a16:creationId xmlns:a16="http://schemas.microsoft.com/office/drawing/2014/main" id="{0A3AB6AA-4394-7F4B-966C-5ED7570E68C8}"/>
              </a:ext>
            </a:extLst>
          </p:cNvPr>
          <p:cNvSpPr txBox="1"/>
          <p:nvPr/>
        </p:nvSpPr>
        <p:spPr>
          <a:xfrm>
            <a:off x="1444758" y="6519446"/>
            <a:ext cx="4335610" cy="338554"/>
          </a:xfrm>
          <a:prstGeom prst="rect">
            <a:avLst/>
          </a:prstGeom>
          <a:noFill/>
        </p:spPr>
        <p:txBody>
          <a:bodyPr wrap="none" rtlCol="0">
            <a:spAutoFit/>
          </a:bodyPr>
          <a:lstStyle/>
          <a:p>
            <a:r>
              <a:rPr lang="en-GB" sz="1600" b="0" dirty="0">
                <a:latin typeface="Arial" panose="020B0604020202020204" pitchFamily="34" charset="0"/>
                <a:cs typeface="Arial" panose="020B0604020202020204" pitchFamily="34" charset="0"/>
              </a:rPr>
              <a:t>Courtesy S. </a:t>
            </a:r>
            <a:r>
              <a:rPr lang="en-GB" sz="1600" b="0" dirty="0" err="1">
                <a:latin typeface="Arial" panose="020B0604020202020204" pitchFamily="34" charset="0"/>
                <a:cs typeface="Arial" panose="020B0604020202020204" pitchFamily="34" charset="0"/>
              </a:rPr>
              <a:t>Izquierdo</a:t>
            </a:r>
            <a:r>
              <a:rPr lang="en-GB" sz="1600" b="0" dirty="0">
                <a:latin typeface="Arial" panose="020B0604020202020204" pitchFamily="34" charset="0"/>
                <a:cs typeface="Arial" panose="020B0604020202020204" pitchFamily="34" charset="0"/>
              </a:rPr>
              <a:t>, P. </a:t>
            </a:r>
            <a:r>
              <a:rPr lang="en-GB" sz="1600" b="0" dirty="0" err="1">
                <a:latin typeface="Arial" panose="020B0604020202020204" pitchFamily="34" charset="0"/>
                <a:cs typeface="Arial" panose="020B0604020202020204" pitchFamily="34" charset="0"/>
              </a:rPr>
              <a:t>Ferracin</a:t>
            </a:r>
            <a:r>
              <a:rPr lang="en-GB" sz="1600" b="0" dirty="0">
                <a:latin typeface="Arial" panose="020B0604020202020204" pitchFamily="34" charset="0"/>
                <a:cs typeface="Arial" panose="020B0604020202020204" pitchFamily="34" charset="0"/>
              </a:rPr>
              <a:t>, J-C. Perez</a:t>
            </a:r>
          </a:p>
        </p:txBody>
      </p:sp>
      <p:sp>
        <p:nvSpPr>
          <p:cNvPr id="3" name="TextBox 2">
            <a:extLst>
              <a:ext uri="{FF2B5EF4-FFF2-40B4-BE49-F238E27FC236}">
                <a16:creationId xmlns:a16="http://schemas.microsoft.com/office/drawing/2014/main" id="{53F48773-57F0-604A-82E6-C870DEDC00BE}"/>
              </a:ext>
            </a:extLst>
          </p:cNvPr>
          <p:cNvSpPr txBox="1"/>
          <p:nvPr/>
        </p:nvSpPr>
        <p:spPr>
          <a:xfrm>
            <a:off x="344642" y="4996713"/>
            <a:ext cx="1128835" cy="307777"/>
          </a:xfrm>
          <a:prstGeom prst="rect">
            <a:avLst/>
          </a:prstGeom>
          <a:noFill/>
        </p:spPr>
        <p:txBody>
          <a:bodyPr wrap="none" rtlCol="0">
            <a:spAutoFit/>
          </a:bodyPr>
          <a:lstStyle/>
          <a:p>
            <a:r>
              <a:rPr lang="en-GB" sz="1400" b="0" dirty="0">
                <a:latin typeface="Arial" panose="020B0604020202020204" pitchFamily="34" charset="0"/>
                <a:cs typeface="Arial" panose="020B0604020202020204" pitchFamily="34" charset="0"/>
              </a:rPr>
              <a:t>No aperture</a:t>
            </a:r>
          </a:p>
        </p:txBody>
      </p:sp>
      <p:sp>
        <p:nvSpPr>
          <p:cNvPr id="29" name="TextBox 28">
            <a:extLst>
              <a:ext uri="{FF2B5EF4-FFF2-40B4-BE49-F238E27FC236}">
                <a16:creationId xmlns:a16="http://schemas.microsoft.com/office/drawing/2014/main" id="{02830CEE-3615-524D-8614-71FB945E73A0}"/>
              </a:ext>
            </a:extLst>
          </p:cNvPr>
          <p:cNvSpPr txBox="1"/>
          <p:nvPr/>
        </p:nvSpPr>
        <p:spPr>
          <a:xfrm>
            <a:off x="1541088" y="5004258"/>
            <a:ext cx="1128835" cy="307777"/>
          </a:xfrm>
          <a:prstGeom prst="rect">
            <a:avLst/>
          </a:prstGeom>
          <a:noFill/>
        </p:spPr>
        <p:txBody>
          <a:bodyPr wrap="none" rtlCol="0">
            <a:spAutoFit/>
          </a:bodyPr>
          <a:lstStyle/>
          <a:p>
            <a:r>
              <a:rPr lang="en-GB" sz="1400" b="0" dirty="0">
                <a:latin typeface="Arial" panose="020B0604020202020204" pitchFamily="34" charset="0"/>
                <a:cs typeface="Arial" panose="020B0604020202020204" pitchFamily="34" charset="0"/>
              </a:rPr>
              <a:t>No aperture</a:t>
            </a:r>
          </a:p>
        </p:txBody>
      </p:sp>
      <p:sp>
        <p:nvSpPr>
          <p:cNvPr id="30" name="TextBox 29">
            <a:extLst>
              <a:ext uri="{FF2B5EF4-FFF2-40B4-BE49-F238E27FC236}">
                <a16:creationId xmlns:a16="http://schemas.microsoft.com/office/drawing/2014/main" id="{C26EAADF-3E1A-9E45-BFA2-551A4E242A3E}"/>
              </a:ext>
            </a:extLst>
          </p:cNvPr>
          <p:cNvSpPr txBox="1"/>
          <p:nvPr/>
        </p:nvSpPr>
        <p:spPr>
          <a:xfrm>
            <a:off x="3662217" y="5004258"/>
            <a:ext cx="1128835" cy="307777"/>
          </a:xfrm>
          <a:prstGeom prst="rect">
            <a:avLst/>
          </a:prstGeom>
          <a:noFill/>
        </p:spPr>
        <p:txBody>
          <a:bodyPr wrap="none" rtlCol="0">
            <a:spAutoFit/>
          </a:bodyPr>
          <a:lstStyle/>
          <a:p>
            <a:r>
              <a:rPr lang="en-GB" sz="1400" b="0" dirty="0">
                <a:latin typeface="Arial" panose="020B0604020202020204" pitchFamily="34" charset="0"/>
                <a:cs typeface="Arial" panose="020B0604020202020204" pitchFamily="34" charset="0"/>
              </a:rPr>
              <a:t>No aperture</a:t>
            </a:r>
          </a:p>
        </p:txBody>
      </p:sp>
      <p:sp>
        <p:nvSpPr>
          <p:cNvPr id="31" name="TextBox 30">
            <a:extLst>
              <a:ext uri="{FF2B5EF4-FFF2-40B4-BE49-F238E27FC236}">
                <a16:creationId xmlns:a16="http://schemas.microsoft.com/office/drawing/2014/main" id="{DB0EA206-3077-7048-867E-EB92496CE397}"/>
              </a:ext>
            </a:extLst>
          </p:cNvPr>
          <p:cNvSpPr txBox="1"/>
          <p:nvPr/>
        </p:nvSpPr>
        <p:spPr>
          <a:xfrm>
            <a:off x="5238080" y="5019860"/>
            <a:ext cx="643125" cy="307777"/>
          </a:xfrm>
          <a:prstGeom prst="rect">
            <a:avLst/>
          </a:prstGeom>
          <a:noFill/>
        </p:spPr>
        <p:txBody>
          <a:bodyPr wrap="none" rtlCol="0">
            <a:spAutoFit/>
          </a:bodyPr>
          <a:lstStyle/>
          <a:p>
            <a:r>
              <a:rPr lang="en-GB" sz="1400" b="0" dirty="0">
                <a:latin typeface="Arial" panose="020B0604020202020204" pitchFamily="34" charset="0"/>
                <a:cs typeface="Arial" panose="020B0604020202020204" pitchFamily="34" charset="0"/>
              </a:rPr>
              <a:t>cavity</a:t>
            </a:r>
          </a:p>
        </p:txBody>
      </p:sp>
      <p:sp>
        <p:nvSpPr>
          <p:cNvPr id="32" name="TextBox 31">
            <a:extLst>
              <a:ext uri="{FF2B5EF4-FFF2-40B4-BE49-F238E27FC236}">
                <a16:creationId xmlns:a16="http://schemas.microsoft.com/office/drawing/2014/main" id="{C4239159-37BF-D942-97EA-55EBB722357B}"/>
              </a:ext>
            </a:extLst>
          </p:cNvPr>
          <p:cNvSpPr txBox="1"/>
          <p:nvPr/>
        </p:nvSpPr>
        <p:spPr>
          <a:xfrm>
            <a:off x="7219945" y="5288414"/>
            <a:ext cx="1406154" cy="307777"/>
          </a:xfrm>
          <a:prstGeom prst="rect">
            <a:avLst/>
          </a:prstGeom>
          <a:noFill/>
        </p:spPr>
        <p:txBody>
          <a:bodyPr wrap="none" rtlCol="0">
            <a:spAutoFit/>
          </a:bodyPr>
          <a:lstStyle/>
          <a:p>
            <a:r>
              <a:rPr lang="en-GB" sz="1400" b="0" dirty="0">
                <a:latin typeface="Arial" panose="020B0604020202020204" pitchFamily="34" charset="0"/>
                <a:cs typeface="Arial" panose="020B0604020202020204" pitchFamily="34" charset="0"/>
              </a:rPr>
              <a:t>Large aperture</a:t>
            </a:r>
          </a:p>
        </p:txBody>
      </p:sp>
    </p:spTree>
    <p:extLst>
      <p:ext uri="{BB962C8B-B14F-4D97-AF65-F5344CB8AC3E}">
        <p14:creationId xmlns:p14="http://schemas.microsoft.com/office/powerpoint/2010/main" val="786793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71295-A0E1-C242-A8D4-CFD16D6A5D90}"/>
              </a:ext>
            </a:extLst>
          </p:cNvPr>
          <p:cNvSpPr>
            <a:spLocks noGrp="1"/>
          </p:cNvSpPr>
          <p:nvPr>
            <p:ph type="title"/>
          </p:nvPr>
        </p:nvSpPr>
        <p:spPr/>
        <p:txBody>
          <a:bodyPr/>
          <a:lstStyle/>
          <a:p>
            <a:r>
              <a:rPr lang="en-GB" dirty="0"/>
              <a:t>16 T ,  CERN approach , go in steps</a:t>
            </a:r>
          </a:p>
        </p:txBody>
      </p:sp>
      <p:sp>
        <p:nvSpPr>
          <p:cNvPr id="3" name="Content Placeholder 2">
            <a:extLst>
              <a:ext uri="{FF2B5EF4-FFF2-40B4-BE49-F238E27FC236}">
                <a16:creationId xmlns:a16="http://schemas.microsoft.com/office/drawing/2014/main" id="{93655019-0001-D440-8BEE-891911CF54CA}"/>
              </a:ext>
            </a:extLst>
          </p:cNvPr>
          <p:cNvSpPr>
            <a:spLocks noGrp="1"/>
          </p:cNvSpPr>
          <p:nvPr>
            <p:ph idx="1"/>
          </p:nvPr>
        </p:nvSpPr>
        <p:spPr>
          <a:xfrm>
            <a:off x="152008" y="1143000"/>
            <a:ext cx="8991992" cy="1133872"/>
          </a:xfrm>
        </p:spPr>
        <p:txBody>
          <a:bodyPr numCol="2"/>
          <a:lstStyle/>
          <a:p>
            <a:pPr marL="0" indent="0">
              <a:buNone/>
            </a:pPr>
            <a:r>
              <a:rPr lang="en-GB" dirty="0"/>
              <a:t>1 Extended Racetrack Model Coil , ERMC  </a:t>
            </a:r>
          </a:p>
          <a:p>
            <a:pPr marL="0" indent="0">
              <a:buNone/>
            </a:pPr>
            <a:r>
              <a:rPr lang="en-GB" dirty="0"/>
              <a:t>2 Racetrack Model Magnet, RMM</a:t>
            </a:r>
          </a:p>
          <a:p>
            <a:pPr marL="0" indent="0">
              <a:buNone/>
            </a:pPr>
            <a:r>
              <a:rPr lang="en-GB" dirty="0"/>
              <a:t>3 Demonstrator, DEMO</a:t>
            </a:r>
          </a:p>
          <a:p>
            <a:pPr marL="0" indent="0">
              <a:buNone/>
            </a:pPr>
            <a:r>
              <a:rPr lang="en-GB" dirty="0"/>
              <a:t>First with one conductor , then with 2 different ones to optimise the coil:  Grading</a:t>
            </a:r>
          </a:p>
        </p:txBody>
      </p:sp>
      <p:sp>
        <p:nvSpPr>
          <p:cNvPr id="4" name="Slide Number Placeholder 3">
            <a:extLst>
              <a:ext uri="{FF2B5EF4-FFF2-40B4-BE49-F238E27FC236}">
                <a16:creationId xmlns:a16="http://schemas.microsoft.com/office/drawing/2014/main" id="{1ABEAF42-5F12-3444-A463-9D169EF93039}"/>
              </a:ext>
            </a:extLst>
          </p:cNvPr>
          <p:cNvSpPr>
            <a:spLocks noGrp="1"/>
          </p:cNvSpPr>
          <p:nvPr>
            <p:ph type="sldNum" sz="quarter" idx="10"/>
          </p:nvPr>
        </p:nvSpPr>
        <p:spPr/>
        <p:txBody>
          <a:bodyPr/>
          <a:lstStyle/>
          <a:p>
            <a:fld id="{28C57388-5BA1-214C-B04D-06BAAA3280B9}" type="slidenum">
              <a:rPr lang="en-US" smtClean="0"/>
              <a:pPr/>
              <a:t>18</a:t>
            </a:fld>
            <a:endParaRPr lang="en-US"/>
          </a:p>
        </p:txBody>
      </p:sp>
      <p:sp>
        <p:nvSpPr>
          <p:cNvPr id="5" name="Double Brace 4">
            <a:extLst>
              <a:ext uri="{FF2B5EF4-FFF2-40B4-BE49-F238E27FC236}">
                <a16:creationId xmlns:a16="http://schemas.microsoft.com/office/drawing/2014/main" id="{5945ABA8-CFA9-6D4C-9F24-103199D9953E}"/>
              </a:ext>
            </a:extLst>
          </p:cNvPr>
          <p:cNvSpPr/>
          <p:nvPr/>
        </p:nvSpPr>
        <p:spPr bwMode="auto">
          <a:xfrm>
            <a:off x="4355976" y="1199673"/>
            <a:ext cx="45719" cy="648072"/>
          </a:xfrm>
          <a:prstGeom prst="bracePair">
            <a:avLst/>
          </a:prstGeom>
          <a:noFill/>
          <a:ln w="9525"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a:ln>
                <a:noFill/>
              </a:ln>
              <a:solidFill>
                <a:schemeClr val="tx1"/>
              </a:solidFill>
              <a:effectLst/>
              <a:latin typeface="Tahoma" pitchFamily="-106" charset="0"/>
            </a:endParaRPr>
          </a:p>
        </p:txBody>
      </p:sp>
      <p:pic>
        <p:nvPicPr>
          <p:cNvPr id="7" name="Picture 6">
            <a:extLst>
              <a:ext uri="{FF2B5EF4-FFF2-40B4-BE49-F238E27FC236}">
                <a16:creationId xmlns:a16="http://schemas.microsoft.com/office/drawing/2014/main" id="{780F0354-8DAD-8B4F-B22F-4F624FD9611C}"/>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15234" t="1522" r="16039" b="2687"/>
          <a:stretch/>
        </p:blipFill>
        <p:spPr>
          <a:xfrm rot="16200000">
            <a:off x="1331727" y="2757367"/>
            <a:ext cx="2592288" cy="5121622"/>
          </a:xfrm>
          <a:prstGeom prst="rect">
            <a:avLst/>
          </a:prstGeom>
        </p:spPr>
      </p:pic>
      <p:pic>
        <p:nvPicPr>
          <p:cNvPr id="8" name="Picture 7">
            <a:extLst>
              <a:ext uri="{FF2B5EF4-FFF2-40B4-BE49-F238E27FC236}">
                <a16:creationId xmlns:a16="http://schemas.microsoft.com/office/drawing/2014/main" id="{24D8DC15-D0C9-F743-AB88-9CFE0EB0E18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36713" y="2134545"/>
            <a:ext cx="2167200" cy="1798512"/>
          </a:xfrm>
          <a:prstGeom prst="rect">
            <a:avLst/>
          </a:prstGeom>
        </p:spPr>
      </p:pic>
      <p:pic>
        <p:nvPicPr>
          <p:cNvPr id="9" name="Picture 8">
            <a:extLst>
              <a:ext uri="{FF2B5EF4-FFF2-40B4-BE49-F238E27FC236}">
                <a16:creationId xmlns:a16="http://schemas.microsoft.com/office/drawing/2014/main" id="{2C2DD5CC-CA38-144C-906F-029BD8746163}"/>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l="8506" t="6610" r="7801"/>
          <a:stretch/>
        </p:blipFill>
        <p:spPr>
          <a:xfrm>
            <a:off x="2674724" y="2125683"/>
            <a:ext cx="2067307" cy="1872000"/>
          </a:xfrm>
          <a:prstGeom prst="rect">
            <a:avLst/>
          </a:prstGeom>
        </p:spPr>
      </p:pic>
      <p:sp>
        <p:nvSpPr>
          <p:cNvPr id="10" name="TextBox 9">
            <a:extLst>
              <a:ext uri="{FF2B5EF4-FFF2-40B4-BE49-F238E27FC236}">
                <a16:creationId xmlns:a16="http://schemas.microsoft.com/office/drawing/2014/main" id="{0D6A577F-F405-3540-851E-6FD3E4B10A54}"/>
              </a:ext>
            </a:extLst>
          </p:cNvPr>
          <p:cNvSpPr txBox="1"/>
          <p:nvPr/>
        </p:nvSpPr>
        <p:spPr>
          <a:xfrm>
            <a:off x="919526" y="3809298"/>
            <a:ext cx="970137" cy="461665"/>
          </a:xfrm>
          <a:prstGeom prst="rect">
            <a:avLst/>
          </a:prstGeom>
          <a:noFill/>
        </p:spPr>
        <p:txBody>
          <a:bodyPr wrap="none" rtlCol="0">
            <a:spAutoFit/>
          </a:bodyPr>
          <a:lstStyle/>
          <a:p>
            <a:r>
              <a:rPr lang="en-GB" b="0" dirty="0"/>
              <a:t>ERMC</a:t>
            </a:r>
          </a:p>
        </p:txBody>
      </p:sp>
      <p:sp>
        <p:nvSpPr>
          <p:cNvPr id="11" name="TextBox 10">
            <a:extLst>
              <a:ext uri="{FF2B5EF4-FFF2-40B4-BE49-F238E27FC236}">
                <a16:creationId xmlns:a16="http://schemas.microsoft.com/office/drawing/2014/main" id="{1DCB7CCF-53A7-0C41-AAF9-E6E6D5F7D2F9}"/>
              </a:ext>
            </a:extLst>
          </p:cNvPr>
          <p:cNvSpPr txBox="1"/>
          <p:nvPr/>
        </p:nvSpPr>
        <p:spPr>
          <a:xfrm>
            <a:off x="3268799" y="3857090"/>
            <a:ext cx="849913" cy="461665"/>
          </a:xfrm>
          <a:prstGeom prst="rect">
            <a:avLst/>
          </a:prstGeom>
          <a:noFill/>
        </p:spPr>
        <p:txBody>
          <a:bodyPr wrap="none" rtlCol="0">
            <a:spAutoFit/>
          </a:bodyPr>
          <a:lstStyle/>
          <a:p>
            <a:r>
              <a:rPr lang="en-GB" b="0" dirty="0"/>
              <a:t>RMM</a:t>
            </a:r>
          </a:p>
        </p:txBody>
      </p:sp>
      <p:sp>
        <p:nvSpPr>
          <p:cNvPr id="12" name="TextBox 11">
            <a:extLst>
              <a:ext uri="{FF2B5EF4-FFF2-40B4-BE49-F238E27FC236}">
                <a16:creationId xmlns:a16="http://schemas.microsoft.com/office/drawing/2014/main" id="{FA1B89A0-1860-CA4E-8AA1-B86EBA23278A}"/>
              </a:ext>
            </a:extLst>
          </p:cNvPr>
          <p:cNvSpPr txBox="1"/>
          <p:nvPr/>
        </p:nvSpPr>
        <p:spPr>
          <a:xfrm>
            <a:off x="506461" y="6488668"/>
            <a:ext cx="1827704" cy="369332"/>
          </a:xfrm>
          <a:prstGeom prst="rect">
            <a:avLst/>
          </a:prstGeom>
          <a:noFill/>
        </p:spPr>
        <p:txBody>
          <a:bodyPr wrap="square" rtlCol="0">
            <a:spAutoFit/>
          </a:bodyPr>
          <a:lstStyle/>
          <a:p>
            <a:r>
              <a:rPr lang="en-GB" sz="1800" b="0" dirty="0">
                <a:latin typeface="Arial" panose="020B0604020202020204" pitchFamily="34" charset="0"/>
                <a:cs typeface="Arial" panose="020B0604020202020204" pitchFamily="34" charset="0"/>
              </a:rPr>
              <a:t>coil: 2 x 45 t/l</a:t>
            </a:r>
          </a:p>
        </p:txBody>
      </p:sp>
      <p:sp>
        <p:nvSpPr>
          <p:cNvPr id="6" name="Rectangle 5">
            <a:extLst>
              <a:ext uri="{FF2B5EF4-FFF2-40B4-BE49-F238E27FC236}">
                <a16:creationId xmlns:a16="http://schemas.microsoft.com/office/drawing/2014/main" id="{FFBF9C9E-7579-2341-9A25-778B67A1580F}"/>
              </a:ext>
            </a:extLst>
          </p:cNvPr>
          <p:cNvSpPr/>
          <p:nvPr/>
        </p:nvSpPr>
        <p:spPr bwMode="auto">
          <a:xfrm>
            <a:off x="5656727" y="1884175"/>
            <a:ext cx="2751642" cy="4869160"/>
          </a:xfrm>
          <a:prstGeom prst="rect">
            <a:avLst/>
          </a:prstGeom>
          <a:noFill/>
          <a:ln w="15875" cap="flat" cmpd="sng" algn="ctr">
            <a:solidFill>
              <a:schemeClr val="bg2">
                <a:lumMod val="60000"/>
                <a:lumOff val="4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a:ln>
                <a:noFill/>
              </a:ln>
              <a:solidFill>
                <a:schemeClr val="tx1"/>
              </a:solidFill>
              <a:effectLst/>
              <a:latin typeface="Tahoma" pitchFamily="-106" charset="0"/>
            </a:endParaRPr>
          </a:p>
        </p:txBody>
      </p:sp>
      <p:sp>
        <p:nvSpPr>
          <p:cNvPr id="13" name="Oval 12">
            <a:extLst>
              <a:ext uri="{FF2B5EF4-FFF2-40B4-BE49-F238E27FC236}">
                <a16:creationId xmlns:a16="http://schemas.microsoft.com/office/drawing/2014/main" id="{11CD430C-FA26-F94F-864B-5C2909B03ABB}"/>
              </a:ext>
            </a:extLst>
          </p:cNvPr>
          <p:cNvSpPr/>
          <p:nvPr/>
        </p:nvSpPr>
        <p:spPr bwMode="auto">
          <a:xfrm>
            <a:off x="6202565" y="2143157"/>
            <a:ext cx="1728192" cy="1749861"/>
          </a:xfrm>
          <a:prstGeom prst="ellipse">
            <a:avLst/>
          </a:prstGeom>
          <a:solidFill>
            <a:schemeClr val="accent2">
              <a:lumMod val="20000"/>
              <a:lumOff val="80000"/>
            </a:schemeClr>
          </a:solidFill>
          <a:ln w="9525" cap="flat" cmpd="sng" algn="ctr">
            <a:solidFill>
              <a:schemeClr val="bg2">
                <a:lumMod val="60000"/>
                <a:lumOff val="4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a:ln>
                <a:noFill/>
              </a:ln>
              <a:solidFill>
                <a:schemeClr val="tx1"/>
              </a:solidFill>
              <a:effectLst/>
              <a:latin typeface="Tahoma" pitchFamily="-106" charset="0"/>
            </a:endParaRPr>
          </a:p>
        </p:txBody>
      </p:sp>
      <p:sp>
        <p:nvSpPr>
          <p:cNvPr id="14" name="Oval 13">
            <a:extLst>
              <a:ext uri="{FF2B5EF4-FFF2-40B4-BE49-F238E27FC236}">
                <a16:creationId xmlns:a16="http://schemas.microsoft.com/office/drawing/2014/main" id="{02897638-A8C8-0047-B845-80D23EE5E259}"/>
              </a:ext>
            </a:extLst>
          </p:cNvPr>
          <p:cNvSpPr/>
          <p:nvPr/>
        </p:nvSpPr>
        <p:spPr bwMode="auto">
          <a:xfrm>
            <a:off x="6449984" y="2380142"/>
            <a:ext cx="1224136" cy="1275184"/>
          </a:xfrm>
          <a:prstGeom prst="ellipse">
            <a:avLst/>
          </a:prstGeom>
          <a:solidFill>
            <a:schemeClr val="tx1">
              <a:lumMod val="65000"/>
              <a:lumOff val="35000"/>
            </a:schemeClr>
          </a:solidFill>
          <a:ln w="9525" cap="flat" cmpd="sng" algn="ctr">
            <a:solidFill>
              <a:schemeClr val="bg2">
                <a:lumMod val="60000"/>
                <a:lumOff val="4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a:ln>
                <a:noFill/>
              </a:ln>
              <a:solidFill>
                <a:schemeClr val="tx1"/>
              </a:solidFill>
              <a:effectLst/>
              <a:latin typeface="Tahoma" pitchFamily="-106" charset="0"/>
            </a:endParaRPr>
          </a:p>
        </p:txBody>
      </p:sp>
      <p:grpSp>
        <p:nvGrpSpPr>
          <p:cNvPr id="18" name="Group 17">
            <a:extLst>
              <a:ext uri="{FF2B5EF4-FFF2-40B4-BE49-F238E27FC236}">
                <a16:creationId xmlns:a16="http://schemas.microsoft.com/office/drawing/2014/main" id="{8C70C348-3F1A-404E-AF26-3856DF55BFE5}"/>
              </a:ext>
            </a:extLst>
          </p:cNvPr>
          <p:cNvGrpSpPr/>
          <p:nvPr/>
        </p:nvGrpSpPr>
        <p:grpSpPr>
          <a:xfrm>
            <a:off x="6073980" y="4506628"/>
            <a:ext cx="2047619" cy="1413768"/>
            <a:chOff x="6212220" y="4611293"/>
            <a:chExt cx="2047619" cy="1413768"/>
          </a:xfrm>
        </p:grpSpPr>
        <p:sp>
          <p:nvSpPr>
            <p:cNvPr id="15" name="Rounded Rectangle 14">
              <a:extLst>
                <a:ext uri="{FF2B5EF4-FFF2-40B4-BE49-F238E27FC236}">
                  <a16:creationId xmlns:a16="http://schemas.microsoft.com/office/drawing/2014/main" id="{6EA8FEC3-EBCA-C941-9986-D670AA9F474D}"/>
                </a:ext>
              </a:extLst>
            </p:cNvPr>
            <p:cNvSpPr/>
            <p:nvPr/>
          </p:nvSpPr>
          <p:spPr bwMode="auto">
            <a:xfrm>
              <a:off x="6212220" y="4611293"/>
              <a:ext cx="2047619" cy="1413768"/>
            </a:xfrm>
            <a:prstGeom prst="roundRect">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a:ln>
                  <a:noFill/>
                </a:ln>
                <a:solidFill>
                  <a:schemeClr val="tx1"/>
                </a:solidFill>
                <a:effectLst/>
                <a:latin typeface="Tahoma" pitchFamily="-106" charset="0"/>
              </a:endParaRPr>
            </a:p>
          </p:txBody>
        </p:sp>
        <p:sp>
          <p:nvSpPr>
            <p:cNvPr id="16" name="Rectangle 15">
              <a:extLst>
                <a:ext uri="{FF2B5EF4-FFF2-40B4-BE49-F238E27FC236}">
                  <a16:creationId xmlns:a16="http://schemas.microsoft.com/office/drawing/2014/main" id="{F3670F94-E652-AA48-8F16-DFC536CE3389}"/>
                </a:ext>
              </a:extLst>
            </p:cNvPr>
            <p:cNvSpPr/>
            <p:nvPr/>
          </p:nvSpPr>
          <p:spPr bwMode="auto">
            <a:xfrm>
              <a:off x="6495642" y="4989228"/>
              <a:ext cx="1480773" cy="732054"/>
            </a:xfrm>
            <a:prstGeom prst="rect">
              <a:avLst/>
            </a:prstGeom>
            <a:solidFill>
              <a:srgbClr val="FF9933"/>
            </a:solidFill>
            <a:ln w="12700" cap="flat" cmpd="sng" algn="ctr">
              <a:solidFill>
                <a:srgbClr val="FF993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a:ln>
                  <a:noFill/>
                </a:ln>
                <a:solidFill>
                  <a:schemeClr val="tx1"/>
                </a:solidFill>
                <a:effectLst/>
                <a:latin typeface="Tahoma" pitchFamily="-106" charset="0"/>
              </a:endParaRPr>
            </a:p>
          </p:txBody>
        </p:sp>
      </p:grpSp>
      <p:sp>
        <p:nvSpPr>
          <p:cNvPr id="17" name="TextBox 16">
            <a:extLst>
              <a:ext uri="{FF2B5EF4-FFF2-40B4-BE49-F238E27FC236}">
                <a16:creationId xmlns:a16="http://schemas.microsoft.com/office/drawing/2014/main" id="{E4625C81-2D8B-0640-B9B7-CD91E62CF0B4}"/>
              </a:ext>
            </a:extLst>
          </p:cNvPr>
          <p:cNvSpPr txBox="1"/>
          <p:nvPr/>
        </p:nvSpPr>
        <p:spPr>
          <a:xfrm>
            <a:off x="6637095" y="3919000"/>
            <a:ext cx="1021433" cy="461665"/>
          </a:xfrm>
          <a:prstGeom prst="rect">
            <a:avLst/>
          </a:prstGeom>
          <a:noFill/>
        </p:spPr>
        <p:txBody>
          <a:bodyPr wrap="none" rtlCol="0">
            <a:spAutoFit/>
          </a:bodyPr>
          <a:lstStyle/>
          <a:p>
            <a:r>
              <a:rPr lang="en-GB" b="0" dirty="0"/>
              <a:t>DEMO</a:t>
            </a:r>
          </a:p>
        </p:txBody>
      </p:sp>
      <p:grpSp>
        <p:nvGrpSpPr>
          <p:cNvPr id="19" name="Group 18">
            <a:extLst>
              <a:ext uri="{FF2B5EF4-FFF2-40B4-BE49-F238E27FC236}">
                <a16:creationId xmlns:a16="http://schemas.microsoft.com/office/drawing/2014/main" id="{A4B97A6C-89C0-8A49-9A3D-75EAE9A11DC2}"/>
              </a:ext>
            </a:extLst>
          </p:cNvPr>
          <p:cNvGrpSpPr/>
          <p:nvPr/>
        </p:nvGrpSpPr>
        <p:grpSpPr>
          <a:xfrm>
            <a:off x="6676246" y="2664982"/>
            <a:ext cx="843084" cy="653548"/>
            <a:chOff x="6212220" y="4611293"/>
            <a:chExt cx="2047619" cy="1413768"/>
          </a:xfrm>
        </p:grpSpPr>
        <p:sp>
          <p:nvSpPr>
            <p:cNvPr id="20" name="Rounded Rectangle 19">
              <a:extLst>
                <a:ext uri="{FF2B5EF4-FFF2-40B4-BE49-F238E27FC236}">
                  <a16:creationId xmlns:a16="http://schemas.microsoft.com/office/drawing/2014/main" id="{90F5AB06-637F-C34A-9E00-6D69CE6DD76F}"/>
                </a:ext>
              </a:extLst>
            </p:cNvPr>
            <p:cNvSpPr/>
            <p:nvPr/>
          </p:nvSpPr>
          <p:spPr bwMode="auto">
            <a:xfrm>
              <a:off x="6212220" y="4611293"/>
              <a:ext cx="2047619" cy="1413768"/>
            </a:xfrm>
            <a:prstGeom prst="roundRect">
              <a:avLst/>
            </a:prstGeom>
            <a:solidFill>
              <a:schemeClr val="bg2">
                <a:lumMod val="75000"/>
              </a:schemeClr>
            </a:solidFill>
            <a:ln w="9525" cap="flat" cmpd="sng" algn="ctr">
              <a:solidFill>
                <a:schemeClr val="bg2">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a:ln>
                  <a:noFill/>
                </a:ln>
                <a:solidFill>
                  <a:schemeClr val="tx1"/>
                </a:solidFill>
                <a:effectLst/>
                <a:latin typeface="Tahoma" pitchFamily="-106" charset="0"/>
              </a:endParaRPr>
            </a:p>
          </p:txBody>
        </p:sp>
        <p:sp>
          <p:nvSpPr>
            <p:cNvPr id="21" name="Rectangle 20">
              <a:extLst>
                <a:ext uri="{FF2B5EF4-FFF2-40B4-BE49-F238E27FC236}">
                  <a16:creationId xmlns:a16="http://schemas.microsoft.com/office/drawing/2014/main" id="{BB97FFEA-C8DA-F045-8728-29F67DD46C58}"/>
                </a:ext>
              </a:extLst>
            </p:cNvPr>
            <p:cNvSpPr/>
            <p:nvPr/>
          </p:nvSpPr>
          <p:spPr bwMode="auto">
            <a:xfrm>
              <a:off x="6495642" y="4989228"/>
              <a:ext cx="1480773" cy="732054"/>
            </a:xfrm>
            <a:prstGeom prst="rect">
              <a:avLst/>
            </a:prstGeom>
            <a:solidFill>
              <a:srgbClr val="FF9933"/>
            </a:solidFill>
            <a:ln w="12700" cap="flat" cmpd="sng" algn="ctr">
              <a:solidFill>
                <a:srgbClr val="FF993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a:ln>
                  <a:noFill/>
                </a:ln>
                <a:solidFill>
                  <a:schemeClr val="tx1"/>
                </a:solidFill>
                <a:effectLst/>
                <a:latin typeface="Tahoma" pitchFamily="-106" charset="0"/>
              </a:endParaRPr>
            </a:p>
          </p:txBody>
        </p:sp>
      </p:grpSp>
      <p:sp>
        <p:nvSpPr>
          <p:cNvPr id="22" name="Oval 21">
            <a:extLst>
              <a:ext uri="{FF2B5EF4-FFF2-40B4-BE49-F238E27FC236}">
                <a16:creationId xmlns:a16="http://schemas.microsoft.com/office/drawing/2014/main" id="{11076EE7-0098-7D41-B2D9-A8CC76887938}"/>
              </a:ext>
            </a:extLst>
          </p:cNvPr>
          <p:cNvSpPr/>
          <p:nvPr/>
        </p:nvSpPr>
        <p:spPr bwMode="auto">
          <a:xfrm>
            <a:off x="7002000" y="2930400"/>
            <a:ext cx="180000" cy="180000"/>
          </a:xfrm>
          <a:prstGeom prst="ellips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a:ln>
                <a:noFill/>
              </a:ln>
              <a:solidFill>
                <a:schemeClr val="tx1"/>
              </a:solidFill>
              <a:effectLst/>
              <a:latin typeface="Tahoma" pitchFamily="-106" charset="0"/>
            </a:endParaRPr>
          </a:p>
        </p:txBody>
      </p:sp>
      <p:sp>
        <p:nvSpPr>
          <p:cNvPr id="23" name="Oval 22">
            <a:extLst>
              <a:ext uri="{FF2B5EF4-FFF2-40B4-BE49-F238E27FC236}">
                <a16:creationId xmlns:a16="http://schemas.microsoft.com/office/drawing/2014/main" id="{820561CC-32BF-DB42-B823-69B7F92AC6F5}"/>
              </a:ext>
            </a:extLst>
          </p:cNvPr>
          <p:cNvSpPr/>
          <p:nvPr/>
        </p:nvSpPr>
        <p:spPr bwMode="auto">
          <a:xfrm>
            <a:off x="6937700" y="5097335"/>
            <a:ext cx="324000" cy="324000"/>
          </a:xfrm>
          <a:prstGeom prst="ellips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a:ln>
                <a:noFill/>
              </a:ln>
              <a:solidFill>
                <a:schemeClr val="tx1"/>
              </a:solidFill>
              <a:effectLst/>
              <a:latin typeface="Tahoma" pitchFamily="-106" charset="0"/>
            </a:endParaRPr>
          </a:p>
        </p:txBody>
      </p:sp>
      <p:sp>
        <p:nvSpPr>
          <p:cNvPr id="24" name="TextBox 23">
            <a:extLst>
              <a:ext uri="{FF2B5EF4-FFF2-40B4-BE49-F238E27FC236}">
                <a16:creationId xmlns:a16="http://schemas.microsoft.com/office/drawing/2014/main" id="{B1B5A45A-39BA-9640-80C6-3F71464FE535}"/>
              </a:ext>
            </a:extLst>
          </p:cNvPr>
          <p:cNvSpPr txBox="1"/>
          <p:nvPr/>
        </p:nvSpPr>
        <p:spPr>
          <a:xfrm>
            <a:off x="6325901" y="6013700"/>
            <a:ext cx="1635610" cy="646331"/>
          </a:xfrm>
          <a:prstGeom prst="rect">
            <a:avLst/>
          </a:prstGeom>
          <a:noFill/>
        </p:spPr>
        <p:txBody>
          <a:bodyPr wrap="square" rtlCol="0">
            <a:spAutoFit/>
          </a:bodyPr>
          <a:lstStyle/>
          <a:p>
            <a:pPr algn="ctr"/>
            <a:r>
              <a:rPr lang="en-GB" sz="1800" b="0" dirty="0">
                <a:latin typeface="Arial" panose="020B0604020202020204" pitchFamily="34" charset="0"/>
                <a:cs typeface="Arial" panose="020B0604020202020204" pitchFamily="34" charset="0"/>
              </a:rPr>
              <a:t>Real aperture Flared ends</a:t>
            </a:r>
          </a:p>
        </p:txBody>
      </p:sp>
      <p:sp>
        <p:nvSpPr>
          <p:cNvPr id="25" name="Rectangle 24">
            <a:extLst>
              <a:ext uri="{FF2B5EF4-FFF2-40B4-BE49-F238E27FC236}">
                <a16:creationId xmlns:a16="http://schemas.microsoft.com/office/drawing/2014/main" id="{B8D30D5C-8F2D-EA4E-A702-512992BF0D76}"/>
              </a:ext>
            </a:extLst>
          </p:cNvPr>
          <p:cNvSpPr/>
          <p:nvPr/>
        </p:nvSpPr>
        <p:spPr bwMode="auto">
          <a:xfrm>
            <a:off x="5656728" y="1847745"/>
            <a:ext cx="2831954" cy="5010255"/>
          </a:xfrm>
          <a:prstGeom prst="rect">
            <a:avLst/>
          </a:prstGeom>
          <a:solidFill>
            <a:schemeClr val="bg1">
              <a:alpha val="88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1" i="0" u="none" strike="noStrike" cap="none" normalizeH="0" baseline="0">
              <a:ln>
                <a:noFill/>
              </a:ln>
              <a:solidFill>
                <a:schemeClr val="tx1"/>
              </a:solidFill>
              <a:effectLst/>
              <a:latin typeface="Tahoma" pitchFamily="-106" charset="0"/>
            </a:endParaRPr>
          </a:p>
        </p:txBody>
      </p:sp>
      <p:sp>
        <p:nvSpPr>
          <p:cNvPr id="26" name="TextBox 25">
            <a:extLst>
              <a:ext uri="{FF2B5EF4-FFF2-40B4-BE49-F238E27FC236}">
                <a16:creationId xmlns:a16="http://schemas.microsoft.com/office/drawing/2014/main" id="{BEC8A867-2E9B-144B-BDF8-82C7F792316D}"/>
              </a:ext>
            </a:extLst>
          </p:cNvPr>
          <p:cNvSpPr txBox="1"/>
          <p:nvPr/>
        </p:nvSpPr>
        <p:spPr>
          <a:xfrm>
            <a:off x="2914327" y="6454006"/>
            <a:ext cx="2274356" cy="369332"/>
          </a:xfrm>
          <a:prstGeom prst="rect">
            <a:avLst/>
          </a:prstGeom>
          <a:noFill/>
        </p:spPr>
        <p:txBody>
          <a:bodyPr wrap="square" rtlCol="0">
            <a:spAutoFit/>
          </a:bodyPr>
          <a:lstStyle/>
          <a:p>
            <a:r>
              <a:rPr lang="en-GB" sz="1800" b="0" dirty="0">
                <a:latin typeface="Arial" panose="020B0604020202020204" pitchFamily="34" charset="0"/>
                <a:cs typeface="Arial" panose="020B0604020202020204" pitchFamily="34" charset="0"/>
              </a:rPr>
              <a:t>middle coil: 2 x 42 t/l</a:t>
            </a:r>
          </a:p>
        </p:txBody>
      </p:sp>
    </p:spTree>
    <p:extLst>
      <p:ext uri="{BB962C8B-B14F-4D97-AF65-F5344CB8AC3E}">
        <p14:creationId xmlns:p14="http://schemas.microsoft.com/office/powerpoint/2010/main" val="4472840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C3D68-C203-AB46-B080-5C40BE88FCF0}"/>
              </a:ext>
            </a:extLst>
          </p:cNvPr>
          <p:cNvSpPr>
            <a:spLocks noGrp="1"/>
          </p:cNvSpPr>
          <p:nvPr>
            <p:ph type="title"/>
          </p:nvPr>
        </p:nvSpPr>
        <p:spPr/>
        <p:txBody>
          <a:bodyPr/>
          <a:lstStyle/>
          <a:p>
            <a:r>
              <a:rPr lang="en-CH" dirty="0"/>
              <a:t>Comparison RMC-eRMC</a:t>
            </a:r>
          </a:p>
        </p:txBody>
      </p:sp>
      <p:pic>
        <p:nvPicPr>
          <p:cNvPr id="6" name="Content Placeholder 5">
            <a:extLst>
              <a:ext uri="{FF2B5EF4-FFF2-40B4-BE49-F238E27FC236}">
                <a16:creationId xmlns:a16="http://schemas.microsoft.com/office/drawing/2014/main" id="{BC609E4A-60FC-214E-B8EB-2D6E544B0846}"/>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l="2810" t="2261" r="4800" b="14890"/>
          <a:stretch/>
        </p:blipFill>
        <p:spPr>
          <a:xfrm>
            <a:off x="467545" y="1268759"/>
            <a:ext cx="8572326" cy="5431969"/>
          </a:xfrm>
        </p:spPr>
      </p:pic>
      <p:sp>
        <p:nvSpPr>
          <p:cNvPr id="4" name="Slide Number Placeholder 3">
            <a:extLst>
              <a:ext uri="{FF2B5EF4-FFF2-40B4-BE49-F238E27FC236}">
                <a16:creationId xmlns:a16="http://schemas.microsoft.com/office/drawing/2014/main" id="{D13FE77E-0928-9F41-B03D-0952A49412F2}"/>
              </a:ext>
            </a:extLst>
          </p:cNvPr>
          <p:cNvSpPr>
            <a:spLocks noGrp="1"/>
          </p:cNvSpPr>
          <p:nvPr>
            <p:ph type="sldNum" sz="quarter" idx="10"/>
          </p:nvPr>
        </p:nvSpPr>
        <p:spPr/>
        <p:txBody>
          <a:bodyPr/>
          <a:lstStyle/>
          <a:p>
            <a:fld id="{28C57388-5BA1-214C-B04D-06BAAA3280B9}" type="slidenum">
              <a:rPr lang="en-US" smtClean="0"/>
              <a:pPr/>
              <a:t>19</a:t>
            </a:fld>
            <a:endParaRPr lang="en-US"/>
          </a:p>
        </p:txBody>
      </p:sp>
      <p:sp>
        <p:nvSpPr>
          <p:cNvPr id="5" name="TextBox 4">
            <a:extLst>
              <a:ext uri="{FF2B5EF4-FFF2-40B4-BE49-F238E27FC236}">
                <a16:creationId xmlns:a16="http://schemas.microsoft.com/office/drawing/2014/main" id="{B90EDDC9-BEE9-C44D-BCC0-938ACE6DD7A5}"/>
              </a:ext>
            </a:extLst>
          </p:cNvPr>
          <p:cNvSpPr txBox="1"/>
          <p:nvPr/>
        </p:nvSpPr>
        <p:spPr>
          <a:xfrm>
            <a:off x="5724128" y="6550223"/>
            <a:ext cx="1866217" cy="307777"/>
          </a:xfrm>
          <a:prstGeom prst="rect">
            <a:avLst/>
          </a:prstGeom>
          <a:noFill/>
        </p:spPr>
        <p:txBody>
          <a:bodyPr wrap="none" rtlCol="0">
            <a:spAutoFit/>
          </a:bodyPr>
          <a:lstStyle/>
          <a:p>
            <a:r>
              <a:rPr lang="en-CH" sz="1400" b="0" dirty="0">
                <a:latin typeface="Arial" panose="020B0604020202020204" pitchFamily="34" charset="0"/>
                <a:cs typeface="Arial" panose="020B0604020202020204" pitchFamily="34" charset="0"/>
              </a:rPr>
              <a:t>courtesy </a:t>
            </a:r>
            <a:r>
              <a:rPr lang="en-GB" sz="1400" b="0" dirty="0">
                <a:latin typeface="Arial" panose="020B0604020202020204" pitchFamily="34" charset="0"/>
                <a:cs typeface="Arial" panose="020B0604020202020204" pitchFamily="34" charset="0"/>
              </a:rPr>
              <a:t>S. </a:t>
            </a:r>
            <a:r>
              <a:rPr lang="en-GB" sz="1400" b="0" dirty="0" err="1">
                <a:latin typeface="Arial" panose="020B0604020202020204" pitchFamily="34" charset="0"/>
                <a:cs typeface="Arial" panose="020B0604020202020204" pitchFamily="34" charset="0"/>
              </a:rPr>
              <a:t>Izquierdo</a:t>
            </a:r>
            <a:endParaRPr lang="en-CH" sz="1400" b="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62440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6"/>
          <p:cNvSpPr>
            <a:spLocks noGrp="1" noChangeArrowheads="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742950" indent="-285750">
              <a:defRPr sz="2400" b="1">
                <a:solidFill>
                  <a:schemeClr val="tx1"/>
                </a:solidFill>
                <a:latin typeface="Tahoma" charset="0"/>
                <a:ea typeface="ＭＳ Ｐゴシック" charset="0"/>
              </a:defRPr>
            </a:lvl2pPr>
            <a:lvl3pPr marL="1143000" indent="-228600">
              <a:defRPr sz="2400" b="1">
                <a:solidFill>
                  <a:schemeClr val="tx1"/>
                </a:solidFill>
                <a:latin typeface="Tahoma" charset="0"/>
                <a:ea typeface="ＭＳ Ｐゴシック" charset="0"/>
              </a:defRPr>
            </a:lvl3pPr>
            <a:lvl4pPr marL="1600200" indent="-228600">
              <a:defRPr sz="2400" b="1">
                <a:solidFill>
                  <a:schemeClr val="tx1"/>
                </a:solidFill>
                <a:latin typeface="Tahoma" charset="0"/>
                <a:ea typeface="ＭＳ Ｐゴシック" charset="0"/>
              </a:defRPr>
            </a:lvl4pPr>
            <a:lvl5pPr marL="2057400" indent="-22860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fld id="{B7CC8E6A-4D26-6D47-9A8C-CEA21F02ECFE}" type="slidenum">
              <a:rPr lang="en-US" sz="1200" b="0">
                <a:latin typeface="Times New Roman" charset="0"/>
              </a:rPr>
              <a:pPr/>
              <a:t>2</a:t>
            </a:fld>
            <a:endParaRPr lang="en-US" sz="1200" b="0">
              <a:latin typeface="Times New Roman" charset="0"/>
            </a:endParaRPr>
          </a:p>
        </p:txBody>
      </p:sp>
      <p:sp>
        <p:nvSpPr>
          <p:cNvPr id="17410" name="Title 1"/>
          <p:cNvSpPr>
            <a:spLocks noGrp="1"/>
          </p:cNvSpPr>
          <p:nvPr>
            <p:ph type="title"/>
          </p:nvPr>
        </p:nvSpPr>
        <p:spPr/>
        <p:txBody>
          <a:bodyPr/>
          <a:lstStyle/>
          <a:p>
            <a:r>
              <a:rPr lang="en-GB" dirty="0">
                <a:latin typeface="Arial" charset="0"/>
                <a:ea typeface="ＭＳ Ｐゴシック" charset="0"/>
                <a:cs typeface="ＭＳ Ｐゴシック" charset="0"/>
              </a:rPr>
              <a:t>Contents</a:t>
            </a:r>
          </a:p>
        </p:txBody>
      </p:sp>
      <p:sp>
        <p:nvSpPr>
          <p:cNvPr id="17411" name="Content Placeholder 2"/>
          <p:cNvSpPr>
            <a:spLocks noGrp="1"/>
          </p:cNvSpPr>
          <p:nvPr>
            <p:ph idx="1"/>
          </p:nvPr>
        </p:nvSpPr>
        <p:spPr/>
        <p:txBody>
          <a:bodyPr/>
          <a:lstStyle/>
          <a:p>
            <a:endParaRPr lang="en-US" sz="2000" dirty="0">
              <a:latin typeface="Arial" charset="0"/>
              <a:ea typeface="ＭＳ Ｐゴシック" charset="0"/>
            </a:endParaRPr>
          </a:p>
          <a:p>
            <a:endParaRPr lang="en-US" sz="2000" dirty="0">
              <a:latin typeface="Arial" charset="0"/>
              <a:ea typeface="ＭＳ Ｐゴシック" charset="0"/>
            </a:endParaRPr>
          </a:p>
          <a:p>
            <a:r>
              <a:rPr lang="en-US" sz="2000" dirty="0">
                <a:latin typeface="Arial" charset="0"/>
                <a:ea typeface="ＭＳ Ｐゴシック" charset="0"/>
              </a:rPr>
              <a:t>The state of the art</a:t>
            </a:r>
          </a:p>
          <a:p>
            <a:endParaRPr lang="en-US" sz="2000" dirty="0">
              <a:latin typeface="Arial" charset="0"/>
              <a:ea typeface="ＭＳ Ｐゴシック" charset="0"/>
            </a:endParaRPr>
          </a:p>
          <a:p>
            <a:r>
              <a:rPr lang="en-US" sz="2000" dirty="0">
                <a:latin typeface="Arial" charset="0"/>
                <a:ea typeface="ＭＳ Ｐゴシック" charset="0"/>
              </a:rPr>
              <a:t>The Fresca2 line:  SMC-RMC-Fresca2</a:t>
            </a:r>
          </a:p>
          <a:p>
            <a:endParaRPr lang="en-US" sz="2000" dirty="0">
              <a:latin typeface="Arial" charset="0"/>
              <a:ea typeface="ＭＳ Ｐゴシック" charset="0"/>
            </a:endParaRPr>
          </a:p>
          <a:p>
            <a:r>
              <a:rPr lang="en-US" sz="2000" dirty="0">
                <a:latin typeface="Arial" charset="0"/>
                <a:ea typeface="ＭＳ Ｐゴシック" charset="0"/>
              </a:rPr>
              <a:t>The FCC line: </a:t>
            </a:r>
            <a:r>
              <a:rPr lang="en-US" sz="2000" dirty="0" err="1">
                <a:latin typeface="Arial" charset="0"/>
                <a:ea typeface="ＭＳ Ｐゴシック" charset="0"/>
              </a:rPr>
              <a:t>eRMC</a:t>
            </a:r>
            <a:r>
              <a:rPr lang="en-US" sz="2000" dirty="0">
                <a:latin typeface="Arial" charset="0"/>
                <a:ea typeface="ＭＳ Ｐゴシック" charset="0"/>
              </a:rPr>
              <a:t>-RMM-</a:t>
            </a:r>
            <a:r>
              <a:rPr lang="en-US" sz="2000" dirty="0">
                <a:solidFill>
                  <a:schemeClr val="bg2">
                    <a:lumMod val="60000"/>
                    <a:lumOff val="40000"/>
                  </a:schemeClr>
                </a:solidFill>
                <a:latin typeface="Arial" charset="0"/>
                <a:ea typeface="ＭＳ Ｐゴシック" charset="0"/>
              </a:rPr>
              <a:t>DEMO</a:t>
            </a:r>
          </a:p>
          <a:p>
            <a:endParaRPr lang="en-US" sz="2000" dirty="0">
              <a:latin typeface="Arial" charset="0"/>
              <a:ea typeface="ＭＳ Ｐゴシック" charset="0"/>
            </a:endParaRPr>
          </a:p>
          <a:p>
            <a:r>
              <a:rPr lang="en-US" sz="2000" dirty="0">
                <a:latin typeface="Arial" charset="0"/>
                <a:ea typeface="ＭＳ Ｐゴシック" charset="0"/>
              </a:rPr>
              <a:t>Lessons learned</a:t>
            </a:r>
          </a:p>
          <a:p>
            <a:endParaRPr lang="en-US" sz="2000" dirty="0">
              <a:latin typeface="Arial" charset="0"/>
              <a:ea typeface="ＭＳ Ｐゴシック" charset="0"/>
            </a:endParaRPr>
          </a:p>
          <a:p>
            <a:endParaRPr lang="en-US" sz="2000" dirty="0">
              <a:latin typeface="Arial" charset="0"/>
              <a:ea typeface="ＭＳ Ｐゴシック" charset="0"/>
            </a:endParaRPr>
          </a:p>
        </p:txBody>
      </p:sp>
      <p:sp>
        <p:nvSpPr>
          <p:cNvPr id="17412" name="Slide Number Placeholder 3"/>
          <p:cNvSpPr txBox="1">
            <a:spLocks noGrp="1"/>
          </p:cNvSpPr>
          <p:nvPr/>
        </p:nvSpPr>
        <p:spPr bwMode="auto">
          <a:xfrm>
            <a:off x="8534400" y="6553200"/>
            <a:ext cx="6096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Tahoma" charset="0"/>
                <a:ea typeface="ＭＳ Ｐゴシック" charset="0"/>
                <a:cs typeface="ＭＳ Ｐゴシック" charset="0"/>
              </a:defRPr>
            </a:lvl1pPr>
            <a:lvl2pPr marL="742950" indent="-285750">
              <a:defRPr sz="2400" b="1">
                <a:solidFill>
                  <a:schemeClr val="tx1"/>
                </a:solidFill>
                <a:latin typeface="Tahoma" charset="0"/>
                <a:ea typeface="ＭＳ Ｐゴシック" charset="0"/>
              </a:defRPr>
            </a:lvl2pPr>
            <a:lvl3pPr marL="1143000" indent="-228600">
              <a:defRPr sz="2400" b="1">
                <a:solidFill>
                  <a:schemeClr val="tx1"/>
                </a:solidFill>
                <a:latin typeface="Tahoma" charset="0"/>
                <a:ea typeface="ＭＳ Ｐゴシック" charset="0"/>
              </a:defRPr>
            </a:lvl3pPr>
            <a:lvl4pPr marL="1600200" indent="-228600">
              <a:defRPr sz="2400" b="1">
                <a:solidFill>
                  <a:schemeClr val="tx1"/>
                </a:solidFill>
                <a:latin typeface="Tahoma" charset="0"/>
                <a:ea typeface="ＭＳ Ｐゴシック" charset="0"/>
              </a:defRPr>
            </a:lvl4pPr>
            <a:lvl5pPr marL="2057400" indent="-228600">
              <a:defRPr sz="2400" b="1">
                <a:solidFill>
                  <a:schemeClr val="tx1"/>
                </a:solidFill>
                <a:latin typeface="Tahoma" charset="0"/>
                <a:ea typeface="ＭＳ Ｐゴシック" charset="0"/>
              </a:defRPr>
            </a:lvl5pPr>
            <a:lvl6pPr marL="2514600" indent="-228600" eaLnBrk="0" fontAlgn="base" hangingPunct="0">
              <a:spcBef>
                <a:spcPct val="0"/>
              </a:spcBef>
              <a:spcAft>
                <a:spcPct val="0"/>
              </a:spcAft>
              <a:defRPr sz="2400" b="1">
                <a:solidFill>
                  <a:schemeClr val="tx1"/>
                </a:solidFill>
                <a:latin typeface="Tahoma" charset="0"/>
                <a:ea typeface="ＭＳ Ｐゴシック" charset="0"/>
              </a:defRPr>
            </a:lvl6pPr>
            <a:lvl7pPr marL="2971800" indent="-228600" eaLnBrk="0" fontAlgn="base" hangingPunct="0">
              <a:spcBef>
                <a:spcPct val="0"/>
              </a:spcBef>
              <a:spcAft>
                <a:spcPct val="0"/>
              </a:spcAft>
              <a:defRPr sz="2400" b="1">
                <a:solidFill>
                  <a:schemeClr val="tx1"/>
                </a:solidFill>
                <a:latin typeface="Tahoma" charset="0"/>
                <a:ea typeface="ＭＳ Ｐゴシック" charset="0"/>
              </a:defRPr>
            </a:lvl7pPr>
            <a:lvl8pPr marL="3429000" indent="-228600" eaLnBrk="0" fontAlgn="base" hangingPunct="0">
              <a:spcBef>
                <a:spcPct val="0"/>
              </a:spcBef>
              <a:spcAft>
                <a:spcPct val="0"/>
              </a:spcAft>
              <a:defRPr sz="2400" b="1">
                <a:solidFill>
                  <a:schemeClr val="tx1"/>
                </a:solidFill>
                <a:latin typeface="Tahoma" charset="0"/>
                <a:ea typeface="ＭＳ Ｐゴシック" charset="0"/>
              </a:defRPr>
            </a:lvl8pPr>
            <a:lvl9pPr marL="3886200" indent="-228600" eaLnBrk="0" fontAlgn="base" hangingPunct="0">
              <a:spcBef>
                <a:spcPct val="0"/>
              </a:spcBef>
              <a:spcAft>
                <a:spcPct val="0"/>
              </a:spcAft>
              <a:defRPr sz="2400" b="1">
                <a:solidFill>
                  <a:schemeClr val="tx1"/>
                </a:solidFill>
                <a:latin typeface="Tahoma" charset="0"/>
                <a:ea typeface="ＭＳ Ｐゴシック" charset="0"/>
              </a:defRPr>
            </a:lvl9pPr>
          </a:lstStyle>
          <a:p>
            <a:pPr algn="r"/>
            <a:fld id="{95BEB809-2429-E245-A659-EE666D19E28E}" type="slidenum">
              <a:rPr lang="en-US" sz="1200" b="0">
                <a:latin typeface="Times New Roman" charset="0"/>
              </a:rPr>
              <a:pPr algn="r"/>
              <a:t>2</a:t>
            </a:fld>
            <a:endParaRPr lang="en-US" sz="1200" b="0">
              <a:latin typeface="Times New Roman"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71295-A0E1-C242-A8D4-CFD16D6A5D90}"/>
              </a:ext>
            </a:extLst>
          </p:cNvPr>
          <p:cNvSpPr>
            <a:spLocks noGrp="1"/>
          </p:cNvSpPr>
          <p:nvPr>
            <p:ph type="title"/>
          </p:nvPr>
        </p:nvSpPr>
        <p:spPr/>
        <p:txBody>
          <a:bodyPr/>
          <a:lstStyle/>
          <a:p>
            <a:r>
              <a:rPr lang="en-GB" dirty="0"/>
              <a:t>ERMC</a:t>
            </a:r>
          </a:p>
        </p:txBody>
      </p:sp>
      <p:sp>
        <p:nvSpPr>
          <p:cNvPr id="4" name="Slide Number Placeholder 3">
            <a:extLst>
              <a:ext uri="{FF2B5EF4-FFF2-40B4-BE49-F238E27FC236}">
                <a16:creationId xmlns:a16="http://schemas.microsoft.com/office/drawing/2014/main" id="{1ABEAF42-5F12-3444-A463-9D169EF93039}"/>
              </a:ext>
            </a:extLst>
          </p:cNvPr>
          <p:cNvSpPr>
            <a:spLocks noGrp="1"/>
          </p:cNvSpPr>
          <p:nvPr>
            <p:ph type="sldNum" sz="quarter" idx="10"/>
          </p:nvPr>
        </p:nvSpPr>
        <p:spPr/>
        <p:txBody>
          <a:bodyPr/>
          <a:lstStyle/>
          <a:p>
            <a:fld id="{28C57388-5BA1-214C-B04D-06BAAA3280B9}" type="slidenum">
              <a:rPr lang="en-US" smtClean="0"/>
              <a:pPr/>
              <a:t>20</a:t>
            </a:fld>
            <a:endParaRPr lang="en-US"/>
          </a:p>
        </p:txBody>
      </p:sp>
      <p:pic>
        <p:nvPicPr>
          <p:cNvPr id="14" name="Picture 13">
            <a:extLst>
              <a:ext uri="{FF2B5EF4-FFF2-40B4-BE49-F238E27FC236}">
                <a16:creationId xmlns:a16="http://schemas.microsoft.com/office/drawing/2014/main" id="{C1CA6B4F-D2C8-234A-AA15-07D16B2499E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rot="5400000">
            <a:off x="6491187" y="1993520"/>
            <a:ext cx="3303508" cy="1813289"/>
          </a:xfrm>
          <a:prstGeom prst="rect">
            <a:avLst/>
          </a:prstGeom>
        </p:spPr>
      </p:pic>
      <p:pic>
        <p:nvPicPr>
          <p:cNvPr id="15" name="Picture 14">
            <a:extLst>
              <a:ext uri="{FF2B5EF4-FFF2-40B4-BE49-F238E27FC236}">
                <a16:creationId xmlns:a16="http://schemas.microsoft.com/office/drawing/2014/main" id="{B554E55E-9887-6E42-A467-683D854090A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908981" y="1248410"/>
            <a:ext cx="2228180" cy="3360396"/>
          </a:xfrm>
          <a:prstGeom prst="rect">
            <a:avLst/>
          </a:prstGeom>
        </p:spPr>
      </p:pic>
      <p:sp>
        <p:nvSpPr>
          <p:cNvPr id="17" name="TextBox 16">
            <a:extLst>
              <a:ext uri="{FF2B5EF4-FFF2-40B4-BE49-F238E27FC236}">
                <a16:creationId xmlns:a16="http://schemas.microsoft.com/office/drawing/2014/main" id="{9BD515F3-E97A-404B-9D53-B98E2B2D9168}"/>
              </a:ext>
            </a:extLst>
          </p:cNvPr>
          <p:cNvSpPr txBox="1"/>
          <p:nvPr/>
        </p:nvSpPr>
        <p:spPr>
          <a:xfrm>
            <a:off x="4884359" y="4695287"/>
            <a:ext cx="2219574" cy="400110"/>
          </a:xfrm>
          <a:prstGeom prst="rect">
            <a:avLst/>
          </a:prstGeom>
          <a:noFill/>
        </p:spPr>
        <p:txBody>
          <a:bodyPr wrap="square" rtlCol="0">
            <a:spAutoFit/>
          </a:bodyPr>
          <a:lstStyle/>
          <a:p>
            <a:r>
              <a:rPr lang="en-GB" sz="2000" b="0" dirty="0">
                <a:latin typeface="Arial" panose="020B0604020202020204" pitchFamily="34" charset="0"/>
                <a:cs typeface="Arial" panose="020B0604020202020204" pitchFamily="34" charset="0"/>
              </a:rPr>
              <a:t>Coil after reaction </a:t>
            </a:r>
          </a:p>
        </p:txBody>
      </p:sp>
      <p:sp>
        <p:nvSpPr>
          <p:cNvPr id="18" name="TextBox 17">
            <a:extLst>
              <a:ext uri="{FF2B5EF4-FFF2-40B4-BE49-F238E27FC236}">
                <a16:creationId xmlns:a16="http://schemas.microsoft.com/office/drawing/2014/main" id="{7D6E4057-53C2-AB49-884A-A4BB4F5FF515}"/>
              </a:ext>
            </a:extLst>
          </p:cNvPr>
          <p:cNvSpPr txBox="1"/>
          <p:nvPr/>
        </p:nvSpPr>
        <p:spPr>
          <a:xfrm>
            <a:off x="7137161" y="4657329"/>
            <a:ext cx="1948284" cy="400110"/>
          </a:xfrm>
          <a:prstGeom prst="rect">
            <a:avLst/>
          </a:prstGeom>
          <a:noFill/>
        </p:spPr>
        <p:txBody>
          <a:bodyPr wrap="square" rtlCol="0">
            <a:spAutoFit/>
          </a:bodyPr>
          <a:lstStyle/>
          <a:p>
            <a:r>
              <a:rPr lang="en-GB" sz="2000" b="0" dirty="0">
                <a:latin typeface="Arial" panose="020B0604020202020204" pitchFamily="34" charset="0"/>
                <a:cs typeface="Arial" panose="020B0604020202020204" pitchFamily="34" charset="0"/>
              </a:rPr>
              <a:t>Coil completed</a:t>
            </a:r>
          </a:p>
        </p:txBody>
      </p:sp>
      <p:sp>
        <p:nvSpPr>
          <p:cNvPr id="19" name="TextBox 18">
            <a:extLst>
              <a:ext uri="{FF2B5EF4-FFF2-40B4-BE49-F238E27FC236}">
                <a16:creationId xmlns:a16="http://schemas.microsoft.com/office/drawing/2014/main" id="{7DEADD73-0AF0-0446-9F42-F398D3BDFFF5}"/>
              </a:ext>
            </a:extLst>
          </p:cNvPr>
          <p:cNvSpPr txBox="1"/>
          <p:nvPr/>
        </p:nvSpPr>
        <p:spPr>
          <a:xfrm>
            <a:off x="5834633" y="6353718"/>
            <a:ext cx="2803325" cy="338554"/>
          </a:xfrm>
          <a:prstGeom prst="rect">
            <a:avLst/>
          </a:prstGeom>
          <a:noFill/>
        </p:spPr>
        <p:txBody>
          <a:bodyPr wrap="square" rtlCol="0">
            <a:spAutoFit/>
          </a:bodyPr>
          <a:lstStyle/>
          <a:p>
            <a:r>
              <a:rPr lang="en-GB" sz="1600" b="0" dirty="0">
                <a:latin typeface="Arial" panose="020B0604020202020204" pitchFamily="34" charset="0"/>
                <a:cs typeface="Arial" panose="020B0604020202020204" pitchFamily="34" charset="0"/>
              </a:rPr>
              <a:t>Courtesy: S. </a:t>
            </a:r>
            <a:r>
              <a:rPr lang="en-GB" sz="1600" b="0" dirty="0" err="1">
                <a:latin typeface="Arial" panose="020B0604020202020204" pitchFamily="34" charset="0"/>
                <a:cs typeface="Arial" panose="020B0604020202020204" pitchFamily="34" charset="0"/>
              </a:rPr>
              <a:t>Izquierdo</a:t>
            </a:r>
            <a:endParaRPr lang="en-GB" sz="1600" b="0" dirty="0">
              <a:latin typeface="Arial" panose="020B0604020202020204" pitchFamily="34" charset="0"/>
              <a:cs typeface="Arial" panose="020B0604020202020204" pitchFamily="34" charset="0"/>
            </a:endParaRPr>
          </a:p>
        </p:txBody>
      </p:sp>
      <p:pic>
        <p:nvPicPr>
          <p:cNvPr id="20" name="Content Placeholder 5">
            <a:extLst>
              <a:ext uri="{FF2B5EF4-FFF2-40B4-BE49-F238E27FC236}">
                <a16:creationId xmlns:a16="http://schemas.microsoft.com/office/drawing/2014/main" id="{A0C17079-9113-CC45-9559-04C1E86D3E9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bwMode="auto">
          <a:xfrm>
            <a:off x="397576" y="1203145"/>
            <a:ext cx="3018036" cy="2263527"/>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 name="TextBox 22">
            <a:extLst>
              <a:ext uri="{FF2B5EF4-FFF2-40B4-BE49-F238E27FC236}">
                <a16:creationId xmlns:a16="http://schemas.microsoft.com/office/drawing/2014/main" id="{0762EB6D-97C3-8C41-895D-7A1FBBAE1F81}"/>
              </a:ext>
            </a:extLst>
          </p:cNvPr>
          <p:cNvSpPr txBox="1"/>
          <p:nvPr/>
        </p:nvSpPr>
        <p:spPr>
          <a:xfrm>
            <a:off x="1403648" y="3466672"/>
            <a:ext cx="1623930" cy="400110"/>
          </a:xfrm>
          <a:prstGeom prst="rect">
            <a:avLst/>
          </a:prstGeom>
          <a:noFill/>
        </p:spPr>
        <p:txBody>
          <a:bodyPr wrap="square" rtlCol="0">
            <a:spAutoFit/>
          </a:bodyPr>
          <a:lstStyle/>
          <a:p>
            <a:r>
              <a:rPr lang="en-GB" sz="2000" b="0" dirty="0">
                <a:latin typeface="Arial" panose="020B0604020202020204" pitchFamily="34" charset="0"/>
                <a:cs typeface="Arial" panose="020B0604020202020204" pitchFamily="34" charset="0"/>
              </a:rPr>
              <a:t>winding</a:t>
            </a:r>
          </a:p>
        </p:txBody>
      </p:sp>
      <p:pic>
        <p:nvPicPr>
          <p:cNvPr id="24" name="Picture 23">
            <a:extLst>
              <a:ext uri="{FF2B5EF4-FFF2-40B4-BE49-F238E27FC236}">
                <a16:creationId xmlns:a16="http://schemas.microsoft.com/office/drawing/2014/main" id="{9AE9C688-EBA3-6F42-A104-8C73475193D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74230" y="3984446"/>
            <a:ext cx="3159029" cy="2369272"/>
          </a:xfrm>
          <a:prstGeom prst="rect">
            <a:avLst/>
          </a:prstGeom>
        </p:spPr>
      </p:pic>
      <p:sp>
        <p:nvSpPr>
          <p:cNvPr id="25" name="TextBox 24">
            <a:extLst>
              <a:ext uri="{FF2B5EF4-FFF2-40B4-BE49-F238E27FC236}">
                <a16:creationId xmlns:a16="http://schemas.microsoft.com/office/drawing/2014/main" id="{C4FDF95D-99CC-3848-96DD-E28C2DF0A510}"/>
              </a:ext>
            </a:extLst>
          </p:cNvPr>
          <p:cNvSpPr txBox="1"/>
          <p:nvPr/>
        </p:nvSpPr>
        <p:spPr>
          <a:xfrm>
            <a:off x="801391" y="6322940"/>
            <a:ext cx="2438325" cy="400110"/>
          </a:xfrm>
          <a:prstGeom prst="rect">
            <a:avLst/>
          </a:prstGeom>
          <a:noFill/>
        </p:spPr>
        <p:txBody>
          <a:bodyPr wrap="square" rtlCol="0">
            <a:spAutoFit/>
          </a:bodyPr>
          <a:lstStyle/>
          <a:p>
            <a:r>
              <a:rPr lang="en-GB" sz="2000" b="0" dirty="0">
                <a:latin typeface="Arial" panose="020B0604020202020204" pitchFamily="34" charset="0"/>
                <a:cs typeface="Arial" panose="020B0604020202020204" pitchFamily="34" charset="0"/>
              </a:rPr>
              <a:t>Coil before reaction</a:t>
            </a:r>
          </a:p>
        </p:txBody>
      </p:sp>
    </p:spTree>
    <p:extLst>
      <p:ext uri="{BB962C8B-B14F-4D97-AF65-F5344CB8AC3E}">
        <p14:creationId xmlns:p14="http://schemas.microsoft.com/office/powerpoint/2010/main" val="24672448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71295-A0E1-C242-A8D4-CFD16D6A5D90}"/>
              </a:ext>
            </a:extLst>
          </p:cNvPr>
          <p:cNvSpPr>
            <a:spLocks noGrp="1"/>
          </p:cNvSpPr>
          <p:nvPr>
            <p:ph type="title"/>
          </p:nvPr>
        </p:nvSpPr>
        <p:spPr/>
        <p:txBody>
          <a:bodyPr/>
          <a:lstStyle/>
          <a:p>
            <a:r>
              <a:rPr lang="en-GB" dirty="0"/>
              <a:t>ERMC (dummy) assembly</a:t>
            </a:r>
          </a:p>
        </p:txBody>
      </p:sp>
      <p:sp>
        <p:nvSpPr>
          <p:cNvPr id="4" name="Slide Number Placeholder 3">
            <a:extLst>
              <a:ext uri="{FF2B5EF4-FFF2-40B4-BE49-F238E27FC236}">
                <a16:creationId xmlns:a16="http://schemas.microsoft.com/office/drawing/2014/main" id="{1ABEAF42-5F12-3444-A463-9D169EF93039}"/>
              </a:ext>
            </a:extLst>
          </p:cNvPr>
          <p:cNvSpPr>
            <a:spLocks noGrp="1"/>
          </p:cNvSpPr>
          <p:nvPr>
            <p:ph type="sldNum" sz="quarter" idx="10"/>
          </p:nvPr>
        </p:nvSpPr>
        <p:spPr/>
        <p:txBody>
          <a:bodyPr/>
          <a:lstStyle/>
          <a:p>
            <a:fld id="{28C57388-5BA1-214C-B04D-06BAAA3280B9}" type="slidenum">
              <a:rPr lang="en-US" smtClean="0"/>
              <a:pPr/>
              <a:t>21</a:t>
            </a:fld>
            <a:endParaRPr lang="en-US"/>
          </a:p>
        </p:txBody>
      </p:sp>
      <p:pic>
        <p:nvPicPr>
          <p:cNvPr id="6" name="Picture 5">
            <a:extLst>
              <a:ext uri="{FF2B5EF4-FFF2-40B4-BE49-F238E27FC236}">
                <a16:creationId xmlns:a16="http://schemas.microsoft.com/office/drawing/2014/main" id="{FA788C28-618E-B145-9CA7-6EB41EB96E4A}"/>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467544" y="4374942"/>
            <a:ext cx="3261365" cy="2330658"/>
          </a:xfrm>
          <a:prstGeom prst="rect">
            <a:avLst/>
          </a:prstGeom>
        </p:spPr>
      </p:pic>
      <p:pic>
        <p:nvPicPr>
          <p:cNvPr id="13" name="Picture 12">
            <a:extLst>
              <a:ext uri="{FF2B5EF4-FFF2-40B4-BE49-F238E27FC236}">
                <a16:creationId xmlns:a16="http://schemas.microsoft.com/office/drawing/2014/main" id="{C1096D5E-1AF8-6D47-8319-E9780DCF862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012160" y="4541975"/>
            <a:ext cx="2708111" cy="2163625"/>
          </a:xfrm>
          <a:prstGeom prst="rect">
            <a:avLst/>
          </a:prstGeom>
        </p:spPr>
      </p:pic>
      <p:sp>
        <p:nvSpPr>
          <p:cNvPr id="16" name="TextBox 15">
            <a:extLst>
              <a:ext uri="{FF2B5EF4-FFF2-40B4-BE49-F238E27FC236}">
                <a16:creationId xmlns:a16="http://schemas.microsoft.com/office/drawing/2014/main" id="{8F4AA882-94F2-1049-B110-F5559B0A48F2}"/>
              </a:ext>
            </a:extLst>
          </p:cNvPr>
          <p:cNvSpPr txBox="1"/>
          <p:nvPr/>
        </p:nvSpPr>
        <p:spPr>
          <a:xfrm>
            <a:off x="5688735" y="4141865"/>
            <a:ext cx="3354960" cy="400110"/>
          </a:xfrm>
          <a:prstGeom prst="rect">
            <a:avLst/>
          </a:prstGeom>
          <a:noFill/>
        </p:spPr>
        <p:txBody>
          <a:bodyPr wrap="square" rtlCol="0">
            <a:spAutoFit/>
          </a:bodyPr>
          <a:lstStyle/>
          <a:p>
            <a:r>
              <a:rPr lang="en-GB" sz="2000" b="0" dirty="0">
                <a:latin typeface="Arial" panose="020B0604020202020204" pitchFamily="34" charset="0"/>
                <a:cs typeface="Arial" panose="020B0604020202020204" pitchFamily="34" charset="0"/>
              </a:rPr>
              <a:t>Assembly with dummy coils</a:t>
            </a:r>
          </a:p>
        </p:txBody>
      </p:sp>
      <p:sp>
        <p:nvSpPr>
          <p:cNvPr id="19" name="TextBox 18">
            <a:extLst>
              <a:ext uri="{FF2B5EF4-FFF2-40B4-BE49-F238E27FC236}">
                <a16:creationId xmlns:a16="http://schemas.microsoft.com/office/drawing/2014/main" id="{7DEADD73-0AF0-0446-9F42-F398D3BDFFF5}"/>
              </a:ext>
            </a:extLst>
          </p:cNvPr>
          <p:cNvSpPr txBox="1"/>
          <p:nvPr/>
        </p:nvSpPr>
        <p:spPr>
          <a:xfrm>
            <a:off x="2267744" y="6452420"/>
            <a:ext cx="2252889" cy="338554"/>
          </a:xfrm>
          <a:prstGeom prst="rect">
            <a:avLst/>
          </a:prstGeom>
          <a:noFill/>
        </p:spPr>
        <p:txBody>
          <a:bodyPr wrap="square" rtlCol="0">
            <a:spAutoFit/>
          </a:bodyPr>
          <a:lstStyle/>
          <a:p>
            <a:r>
              <a:rPr lang="en-GB" sz="1600" b="0" dirty="0">
                <a:latin typeface="Arial" panose="020B0604020202020204" pitchFamily="34" charset="0"/>
                <a:cs typeface="Arial" panose="020B0604020202020204" pitchFamily="34" charset="0"/>
              </a:rPr>
              <a:t>Courtesy: S. </a:t>
            </a:r>
            <a:r>
              <a:rPr lang="en-GB" sz="1600" b="0" dirty="0" err="1">
                <a:latin typeface="Arial" panose="020B0604020202020204" pitchFamily="34" charset="0"/>
                <a:cs typeface="Arial" panose="020B0604020202020204" pitchFamily="34" charset="0"/>
              </a:rPr>
              <a:t>Izquierdo</a:t>
            </a:r>
            <a:endParaRPr lang="en-GB" sz="1600" b="0" dirty="0">
              <a:latin typeface="Arial" panose="020B0604020202020204" pitchFamily="34" charset="0"/>
              <a:cs typeface="Arial" panose="020B0604020202020204" pitchFamily="34" charset="0"/>
            </a:endParaRPr>
          </a:p>
        </p:txBody>
      </p:sp>
      <p:pic>
        <p:nvPicPr>
          <p:cNvPr id="20" name="Picture 19" descr="IMG_20180620_151958">
            <a:extLst>
              <a:ext uri="{FF2B5EF4-FFF2-40B4-BE49-F238E27FC236}">
                <a16:creationId xmlns:a16="http://schemas.microsoft.com/office/drawing/2014/main" id="{3F722D15-5BFB-414D-B4D7-E27F861BB92C}"/>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268124" y="1308743"/>
            <a:ext cx="2293799" cy="306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a:extLst>
              <a:ext uri="{FF2B5EF4-FFF2-40B4-BE49-F238E27FC236}">
                <a16:creationId xmlns:a16="http://schemas.microsoft.com/office/drawing/2014/main" id="{9983ACF1-302C-B34E-A096-EDB244F7E0C0}"/>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004048" y="1185541"/>
            <a:ext cx="3885354" cy="2914016"/>
          </a:xfrm>
          <a:prstGeom prst="rect">
            <a:avLst/>
          </a:prstGeom>
        </p:spPr>
      </p:pic>
      <p:sp>
        <p:nvSpPr>
          <p:cNvPr id="3" name="TextBox 2">
            <a:extLst>
              <a:ext uri="{FF2B5EF4-FFF2-40B4-BE49-F238E27FC236}">
                <a16:creationId xmlns:a16="http://schemas.microsoft.com/office/drawing/2014/main" id="{1311E3FD-8FE6-B34A-B32D-4C4FE56EC7DE}"/>
              </a:ext>
            </a:extLst>
          </p:cNvPr>
          <p:cNvSpPr txBox="1"/>
          <p:nvPr/>
        </p:nvSpPr>
        <p:spPr>
          <a:xfrm>
            <a:off x="3826418" y="4480532"/>
            <a:ext cx="1944216" cy="1938992"/>
          </a:xfrm>
          <a:prstGeom prst="rect">
            <a:avLst/>
          </a:prstGeom>
          <a:noFill/>
        </p:spPr>
        <p:txBody>
          <a:bodyPr wrap="square" rtlCol="0">
            <a:spAutoFit/>
          </a:bodyPr>
          <a:lstStyle/>
          <a:p>
            <a:r>
              <a:rPr lang="en-GB" sz="2000" b="0" dirty="0">
                <a:latin typeface="Arial" panose="020B0604020202020204" pitchFamily="34" charset="0"/>
                <a:cs typeface="Arial" panose="020B0604020202020204" pitchFamily="34" charset="0"/>
              </a:rPr>
              <a:t>Structure with dummy coils now in SM18 for mechanical validation tests at cold</a:t>
            </a:r>
          </a:p>
        </p:txBody>
      </p:sp>
    </p:spTree>
    <p:extLst>
      <p:ext uri="{BB962C8B-B14F-4D97-AF65-F5344CB8AC3E}">
        <p14:creationId xmlns:p14="http://schemas.microsoft.com/office/powerpoint/2010/main" val="40325705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1B707-1F28-9D45-9FE6-23BA57E165E5}"/>
              </a:ext>
            </a:extLst>
          </p:cNvPr>
          <p:cNvSpPr>
            <a:spLocks noGrp="1"/>
          </p:cNvSpPr>
          <p:nvPr>
            <p:ph type="title"/>
          </p:nvPr>
        </p:nvSpPr>
        <p:spPr/>
        <p:txBody>
          <a:bodyPr/>
          <a:lstStyle/>
          <a:p>
            <a:r>
              <a:rPr lang="en-CH" dirty="0"/>
              <a:t>ERMC test results</a:t>
            </a:r>
          </a:p>
        </p:txBody>
      </p:sp>
      <p:sp>
        <p:nvSpPr>
          <p:cNvPr id="3" name="Content Placeholder 2">
            <a:extLst>
              <a:ext uri="{FF2B5EF4-FFF2-40B4-BE49-F238E27FC236}">
                <a16:creationId xmlns:a16="http://schemas.microsoft.com/office/drawing/2014/main" id="{AFBA9B34-987E-3C43-9857-0D8FB11188D6}"/>
              </a:ext>
            </a:extLst>
          </p:cNvPr>
          <p:cNvSpPr>
            <a:spLocks noGrp="1"/>
          </p:cNvSpPr>
          <p:nvPr>
            <p:ph idx="1"/>
          </p:nvPr>
        </p:nvSpPr>
        <p:spPr>
          <a:xfrm>
            <a:off x="381000" y="5229200"/>
            <a:ext cx="8763000" cy="1476400"/>
          </a:xfrm>
        </p:spPr>
        <p:txBody>
          <a:bodyPr/>
          <a:lstStyle/>
          <a:p>
            <a:r>
              <a:rPr lang="en-GB" dirty="0"/>
              <a:t>The training </a:t>
            </a:r>
            <a:r>
              <a:rPr lang="en-GB" dirty="0" err="1"/>
              <a:t>dI</a:t>
            </a:r>
            <a:r>
              <a:rPr lang="en-GB" dirty="0"/>
              <a:t>/dt was reduced after quench 17. Then, it reached 13.77 kA (Bp 16.5 T)</a:t>
            </a:r>
          </a:p>
          <a:p>
            <a:r>
              <a:rPr lang="en-GB" dirty="0"/>
              <a:t>The magnet reached 98% of SS at 4.5 K</a:t>
            </a:r>
          </a:p>
          <a:p>
            <a:r>
              <a:rPr lang="en-GB" dirty="0"/>
              <a:t>Good memory after the thermal cycle: Only one training quench</a:t>
            </a:r>
          </a:p>
        </p:txBody>
      </p:sp>
      <p:sp>
        <p:nvSpPr>
          <p:cNvPr id="4" name="Slide Number Placeholder 3">
            <a:extLst>
              <a:ext uri="{FF2B5EF4-FFF2-40B4-BE49-F238E27FC236}">
                <a16:creationId xmlns:a16="http://schemas.microsoft.com/office/drawing/2014/main" id="{5E39B768-F312-444E-A28C-21627EE32B9B}"/>
              </a:ext>
            </a:extLst>
          </p:cNvPr>
          <p:cNvSpPr>
            <a:spLocks noGrp="1"/>
          </p:cNvSpPr>
          <p:nvPr>
            <p:ph type="sldNum" sz="quarter" idx="10"/>
          </p:nvPr>
        </p:nvSpPr>
        <p:spPr/>
        <p:txBody>
          <a:bodyPr/>
          <a:lstStyle/>
          <a:p>
            <a:fld id="{28C57388-5BA1-214C-B04D-06BAAA3280B9}" type="slidenum">
              <a:rPr lang="en-US" smtClean="0"/>
              <a:pPr/>
              <a:t>22</a:t>
            </a:fld>
            <a:endParaRPr lang="en-US"/>
          </a:p>
        </p:txBody>
      </p:sp>
      <p:pic>
        <p:nvPicPr>
          <p:cNvPr id="5" name="Picture 4">
            <a:extLst>
              <a:ext uri="{FF2B5EF4-FFF2-40B4-BE49-F238E27FC236}">
                <a16:creationId xmlns:a16="http://schemas.microsoft.com/office/drawing/2014/main" id="{DDF156CA-1D2C-794B-AF38-1E0AA987990C}"/>
              </a:ext>
            </a:extLst>
          </p:cNvPr>
          <p:cNvPicPr>
            <a:picLocks noChangeAspect="1"/>
          </p:cNvPicPr>
          <p:nvPr/>
        </p:nvPicPr>
        <p:blipFill rotWithShape="1">
          <a:blip r:embed="rId2"/>
          <a:srcRect l="2578" t="1928" b="1957"/>
          <a:stretch/>
        </p:blipFill>
        <p:spPr>
          <a:xfrm>
            <a:off x="1781830" y="1268760"/>
            <a:ext cx="6752570" cy="3902950"/>
          </a:xfrm>
          <a:prstGeom prst="rect">
            <a:avLst/>
          </a:prstGeom>
        </p:spPr>
      </p:pic>
      <p:sp>
        <p:nvSpPr>
          <p:cNvPr id="6" name="TextBox 5">
            <a:extLst>
              <a:ext uri="{FF2B5EF4-FFF2-40B4-BE49-F238E27FC236}">
                <a16:creationId xmlns:a16="http://schemas.microsoft.com/office/drawing/2014/main" id="{1B7EFBE7-0864-7E44-AC5E-B4D002EC7209}"/>
              </a:ext>
            </a:extLst>
          </p:cNvPr>
          <p:cNvSpPr txBox="1"/>
          <p:nvPr/>
        </p:nvSpPr>
        <p:spPr>
          <a:xfrm>
            <a:off x="6133673" y="4863933"/>
            <a:ext cx="2991525" cy="307777"/>
          </a:xfrm>
          <a:prstGeom prst="rect">
            <a:avLst/>
          </a:prstGeom>
          <a:noFill/>
        </p:spPr>
        <p:txBody>
          <a:bodyPr wrap="none" rtlCol="0">
            <a:spAutoFit/>
          </a:bodyPr>
          <a:lstStyle/>
          <a:p>
            <a:r>
              <a:rPr lang="en-CH" sz="1400" b="0" dirty="0">
                <a:latin typeface="Arial" panose="020B0604020202020204" pitchFamily="34" charset="0"/>
                <a:cs typeface="Arial" panose="020B0604020202020204" pitchFamily="34" charset="0"/>
              </a:rPr>
              <a:t>courtesy S. Ferradas &amp; G. Willering</a:t>
            </a:r>
          </a:p>
        </p:txBody>
      </p:sp>
    </p:spTree>
    <p:extLst>
      <p:ext uri="{BB962C8B-B14F-4D97-AF65-F5344CB8AC3E}">
        <p14:creationId xmlns:p14="http://schemas.microsoft.com/office/powerpoint/2010/main" val="38141839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C9F71-771E-6B4E-BC0D-6F36C1A51E09}"/>
              </a:ext>
            </a:extLst>
          </p:cNvPr>
          <p:cNvSpPr>
            <a:spLocks noGrp="1"/>
          </p:cNvSpPr>
          <p:nvPr>
            <p:ph type="title"/>
          </p:nvPr>
        </p:nvSpPr>
        <p:spPr/>
        <p:txBody>
          <a:bodyPr/>
          <a:lstStyle/>
          <a:p>
            <a:r>
              <a:rPr lang="en-CH" dirty="0"/>
              <a:t>RMM assembly</a:t>
            </a:r>
          </a:p>
        </p:txBody>
      </p:sp>
      <p:pic>
        <p:nvPicPr>
          <p:cNvPr id="6" name="Content Placeholder 5">
            <a:extLst>
              <a:ext uri="{FF2B5EF4-FFF2-40B4-BE49-F238E27FC236}">
                <a16:creationId xmlns:a16="http://schemas.microsoft.com/office/drawing/2014/main" id="{25C1E75E-C953-EC41-8748-70F0C03DE51D}"/>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rot="5400000">
            <a:off x="5687649" y="2385359"/>
            <a:ext cx="3748215" cy="2811161"/>
          </a:xfrm>
        </p:spPr>
      </p:pic>
      <p:sp>
        <p:nvSpPr>
          <p:cNvPr id="4" name="Slide Number Placeholder 3">
            <a:extLst>
              <a:ext uri="{FF2B5EF4-FFF2-40B4-BE49-F238E27FC236}">
                <a16:creationId xmlns:a16="http://schemas.microsoft.com/office/drawing/2014/main" id="{8073EFB2-13B2-4947-845F-49DC4EFFA7C2}"/>
              </a:ext>
            </a:extLst>
          </p:cNvPr>
          <p:cNvSpPr>
            <a:spLocks noGrp="1"/>
          </p:cNvSpPr>
          <p:nvPr>
            <p:ph type="sldNum" sz="quarter" idx="10"/>
          </p:nvPr>
        </p:nvSpPr>
        <p:spPr/>
        <p:txBody>
          <a:bodyPr/>
          <a:lstStyle/>
          <a:p>
            <a:fld id="{28C57388-5BA1-214C-B04D-06BAAA3280B9}" type="slidenum">
              <a:rPr lang="en-US" smtClean="0"/>
              <a:pPr/>
              <a:t>23</a:t>
            </a:fld>
            <a:endParaRPr lang="en-US"/>
          </a:p>
        </p:txBody>
      </p:sp>
      <p:sp>
        <p:nvSpPr>
          <p:cNvPr id="5" name="Content Placeholder 2">
            <a:extLst>
              <a:ext uri="{FF2B5EF4-FFF2-40B4-BE49-F238E27FC236}">
                <a16:creationId xmlns:a16="http://schemas.microsoft.com/office/drawing/2014/main" id="{3867AD2F-7EE0-3044-9B7B-1B1B324E834D}"/>
              </a:ext>
            </a:extLst>
          </p:cNvPr>
          <p:cNvSpPr txBox="1">
            <a:spLocks/>
          </p:cNvSpPr>
          <p:nvPr/>
        </p:nvSpPr>
        <p:spPr bwMode="auto">
          <a:xfrm>
            <a:off x="381000" y="1143000"/>
            <a:ext cx="5343128" cy="480628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None/>
            </a:pPr>
            <a:r>
              <a:rPr lang="en-CH" b="0" kern="0" dirty="0"/>
              <a:t>RMM</a:t>
            </a:r>
          </a:p>
          <a:p>
            <a:r>
              <a:rPr lang="en-CH" b="0" kern="0" dirty="0"/>
              <a:t>coil manufacturing hit by ~1 year delay</a:t>
            </a:r>
          </a:p>
          <a:p>
            <a:pPr lvl="1"/>
            <a:r>
              <a:rPr lang="en-CH" b="0" kern="0" dirty="0"/>
              <a:t>HL-LHC priorities </a:t>
            </a:r>
            <a:r>
              <a:rPr lang="en-GB" b="0" kern="0" dirty="0"/>
              <a:t>in the lab</a:t>
            </a:r>
          </a:p>
          <a:p>
            <a:pPr lvl="1"/>
            <a:r>
              <a:rPr lang="en-GB" b="0" kern="0" dirty="0"/>
              <a:t>FCC budget issues</a:t>
            </a:r>
          </a:p>
          <a:p>
            <a:pPr lvl="1"/>
            <a:r>
              <a:rPr lang="en-GB" b="0" kern="0" dirty="0"/>
              <a:t>COVID delays</a:t>
            </a:r>
          </a:p>
          <a:p>
            <a:r>
              <a:rPr lang="en-GB" b="0" kern="0" dirty="0"/>
              <a:t>Assembly started only in 2021</a:t>
            </a:r>
          </a:p>
          <a:p>
            <a:r>
              <a:rPr lang="en-GB" b="0" kern="0" dirty="0"/>
              <a:t>Test planned for May 2021</a:t>
            </a:r>
            <a:endParaRPr lang="en-CH" b="0" kern="0" dirty="0"/>
          </a:p>
          <a:p>
            <a:endParaRPr lang="en-CH" b="0" kern="0" dirty="0"/>
          </a:p>
        </p:txBody>
      </p:sp>
    </p:spTree>
    <p:extLst>
      <p:ext uri="{BB962C8B-B14F-4D97-AF65-F5344CB8AC3E}">
        <p14:creationId xmlns:p14="http://schemas.microsoft.com/office/powerpoint/2010/main" val="21583450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094E9-D4B7-F345-9071-ADEEF54A77CF}"/>
              </a:ext>
            </a:extLst>
          </p:cNvPr>
          <p:cNvSpPr>
            <a:spLocks noGrp="1"/>
          </p:cNvSpPr>
          <p:nvPr>
            <p:ph type="title"/>
          </p:nvPr>
        </p:nvSpPr>
        <p:spPr/>
        <p:txBody>
          <a:bodyPr/>
          <a:lstStyle/>
          <a:p>
            <a:r>
              <a:rPr lang="en-GB" dirty="0"/>
              <a:t>Lessons learned-1    SMC-RMC-Fresca2</a:t>
            </a:r>
          </a:p>
        </p:txBody>
      </p:sp>
      <p:sp>
        <p:nvSpPr>
          <p:cNvPr id="3" name="Content Placeholder 2">
            <a:extLst>
              <a:ext uri="{FF2B5EF4-FFF2-40B4-BE49-F238E27FC236}">
                <a16:creationId xmlns:a16="http://schemas.microsoft.com/office/drawing/2014/main" id="{71A619A1-3A3C-1A4A-B231-D650D64874C1}"/>
              </a:ext>
            </a:extLst>
          </p:cNvPr>
          <p:cNvSpPr>
            <a:spLocks noGrp="1"/>
          </p:cNvSpPr>
          <p:nvPr>
            <p:ph idx="1"/>
          </p:nvPr>
        </p:nvSpPr>
        <p:spPr>
          <a:xfrm>
            <a:off x="381000" y="1143000"/>
            <a:ext cx="8610600" cy="5715000"/>
          </a:xfrm>
        </p:spPr>
        <p:txBody>
          <a:bodyPr/>
          <a:lstStyle/>
          <a:p>
            <a:pPr marL="0" indent="0">
              <a:buNone/>
            </a:pPr>
            <a:r>
              <a:rPr lang="en-GB" dirty="0"/>
              <a:t>Technical</a:t>
            </a:r>
          </a:p>
          <a:p>
            <a:r>
              <a:rPr lang="en-GB" dirty="0"/>
              <a:t>“Go in steps” , build intermediate models which target specific features. This philosophy (inspired by LBNL) works out very nicely.</a:t>
            </a:r>
          </a:p>
          <a:p>
            <a:r>
              <a:rPr lang="en-GB" dirty="0"/>
              <a:t>The insulation system is designed for 20kV but barely holds 2kV, it needs to be redesigned (Fresca2 lost a coil on this problem).</a:t>
            </a:r>
          </a:p>
          <a:p>
            <a:r>
              <a:rPr lang="en-GB" dirty="0"/>
              <a:t>CTD101 epoxy is bad, but it is the best we have. (cracking under loads: seen on all SMC &amp; RMC coils). We need a new epoxy system.</a:t>
            </a:r>
          </a:p>
          <a:p>
            <a:r>
              <a:rPr lang="en-GB" dirty="0"/>
              <a:t>We need to have sliding or detaching surfaces in and on the coils (we learned from commercial solenoids).</a:t>
            </a:r>
          </a:p>
          <a:p>
            <a:pPr lvl="1"/>
            <a:r>
              <a:rPr lang="en-GB" dirty="0"/>
              <a:t>Material development is needed on how to do this (linked to impregnation).</a:t>
            </a:r>
          </a:p>
          <a:p>
            <a:pPr lvl="1"/>
            <a:r>
              <a:rPr lang="en-GB" dirty="0"/>
              <a:t>One needs to figure out where to put them: FE studies and practical tests.</a:t>
            </a:r>
          </a:p>
          <a:p>
            <a:r>
              <a:rPr lang="en-GB" dirty="0"/>
              <a:t>Quench heaters are the Achilles heel of any SC magnet: need more robust protection (Fresca2 lost a coil on this problem), in the end we only used a dump.</a:t>
            </a:r>
          </a:p>
          <a:p>
            <a:r>
              <a:rPr lang="en-GB" dirty="0"/>
              <a:t>Shell-bladder-and-key structures are great for flexibility : changing coils is now (nearly) a routine job.</a:t>
            </a:r>
          </a:p>
          <a:p>
            <a:r>
              <a:rPr lang="en-GB" dirty="0"/>
              <a:t>Conductor stability needs to be evaluated beforehand. We stepped back from 1.25 mm to 1 mm and gave us a stability and a windable cable.</a:t>
            </a:r>
          </a:p>
          <a:p>
            <a:endParaRPr lang="en-GB" dirty="0"/>
          </a:p>
        </p:txBody>
      </p:sp>
      <p:sp>
        <p:nvSpPr>
          <p:cNvPr id="4" name="Slide Number Placeholder 3">
            <a:extLst>
              <a:ext uri="{FF2B5EF4-FFF2-40B4-BE49-F238E27FC236}">
                <a16:creationId xmlns:a16="http://schemas.microsoft.com/office/drawing/2014/main" id="{D8F6744C-0E5A-4545-8177-111BE32EC802}"/>
              </a:ext>
            </a:extLst>
          </p:cNvPr>
          <p:cNvSpPr>
            <a:spLocks noGrp="1"/>
          </p:cNvSpPr>
          <p:nvPr>
            <p:ph type="sldNum" sz="quarter" idx="10"/>
          </p:nvPr>
        </p:nvSpPr>
        <p:spPr/>
        <p:txBody>
          <a:bodyPr/>
          <a:lstStyle/>
          <a:p>
            <a:fld id="{28C57388-5BA1-214C-B04D-06BAAA3280B9}" type="slidenum">
              <a:rPr lang="en-US" smtClean="0"/>
              <a:pPr/>
              <a:t>24</a:t>
            </a:fld>
            <a:endParaRPr lang="en-US"/>
          </a:p>
        </p:txBody>
      </p:sp>
    </p:spTree>
    <p:extLst>
      <p:ext uri="{BB962C8B-B14F-4D97-AF65-F5344CB8AC3E}">
        <p14:creationId xmlns:p14="http://schemas.microsoft.com/office/powerpoint/2010/main" val="38445315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094E9-D4B7-F345-9071-ADEEF54A77CF}"/>
              </a:ext>
            </a:extLst>
          </p:cNvPr>
          <p:cNvSpPr>
            <a:spLocks noGrp="1"/>
          </p:cNvSpPr>
          <p:nvPr>
            <p:ph type="title"/>
          </p:nvPr>
        </p:nvSpPr>
        <p:spPr/>
        <p:txBody>
          <a:bodyPr/>
          <a:lstStyle/>
          <a:p>
            <a:r>
              <a:rPr lang="en-GB" dirty="0"/>
              <a:t>Lessons learned-2    SMC-RMC-Fresca2</a:t>
            </a:r>
          </a:p>
        </p:txBody>
      </p:sp>
      <p:sp>
        <p:nvSpPr>
          <p:cNvPr id="3" name="Content Placeholder 2">
            <a:extLst>
              <a:ext uri="{FF2B5EF4-FFF2-40B4-BE49-F238E27FC236}">
                <a16:creationId xmlns:a16="http://schemas.microsoft.com/office/drawing/2014/main" id="{71A619A1-3A3C-1A4A-B231-D650D64874C1}"/>
              </a:ext>
            </a:extLst>
          </p:cNvPr>
          <p:cNvSpPr>
            <a:spLocks noGrp="1"/>
          </p:cNvSpPr>
          <p:nvPr>
            <p:ph idx="1"/>
          </p:nvPr>
        </p:nvSpPr>
        <p:spPr/>
        <p:txBody>
          <a:bodyPr/>
          <a:lstStyle/>
          <a:p>
            <a:r>
              <a:rPr lang="en-GB" dirty="0"/>
              <a:t>Use the flat coil intermediate steps to (among others):</a:t>
            </a:r>
          </a:p>
          <a:p>
            <a:pPr lvl="1"/>
            <a:r>
              <a:rPr lang="en-GB" dirty="0"/>
              <a:t>study pre-stress dependence of the degradation</a:t>
            </a:r>
          </a:p>
          <a:p>
            <a:pPr lvl="1"/>
            <a:r>
              <a:rPr lang="en-GB" dirty="0"/>
              <a:t>study the MIITs, quench velocity etc.</a:t>
            </a:r>
          </a:p>
          <a:p>
            <a:pPr lvl="1"/>
            <a:r>
              <a:rPr lang="en-GB" dirty="0"/>
              <a:t>Reach </a:t>
            </a:r>
            <a:r>
              <a:rPr lang="en-GB" dirty="0" err="1"/>
              <a:t>Ic</a:t>
            </a:r>
            <a:r>
              <a:rPr lang="en-GB" dirty="0"/>
              <a:t> and observe quench behaviour and potential degradation</a:t>
            </a:r>
          </a:p>
          <a:p>
            <a:r>
              <a:rPr lang="en-GB" dirty="0"/>
              <a:t>After winding trails with the cable the magnet design must be adapted to the geometry that fits.</a:t>
            </a:r>
          </a:p>
          <a:p>
            <a:r>
              <a:rPr lang="en-GB" dirty="0"/>
              <a:t>Conductor volume changes during reaction need to be known, and the reaction mould has to be adapted for this. Doing this, cost us a &gt; 1 year extra in the schedule and it is still not fully understood.</a:t>
            </a:r>
          </a:p>
          <a:p>
            <a:r>
              <a:rPr lang="en-GB" dirty="0"/>
              <a:t>Cooldown and warmup need to be studied in detail to define the procedures. (we did that and did not see any degradation during T-cycling).</a:t>
            </a:r>
          </a:p>
          <a:p>
            <a:r>
              <a:rPr lang="en-GB" dirty="0"/>
              <a:t>Don’t try to immediately design a maximum conductor efficient magnet, take margins on all parameters (done on Fresca2).</a:t>
            </a:r>
          </a:p>
          <a:p>
            <a:r>
              <a:rPr lang="en-GB" dirty="0"/>
              <a:t>Flared end geometries are working but need to be further optimised to gain the last %s on the </a:t>
            </a:r>
            <a:r>
              <a:rPr lang="en-GB" dirty="0" err="1"/>
              <a:t>loadline</a:t>
            </a:r>
            <a:r>
              <a:rPr lang="en-GB" dirty="0"/>
              <a:t>. Especially, the sliding surfaces, where to block, and who much and how to to the axial support and prestress need to </a:t>
            </a:r>
            <a:r>
              <a:rPr lang="en-GB"/>
              <a:t>be fine-tuned.</a:t>
            </a:r>
            <a:endParaRPr lang="en-GB" dirty="0"/>
          </a:p>
          <a:p>
            <a:pPr marL="0" indent="0">
              <a:buNone/>
            </a:pPr>
            <a:endParaRPr lang="en-GB" dirty="0"/>
          </a:p>
          <a:p>
            <a:pPr lvl="1"/>
            <a:endParaRPr lang="en-GB" dirty="0"/>
          </a:p>
        </p:txBody>
      </p:sp>
      <p:sp>
        <p:nvSpPr>
          <p:cNvPr id="4" name="Slide Number Placeholder 3">
            <a:extLst>
              <a:ext uri="{FF2B5EF4-FFF2-40B4-BE49-F238E27FC236}">
                <a16:creationId xmlns:a16="http://schemas.microsoft.com/office/drawing/2014/main" id="{D8F6744C-0E5A-4545-8177-111BE32EC802}"/>
              </a:ext>
            </a:extLst>
          </p:cNvPr>
          <p:cNvSpPr>
            <a:spLocks noGrp="1"/>
          </p:cNvSpPr>
          <p:nvPr>
            <p:ph type="sldNum" sz="quarter" idx="10"/>
          </p:nvPr>
        </p:nvSpPr>
        <p:spPr/>
        <p:txBody>
          <a:bodyPr/>
          <a:lstStyle/>
          <a:p>
            <a:fld id="{28C57388-5BA1-214C-B04D-06BAAA3280B9}" type="slidenum">
              <a:rPr lang="en-US" smtClean="0"/>
              <a:pPr/>
              <a:t>25</a:t>
            </a:fld>
            <a:endParaRPr lang="en-US"/>
          </a:p>
        </p:txBody>
      </p:sp>
    </p:spTree>
    <p:extLst>
      <p:ext uri="{BB962C8B-B14F-4D97-AF65-F5344CB8AC3E}">
        <p14:creationId xmlns:p14="http://schemas.microsoft.com/office/powerpoint/2010/main" val="27870164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A23D54-7AC5-BE4E-95CA-FC2ABB4643ED}"/>
              </a:ext>
            </a:extLst>
          </p:cNvPr>
          <p:cNvSpPr>
            <a:spLocks noGrp="1"/>
          </p:cNvSpPr>
          <p:nvPr>
            <p:ph type="title"/>
          </p:nvPr>
        </p:nvSpPr>
        <p:spPr/>
        <p:txBody>
          <a:bodyPr/>
          <a:lstStyle/>
          <a:p>
            <a:r>
              <a:rPr lang="en-GB" dirty="0"/>
              <a:t>Lessons learned-3</a:t>
            </a:r>
            <a:endParaRPr lang="en-CH" dirty="0"/>
          </a:p>
        </p:txBody>
      </p:sp>
      <p:sp>
        <p:nvSpPr>
          <p:cNvPr id="3" name="Content Placeholder 2">
            <a:extLst>
              <a:ext uri="{FF2B5EF4-FFF2-40B4-BE49-F238E27FC236}">
                <a16:creationId xmlns:a16="http://schemas.microsoft.com/office/drawing/2014/main" id="{71224272-48A2-E742-AB42-2D8E85BA8F95}"/>
              </a:ext>
            </a:extLst>
          </p:cNvPr>
          <p:cNvSpPr>
            <a:spLocks noGrp="1"/>
          </p:cNvSpPr>
          <p:nvPr>
            <p:ph idx="1"/>
          </p:nvPr>
        </p:nvSpPr>
        <p:spPr>
          <a:xfrm>
            <a:off x="381000" y="1143000"/>
            <a:ext cx="8610600" cy="5715000"/>
          </a:xfrm>
        </p:spPr>
        <p:txBody>
          <a:bodyPr/>
          <a:lstStyle/>
          <a:p>
            <a:pPr marL="0" indent="0">
              <a:buNone/>
            </a:pPr>
            <a:r>
              <a:rPr lang="en-GB" dirty="0"/>
              <a:t>Organizational</a:t>
            </a:r>
          </a:p>
          <a:p>
            <a:r>
              <a:rPr lang="en-GB" dirty="0"/>
              <a:t>Real collaboration is key</a:t>
            </a:r>
          </a:p>
          <a:p>
            <a:pPr lvl="1"/>
            <a:r>
              <a:rPr lang="en-GB" dirty="0"/>
              <a:t>No lab has for long periods of time all the know-how and key resources available all the time. You have to be complementary and supportive.</a:t>
            </a:r>
          </a:p>
          <a:p>
            <a:pPr lvl="1"/>
            <a:r>
              <a:rPr lang="en-GB" dirty="0"/>
              <a:t>The project was managed by both CERN and CEA (no conflicts, well argued decisions).</a:t>
            </a:r>
          </a:p>
          <a:p>
            <a:pPr lvl="1"/>
            <a:r>
              <a:rPr lang="en-GB" dirty="0"/>
              <a:t>As you cannot predict where all the difficulties are, you cannot define rigid “black box” contributions to the project at the beginning.</a:t>
            </a:r>
          </a:p>
          <a:p>
            <a:pPr lvl="1"/>
            <a:r>
              <a:rPr lang="en-GB" dirty="0"/>
              <a:t>For Fresca2:</a:t>
            </a:r>
          </a:p>
          <a:p>
            <a:pPr lvl="2"/>
            <a:r>
              <a:rPr lang="en-GB" dirty="0"/>
              <a:t>The combined CERN-CEA team did the design. </a:t>
            </a:r>
          </a:p>
          <a:p>
            <a:pPr lvl="2"/>
            <a:r>
              <a:rPr lang="en-GB" dirty="0"/>
              <a:t>CEA made the CATIA model and the drawings.</a:t>
            </a:r>
          </a:p>
          <a:p>
            <a:pPr lvl="2"/>
            <a:r>
              <a:rPr lang="en-GB" dirty="0"/>
              <a:t>CEA wound the coils.</a:t>
            </a:r>
          </a:p>
          <a:p>
            <a:pPr lvl="2"/>
            <a:r>
              <a:rPr lang="en-GB" dirty="0"/>
              <a:t>CERN did the coil reaction-Impregnation and the assembly.</a:t>
            </a:r>
          </a:p>
          <a:p>
            <a:pPr lvl="2"/>
            <a:r>
              <a:rPr lang="en-GB" dirty="0"/>
              <a:t>CERN tested the magnet.</a:t>
            </a:r>
          </a:p>
          <a:p>
            <a:pPr lvl="2"/>
            <a:r>
              <a:rPr lang="en-GB" dirty="0"/>
              <a:t>Funding came from 4 budget sources, partly overlapping in time.</a:t>
            </a:r>
          </a:p>
          <a:p>
            <a:endParaRPr lang="en-CH" dirty="0"/>
          </a:p>
        </p:txBody>
      </p:sp>
      <p:sp>
        <p:nvSpPr>
          <p:cNvPr id="4" name="Slide Number Placeholder 3">
            <a:extLst>
              <a:ext uri="{FF2B5EF4-FFF2-40B4-BE49-F238E27FC236}">
                <a16:creationId xmlns:a16="http://schemas.microsoft.com/office/drawing/2014/main" id="{8587373D-D4B7-9241-823F-6B4D569356F1}"/>
              </a:ext>
            </a:extLst>
          </p:cNvPr>
          <p:cNvSpPr>
            <a:spLocks noGrp="1"/>
          </p:cNvSpPr>
          <p:nvPr>
            <p:ph type="sldNum" sz="quarter" idx="10"/>
          </p:nvPr>
        </p:nvSpPr>
        <p:spPr/>
        <p:txBody>
          <a:bodyPr/>
          <a:lstStyle/>
          <a:p>
            <a:fld id="{28C57388-5BA1-214C-B04D-06BAAA3280B9}" type="slidenum">
              <a:rPr lang="en-US" smtClean="0"/>
              <a:pPr/>
              <a:t>26</a:t>
            </a:fld>
            <a:endParaRPr lang="en-US"/>
          </a:p>
        </p:txBody>
      </p:sp>
    </p:spTree>
    <p:extLst>
      <p:ext uri="{BB962C8B-B14F-4D97-AF65-F5344CB8AC3E}">
        <p14:creationId xmlns:p14="http://schemas.microsoft.com/office/powerpoint/2010/main" val="40285448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094E9-D4B7-F345-9071-ADEEF54A77CF}"/>
              </a:ext>
            </a:extLst>
          </p:cNvPr>
          <p:cNvSpPr>
            <a:spLocks noGrp="1"/>
          </p:cNvSpPr>
          <p:nvPr>
            <p:ph type="title"/>
          </p:nvPr>
        </p:nvSpPr>
        <p:spPr/>
        <p:txBody>
          <a:bodyPr/>
          <a:lstStyle/>
          <a:p>
            <a:r>
              <a:rPr lang="en-GB" dirty="0"/>
              <a:t>Lessons learned-4</a:t>
            </a:r>
          </a:p>
        </p:txBody>
      </p:sp>
      <p:sp>
        <p:nvSpPr>
          <p:cNvPr id="3" name="Content Placeholder 2">
            <a:extLst>
              <a:ext uri="{FF2B5EF4-FFF2-40B4-BE49-F238E27FC236}">
                <a16:creationId xmlns:a16="http://schemas.microsoft.com/office/drawing/2014/main" id="{71A619A1-3A3C-1A4A-B231-D650D64874C1}"/>
              </a:ext>
            </a:extLst>
          </p:cNvPr>
          <p:cNvSpPr>
            <a:spLocks noGrp="1"/>
          </p:cNvSpPr>
          <p:nvPr>
            <p:ph idx="1"/>
          </p:nvPr>
        </p:nvSpPr>
        <p:spPr/>
        <p:txBody>
          <a:bodyPr/>
          <a:lstStyle/>
          <a:p>
            <a:r>
              <a:rPr lang="en-GB" dirty="0"/>
              <a:t>You need the discipline to step back and study a difficulty when you hit one. You need to be strong enough to decide not to follow the planning. (Done several times with good results).</a:t>
            </a:r>
          </a:p>
          <a:p>
            <a:r>
              <a:rPr lang="en-GB" dirty="0"/>
              <a:t>HFM development takes time: resist to management trying to squeeze the planning. The same holds for the budget.</a:t>
            </a:r>
          </a:p>
          <a:p>
            <a:endParaRPr lang="en-GB" dirty="0"/>
          </a:p>
          <a:p>
            <a:pPr lvl="1"/>
            <a:endParaRPr lang="en-GB" dirty="0"/>
          </a:p>
        </p:txBody>
      </p:sp>
      <p:sp>
        <p:nvSpPr>
          <p:cNvPr id="4" name="Slide Number Placeholder 3">
            <a:extLst>
              <a:ext uri="{FF2B5EF4-FFF2-40B4-BE49-F238E27FC236}">
                <a16:creationId xmlns:a16="http://schemas.microsoft.com/office/drawing/2014/main" id="{D8F6744C-0E5A-4545-8177-111BE32EC802}"/>
              </a:ext>
            </a:extLst>
          </p:cNvPr>
          <p:cNvSpPr>
            <a:spLocks noGrp="1"/>
          </p:cNvSpPr>
          <p:nvPr>
            <p:ph type="sldNum" sz="quarter" idx="10"/>
          </p:nvPr>
        </p:nvSpPr>
        <p:spPr/>
        <p:txBody>
          <a:bodyPr/>
          <a:lstStyle/>
          <a:p>
            <a:fld id="{28C57388-5BA1-214C-B04D-06BAAA3280B9}" type="slidenum">
              <a:rPr lang="en-US" smtClean="0"/>
              <a:pPr/>
              <a:t>27</a:t>
            </a:fld>
            <a:endParaRPr lang="en-US"/>
          </a:p>
        </p:txBody>
      </p:sp>
    </p:spTree>
    <p:extLst>
      <p:ext uri="{BB962C8B-B14F-4D97-AF65-F5344CB8AC3E}">
        <p14:creationId xmlns:p14="http://schemas.microsoft.com/office/powerpoint/2010/main" val="23833000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5487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Superconducting accelerators magnets;                  the state of the art</a:t>
            </a:r>
          </a:p>
        </p:txBody>
      </p:sp>
      <p:sp>
        <p:nvSpPr>
          <p:cNvPr id="4" name="Slide Number Placeholder 3"/>
          <p:cNvSpPr>
            <a:spLocks noGrp="1"/>
          </p:cNvSpPr>
          <p:nvPr>
            <p:ph type="sldNum" sz="quarter" idx="10"/>
          </p:nvPr>
        </p:nvSpPr>
        <p:spPr/>
        <p:txBody>
          <a:bodyPr/>
          <a:lstStyle/>
          <a:p>
            <a:fld id="{28C57388-5BA1-214C-B04D-06BAAA3280B9}" type="slidenum">
              <a:rPr lang="en-US" smtClean="0"/>
              <a:pPr/>
              <a:t>3</a:t>
            </a:fld>
            <a:endParaRPr lang="en-US"/>
          </a:p>
        </p:txBody>
      </p:sp>
      <p:grpSp>
        <p:nvGrpSpPr>
          <p:cNvPr id="10" name="Group 9">
            <a:extLst>
              <a:ext uri="{FF2B5EF4-FFF2-40B4-BE49-F238E27FC236}">
                <a16:creationId xmlns:a16="http://schemas.microsoft.com/office/drawing/2014/main" id="{B8E93D28-0C0D-C148-A67A-E6094D2E9726}"/>
              </a:ext>
            </a:extLst>
          </p:cNvPr>
          <p:cNvGrpSpPr>
            <a:grpSpLocks noChangeAspect="1"/>
          </p:cNvGrpSpPr>
          <p:nvPr/>
        </p:nvGrpSpPr>
        <p:grpSpPr>
          <a:xfrm>
            <a:off x="447159" y="1163758"/>
            <a:ext cx="8249681" cy="5472561"/>
            <a:chOff x="303142" y="425447"/>
            <a:chExt cx="8537713" cy="5663632"/>
          </a:xfrm>
        </p:grpSpPr>
        <p:pic>
          <p:nvPicPr>
            <p:cNvPr id="12" name="Picture 11" descr="A close up of a map&#10;&#10;Description automatically generated">
              <a:extLst>
                <a:ext uri="{FF2B5EF4-FFF2-40B4-BE49-F238E27FC236}">
                  <a16:creationId xmlns:a16="http://schemas.microsoft.com/office/drawing/2014/main" id="{EE1B2B59-75F4-6645-AD97-761C1946C1F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03142" y="425447"/>
              <a:ext cx="8537713" cy="5663632"/>
            </a:xfrm>
            <a:prstGeom prst="rect">
              <a:avLst/>
            </a:prstGeom>
          </p:spPr>
        </p:pic>
        <p:grpSp>
          <p:nvGrpSpPr>
            <p:cNvPr id="13" name="Group 12">
              <a:extLst>
                <a:ext uri="{FF2B5EF4-FFF2-40B4-BE49-F238E27FC236}">
                  <a16:creationId xmlns:a16="http://schemas.microsoft.com/office/drawing/2014/main" id="{4831A197-5820-0E42-AC38-32BBCE8F2FE9}"/>
                </a:ext>
              </a:extLst>
            </p:cNvPr>
            <p:cNvGrpSpPr/>
            <p:nvPr/>
          </p:nvGrpSpPr>
          <p:grpSpPr>
            <a:xfrm>
              <a:off x="3398770" y="781384"/>
              <a:ext cx="4625152" cy="2913899"/>
              <a:chOff x="3398770" y="781384"/>
              <a:chExt cx="4625152" cy="2913899"/>
            </a:xfrm>
          </p:grpSpPr>
          <p:grpSp>
            <p:nvGrpSpPr>
              <p:cNvPr id="14" name="Group 13">
                <a:extLst>
                  <a:ext uri="{FF2B5EF4-FFF2-40B4-BE49-F238E27FC236}">
                    <a16:creationId xmlns:a16="http://schemas.microsoft.com/office/drawing/2014/main" id="{450007A0-7E8C-E14D-AE24-1301AFED2D9C}"/>
                  </a:ext>
                </a:extLst>
              </p:cNvPr>
              <p:cNvGrpSpPr/>
              <p:nvPr/>
            </p:nvGrpSpPr>
            <p:grpSpPr>
              <a:xfrm>
                <a:off x="3398770" y="2742557"/>
                <a:ext cx="1173229" cy="952726"/>
                <a:chOff x="3398770" y="2458781"/>
                <a:chExt cx="1173229" cy="952726"/>
              </a:xfrm>
            </p:grpSpPr>
            <p:sp>
              <p:nvSpPr>
                <p:cNvPr id="26" name="Freeform 25">
                  <a:extLst>
                    <a:ext uri="{FF2B5EF4-FFF2-40B4-BE49-F238E27FC236}">
                      <a16:creationId xmlns:a16="http://schemas.microsoft.com/office/drawing/2014/main" id="{FA27439C-2D42-8047-AE61-2458D389BB65}"/>
                    </a:ext>
                  </a:extLst>
                </p:cNvPr>
                <p:cNvSpPr/>
                <p:nvPr/>
              </p:nvSpPr>
              <p:spPr>
                <a:xfrm>
                  <a:off x="3398770" y="2458781"/>
                  <a:ext cx="1157022" cy="665967"/>
                </a:xfrm>
                <a:custGeom>
                  <a:avLst/>
                  <a:gdLst>
                    <a:gd name="connsiteX0" fmla="*/ 248891 w 1157022"/>
                    <a:gd name="connsiteY0" fmla="*/ 662106 h 665967"/>
                    <a:gd name="connsiteX1" fmla="*/ 696152 w 1157022"/>
                    <a:gd name="connsiteY1" fmla="*/ 532897 h 665967"/>
                    <a:gd name="connsiteX2" fmla="*/ 1143413 w 1157022"/>
                    <a:gd name="connsiteY2" fmla="*/ 175089 h 665967"/>
                    <a:gd name="connsiteX3" fmla="*/ 1014204 w 1157022"/>
                    <a:gd name="connsiteY3" fmla="*/ 6123 h 665967"/>
                    <a:gd name="connsiteX4" fmla="*/ 735908 w 1157022"/>
                    <a:gd name="connsiteY4" fmla="*/ 65758 h 665967"/>
                    <a:gd name="connsiteX5" fmla="*/ 626578 w 1157022"/>
                    <a:gd name="connsiteY5" fmla="*/ 334115 h 665967"/>
                    <a:gd name="connsiteX6" fmla="*/ 149500 w 1157022"/>
                    <a:gd name="connsiteY6" fmla="*/ 304297 h 665967"/>
                    <a:gd name="connsiteX7" fmla="*/ 413 w 1157022"/>
                    <a:gd name="connsiteY7" fmla="*/ 513019 h 665967"/>
                    <a:gd name="connsiteX8" fmla="*/ 109743 w 1157022"/>
                    <a:gd name="connsiteY8" fmla="*/ 622349 h 665967"/>
                    <a:gd name="connsiteX9" fmla="*/ 248891 w 1157022"/>
                    <a:gd name="connsiteY9" fmla="*/ 662106 h 66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7022" h="665967">
                      <a:moveTo>
                        <a:pt x="248891" y="662106"/>
                      </a:moveTo>
                      <a:cubicBezTo>
                        <a:pt x="346626" y="647197"/>
                        <a:pt x="547065" y="614066"/>
                        <a:pt x="696152" y="532897"/>
                      </a:cubicBezTo>
                      <a:cubicBezTo>
                        <a:pt x="845239" y="451727"/>
                        <a:pt x="1090404" y="262885"/>
                        <a:pt x="1143413" y="175089"/>
                      </a:cubicBezTo>
                      <a:cubicBezTo>
                        <a:pt x="1196422" y="87293"/>
                        <a:pt x="1082121" y="24345"/>
                        <a:pt x="1014204" y="6123"/>
                      </a:cubicBezTo>
                      <a:cubicBezTo>
                        <a:pt x="946287" y="-12099"/>
                        <a:pt x="800512" y="11093"/>
                        <a:pt x="735908" y="65758"/>
                      </a:cubicBezTo>
                      <a:cubicBezTo>
                        <a:pt x="671304" y="120423"/>
                        <a:pt x="724313" y="294359"/>
                        <a:pt x="626578" y="334115"/>
                      </a:cubicBezTo>
                      <a:cubicBezTo>
                        <a:pt x="528843" y="373871"/>
                        <a:pt x="253861" y="274480"/>
                        <a:pt x="149500" y="304297"/>
                      </a:cubicBezTo>
                      <a:cubicBezTo>
                        <a:pt x="45139" y="334114"/>
                        <a:pt x="7039" y="460010"/>
                        <a:pt x="413" y="513019"/>
                      </a:cubicBezTo>
                      <a:cubicBezTo>
                        <a:pt x="-6213" y="566028"/>
                        <a:pt x="68330" y="599158"/>
                        <a:pt x="109743" y="622349"/>
                      </a:cubicBezTo>
                      <a:cubicBezTo>
                        <a:pt x="151156" y="645540"/>
                        <a:pt x="151156" y="677015"/>
                        <a:pt x="248891" y="662106"/>
                      </a:cubicBezTo>
                      <a:close/>
                    </a:path>
                  </a:pathLst>
                </a:custGeom>
                <a:solidFill>
                  <a:schemeClr val="tx1">
                    <a:lumMod val="20000"/>
                    <a:lumOff val="80000"/>
                    <a:alpha val="2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7" name="Picture 4" descr="Home | CERN">
                  <a:extLst>
                    <a:ext uri="{FF2B5EF4-FFF2-40B4-BE49-F238E27FC236}">
                      <a16:creationId xmlns:a16="http://schemas.microsoft.com/office/drawing/2014/main" id="{978961C9-BC15-274C-8C2E-4866CAB9C9F4}"/>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130329" y="2973487"/>
                  <a:ext cx="441670" cy="43802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 name="Group 14">
                <a:extLst>
                  <a:ext uri="{FF2B5EF4-FFF2-40B4-BE49-F238E27FC236}">
                    <a16:creationId xmlns:a16="http://schemas.microsoft.com/office/drawing/2014/main" id="{1C6B2199-57C9-9E46-A2CD-C63C5879B89F}"/>
                  </a:ext>
                </a:extLst>
              </p:cNvPr>
              <p:cNvGrpSpPr/>
              <p:nvPr/>
            </p:nvGrpSpPr>
            <p:grpSpPr>
              <a:xfrm>
                <a:off x="4393170" y="903599"/>
                <a:ext cx="1703036" cy="2450033"/>
                <a:chOff x="4393170" y="619823"/>
                <a:chExt cx="1703036" cy="2450033"/>
              </a:xfrm>
            </p:grpSpPr>
            <p:sp>
              <p:nvSpPr>
                <p:cNvPr id="24" name="Freeform 23">
                  <a:extLst>
                    <a:ext uri="{FF2B5EF4-FFF2-40B4-BE49-F238E27FC236}">
                      <a16:creationId xmlns:a16="http://schemas.microsoft.com/office/drawing/2014/main" id="{1F50F10A-F907-CA4B-A681-4043E4C6D8FB}"/>
                    </a:ext>
                  </a:extLst>
                </p:cNvPr>
                <p:cNvSpPr/>
                <p:nvPr/>
              </p:nvSpPr>
              <p:spPr>
                <a:xfrm>
                  <a:off x="4393170" y="1524782"/>
                  <a:ext cx="1703036" cy="1545074"/>
                </a:xfrm>
                <a:custGeom>
                  <a:avLst/>
                  <a:gdLst>
                    <a:gd name="connsiteX0" fmla="*/ 54307 w 1269475"/>
                    <a:gd name="connsiteY0" fmla="*/ 949546 h 1617804"/>
                    <a:gd name="connsiteX1" fmla="*/ 173577 w 1269475"/>
                    <a:gd name="connsiteY1" fmla="*/ 1088694 h 1617804"/>
                    <a:gd name="connsiteX2" fmla="*/ 372359 w 1269475"/>
                    <a:gd name="connsiteY2" fmla="*/ 1088694 h 1617804"/>
                    <a:gd name="connsiteX3" fmla="*/ 600959 w 1269475"/>
                    <a:gd name="connsiteY3" fmla="*/ 1426624 h 1617804"/>
                    <a:gd name="connsiteX4" fmla="*/ 750046 w 1269475"/>
                    <a:gd name="connsiteY4" fmla="*/ 1605528 h 1617804"/>
                    <a:gd name="connsiteX5" fmla="*/ 978646 w 1269475"/>
                    <a:gd name="connsiteY5" fmla="*/ 1526015 h 1617804"/>
                    <a:gd name="connsiteX6" fmla="*/ 968707 w 1269475"/>
                    <a:gd name="connsiteY6" fmla="*/ 919728 h 1617804"/>
                    <a:gd name="connsiteX7" fmla="*/ 1167490 w 1269475"/>
                    <a:gd name="connsiteY7" fmla="*/ 432711 h 1617804"/>
                    <a:gd name="connsiteX8" fmla="*/ 1266881 w 1269475"/>
                    <a:gd name="connsiteY8" fmla="*/ 184233 h 1617804"/>
                    <a:gd name="connsiteX9" fmla="*/ 1068099 w 1269475"/>
                    <a:gd name="connsiteY9" fmla="*/ 5328 h 1617804"/>
                    <a:gd name="connsiteX10" fmla="*/ 740107 w 1269475"/>
                    <a:gd name="connsiteY10" fmla="*/ 74902 h 1617804"/>
                    <a:gd name="connsiteX11" fmla="*/ 491629 w 1269475"/>
                    <a:gd name="connsiteY11" fmla="*/ 353198 h 1617804"/>
                    <a:gd name="connsiteX12" fmla="*/ 402177 w 1269475"/>
                    <a:gd name="connsiteY12" fmla="*/ 631494 h 1617804"/>
                    <a:gd name="connsiteX13" fmla="*/ 143759 w 1269475"/>
                    <a:gd name="connsiteY13" fmla="*/ 581798 h 1617804"/>
                    <a:gd name="connsiteX14" fmla="*/ 4612 w 1269475"/>
                    <a:gd name="connsiteY14" fmla="*/ 681189 h 1617804"/>
                    <a:gd name="connsiteX15" fmla="*/ 54307 w 1269475"/>
                    <a:gd name="connsiteY15" fmla="*/ 949546 h 1617804"/>
                    <a:gd name="connsiteX0" fmla="*/ 54307 w 1674822"/>
                    <a:gd name="connsiteY0" fmla="*/ 949546 h 1617971"/>
                    <a:gd name="connsiteX1" fmla="*/ 173577 w 1674822"/>
                    <a:gd name="connsiteY1" fmla="*/ 1088694 h 1617971"/>
                    <a:gd name="connsiteX2" fmla="*/ 372359 w 1674822"/>
                    <a:gd name="connsiteY2" fmla="*/ 1088694 h 1617971"/>
                    <a:gd name="connsiteX3" fmla="*/ 600959 w 1674822"/>
                    <a:gd name="connsiteY3" fmla="*/ 1426624 h 1617971"/>
                    <a:gd name="connsiteX4" fmla="*/ 750046 w 1674822"/>
                    <a:gd name="connsiteY4" fmla="*/ 1605528 h 1617971"/>
                    <a:gd name="connsiteX5" fmla="*/ 978646 w 1674822"/>
                    <a:gd name="connsiteY5" fmla="*/ 1526015 h 1617971"/>
                    <a:gd name="connsiteX6" fmla="*/ 1673310 w 1674822"/>
                    <a:gd name="connsiteY6" fmla="*/ 915769 h 1617971"/>
                    <a:gd name="connsiteX7" fmla="*/ 1167490 w 1674822"/>
                    <a:gd name="connsiteY7" fmla="*/ 432711 h 1617971"/>
                    <a:gd name="connsiteX8" fmla="*/ 1266881 w 1674822"/>
                    <a:gd name="connsiteY8" fmla="*/ 184233 h 1617971"/>
                    <a:gd name="connsiteX9" fmla="*/ 1068099 w 1674822"/>
                    <a:gd name="connsiteY9" fmla="*/ 5328 h 1617971"/>
                    <a:gd name="connsiteX10" fmla="*/ 740107 w 1674822"/>
                    <a:gd name="connsiteY10" fmla="*/ 74902 h 1617971"/>
                    <a:gd name="connsiteX11" fmla="*/ 491629 w 1674822"/>
                    <a:gd name="connsiteY11" fmla="*/ 353198 h 1617971"/>
                    <a:gd name="connsiteX12" fmla="*/ 402177 w 1674822"/>
                    <a:gd name="connsiteY12" fmla="*/ 631494 h 1617971"/>
                    <a:gd name="connsiteX13" fmla="*/ 143759 w 1674822"/>
                    <a:gd name="connsiteY13" fmla="*/ 581798 h 1617971"/>
                    <a:gd name="connsiteX14" fmla="*/ 4612 w 1674822"/>
                    <a:gd name="connsiteY14" fmla="*/ 681189 h 1617971"/>
                    <a:gd name="connsiteX15" fmla="*/ 54307 w 1674822"/>
                    <a:gd name="connsiteY15" fmla="*/ 949546 h 1617971"/>
                    <a:gd name="connsiteX0" fmla="*/ 54307 w 1701227"/>
                    <a:gd name="connsiteY0" fmla="*/ 949546 h 1617971"/>
                    <a:gd name="connsiteX1" fmla="*/ 173577 w 1701227"/>
                    <a:gd name="connsiteY1" fmla="*/ 1088694 h 1617971"/>
                    <a:gd name="connsiteX2" fmla="*/ 372359 w 1701227"/>
                    <a:gd name="connsiteY2" fmla="*/ 1088694 h 1617971"/>
                    <a:gd name="connsiteX3" fmla="*/ 600959 w 1701227"/>
                    <a:gd name="connsiteY3" fmla="*/ 1426624 h 1617971"/>
                    <a:gd name="connsiteX4" fmla="*/ 750046 w 1701227"/>
                    <a:gd name="connsiteY4" fmla="*/ 1605528 h 1617971"/>
                    <a:gd name="connsiteX5" fmla="*/ 978646 w 1701227"/>
                    <a:gd name="connsiteY5" fmla="*/ 1526015 h 1617971"/>
                    <a:gd name="connsiteX6" fmla="*/ 1673310 w 1701227"/>
                    <a:gd name="connsiteY6" fmla="*/ 915769 h 1617971"/>
                    <a:gd name="connsiteX7" fmla="*/ 1535625 w 1701227"/>
                    <a:gd name="connsiteY7" fmla="*/ 551464 h 1617971"/>
                    <a:gd name="connsiteX8" fmla="*/ 1266881 w 1701227"/>
                    <a:gd name="connsiteY8" fmla="*/ 184233 h 1617971"/>
                    <a:gd name="connsiteX9" fmla="*/ 1068099 w 1701227"/>
                    <a:gd name="connsiteY9" fmla="*/ 5328 h 1617971"/>
                    <a:gd name="connsiteX10" fmla="*/ 740107 w 1701227"/>
                    <a:gd name="connsiteY10" fmla="*/ 74902 h 1617971"/>
                    <a:gd name="connsiteX11" fmla="*/ 491629 w 1701227"/>
                    <a:gd name="connsiteY11" fmla="*/ 353198 h 1617971"/>
                    <a:gd name="connsiteX12" fmla="*/ 402177 w 1701227"/>
                    <a:gd name="connsiteY12" fmla="*/ 631494 h 1617971"/>
                    <a:gd name="connsiteX13" fmla="*/ 143759 w 1701227"/>
                    <a:gd name="connsiteY13" fmla="*/ 581798 h 1617971"/>
                    <a:gd name="connsiteX14" fmla="*/ 4612 w 1701227"/>
                    <a:gd name="connsiteY14" fmla="*/ 681189 h 1617971"/>
                    <a:gd name="connsiteX15" fmla="*/ 54307 w 1701227"/>
                    <a:gd name="connsiteY15" fmla="*/ 949546 h 1617971"/>
                    <a:gd name="connsiteX0" fmla="*/ 54307 w 1693272"/>
                    <a:gd name="connsiteY0" fmla="*/ 949546 h 1614094"/>
                    <a:gd name="connsiteX1" fmla="*/ 173577 w 1693272"/>
                    <a:gd name="connsiteY1" fmla="*/ 1088694 h 1614094"/>
                    <a:gd name="connsiteX2" fmla="*/ 372359 w 1693272"/>
                    <a:gd name="connsiteY2" fmla="*/ 1088694 h 1614094"/>
                    <a:gd name="connsiteX3" fmla="*/ 600959 w 1693272"/>
                    <a:gd name="connsiteY3" fmla="*/ 1426624 h 1614094"/>
                    <a:gd name="connsiteX4" fmla="*/ 750046 w 1693272"/>
                    <a:gd name="connsiteY4" fmla="*/ 1605528 h 1614094"/>
                    <a:gd name="connsiteX5" fmla="*/ 978646 w 1693272"/>
                    <a:gd name="connsiteY5" fmla="*/ 1526015 h 1614094"/>
                    <a:gd name="connsiteX6" fmla="*/ 1101873 w 1693272"/>
                    <a:gd name="connsiteY6" fmla="*/ 1020238 h 1614094"/>
                    <a:gd name="connsiteX7" fmla="*/ 1673310 w 1693272"/>
                    <a:gd name="connsiteY7" fmla="*/ 915769 h 1614094"/>
                    <a:gd name="connsiteX8" fmla="*/ 1535625 w 1693272"/>
                    <a:gd name="connsiteY8" fmla="*/ 551464 h 1614094"/>
                    <a:gd name="connsiteX9" fmla="*/ 1266881 w 1693272"/>
                    <a:gd name="connsiteY9" fmla="*/ 184233 h 1614094"/>
                    <a:gd name="connsiteX10" fmla="*/ 1068099 w 1693272"/>
                    <a:gd name="connsiteY10" fmla="*/ 5328 h 1614094"/>
                    <a:gd name="connsiteX11" fmla="*/ 740107 w 1693272"/>
                    <a:gd name="connsiteY11" fmla="*/ 74902 h 1614094"/>
                    <a:gd name="connsiteX12" fmla="*/ 491629 w 1693272"/>
                    <a:gd name="connsiteY12" fmla="*/ 353198 h 1614094"/>
                    <a:gd name="connsiteX13" fmla="*/ 402177 w 1693272"/>
                    <a:gd name="connsiteY13" fmla="*/ 631494 h 1614094"/>
                    <a:gd name="connsiteX14" fmla="*/ 143759 w 1693272"/>
                    <a:gd name="connsiteY14" fmla="*/ 581798 h 1614094"/>
                    <a:gd name="connsiteX15" fmla="*/ 4612 w 1693272"/>
                    <a:gd name="connsiteY15" fmla="*/ 681189 h 1614094"/>
                    <a:gd name="connsiteX16" fmla="*/ 54307 w 1693272"/>
                    <a:gd name="connsiteY16" fmla="*/ 949546 h 1614094"/>
                    <a:gd name="connsiteX0" fmla="*/ 54307 w 1693514"/>
                    <a:gd name="connsiteY0" fmla="*/ 967374 h 1631922"/>
                    <a:gd name="connsiteX1" fmla="*/ 173577 w 1693514"/>
                    <a:gd name="connsiteY1" fmla="*/ 1106522 h 1631922"/>
                    <a:gd name="connsiteX2" fmla="*/ 372359 w 1693514"/>
                    <a:gd name="connsiteY2" fmla="*/ 1106522 h 1631922"/>
                    <a:gd name="connsiteX3" fmla="*/ 600959 w 1693514"/>
                    <a:gd name="connsiteY3" fmla="*/ 1444452 h 1631922"/>
                    <a:gd name="connsiteX4" fmla="*/ 750046 w 1693514"/>
                    <a:gd name="connsiteY4" fmla="*/ 1623356 h 1631922"/>
                    <a:gd name="connsiteX5" fmla="*/ 978646 w 1693514"/>
                    <a:gd name="connsiteY5" fmla="*/ 1543843 h 1631922"/>
                    <a:gd name="connsiteX6" fmla="*/ 1101873 w 1693514"/>
                    <a:gd name="connsiteY6" fmla="*/ 1038066 h 1631922"/>
                    <a:gd name="connsiteX7" fmla="*/ 1673310 w 1693514"/>
                    <a:gd name="connsiteY7" fmla="*/ 933597 h 1631922"/>
                    <a:gd name="connsiteX8" fmla="*/ 1535625 w 1693514"/>
                    <a:gd name="connsiteY8" fmla="*/ 569292 h 1631922"/>
                    <a:gd name="connsiteX9" fmla="*/ 1251047 w 1693514"/>
                    <a:gd name="connsiteY9" fmla="*/ 459359 h 1631922"/>
                    <a:gd name="connsiteX10" fmla="*/ 1068099 w 1693514"/>
                    <a:gd name="connsiteY10" fmla="*/ 23156 h 1631922"/>
                    <a:gd name="connsiteX11" fmla="*/ 740107 w 1693514"/>
                    <a:gd name="connsiteY11" fmla="*/ 92730 h 1631922"/>
                    <a:gd name="connsiteX12" fmla="*/ 491629 w 1693514"/>
                    <a:gd name="connsiteY12" fmla="*/ 371026 h 1631922"/>
                    <a:gd name="connsiteX13" fmla="*/ 402177 w 1693514"/>
                    <a:gd name="connsiteY13" fmla="*/ 649322 h 1631922"/>
                    <a:gd name="connsiteX14" fmla="*/ 143759 w 1693514"/>
                    <a:gd name="connsiteY14" fmla="*/ 599626 h 1631922"/>
                    <a:gd name="connsiteX15" fmla="*/ 4612 w 1693514"/>
                    <a:gd name="connsiteY15" fmla="*/ 699017 h 1631922"/>
                    <a:gd name="connsiteX16" fmla="*/ 54307 w 1693514"/>
                    <a:gd name="connsiteY16" fmla="*/ 967374 h 1631922"/>
                    <a:gd name="connsiteX0" fmla="*/ 54307 w 1693514"/>
                    <a:gd name="connsiteY0" fmla="*/ 907421 h 1571969"/>
                    <a:gd name="connsiteX1" fmla="*/ 173577 w 1693514"/>
                    <a:gd name="connsiteY1" fmla="*/ 1046569 h 1571969"/>
                    <a:gd name="connsiteX2" fmla="*/ 372359 w 1693514"/>
                    <a:gd name="connsiteY2" fmla="*/ 1046569 h 1571969"/>
                    <a:gd name="connsiteX3" fmla="*/ 600959 w 1693514"/>
                    <a:gd name="connsiteY3" fmla="*/ 1384499 h 1571969"/>
                    <a:gd name="connsiteX4" fmla="*/ 750046 w 1693514"/>
                    <a:gd name="connsiteY4" fmla="*/ 1563403 h 1571969"/>
                    <a:gd name="connsiteX5" fmla="*/ 978646 w 1693514"/>
                    <a:gd name="connsiteY5" fmla="*/ 1483890 h 1571969"/>
                    <a:gd name="connsiteX6" fmla="*/ 1101873 w 1693514"/>
                    <a:gd name="connsiteY6" fmla="*/ 978113 h 1571969"/>
                    <a:gd name="connsiteX7" fmla="*/ 1673310 w 1693514"/>
                    <a:gd name="connsiteY7" fmla="*/ 873644 h 1571969"/>
                    <a:gd name="connsiteX8" fmla="*/ 1535625 w 1693514"/>
                    <a:gd name="connsiteY8" fmla="*/ 509339 h 1571969"/>
                    <a:gd name="connsiteX9" fmla="*/ 1251047 w 1693514"/>
                    <a:gd name="connsiteY9" fmla="*/ 399406 h 1571969"/>
                    <a:gd name="connsiteX10" fmla="*/ 1056224 w 1693514"/>
                    <a:gd name="connsiteY10" fmla="*/ 46330 h 1571969"/>
                    <a:gd name="connsiteX11" fmla="*/ 740107 w 1693514"/>
                    <a:gd name="connsiteY11" fmla="*/ 32777 h 1571969"/>
                    <a:gd name="connsiteX12" fmla="*/ 491629 w 1693514"/>
                    <a:gd name="connsiteY12" fmla="*/ 311073 h 1571969"/>
                    <a:gd name="connsiteX13" fmla="*/ 402177 w 1693514"/>
                    <a:gd name="connsiteY13" fmla="*/ 589369 h 1571969"/>
                    <a:gd name="connsiteX14" fmla="*/ 143759 w 1693514"/>
                    <a:gd name="connsiteY14" fmla="*/ 539673 h 1571969"/>
                    <a:gd name="connsiteX15" fmla="*/ 4612 w 1693514"/>
                    <a:gd name="connsiteY15" fmla="*/ 639064 h 1571969"/>
                    <a:gd name="connsiteX16" fmla="*/ 54307 w 1693514"/>
                    <a:gd name="connsiteY16" fmla="*/ 907421 h 1571969"/>
                    <a:gd name="connsiteX0" fmla="*/ 54307 w 1693514"/>
                    <a:gd name="connsiteY0" fmla="*/ 885736 h 1550284"/>
                    <a:gd name="connsiteX1" fmla="*/ 173577 w 1693514"/>
                    <a:gd name="connsiteY1" fmla="*/ 1024884 h 1550284"/>
                    <a:gd name="connsiteX2" fmla="*/ 372359 w 1693514"/>
                    <a:gd name="connsiteY2" fmla="*/ 1024884 h 1550284"/>
                    <a:gd name="connsiteX3" fmla="*/ 600959 w 1693514"/>
                    <a:gd name="connsiteY3" fmla="*/ 1362814 h 1550284"/>
                    <a:gd name="connsiteX4" fmla="*/ 750046 w 1693514"/>
                    <a:gd name="connsiteY4" fmla="*/ 1541718 h 1550284"/>
                    <a:gd name="connsiteX5" fmla="*/ 978646 w 1693514"/>
                    <a:gd name="connsiteY5" fmla="*/ 1462205 h 1550284"/>
                    <a:gd name="connsiteX6" fmla="*/ 1101873 w 1693514"/>
                    <a:gd name="connsiteY6" fmla="*/ 956428 h 1550284"/>
                    <a:gd name="connsiteX7" fmla="*/ 1673310 w 1693514"/>
                    <a:gd name="connsiteY7" fmla="*/ 851959 h 1550284"/>
                    <a:gd name="connsiteX8" fmla="*/ 1535625 w 1693514"/>
                    <a:gd name="connsiteY8" fmla="*/ 487654 h 1550284"/>
                    <a:gd name="connsiteX9" fmla="*/ 1251047 w 1693514"/>
                    <a:gd name="connsiteY9" fmla="*/ 377721 h 1550284"/>
                    <a:gd name="connsiteX10" fmla="*/ 1056224 w 1693514"/>
                    <a:gd name="connsiteY10" fmla="*/ 24645 h 1550284"/>
                    <a:gd name="connsiteX11" fmla="*/ 740107 w 1693514"/>
                    <a:gd name="connsiteY11" fmla="*/ 58593 h 1550284"/>
                    <a:gd name="connsiteX12" fmla="*/ 491629 w 1693514"/>
                    <a:gd name="connsiteY12" fmla="*/ 289388 h 1550284"/>
                    <a:gd name="connsiteX13" fmla="*/ 402177 w 1693514"/>
                    <a:gd name="connsiteY13" fmla="*/ 567684 h 1550284"/>
                    <a:gd name="connsiteX14" fmla="*/ 143759 w 1693514"/>
                    <a:gd name="connsiteY14" fmla="*/ 517988 h 1550284"/>
                    <a:gd name="connsiteX15" fmla="*/ 4612 w 1693514"/>
                    <a:gd name="connsiteY15" fmla="*/ 617379 h 1550284"/>
                    <a:gd name="connsiteX16" fmla="*/ 54307 w 1693514"/>
                    <a:gd name="connsiteY16" fmla="*/ 885736 h 1550284"/>
                    <a:gd name="connsiteX0" fmla="*/ 54307 w 1693824"/>
                    <a:gd name="connsiteY0" fmla="*/ 890427 h 1554975"/>
                    <a:gd name="connsiteX1" fmla="*/ 173577 w 1693824"/>
                    <a:gd name="connsiteY1" fmla="*/ 1029575 h 1554975"/>
                    <a:gd name="connsiteX2" fmla="*/ 372359 w 1693824"/>
                    <a:gd name="connsiteY2" fmla="*/ 1029575 h 1554975"/>
                    <a:gd name="connsiteX3" fmla="*/ 600959 w 1693824"/>
                    <a:gd name="connsiteY3" fmla="*/ 1367505 h 1554975"/>
                    <a:gd name="connsiteX4" fmla="*/ 750046 w 1693824"/>
                    <a:gd name="connsiteY4" fmla="*/ 1546409 h 1554975"/>
                    <a:gd name="connsiteX5" fmla="*/ 978646 w 1693824"/>
                    <a:gd name="connsiteY5" fmla="*/ 1466896 h 1554975"/>
                    <a:gd name="connsiteX6" fmla="*/ 1101873 w 1693824"/>
                    <a:gd name="connsiteY6" fmla="*/ 961119 h 1554975"/>
                    <a:gd name="connsiteX7" fmla="*/ 1673310 w 1693824"/>
                    <a:gd name="connsiteY7" fmla="*/ 856650 h 1554975"/>
                    <a:gd name="connsiteX8" fmla="*/ 1535625 w 1693824"/>
                    <a:gd name="connsiteY8" fmla="*/ 492345 h 1554975"/>
                    <a:gd name="connsiteX9" fmla="*/ 1231254 w 1693824"/>
                    <a:gd name="connsiteY9" fmla="*/ 445747 h 1554975"/>
                    <a:gd name="connsiteX10" fmla="*/ 1056224 w 1693824"/>
                    <a:gd name="connsiteY10" fmla="*/ 29336 h 1554975"/>
                    <a:gd name="connsiteX11" fmla="*/ 740107 w 1693824"/>
                    <a:gd name="connsiteY11" fmla="*/ 63284 h 1554975"/>
                    <a:gd name="connsiteX12" fmla="*/ 491629 w 1693824"/>
                    <a:gd name="connsiteY12" fmla="*/ 294079 h 1554975"/>
                    <a:gd name="connsiteX13" fmla="*/ 402177 w 1693824"/>
                    <a:gd name="connsiteY13" fmla="*/ 572375 h 1554975"/>
                    <a:gd name="connsiteX14" fmla="*/ 143759 w 1693824"/>
                    <a:gd name="connsiteY14" fmla="*/ 522679 h 1554975"/>
                    <a:gd name="connsiteX15" fmla="*/ 4612 w 1693824"/>
                    <a:gd name="connsiteY15" fmla="*/ 622070 h 1554975"/>
                    <a:gd name="connsiteX16" fmla="*/ 54307 w 1693824"/>
                    <a:gd name="connsiteY16" fmla="*/ 890427 h 1554975"/>
                    <a:gd name="connsiteX0" fmla="*/ 54307 w 1707719"/>
                    <a:gd name="connsiteY0" fmla="*/ 890427 h 1554975"/>
                    <a:gd name="connsiteX1" fmla="*/ 173577 w 1707719"/>
                    <a:gd name="connsiteY1" fmla="*/ 1029575 h 1554975"/>
                    <a:gd name="connsiteX2" fmla="*/ 372359 w 1707719"/>
                    <a:gd name="connsiteY2" fmla="*/ 1029575 h 1554975"/>
                    <a:gd name="connsiteX3" fmla="*/ 600959 w 1707719"/>
                    <a:gd name="connsiteY3" fmla="*/ 1367505 h 1554975"/>
                    <a:gd name="connsiteX4" fmla="*/ 750046 w 1707719"/>
                    <a:gd name="connsiteY4" fmla="*/ 1546409 h 1554975"/>
                    <a:gd name="connsiteX5" fmla="*/ 978646 w 1707719"/>
                    <a:gd name="connsiteY5" fmla="*/ 1466896 h 1554975"/>
                    <a:gd name="connsiteX6" fmla="*/ 1101873 w 1707719"/>
                    <a:gd name="connsiteY6" fmla="*/ 961119 h 1554975"/>
                    <a:gd name="connsiteX7" fmla="*/ 1673310 w 1707719"/>
                    <a:gd name="connsiteY7" fmla="*/ 856650 h 1554975"/>
                    <a:gd name="connsiteX8" fmla="*/ 1598961 w 1707719"/>
                    <a:gd name="connsiteY8" fmla="*/ 551721 h 1554975"/>
                    <a:gd name="connsiteX9" fmla="*/ 1231254 w 1707719"/>
                    <a:gd name="connsiteY9" fmla="*/ 445747 h 1554975"/>
                    <a:gd name="connsiteX10" fmla="*/ 1056224 w 1707719"/>
                    <a:gd name="connsiteY10" fmla="*/ 29336 h 1554975"/>
                    <a:gd name="connsiteX11" fmla="*/ 740107 w 1707719"/>
                    <a:gd name="connsiteY11" fmla="*/ 63284 h 1554975"/>
                    <a:gd name="connsiteX12" fmla="*/ 491629 w 1707719"/>
                    <a:gd name="connsiteY12" fmla="*/ 294079 h 1554975"/>
                    <a:gd name="connsiteX13" fmla="*/ 402177 w 1707719"/>
                    <a:gd name="connsiteY13" fmla="*/ 572375 h 1554975"/>
                    <a:gd name="connsiteX14" fmla="*/ 143759 w 1707719"/>
                    <a:gd name="connsiteY14" fmla="*/ 522679 h 1554975"/>
                    <a:gd name="connsiteX15" fmla="*/ 4612 w 1707719"/>
                    <a:gd name="connsiteY15" fmla="*/ 622070 h 1554975"/>
                    <a:gd name="connsiteX16" fmla="*/ 54307 w 1707719"/>
                    <a:gd name="connsiteY16" fmla="*/ 890427 h 1554975"/>
                    <a:gd name="connsiteX0" fmla="*/ 50640 w 1704052"/>
                    <a:gd name="connsiteY0" fmla="*/ 890427 h 1554975"/>
                    <a:gd name="connsiteX1" fmla="*/ 169910 w 1704052"/>
                    <a:gd name="connsiteY1" fmla="*/ 1029575 h 1554975"/>
                    <a:gd name="connsiteX2" fmla="*/ 368692 w 1704052"/>
                    <a:gd name="connsiteY2" fmla="*/ 1029575 h 1554975"/>
                    <a:gd name="connsiteX3" fmla="*/ 597292 w 1704052"/>
                    <a:gd name="connsiteY3" fmla="*/ 1367505 h 1554975"/>
                    <a:gd name="connsiteX4" fmla="*/ 746379 w 1704052"/>
                    <a:gd name="connsiteY4" fmla="*/ 1546409 h 1554975"/>
                    <a:gd name="connsiteX5" fmla="*/ 974979 w 1704052"/>
                    <a:gd name="connsiteY5" fmla="*/ 1466896 h 1554975"/>
                    <a:gd name="connsiteX6" fmla="*/ 1098206 w 1704052"/>
                    <a:gd name="connsiteY6" fmla="*/ 961119 h 1554975"/>
                    <a:gd name="connsiteX7" fmla="*/ 1669643 w 1704052"/>
                    <a:gd name="connsiteY7" fmla="*/ 856650 h 1554975"/>
                    <a:gd name="connsiteX8" fmla="*/ 1595294 w 1704052"/>
                    <a:gd name="connsiteY8" fmla="*/ 551721 h 1554975"/>
                    <a:gd name="connsiteX9" fmla="*/ 1227587 w 1704052"/>
                    <a:gd name="connsiteY9" fmla="*/ 445747 h 1554975"/>
                    <a:gd name="connsiteX10" fmla="*/ 1052557 w 1704052"/>
                    <a:gd name="connsiteY10" fmla="*/ 29336 h 1554975"/>
                    <a:gd name="connsiteX11" fmla="*/ 736440 w 1704052"/>
                    <a:gd name="connsiteY11" fmla="*/ 63284 h 1554975"/>
                    <a:gd name="connsiteX12" fmla="*/ 487962 w 1704052"/>
                    <a:gd name="connsiteY12" fmla="*/ 294079 h 1554975"/>
                    <a:gd name="connsiteX13" fmla="*/ 398510 w 1704052"/>
                    <a:gd name="connsiteY13" fmla="*/ 572375 h 1554975"/>
                    <a:gd name="connsiteX14" fmla="*/ 140092 w 1704052"/>
                    <a:gd name="connsiteY14" fmla="*/ 522679 h 1554975"/>
                    <a:gd name="connsiteX15" fmla="*/ 4903 w 1704052"/>
                    <a:gd name="connsiteY15" fmla="*/ 677488 h 1554975"/>
                    <a:gd name="connsiteX16" fmla="*/ 50640 w 1704052"/>
                    <a:gd name="connsiteY16" fmla="*/ 890427 h 1554975"/>
                    <a:gd name="connsiteX0" fmla="*/ 49673 w 1703085"/>
                    <a:gd name="connsiteY0" fmla="*/ 890427 h 1554975"/>
                    <a:gd name="connsiteX1" fmla="*/ 168943 w 1703085"/>
                    <a:gd name="connsiteY1" fmla="*/ 1029575 h 1554975"/>
                    <a:gd name="connsiteX2" fmla="*/ 367725 w 1703085"/>
                    <a:gd name="connsiteY2" fmla="*/ 1029575 h 1554975"/>
                    <a:gd name="connsiteX3" fmla="*/ 596325 w 1703085"/>
                    <a:gd name="connsiteY3" fmla="*/ 1367505 h 1554975"/>
                    <a:gd name="connsiteX4" fmla="*/ 745412 w 1703085"/>
                    <a:gd name="connsiteY4" fmla="*/ 1546409 h 1554975"/>
                    <a:gd name="connsiteX5" fmla="*/ 974012 w 1703085"/>
                    <a:gd name="connsiteY5" fmla="*/ 1466896 h 1554975"/>
                    <a:gd name="connsiteX6" fmla="*/ 1097239 w 1703085"/>
                    <a:gd name="connsiteY6" fmla="*/ 961119 h 1554975"/>
                    <a:gd name="connsiteX7" fmla="*/ 1668676 w 1703085"/>
                    <a:gd name="connsiteY7" fmla="*/ 856650 h 1554975"/>
                    <a:gd name="connsiteX8" fmla="*/ 1594327 w 1703085"/>
                    <a:gd name="connsiteY8" fmla="*/ 551721 h 1554975"/>
                    <a:gd name="connsiteX9" fmla="*/ 1226620 w 1703085"/>
                    <a:gd name="connsiteY9" fmla="*/ 445747 h 1554975"/>
                    <a:gd name="connsiteX10" fmla="*/ 1051590 w 1703085"/>
                    <a:gd name="connsiteY10" fmla="*/ 29336 h 1554975"/>
                    <a:gd name="connsiteX11" fmla="*/ 735473 w 1703085"/>
                    <a:gd name="connsiteY11" fmla="*/ 63284 h 1554975"/>
                    <a:gd name="connsiteX12" fmla="*/ 486995 w 1703085"/>
                    <a:gd name="connsiteY12" fmla="*/ 294079 h 1554975"/>
                    <a:gd name="connsiteX13" fmla="*/ 397543 w 1703085"/>
                    <a:gd name="connsiteY13" fmla="*/ 572375 h 1554975"/>
                    <a:gd name="connsiteX14" fmla="*/ 143084 w 1703085"/>
                    <a:gd name="connsiteY14" fmla="*/ 546430 h 1554975"/>
                    <a:gd name="connsiteX15" fmla="*/ 3936 w 1703085"/>
                    <a:gd name="connsiteY15" fmla="*/ 677488 h 1554975"/>
                    <a:gd name="connsiteX16" fmla="*/ 49673 w 1703085"/>
                    <a:gd name="connsiteY16" fmla="*/ 890427 h 1554975"/>
                    <a:gd name="connsiteX0" fmla="*/ 49624 w 1703036"/>
                    <a:gd name="connsiteY0" fmla="*/ 890427 h 1554975"/>
                    <a:gd name="connsiteX1" fmla="*/ 164936 w 1703036"/>
                    <a:gd name="connsiteY1" fmla="*/ 989991 h 1554975"/>
                    <a:gd name="connsiteX2" fmla="*/ 367676 w 1703036"/>
                    <a:gd name="connsiteY2" fmla="*/ 1029575 h 1554975"/>
                    <a:gd name="connsiteX3" fmla="*/ 596276 w 1703036"/>
                    <a:gd name="connsiteY3" fmla="*/ 1367505 h 1554975"/>
                    <a:gd name="connsiteX4" fmla="*/ 745363 w 1703036"/>
                    <a:gd name="connsiteY4" fmla="*/ 1546409 h 1554975"/>
                    <a:gd name="connsiteX5" fmla="*/ 973963 w 1703036"/>
                    <a:gd name="connsiteY5" fmla="*/ 1466896 h 1554975"/>
                    <a:gd name="connsiteX6" fmla="*/ 1097190 w 1703036"/>
                    <a:gd name="connsiteY6" fmla="*/ 961119 h 1554975"/>
                    <a:gd name="connsiteX7" fmla="*/ 1668627 w 1703036"/>
                    <a:gd name="connsiteY7" fmla="*/ 856650 h 1554975"/>
                    <a:gd name="connsiteX8" fmla="*/ 1594278 w 1703036"/>
                    <a:gd name="connsiteY8" fmla="*/ 551721 h 1554975"/>
                    <a:gd name="connsiteX9" fmla="*/ 1226571 w 1703036"/>
                    <a:gd name="connsiteY9" fmla="*/ 445747 h 1554975"/>
                    <a:gd name="connsiteX10" fmla="*/ 1051541 w 1703036"/>
                    <a:gd name="connsiteY10" fmla="*/ 29336 h 1554975"/>
                    <a:gd name="connsiteX11" fmla="*/ 735424 w 1703036"/>
                    <a:gd name="connsiteY11" fmla="*/ 63284 h 1554975"/>
                    <a:gd name="connsiteX12" fmla="*/ 486946 w 1703036"/>
                    <a:gd name="connsiteY12" fmla="*/ 294079 h 1554975"/>
                    <a:gd name="connsiteX13" fmla="*/ 397494 w 1703036"/>
                    <a:gd name="connsiteY13" fmla="*/ 572375 h 1554975"/>
                    <a:gd name="connsiteX14" fmla="*/ 143035 w 1703036"/>
                    <a:gd name="connsiteY14" fmla="*/ 546430 h 1554975"/>
                    <a:gd name="connsiteX15" fmla="*/ 3887 w 1703036"/>
                    <a:gd name="connsiteY15" fmla="*/ 677488 h 1554975"/>
                    <a:gd name="connsiteX16" fmla="*/ 49624 w 1703036"/>
                    <a:gd name="connsiteY16" fmla="*/ 890427 h 1554975"/>
                    <a:gd name="connsiteX0" fmla="*/ 49624 w 1703036"/>
                    <a:gd name="connsiteY0" fmla="*/ 890427 h 1554975"/>
                    <a:gd name="connsiteX1" fmla="*/ 164936 w 1703036"/>
                    <a:gd name="connsiteY1" fmla="*/ 989991 h 1554975"/>
                    <a:gd name="connsiteX2" fmla="*/ 355801 w 1703036"/>
                    <a:gd name="connsiteY2" fmla="*/ 989991 h 1554975"/>
                    <a:gd name="connsiteX3" fmla="*/ 596276 w 1703036"/>
                    <a:gd name="connsiteY3" fmla="*/ 1367505 h 1554975"/>
                    <a:gd name="connsiteX4" fmla="*/ 745363 w 1703036"/>
                    <a:gd name="connsiteY4" fmla="*/ 1546409 h 1554975"/>
                    <a:gd name="connsiteX5" fmla="*/ 973963 w 1703036"/>
                    <a:gd name="connsiteY5" fmla="*/ 1466896 h 1554975"/>
                    <a:gd name="connsiteX6" fmla="*/ 1097190 w 1703036"/>
                    <a:gd name="connsiteY6" fmla="*/ 961119 h 1554975"/>
                    <a:gd name="connsiteX7" fmla="*/ 1668627 w 1703036"/>
                    <a:gd name="connsiteY7" fmla="*/ 856650 h 1554975"/>
                    <a:gd name="connsiteX8" fmla="*/ 1594278 w 1703036"/>
                    <a:gd name="connsiteY8" fmla="*/ 551721 h 1554975"/>
                    <a:gd name="connsiteX9" fmla="*/ 1226571 w 1703036"/>
                    <a:gd name="connsiteY9" fmla="*/ 445747 h 1554975"/>
                    <a:gd name="connsiteX10" fmla="*/ 1051541 w 1703036"/>
                    <a:gd name="connsiteY10" fmla="*/ 29336 h 1554975"/>
                    <a:gd name="connsiteX11" fmla="*/ 735424 w 1703036"/>
                    <a:gd name="connsiteY11" fmla="*/ 63284 h 1554975"/>
                    <a:gd name="connsiteX12" fmla="*/ 486946 w 1703036"/>
                    <a:gd name="connsiteY12" fmla="*/ 294079 h 1554975"/>
                    <a:gd name="connsiteX13" fmla="*/ 397494 w 1703036"/>
                    <a:gd name="connsiteY13" fmla="*/ 572375 h 1554975"/>
                    <a:gd name="connsiteX14" fmla="*/ 143035 w 1703036"/>
                    <a:gd name="connsiteY14" fmla="*/ 546430 h 1554975"/>
                    <a:gd name="connsiteX15" fmla="*/ 3887 w 1703036"/>
                    <a:gd name="connsiteY15" fmla="*/ 677488 h 1554975"/>
                    <a:gd name="connsiteX16" fmla="*/ 49624 w 1703036"/>
                    <a:gd name="connsiteY16" fmla="*/ 890427 h 1554975"/>
                    <a:gd name="connsiteX0" fmla="*/ 49624 w 1703036"/>
                    <a:gd name="connsiteY0" fmla="*/ 890427 h 1554394"/>
                    <a:gd name="connsiteX1" fmla="*/ 164936 w 1703036"/>
                    <a:gd name="connsiteY1" fmla="*/ 989991 h 1554394"/>
                    <a:gd name="connsiteX2" fmla="*/ 355801 w 1703036"/>
                    <a:gd name="connsiteY2" fmla="*/ 989991 h 1554394"/>
                    <a:gd name="connsiteX3" fmla="*/ 572526 w 1703036"/>
                    <a:gd name="connsiteY3" fmla="*/ 1375422 h 1554394"/>
                    <a:gd name="connsiteX4" fmla="*/ 745363 w 1703036"/>
                    <a:gd name="connsiteY4" fmla="*/ 1546409 h 1554394"/>
                    <a:gd name="connsiteX5" fmla="*/ 973963 w 1703036"/>
                    <a:gd name="connsiteY5" fmla="*/ 1466896 h 1554394"/>
                    <a:gd name="connsiteX6" fmla="*/ 1097190 w 1703036"/>
                    <a:gd name="connsiteY6" fmla="*/ 961119 h 1554394"/>
                    <a:gd name="connsiteX7" fmla="*/ 1668627 w 1703036"/>
                    <a:gd name="connsiteY7" fmla="*/ 856650 h 1554394"/>
                    <a:gd name="connsiteX8" fmla="*/ 1594278 w 1703036"/>
                    <a:gd name="connsiteY8" fmla="*/ 551721 h 1554394"/>
                    <a:gd name="connsiteX9" fmla="*/ 1226571 w 1703036"/>
                    <a:gd name="connsiteY9" fmla="*/ 445747 h 1554394"/>
                    <a:gd name="connsiteX10" fmla="*/ 1051541 w 1703036"/>
                    <a:gd name="connsiteY10" fmla="*/ 29336 h 1554394"/>
                    <a:gd name="connsiteX11" fmla="*/ 735424 w 1703036"/>
                    <a:gd name="connsiteY11" fmla="*/ 63284 h 1554394"/>
                    <a:gd name="connsiteX12" fmla="*/ 486946 w 1703036"/>
                    <a:gd name="connsiteY12" fmla="*/ 294079 h 1554394"/>
                    <a:gd name="connsiteX13" fmla="*/ 397494 w 1703036"/>
                    <a:gd name="connsiteY13" fmla="*/ 572375 h 1554394"/>
                    <a:gd name="connsiteX14" fmla="*/ 143035 w 1703036"/>
                    <a:gd name="connsiteY14" fmla="*/ 546430 h 1554394"/>
                    <a:gd name="connsiteX15" fmla="*/ 3887 w 1703036"/>
                    <a:gd name="connsiteY15" fmla="*/ 677488 h 1554394"/>
                    <a:gd name="connsiteX16" fmla="*/ 49624 w 1703036"/>
                    <a:gd name="connsiteY16" fmla="*/ 890427 h 1554394"/>
                    <a:gd name="connsiteX0" fmla="*/ 49624 w 1703036"/>
                    <a:gd name="connsiteY0" fmla="*/ 890427 h 1545074"/>
                    <a:gd name="connsiteX1" fmla="*/ 164936 w 1703036"/>
                    <a:gd name="connsiteY1" fmla="*/ 989991 h 1545074"/>
                    <a:gd name="connsiteX2" fmla="*/ 355801 w 1703036"/>
                    <a:gd name="connsiteY2" fmla="*/ 989991 h 1545074"/>
                    <a:gd name="connsiteX3" fmla="*/ 572526 w 1703036"/>
                    <a:gd name="connsiteY3" fmla="*/ 1375422 h 1545074"/>
                    <a:gd name="connsiteX4" fmla="*/ 757238 w 1703036"/>
                    <a:gd name="connsiteY4" fmla="*/ 1534534 h 1545074"/>
                    <a:gd name="connsiteX5" fmla="*/ 973963 w 1703036"/>
                    <a:gd name="connsiteY5" fmla="*/ 1466896 h 1545074"/>
                    <a:gd name="connsiteX6" fmla="*/ 1097190 w 1703036"/>
                    <a:gd name="connsiteY6" fmla="*/ 961119 h 1545074"/>
                    <a:gd name="connsiteX7" fmla="*/ 1668627 w 1703036"/>
                    <a:gd name="connsiteY7" fmla="*/ 856650 h 1545074"/>
                    <a:gd name="connsiteX8" fmla="*/ 1594278 w 1703036"/>
                    <a:gd name="connsiteY8" fmla="*/ 551721 h 1545074"/>
                    <a:gd name="connsiteX9" fmla="*/ 1226571 w 1703036"/>
                    <a:gd name="connsiteY9" fmla="*/ 445747 h 1545074"/>
                    <a:gd name="connsiteX10" fmla="*/ 1051541 w 1703036"/>
                    <a:gd name="connsiteY10" fmla="*/ 29336 h 1545074"/>
                    <a:gd name="connsiteX11" fmla="*/ 735424 w 1703036"/>
                    <a:gd name="connsiteY11" fmla="*/ 63284 h 1545074"/>
                    <a:gd name="connsiteX12" fmla="*/ 486946 w 1703036"/>
                    <a:gd name="connsiteY12" fmla="*/ 294079 h 1545074"/>
                    <a:gd name="connsiteX13" fmla="*/ 397494 w 1703036"/>
                    <a:gd name="connsiteY13" fmla="*/ 572375 h 1545074"/>
                    <a:gd name="connsiteX14" fmla="*/ 143035 w 1703036"/>
                    <a:gd name="connsiteY14" fmla="*/ 546430 h 1545074"/>
                    <a:gd name="connsiteX15" fmla="*/ 3887 w 1703036"/>
                    <a:gd name="connsiteY15" fmla="*/ 677488 h 1545074"/>
                    <a:gd name="connsiteX16" fmla="*/ 49624 w 1703036"/>
                    <a:gd name="connsiteY16" fmla="*/ 890427 h 1545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03036" h="1545074">
                      <a:moveTo>
                        <a:pt x="49624" y="890427"/>
                      </a:moveTo>
                      <a:cubicBezTo>
                        <a:pt x="76466" y="942511"/>
                        <a:pt x="113907" y="973397"/>
                        <a:pt x="164936" y="989991"/>
                      </a:cubicBezTo>
                      <a:cubicBezTo>
                        <a:pt x="215965" y="1006585"/>
                        <a:pt x="287869" y="925753"/>
                        <a:pt x="355801" y="989991"/>
                      </a:cubicBezTo>
                      <a:cubicBezTo>
                        <a:pt x="423733" y="1054230"/>
                        <a:pt x="505620" y="1284665"/>
                        <a:pt x="572526" y="1375422"/>
                      </a:cubicBezTo>
                      <a:cubicBezTo>
                        <a:pt x="639432" y="1466179"/>
                        <a:pt x="690332" y="1519288"/>
                        <a:pt x="757238" y="1534534"/>
                      </a:cubicBezTo>
                      <a:cubicBezTo>
                        <a:pt x="824144" y="1549780"/>
                        <a:pt x="917304" y="1562465"/>
                        <a:pt x="973963" y="1466896"/>
                      </a:cubicBezTo>
                      <a:cubicBezTo>
                        <a:pt x="1030622" y="1371327"/>
                        <a:pt x="981413" y="1062827"/>
                        <a:pt x="1097190" y="961119"/>
                      </a:cubicBezTo>
                      <a:cubicBezTo>
                        <a:pt x="1212967" y="859411"/>
                        <a:pt x="1585779" y="924883"/>
                        <a:pt x="1668627" y="856650"/>
                      </a:cubicBezTo>
                      <a:cubicBezTo>
                        <a:pt x="1751475" y="788417"/>
                        <a:pt x="1667954" y="620205"/>
                        <a:pt x="1594278" y="551721"/>
                      </a:cubicBezTo>
                      <a:cubicBezTo>
                        <a:pt x="1520602" y="483237"/>
                        <a:pt x="1317027" y="532811"/>
                        <a:pt x="1226571" y="445747"/>
                      </a:cubicBezTo>
                      <a:cubicBezTo>
                        <a:pt x="1136115" y="358683"/>
                        <a:pt x="1133399" y="93080"/>
                        <a:pt x="1051541" y="29336"/>
                      </a:cubicBezTo>
                      <a:cubicBezTo>
                        <a:pt x="969683" y="-34408"/>
                        <a:pt x="829523" y="19160"/>
                        <a:pt x="735424" y="63284"/>
                      </a:cubicBezTo>
                      <a:cubicBezTo>
                        <a:pt x="641325" y="107408"/>
                        <a:pt x="543268" y="209231"/>
                        <a:pt x="486946" y="294079"/>
                      </a:cubicBezTo>
                      <a:cubicBezTo>
                        <a:pt x="430624" y="378927"/>
                        <a:pt x="454812" y="530317"/>
                        <a:pt x="397494" y="572375"/>
                      </a:cubicBezTo>
                      <a:cubicBezTo>
                        <a:pt x="340176" y="614433"/>
                        <a:pt x="209296" y="538147"/>
                        <a:pt x="143035" y="546430"/>
                      </a:cubicBezTo>
                      <a:cubicBezTo>
                        <a:pt x="76774" y="554713"/>
                        <a:pt x="19456" y="620155"/>
                        <a:pt x="3887" y="677488"/>
                      </a:cubicBezTo>
                      <a:cubicBezTo>
                        <a:pt x="-11682" y="734821"/>
                        <a:pt x="22782" y="838343"/>
                        <a:pt x="49624" y="890427"/>
                      </a:cubicBezTo>
                      <a:close/>
                    </a:path>
                  </a:pathLst>
                </a:custGeom>
                <a:solidFill>
                  <a:srgbClr val="FF00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5" name="Picture 10" descr="Lawrence Berkeley National Laboratory">
                  <a:extLst>
                    <a:ext uri="{FF2B5EF4-FFF2-40B4-BE49-F238E27FC236}">
                      <a16:creationId xmlns:a16="http://schemas.microsoft.com/office/drawing/2014/main" id="{24037BEE-783F-644E-A099-C18580FF599F}"/>
                    </a:ext>
                  </a:extLst>
                </p:cNvPr>
                <p:cNvPicPr>
                  <a:picLocks noChangeAspect="1" noChangeArrowheads="1"/>
                </p:cNvPicPr>
                <p:nvPr/>
              </p:nvPicPr>
              <p:blipFill>
                <a:blip r:embed="rId4" cstate="print">
                  <a:clrChange>
                    <a:clrFrom>
                      <a:srgbClr val="FFFFFE"/>
                    </a:clrFrom>
                    <a:clrTo>
                      <a:srgbClr val="FFFFFE">
                        <a:alpha val="0"/>
                      </a:srgbClr>
                    </a:clrTo>
                  </a:clrChange>
                  <a:extLst>
                    <a:ext uri="{28A0092B-C50C-407E-A947-70E740481C1C}">
                      <a14:useLocalDpi xmlns:a14="http://schemas.microsoft.com/office/drawing/2010/main"/>
                    </a:ext>
                  </a:extLst>
                </a:blip>
                <a:srcRect/>
                <a:stretch>
                  <a:fillRect/>
                </a:stretch>
              </p:blipFill>
              <p:spPr bwMode="auto">
                <a:xfrm>
                  <a:off x="5032870" y="619823"/>
                  <a:ext cx="725416" cy="43802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6" name="Group 15">
                <a:extLst>
                  <a:ext uri="{FF2B5EF4-FFF2-40B4-BE49-F238E27FC236}">
                    <a16:creationId xmlns:a16="http://schemas.microsoft.com/office/drawing/2014/main" id="{B32D4441-BE55-994C-B938-83A0A9EB3E1C}"/>
                  </a:ext>
                </a:extLst>
              </p:cNvPr>
              <p:cNvGrpSpPr/>
              <p:nvPr/>
            </p:nvGrpSpPr>
            <p:grpSpPr>
              <a:xfrm>
                <a:off x="7066723" y="2114961"/>
                <a:ext cx="907504" cy="538574"/>
                <a:chOff x="7066723" y="1831185"/>
                <a:chExt cx="907504" cy="538574"/>
              </a:xfrm>
            </p:grpSpPr>
            <p:pic>
              <p:nvPicPr>
                <p:cNvPr id="22" name="Picture 6" descr="Fermi National Accelerator Laboratory - Batavia, Illinois | Facebook">
                  <a:extLst>
                    <a:ext uri="{FF2B5EF4-FFF2-40B4-BE49-F238E27FC236}">
                      <a16:creationId xmlns:a16="http://schemas.microsoft.com/office/drawing/2014/main" id="{73434EC5-56B6-DF40-A659-CFD1CEA9ACF4}"/>
                    </a:ext>
                  </a:extLst>
                </p:cNvPr>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543575" y="1952999"/>
                  <a:ext cx="430652" cy="416760"/>
                </a:xfrm>
                <a:prstGeom prst="rect">
                  <a:avLst/>
                </a:prstGeom>
                <a:noFill/>
                <a:extLst>
                  <a:ext uri="{909E8E84-426E-40DD-AFC4-6F175D3DCCD1}">
                    <a14:hiddenFill xmlns:a14="http://schemas.microsoft.com/office/drawing/2010/main">
                      <a:solidFill>
                        <a:srgbClr val="FFFFFF"/>
                      </a:solidFill>
                    </a14:hiddenFill>
                  </a:ext>
                </a:extLst>
              </p:spPr>
            </p:pic>
            <p:sp>
              <p:nvSpPr>
                <p:cNvPr id="23" name="Oval 22">
                  <a:extLst>
                    <a:ext uri="{FF2B5EF4-FFF2-40B4-BE49-F238E27FC236}">
                      <a16:creationId xmlns:a16="http://schemas.microsoft.com/office/drawing/2014/main" id="{E01535B9-F371-3245-A367-55ED7BD8A093}"/>
                    </a:ext>
                  </a:extLst>
                </p:cNvPr>
                <p:cNvSpPr/>
                <p:nvPr/>
              </p:nvSpPr>
              <p:spPr>
                <a:xfrm>
                  <a:off x="7066723" y="1831185"/>
                  <a:ext cx="501649" cy="368265"/>
                </a:xfrm>
                <a:prstGeom prst="ellipse">
                  <a:avLst/>
                </a:prstGeom>
                <a:solidFill>
                  <a:schemeClr val="bg1">
                    <a:lumMod val="50000"/>
                    <a:alpha val="2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1199BD84-971D-EE44-951E-64F983756CF7}"/>
                  </a:ext>
                </a:extLst>
              </p:cNvPr>
              <p:cNvGrpSpPr/>
              <p:nvPr/>
            </p:nvGrpSpPr>
            <p:grpSpPr>
              <a:xfrm>
                <a:off x="6127407" y="781384"/>
                <a:ext cx="1896515" cy="2342842"/>
                <a:chOff x="6127407" y="781384"/>
                <a:chExt cx="1896515" cy="2342842"/>
              </a:xfrm>
            </p:grpSpPr>
            <p:grpSp>
              <p:nvGrpSpPr>
                <p:cNvPr id="18" name="Group 17">
                  <a:extLst>
                    <a:ext uri="{FF2B5EF4-FFF2-40B4-BE49-F238E27FC236}">
                      <a16:creationId xmlns:a16="http://schemas.microsoft.com/office/drawing/2014/main" id="{F338772B-7FC7-A842-95E7-C03355C99959}"/>
                    </a:ext>
                  </a:extLst>
                </p:cNvPr>
                <p:cNvGrpSpPr/>
                <p:nvPr/>
              </p:nvGrpSpPr>
              <p:grpSpPr>
                <a:xfrm>
                  <a:off x="6127407" y="1676941"/>
                  <a:ext cx="1896515" cy="1447285"/>
                  <a:chOff x="6127407" y="1393165"/>
                  <a:chExt cx="1896515" cy="1447285"/>
                </a:xfrm>
              </p:grpSpPr>
              <p:sp>
                <p:nvSpPr>
                  <p:cNvPr id="20" name="Freeform 19">
                    <a:extLst>
                      <a:ext uri="{FF2B5EF4-FFF2-40B4-BE49-F238E27FC236}">
                        <a16:creationId xmlns:a16="http://schemas.microsoft.com/office/drawing/2014/main" id="{477F56AE-AA8E-CF42-BD7E-C33564F18429}"/>
                      </a:ext>
                    </a:extLst>
                  </p:cNvPr>
                  <p:cNvSpPr/>
                  <p:nvPr/>
                </p:nvSpPr>
                <p:spPr>
                  <a:xfrm>
                    <a:off x="6127407" y="1467764"/>
                    <a:ext cx="1311888" cy="1372686"/>
                  </a:xfrm>
                  <a:custGeom>
                    <a:avLst/>
                    <a:gdLst>
                      <a:gd name="connsiteX0" fmla="*/ 248891 w 1157022"/>
                      <a:gd name="connsiteY0" fmla="*/ 662106 h 665967"/>
                      <a:gd name="connsiteX1" fmla="*/ 696152 w 1157022"/>
                      <a:gd name="connsiteY1" fmla="*/ 532897 h 665967"/>
                      <a:gd name="connsiteX2" fmla="*/ 1143413 w 1157022"/>
                      <a:gd name="connsiteY2" fmla="*/ 175089 h 665967"/>
                      <a:gd name="connsiteX3" fmla="*/ 1014204 w 1157022"/>
                      <a:gd name="connsiteY3" fmla="*/ 6123 h 665967"/>
                      <a:gd name="connsiteX4" fmla="*/ 735908 w 1157022"/>
                      <a:gd name="connsiteY4" fmla="*/ 65758 h 665967"/>
                      <a:gd name="connsiteX5" fmla="*/ 626578 w 1157022"/>
                      <a:gd name="connsiteY5" fmla="*/ 334115 h 665967"/>
                      <a:gd name="connsiteX6" fmla="*/ 149500 w 1157022"/>
                      <a:gd name="connsiteY6" fmla="*/ 304297 h 665967"/>
                      <a:gd name="connsiteX7" fmla="*/ 413 w 1157022"/>
                      <a:gd name="connsiteY7" fmla="*/ 513019 h 665967"/>
                      <a:gd name="connsiteX8" fmla="*/ 109743 w 1157022"/>
                      <a:gd name="connsiteY8" fmla="*/ 622349 h 665967"/>
                      <a:gd name="connsiteX9" fmla="*/ 248891 w 1157022"/>
                      <a:gd name="connsiteY9" fmla="*/ 662106 h 665967"/>
                      <a:gd name="connsiteX0" fmla="*/ 667831 w 1158519"/>
                      <a:gd name="connsiteY0" fmla="*/ 860888 h 861696"/>
                      <a:gd name="connsiteX1" fmla="*/ 697649 w 1158519"/>
                      <a:gd name="connsiteY1" fmla="*/ 532897 h 861696"/>
                      <a:gd name="connsiteX2" fmla="*/ 1144910 w 1158519"/>
                      <a:gd name="connsiteY2" fmla="*/ 175089 h 861696"/>
                      <a:gd name="connsiteX3" fmla="*/ 1015701 w 1158519"/>
                      <a:gd name="connsiteY3" fmla="*/ 6123 h 861696"/>
                      <a:gd name="connsiteX4" fmla="*/ 737405 w 1158519"/>
                      <a:gd name="connsiteY4" fmla="*/ 65758 h 861696"/>
                      <a:gd name="connsiteX5" fmla="*/ 628075 w 1158519"/>
                      <a:gd name="connsiteY5" fmla="*/ 334115 h 861696"/>
                      <a:gd name="connsiteX6" fmla="*/ 150997 w 1158519"/>
                      <a:gd name="connsiteY6" fmla="*/ 304297 h 861696"/>
                      <a:gd name="connsiteX7" fmla="*/ 1910 w 1158519"/>
                      <a:gd name="connsiteY7" fmla="*/ 513019 h 861696"/>
                      <a:gd name="connsiteX8" fmla="*/ 111240 w 1158519"/>
                      <a:gd name="connsiteY8" fmla="*/ 622349 h 861696"/>
                      <a:gd name="connsiteX9" fmla="*/ 667831 w 1158519"/>
                      <a:gd name="connsiteY9" fmla="*/ 860888 h 861696"/>
                      <a:gd name="connsiteX0" fmla="*/ 667831 w 1200497"/>
                      <a:gd name="connsiteY0" fmla="*/ 860888 h 967442"/>
                      <a:gd name="connsiteX1" fmla="*/ 1164788 w 1200497"/>
                      <a:gd name="connsiteY1" fmla="*/ 920523 h 967442"/>
                      <a:gd name="connsiteX2" fmla="*/ 1144910 w 1200497"/>
                      <a:gd name="connsiteY2" fmla="*/ 175089 h 967442"/>
                      <a:gd name="connsiteX3" fmla="*/ 1015701 w 1200497"/>
                      <a:gd name="connsiteY3" fmla="*/ 6123 h 967442"/>
                      <a:gd name="connsiteX4" fmla="*/ 737405 w 1200497"/>
                      <a:gd name="connsiteY4" fmla="*/ 65758 h 967442"/>
                      <a:gd name="connsiteX5" fmla="*/ 628075 w 1200497"/>
                      <a:gd name="connsiteY5" fmla="*/ 334115 h 967442"/>
                      <a:gd name="connsiteX6" fmla="*/ 150997 w 1200497"/>
                      <a:gd name="connsiteY6" fmla="*/ 304297 h 967442"/>
                      <a:gd name="connsiteX7" fmla="*/ 1910 w 1200497"/>
                      <a:gd name="connsiteY7" fmla="*/ 513019 h 967442"/>
                      <a:gd name="connsiteX8" fmla="*/ 111240 w 1200497"/>
                      <a:gd name="connsiteY8" fmla="*/ 622349 h 967442"/>
                      <a:gd name="connsiteX9" fmla="*/ 667831 w 1200497"/>
                      <a:gd name="connsiteY9" fmla="*/ 860888 h 967442"/>
                      <a:gd name="connsiteX0" fmla="*/ 667831 w 1200497"/>
                      <a:gd name="connsiteY0" fmla="*/ 1205477 h 1312031"/>
                      <a:gd name="connsiteX1" fmla="*/ 1164788 w 1200497"/>
                      <a:gd name="connsiteY1" fmla="*/ 1265112 h 1312031"/>
                      <a:gd name="connsiteX2" fmla="*/ 1144910 w 1200497"/>
                      <a:gd name="connsiteY2" fmla="*/ 519678 h 1312031"/>
                      <a:gd name="connsiteX3" fmla="*/ 1015701 w 1200497"/>
                      <a:gd name="connsiteY3" fmla="*/ 350712 h 1312031"/>
                      <a:gd name="connsiteX4" fmla="*/ 737405 w 1200497"/>
                      <a:gd name="connsiteY4" fmla="*/ 410347 h 1312031"/>
                      <a:gd name="connsiteX5" fmla="*/ 677770 w 1200497"/>
                      <a:gd name="connsiteY5" fmla="*/ 2843 h 1312031"/>
                      <a:gd name="connsiteX6" fmla="*/ 150997 w 1200497"/>
                      <a:gd name="connsiteY6" fmla="*/ 648886 h 1312031"/>
                      <a:gd name="connsiteX7" fmla="*/ 1910 w 1200497"/>
                      <a:gd name="connsiteY7" fmla="*/ 857608 h 1312031"/>
                      <a:gd name="connsiteX8" fmla="*/ 111240 w 1200497"/>
                      <a:gd name="connsiteY8" fmla="*/ 966938 h 1312031"/>
                      <a:gd name="connsiteX9" fmla="*/ 667831 w 1200497"/>
                      <a:gd name="connsiteY9" fmla="*/ 1205477 h 1312031"/>
                      <a:gd name="connsiteX0" fmla="*/ 667831 w 1330188"/>
                      <a:gd name="connsiteY0" fmla="*/ 1293648 h 1400202"/>
                      <a:gd name="connsiteX1" fmla="*/ 1164788 w 1330188"/>
                      <a:gd name="connsiteY1" fmla="*/ 1353283 h 1400202"/>
                      <a:gd name="connsiteX2" fmla="*/ 1144910 w 1330188"/>
                      <a:gd name="connsiteY2" fmla="*/ 607849 h 1400202"/>
                      <a:gd name="connsiteX3" fmla="*/ 1015701 w 1330188"/>
                      <a:gd name="connsiteY3" fmla="*/ 438883 h 1400202"/>
                      <a:gd name="connsiteX4" fmla="*/ 1323814 w 1330188"/>
                      <a:gd name="connsiteY4" fmla="*/ 41318 h 1400202"/>
                      <a:gd name="connsiteX5" fmla="*/ 677770 w 1330188"/>
                      <a:gd name="connsiteY5" fmla="*/ 91014 h 1400202"/>
                      <a:gd name="connsiteX6" fmla="*/ 150997 w 1330188"/>
                      <a:gd name="connsiteY6" fmla="*/ 737057 h 1400202"/>
                      <a:gd name="connsiteX7" fmla="*/ 1910 w 1330188"/>
                      <a:gd name="connsiteY7" fmla="*/ 945779 h 1400202"/>
                      <a:gd name="connsiteX8" fmla="*/ 111240 w 1330188"/>
                      <a:gd name="connsiteY8" fmla="*/ 1055109 h 1400202"/>
                      <a:gd name="connsiteX9" fmla="*/ 667831 w 1330188"/>
                      <a:gd name="connsiteY9" fmla="*/ 1293648 h 1400202"/>
                      <a:gd name="connsiteX0" fmla="*/ 667831 w 1341115"/>
                      <a:gd name="connsiteY0" fmla="*/ 1294336 h 1400890"/>
                      <a:gd name="connsiteX1" fmla="*/ 1164788 w 1341115"/>
                      <a:gd name="connsiteY1" fmla="*/ 1353971 h 1400890"/>
                      <a:gd name="connsiteX2" fmla="*/ 1144910 w 1341115"/>
                      <a:gd name="connsiteY2" fmla="*/ 608537 h 1400890"/>
                      <a:gd name="connsiteX3" fmla="*/ 1154848 w 1341115"/>
                      <a:gd name="connsiteY3" fmla="*/ 449510 h 1400890"/>
                      <a:gd name="connsiteX4" fmla="*/ 1323814 w 1341115"/>
                      <a:gd name="connsiteY4" fmla="*/ 42006 h 1400890"/>
                      <a:gd name="connsiteX5" fmla="*/ 677770 w 1341115"/>
                      <a:gd name="connsiteY5" fmla="*/ 91702 h 1400890"/>
                      <a:gd name="connsiteX6" fmla="*/ 150997 w 1341115"/>
                      <a:gd name="connsiteY6" fmla="*/ 737745 h 1400890"/>
                      <a:gd name="connsiteX7" fmla="*/ 1910 w 1341115"/>
                      <a:gd name="connsiteY7" fmla="*/ 946467 h 1400890"/>
                      <a:gd name="connsiteX8" fmla="*/ 111240 w 1341115"/>
                      <a:gd name="connsiteY8" fmla="*/ 1055797 h 1400890"/>
                      <a:gd name="connsiteX9" fmla="*/ 667831 w 1341115"/>
                      <a:gd name="connsiteY9" fmla="*/ 1294336 h 1400890"/>
                      <a:gd name="connsiteX0" fmla="*/ 667831 w 1341018"/>
                      <a:gd name="connsiteY0" fmla="*/ 1294336 h 1387063"/>
                      <a:gd name="connsiteX1" fmla="*/ 1164788 w 1341018"/>
                      <a:gd name="connsiteY1" fmla="*/ 1353971 h 1387063"/>
                      <a:gd name="connsiteX2" fmla="*/ 1154849 w 1341018"/>
                      <a:gd name="connsiteY2" fmla="*/ 797380 h 1387063"/>
                      <a:gd name="connsiteX3" fmla="*/ 1154848 w 1341018"/>
                      <a:gd name="connsiteY3" fmla="*/ 449510 h 1387063"/>
                      <a:gd name="connsiteX4" fmla="*/ 1323814 w 1341018"/>
                      <a:gd name="connsiteY4" fmla="*/ 42006 h 1387063"/>
                      <a:gd name="connsiteX5" fmla="*/ 677770 w 1341018"/>
                      <a:gd name="connsiteY5" fmla="*/ 91702 h 1387063"/>
                      <a:gd name="connsiteX6" fmla="*/ 150997 w 1341018"/>
                      <a:gd name="connsiteY6" fmla="*/ 737745 h 1387063"/>
                      <a:gd name="connsiteX7" fmla="*/ 1910 w 1341018"/>
                      <a:gd name="connsiteY7" fmla="*/ 946467 h 1387063"/>
                      <a:gd name="connsiteX8" fmla="*/ 111240 w 1341018"/>
                      <a:gd name="connsiteY8" fmla="*/ 1055797 h 1387063"/>
                      <a:gd name="connsiteX9" fmla="*/ 667831 w 1341018"/>
                      <a:gd name="connsiteY9" fmla="*/ 1294336 h 1387063"/>
                      <a:gd name="connsiteX0" fmla="*/ 667831 w 1344844"/>
                      <a:gd name="connsiteY0" fmla="*/ 1292279 h 1385006"/>
                      <a:gd name="connsiteX1" fmla="*/ 1164788 w 1344844"/>
                      <a:gd name="connsiteY1" fmla="*/ 1351914 h 1385006"/>
                      <a:gd name="connsiteX2" fmla="*/ 1154849 w 1344844"/>
                      <a:gd name="connsiteY2" fmla="*/ 795323 h 1385006"/>
                      <a:gd name="connsiteX3" fmla="*/ 1184666 w 1344844"/>
                      <a:gd name="connsiteY3" fmla="*/ 417635 h 1385006"/>
                      <a:gd name="connsiteX4" fmla="*/ 1323814 w 1344844"/>
                      <a:gd name="connsiteY4" fmla="*/ 39949 h 1385006"/>
                      <a:gd name="connsiteX5" fmla="*/ 677770 w 1344844"/>
                      <a:gd name="connsiteY5" fmla="*/ 89645 h 1385006"/>
                      <a:gd name="connsiteX6" fmla="*/ 150997 w 1344844"/>
                      <a:gd name="connsiteY6" fmla="*/ 735688 h 1385006"/>
                      <a:gd name="connsiteX7" fmla="*/ 1910 w 1344844"/>
                      <a:gd name="connsiteY7" fmla="*/ 944410 h 1385006"/>
                      <a:gd name="connsiteX8" fmla="*/ 111240 w 1344844"/>
                      <a:gd name="connsiteY8" fmla="*/ 1053740 h 1385006"/>
                      <a:gd name="connsiteX9" fmla="*/ 667831 w 1344844"/>
                      <a:gd name="connsiteY9" fmla="*/ 1292279 h 1385006"/>
                      <a:gd name="connsiteX0" fmla="*/ 667831 w 1410515"/>
                      <a:gd name="connsiteY0" fmla="*/ 1298822 h 1391549"/>
                      <a:gd name="connsiteX1" fmla="*/ 1164788 w 1410515"/>
                      <a:gd name="connsiteY1" fmla="*/ 1358457 h 1391549"/>
                      <a:gd name="connsiteX2" fmla="*/ 1154849 w 1410515"/>
                      <a:gd name="connsiteY2" fmla="*/ 801866 h 1391549"/>
                      <a:gd name="connsiteX3" fmla="*/ 1184666 w 1410515"/>
                      <a:gd name="connsiteY3" fmla="*/ 424178 h 1391549"/>
                      <a:gd name="connsiteX4" fmla="*/ 1393388 w 1410515"/>
                      <a:gd name="connsiteY4" fmla="*/ 36552 h 1391549"/>
                      <a:gd name="connsiteX5" fmla="*/ 677770 w 1410515"/>
                      <a:gd name="connsiteY5" fmla="*/ 96188 h 1391549"/>
                      <a:gd name="connsiteX6" fmla="*/ 150997 w 1410515"/>
                      <a:gd name="connsiteY6" fmla="*/ 742231 h 1391549"/>
                      <a:gd name="connsiteX7" fmla="*/ 1910 w 1410515"/>
                      <a:gd name="connsiteY7" fmla="*/ 950953 h 1391549"/>
                      <a:gd name="connsiteX8" fmla="*/ 111240 w 1410515"/>
                      <a:gd name="connsiteY8" fmla="*/ 1060283 h 1391549"/>
                      <a:gd name="connsiteX9" fmla="*/ 667831 w 1410515"/>
                      <a:gd name="connsiteY9" fmla="*/ 1298822 h 1391549"/>
                      <a:gd name="connsiteX0" fmla="*/ 667831 w 1443179"/>
                      <a:gd name="connsiteY0" fmla="*/ 1291198 h 1383925"/>
                      <a:gd name="connsiteX1" fmla="*/ 1164788 w 1443179"/>
                      <a:gd name="connsiteY1" fmla="*/ 1350833 h 1383925"/>
                      <a:gd name="connsiteX2" fmla="*/ 1154849 w 1443179"/>
                      <a:gd name="connsiteY2" fmla="*/ 794242 h 1383925"/>
                      <a:gd name="connsiteX3" fmla="*/ 1184666 w 1443179"/>
                      <a:gd name="connsiteY3" fmla="*/ 416554 h 1383925"/>
                      <a:gd name="connsiteX4" fmla="*/ 1360377 w 1443179"/>
                      <a:gd name="connsiteY4" fmla="*/ 308065 h 1383925"/>
                      <a:gd name="connsiteX5" fmla="*/ 1393388 w 1443179"/>
                      <a:gd name="connsiteY5" fmla="*/ 28928 h 1383925"/>
                      <a:gd name="connsiteX6" fmla="*/ 677770 w 1443179"/>
                      <a:gd name="connsiteY6" fmla="*/ 88564 h 1383925"/>
                      <a:gd name="connsiteX7" fmla="*/ 150997 w 1443179"/>
                      <a:gd name="connsiteY7" fmla="*/ 734607 h 1383925"/>
                      <a:gd name="connsiteX8" fmla="*/ 1910 w 1443179"/>
                      <a:gd name="connsiteY8" fmla="*/ 943329 h 1383925"/>
                      <a:gd name="connsiteX9" fmla="*/ 111240 w 1443179"/>
                      <a:gd name="connsiteY9" fmla="*/ 1052659 h 1383925"/>
                      <a:gd name="connsiteX10" fmla="*/ 667831 w 1443179"/>
                      <a:gd name="connsiteY10" fmla="*/ 1291198 h 1383925"/>
                      <a:gd name="connsiteX0" fmla="*/ 667831 w 1443179"/>
                      <a:gd name="connsiteY0" fmla="*/ 1280018 h 1372745"/>
                      <a:gd name="connsiteX1" fmla="*/ 1164788 w 1443179"/>
                      <a:gd name="connsiteY1" fmla="*/ 1339653 h 1372745"/>
                      <a:gd name="connsiteX2" fmla="*/ 1154849 w 1443179"/>
                      <a:gd name="connsiteY2" fmla="*/ 783062 h 1372745"/>
                      <a:gd name="connsiteX3" fmla="*/ 1184666 w 1443179"/>
                      <a:gd name="connsiteY3" fmla="*/ 405374 h 1372745"/>
                      <a:gd name="connsiteX4" fmla="*/ 1360377 w 1443179"/>
                      <a:gd name="connsiteY4" fmla="*/ 296885 h 1372745"/>
                      <a:gd name="connsiteX5" fmla="*/ 1393388 w 1443179"/>
                      <a:gd name="connsiteY5" fmla="*/ 17748 h 1372745"/>
                      <a:gd name="connsiteX6" fmla="*/ 677770 w 1443179"/>
                      <a:gd name="connsiteY6" fmla="*/ 77384 h 1372745"/>
                      <a:gd name="connsiteX7" fmla="*/ 310023 w 1443179"/>
                      <a:gd name="connsiteY7" fmla="*/ 474949 h 1372745"/>
                      <a:gd name="connsiteX8" fmla="*/ 1910 w 1443179"/>
                      <a:gd name="connsiteY8" fmla="*/ 932149 h 1372745"/>
                      <a:gd name="connsiteX9" fmla="*/ 111240 w 1443179"/>
                      <a:gd name="connsiteY9" fmla="*/ 1041479 h 1372745"/>
                      <a:gd name="connsiteX10" fmla="*/ 667831 w 1443179"/>
                      <a:gd name="connsiteY10" fmla="*/ 1280018 h 1372745"/>
                      <a:gd name="connsiteX0" fmla="*/ 616376 w 1391724"/>
                      <a:gd name="connsiteY0" fmla="*/ 1280018 h 1372745"/>
                      <a:gd name="connsiteX1" fmla="*/ 1113333 w 1391724"/>
                      <a:gd name="connsiteY1" fmla="*/ 1339653 h 1372745"/>
                      <a:gd name="connsiteX2" fmla="*/ 1103394 w 1391724"/>
                      <a:gd name="connsiteY2" fmla="*/ 783062 h 1372745"/>
                      <a:gd name="connsiteX3" fmla="*/ 1133211 w 1391724"/>
                      <a:gd name="connsiteY3" fmla="*/ 405374 h 1372745"/>
                      <a:gd name="connsiteX4" fmla="*/ 1308922 w 1391724"/>
                      <a:gd name="connsiteY4" fmla="*/ 296885 h 1372745"/>
                      <a:gd name="connsiteX5" fmla="*/ 1341933 w 1391724"/>
                      <a:gd name="connsiteY5" fmla="*/ 17748 h 1372745"/>
                      <a:gd name="connsiteX6" fmla="*/ 626315 w 1391724"/>
                      <a:gd name="connsiteY6" fmla="*/ 77384 h 1372745"/>
                      <a:gd name="connsiteX7" fmla="*/ 258568 w 1391724"/>
                      <a:gd name="connsiteY7" fmla="*/ 474949 h 1372745"/>
                      <a:gd name="connsiteX8" fmla="*/ 20028 w 1391724"/>
                      <a:gd name="connsiteY8" fmla="*/ 802941 h 1372745"/>
                      <a:gd name="connsiteX9" fmla="*/ 59785 w 1391724"/>
                      <a:gd name="connsiteY9" fmla="*/ 1041479 h 1372745"/>
                      <a:gd name="connsiteX10" fmla="*/ 616376 w 1391724"/>
                      <a:gd name="connsiteY10" fmla="*/ 1280018 h 1372745"/>
                      <a:gd name="connsiteX0" fmla="*/ 616376 w 1327303"/>
                      <a:gd name="connsiteY0" fmla="*/ 1286408 h 1379135"/>
                      <a:gd name="connsiteX1" fmla="*/ 1113333 w 1327303"/>
                      <a:gd name="connsiteY1" fmla="*/ 1346043 h 1379135"/>
                      <a:gd name="connsiteX2" fmla="*/ 1103394 w 1327303"/>
                      <a:gd name="connsiteY2" fmla="*/ 789452 h 1379135"/>
                      <a:gd name="connsiteX3" fmla="*/ 1133211 w 1327303"/>
                      <a:gd name="connsiteY3" fmla="*/ 411764 h 1379135"/>
                      <a:gd name="connsiteX4" fmla="*/ 1308922 w 1327303"/>
                      <a:gd name="connsiteY4" fmla="*/ 303275 h 1379135"/>
                      <a:gd name="connsiteX5" fmla="*/ 1222664 w 1327303"/>
                      <a:gd name="connsiteY5" fmla="*/ 16187 h 1379135"/>
                      <a:gd name="connsiteX6" fmla="*/ 626315 w 1327303"/>
                      <a:gd name="connsiteY6" fmla="*/ 83774 h 1379135"/>
                      <a:gd name="connsiteX7" fmla="*/ 258568 w 1327303"/>
                      <a:gd name="connsiteY7" fmla="*/ 481339 h 1379135"/>
                      <a:gd name="connsiteX8" fmla="*/ 20028 w 1327303"/>
                      <a:gd name="connsiteY8" fmla="*/ 809331 h 1379135"/>
                      <a:gd name="connsiteX9" fmla="*/ 59785 w 1327303"/>
                      <a:gd name="connsiteY9" fmla="*/ 1047869 h 1379135"/>
                      <a:gd name="connsiteX10" fmla="*/ 616376 w 1327303"/>
                      <a:gd name="connsiteY10" fmla="*/ 1286408 h 1379135"/>
                      <a:gd name="connsiteX0" fmla="*/ 616376 w 1333625"/>
                      <a:gd name="connsiteY0" fmla="*/ 1283785 h 1376512"/>
                      <a:gd name="connsiteX1" fmla="*/ 1113333 w 1333625"/>
                      <a:gd name="connsiteY1" fmla="*/ 1343420 h 1376512"/>
                      <a:gd name="connsiteX2" fmla="*/ 1103394 w 1333625"/>
                      <a:gd name="connsiteY2" fmla="*/ 786829 h 1376512"/>
                      <a:gd name="connsiteX3" fmla="*/ 1133211 w 1333625"/>
                      <a:gd name="connsiteY3" fmla="*/ 409141 h 1376512"/>
                      <a:gd name="connsiteX4" fmla="*/ 1316873 w 1333625"/>
                      <a:gd name="connsiteY4" fmla="*/ 264871 h 1376512"/>
                      <a:gd name="connsiteX5" fmla="*/ 1222664 w 1333625"/>
                      <a:gd name="connsiteY5" fmla="*/ 13564 h 1376512"/>
                      <a:gd name="connsiteX6" fmla="*/ 626315 w 1333625"/>
                      <a:gd name="connsiteY6" fmla="*/ 81151 h 1376512"/>
                      <a:gd name="connsiteX7" fmla="*/ 258568 w 1333625"/>
                      <a:gd name="connsiteY7" fmla="*/ 478716 h 1376512"/>
                      <a:gd name="connsiteX8" fmla="*/ 20028 w 1333625"/>
                      <a:gd name="connsiteY8" fmla="*/ 806708 h 1376512"/>
                      <a:gd name="connsiteX9" fmla="*/ 59785 w 1333625"/>
                      <a:gd name="connsiteY9" fmla="*/ 1045246 h 1376512"/>
                      <a:gd name="connsiteX10" fmla="*/ 616376 w 1333625"/>
                      <a:gd name="connsiteY10" fmla="*/ 1283785 h 1376512"/>
                      <a:gd name="connsiteX0" fmla="*/ 616376 w 1333625"/>
                      <a:gd name="connsiteY0" fmla="*/ 1284535 h 1377262"/>
                      <a:gd name="connsiteX1" fmla="*/ 1113333 w 1333625"/>
                      <a:gd name="connsiteY1" fmla="*/ 1344170 h 1377262"/>
                      <a:gd name="connsiteX2" fmla="*/ 1103394 w 1333625"/>
                      <a:gd name="connsiteY2" fmla="*/ 787579 h 1377262"/>
                      <a:gd name="connsiteX3" fmla="*/ 1133211 w 1333625"/>
                      <a:gd name="connsiteY3" fmla="*/ 409891 h 1377262"/>
                      <a:gd name="connsiteX4" fmla="*/ 1316873 w 1333625"/>
                      <a:gd name="connsiteY4" fmla="*/ 265621 h 1377262"/>
                      <a:gd name="connsiteX5" fmla="*/ 1222664 w 1333625"/>
                      <a:gd name="connsiteY5" fmla="*/ 14314 h 1377262"/>
                      <a:gd name="connsiteX6" fmla="*/ 626315 w 1333625"/>
                      <a:gd name="connsiteY6" fmla="*/ 81901 h 1377262"/>
                      <a:gd name="connsiteX7" fmla="*/ 389764 w 1333625"/>
                      <a:gd name="connsiteY7" fmla="*/ 503320 h 1377262"/>
                      <a:gd name="connsiteX8" fmla="*/ 20028 w 1333625"/>
                      <a:gd name="connsiteY8" fmla="*/ 807458 h 1377262"/>
                      <a:gd name="connsiteX9" fmla="*/ 59785 w 1333625"/>
                      <a:gd name="connsiteY9" fmla="*/ 1045996 h 1377262"/>
                      <a:gd name="connsiteX10" fmla="*/ 616376 w 1333625"/>
                      <a:gd name="connsiteY10" fmla="*/ 1284535 h 1377262"/>
                      <a:gd name="connsiteX0" fmla="*/ 641811 w 1335207"/>
                      <a:gd name="connsiteY0" fmla="*/ 1272608 h 1374170"/>
                      <a:gd name="connsiteX1" fmla="*/ 1114915 w 1335207"/>
                      <a:gd name="connsiteY1" fmla="*/ 1344170 h 1374170"/>
                      <a:gd name="connsiteX2" fmla="*/ 1104976 w 1335207"/>
                      <a:gd name="connsiteY2" fmla="*/ 787579 h 1374170"/>
                      <a:gd name="connsiteX3" fmla="*/ 1134793 w 1335207"/>
                      <a:gd name="connsiteY3" fmla="*/ 409891 h 1374170"/>
                      <a:gd name="connsiteX4" fmla="*/ 1318455 w 1335207"/>
                      <a:gd name="connsiteY4" fmla="*/ 265621 h 1374170"/>
                      <a:gd name="connsiteX5" fmla="*/ 1224246 w 1335207"/>
                      <a:gd name="connsiteY5" fmla="*/ 14314 h 1374170"/>
                      <a:gd name="connsiteX6" fmla="*/ 627897 w 1335207"/>
                      <a:gd name="connsiteY6" fmla="*/ 81901 h 1374170"/>
                      <a:gd name="connsiteX7" fmla="*/ 391346 w 1335207"/>
                      <a:gd name="connsiteY7" fmla="*/ 503320 h 1374170"/>
                      <a:gd name="connsiteX8" fmla="*/ 21610 w 1335207"/>
                      <a:gd name="connsiteY8" fmla="*/ 807458 h 1374170"/>
                      <a:gd name="connsiteX9" fmla="*/ 61367 w 1335207"/>
                      <a:gd name="connsiteY9" fmla="*/ 1045996 h 1374170"/>
                      <a:gd name="connsiteX10" fmla="*/ 641811 w 1335207"/>
                      <a:gd name="connsiteY10" fmla="*/ 1272608 h 1374170"/>
                      <a:gd name="connsiteX0" fmla="*/ 630500 w 1323896"/>
                      <a:gd name="connsiteY0" fmla="*/ 1272608 h 1372686"/>
                      <a:gd name="connsiteX1" fmla="*/ 1103604 w 1323896"/>
                      <a:gd name="connsiteY1" fmla="*/ 1344170 h 1372686"/>
                      <a:gd name="connsiteX2" fmla="*/ 1093665 w 1323896"/>
                      <a:gd name="connsiteY2" fmla="*/ 787579 h 1372686"/>
                      <a:gd name="connsiteX3" fmla="*/ 1123482 w 1323896"/>
                      <a:gd name="connsiteY3" fmla="*/ 409891 h 1372686"/>
                      <a:gd name="connsiteX4" fmla="*/ 1307144 w 1323896"/>
                      <a:gd name="connsiteY4" fmla="*/ 265621 h 1372686"/>
                      <a:gd name="connsiteX5" fmla="*/ 1212935 w 1323896"/>
                      <a:gd name="connsiteY5" fmla="*/ 14314 h 1372686"/>
                      <a:gd name="connsiteX6" fmla="*/ 616586 w 1323896"/>
                      <a:gd name="connsiteY6" fmla="*/ 81901 h 1372686"/>
                      <a:gd name="connsiteX7" fmla="*/ 380035 w 1323896"/>
                      <a:gd name="connsiteY7" fmla="*/ 503320 h 1372686"/>
                      <a:gd name="connsiteX8" fmla="*/ 10299 w 1323896"/>
                      <a:gd name="connsiteY8" fmla="*/ 807458 h 1372686"/>
                      <a:gd name="connsiteX9" fmla="*/ 73910 w 1323896"/>
                      <a:gd name="connsiteY9" fmla="*/ 1105631 h 1372686"/>
                      <a:gd name="connsiteX10" fmla="*/ 630500 w 1323896"/>
                      <a:gd name="connsiteY10" fmla="*/ 1272608 h 1372686"/>
                      <a:gd name="connsiteX0" fmla="*/ 618492 w 1311888"/>
                      <a:gd name="connsiteY0" fmla="*/ 1272608 h 1372686"/>
                      <a:gd name="connsiteX1" fmla="*/ 1091596 w 1311888"/>
                      <a:gd name="connsiteY1" fmla="*/ 1344170 h 1372686"/>
                      <a:gd name="connsiteX2" fmla="*/ 1081657 w 1311888"/>
                      <a:gd name="connsiteY2" fmla="*/ 787579 h 1372686"/>
                      <a:gd name="connsiteX3" fmla="*/ 1111474 w 1311888"/>
                      <a:gd name="connsiteY3" fmla="*/ 409891 h 1372686"/>
                      <a:gd name="connsiteX4" fmla="*/ 1295136 w 1311888"/>
                      <a:gd name="connsiteY4" fmla="*/ 265621 h 1372686"/>
                      <a:gd name="connsiteX5" fmla="*/ 1200927 w 1311888"/>
                      <a:gd name="connsiteY5" fmla="*/ 14314 h 1372686"/>
                      <a:gd name="connsiteX6" fmla="*/ 604578 w 1311888"/>
                      <a:gd name="connsiteY6" fmla="*/ 81901 h 1372686"/>
                      <a:gd name="connsiteX7" fmla="*/ 368027 w 1311888"/>
                      <a:gd name="connsiteY7" fmla="*/ 503320 h 1372686"/>
                      <a:gd name="connsiteX8" fmla="*/ 18170 w 1311888"/>
                      <a:gd name="connsiteY8" fmla="*/ 791556 h 1372686"/>
                      <a:gd name="connsiteX9" fmla="*/ 61902 w 1311888"/>
                      <a:gd name="connsiteY9" fmla="*/ 1105631 h 1372686"/>
                      <a:gd name="connsiteX10" fmla="*/ 618492 w 1311888"/>
                      <a:gd name="connsiteY10" fmla="*/ 1272608 h 1372686"/>
                      <a:gd name="connsiteX0" fmla="*/ 618492 w 1311888"/>
                      <a:gd name="connsiteY0" fmla="*/ 1272608 h 1372686"/>
                      <a:gd name="connsiteX1" fmla="*/ 1091596 w 1311888"/>
                      <a:gd name="connsiteY1" fmla="*/ 1344170 h 1372686"/>
                      <a:gd name="connsiteX2" fmla="*/ 1081657 w 1311888"/>
                      <a:gd name="connsiteY2" fmla="*/ 787579 h 1372686"/>
                      <a:gd name="connsiteX3" fmla="*/ 1111474 w 1311888"/>
                      <a:gd name="connsiteY3" fmla="*/ 409891 h 1372686"/>
                      <a:gd name="connsiteX4" fmla="*/ 1295136 w 1311888"/>
                      <a:gd name="connsiteY4" fmla="*/ 265621 h 1372686"/>
                      <a:gd name="connsiteX5" fmla="*/ 1200927 w 1311888"/>
                      <a:gd name="connsiteY5" fmla="*/ 14314 h 1372686"/>
                      <a:gd name="connsiteX6" fmla="*/ 604578 w 1311888"/>
                      <a:gd name="connsiteY6" fmla="*/ 81901 h 1372686"/>
                      <a:gd name="connsiteX7" fmla="*/ 368027 w 1311888"/>
                      <a:gd name="connsiteY7" fmla="*/ 503320 h 1372686"/>
                      <a:gd name="connsiteX8" fmla="*/ 18170 w 1311888"/>
                      <a:gd name="connsiteY8" fmla="*/ 791556 h 1372686"/>
                      <a:gd name="connsiteX9" fmla="*/ 61902 w 1311888"/>
                      <a:gd name="connsiteY9" fmla="*/ 1105631 h 1372686"/>
                      <a:gd name="connsiteX10" fmla="*/ 618492 w 1311888"/>
                      <a:gd name="connsiteY10" fmla="*/ 1272608 h 1372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1888" h="1372686">
                        <a:moveTo>
                          <a:pt x="618492" y="1272608"/>
                        </a:moveTo>
                        <a:cubicBezTo>
                          <a:pt x="790108" y="1312365"/>
                          <a:pt x="1014402" y="1425008"/>
                          <a:pt x="1091596" y="1344170"/>
                        </a:cubicBezTo>
                        <a:cubicBezTo>
                          <a:pt x="1168790" y="1263332"/>
                          <a:pt x="1078344" y="943292"/>
                          <a:pt x="1081657" y="787579"/>
                        </a:cubicBezTo>
                        <a:cubicBezTo>
                          <a:pt x="1084970" y="631866"/>
                          <a:pt x="1075894" y="496884"/>
                          <a:pt x="1111474" y="409891"/>
                        </a:cubicBezTo>
                        <a:cubicBezTo>
                          <a:pt x="1147054" y="322898"/>
                          <a:pt x="1260349" y="330225"/>
                          <a:pt x="1295136" y="265621"/>
                        </a:cubicBezTo>
                        <a:cubicBezTo>
                          <a:pt x="1329923" y="201017"/>
                          <a:pt x="1316020" y="44934"/>
                          <a:pt x="1200927" y="14314"/>
                        </a:cubicBezTo>
                        <a:cubicBezTo>
                          <a:pt x="1085834" y="-16306"/>
                          <a:pt x="743395" y="400"/>
                          <a:pt x="604578" y="81901"/>
                        </a:cubicBezTo>
                        <a:cubicBezTo>
                          <a:pt x="465761" y="163402"/>
                          <a:pt x="465762" y="385044"/>
                          <a:pt x="368027" y="503320"/>
                        </a:cubicBezTo>
                        <a:cubicBezTo>
                          <a:pt x="270292" y="621596"/>
                          <a:pt x="100333" y="663009"/>
                          <a:pt x="18170" y="791556"/>
                        </a:cubicBezTo>
                        <a:cubicBezTo>
                          <a:pt x="11544" y="844565"/>
                          <a:pt x="-38152" y="1025456"/>
                          <a:pt x="61902" y="1105631"/>
                        </a:cubicBezTo>
                        <a:cubicBezTo>
                          <a:pt x="161956" y="1185806"/>
                          <a:pt x="446876" y="1232852"/>
                          <a:pt x="618492" y="1272608"/>
                        </a:cubicBezTo>
                        <a:close/>
                      </a:path>
                    </a:pathLst>
                  </a:custGeom>
                  <a:solidFill>
                    <a:schemeClr val="tx1">
                      <a:lumMod val="20000"/>
                      <a:lumOff val="80000"/>
                      <a:alpha val="2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1" name="Picture 4" descr="Home | CERN">
                    <a:extLst>
                      <a:ext uri="{FF2B5EF4-FFF2-40B4-BE49-F238E27FC236}">
                        <a16:creationId xmlns:a16="http://schemas.microsoft.com/office/drawing/2014/main" id="{9282B116-BAA9-9A43-86FE-7902B725A0A7}"/>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582252" y="1393165"/>
                    <a:ext cx="441670" cy="438020"/>
                  </a:xfrm>
                  <a:prstGeom prst="rect">
                    <a:avLst/>
                  </a:prstGeom>
                  <a:noFill/>
                  <a:extLst>
                    <a:ext uri="{909E8E84-426E-40DD-AFC4-6F175D3DCCD1}">
                      <a14:hiddenFill xmlns:a14="http://schemas.microsoft.com/office/drawing/2010/main">
                        <a:solidFill>
                          <a:srgbClr val="FFFFFF"/>
                        </a:solidFill>
                      </a14:hiddenFill>
                    </a:ext>
                  </a:extLst>
                </p:spPr>
              </p:pic>
            </p:grpSp>
            <p:pic>
              <p:nvPicPr>
                <p:cNvPr id="19" name="Picture 18">
                  <a:extLst>
                    <a:ext uri="{FF2B5EF4-FFF2-40B4-BE49-F238E27FC236}">
                      <a16:creationId xmlns:a16="http://schemas.microsoft.com/office/drawing/2014/main" id="{E9FF3457-23D8-3446-8BCB-DDE5E642F252}"/>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150252" y="781384"/>
                  <a:ext cx="432000" cy="352194"/>
                </a:xfrm>
                <a:prstGeom prst="rect">
                  <a:avLst/>
                </a:prstGeom>
              </p:spPr>
            </p:pic>
          </p:grpSp>
        </p:grpSp>
      </p:grpSp>
      <p:sp>
        <p:nvSpPr>
          <p:cNvPr id="5" name="Content Placeholder 2"/>
          <p:cNvSpPr txBox="1">
            <a:spLocks/>
          </p:cNvSpPr>
          <p:nvPr/>
        </p:nvSpPr>
        <p:spPr bwMode="auto">
          <a:xfrm>
            <a:off x="251520" y="1173324"/>
            <a:ext cx="8784976" cy="536951"/>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20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pPr marL="0" indent="0">
              <a:buNone/>
            </a:pPr>
            <a:r>
              <a:rPr lang="en-US" b="0" dirty="0"/>
              <a:t>Maximum attainable field, in a usable aperture, slowly approaches 16 T</a:t>
            </a:r>
          </a:p>
          <a:p>
            <a:endParaRPr lang="en-US" dirty="0"/>
          </a:p>
        </p:txBody>
      </p:sp>
      <p:sp>
        <p:nvSpPr>
          <p:cNvPr id="28" name="TextBox 27">
            <a:extLst>
              <a:ext uri="{FF2B5EF4-FFF2-40B4-BE49-F238E27FC236}">
                <a16:creationId xmlns:a16="http://schemas.microsoft.com/office/drawing/2014/main" id="{FF729891-ACD4-2948-A0C1-5C90C0897976}"/>
              </a:ext>
            </a:extLst>
          </p:cNvPr>
          <p:cNvSpPr txBox="1"/>
          <p:nvPr/>
        </p:nvSpPr>
        <p:spPr>
          <a:xfrm>
            <a:off x="5834633" y="6353718"/>
            <a:ext cx="2803325" cy="338554"/>
          </a:xfrm>
          <a:prstGeom prst="rect">
            <a:avLst/>
          </a:prstGeom>
          <a:noFill/>
        </p:spPr>
        <p:txBody>
          <a:bodyPr wrap="square" rtlCol="0">
            <a:spAutoFit/>
          </a:bodyPr>
          <a:lstStyle/>
          <a:p>
            <a:r>
              <a:rPr lang="en-GB" sz="1600" b="0" dirty="0">
                <a:latin typeface="Arial" panose="020B0604020202020204" pitchFamily="34" charset="0"/>
                <a:cs typeface="Arial" panose="020B0604020202020204" pitchFamily="34" charset="0"/>
              </a:rPr>
              <a:t>Courtesy: L. </a:t>
            </a:r>
            <a:r>
              <a:rPr lang="en-GB" sz="1600" b="0" dirty="0" err="1">
                <a:latin typeface="Arial" panose="020B0604020202020204" pitchFamily="34" charset="0"/>
                <a:cs typeface="Arial" panose="020B0604020202020204" pitchFamily="34" charset="0"/>
              </a:rPr>
              <a:t>Bottura</a:t>
            </a:r>
            <a:endParaRPr lang="en-GB" sz="1600" b="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099756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Nb</a:t>
            </a:r>
            <a:r>
              <a:rPr lang="en-GB" baseline="-25000" dirty="0"/>
              <a:t>3</a:t>
            </a:r>
            <a:r>
              <a:rPr lang="en-GB" dirty="0"/>
              <a:t>Sn HFM development @ CERN</a:t>
            </a:r>
          </a:p>
        </p:txBody>
      </p:sp>
      <p:sp>
        <p:nvSpPr>
          <p:cNvPr id="4" name="Slide Number Placeholder 3"/>
          <p:cNvSpPr>
            <a:spLocks noGrp="1"/>
          </p:cNvSpPr>
          <p:nvPr>
            <p:ph type="sldNum" sz="quarter" idx="4294967295"/>
          </p:nvPr>
        </p:nvSpPr>
        <p:spPr/>
        <p:txBody>
          <a:bodyPr/>
          <a:lstStyle/>
          <a:p>
            <a:fld id="{17918391-D411-FE40-AAD7-861AE5233E0E}" type="slidenum">
              <a:rPr lang="en-US" smtClean="0"/>
              <a:pPr/>
              <a:t>4</a:t>
            </a:fld>
            <a:endParaRPr lang="en-US" dirty="0"/>
          </a:p>
        </p:txBody>
      </p:sp>
      <p:pic>
        <p:nvPicPr>
          <p:cNvPr id="5" name="Picture 6" descr="Fresca2vsSMCvsRMC.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306474" y="3991486"/>
            <a:ext cx="1079402" cy="964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Fresca2vsSMCvsRMC.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1545380" y="3950156"/>
            <a:ext cx="1093500" cy="1014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Fresca2vsSMCvsRMC.jpg"/>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094829" y="3602200"/>
            <a:ext cx="1656386" cy="1677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649373" y="2090550"/>
            <a:ext cx="722745" cy="338554"/>
          </a:xfrm>
          <a:prstGeom prst="rect">
            <a:avLst/>
          </a:prstGeom>
          <a:solidFill>
            <a:schemeClr val="bg1"/>
          </a:solidFill>
          <a:ln w="12700">
            <a:solidFill>
              <a:schemeClr val="tx2"/>
            </a:solidFill>
          </a:ln>
        </p:spPr>
        <p:txBody>
          <a:bodyPr wrap="square">
            <a:spAutoFit/>
          </a:bodyPr>
          <a:lstStyle/>
          <a:p>
            <a:pPr algn="ctr">
              <a:defRPr/>
            </a:pPr>
            <a:r>
              <a:rPr lang="en-GB" sz="1600" dirty="0">
                <a:solidFill>
                  <a:schemeClr val="tx2"/>
                </a:solidFill>
                <a:latin typeface="+mj-lt"/>
              </a:rPr>
              <a:t>SMC</a:t>
            </a:r>
          </a:p>
        </p:txBody>
      </p:sp>
      <p:sp>
        <p:nvSpPr>
          <p:cNvPr id="9" name="TextBox 8"/>
          <p:cNvSpPr txBox="1"/>
          <p:nvPr/>
        </p:nvSpPr>
        <p:spPr>
          <a:xfrm>
            <a:off x="1887551" y="2098955"/>
            <a:ext cx="647700" cy="338554"/>
          </a:xfrm>
          <a:prstGeom prst="rect">
            <a:avLst/>
          </a:prstGeom>
          <a:solidFill>
            <a:schemeClr val="bg1"/>
          </a:solidFill>
          <a:ln w="12700">
            <a:solidFill>
              <a:schemeClr val="tx2"/>
            </a:solidFill>
          </a:ln>
        </p:spPr>
        <p:txBody>
          <a:bodyPr>
            <a:spAutoFit/>
          </a:bodyPr>
          <a:lstStyle/>
          <a:p>
            <a:pPr algn="ctr">
              <a:defRPr/>
            </a:pPr>
            <a:r>
              <a:rPr lang="en-GB" sz="1600" dirty="0">
                <a:solidFill>
                  <a:schemeClr val="tx2"/>
                </a:solidFill>
                <a:latin typeface="+mj-lt"/>
              </a:rPr>
              <a:t>RMC</a:t>
            </a:r>
          </a:p>
        </p:txBody>
      </p:sp>
      <p:sp>
        <p:nvSpPr>
          <p:cNvPr id="10" name="TextBox 9"/>
          <p:cNvSpPr txBox="1"/>
          <p:nvPr/>
        </p:nvSpPr>
        <p:spPr>
          <a:xfrm>
            <a:off x="7282908" y="2068922"/>
            <a:ext cx="1243839" cy="338554"/>
          </a:xfrm>
          <a:prstGeom prst="rect">
            <a:avLst/>
          </a:prstGeom>
          <a:solidFill>
            <a:schemeClr val="bg1"/>
          </a:solidFill>
          <a:ln w="12700">
            <a:solidFill>
              <a:schemeClr val="tx2"/>
            </a:solidFill>
          </a:ln>
        </p:spPr>
        <p:txBody>
          <a:bodyPr wrap="square">
            <a:spAutoFit/>
          </a:bodyPr>
          <a:lstStyle/>
          <a:p>
            <a:pPr algn="ctr">
              <a:defRPr/>
            </a:pPr>
            <a:r>
              <a:rPr lang="en-GB" sz="1600" dirty="0">
                <a:solidFill>
                  <a:schemeClr val="tx2"/>
                </a:solidFill>
                <a:latin typeface="+mj-lt"/>
              </a:rPr>
              <a:t>FRESCA2</a:t>
            </a:r>
          </a:p>
        </p:txBody>
      </p:sp>
      <p:pic>
        <p:nvPicPr>
          <p:cNvPr id="17" name="Picture 16"/>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771574" y="3795072"/>
            <a:ext cx="1579500" cy="1324483"/>
          </a:xfrm>
          <a:prstGeom prst="rect">
            <a:avLst/>
          </a:prstGeom>
        </p:spPr>
      </p:pic>
      <p:sp>
        <p:nvSpPr>
          <p:cNvPr id="19" name="Rectangle 18"/>
          <p:cNvSpPr/>
          <p:nvPr/>
        </p:nvSpPr>
        <p:spPr>
          <a:xfrm>
            <a:off x="7364455" y="2534342"/>
            <a:ext cx="1080744" cy="1015663"/>
          </a:xfrm>
          <a:prstGeom prst="rect">
            <a:avLst/>
          </a:prstGeom>
        </p:spPr>
        <p:txBody>
          <a:bodyPr wrap="none">
            <a:spAutoFit/>
          </a:bodyPr>
          <a:lstStyle/>
          <a:p>
            <a:pPr algn="ctr"/>
            <a:r>
              <a:rPr lang="en-GB" sz="1200" b="0" dirty="0"/>
              <a:t>OD = 1.03 m</a:t>
            </a:r>
          </a:p>
          <a:p>
            <a:pPr algn="ctr"/>
            <a:r>
              <a:rPr lang="en-GB" sz="1200" b="0" dirty="0"/>
              <a:t>L = 1.6 m</a:t>
            </a:r>
          </a:p>
          <a:p>
            <a:pPr algn="ctr"/>
            <a:r>
              <a:rPr lang="en-GB" sz="1200" b="0" dirty="0"/>
              <a:t>100 mm Ap.</a:t>
            </a:r>
          </a:p>
          <a:p>
            <a:pPr algn="ctr"/>
            <a:r>
              <a:rPr lang="en-GB" sz="1200" b="0" dirty="0"/>
              <a:t>B</a:t>
            </a:r>
            <a:r>
              <a:rPr lang="en-GB" sz="1200" b="0" baseline="-25000" dirty="0"/>
              <a:t>op</a:t>
            </a:r>
            <a:r>
              <a:rPr lang="en-GB" sz="1200" b="0" dirty="0"/>
              <a:t>= 13 T </a:t>
            </a:r>
          </a:p>
          <a:p>
            <a:pPr algn="ctr"/>
            <a:r>
              <a:rPr lang="en-GB" sz="1200" b="0" dirty="0" err="1"/>
              <a:t>B</a:t>
            </a:r>
            <a:r>
              <a:rPr lang="en-GB" sz="1200" b="0" baseline="-25000" dirty="0" err="1"/>
              <a:t>ult</a:t>
            </a:r>
            <a:r>
              <a:rPr lang="en-GB" sz="1200" b="0" dirty="0"/>
              <a:t> = 15 T</a:t>
            </a:r>
          </a:p>
        </p:txBody>
      </p:sp>
      <p:sp>
        <p:nvSpPr>
          <p:cNvPr id="20" name="Rectangle 19"/>
          <p:cNvSpPr/>
          <p:nvPr/>
        </p:nvSpPr>
        <p:spPr>
          <a:xfrm>
            <a:off x="4512575" y="2536987"/>
            <a:ext cx="1931917" cy="1015663"/>
          </a:xfrm>
          <a:prstGeom prst="rect">
            <a:avLst/>
          </a:prstGeom>
        </p:spPr>
        <p:txBody>
          <a:bodyPr wrap="square">
            <a:spAutoFit/>
          </a:bodyPr>
          <a:lstStyle/>
          <a:p>
            <a:pPr algn="ctr"/>
            <a:r>
              <a:rPr lang="en-GB" sz="1200" b="0" dirty="0"/>
              <a:t>OD = 800 mm</a:t>
            </a:r>
          </a:p>
          <a:p>
            <a:pPr algn="ctr"/>
            <a:r>
              <a:rPr lang="en-GB" sz="1200" b="0" dirty="0"/>
              <a:t>L = 1.2-1.4 m</a:t>
            </a:r>
          </a:p>
          <a:p>
            <a:pPr algn="ctr"/>
            <a:r>
              <a:rPr lang="en-GB" sz="1200" b="0" dirty="0"/>
              <a:t>50 mm closed Ap.</a:t>
            </a:r>
          </a:p>
          <a:p>
            <a:pPr algn="ctr"/>
            <a:r>
              <a:rPr lang="en-GB" sz="1200" b="0" dirty="0"/>
              <a:t>B</a:t>
            </a:r>
            <a:r>
              <a:rPr lang="en-GB" sz="1200" b="0" baseline="-25000" dirty="0"/>
              <a:t>op</a:t>
            </a:r>
            <a:r>
              <a:rPr lang="en-GB" sz="1200" b="0" dirty="0"/>
              <a:t>= 16 T </a:t>
            </a:r>
          </a:p>
          <a:p>
            <a:pPr algn="ctr"/>
            <a:r>
              <a:rPr lang="en-GB" sz="1200" b="0" dirty="0" err="1"/>
              <a:t>B</a:t>
            </a:r>
            <a:r>
              <a:rPr lang="en-GB" sz="1200" b="0" baseline="-25000" dirty="0" err="1"/>
              <a:t>ult</a:t>
            </a:r>
            <a:r>
              <a:rPr lang="en-GB" sz="1200" b="0" dirty="0"/>
              <a:t> = 18 T</a:t>
            </a:r>
          </a:p>
        </p:txBody>
      </p:sp>
      <p:sp>
        <p:nvSpPr>
          <p:cNvPr id="21" name="Rectangle 20"/>
          <p:cNvSpPr/>
          <p:nvPr/>
        </p:nvSpPr>
        <p:spPr>
          <a:xfrm>
            <a:off x="1829220" y="5436255"/>
            <a:ext cx="5879174" cy="830997"/>
          </a:xfrm>
          <a:prstGeom prst="rect">
            <a:avLst/>
          </a:prstGeom>
        </p:spPr>
        <p:txBody>
          <a:bodyPr wrap="none">
            <a:spAutoFit/>
          </a:bodyPr>
          <a:lstStyle/>
          <a:p>
            <a:r>
              <a:rPr lang="en-GB" sz="1200" b="0" dirty="0"/>
              <a:t>OD = Outer diameter</a:t>
            </a:r>
          </a:p>
          <a:p>
            <a:r>
              <a:rPr lang="en-GB" sz="1200" b="0" dirty="0"/>
              <a:t>L = Magnet length</a:t>
            </a:r>
          </a:p>
          <a:p>
            <a:r>
              <a:rPr lang="en-GB" sz="1200" b="0" dirty="0"/>
              <a:t>AP = Aperture</a:t>
            </a:r>
          </a:p>
          <a:p>
            <a:r>
              <a:rPr lang="en-GB" sz="1200" b="0" dirty="0" err="1"/>
              <a:t>B</a:t>
            </a:r>
            <a:r>
              <a:rPr lang="en-GB" sz="1200" b="0" baseline="-25000" dirty="0" err="1"/>
              <a:t>ult</a:t>
            </a:r>
            <a:r>
              <a:rPr lang="en-GB" sz="1200" b="0" dirty="0"/>
              <a:t>= Ultimate field,  defined as the maximum design field for the magnet structure </a:t>
            </a:r>
          </a:p>
        </p:txBody>
      </p:sp>
      <p:sp>
        <p:nvSpPr>
          <p:cNvPr id="22" name="Rectangle 21"/>
          <p:cNvSpPr/>
          <p:nvPr/>
        </p:nvSpPr>
        <p:spPr>
          <a:xfrm>
            <a:off x="3167497" y="2510754"/>
            <a:ext cx="1826375" cy="1015663"/>
          </a:xfrm>
          <a:prstGeom prst="rect">
            <a:avLst/>
          </a:prstGeom>
        </p:spPr>
        <p:txBody>
          <a:bodyPr wrap="square">
            <a:spAutoFit/>
          </a:bodyPr>
          <a:lstStyle/>
          <a:p>
            <a:pPr algn="ctr"/>
            <a:r>
              <a:rPr lang="en-GB" sz="1200" b="0" dirty="0"/>
              <a:t>OD = 800 mm</a:t>
            </a:r>
          </a:p>
          <a:p>
            <a:pPr algn="ctr"/>
            <a:r>
              <a:rPr lang="en-GB" sz="1200" b="0" dirty="0"/>
              <a:t>L = 1.2-1.4 m</a:t>
            </a:r>
          </a:p>
          <a:p>
            <a:pPr algn="ctr"/>
            <a:r>
              <a:rPr lang="en-GB" sz="1200" b="0" dirty="0"/>
              <a:t>No Ap.</a:t>
            </a:r>
          </a:p>
          <a:p>
            <a:pPr algn="ctr"/>
            <a:r>
              <a:rPr lang="en-GB" sz="1200" b="0" dirty="0"/>
              <a:t>B</a:t>
            </a:r>
            <a:r>
              <a:rPr lang="en-GB" sz="1200" b="0" baseline="-25000" dirty="0"/>
              <a:t>op</a:t>
            </a:r>
            <a:r>
              <a:rPr lang="en-GB" sz="1200" b="0" dirty="0"/>
              <a:t>= 16 T </a:t>
            </a:r>
          </a:p>
          <a:p>
            <a:pPr algn="ctr"/>
            <a:r>
              <a:rPr lang="en-GB" sz="1200" b="0" dirty="0" err="1"/>
              <a:t>B</a:t>
            </a:r>
            <a:r>
              <a:rPr lang="en-GB" sz="1200" b="0" baseline="-25000" dirty="0" err="1"/>
              <a:t>ult</a:t>
            </a:r>
            <a:r>
              <a:rPr lang="en-GB" sz="1200" b="0" dirty="0"/>
              <a:t> = 18 T</a:t>
            </a:r>
          </a:p>
        </p:txBody>
      </p:sp>
      <p:sp>
        <p:nvSpPr>
          <p:cNvPr id="23" name="Rectangle 22"/>
          <p:cNvSpPr/>
          <p:nvPr/>
        </p:nvSpPr>
        <p:spPr>
          <a:xfrm>
            <a:off x="1577418" y="2479249"/>
            <a:ext cx="1164101" cy="1015663"/>
          </a:xfrm>
          <a:prstGeom prst="rect">
            <a:avLst/>
          </a:prstGeom>
        </p:spPr>
        <p:txBody>
          <a:bodyPr wrap="none">
            <a:spAutoFit/>
          </a:bodyPr>
          <a:lstStyle/>
          <a:p>
            <a:pPr algn="ctr"/>
            <a:r>
              <a:rPr lang="en-GB" sz="1200" b="0" dirty="0"/>
              <a:t>OD = 570 mm</a:t>
            </a:r>
          </a:p>
          <a:p>
            <a:pPr algn="ctr"/>
            <a:r>
              <a:rPr lang="en-GB" sz="1200" b="0" dirty="0"/>
              <a:t>L = 820 mm</a:t>
            </a:r>
          </a:p>
          <a:p>
            <a:pPr algn="ctr"/>
            <a:r>
              <a:rPr lang="en-GB" sz="1200" b="0" dirty="0"/>
              <a:t>No Ap.</a:t>
            </a:r>
          </a:p>
          <a:p>
            <a:pPr algn="ctr"/>
            <a:r>
              <a:rPr lang="en-GB" sz="1200" b="0" dirty="0"/>
              <a:t>B</a:t>
            </a:r>
            <a:r>
              <a:rPr lang="en-GB" sz="1200" b="0" baseline="-25000" dirty="0"/>
              <a:t>op</a:t>
            </a:r>
            <a:r>
              <a:rPr lang="en-GB" sz="1200" b="0" dirty="0"/>
              <a:t>= </a:t>
            </a:r>
            <a:r>
              <a:rPr lang="en-GB" sz="1200" b="0" dirty="0" err="1"/>
              <a:t>n.a</a:t>
            </a:r>
            <a:r>
              <a:rPr lang="en-GB" sz="1200" b="0" dirty="0"/>
              <a:t>.</a:t>
            </a:r>
          </a:p>
          <a:p>
            <a:pPr algn="ctr"/>
            <a:r>
              <a:rPr lang="en-GB" sz="1200" b="0" dirty="0" err="1"/>
              <a:t>B</a:t>
            </a:r>
            <a:r>
              <a:rPr lang="en-GB" sz="1200" b="0" baseline="-25000" dirty="0" err="1"/>
              <a:t>ult</a:t>
            </a:r>
            <a:r>
              <a:rPr lang="en-GB" sz="1200" b="0" dirty="0"/>
              <a:t> = 16 T</a:t>
            </a:r>
          </a:p>
        </p:txBody>
      </p:sp>
      <p:sp>
        <p:nvSpPr>
          <p:cNvPr id="24" name="Rectangle 23"/>
          <p:cNvSpPr/>
          <p:nvPr/>
        </p:nvSpPr>
        <p:spPr>
          <a:xfrm>
            <a:off x="350995" y="2455861"/>
            <a:ext cx="1164101" cy="1015663"/>
          </a:xfrm>
          <a:prstGeom prst="rect">
            <a:avLst/>
          </a:prstGeom>
        </p:spPr>
        <p:txBody>
          <a:bodyPr wrap="none">
            <a:spAutoFit/>
          </a:bodyPr>
          <a:lstStyle/>
          <a:p>
            <a:pPr algn="ctr"/>
            <a:r>
              <a:rPr lang="en-GB" sz="1200" b="0" dirty="0"/>
              <a:t>OD = 530 mm</a:t>
            </a:r>
          </a:p>
          <a:p>
            <a:pPr algn="ctr"/>
            <a:r>
              <a:rPr lang="en-GB" sz="1200" b="0" dirty="0"/>
              <a:t>L = 500 mm</a:t>
            </a:r>
          </a:p>
          <a:p>
            <a:pPr algn="ctr"/>
            <a:r>
              <a:rPr lang="en-GB" sz="1200" b="0" dirty="0"/>
              <a:t>No Ap.</a:t>
            </a:r>
          </a:p>
          <a:p>
            <a:pPr algn="ctr"/>
            <a:r>
              <a:rPr lang="en-GB" sz="1200" b="0" dirty="0"/>
              <a:t>B</a:t>
            </a:r>
            <a:r>
              <a:rPr lang="en-GB" sz="1200" b="0" baseline="-25000" dirty="0"/>
              <a:t>op</a:t>
            </a:r>
            <a:r>
              <a:rPr lang="en-GB" sz="1200" b="0" dirty="0"/>
              <a:t>= </a:t>
            </a:r>
            <a:r>
              <a:rPr lang="en-GB" sz="1200" b="0" dirty="0" err="1"/>
              <a:t>n.a</a:t>
            </a:r>
            <a:r>
              <a:rPr lang="en-GB" sz="1200" b="0" dirty="0"/>
              <a:t>.</a:t>
            </a:r>
          </a:p>
          <a:p>
            <a:pPr algn="ctr"/>
            <a:r>
              <a:rPr lang="en-GB" sz="1200" b="0" dirty="0" err="1"/>
              <a:t>B</a:t>
            </a:r>
            <a:r>
              <a:rPr lang="en-GB" sz="1200" b="0" baseline="-25000" dirty="0" err="1"/>
              <a:t>ult</a:t>
            </a:r>
            <a:r>
              <a:rPr lang="en-GB" sz="1200" b="0" dirty="0"/>
              <a:t> = 14 T</a:t>
            </a:r>
            <a:endParaRPr lang="en-GB" sz="1200" b="0" dirty="0">
              <a:solidFill>
                <a:srgbClr val="FF0000"/>
              </a:solidFill>
            </a:endParaRPr>
          </a:p>
        </p:txBody>
      </p:sp>
      <p:pic>
        <p:nvPicPr>
          <p:cNvPr id="25" name="Picture 24"/>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5400000">
            <a:off x="3510441" y="3769416"/>
            <a:ext cx="1423547" cy="1317334"/>
          </a:xfrm>
          <a:prstGeom prst="rect">
            <a:avLst/>
          </a:prstGeom>
        </p:spPr>
      </p:pic>
      <p:sp>
        <p:nvSpPr>
          <p:cNvPr id="27" name="TextBox 26"/>
          <p:cNvSpPr txBox="1"/>
          <p:nvPr/>
        </p:nvSpPr>
        <p:spPr>
          <a:xfrm>
            <a:off x="3796081" y="2096530"/>
            <a:ext cx="793013" cy="338554"/>
          </a:xfrm>
          <a:prstGeom prst="rect">
            <a:avLst/>
          </a:prstGeom>
          <a:solidFill>
            <a:schemeClr val="bg1"/>
          </a:solidFill>
          <a:ln w="12700">
            <a:solidFill>
              <a:schemeClr val="tx2"/>
            </a:solidFill>
          </a:ln>
        </p:spPr>
        <p:txBody>
          <a:bodyPr wrap="square">
            <a:spAutoFit/>
          </a:bodyPr>
          <a:lstStyle/>
          <a:p>
            <a:pPr algn="ctr">
              <a:defRPr/>
            </a:pPr>
            <a:r>
              <a:rPr lang="en-GB" sz="1600" dirty="0" err="1">
                <a:solidFill>
                  <a:schemeClr val="tx2"/>
                </a:solidFill>
                <a:latin typeface="+mj-lt"/>
              </a:rPr>
              <a:t>eRMC</a:t>
            </a:r>
            <a:endParaRPr lang="en-GB" sz="1600" dirty="0">
              <a:solidFill>
                <a:schemeClr val="tx2"/>
              </a:solidFill>
              <a:latin typeface="+mj-lt"/>
            </a:endParaRPr>
          </a:p>
        </p:txBody>
      </p:sp>
      <p:sp>
        <p:nvSpPr>
          <p:cNvPr id="28" name="TextBox 27"/>
          <p:cNvSpPr txBox="1"/>
          <p:nvPr/>
        </p:nvSpPr>
        <p:spPr>
          <a:xfrm>
            <a:off x="5090611" y="2092852"/>
            <a:ext cx="778340" cy="338554"/>
          </a:xfrm>
          <a:prstGeom prst="rect">
            <a:avLst/>
          </a:prstGeom>
          <a:solidFill>
            <a:schemeClr val="bg1"/>
          </a:solidFill>
          <a:ln w="12700">
            <a:solidFill>
              <a:schemeClr val="tx2"/>
            </a:solidFill>
          </a:ln>
        </p:spPr>
        <p:txBody>
          <a:bodyPr wrap="square">
            <a:spAutoFit/>
          </a:bodyPr>
          <a:lstStyle/>
          <a:p>
            <a:pPr algn="ctr">
              <a:defRPr/>
            </a:pPr>
            <a:r>
              <a:rPr lang="en-GB" sz="1600" dirty="0">
                <a:solidFill>
                  <a:schemeClr val="tx2"/>
                </a:solidFill>
                <a:latin typeface="+mj-lt"/>
              </a:rPr>
              <a:t>RMM</a:t>
            </a:r>
          </a:p>
        </p:txBody>
      </p:sp>
      <p:sp>
        <p:nvSpPr>
          <p:cNvPr id="39" name="Rectangle 38"/>
          <p:cNvSpPr/>
          <p:nvPr/>
        </p:nvSpPr>
        <p:spPr>
          <a:xfrm>
            <a:off x="344642" y="1960923"/>
            <a:ext cx="2421486" cy="3384026"/>
          </a:xfrm>
          <a:prstGeom prst="rect">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800"/>
          </a:p>
        </p:txBody>
      </p:sp>
      <p:sp>
        <p:nvSpPr>
          <p:cNvPr id="40" name="TextBox 39"/>
          <p:cNvSpPr txBox="1"/>
          <p:nvPr/>
        </p:nvSpPr>
        <p:spPr>
          <a:xfrm>
            <a:off x="907242" y="3602791"/>
            <a:ext cx="1494320" cy="369332"/>
          </a:xfrm>
          <a:prstGeom prst="rect">
            <a:avLst/>
          </a:prstGeom>
          <a:noFill/>
        </p:spPr>
        <p:txBody>
          <a:bodyPr wrap="none" rtlCol="0">
            <a:spAutoFit/>
          </a:bodyPr>
          <a:lstStyle/>
          <a:p>
            <a:r>
              <a:rPr lang="en-GB" sz="1800" b="0" dirty="0">
                <a:solidFill>
                  <a:srgbClr val="FF0000"/>
                </a:solidFill>
              </a:rPr>
              <a:t>Hi-</a:t>
            </a:r>
            <a:r>
              <a:rPr lang="en-GB" sz="1800" b="0" dirty="0" err="1">
                <a:solidFill>
                  <a:srgbClr val="FF0000"/>
                </a:solidFill>
              </a:rPr>
              <a:t>Lumi</a:t>
            </a:r>
            <a:r>
              <a:rPr lang="en-GB" sz="1800" b="0" dirty="0">
                <a:solidFill>
                  <a:srgbClr val="FF0000"/>
                </a:solidFill>
              </a:rPr>
              <a:t> R&amp;D</a:t>
            </a:r>
          </a:p>
        </p:txBody>
      </p:sp>
      <p:sp>
        <p:nvSpPr>
          <p:cNvPr id="41" name="Rectangle 40"/>
          <p:cNvSpPr/>
          <p:nvPr/>
        </p:nvSpPr>
        <p:spPr>
          <a:xfrm>
            <a:off x="3536857" y="1960923"/>
            <a:ext cx="2661883" cy="338402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800"/>
          </a:p>
        </p:txBody>
      </p:sp>
      <p:sp>
        <p:nvSpPr>
          <p:cNvPr id="42" name="TextBox 41"/>
          <p:cNvSpPr txBox="1"/>
          <p:nvPr/>
        </p:nvSpPr>
        <p:spPr>
          <a:xfrm>
            <a:off x="4452654" y="3537077"/>
            <a:ext cx="1175683" cy="369332"/>
          </a:xfrm>
          <a:prstGeom prst="rect">
            <a:avLst/>
          </a:prstGeom>
          <a:noFill/>
        </p:spPr>
        <p:txBody>
          <a:bodyPr wrap="square" rtlCol="0">
            <a:spAutoFit/>
          </a:bodyPr>
          <a:lstStyle/>
          <a:p>
            <a:r>
              <a:rPr lang="en-GB" sz="1800" b="0" dirty="0">
                <a:solidFill>
                  <a:srgbClr val="FF0000"/>
                </a:solidFill>
              </a:rPr>
              <a:t>FCC R&amp;D</a:t>
            </a:r>
          </a:p>
        </p:txBody>
      </p:sp>
      <p:sp>
        <p:nvSpPr>
          <p:cNvPr id="26" name="TextBox 25">
            <a:extLst>
              <a:ext uri="{FF2B5EF4-FFF2-40B4-BE49-F238E27FC236}">
                <a16:creationId xmlns:a16="http://schemas.microsoft.com/office/drawing/2014/main" id="{0A3AB6AA-4394-7F4B-966C-5ED7570E68C8}"/>
              </a:ext>
            </a:extLst>
          </p:cNvPr>
          <p:cNvSpPr txBox="1"/>
          <p:nvPr/>
        </p:nvSpPr>
        <p:spPr>
          <a:xfrm>
            <a:off x="1444758" y="6519446"/>
            <a:ext cx="4335610" cy="338554"/>
          </a:xfrm>
          <a:prstGeom prst="rect">
            <a:avLst/>
          </a:prstGeom>
          <a:noFill/>
        </p:spPr>
        <p:txBody>
          <a:bodyPr wrap="none" rtlCol="0">
            <a:spAutoFit/>
          </a:bodyPr>
          <a:lstStyle/>
          <a:p>
            <a:r>
              <a:rPr lang="en-GB" sz="1600" b="0" dirty="0">
                <a:latin typeface="Arial" panose="020B0604020202020204" pitchFamily="34" charset="0"/>
                <a:cs typeface="Arial" panose="020B0604020202020204" pitchFamily="34" charset="0"/>
              </a:rPr>
              <a:t>Courtesy S. </a:t>
            </a:r>
            <a:r>
              <a:rPr lang="en-GB" sz="1600" b="0" dirty="0" err="1">
                <a:latin typeface="Arial" panose="020B0604020202020204" pitchFamily="34" charset="0"/>
                <a:cs typeface="Arial" panose="020B0604020202020204" pitchFamily="34" charset="0"/>
              </a:rPr>
              <a:t>Izquierdo</a:t>
            </a:r>
            <a:r>
              <a:rPr lang="en-GB" sz="1600" b="0" dirty="0">
                <a:latin typeface="Arial" panose="020B0604020202020204" pitchFamily="34" charset="0"/>
                <a:cs typeface="Arial" panose="020B0604020202020204" pitchFamily="34" charset="0"/>
              </a:rPr>
              <a:t>, P. </a:t>
            </a:r>
            <a:r>
              <a:rPr lang="en-GB" sz="1600" b="0" dirty="0" err="1">
                <a:latin typeface="Arial" panose="020B0604020202020204" pitchFamily="34" charset="0"/>
                <a:cs typeface="Arial" panose="020B0604020202020204" pitchFamily="34" charset="0"/>
              </a:rPr>
              <a:t>Ferracin</a:t>
            </a:r>
            <a:r>
              <a:rPr lang="en-GB" sz="1600" b="0" dirty="0">
                <a:latin typeface="Arial" panose="020B0604020202020204" pitchFamily="34" charset="0"/>
                <a:cs typeface="Arial" panose="020B0604020202020204" pitchFamily="34" charset="0"/>
              </a:rPr>
              <a:t>, J-C. Perez</a:t>
            </a:r>
          </a:p>
        </p:txBody>
      </p:sp>
      <p:sp>
        <p:nvSpPr>
          <p:cNvPr id="3" name="TextBox 2">
            <a:extLst>
              <a:ext uri="{FF2B5EF4-FFF2-40B4-BE49-F238E27FC236}">
                <a16:creationId xmlns:a16="http://schemas.microsoft.com/office/drawing/2014/main" id="{53F48773-57F0-604A-82E6-C870DEDC00BE}"/>
              </a:ext>
            </a:extLst>
          </p:cNvPr>
          <p:cNvSpPr txBox="1"/>
          <p:nvPr/>
        </p:nvSpPr>
        <p:spPr>
          <a:xfrm>
            <a:off x="344642" y="4996713"/>
            <a:ext cx="1128835" cy="307777"/>
          </a:xfrm>
          <a:prstGeom prst="rect">
            <a:avLst/>
          </a:prstGeom>
          <a:noFill/>
        </p:spPr>
        <p:txBody>
          <a:bodyPr wrap="none" rtlCol="0">
            <a:spAutoFit/>
          </a:bodyPr>
          <a:lstStyle/>
          <a:p>
            <a:r>
              <a:rPr lang="en-GB" sz="1400" b="0" dirty="0">
                <a:latin typeface="Arial" panose="020B0604020202020204" pitchFamily="34" charset="0"/>
                <a:cs typeface="Arial" panose="020B0604020202020204" pitchFamily="34" charset="0"/>
              </a:rPr>
              <a:t>No aperture</a:t>
            </a:r>
          </a:p>
        </p:txBody>
      </p:sp>
      <p:sp>
        <p:nvSpPr>
          <p:cNvPr id="29" name="TextBox 28">
            <a:extLst>
              <a:ext uri="{FF2B5EF4-FFF2-40B4-BE49-F238E27FC236}">
                <a16:creationId xmlns:a16="http://schemas.microsoft.com/office/drawing/2014/main" id="{02830CEE-3615-524D-8614-71FB945E73A0}"/>
              </a:ext>
            </a:extLst>
          </p:cNvPr>
          <p:cNvSpPr txBox="1"/>
          <p:nvPr/>
        </p:nvSpPr>
        <p:spPr>
          <a:xfrm>
            <a:off x="1541088" y="5004258"/>
            <a:ext cx="1128835" cy="307777"/>
          </a:xfrm>
          <a:prstGeom prst="rect">
            <a:avLst/>
          </a:prstGeom>
          <a:noFill/>
        </p:spPr>
        <p:txBody>
          <a:bodyPr wrap="none" rtlCol="0">
            <a:spAutoFit/>
          </a:bodyPr>
          <a:lstStyle/>
          <a:p>
            <a:r>
              <a:rPr lang="en-GB" sz="1400" b="0" dirty="0">
                <a:latin typeface="Arial" panose="020B0604020202020204" pitchFamily="34" charset="0"/>
                <a:cs typeface="Arial" panose="020B0604020202020204" pitchFamily="34" charset="0"/>
              </a:rPr>
              <a:t>No aperture</a:t>
            </a:r>
          </a:p>
        </p:txBody>
      </p:sp>
      <p:sp>
        <p:nvSpPr>
          <p:cNvPr id="30" name="TextBox 29">
            <a:extLst>
              <a:ext uri="{FF2B5EF4-FFF2-40B4-BE49-F238E27FC236}">
                <a16:creationId xmlns:a16="http://schemas.microsoft.com/office/drawing/2014/main" id="{C26EAADF-3E1A-9E45-BFA2-551A4E242A3E}"/>
              </a:ext>
            </a:extLst>
          </p:cNvPr>
          <p:cNvSpPr txBox="1"/>
          <p:nvPr/>
        </p:nvSpPr>
        <p:spPr>
          <a:xfrm>
            <a:off x="3662217" y="5004258"/>
            <a:ext cx="1128835" cy="307777"/>
          </a:xfrm>
          <a:prstGeom prst="rect">
            <a:avLst/>
          </a:prstGeom>
          <a:noFill/>
        </p:spPr>
        <p:txBody>
          <a:bodyPr wrap="none" rtlCol="0">
            <a:spAutoFit/>
          </a:bodyPr>
          <a:lstStyle/>
          <a:p>
            <a:r>
              <a:rPr lang="en-GB" sz="1400" b="0" dirty="0">
                <a:latin typeface="Arial" panose="020B0604020202020204" pitchFamily="34" charset="0"/>
                <a:cs typeface="Arial" panose="020B0604020202020204" pitchFamily="34" charset="0"/>
              </a:rPr>
              <a:t>No aperture</a:t>
            </a:r>
          </a:p>
        </p:txBody>
      </p:sp>
      <p:sp>
        <p:nvSpPr>
          <p:cNvPr id="31" name="TextBox 30">
            <a:extLst>
              <a:ext uri="{FF2B5EF4-FFF2-40B4-BE49-F238E27FC236}">
                <a16:creationId xmlns:a16="http://schemas.microsoft.com/office/drawing/2014/main" id="{DB0EA206-3077-7048-867E-EB92496CE397}"/>
              </a:ext>
            </a:extLst>
          </p:cNvPr>
          <p:cNvSpPr txBox="1"/>
          <p:nvPr/>
        </p:nvSpPr>
        <p:spPr>
          <a:xfrm>
            <a:off x="5238080" y="5019860"/>
            <a:ext cx="643125" cy="307777"/>
          </a:xfrm>
          <a:prstGeom prst="rect">
            <a:avLst/>
          </a:prstGeom>
          <a:noFill/>
        </p:spPr>
        <p:txBody>
          <a:bodyPr wrap="none" rtlCol="0">
            <a:spAutoFit/>
          </a:bodyPr>
          <a:lstStyle/>
          <a:p>
            <a:r>
              <a:rPr lang="en-GB" sz="1400" b="0" dirty="0">
                <a:latin typeface="Arial" panose="020B0604020202020204" pitchFamily="34" charset="0"/>
                <a:cs typeface="Arial" panose="020B0604020202020204" pitchFamily="34" charset="0"/>
              </a:rPr>
              <a:t>cavity</a:t>
            </a:r>
          </a:p>
        </p:txBody>
      </p:sp>
      <p:sp>
        <p:nvSpPr>
          <p:cNvPr id="32" name="TextBox 31">
            <a:extLst>
              <a:ext uri="{FF2B5EF4-FFF2-40B4-BE49-F238E27FC236}">
                <a16:creationId xmlns:a16="http://schemas.microsoft.com/office/drawing/2014/main" id="{C4239159-37BF-D942-97EA-55EBB722357B}"/>
              </a:ext>
            </a:extLst>
          </p:cNvPr>
          <p:cNvSpPr txBox="1"/>
          <p:nvPr/>
        </p:nvSpPr>
        <p:spPr>
          <a:xfrm>
            <a:off x="7219945" y="5288414"/>
            <a:ext cx="1406154" cy="307777"/>
          </a:xfrm>
          <a:prstGeom prst="rect">
            <a:avLst/>
          </a:prstGeom>
          <a:noFill/>
        </p:spPr>
        <p:txBody>
          <a:bodyPr wrap="none" rtlCol="0">
            <a:spAutoFit/>
          </a:bodyPr>
          <a:lstStyle/>
          <a:p>
            <a:r>
              <a:rPr lang="en-GB" sz="1400" b="0" dirty="0">
                <a:latin typeface="Arial" panose="020B0604020202020204" pitchFamily="34" charset="0"/>
                <a:cs typeface="Arial" panose="020B0604020202020204" pitchFamily="34" charset="0"/>
              </a:rPr>
              <a:t>Large aperture</a:t>
            </a:r>
          </a:p>
        </p:txBody>
      </p:sp>
    </p:spTree>
    <p:extLst>
      <p:ext uri="{BB962C8B-B14F-4D97-AF65-F5344CB8AC3E}">
        <p14:creationId xmlns:p14="http://schemas.microsoft.com/office/powerpoint/2010/main" val="1811484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CERN-European development evolution on dipoles</a:t>
            </a:r>
          </a:p>
        </p:txBody>
      </p:sp>
      <p:sp>
        <p:nvSpPr>
          <p:cNvPr id="5" name="Slide Number Placeholder 4"/>
          <p:cNvSpPr>
            <a:spLocks noGrp="1"/>
          </p:cNvSpPr>
          <p:nvPr>
            <p:ph type="sldNum" sz="quarter" idx="10"/>
          </p:nvPr>
        </p:nvSpPr>
        <p:spPr/>
        <p:txBody>
          <a:bodyPr/>
          <a:lstStyle/>
          <a:p>
            <a:fld id="{28C57388-5BA1-214C-B04D-06BAAA3280B9}" type="slidenum">
              <a:rPr lang="en-US" smtClean="0">
                <a:solidFill>
                  <a:srgbClr val="000000"/>
                </a:solidFill>
              </a:rPr>
              <a:pPr/>
              <a:t>5</a:t>
            </a:fld>
            <a:endParaRPr lang="en-US">
              <a:solidFill>
                <a:srgbClr val="000000"/>
              </a:solidFill>
            </a:endParaRPr>
          </a:p>
        </p:txBody>
      </p:sp>
      <p:sp>
        <p:nvSpPr>
          <p:cNvPr id="20" name="Title 1"/>
          <p:cNvSpPr txBox="1">
            <a:spLocks/>
          </p:cNvSpPr>
          <p:nvPr/>
        </p:nvSpPr>
        <p:spPr>
          <a:xfrm>
            <a:off x="3563888" y="3861048"/>
            <a:ext cx="3384376" cy="60378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1600" dirty="0">
                <a:solidFill>
                  <a:schemeClr val="tx2"/>
                </a:solidFill>
                <a:latin typeface="Arial"/>
                <a:cs typeface="Arial"/>
              </a:rPr>
              <a:t>RMC (Racetrack Model Coil)</a:t>
            </a:r>
            <a:r>
              <a:rPr lang="en-GB" sz="1600" b="0" dirty="0">
                <a:solidFill>
                  <a:schemeClr val="tx2"/>
                </a:solidFill>
                <a:latin typeface="Arial"/>
                <a:cs typeface="Arial"/>
              </a:rPr>
              <a:t> </a:t>
            </a:r>
          </a:p>
        </p:txBody>
      </p:sp>
      <p:grpSp>
        <p:nvGrpSpPr>
          <p:cNvPr id="3" name="Group 2"/>
          <p:cNvGrpSpPr>
            <a:grpSpLocks noChangeAspect="1"/>
          </p:cNvGrpSpPr>
          <p:nvPr/>
        </p:nvGrpSpPr>
        <p:grpSpPr>
          <a:xfrm>
            <a:off x="3511375" y="4457862"/>
            <a:ext cx="3165208" cy="2193828"/>
            <a:chOff x="4420272" y="3473336"/>
            <a:chExt cx="4805124" cy="3330465"/>
          </a:xfrm>
        </p:grpSpPr>
        <p:grpSp>
          <p:nvGrpSpPr>
            <p:cNvPr id="22" name="Group 21"/>
            <p:cNvGrpSpPr/>
            <p:nvPr/>
          </p:nvGrpSpPr>
          <p:grpSpPr>
            <a:xfrm>
              <a:off x="7290875" y="3918345"/>
              <a:ext cx="1836073" cy="704046"/>
              <a:chOff x="4804845" y="4616204"/>
              <a:chExt cx="2859816" cy="1096602"/>
            </a:xfrm>
          </p:grpSpPr>
          <p:cxnSp>
            <p:nvCxnSpPr>
              <p:cNvPr id="38" name="Straight Arrow Connector 37"/>
              <p:cNvCxnSpPr>
                <a:stCxn id="39" idx="1"/>
              </p:cNvCxnSpPr>
              <p:nvPr/>
            </p:nvCxnSpPr>
            <p:spPr>
              <a:xfrm flipH="1" flipV="1">
                <a:off x="4804845" y="4616204"/>
                <a:ext cx="1103369" cy="76764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5908215" y="5054883"/>
                <a:ext cx="1756446" cy="657923"/>
              </a:xfrm>
              <a:prstGeom prst="rect">
                <a:avLst/>
              </a:prstGeom>
              <a:noFill/>
            </p:spPr>
            <p:txBody>
              <a:bodyPr wrap="square" rtlCol="0">
                <a:spAutoFit/>
              </a:bodyPr>
              <a:lstStyle/>
              <a:p>
                <a:r>
                  <a:rPr lang="en-GB" sz="1200" b="0" dirty="0">
                    <a:solidFill>
                      <a:srgbClr val="1F497D"/>
                    </a:solidFill>
                    <a:latin typeface="Arial"/>
                    <a:cs typeface="Arial"/>
                  </a:rPr>
                  <a:t>Laminated Yoke </a:t>
                </a:r>
              </a:p>
            </p:txBody>
          </p:sp>
        </p:grpSp>
        <p:grpSp>
          <p:nvGrpSpPr>
            <p:cNvPr id="23" name="Group 22"/>
            <p:cNvGrpSpPr/>
            <p:nvPr/>
          </p:nvGrpSpPr>
          <p:grpSpPr>
            <a:xfrm>
              <a:off x="7552015" y="3522853"/>
              <a:ext cx="1574933" cy="798500"/>
              <a:chOff x="5211589" y="4000197"/>
              <a:chExt cx="2453072" cy="1243722"/>
            </a:xfrm>
          </p:grpSpPr>
          <p:cxnSp>
            <p:nvCxnSpPr>
              <p:cNvPr id="36" name="Straight Arrow Connector 35"/>
              <p:cNvCxnSpPr>
                <a:stCxn id="37" idx="1"/>
              </p:cNvCxnSpPr>
              <p:nvPr/>
            </p:nvCxnSpPr>
            <p:spPr>
              <a:xfrm flipH="1" flipV="1">
                <a:off x="5211589" y="4000197"/>
                <a:ext cx="1116446" cy="9147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6328035" y="4585996"/>
                <a:ext cx="1336626" cy="657923"/>
              </a:xfrm>
              <a:prstGeom prst="rect">
                <a:avLst/>
              </a:prstGeom>
              <a:noFill/>
            </p:spPr>
            <p:txBody>
              <a:bodyPr wrap="square" rtlCol="0">
                <a:spAutoFit/>
              </a:bodyPr>
              <a:lstStyle/>
              <a:p>
                <a:r>
                  <a:rPr lang="en-GB" sz="1200" b="0" dirty="0">
                    <a:solidFill>
                      <a:srgbClr val="1F497D"/>
                    </a:solidFill>
                    <a:latin typeface="Arial"/>
                    <a:cs typeface="Arial"/>
                  </a:rPr>
                  <a:t>Vertical Pad </a:t>
                </a:r>
              </a:p>
            </p:txBody>
          </p:sp>
        </p:grpSp>
        <p:grpSp>
          <p:nvGrpSpPr>
            <p:cNvPr id="45" name="Group 44"/>
            <p:cNvGrpSpPr>
              <a:grpSpLocks noChangeAspect="1"/>
            </p:cNvGrpSpPr>
            <p:nvPr/>
          </p:nvGrpSpPr>
          <p:grpSpPr>
            <a:xfrm>
              <a:off x="4420272" y="3473336"/>
              <a:ext cx="4805124" cy="3330465"/>
              <a:chOff x="4348585" y="1855032"/>
              <a:chExt cx="4805124" cy="3330465"/>
            </a:xfrm>
          </p:grpSpPr>
          <p:pic>
            <p:nvPicPr>
              <p:cNvPr id="19" name="Picture 18" descr="RMC_Section.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983644" y="1884837"/>
                <a:ext cx="4011729" cy="3016811"/>
              </a:xfrm>
              <a:prstGeom prst="rect">
                <a:avLst/>
              </a:prstGeom>
            </p:spPr>
          </p:pic>
          <p:grpSp>
            <p:nvGrpSpPr>
              <p:cNvPr id="21" name="Group 20"/>
              <p:cNvGrpSpPr/>
              <p:nvPr/>
            </p:nvGrpSpPr>
            <p:grpSpPr>
              <a:xfrm>
                <a:off x="7195861" y="4249652"/>
                <a:ext cx="1957848" cy="849212"/>
                <a:chOff x="4379488" y="5424216"/>
                <a:chExt cx="3049489" cy="1322709"/>
              </a:xfrm>
            </p:grpSpPr>
            <p:cxnSp>
              <p:nvCxnSpPr>
                <p:cNvPr id="40" name="Straight Arrow Connector 39"/>
                <p:cNvCxnSpPr>
                  <a:stCxn id="41" idx="1"/>
                </p:cNvCxnSpPr>
                <p:nvPr/>
              </p:nvCxnSpPr>
              <p:spPr>
                <a:xfrm flipH="1" flipV="1">
                  <a:off x="4379488" y="5424216"/>
                  <a:ext cx="976319" cy="83116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5355808" y="5763838"/>
                  <a:ext cx="2073169" cy="983087"/>
                </a:xfrm>
                <a:prstGeom prst="rect">
                  <a:avLst/>
                </a:prstGeom>
                <a:noFill/>
              </p:spPr>
              <p:txBody>
                <a:bodyPr wrap="square" rtlCol="0">
                  <a:spAutoFit/>
                </a:bodyPr>
                <a:lstStyle/>
                <a:p>
                  <a:r>
                    <a:rPr lang="en-GB" sz="1200" b="0" dirty="0">
                      <a:solidFill>
                        <a:srgbClr val="1F497D"/>
                      </a:solidFill>
                      <a:latin typeface="Arial"/>
                      <a:cs typeface="Arial"/>
                    </a:rPr>
                    <a:t>Aluminium Shell </a:t>
                  </a:r>
                </a:p>
              </p:txBody>
            </p:sp>
          </p:grpSp>
          <p:grpSp>
            <p:nvGrpSpPr>
              <p:cNvPr id="24" name="Group 23"/>
              <p:cNvGrpSpPr/>
              <p:nvPr/>
            </p:nvGrpSpPr>
            <p:grpSpPr>
              <a:xfrm>
                <a:off x="5746118" y="4298474"/>
                <a:ext cx="2340485" cy="887023"/>
                <a:chOff x="2398774" y="5208282"/>
                <a:chExt cx="3645475" cy="1381603"/>
              </a:xfrm>
            </p:grpSpPr>
            <p:cxnSp>
              <p:nvCxnSpPr>
                <p:cNvPr id="34" name="Straight Arrow Connector 33"/>
                <p:cNvCxnSpPr/>
                <p:nvPr/>
              </p:nvCxnSpPr>
              <p:spPr>
                <a:xfrm flipH="1" flipV="1">
                  <a:off x="2398774" y="5208282"/>
                  <a:ext cx="1761737" cy="9394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2952909" y="6000033"/>
                  <a:ext cx="3091340" cy="589852"/>
                </a:xfrm>
                <a:prstGeom prst="rect">
                  <a:avLst/>
                </a:prstGeom>
                <a:noFill/>
              </p:spPr>
              <p:txBody>
                <a:bodyPr wrap="square" rtlCol="0">
                  <a:spAutoFit/>
                </a:bodyPr>
                <a:lstStyle/>
                <a:p>
                  <a:r>
                    <a:rPr lang="en-GB" sz="1200" b="0" dirty="0">
                      <a:solidFill>
                        <a:srgbClr val="1F497D"/>
                      </a:solidFill>
                      <a:latin typeface="Arial"/>
                      <a:cs typeface="Arial"/>
                    </a:rPr>
                    <a:t>Longitudinal Rods </a:t>
                  </a:r>
                </a:p>
              </p:txBody>
            </p:sp>
          </p:grpSp>
          <p:grpSp>
            <p:nvGrpSpPr>
              <p:cNvPr id="25" name="Group 24"/>
              <p:cNvGrpSpPr/>
              <p:nvPr/>
            </p:nvGrpSpPr>
            <p:grpSpPr>
              <a:xfrm>
                <a:off x="5133148" y="1855032"/>
                <a:ext cx="2902145" cy="856568"/>
                <a:chOff x="126662" y="2041745"/>
                <a:chExt cx="4520301" cy="1334166"/>
              </a:xfrm>
            </p:grpSpPr>
            <p:cxnSp>
              <p:nvCxnSpPr>
                <p:cNvPr id="32" name="Straight Arrow Connector 31"/>
                <p:cNvCxnSpPr>
                  <a:stCxn id="33" idx="3"/>
                </p:cNvCxnSpPr>
                <p:nvPr/>
              </p:nvCxnSpPr>
              <p:spPr>
                <a:xfrm>
                  <a:off x="3040057" y="2336672"/>
                  <a:ext cx="1606906" cy="10392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126662" y="2041745"/>
                  <a:ext cx="2913395" cy="589852"/>
                </a:xfrm>
                <a:prstGeom prst="rect">
                  <a:avLst/>
                </a:prstGeom>
                <a:noFill/>
              </p:spPr>
              <p:txBody>
                <a:bodyPr wrap="square" rtlCol="0">
                  <a:spAutoFit/>
                </a:bodyPr>
                <a:lstStyle/>
                <a:p>
                  <a:r>
                    <a:rPr lang="en-GB" sz="1200" b="0" dirty="0">
                      <a:solidFill>
                        <a:srgbClr val="1F497D"/>
                      </a:solidFill>
                      <a:latin typeface="Arial"/>
                      <a:cs typeface="Arial"/>
                    </a:rPr>
                    <a:t>Horizontal Pad </a:t>
                  </a:r>
                </a:p>
              </p:txBody>
            </p:sp>
          </p:grpSp>
          <p:grpSp>
            <p:nvGrpSpPr>
              <p:cNvPr id="26" name="Group 25"/>
              <p:cNvGrpSpPr/>
              <p:nvPr/>
            </p:nvGrpSpPr>
            <p:grpSpPr>
              <a:xfrm>
                <a:off x="4526753" y="2158463"/>
                <a:ext cx="2349308" cy="1289405"/>
                <a:chOff x="158478" y="1992680"/>
                <a:chExt cx="3659217" cy="2008342"/>
              </a:xfrm>
            </p:grpSpPr>
            <p:cxnSp>
              <p:nvCxnSpPr>
                <p:cNvPr id="30" name="Straight Arrow Connector 29"/>
                <p:cNvCxnSpPr/>
                <p:nvPr/>
              </p:nvCxnSpPr>
              <p:spPr>
                <a:xfrm>
                  <a:off x="2057728" y="2362012"/>
                  <a:ext cx="1759967" cy="16390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158478" y="1992680"/>
                  <a:ext cx="2362508" cy="654981"/>
                </a:xfrm>
                <a:prstGeom prst="rect">
                  <a:avLst/>
                </a:prstGeom>
                <a:noFill/>
              </p:spPr>
              <p:txBody>
                <a:bodyPr wrap="square" rtlCol="0">
                  <a:spAutoFit/>
                </a:bodyPr>
                <a:lstStyle/>
                <a:p>
                  <a:r>
                    <a:rPr lang="en-GB" sz="1200" b="0" dirty="0">
                      <a:solidFill>
                        <a:srgbClr val="1F497D"/>
                      </a:solidFill>
                      <a:latin typeface="Arial"/>
                      <a:cs typeface="Arial"/>
                    </a:rPr>
                    <a:t>Nb</a:t>
                  </a:r>
                  <a:r>
                    <a:rPr lang="en-GB" sz="1200" b="0" baseline="-25000" dirty="0">
                      <a:solidFill>
                        <a:srgbClr val="1F497D"/>
                      </a:solidFill>
                      <a:latin typeface="Arial"/>
                      <a:cs typeface="Arial"/>
                    </a:rPr>
                    <a:t>3</a:t>
                  </a:r>
                  <a:r>
                    <a:rPr lang="en-GB" sz="1200" b="0" dirty="0">
                      <a:solidFill>
                        <a:srgbClr val="1F497D"/>
                      </a:solidFill>
                      <a:latin typeface="Arial"/>
                      <a:cs typeface="Arial"/>
                    </a:rPr>
                    <a:t>Sn Coil </a:t>
                  </a:r>
                </a:p>
              </p:txBody>
            </p:sp>
          </p:grpSp>
          <p:grpSp>
            <p:nvGrpSpPr>
              <p:cNvPr id="27" name="Group 26"/>
              <p:cNvGrpSpPr/>
              <p:nvPr/>
            </p:nvGrpSpPr>
            <p:grpSpPr>
              <a:xfrm>
                <a:off x="4348585" y="2589502"/>
                <a:ext cx="1716083" cy="1081625"/>
                <a:chOff x="222014" y="2546433"/>
                <a:chExt cx="2672923" cy="1684709"/>
              </a:xfrm>
            </p:grpSpPr>
            <p:cxnSp>
              <p:nvCxnSpPr>
                <p:cNvPr id="28" name="Straight Arrow Connector 27"/>
                <p:cNvCxnSpPr/>
                <p:nvPr/>
              </p:nvCxnSpPr>
              <p:spPr>
                <a:xfrm>
                  <a:off x="1241488" y="3007447"/>
                  <a:ext cx="976321" cy="122369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222014" y="2546433"/>
                  <a:ext cx="2672923" cy="394754"/>
                </a:xfrm>
                <a:prstGeom prst="rect">
                  <a:avLst/>
                </a:prstGeom>
                <a:noFill/>
              </p:spPr>
              <p:txBody>
                <a:bodyPr wrap="square" rtlCol="0">
                  <a:spAutoFit/>
                </a:bodyPr>
                <a:lstStyle/>
                <a:p>
                  <a:r>
                    <a:rPr lang="en-GB" sz="1200" b="0" dirty="0">
                      <a:solidFill>
                        <a:srgbClr val="1F497D"/>
                      </a:solidFill>
                      <a:latin typeface="Arial"/>
                      <a:cs typeface="Arial"/>
                    </a:rPr>
                    <a:t>Electrical connexion box </a:t>
                  </a:r>
                </a:p>
              </p:txBody>
            </p:sp>
          </p:grpSp>
        </p:grpSp>
      </p:grpSp>
      <p:pic>
        <p:nvPicPr>
          <p:cNvPr id="43" name="Picture 4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9552" y="4365104"/>
            <a:ext cx="3056336" cy="2330513"/>
          </a:xfrm>
          <a:prstGeom prst="rect">
            <a:avLst/>
          </a:prstGeom>
        </p:spPr>
      </p:pic>
      <p:sp>
        <p:nvSpPr>
          <p:cNvPr id="44" name="Title 1"/>
          <p:cNvSpPr txBox="1">
            <a:spLocks/>
          </p:cNvSpPr>
          <p:nvPr/>
        </p:nvSpPr>
        <p:spPr>
          <a:xfrm>
            <a:off x="467544" y="4005064"/>
            <a:ext cx="3096344" cy="6040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1600" dirty="0">
                <a:solidFill>
                  <a:schemeClr val="tx2"/>
                </a:solidFill>
                <a:latin typeface="Arial"/>
                <a:cs typeface="Arial"/>
              </a:rPr>
              <a:t>SMC (Short Model Coil) </a:t>
            </a:r>
          </a:p>
        </p:txBody>
      </p:sp>
      <p:grpSp>
        <p:nvGrpSpPr>
          <p:cNvPr id="42" name="Group 41"/>
          <p:cNvGrpSpPr>
            <a:grpSpLocks noChangeAspect="1"/>
          </p:cNvGrpSpPr>
          <p:nvPr/>
        </p:nvGrpSpPr>
        <p:grpSpPr>
          <a:xfrm>
            <a:off x="1722491" y="1173105"/>
            <a:ext cx="5544616" cy="2681010"/>
            <a:chOff x="439910" y="836712"/>
            <a:chExt cx="5212210" cy="2520280"/>
          </a:xfrm>
        </p:grpSpPr>
        <p:pic>
          <p:nvPicPr>
            <p:cNvPr id="46" name="Picture 45" descr="SMC.jp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39910" y="1717939"/>
              <a:ext cx="1224000" cy="1180800"/>
            </a:xfrm>
            <a:prstGeom prst="rect">
              <a:avLst/>
            </a:prstGeom>
          </p:spPr>
        </p:pic>
        <p:cxnSp>
          <p:nvCxnSpPr>
            <p:cNvPr id="47" name="Straight Connector 46"/>
            <p:cNvCxnSpPr/>
            <p:nvPr/>
          </p:nvCxnSpPr>
          <p:spPr bwMode="auto">
            <a:xfrm rot="16200000">
              <a:off x="1821082" y="2179160"/>
              <a:ext cx="0" cy="314344"/>
            </a:xfrm>
            <a:prstGeom prst="line">
              <a:avLst/>
            </a:prstGeom>
            <a:noFill/>
            <a:ln w="25400" cap="flat" cmpd="sng" algn="ctr">
              <a:solidFill>
                <a:schemeClr val="tx1"/>
              </a:solidFill>
              <a:prstDash val="solid"/>
              <a:round/>
              <a:headEnd type="none" w="med" len="med"/>
              <a:tailEnd type="triangle" w="sm" len="lg"/>
            </a:ln>
            <a:effectLst/>
          </p:spPr>
        </p:cxnSp>
        <p:sp>
          <p:nvSpPr>
            <p:cNvPr id="48" name="TextBox 47"/>
            <p:cNvSpPr txBox="1"/>
            <p:nvPr/>
          </p:nvSpPr>
          <p:spPr>
            <a:xfrm>
              <a:off x="485837" y="1082462"/>
              <a:ext cx="1214028" cy="584776"/>
            </a:xfrm>
            <a:prstGeom prst="rect">
              <a:avLst/>
            </a:prstGeom>
            <a:noFill/>
          </p:spPr>
          <p:txBody>
            <a:bodyPr wrap="square" rtlCol="0">
              <a:spAutoFit/>
            </a:bodyPr>
            <a:lstStyle/>
            <a:p>
              <a:pPr algn="ctr"/>
              <a:r>
                <a:rPr lang="en-US" sz="1400" dirty="0">
                  <a:solidFill>
                    <a:srgbClr val="000090"/>
                  </a:solidFill>
                  <a:latin typeface="Arial"/>
                  <a:cs typeface="Arial"/>
                </a:rPr>
                <a:t>Short Model Coil</a:t>
              </a:r>
            </a:p>
          </p:txBody>
        </p:sp>
        <p:sp>
          <p:nvSpPr>
            <p:cNvPr id="49" name="TextBox 48"/>
            <p:cNvSpPr txBox="1"/>
            <p:nvPr/>
          </p:nvSpPr>
          <p:spPr>
            <a:xfrm>
              <a:off x="3888962" y="836712"/>
              <a:ext cx="1249522" cy="491852"/>
            </a:xfrm>
            <a:prstGeom prst="rect">
              <a:avLst/>
            </a:prstGeom>
            <a:noFill/>
            <a:ln>
              <a:solidFill>
                <a:schemeClr val="bg1"/>
              </a:solidFill>
            </a:ln>
          </p:spPr>
          <p:txBody>
            <a:bodyPr wrap="none" rtlCol="0">
              <a:spAutoFit/>
            </a:bodyPr>
            <a:lstStyle/>
            <a:p>
              <a:pPr algn="ctr"/>
              <a:r>
                <a:rPr lang="en-US" sz="1400" dirty="0">
                  <a:solidFill>
                    <a:srgbClr val="000090"/>
                  </a:solidFill>
                  <a:latin typeface="Arial"/>
                  <a:cs typeface="Arial"/>
                </a:rPr>
                <a:t>FReSCa2 13T</a:t>
              </a:r>
            </a:p>
            <a:p>
              <a:pPr algn="ctr"/>
              <a:r>
                <a:rPr lang="en-US" sz="1400" dirty="0">
                  <a:solidFill>
                    <a:srgbClr val="000090"/>
                  </a:solidFill>
                  <a:latin typeface="Arial"/>
                  <a:cs typeface="Arial"/>
                </a:rPr>
                <a:t>Nb</a:t>
              </a:r>
              <a:r>
                <a:rPr lang="en-US" sz="1400" baseline="-25000" dirty="0">
                  <a:solidFill>
                    <a:srgbClr val="000090"/>
                  </a:solidFill>
                  <a:latin typeface="Arial"/>
                  <a:cs typeface="Arial"/>
                </a:rPr>
                <a:t>3</a:t>
              </a:r>
              <a:r>
                <a:rPr lang="en-US" sz="1400" dirty="0">
                  <a:solidFill>
                    <a:srgbClr val="000090"/>
                  </a:solidFill>
                  <a:latin typeface="Arial"/>
                  <a:cs typeface="Arial"/>
                </a:rPr>
                <a:t>Sn Dipole</a:t>
              </a:r>
            </a:p>
          </p:txBody>
        </p:sp>
        <p:grpSp>
          <p:nvGrpSpPr>
            <p:cNvPr id="50" name="Group 49"/>
            <p:cNvGrpSpPr/>
            <p:nvPr/>
          </p:nvGrpSpPr>
          <p:grpSpPr>
            <a:xfrm>
              <a:off x="3594720" y="1299592"/>
              <a:ext cx="2057400" cy="2057400"/>
              <a:chOff x="76200" y="2895600"/>
              <a:chExt cx="2057400" cy="2057400"/>
            </a:xfrm>
          </p:grpSpPr>
          <p:pic>
            <p:nvPicPr>
              <p:cNvPr id="54" name="Picture 53" descr="FRESCA2.jp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76200" y="2970858"/>
                <a:ext cx="2016224" cy="1982142"/>
              </a:xfrm>
              <a:prstGeom prst="rect">
                <a:avLst/>
              </a:prstGeom>
            </p:spPr>
          </p:pic>
          <p:sp>
            <p:nvSpPr>
              <p:cNvPr id="55" name="Rectangle 54"/>
              <p:cNvSpPr/>
              <p:nvPr/>
            </p:nvSpPr>
            <p:spPr bwMode="auto">
              <a:xfrm>
                <a:off x="1600200" y="2895600"/>
                <a:ext cx="533400" cy="228600"/>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grpSp>
        <p:pic>
          <p:nvPicPr>
            <p:cNvPr id="51" name="Picture 50" descr="Screen shot 2012-02-05 at 10.08.19 PM.png"/>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962286" y="1689832"/>
              <a:ext cx="1301750" cy="1225550"/>
            </a:xfrm>
            <a:prstGeom prst="rect">
              <a:avLst/>
            </a:prstGeom>
          </p:spPr>
        </p:pic>
        <p:sp>
          <p:nvSpPr>
            <p:cNvPr id="52" name="TextBox 51"/>
            <p:cNvSpPr txBox="1"/>
            <p:nvPr/>
          </p:nvSpPr>
          <p:spPr>
            <a:xfrm>
              <a:off x="2049526" y="1082462"/>
              <a:ext cx="1245670" cy="588233"/>
            </a:xfrm>
            <a:prstGeom prst="rect">
              <a:avLst/>
            </a:prstGeom>
            <a:noFill/>
          </p:spPr>
          <p:txBody>
            <a:bodyPr wrap="none" rtlCol="0">
              <a:spAutoFit/>
            </a:bodyPr>
            <a:lstStyle/>
            <a:p>
              <a:pPr algn="ctr"/>
              <a:r>
                <a:rPr lang="en-US" sz="1400" dirty="0">
                  <a:solidFill>
                    <a:srgbClr val="000090"/>
                  </a:solidFill>
                  <a:latin typeface="Arial"/>
                  <a:cs typeface="Arial"/>
                </a:rPr>
                <a:t>Race-track </a:t>
              </a:r>
            </a:p>
            <a:p>
              <a:pPr algn="ctr"/>
              <a:r>
                <a:rPr lang="en-US" sz="1400" dirty="0">
                  <a:solidFill>
                    <a:srgbClr val="000090"/>
                  </a:solidFill>
                  <a:latin typeface="Arial"/>
                  <a:cs typeface="Arial"/>
                </a:rPr>
                <a:t>Model Coil</a:t>
              </a:r>
            </a:p>
          </p:txBody>
        </p:sp>
        <p:cxnSp>
          <p:nvCxnSpPr>
            <p:cNvPr id="53" name="Straight Connector 52"/>
            <p:cNvCxnSpPr/>
            <p:nvPr/>
          </p:nvCxnSpPr>
          <p:spPr bwMode="auto">
            <a:xfrm rot="16200000">
              <a:off x="3421208" y="2179159"/>
              <a:ext cx="0" cy="314344"/>
            </a:xfrm>
            <a:prstGeom prst="line">
              <a:avLst/>
            </a:prstGeom>
            <a:noFill/>
            <a:ln w="25400" cap="flat" cmpd="sng" algn="ctr">
              <a:solidFill>
                <a:schemeClr val="tx1"/>
              </a:solidFill>
              <a:prstDash val="solid"/>
              <a:round/>
              <a:headEnd type="none" w="med" len="med"/>
              <a:tailEnd type="triangle" w="sm" len="lg"/>
            </a:ln>
            <a:effectLst/>
          </p:spPr>
        </p:cxnSp>
      </p:grpSp>
      <p:pic>
        <p:nvPicPr>
          <p:cNvPr id="56" name="Picture 55"/>
          <p:cNvPicPr>
            <a:picLocks noChangeAspect="1"/>
          </p:cNvPicPr>
          <p:nvPr/>
        </p:nvPicPr>
        <p:blipFill>
          <a:blip r:embed="rId7"/>
          <a:stretch>
            <a:fillRect/>
          </a:stretch>
        </p:blipFill>
        <p:spPr>
          <a:xfrm>
            <a:off x="6657584" y="4365104"/>
            <a:ext cx="2486416" cy="2110033"/>
          </a:xfrm>
          <a:prstGeom prst="rect">
            <a:avLst/>
          </a:prstGeom>
        </p:spPr>
      </p:pic>
      <p:sp>
        <p:nvSpPr>
          <p:cNvPr id="57" name="TextBox 56"/>
          <p:cNvSpPr txBox="1"/>
          <p:nvPr/>
        </p:nvSpPr>
        <p:spPr>
          <a:xfrm>
            <a:off x="7308304" y="4005064"/>
            <a:ext cx="1085554" cy="338554"/>
          </a:xfrm>
          <a:prstGeom prst="rect">
            <a:avLst/>
          </a:prstGeom>
          <a:noFill/>
          <a:ln>
            <a:solidFill>
              <a:schemeClr val="bg1"/>
            </a:solidFill>
          </a:ln>
        </p:spPr>
        <p:txBody>
          <a:bodyPr wrap="none" rtlCol="0">
            <a:spAutoFit/>
          </a:bodyPr>
          <a:lstStyle/>
          <a:p>
            <a:pPr algn="ctr"/>
            <a:r>
              <a:rPr lang="en-US" sz="1600" dirty="0">
                <a:solidFill>
                  <a:srgbClr val="000090"/>
                </a:solidFill>
                <a:latin typeface="Arial"/>
                <a:cs typeface="Arial"/>
              </a:rPr>
              <a:t>FReSCa2 </a:t>
            </a:r>
          </a:p>
        </p:txBody>
      </p:sp>
    </p:spTree>
    <p:extLst>
      <p:ext uri="{BB962C8B-B14F-4D97-AF65-F5344CB8AC3E}">
        <p14:creationId xmlns:p14="http://schemas.microsoft.com/office/powerpoint/2010/main" val="1367579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8025C-87C0-6844-B97D-0433A55D1452}"/>
              </a:ext>
            </a:extLst>
          </p:cNvPr>
          <p:cNvSpPr>
            <a:spLocks noGrp="1"/>
          </p:cNvSpPr>
          <p:nvPr>
            <p:ph type="title"/>
          </p:nvPr>
        </p:nvSpPr>
        <p:spPr/>
        <p:txBody>
          <a:bodyPr/>
          <a:lstStyle/>
          <a:p>
            <a:r>
              <a:rPr lang="en-CH" dirty="0"/>
              <a:t>SMC &amp; RMC in a nutshell</a:t>
            </a:r>
          </a:p>
        </p:txBody>
      </p:sp>
      <p:sp>
        <p:nvSpPr>
          <p:cNvPr id="3" name="Content Placeholder 2">
            <a:extLst>
              <a:ext uri="{FF2B5EF4-FFF2-40B4-BE49-F238E27FC236}">
                <a16:creationId xmlns:a16="http://schemas.microsoft.com/office/drawing/2014/main" id="{A8E7524C-F803-164D-AB2C-A9E6112554E9}"/>
              </a:ext>
            </a:extLst>
          </p:cNvPr>
          <p:cNvSpPr>
            <a:spLocks noGrp="1"/>
          </p:cNvSpPr>
          <p:nvPr>
            <p:ph idx="1"/>
          </p:nvPr>
        </p:nvSpPr>
        <p:spPr>
          <a:xfrm>
            <a:off x="381000" y="1143000"/>
            <a:ext cx="8583488" cy="5526360"/>
          </a:xfrm>
        </p:spPr>
        <p:txBody>
          <a:bodyPr/>
          <a:lstStyle/>
          <a:p>
            <a:pPr marL="0" indent="0">
              <a:buNone/>
            </a:pPr>
            <a:r>
              <a:rPr lang="en-CH" dirty="0"/>
              <a:t>SMC, Small Model Coil</a:t>
            </a:r>
          </a:p>
          <a:p>
            <a:pPr marL="0" indent="0">
              <a:buNone/>
            </a:pPr>
            <a:endParaRPr lang="en-CH" dirty="0"/>
          </a:p>
          <a:p>
            <a:r>
              <a:rPr lang="en-CH" dirty="0"/>
              <a:t>initially 1.25 mm in a 14 stand cable  followed by 1 mm strand in a 18 strand cable (11T version 0.7 mm stand in a 40 strand cable)</a:t>
            </a:r>
          </a:p>
          <a:p>
            <a:r>
              <a:rPr lang="en-CH" dirty="0"/>
              <a:t>2 racetrack coils (28 turn/layer) (1 racetrack coil for the 11T version, 35 t/l )</a:t>
            </a:r>
          </a:p>
          <a:p>
            <a:pPr marL="0" indent="0">
              <a:buNone/>
            </a:pPr>
            <a:r>
              <a:rPr lang="en-CH" dirty="0"/>
              <a:t>Test basic layout: racetrack coils in a S-B-K structure. Coil technology test (glass-fibre braiding, Inpregnation with CTD101, traces, instrumentation. Look at: prestress scan, quench mechanisms, MIITs, ramp rates, go close to Ic, degradation after pushing it a bit)</a:t>
            </a:r>
          </a:p>
          <a:p>
            <a:pPr marL="0" indent="0">
              <a:buNone/>
            </a:pPr>
            <a:endParaRPr lang="en-CH" dirty="0"/>
          </a:p>
          <a:p>
            <a:pPr marL="0" indent="0">
              <a:buNone/>
            </a:pPr>
            <a:r>
              <a:rPr lang="en-CH" dirty="0"/>
              <a:t>RMC, Racetrack Model coil</a:t>
            </a:r>
          </a:p>
          <a:p>
            <a:r>
              <a:rPr lang="en-CH" dirty="0"/>
              <a:t>1 mm strand in a 40 strand cable: same as Fresca2 (33 or 35 t/l) (+ MQXF version: 0.85 mm strand in a 40 strand cable)</a:t>
            </a:r>
          </a:p>
          <a:p>
            <a:r>
              <a:rPr lang="en-CH" dirty="0"/>
              <a:t>2 racetrack coils</a:t>
            </a:r>
          </a:p>
          <a:p>
            <a:pPr marL="0" indent="0">
              <a:buNone/>
            </a:pPr>
            <a:r>
              <a:rPr lang="en-CH" dirty="0"/>
              <a:t>Test full cable in a racetrack model: Layer jump, prestress scan, quench mechanisms, MIITs, ramp rates, go to the same field level as Fresca2. Final check of all technologies before making the full magnet (except for the flared ends)</a:t>
            </a:r>
          </a:p>
          <a:p>
            <a:pPr marL="0" indent="0">
              <a:buNone/>
            </a:pPr>
            <a:endParaRPr lang="en-CH" dirty="0"/>
          </a:p>
        </p:txBody>
      </p:sp>
      <p:sp>
        <p:nvSpPr>
          <p:cNvPr id="4" name="Slide Number Placeholder 3">
            <a:extLst>
              <a:ext uri="{FF2B5EF4-FFF2-40B4-BE49-F238E27FC236}">
                <a16:creationId xmlns:a16="http://schemas.microsoft.com/office/drawing/2014/main" id="{FE676F21-43F5-6043-886B-7C9BA3BC26A3}"/>
              </a:ext>
            </a:extLst>
          </p:cNvPr>
          <p:cNvSpPr>
            <a:spLocks noGrp="1"/>
          </p:cNvSpPr>
          <p:nvPr>
            <p:ph type="sldNum" sz="quarter" idx="10"/>
          </p:nvPr>
        </p:nvSpPr>
        <p:spPr/>
        <p:txBody>
          <a:bodyPr/>
          <a:lstStyle/>
          <a:p>
            <a:fld id="{28C57388-5BA1-214C-B04D-06BAAA3280B9}" type="slidenum">
              <a:rPr lang="en-US" smtClean="0"/>
              <a:pPr/>
              <a:t>6</a:t>
            </a:fld>
            <a:endParaRPr lang="en-US"/>
          </a:p>
        </p:txBody>
      </p:sp>
    </p:spTree>
    <p:extLst>
      <p:ext uri="{BB962C8B-B14F-4D97-AF65-F5344CB8AC3E}">
        <p14:creationId xmlns:p14="http://schemas.microsoft.com/office/powerpoint/2010/main" val="1992777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34802-2805-9F41-B742-A275B8330DCD}"/>
              </a:ext>
            </a:extLst>
          </p:cNvPr>
          <p:cNvSpPr>
            <a:spLocks noGrp="1"/>
          </p:cNvSpPr>
          <p:nvPr>
            <p:ph type="title"/>
          </p:nvPr>
        </p:nvSpPr>
        <p:spPr/>
        <p:txBody>
          <a:bodyPr/>
          <a:lstStyle/>
          <a:p>
            <a:r>
              <a:rPr lang="en-CH" dirty="0"/>
              <a:t>SMC &amp; RMC </a:t>
            </a:r>
          </a:p>
        </p:txBody>
      </p:sp>
      <p:pic>
        <p:nvPicPr>
          <p:cNvPr id="6" name="Content Placeholder 5">
            <a:extLst>
              <a:ext uri="{FF2B5EF4-FFF2-40B4-BE49-F238E27FC236}">
                <a16:creationId xmlns:a16="http://schemas.microsoft.com/office/drawing/2014/main" id="{4EF50F87-8AB5-734E-AEBC-186694ED8E38}"/>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l="3704"/>
          <a:stretch/>
        </p:blipFill>
        <p:spPr>
          <a:xfrm>
            <a:off x="611560" y="1346417"/>
            <a:ext cx="3744416" cy="2477186"/>
          </a:xfrm>
        </p:spPr>
      </p:pic>
      <p:sp>
        <p:nvSpPr>
          <p:cNvPr id="4" name="Slide Number Placeholder 3">
            <a:extLst>
              <a:ext uri="{FF2B5EF4-FFF2-40B4-BE49-F238E27FC236}">
                <a16:creationId xmlns:a16="http://schemas.microsoft.com/office/drawing/2014/main" id="{FB48C528-1876-4F44-A8A7-24F35392DD16}"/>
              </a:ext>
            </a:extLst>
          </p:cNvPr>
          <p:cNvSpPr>
            <a:spLocks noGrp="1"/>
          </p:cNvSpPr>
          <p:nvPr>
            <p:ph type="sldNum" sz="quarter" idx="10"/>
          </p:nvPr>
        </p:nvSpPr>
        <p:spPr/>
        <p:txBody>
          <a:bodyPr/>
          <a:lstStyle/>
          <a:p>
            <a:fld id="{28C57388-5BA1-214C-B04D-06BAAA3280B9}" type="slidenum">
              <a:rPr lang="en-US" smtClean="0"/>
              <a:pPr/>
              <a:t>7</a:t>
            </a:fld>
            <a:endParaRPr lang="en-US"/>
          </a:p>
        </p:txBody>
      </p:sp>
      <p:pic>
        <p:nvPicPr>
          <p:cNvPr id="8" name="Picture 7">
            <a:extLst>
              <a:ext uri="{FF2B5EF4-FFF2-40B4-BE49-F238E27FC236}">
                <a16:creationId xmlns:a16="http://schemas.microsoft.com/office/drawing/2014/main" id="{A5CE6F57-EB6F-3C40-BD86-8910B325677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r="3939" b="47010"/>
          <a:stretch/>
        </p:blipFill>
        <p:spPr>
          <a:xfrm>
            <a:off x="4376315" y="1124744"/>
            <a:ext cx="4795127" cy="3028603"/>
          </a:xfrm>
          <a:prstGeom prst="rect">
            <a:avLst/>
          </a:prstGeom>
        </p:spPr>
      </p:pic>
      <p:pic>
        <p:nvPicPr>
          <p:cNvPr id="10" name="Picture 9">
            <a:extLst>
              <a:ext uri="{FF2B5EF4-FFF2-40B4-BE49-F238E27FC236}">
                <a16:creationId xmlns:a16="http://schemas.microsoft.com/office/drawing/2014/main" id="{8BA4D12C-BD51-7547-9C47-0DF9048DA26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49989" r="7844"/>
          <a:stretch/>
        </p:blipFill>
        <p:spPr>
          <a:xfrm>
            <a:off x="3187310" y="4629466"/>
            <a:ext cx="3586568" cy="2228534"/>
          </a:xfrm>
          <a:prstGeom prst="rect">
            <a:avLst/>
          </a:prstGeom>
        </p:spPr>
      </p:pic>
      <p:sp>
        <p:nvSpPr>
          <p:cNvPr id="11" name="Content Placeholder 2">
            <a:extLst>
              <a:ext uri="{FF2B5EF4-FFF2-40B4-BE49-F238E27FC236}">
                <a16:creationId xmlns:a16="http://schemas.microsoft.com/office/drawing/2014/main" id="{BCC37894-6AC2-A341-A98C-F9E79D51DBEF}"/>
              </a:ext>
            </a:extLst>
          </p:cNvPr>
          <p:cNvSpPr txBox="1">
            <a:spLocks/>
          </p:cNvSpPr>
          <p:nvPr/>
        </p:nvSpPr>
        <p:spPr bwMode="auto">
          <a:xfrm>
            <a:off x="355166" y="3951457"/>
            <a:ext cx="3280730" cy="2574032"/>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1pPr>
            <a:lvl2pPr marL="742950" indent="-28575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2pPr>
            <a:lvl3pPr marL="11430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3pPr>
            <a:lvl4pPr marL="16002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4pPr>
            <a:lvl5pPr marL="2057400" indent="-228600" algn="l" rtl="0" eaLnBrk="0" fontAlgn="base" hangingPunct="0">
              <a:spcBef>
                <a:spcPct val="20000"/>
              </a:spcBef>
              <a:spcAft>
                <a:spcPct val="0"/>
              </a:spcAft>
              <a:buChar char="»"/>
              <a:defRPr sz="1800">
                <a:solidFill>
                  <a:schemeClr val="tx1"/>
                </a:solidFill>
                <a:latin typeface="Arial"/>
                <a:ea typeface="ＭＳ Ｐゴシック" pitchFamily="-106"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6" charset="-128"/>
              </a:defRPr>
            </a:lvl9pPr>
          </a:lstStyle>
          <a:p>
            <a:r>
              <a:rPr lang="en-CH" b="0" kern="0" dirty="0"/>
              <a:t>Shell bladder and keys</a:t>
            </a:r>
          </a:p>
          <a:p>
            <a:r>
              <a:rPr lang="en-CH" b="0" kern="0" dirty="0"/>
              <a:t>Axial:  Al rods &amp; end plate</a:t>
            </a:r>
          </a:p>
          <a:p>
            <a:r>
              <a:rPr lang="en-CH" b="0" kern="0" dirty="0"/>
              <a:t>glass fibre braided sleeve, Impreg: CTD101</a:t>
            </a:r>
          </a:p>
          <a:p>
            <a:r>
              <a:rPr lang="en-CH" b="0" kern="0" dirty="0"/>
              <a:t>Trace with V taps and Quench heaters</a:t>
            </a:r>
          </a:p>
          <a:p>
            <a:r>
              <a:rPr lang="en-CH" b="0" kern="0" dirty="0"/>
              <a:t>pole strain gauges</a:t>
            </a:r>
          </a:p>
        </p:txBody>
      </p:sp>
      <p:pic>
        <p:nvPicPr>
          <p:cNvPr id="5" name="Picture 4">
            <a:extLst>
              <a:ext uri="{FF2B5EF4-FFF2-40B4-BE49-F238E27FC236}">
                <a16:creationId xmlns:a16="http://schemas.microsoft.com/office/drawing/2014/main" id="{3618FC57-D7D5-5141-A779-4CFDFF660C6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681626" y="3922782"/>
            <a:ext cx="2413965" cy="1810474"/>
          </a:xfrm>
          <a:prstGeom prst="rect">
            <a:avLst/>
          </a:prstGeom>
        </p:spPr>
      </p:pic>
    </p:spTree>
    <p:extLst>
      <p:ext uri="{BB962C8B-B14F-4D97-AF65-F5344CB8AC3E}">
        <p14:creationId xmlns:p14="http://schemas.microsoft.com/office/powerpoint/2010/main" val="4115051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57A72-10BC-EE4F-99BF-3D50254B5150}"/>
              </a:ext>
            </a:extLst>
          </p:cNvPr>
          <p:cNvSpPr>
            <a:spLocks noGrp="1"/>
          </p:cNvSpPr>
          <p:nvPr>
            <p:ph type="title"/>
          </p:nvPr>
        </p:nvSpPr>
        <p:spPr/>
        <p:txBody>
          <a:bodyPr/>
          <a:lstStyle/>
          <a:p>
            <a:r>
              <a:rPr lang="en-CH" dirty="0"/>
              <a:t>SMC test results - 1</a:t>
            </a:r>
          </a:p>
        </p:txBody>
      </p:sp>
      <p:sp>
        <p:nvSpPr>
          <p:cNvPr id="4" name="Slide Number Placeholder 3">
            <a:extLst>
              <a:ext uri="{FF2B5EF4-FFF2-40B4-BE49-F238E27FC236}">
                <a16:creationId xmlns:a16="http://schemas.microsoft.com/office/drawing/2014/main" id="{5AA92142-A526-0C44-8A45-67410AA073D8}"/>
              </a:ext>
            </a:extLst>
          </p:cNvPr>
          <p:cNvSpPr>
            <a:spLocks noGrp="1"/>
          </p:cNvSpPr>
          <p:nvPr>
            <p:ph type="sldNum" sz="quarter" idx="10"/>
          </p:nvPr>
        </p:nvSpPr>
        <p:spPr/>
        <p:txBody>
          <a:bodyPr/>
          <a:lstStyle/>
          <a:p>
            <a:fld id="{28C57388-5BA1-214C-B04D-06BAAA3280B9}" type="slidenum">
              <a:rPr lang="en-US" smtClean="0"/>
              <a:pPr/>
              <a:t>8</a:t>
            </a:fld>
            <a:endParaRPr lang="en-US"/>
          </a:p>
        </p:txBody>
      </p:sp>
      <p:pic>
        <p:nvPicPr>
          <p:cNvPr id="6" name="Picture 5">
            <a:extLst>
              <a:ext uri="{FF2B5EF4-FFF2-40B4-BE49-F238E27FC236}">
                <a16:creationId xmlns:a16="http://schemas.microsoft.com/office/drawing/2014/main" id="{F8FB41DE-F10B-D245-A58A-92C16295DE7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5144" t="13413" r="7843" b="10376"/>
          <a:stretch/>
        </p:blipFill>
        <p:spPr>
          <a:xfrm>
            <a:off x="274002" y="1251504"/>
            <a:ext cx="8869998" cy="5489864"/>
          </a:xfrm>
          <a:prstGeom prst="rect">
            <a:avLst/>
          </a:prstGeom>
        </p:spPr>
      </p:pic>
    </p:spTree>
    <p:extLst>
      <p:ext uri="{BB962C8B-B14F-4D97-AF65-F5344CB8AC3E}">
        <p14:creationId xmlns:p14="http://schemas.microsoft.com/office/powerpoint/2010/main" val="2131758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3EF51-3861-BA4B-A9BC-B275F14D944E}"/>
              </a:ext>
            </a:extLst>
          </p:cNvPr>
          <p:cNvSpPr>
            <a:spLocks noGrp="1"/>
          </p:cNvSpPr>
          <p:nvPr>
            <p:ph type="title"/>
          </p:nvPr>
        </p:nvSpPr>
        <p:spPr/>
        <p:txBody>
          <a:bodyPr/>
          <a:lstStyle/>
          <a:p>
            <a:r>
              <a:rPr lang="en-CH" dirty="0"/>
              <a:t>SMC test results - 2</a:t>
            </a:r>
          </a:p>
        </p:txBody>
      </p:sp>
      <p:pic>
        <p:nvPicPr>
          <p:cNvPr id="6" name="Content Placeholder 5">
            <a:extLst>
              <a:ext uri="{FF2B5EF4-FFF2-40B4-BE49-F238E27FC236}">
                <a16:creationId xmlns:a16="http://schemas.microsoft.com/office/drawing/2014/main" id="{C73E48C3-1CA0-1347-90E7-5633419EF072}"/>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l="3846" t="19113" r="3763" b="10983"/>
          <a:stretch/>
        </p:blipFill>
        <p:spPr>
          <a:xfrm>
            <a:off x="360867" y="1772816"/>
            <a:ext cx="8619622" cy="4608511"/>
          </a:xfrm>
        </p:spPr>
      </p:pic>
      <p:sp>
        <p:nvSpPr>
          <p:cNvPr id="4" name="Slide Number Placeholder 3">
            <a:extLst>
              <a:ext uri="{FF2B5EF4-FFF2-40B4-BE49-F238E27FC236}">
                <a16:creationId xmlns:a16="http://schemas.microsoft.com/office/drawing/2014/main" id="{65539604-0E39-6E44-9A5E-B3829B3A06B3}"/>
              </a:ext>
            </a:extLst>
          </p:cNvPr>
          <p:cNvSpPr>
            <a:spLocks noGrp="1"/>
          </p:cNvSpPr>
          <p:nvPr>
            <p:ph type="sldNum" sz="quarter" idx="10"/>
          </p:nvPr>
        </p:nvSpPr>
        <p:spPr/>
        <p:txBody>
          <a:bodyPr/>
          <a:lstStyle/>
          <a:p>
            <a:fld id="{28C57388-5BA1-214C-B04D-06BAAA3280B9}" type="slidenum">
              <a:rPr lang="en-US" smtClean="0"/>
              <a:pPr/>
              <a:t>9</a:t>
            </a:fld>
            <a:endParaRPr lang="en-US"/>
          </a:p>
        </p:txBody>
      </p:sp>
    </p:spTree>
    <p:extLst>
      <p:ext uri="{BB962C8B-B14F-4D97-AF65-F5344CB8AC3E}">
        <p14:creationId xmlns:p14="http://schemas.microsoft.com/office/powerpoint/2010/main" val="183408755"/>
      </p:ext>
    </p:extLst>
  </p:cSld>
  <p:clrMapOvr>
    <a:masterClrMapping/>
  </p:clrMapOvr>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Tahoma"/>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1" i="0" u="none" strike="noStrike" cap="none" normalizeH="0" baseline="0">
            <a:ln>
              <a:noFill/>
            </a:ln>
            <a:solidFill>
              <a:schemeClr val="tx1"/>
            </a:solidFill>
            <a:effectLst/>
            <a:latin typeface="Tahoma" pitchFamily="-10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1" i="0" u="none" strike="noStrike" cap="none" normalizeH="0" baseline="0">
            <a:ln>
              <a:noFill/>
            </a:ln>
            <a:solidFill>
              <a:schemeClr val="tx1"/>
            </a:solidFill>
            <a:effectLst/>
            <a:latin typeface="Tahoma" pitchFamily="-106" charset="0"/>
          </a:defRPr>
        </a:defP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21401</TotalTime>
  <Words>1968</Words>
  <Application>Microsoft Macintosh PowerPoint</Application>
  <PresentationFormat>On-screen Show (4:3)</PresentationFormat>
  <Paragraphs>333</Paragraphs>
  <Slides>28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Tahoma</vt:lpstr>
      <vt:lpstr>Times New Roman</vt:lpstr>
      <vt:lpstr>Modèle par défaut</vt:lpstr>
      <vt:lpstr>Racetrack and Block Coils </vt:lpstr>
      <vt:lpstr>Contents</vt:lpstr>
      <vt:lpstr>Superconducting accelerators magnets;                  the state of the art</vt:lpstr>
      <vt:lpstr>Nb3Sn HFM development @ CERN</vt:lpstr>
      <vt:lpstr>CERN-European development evolution on dipoles</vt:lpstr>
      <vt:lpstr>SMC &amp; RMC in a nutshell</vt:lpstr>
      <vt:lpstr>SMC &amp; RMC </vt:lpstr>
      <vt:lpstr>SMC test results - 1</vt:lpstr>
      <vt:lpstr>SMC test results - 2</vt:lpstr>
      <vt:lpstr>RMC test results </vt:lpstr>
      <vt:lpstr>SMC – RMC  --  some worries</vt:lpstr>
      <vt:lpstr>Nb3Sn HFM development @ CERN</vt:lpstr>
      <vt:lpstr>Fresca2 design</vt:lpstr>
      <vt:lpstr>Fabrication of Fresca2</vt:lpstr>
      <vt:lpstr>Cold test of the Fresca2</vt:lpstr>
      <vt:lpstr>FCC development  (2014 - ... )</vt:lpstr>
      <vt:lpstr>Nb3Sn HFM development @ CERN</vt:lpstr>
      <vt:lpstr>16 T ,  CERN approach , go in steps</vt:lpstr>
      <vt:lpstr>Comparison RMC-eRMC</vt:lpstr>
      <vt:lpstr>ERMC</vt:lpstr>
      <vt:lpstr>ERMC (dummy) assembly</vt:lpstr>
      <vt:lpstr>ERMC test results</vt:lpstr>
      <vt:lpstr>RMM assembly</vt:lpstr>
      <vt:lpstr>Lessons learned-1    SMC-RMC-Fresca2</vt:lpstr>
      <vt:lpstr>Lessons learned-2    SMC-RMC-Fresca2</vt:lpstr>
      <vt:lpstr>Lessons learned-3</vt:lpstr>
      <vt:lpstr>Lessons learned-4</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R&amp;D on HFM</dc:title>
  <dc:subject/>
  <dc:creator>Gijs de Rijk</dc:creator>
  <cp:keywords/>
  <dc:description/>
  <cp:lastModifiedBy>Gijs De Rijk</cp:lastModifiedBy>
  <cp:revision>2051</cp:revision>
  <cp:lastPrinted>2016-10-03T09:54:47Z</cp:lastPrinted>
  <dcterms:created xsi:type="dcterms:W3CDTF">2010-06-06T10:48:50Z</dcterms:created>
  <dcterms:modified xsi:type="dcterms:W3CDTF">2021-04-16T07:42:28Z</dcterms:modified>
  <cp:category/>
</cp:coreProperties>
</file>