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60" r:id="rId1"/>
  </p:sldMasterIdLst>
  <p:notesMasterIdLst>
    <p:notesMasterId r:id="rId21"/>
  </p:notesMasterIdLst>
  <p:handoutMasterIdLst>
    <p:handoutMasterId r:id="rId22"/>
  </p:handoutMasterIdLst>
  <p:sldIdLst>
    <p:sldId id="407" r:id="rId2"/>
    <p:sldId id="456" r:id="rId3"/>
    <p:sldId id="447" r:id="rId4"/>
    <p:sldId id="459" r:id="rId5"/>
    <p:sldId id="443" r:id="rId6"/>
    <p:sldId id="449" r:id="rId7"/>
    <p:sldId id="461" r:id="rId8"/>
    <p:sldId id="450" r:id="rId9"/>
    <p:sldId id="430" r:id="rId10"/>
    <p:sldId id="458" r:id="rId11"/>
    <p:sldId id="462" r:id="rId12"/>
    <p:sldId id="448" r:id="rId13"/>
    <p:sldId id="451" r:id="rId14"/>
    <p:sldId id="452" r:id="rId15"/>
    <p:sldId id="460" r:id="rId16"/>
    <p:sldId id="457" r:id="rId17"/>
    <p:sldId id="453" r:id="rId18"/>
    <p:sldId id="415" r:id="rId19"/>
    <p:sldId id="434" r:id="rId20"/>
  </p:sldIdLst>
  <p:sldSz cx="12192000" cy="6858000"/>
  <p:notesSz cx="9872663" cy="67976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141" userDrawn="1">
          <p15:clr>
            <a:srgbClr val="A4A3A4"/>
          </p15:clr>
        </p15:guide>
        <p15:guide id="2" pos="3111"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t2" initials="e" lastIdx="2" clrIdx="0"/>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005828"/>
    <a:srgbClr val="0055A0"/>
    <a:srgbClr val="FFFFFF"/>
    <a:srgbClr val="FF66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75102" autoAdjust="0"/>
  </p:normalViewPr>
  <p:slideViewPr>
    <p:cSldViewPr snapToGrid="0" snapToObjects="1">
      <p:cViewPr varScale="1">
        <p:scale>
          <a:sx n="62" d="100"/>
          <a:sy n="62" d="100"/>
        </p:scale>
        <p:origin x="1368" y="6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notesViewPr>
    <p:cSldViewPr snapToGrid="0" snapToObjects="1">
      <p:cViewPr varScale="1">
        <p:scale>
          <a:sx n="76" d="100"/>
          <a:sy n="76" d="100"/>
        </p:scale>
        <p:origin x="-2088" y="-128"/>
      </p:cViewPr>
      <p:guideLst>
        <p:guide orient="horz" pos="2141"/>
        <p:guide pos="311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7F3CDDE-E5AA-4EA9-890C-018A4B0D40A6}" type="doc">
      <dgm:prSet loTypeId="urn:microsoft.com/office/officeart/2005/8/layout/radial1" loCatId="relationship" qsTypeId="urn:microsoft.com/office/officeart/2005/8/quickstyle/simple1" qsCatId="simple" csTypeId="urn:microsoft.com/office/officeart/2005/8/colors/accent0_3" csCatId="mainScheme" phldr="1"/>
      <dgm:spPr/>
      <dgm:t>
        <a:bodyPr/>
        <a:lstStyle/>
        <a:p>
          <a:endParaRPr lang="en-US"/>
        </a:p>
      </dgm:t>
    </dgm:pt>
    <dgm:pt modelId="{92DDAB2D-C95B-4387-9DBC-99A64222D572}">
      <dgm:prSet phldrT="[Text]" custT="1"/>
      <dgm:spPr/>
      <dgm:t>
        <a:bodyPr/>
        <a:lstStyle/>
        <a:p>
          <a:r>
            <a:rPr lang="en-US" sz="2000" b="1" dirty="0"/>
            <a:t>Magnet project</a:t>
          </a:r>
        </a:p>
      </dgm:t>
    </dgm:pt>
    <dgm:pt modelId="{819F2454-1025-439F-8819-1B13B61F5CB3}" type="parTrans" cxnId="{DA60E0F6-E680-45BD-8DFE-77E1419A248B}">
      <dgm:prSet/>
      <dgm:spPr/>
      <dgm:t>
        <a:bodyPr/>
        <a:lstStyle/>
        <a:p>
          <a:endParaRPr lang="en-US" sz="1400"/>
        </a:p>
      </dgm:t>
    </dgm:pt>
    <dgm:pt modelId="{B40F2D0E-F485-4A5F-B2E4-6F340E026DCC}" type="sibTrans" cxnId="{DA60E0F6-E680-45BD-8DFE-77E1419A248B}">
      <dgm:prSet/>
      <dgm:spPr/>
      <dgm:t>
        <a:bodyPr/>
        <a:lstStyle/>
        <a:p>
          <a:endParaRPr lang="en-US" sz="1400"/>
        </a:p>
      </dgm:t>
    </dgm:pt>
    <dgm:pt modelId="{B2967FF9-771C-4302-AACD-125D9A74850A}">
      <dgm:prSet phldrT="[Text]" custT="1"/>
      <dgm:spPr/>
      <dgm:t>
        <a:bodyPr/>
        <a:lstStyle/>
        <a:p>
          <a:r>
            <a:rPr lang="en-US" sz="1400" dirty="0"/>
            <a:t>Conductor &amp; Cabling</a:t>
          </a:r>
        </a:p>
      </dgm:t>
    </dgm:pt>
    <dgm:pt modelId="{284C08C2-4A55-4905-8243-211ECB7F3C05}" type="parTrans" cxnId="{DB9145FD-A90F-42EE-97E7-019A17205E84}">
      <dgm:prSet custT="1"/>
      <dgm:spPr/>
      <dgm:t>
        <a:bodyPr/>
        <a:lstStyle/>
        <a:p>
          <a:endParaRPr lang="en-US" sz="1400"/>
        </a:p>
      </dgm:t>
    </dgm:pt>
    <dgm:pt modelId="{8F5FAF3E-D33E-4B2F-9A7A-5078B4B19F15}" type="sibTrans" cxnId="{DB9145FD-A90F-42EE-97E7-019A17205E84}">
      <dgm:prSet/>
      <dgm:spPr/>
      <dgm:t>
        <a:bodyPr/>
        <a:lstStyle/>
        <a:p>
          <a:endParaRPr lang="en-US" sz="1400"/>
        </a:p>
      </dgm:t>
    </dgm:pt>
    <dgm:pt modelId="{C20799C8-4BE0-43EC-8148-34653189F2C5}">
      <dgm:prSet phldrT="[Text]" custT="1"/>
      <dgm:spPr/>
      <dgm:t>
        <a:bodyPr/>
        <a:lstStyle/>
        <a:p>
          <a:r>
            <a:rPr lang="en-US" sz="1400" dirty="0"/>
            <a:t>Insulation System</a:t>
          </a:r>
        </a:p>
      </dgm:t>
    </dgm:pt>
    <dgm:pt modelId="{CA5ECF7D-E931-4C1B-849A-01DC9DEBA10C}" type="parTrans" cxnId="{293D3AC3-8817-428F-9116-4576B65601FC}">
      <dgm:prSet custT="1"/>
      <dgm:spPr/>
      <dgm:t>
        <a:bodyPr/>
        <a:lstStyle/>
        <a:p>
          <a:endParaRPr lang="en-US" sz="1400"/>
        </a:p>
      </dgm:t>
    </dgm:pt>
    <dgm:pt modelId="{C8B08025-0B17-4D46-A61D-A6FE9B822836}" type="sibTrans" cxnId="{293D3AC3-8817-428F-9116-4576B65601FC}">
      <dgm:prSet/>
      <dgm:spPr/>
      <dgm:t>
        <a:bodyPr/>
        <a:lstStyle/>
        <a:p>
          <a:endParaRPr lang="en-US" sz="1400"/>
        </a:p>
      </dgm:t>
    </dgm:pt>
    <dgm:pt modelId="{2BBC7FFD-4462-47B9-B8AC-88820B00BA57}">
      <dgm:prSet phldrT="[Text]" custT="1"/>
      <dgm:spPr/>
      <dgm:t>
        <a:bodyPr/>
        <a:lstStyle/>
        <a:p>
          <a:r>
            <a:rPr lang="en-US" sz="1400" dirty="0"/>
            <a:t>Splicing &amp;</a:t>
          </a:r>
        </a:p>
        <a:p>
          <a:r>
            <a:rPr lang="en-US" sz="1400" dirty="0"/>
            <a:t>Instrumentation</a:t>
          </a:r>
        </a:p>
      </dgm:t>
    </dgm:pt>
    <dgm:pt modelId="{BE67F276-EAB5-4920-B210-EC3CEECBCBD9}" type="parTrans" cxnId="{49C72398-DDEF-40A8-814E-D8BBF0DB25A8}">
      <dgm:prSet custT="1"/>
      <dgm:spPr/>
      <dgm:t>
        <a:bodyPr/>
        <a:lstStyle/>
        <a:p>
          <a:endParaRPr lang="en-US" sz="1400"/>
        </a:p>
      </dgm:t>
    </dgm:pt>
    <dgm:pt modelId="{02FC989E-C5DC-417E-AABD-794FF32D1DD2}" type="sibTrans" cxnId="{49C72398-DDEF-40A8-814E-D8BBF0DB25A8}">
      <dgm:prSet/>
      <dgm:spPr/>
      <dgm:t>
        <a:bodyPr/>
        <a:lstStyle/>
        <a:p>
          <a:endParaRPr lang="en-US" sz="1400"/>
        </a:p>
      </dgm:t>
    </dgm:pt>
    <dgm:pt modelId="{7A598299-267C-40D3-83B9-A86D600BCE50}">
      <dgm:prSet phldrT="[Text]" custT="1"/>
      <dgm:spPr/>
      <dgm:t>
        <a:bodyPr lIns="0" rIns="0"/>
        <a:lstStyle/>
        <a:p>
          <a:pPr algn="l"/>
          <a:endParaRPr lang="en-US" sz="1400" dirty="0"/>
        </a:p>
        <a:p>
          <a:pPr algn="ctr"/>
          <a:r>
            <a:rPr lang="en-US" sz="1300" dirty="0"/>
            <a:t>Production process </a:t>
          </a:r>
          <a:r>
            <a:rPr lang="en-US" sz="1300" dirty="0" err="1"/>
            <a:t>optimizat</a:t>
          </a:r>
          <a:r>
            <a:rPr lang="en-US" sz="1400" dirty="0"/>
            <a:t>.</a:t>
          </a:r>
        </a:p>
      </dgm:t>
    </dgm:pt>
    <dgm:pt modelId="{03A19069-F71D-473F-A56F-59DE8EC12E52}" type="parTrans" cxnId="{B8BAFF88-0F25-448B-AD6C-DEBC6AB5FFBF}">
      <dgm:prSet custT="1"/>
      <dgm:spPr/>
      <dgm:t>
        <a:bodyPr/>
        <a:lstStyle/>
        <a:p>
          <a:endParaRPr lang="en-US" sz="1400"/>
        </a:p>
      </dgm:t>
    </dgm:pt>
    <dgm:pt modelId="{F43D1EDD-0909-4A44-9F30-24EA6A965979}" type="sibTrans" cxnId="{B8BAFF88-0F25-448B-AD6C-DEBC6AB5FFBF}">
      <dgm:prSet/>
      <dgm:spPr/>
      <dgm:t>
        <a:bodyPr/>
        <a:lstStyle/>
        <a:p>
          <a:endParaRPr lang="en-US" sz="1400"/>
        </a:p>
      </dgm:t>
    </dgm:pt>
    <dgm:pt modelId="{FE27D9CD-EDBE-4E6A-B1CA-8BBF1DF04098}">
      <dgm:prSet custT="1"/>
      <dgm:spPr/>
      <dgm:t>
        <a:bodyPr lIns="0" rIns="0"/>
        <a:lstStyle/>
        <a:p>
          <a:r>
            <a:rPr lang="en-US" sz="1400" dirty="0"/>
            <a:t>Material character-</a:t>
          </a:r>
          <a:r>
            <a:rPr lang="en-US" sz="1400" dirty="0" err="1"/>
            <a:t>ization</a:t>
          </a:r>
          <a:endParaRPr lang="en-US" sz="1400" dirty="0"/>
        </a:p>
      </dgm:t>
    </dgm:pt>
    <dgm:pt modelId="{CF51CB11-F366-45AA-AB3A-8F8A640F8A16}" type="parTrans" cxnId="{247E306A-E41B-496E-95E0-F4D1F7EA2F1B}">
      <dgm:prSet custT="1"/>
      <dgm:spPr/>
      <dgm:t>
        <a:bodyPr/>
        <a:lstStyle/>
        <a:p>
          <a:endParaRPr lang="en-US" sz="1400"/>
        </a:p>
      </dgm:t>
    </dgm:pt>
    <dgm:pt modelId="{F74A8B6F-5588-42DE-8185-05F1FCCAADB2}" type="sibTrans" cxnId="{247E306A-E41B-496E-95E0-F4D1F7EA2F1B}">
      <dgm:prSet/>
      <dgm:spPr/>
      <dgm:t>
        <a:bodyPr/>
        <a:lstStyle/>
        <a:p>
          <a:endParaRPr lang="en-US" sz="1400"/>
        </a:p>
      </dgm:t>
    </dgm:pt>
    <dgm:pt modelId="{6370E478-E7C8-4B0E-9ED3-1A794BD48288}">
      <dgm:prSet custT="1"/>
      <dgm:spPr/>
      <dgm:t>
        <a:bodyPr/>
        <a:lstStyle/>
        <a:p>
          <a:pPr algn="ctr"/>
          <a:endParaRPr lang="en-US" sz="1400" dirty="0"/>
        </a:p>
        <a:p>
          <a:pPr algn="ctr"/>
          <a:endParaRPr lang="en-US" sz="1400" dirty="0"/>
        </a:p>
        <a:p>
          <a:pPr algn="ctr"/>
          <a:r>
            <a:rPr lang="en-US" sz="1400" dirty="0"/>
            <a:t>Electro-magnetic analysis</a:t>
          </a:r>
        </a:p>
      </dgm:t>
    </dgm:pt>
    <dgm:pt modelId="{5372FD3F-E008-48CC-9F69-433CA2B41F44}" type="parTrans" cxnId="{3D5062CE-0AFD-4F7C-AE1C-B0BF7D49504E}">
      <dgm:prSet custT="1"/>
      <dgm:spPr/>
      <dgm:t>
        <a:bodyPr/>
        <a:lstStyle/>
        <a:p>
          <a:endParaRPr lang="en-US" sz="1400"/>
        </a:p>
      </dgm:t>
    </dgm:pt>
    <dgm:pt modelId="{A9344E9C-B622-4108-BC85-A704B09CE766}" type="sibTrans" cxnId="{3D5062CE-0AFD-4F7C-AE1C-B0BF7D49504E}">
      <dgm:prSet/>
      <dgm:spPr/>
      <dgm:t>
        <a:bodyPr/>
        <a:lstStyle/>
        <a:p>
          <a:endParaRPr lang="en-US" sz="1400"/>
        </a:p>
      </dgm:t>
    </dgm:pt>
    <dgm:pt modelId="{2AEF85F6-AC92-436F-915B-1C205E41D637}">
      <dgm:prSet custT="1"/>
      <dgm:spPr/>
      <dgm:t>
        <a:bodyPr lIns="0" rIns="0"/>
        <a:lstStyle/>
        <a:p>
          <a:pPr algn="l"/>
          <a:endParaRPr lang="en-US" sz="1400" dirty="0"/>
        </a:p>
      </dgm:t>
    </dgm:pt>
    <dgm:pt modelId="{4A5C6EC8-37E1-4E47-8869-B3F7D1DF6CC5}" type="parTrans" cxnId="{BE388A0B-02BE-4A62-95B3-2971E2CC3B2E}">
      <dgm:prSet/>
      <dgm:spPr/>
      <dgm:t>
        <a:bodyPr/>
        <a:lstStyle/>
        <a:p>
          <a:endParaRPr lang="en-US" sz="1400"/>
        </a:p>
      </dgm:t>
    </dgm:pt>
    <dgm:pt modelId="{E2367ABD-8DF3-4849-841C-9DD0F9E7B9F1}" type="sibTrans" cxnId="{BE388A0B-02BE-4A62-95B3-2971E2CC3B2E}">
      <dgm:prSet/>
      <dgm:spPr/>
      <dgm:t>
        <a:bodyPr/>
        <a:lstStyle/>
        <a:p>
          <a:endParaRPr lang="en-US" sz="1400"/>
        </a:p>
      </dgm:t>
    </dgm:pt>
    <dgm:pt modelId="{C0B18CEA-D1C0-4413-88EB-0EDE75DC63E6}">
      <dgm:prSet custT="1"/>
      <dgm:spPr/>
      <dgm:t>
        <a:bodyPr lIns="0" rIns="0"/>
        <a:lstStyle/>
        <a:p>
          <a:r>
            <a:rPr lang="en-US" sz="1400" dirty="0" err="1"/>
            <a:t>Engi-neering</a:t>
          </a:r>
          <a:r>
            <a:rPr lang="en-US" sz="1400" dirty="0"/>
            <a:t> design</a:t>
          </a:r>
        </a:p>
      </dgm:t>
    </dgm:pt>
    <dgm:pt modelId="{91CE4123-D532-46D5-8A2C-3836D612F17C}" type="parTrans" cxnId="{FD6A789D-41EE-420C-B385-F77DDE2DC4E1}">
      <dgm:prSet custT="1"/>
      <dgm:spPr/>
      <dgm:t>
        <a:bodyPr/>
        <a:lstStyle/>
        <a:p>
          <a:endParaRPr lang="en-US" sz="1400"/>
        </a:p>
      </dgm:t>
    </dgm:pt>
    <dgm:pt modelId="{829F4977-7C8F-4D6B-AC04-F77129E48E71}" type="sibTrans" cxnId="{FD6A789D-41EE-420C-B385-F77DDE2DC4E1}">
      <dgm:prSet/>
      <dgm:spPr/>
      <dgm:t>
        <a:bodyPr/>
        <a:lstStyle/>
        <a:p>
          <a:endParaRPr lang="en-US" sz="1400"/>
        </a:p>
      </dgm:t>
    </dgm:pt>
    <dgm:pt modelId="{43211729-2885-4D3B-8F1E-BA9A79857EAE}">
      <dgm:prSet/>
      <dgm:spPr/>
      <dgm:t>
        <a:bodyPr/>
        <a:lstStyle/>
        <a:p>
          <a:endParaRPr lang="en-US" sz="3600"/>
        </a:p>
      </dgm:t>
    </dgm:pt>
    <dgm:pt modelId="{E1FD1582-42BC-4FEF-8214-5D635C4629A6}" type="parTrans" cxnId="{38B12A2F-8F1C-4A71-B4FA-3F0DD7DFBA62}">
      <dgm:prSet/>
      <dgm:spPr/>
      <dgm:t>
        <a:bodyPr/>
        <a:lstStyle/>
        <a:p>
          <a:endParaRPr lang="en-US"/>
        </a:p>
      </dgm:t>
    </dgm:pt>
    <dgm:pt modelId="{161834B3-B21D-45AF-85B9-3A13A2775D93}" type="sibTrans" cxnId="{38B12A2F-8F1C-4A71-B4FA-3F0DD7DFBA62}">
      <dgm:prSet/>
      <dgm:spPr/>
      <dgm:t>
        <a:bodyPr/>
        <a:lstStyle/>
        <a:p>
          <a:endParaRPr lang="en-US"/>
        </a:p>
      </dgm:t>
    </dgm:pt>
    <dgm:pt modelId="{A97C2B84-78B6-496F-90D7-84A28355ED90}">
      <dgm:prSet custT="1"/>
      <dgm:spPr/>
      <dgm:t>
        <a:bodyPr/>
        <a:lstStyle/>
        <a:p>
          <a:r>
            <a:rPr lang="en-US" sz="1400" dirty="0"/>
            <a:t>Mech. analysis</a:t>
          </a:r>
        </a:p>
      </dgm:t>
    </dgm:pt>
    <dgm:pt modelId="{D232B6A0-4F31-4F96-93EC-E8449562A7F0}" type="parTrans" cxnId="{7E5E50B8-3DD4-42BC-9220-BC167CA27C39}">
      <dgm:prSet/>
      <dgm:spPr/>
      <dgm:t>
        <a:bodyPr/>
        <a:lstStyle/>
        <a:p>
          <a:endParaRPr lang="en-US"/>
        </a:p>
      </dgm:t>
    </dgm:pt>
    <dgm:pt modelId="{AF5F4777-A735-473B-ADBB-7C603461BA8B}" type="sibTrans" cxnId="{7E5E50B8-3DD4-42BC-9220-BC167CA27C39}">
      <dgm:prSet/>
      <dgm:spPr/>
      <dgm:t>
        <a:bodyPr/>
        <a:lstStyle/>
        <a:p>
          <a:endParaRPr lang="en-US"/>
        </a:p>
      </dgm:t>
    </dgm:pt>
    <dgm:pt modelId="{F79C65E4-523A-40F0-A22F-F89CD23987E4}" type="pres">
      <dgm:prSet presAssocID="{27F3CDDE-E5AA-4EA9-890C-018A4B0D40A6}" presName="cycle" presStyleCnt="0">
        <dgm:presLayoutVars>
          <dgm:chMax val="1"/>
          <dgm:dir/>
          <dgm:animLvl val="ctr"/>
          <dgm:resizeHandles val="exact"/>
        </dgm:presLayoutVars>
      </dgm:prSet>
      <dgm:spPr/>
      <dgm:t>
        <a:bodyPr/>
        <a:lstStyle/>
        <a:p>
          <a:endParaRPr lang="en-US"/>
        </a:p>
      </dgm:t>
    </dgm:pt>
    <dgm:pt modelId="{D3A39C5D-8BD1-463A-8E3B-2C75C0AD960B}" type="pres">
      <dgm:prSet presAssocID="{92DDAB2D-C95B-4387-9DBC-99A64222D572}" presName="centerShape" presStyleLbl="node0" presStyleIdx="0" presStyleCnt="1" custScaleX="146410" custScaleY="146410"/>
      <dgm:spPr/>
      <dgm:t>
        <a:bodyPr/>
        <a:lstStyle/>
        <a:p>
          <a:endParaRPr lang="en-US"/>
        </a:p>
      </dgm:t>
    </dgm:pt>
    <dgm:pt modelId="{BACBED04-55DC-4342-943F-871F83D59AB3}" type="pres">
      <dgm:prSet presAssocID="{284C08C2-4A55-4905-8243-211ECB7F3C05}" presName="Name9" presStyleLbl="parChTrans1D2" presStyleIdx="0" presStyleCnt="8"/>
      <dgm:spPr/>
      <dgm:t>
        <a:bodyPr/>
        <a:lstStyle/>
        <a:p>
          <a:endParaRPr lang="en-US"/>
        </a:p>
      </dgm:t>
    </dgm:pt>
    <dgm:pt modelId="{CEBC7288-E6B6-44D7-8DA1-72914140BCCC}" type="pres">
      <dgm:prSet presAssocID="{284C08C2-4A55-4905-8243-211ECB7F3C05}" presName="connTx" presStyleLbl="parChTrans1D2" presStyleIdx="0" presStyleCnt="8"/>
      <dgm:spPr/>
      <dgm:t>
        <a:bodyPr/>
        <a:lstStyle/>
        <a:p>
          <a:endParaRPr lang="en-US"/>
        </a:p>
      </dgm:t>
    </dgm:pt>
    <dgm:pt modelId="{73C1E702-80C7-4CAC-97BB-B428D73AD364}" type="pres">
      <dgm:prSet presAssocID="{B2967FF9-771C-4302-AACD-125D9A74850A}" presName="node" presStyleLbl="node1" presStyleIdx="0" presStyleCnt="8" custScaleX="121000" custScaleY="121000">
        <dgm:presLayoutVars>
          <dgm:bulletEnabled val="1"/>
        </dgm:presLayoutVars>
      </dgm:prSet>
      <dgm:spPr/>
      <dgm:t>
        <a:bodyPr/>
        <a:lstStyle/>
        <a:p>
          <a:endParaRPr lang="en-US"/>
        </a:p>
      </dgm:t>
    </dgm:pt>
    <dgm:pt modelId="{1F23595D-8784-4AC3-8946-20EDC756158F}" type="pres">
      <dgm:prSet presAssocID="{CA5ECF7D-E931-4C1B-849A-01DC9DEBA10C}" presName="Name9" presStyleLbl="parChTrans1D2" presStyleIdx="1" presStyleCnt="8"/>
      <dgm:spPr/>
      <dgm:t>
        <a:bodyPr/>
        <a:lstStyle/>
        <a:p>
          <a:endParaRPr lang="en-US"/>
        </a:p>
      </dgm:t>
    </dgm:pt>
    <dgm:pt modelId="{8254D1D0-86EC-4988-B80A-7D353C7BB6A6}" type="pres">
      <dgm:prSet presAssocID="{CA5ECF7D-E931-4C1B-849A-01DC9DEBA10C}" presName="connTx" presStyleLbl="parChTrans1D2" presStyleIdx="1" presStyleCnt="8"/>
      <dgm:spPr/>
      <dgm:t>
        <a:bodyPr/>
        <a:lstStyle/>
        <a:p>
          <a:endParaRPr lang="en-US"/>
        </a:p>
      </dgm:t>
    </dgm:pt>
    <dgm:pt modelId="{162C4436-8E74-4B46-AC6B-969C72BC26BA}" type="pres">
      <dgm:prSet presAssocID="{C20799C8-4BE0-43EC-8148-34653189F2C5}" presName="node" presStyleLbl="node1" presStyleIdx="1" presStyleCnt="8" custScaleX="121000" custScaleY="121000">
        <dgm:presLayoutVars>
          <dgm:bulletEnabled val="1"/>
        </dgm:presLayoutVars>
      </dgm:prSet>
      <dgm:spPr/>
      <dgm:t>
        <a:bodyPr/>
        <a:lstStyle/>
        <a:p>
          <a:endParaRPr lang="en-US"/>
        </a:p>
      </dgm:t>
    </dgm:pt>
    <dgm:pt modelId="{B87C948C-7E46-463E-A4B4-A235974E750D}" type="pres">
      <dgm:prSet presAssocID="{CF51CB11-F366-45AA-AB3A-8F8A640F8A16}" presName="Name9" presStyleLbl="parChTrans1D2" presStyleIdx="2" presStyleCnt="8"/>
      <dgm:spPr/>
      <dgm:t>
        <a:bodyPr/>
        <a:lstStyle/>
        <a:p>
          <a:endParaRPr lang="en-US"/>
        </a:p>
      </dgm:t>
    </dgm:pt>
    <dgm:pt modelId="{1975634F-2E57-475D-977E-4468AD9B8E09}" type="pres">
      <dgm:prSet presAssocID="{CF51CB11-F366-45AA-AB3A-8F8A640F8A16}" presName="connTx" presStyleLbl="parChTrans1D2" presStyleIdx="2" presStyleCnt="8"/>
      <dgm:spPr/>
      <dgm:t>
        <a:bodyPr/>
        <a:lstStyle/>
        <a:p>
          <a:endParaRPr lang="en-US"/>
        </a:p>
      </dgm:t>
    </dgm:pt>
    <dgm:pt modelId="{70D4BFCC-D95B-4053-AC61-0485CF715ADF}" type="pres">
      <dgm:prSet presAssocID="{FE27D9CD-EDBE-4E6A-B1CA-8BBF1DF04098}" presName="node" presStyleLbl="node1" presStyleIdx="2" presStyleCnt="8" custScaleX="121000" custScaleY="121000">
        <dgm:presLayoutVars>
          <dgm:bulletEnabled val="1"/>
        </dgm:presLayoutVars>
      </dgm:prSet>
      <dgm:spPr/>
      <dgm:t>
        <a:bodyPr/>
        <a:lstStyle/>
        <a:p>
          <a:endParaRPr lang="en-US"/>
        </a:p>
      </dgm:t>
    </dgm:pt>
    <dgm:pt modelId="{07AC9995-C263-4221-9C0C-A0447E935636}" type="pres">
      <dgm:prSet presAssocID="{5372FD3F-E008-48CC-9F69-433CA2B41F44}" presName="Name9" presStyleLbl="parChTrans1D2" presStyleIdx="3" presStyleCnt="8"/>
      <dgm:spPr/>
      <dgm:t>
        <a:bodyPr/>
        <a:lstStyle/>
        <a:p>
          <a:endParaRPr lang="en-US"/>
        </a:p>
      </dgm:t>
    </dgm:pt>
    <dgm:pt modelId="{6CCA6C2E-9D97-4980-A77C-0A3444D8B9E6}" type="pres">
      <dgm:prSet presAssocID="{5372FD3F-E008-48CC-9F69-433CA2B41F44}" presName="connTx" presStyleLbl="parChTrans1D2" presStyleIdx="3" presStyleCnt="8"/>
      <dgm:spPr/>
      <dgm:t>
        <a:bodyPr/>
        <a:lstStyle/>
        <a:p>
          <a:endParaRPr lang="en-US"/>
        </a:p>
      </dgm:t>
    </dgm:pt>
    <dgm:pt modelId="{54CE6FC5-D8AC-4CF0-A418-426564593342}" type="pres">
      <dgm:prSet presAssocID="{6370E478-E7C8-4B0E-9ED3-1A794BD48288}" presName="node" presStyleLbl="node1" presStyleIdx="3" presStyleCnt="8" custScaleX="121000" custScaleY="121000">
        <dgm:presLayoutVars>
          <dgm:bulletEnabled val="1"/>
        </dgm:presLayoutVars>
      </dgm:prSet>
      <dgm:spPr/>
      <dgm:t>
        <a:bodyPr/>
        <a:lstStyle/>
        <a:p>
          <a:endParaRPr lang="en-US"/>
        </a:p>
      </dgm:t>
    </dgm:pt>
    <dgm:pt modelId="{FC94C506-E76C-4357-A73B-1B950252AB46}" type="pres">
      <dgm:prSet presAssocID="{D232B6A0-4F31-4F96-93EC-E8449562A7F0}" presName="Name9" presStyleLbl="parChTrans1D2" presStyleIdx="4" presStyleCnt="8"/>
      <dgm:spPr/>
      <dgm:t>
        <a:bodyPr/>
        <a:lstStyle/>
        <a:p>
          <a:endParaRPr lang="en-US"/>
        </a:p>
      </dgm:t>
    </dgm:pt>
    <dgm:pt modelId="{A1F478E9-632B-476C-8A58-AF143381AC38}" type="pres">
      <dgm:prSet presAssocID="{D232B6A0-4F31-4F96-93EC-E8449562A7F0}" presName="connTx" presStyleLbl="parChTrans1D2" presStyleIdx="4" presStyleCnt="8"/>
      <dgm:spPr/>
      <dgm:t>
        <a:bodyPr/>
        <a:lstStyle/>
        <a:p>
          <a:endParaRPr lang="en-US"/>
        </a:p>
      </dgm:t>
    </dgm:pt>
    <dgm:pt modelId="{11AC4766-468C-435D-9BD2-2D929AC76562}" type="pres">
      <dgm:prSet presAssocID="{A97C2B84-78B6-496F-90D7-84A28355ED90}" presName="node" presStyleLbl="node1" presStyleIdx="4" presStyleCnt="8" custScaleX="121000" custScaleY="121000">
        <dgm:presLayoutVars>
          <dgm:bulletEnabled val="1"/>
        </dgm:presLayoutVars>
      </dgm:prSet>
      <dgm:spPr/>
      <dgm:t>
        <a:bodyPr/>
        <a:lstStyle/>
        <a:p>
          <a:endParaRPr lang="en-US"/>
        </a:p>
      </dgm:t>
    </dgm:pt>
    <dgm:pt modelId="{EF917842-03C1-4EF2-B11F-EF61FD9810BC}" type="pres">
      <dgm:prSet presAssocID="{BE67F276-EAB5-4920-B210-EC3CEECBCBD9}" presName="Name9" presStyleLbl="parChTrans1D2" presStyleIdx="5" presStyleCnt="8"/>
      <dgm:spPr/>
      <dgm:t>
        <a:bodyPr/>
        <a:lstStyle/>
        <a:p>
          <a:endParaRPr lang="en-US"/>
        </a:p>
      </dgm:t>
    </dgm:pt>
    <dgm:pt modelId="{FA99E457-4F1A-46EF-B901-D6BEEE8C4DCF}" type="pres">
      <dgm:prSet presAssocID="{BE67F276-EAB5-4920-B210-EC3CEECBCBD9}" presName="connTx" presStyleLbl="parChTrans1D2" presStyleIdx="5" presStyleCnt="8"/>
      <dgm:spPr/>
      <dgm:t>
        <a:bodyPr/>
        <a:lstStyle/>
        <a:p>
          <a:endParaRPr lang="en-US"/>
        </a:p>
      </dgm:t>
    </dgm:pt>
    <dgm:pt modelId="{63294BA7-4B0F-4FBA-98F7-C80A6290459B}" type="pres">
      <dgm:prSet presAssocID="{2BBC7FFD-4462-47B9-B8AC-88820B00BA57}" presName="node" presStyleLbl="node1" presStyleIdx="5" presStyleCnt="8" custScaleX="121000" custScaleY="121000">
        <dgm:presLayoutVars>
          <dgm:bulletEnabled val="1"/>
        </dgm:presLayoutVars>
      </dgm:prSet>
      <dgm:spPr/>
      <dgm:t>
        <a:bodyPr/>
        <a:lstStyle/>
        <a:p>
          <a:endParaRPr lang="en-US"/>
        </a:p>
      </dgm:t>
    </dgm:pt>
    <dgm:pt modelId="{E9B0664F-84AB-4B0B-9EDE-9511B2E123AA}" type="pres">
      <dgm:prSet presAssocID="{03A19069-F71D-473F-A56F-59DE8EC12E52}" presName="Name9" presStyleLbl="parChTrans1D2" presStyleIdx="6" presStyleCnt="8"/>
      <dgm:spPr/>
      <dgm:t>
        <a:bodyPr/>
        <a:lstStyle/>
        <a:p>
          <a:endParaRPr lang="en-US"/>
        </a:p>
      </dgm:t>
    </dgm:pt>
    <dgm:pt modelId="{D8797B27-C4BE-4204-ACED-E66F535F2CD4}" type="pres">
      <dgm:prSet presAssocID="{03A19069-F71D-473F-A56F-59DE8EC12E52}" presName="connTx" presStyleLbl="parChTrans1D2" presStyleIdx="6" presStyleCnt="8"/>
      <dgm:spPr/>
      <dgm:t>
        <a:bodyPr/>
        <a:lstStyle/>
        <a:p>
          <a:endParaRPr lang="en-US"/>
        </a:p>
      </dgm:t>
    </dgm:pt>
    <dgm:pt modelId="{AAA180D1-65E2-4715-A54F-0823306B36A6}" type="pres">
      <dgm:prSet presAssocID="{7A598299-267C-40D3-83B9-A86D600BCE50}" presName="node" presStyleLbl="node1" presStyleIdx="6" presStyleCnt="8" custScaleX="121000" custScaleY="121000">
        <dgm:presLayoutVars>
          <dgm:bulletEnabled val="1"/>
        </dgm:presLayoutVars>
      </dgm:prSet>
      <dgm:spPr/>
      <dgm:t>
        <a:bodyPr/>
        <a:lstStyle/>
        <a:p>
          <a:endParaRPr lang="en-US"/>
        </a:p>
      </dgm:t>
    </dgm:pt>
    <dgm:pt modelId="{1CA2DD2E-EB32-4AFF-80DA-4A95FDF55864}" type="pres">
      <dgm:prSet presAssocID="{91CE4123-D532-46D5-8A2C-3836D612F17C}" presName="Name9" presStyleLbl="parChTrans1D2" presStyleIdx="7" presStyleCnt="8"/>
      <dgm:spPr/>
      <dgm:t>
        <a:bodyPr/>
        <a:lstStyle/>
        <a:p>
          <a:endParaRPr lang="en-US"/>
        </a:p>
      </dgm:t>
    </dgm:pt>
    <dgm:pt modelId="{597A1FCB-BF29-4245-B8E1-051101EF3C3B}" type="pres">
      <dgm:prSet presAssocID="{91CE4123-D532-46D5-8A2C-3836D612F17C}" presName="connTx" presStyleLbl="parChTrans1D2" presStyleIdx="7" presStyleCnt="8"/>
      <dgm:spPr/>
      <dgm:t>
        <a:bodyPr/>
        <a:lstStyle/>
        <a:p>
          <a:endParaRPr lang="en-US"/>
        </a:p>
      </dgm:t>
    </dgm:pt>
    <dgm:pt modelId="{4DE5542A-508A-4F27-8444-C91F572C9EF7}" type="pres">
      <dgm:prSet presAssocID="{C0B18CEA-D1C0-4413-88EB-0EDE75DC63E6}" presName="node" presStyleLbl="node1" presStyleIdx="7" presStyleCnt="8" custScaleX="121000" custScaleY="121000">
        <dgm:presLayoutVars>
          <dgm:bulletEnabled val="1"/>
        </dgm:presLayoutVars>
      </dgm:prSet>
      <dgm:spPr/>
      <dgm:t>
        <a:bodyPr/>
        <a:lstStyle/>
        <a:p>
          <a:endParaRPr lang="en-US"/>
        </a:p>
      </dgm:t>
    </dgm:pt>
  </dgm:ptLst>
  <dgm:cxnLst>
    <dgm:cxn modelId="{44CC52F7-DAA5-42FF-BD70-CB1100698320}" type="presOf" srcId="{BE67F276-EAB5-4920-B210-EC3CEECBCBD9}" destId="{FA99E457-4F1A-46EF-B901-D6BEEE8C4DCF}" srcOrd="1" destOrd="0" presId="urn:microsoft.com/office/officeart/2005/8/layout/radial1"/>
    <dgm:cxn modelId="{B020D273-83B4-4C33-A1C2-47DBF4AC991D}" type="presOf" srcId="{6370E478-E7C8-4B0E-9ED3-1A794BD48288}" destId="{54CE6FC5-D8AC-4CF0-A418-426564593342}" srcOrd="0" destOrd="0" presId="urn:microsoft.com/office/officeart/2005/8/layout/radial1"/>
    <dgm:cxn modelId="{383E696D-80DE-4ED7-9231-2EDD3507E139}" type="presOf" srcId="{2AEF85F6-AC92-436F-915B-1C205E41D637}" destId="{AAA180D1-65E2-4715-A54F-0823306B36A6}" srcOrd="0" destOrd="1" presId="urn:microsoft.com/office/officeart/2005/8/layout/radial1"/>
    <dgm:cxn modelId="{DA60E0F6-E680-45BD-8DFE-77E1419A248B}" srcId="{27F3CDDE-E5AA-4EA9-890C-018A4B0D40A6}" destId="{92DDAB2D-C95B-4387-9DBC-99A64222D572}" srcOrd="0" destOrd="0" parTransId="{819F2454-1025-439F-8819-1B13B61F5CB3}" sibTransId="{B40F2D0E-F485-4A5F-B2E4-6F340E026DCC}"/>
    <dgm:cxn modelId="{D60DA80D-2EAF-4F89-9207-0D8B89C0F350}" type="presOf" srcId="{03A19069-F71D-473F-A56F-59DE8EC12E52}" destId="{D8797B27-C4BE-4204-ACED-E66F535F2CD4}" srcOrd="1" destOrd="0" presId="urn:microsoft.com/office/officeart/2005/8/layout/radial1"/>
    <dgm:cxn modelId="{CD9AE306-A452-4044-A421-4501C0F4CABF}" type="presOf" srcId="{91CE4123-D532-46D5-8A2C-3836D612F17C}" destId="{1CA2DD2E-EB32-4AFF-80DA-4A95FDF55864}" srcOrd="0" destOrd="0" presId="urn:microsoft.com/office/officeart/2005/8/layout/radial1"/>
    <dgm:cxn modelId="{AC78781C-02E3-4B58-B1AD-95C3CD3AA4F9}" type="presOf" srcId="{C20799C8-4BE0-43EC-8148-34653189F2C5}" destId="{162C4436-8E74-4B46-AC6B-969C72BC26BA}" srcOrd="0" destOrd="0" presId="urn:microsoft.com/office/officeart/2005/8/layout/radial1"/>
    <dgm:cxn modelId="{0FF0434A-4F5B-4530-8F06-E98BE3E34D94}" type="presOf" srcId="{284C08C2-4A55-4905-8243-211ECB7F3C05}" destId="{CEBC7288-E6B6-44D7-8DA1-72914140BCCC}" srcOrd="1" destOrd="0" presId="urn:microsoft.com/office/officeart/2005/8/layout/radial1"/>
    <dgm:cxn modelId="{EDF17989-C066-49C4-B931-EDD0ACCC69BA}" type="presOf" srcId="{5372FD3F-E008-48CC-9F69-433CA2B41F44}" destId="{07AC9995-C263-4221-9C0C-A0447E935636}" srcOrd="0" destOrd="0" presId="urn:microsoft.com/office/officeart/2005/8/layout/radial1"/>
    <dgm:cxn modelId="{D931FB1D-1F81-41F0-B8D5-1BCF098A9B1F}" type="presOf" srcId="{BE67F276-EAB5-4920-B210-EC3CEECBCBD9}" destId="{EF917842-03C1-4EF2-B11F-EF61FD9810BC}" srcOrd="0" destOrd="0" presId="urn:microsoft.com/office/officeart/2005/8/layout/radial1"/>
    <dgm:cxn modelId="{91A4F3EF-F577-4156-A3F1-581EF7D53F4E}" type="presOf" srcId="{43211729-2885-4D3B-8F1E-BA9A79857EAE}" destId="{54CE6FC5-D8AC-4CF0-A418-426564593342}" srcOrd="0" destOrd="1" presId="urn:microsoft.com/office/officeart/2005/8/layout/radial1"/>
    <dgm:cxn modelId="{2CC7112D-2701-478A-959C-D08D4BE0426E}" type="presOf" srcId="{B2967FF9-771C-4302-AACD-125D9A74850A}" destId="{73C1E702-80C7-4CAC-97BB-B428D73AD364}" srcOrd="0" destOrd="0" presId="urn:microsoft.com/office/officeart/2005/8/layout/radial1"/>
    <dgm:cxn modelId="{162F7966-93E6-462A-AFE9-CD6BFF75260A}" type="presOf" srcId="{D232B6A0-4F31-4F96-93EC-E8449562A7F0}" destId="{FC94C506-E76C-4357-A73B-1B950252AB46}" srcOrd="0" destOrd="0" presId="urn:microsoft.com/office/officeart/2005/8/layout/radial1"/>
    <dgm:cxn modelId="{D57192C8-FD22-4CB9-8334-EEA3321C9E69}" type="presOf" srcId="{FE27D9CD-EDBE-4E6A-B1CA-8BBF1DF04098}" destId="{70D4BFCC-D95B-4053-AC61-0485CF715ADF}" srcOrd="0" destOrd="0" presId="urn:microsoft.com/office/officeart/2005/8/layout/radial1"/>
    <dgm:cxn modelId="{247E306A-E41B-496E-95E0-F4D1F7EA2F1B}" srcId="{92DDAB2D-C95B-4387-9DBC-99A64222D572}" destId="{FE27D9CD-EDBE-4E6A-B1CA-8BBF1DF04098}" srcOrd="2" destOrd="0" parTransId="{CF51CB11-F366-45AA-AB3A-8F8A640F8A16}" sibTransId="{F74A8B6F-5588-42DE-8185-05F1FCCAADB2}"/>
    <dgm:cxn modelId="{B53FE034-B4CE-4D94-8F5F-3758186D594E}" type="presOf" srcId="{5372FD3F-E008-48CC-9F69-433CA2B41F44}" destId="{6CCA6C2E-9D97-4980-A77C-0A3444D8B9E6}" srcOrd="1" destOrd="0" presId="urn:microsoft.com/office/officeart/2005/8/layout/radial1"/>
    <dgm:cxn modelId="{9D0F16BB-01FC-4861-B32F-20FC652181A2}" type="presOf" srcId="{03A19069-F71D-473F-A56F-59DE8EC12E52}" destId="{E9B0664F-84AB-4B0B-9EDE-9511B2E123AA}" srcOrd="0" destOrd="0" presId="urn:microsoft.com/office/officeart/2005/8/layout/radial1"/>
    <dgm:cxn modelId="{FD6A789D-41EE-420C-B385-F77DDE2DC4E1}" srcId="{92DDAB2D-C95B-4387-9DBC-99A64222D572}" destId="{C0B18CEA-D1C0-4413-88EB-0EDE75DC63E6}" srcOrd="7" destOrd="0" parTransId="{91CE4123-D532-46D5-8A2C-3836D612F17C}" sibTransId="{829F4977-7C8F-4D6B-AC04-F77129E48E71}"/>
    <dgm:cxn modelId="{B8BAFF88-0F25-448B-AD6C-DEBC6AB5FFBF}" srcId="{92DDAB2D-C95B-4387-9DBC-99A64222D572}" destId="{7A598299-267C-40D3-83B9-A86D600BCE50}" srcOrd="6" destOrd="0" parTransId="{03A19069-F71D-473F-A56F-59DE8EC12E52}" sibTransId="{F43D1EDD-0909-4A44-9F30-24EA6A965979}"/>
    <dgm:cxn modelId="{C2CB42B4-9544-49AD-84E7-424B8C3CDAB5}" type="presOf" srcId="{CF51CB11-F366-45AA-AB3A-8F8A640F8A16}" destId="{1975634F-2E57-475D-977E-4468AD9B8E09}" srcOrd="1" destOrd="0" presId="urn:microsoft.com/office/officeart/2005/8/layout/radial1"/>
    <dgm:cxn modelId="{BE388A0B-02BE-4A62-95B3-2971E2CC3B2E}" srcId="{7A598299-267C-40D3-83B9-A86D600BCE50}" destId="{2AEF85F6-AC92-436F-915B-1C205E41D637}" srcOrd="0" destOrd="0" parTransId="{4A5C6EC8-37E1-4E47-8869-B3F7D1DF6CC5}" sibTransId="{E2367ABD-8DF3-4849-841C-9DD0F9E7B9F1}"/>
    <dgm:cxn modelId="{0C7CD945-47CB-4932-9E3C-569093BF464E}" type="presOf" srcId="{92DDAB2D-C95B-4387-9DBC-99A64222D572}" destId="{D3A39C5D-8BD1-463A-8E3B-2C75C0AD960B}" srcOrd="0" destOrd="0" presId="urn:microsoft.com/office/officeart/2005/8/layout/radial1"/>
    <dgm:cxn modelId="{DB9145FD-A90F-42EE-97E7-019A17205E84}" srcId="{92DDAB2D-C95B-4387-9DBC-99A64222D572}" destId="{B2967FF9-771C-4302-AACD-125D9A74850A}" srcOrd="0" destOrd="0" parTransId="{284C08C2-4A55-4905-8243-211ECB7F3C05}" sibTransId="{8F5FAF3E-D33E-4B2F-9A7A-5078B4B19F15}"/>
    <dgm:cxn modelId="{38B12A2F-8F1C-4A71-B4FA-3F0DD7DFBA62}" srcId="{6370E478-E7C8-4B0E-9ED3-1A794BD48288}" destId="{43211729-2885-4D3B-8F1E-BA9A79857EAE}" srcOrd="0" destOrd="0" parTransId="{E1FD1582-42BC-4FEF-8214-5D635C4629A6}" sibTransId="{161834B3-B21D-45AF-85B9-3A13A2775D93}"/>
    <dgm:cxn modelId="{0643A992-21F6-4F8C-82FF-1987FCC50EEA}" type="presOf" srcId="{C0B18CEA-D1C0-4413-88EB-0EDE75DC63E6}" destId="{4DE5542A-508A-4F27-8444-C91F572C9EF7}" srcOrd="0" destOrd="0" presId="urn:microsoft.com/office/officeart/2005/8/layout/radial1"/>
    <dgm:cxn modelId="{045CFF7E-3357-430D-87D2-ACBD738BF588}" type="presOf" srcId="{27F3CDDE-E5AA-4EA9-890C-018A4B0D40A6}" destId="{F79C65E4-523A-40F0-A22F-F89CD23987E4}" srcOrd="0" destOrd="0" presId="urn:microsoft.com/office/officeart/2005/8/layout/radial1"/>
    <dgm:cxn modelId="{06301DC4-C6DA-4B29-A1A1-30FE10FF25AF}" type="presOf" srcId="{CA5ECF7D-E931-4C1B-849A-01DC9DEBA10C}" destId="{1F23595D-8784-4AC3-8946-20EDC756158F}" srcOrd="0" destOrd="0" presId="urn:microsoft.com/office/officeart/2005/8/layout/radial1"/>
    <dgm:cxn modelId="{C869B141-007B-4A1F-A692-564B44F8222C}" type="presOf" srcId="{284C08C2-4A55-4905-8243-211ECB7F3C05}" destId="{BACBED04-55DC-4342-943F-871F83D59AB3}" srcOrd="0" destOrd="0" presId="urn:microsoft.com/office/officeart/2005/8/layout/radial1"/>
    <dgm:cxn modelId="{49C72398-DDEF-40A8-814E-D8BBF0DB25A8}" srcId="{92DDAB2D-C95B-4387-9DBC-99A64222D572}" destId="{2BBC7FFD-4462-47B9-B8AC-88820B00BA57}" srcOrd="5" destOrd="0" parTransId="{BE67F276-EAB5-4920-B210-EC3CEECBCBD9}" sibTransId="{02FC989E-C5DC-417E-AABD-794FF32D1DD2}"/>
    <dgm:cxn modelId="{775429A9-BCE9-4D4C-990A-9EE7594DEEAA}" type="presOf" srcId="{D232B6A0-4F31-4F96-93EC-E8449562A7F0}" destId="{A1F478E9-632B-476C-8A58-AF143381AC38}" srcOrd="1" destOrd="0" presId="urn:microsoft.com/office/officeart/2005/8/layout/radial1"/>
    <dgm:cxn modelId="{767C0543-A8BF-482C-AAFF-EBDE1AC5B2A7}" type="presOf" srcId="{2BBC7FFD-4462-47B9-B8AC-88820B00BA57}" destId="{63294BA7-4B0F-4FBA-98F7-C80A6290459B}" srcOrd="0" destOrd="0" presId="urn:microsoft.com/office/officeart/2005/8/layout/radial1"/>
    <dgm:cxn modelId="{7E5E50B8-3DD4-42BC-9220-BC167CA27C39}" srcId="{92DDAB2D-C95B-4387-9DBC-99A64222D572}" destId="{A97C2B84-78B6-496F-90D7-84A28355ED90}" srcOrd="4" destOrd="0" parTransId="{D232B6A0-4F31-4F96-93EC-E8449562A7F0}" sibTransId="{AF5F4777-A735-473B-ADBB-7C603461BA8B}"/>
    <dgm:cxn modelId="{DFC6577F-3B73-4D14-82F5-04BEDA5541D0}" type="presOf" srcId="{7A598299-267C-40D3-83B9-A86D600BCE50}" destId="{AAA180D1-65E2-4715-A54F-0823306B36A6}" srcOrd="0" destOrd="0" presId="urn:microsoft.com/office/officeart/2005/8/layout/radial1"/>
    <dgm:cxn modelId="{7687C2FA-11BD-4673-B221-C9D289C0EDE3}" type="presOf" srcId="{CA5ECF7D-E931-4C1B-849A-01DC9DEBA10C}" destId="{8254D1D0-86EC-4988-B80A-7D353C7BB6A6}" srcOrd="1" destOrd="0" presId="urn:microsoft.com/office/officeart/2005/8/layout/radial1"/>
    <dgm:cxn modelId="{00E36D6C-0F0B-4E55-B978-D17329B6BBF2}" type="presOf" srcId="{CF51CB11-F366-45AA-AB3A-8F8A640F8A16}" destId="{B87C948C-7E46-463E-A4B4-A235974E750D}" srcOrd="0" destOrd="0" presId="urn:microsoft.com/office/officeart/2005/8/layout/radial1"/>
    <dgm:cxn modelId="{293D3AC3-8817-428F-9116-4576B65601FC}" srcId="{92DDAB2D-C95B-4387-9DBC-99A64222D572}" destId="{C20799C8-4BE0-43EC-8148-34653189F2C5}" srcOrd="1" destOrd="0" parTransId="{CA5ECF7D-E931-4C1B-849A-01DC9DEBA10C}" sibTransId="{C8B08025-0B17-4D46-A61D-A6FE9B822836}"/>
    <dgm:cxn modelId="{570E3C97-EF7C-467A-A159-9DF0223BF4AE}" type="presOf" srcId="{91CE4123-D532-46D5-8A2C-3836D612F17C}" destId="{597A1FCB-BF29-4245-B8E1-051101EF3C3B}" srcOrd="1" destOrd="0" presId="urn:microsoft.com/office/officeart/2005/8/layout/radial1"/>
    <dgm:cxn modelId="{3D5062CE-0AFD-4F7C-AE1C-B0BF7D49504E}" srcId="{92DDAB2D-C95B-4387-9DBC-99A64222D572}" destId="{6370E478-E7C8-4B0E-9ED3-1A794BD48288}" srcOrd="3" destOrd="0" parTransId="{5372FD3F-E008-48CC-9F69-433CA2B41F44}" sibTransId="{A9344E9C-B622-4108-BC85-A704B09CE766}"/>
    <dgm:cxn modelId="{A9A31815-E071-4816-8878-B503C4AF86AC}" type="presOf" srcId="{A97C2B84-78B6-496F-90D7-84A28355ED90}" destId="{11AC4766-468C-435D-9BD2-2D929AC76562}" srcOrd="0" destOrd="0" presId="urn:microsoft.com/office/officeart/2005/8/layout/radial1"/>
    <dgm:cxn modelId="{1729C72B-71A0-4F71-81D3-EFDC9DDF5DEE}" type="presParOf" srcId="{F79C65E4-523A-40F0-A22F-F89CD23987E4}" destId="{D3A39C5D-8BD1-463A-8E3B-2C75C0AD960B}" srcOrd="0" destOrd="0" presId="urn:microsoft.com/office/officeart/2005/8/layout/radial1"/>
    <dgm:cxn modelId="{DAB3115A-0E18-42E2-B905-27AA99184071}" type="presParOf" srcId="{F79C65E4-523A-40F0-A22F-F89CD23987E4}" destId="{BACBED04-55DC-4342-943F-871F83D59AB3}" srcOrd="1" destOrd="0" presId="urn:microsoft.com/office/officeart/2005/8/layout/radial1"/>
    <dgm:cxn modelId="{6D1646A2-6F2A-45A4-8F58-C5F3D1459B49}" type="presParOf" srcId="{BACBED04-55DC-4342-943F-871F83D59AB3}" destId="{CEBC7288-E6B6-44D7-8DA1-72914140BCCC}" srcOrd="0" destOrd="0" presId="urn:microsoft.com/office/officeart/2005/8/layout/radial1"/>
    <dgm:cxn modelId="{CECE3835-8B0B-47AA-9016-6A69BE1502BD}" type="presParOf" srcId="{F79C65E4-523A-40F0-A22F-F89CD23987E4}" destId="{73C1E702-80C7-4CAC-97BB-B428D73AD364}" srcOrd="2" destOrd="0" presId="urn:microsoft.com/office/officeart/2005/8/layout/radial1"/>
    <dgm:cxn modelId="{4A0859D3-57E0-47CB-A91E-597D30772D29}" type="presParOf" srcId="{F79C65E4-523A-40F0-A22F-F89CD23987E4}" destId="{1F23595D-8784-4AC3-8946-20EDC756158F}" srcOrd="3" destOrd="0" presId="urn:microsoft.com/office/officeart/2005/8/layout/radial1"/>
    <dgm:cxn modelId="{27A935E0-EDBA-470A-B6E8-4ECFD4E8D35C}" type="presParOf" srcId="{1F23595D-8784-4AC3-8946-20EDC756158F}" destId="{8254D1D0-86EC-4988-B80A-7D353C7BB6A6}" srcOrd="0" destOrd="0" presId="urn:microsoft.com/office/officeart/2005/8/layout/radial1"/>
    <dgm:cxn modelId="{80064A00-0083-419E-A0BC-EEEEAB5E9005}" type="presParOf" srcId="{F79C65E4-523A-40F0-A22F-F89CD23987E4}" destId="{162C4436-8E74-4B46-AC6B-969C72BC26BA}" srcOrd="4" destOrd="0" presId="urn:microsoft.com/office/officeart/2005/8/layout/radial1"/>
    <dgm:cxn modelId="{6E4F2ADE-1050-4748-B50D-D18F0A772327}" type="presParOf" srcId="{F79C65E4-523A-40F0-A22F-F89CD23987E4}" destId="{B87C948C-7E46-463E-A4B4-A235974E750D}" srcOrd="5" destOrd="0" presId="urn:microsoft.com/office/officeart/2005/8/layout/radial1"/>
    <dgm:cxn modelId="{6406D5E5-D3A3-45F6-88B3-41D14BCC7CEE}" type="presParOf" srcId="{B87C948C-7E46-463E-A4B4-A235974E750D}" destId="{1975634F-2E57-475D-977E-4468AD9B8E09}" srcOrd="0" destOrd="0" presId="urn:microsoft.com/office/officeart/2005/8/layout/radial1"/>
    <dgm:cxn modelId="{87D209DE-FD2B-45EE-AEE7-4B6D3F520ED1}" type="presParOf" srcId="{F79C65E4-523A-40F0-A22F-F89CD23987E4}" destId="{70D4BFCC-D95B-4053-AC61-0485CF715ADF}" srcOrd="6" destOrd="0" presId="urn:microsoft.com/office/officeart/2005/8/layout/radial1"/>
    <dgm:cxn modelId="{AF8B91A6-18A4-413A-91D3-98DDF407D3BB}" type="presParOf" srcId="{F79C65E4-523A-40F0-A22F-F89CD23987E4}" destId="{07AC9995-C263-4221-9C0C-A0447E935636}" srcOrd="7" destOrd="0" presId="urn:microsoft.com/office/officeart/2005/8/layout/radial1"/>
    <dgm:cxn modelId="{2D2C856B-9506-4050-81D6-FB28A47E50AC}" type="presParOf" srcId="{07AC9995-C263-4221-9C0C-A0447E935636}" destId="{6CCA6C2E-9D97-4980-A77C-0A3444D8B9E6}" srcOrd="0" destOrd="0" presId="urn:microsoft.com/office/officeart/2005/8/layout/radial1"/>
    <dgm:cxn modelId="{495EEB27-F12B-49FF-9E9C-7D2CED8CE56E}" type="presParOf" srcId="{F79C65E4-523A-40F0-A22F-F89CD23987E4}" destId="{54CE6FC5-D8AC-4CF0-A418-426564593342}" srcOrd="8" destOrd="0" presId="urn:microsoft.com/office/officeart/2005/8/layout/radial1"/>
    <dgm:cxn modelId="{482A811D-BE7B-4218-88C3-1F7F8FAF549E}" type="presParOf" srcId="{F79C65E4-523A-40F0-A22F-F89CD23987E4}" destId="{FC94C506-E76C-4357-A73B-1B950252AB46}" srcOrd="9" destOrd="0" presId="urn:microsoft.com/office/officeart/2005/8/layout/radial1"/>
    <dgm:cxn modelId="{E63CB63F-5781-4B57-A152-C60B0E36DFF3}" type="presParOf" srcId="{FC94C506-E76C-4357-A73B-1B950252AB46}" destId="{A1F478E9-632B-476C-8A58-AF143381AC38}" srcOrd="0" destOrd="0" presId="urn:microsoft.com/office/officeart/2005/8/layout/radial1"/>
    <dgm:cxn modelId="{03D21054-4A8A-4AED-9108-4BC3DBBF0F0E}" type="presParOf" srcId="{F79C65E4-523A-40F0-A22F-F89CD23987E4}" destId="{11AC4766-468C-435D-9BD2-2D929AC76562}" srcOrd="10" destOrd="0" presId="urn:microsoft.com/office/officeart/2005/8/layout/radial1"/>
    <dgm:cxn modelId="{9F42D9D2-FD25-4A54-AB21-352517491E87}" type="presParOf" srcId="{F79C65E4-523A-40F0-A22F-F89CD23987E4}" destId="{EF917842-03C1-4EF2-B11F-EF61FD9810BC}" srcOrd="11" destOrd="0" presId="urn:microsoft.com/office/officeart/2005/8/layout/radial1"/>
    <dgm:cxn modelId="{D8B93602-3178-4CC3-8E2C-7644571F4802}" type="presParOf" srcId="{EF917842-03C1-4EF2-B11F-EF61FD9810BC}" destId="{FA99E457-4F1A-46EF-B901-D6BEEE8C4DCF}" srcOrd="0" destOrd="0" presId="urn:microsoft.com/office/officeart/2005/8/layout/radial1"/>
    <dgm:cxn modelId="{0D8776C3-5D61-4476-9F55-BB3AEC2E0AF6}" type="presParOf" srcId="{F79C65E4-523A-40F0-A22F-F89CD23987E4}" destId="{63294BA7-4B0F-4FBA-98F7-C80A6290459B}" srcOrd="12" destOrd="0" presId="urn:microsoft.com/office/officeart/2005/8/layout/radial1"/>
    <dgm:cxn modelId="{F2BF13E5-E5C1-4710-879B-B6E77C3AB75B}" type="presParOf" srcId="{F79C65E4-523A-40F0-A22F-F89CD23987E4}" destId="{E9B0664F-84AB-4B0B-9EDE-9511B2E123AA}" srcOrd="13" destOrd="0" presId="urn:microsoft.com/office/officeart/2005/8/layout/radial1"/>
    <dgm:cxn modelId="{31DD9006-C03B-4CB6-B584-5C68492AE16F}" type="presParOf" srcId="{E9B0664F-84AB-4B0B-9EDE-9511B2E123AA}" destId="{D8797B27-C4BE-4204-ACED-E66F535F2CD4}" srcOrd="0" destOrd="0" presId="urn:microsoft.com/office/officeart/2005/8/layout/radial1"/>
    <dgm:cxn modelId="{04D5B124-7792-498B-AE41-7FBEFEA5318B}" type="presParOf" srcId="{F79C65E4-523A-40F0-A22F-F89CD23987E4}" destId="{AAA180D1-65E2-4715-A54F-0823306B36A6}" srcOrd="14" destOrd="0" presId="urn:microsoft.com/office/officeart/2005/8/layout/radial1"/>
    <dgm:cxn modelId="{14130DE5-73FD-47F3-9120-6AD8062F0D28}" type="presParOf" srcId="{F79C65E4-523A-40F0-A22F-F89CD23987E4}" destId="{1CA2DD2E-EB32-4AFF-80DA-4A95FDF55864}" srcOrd="15" destOrd="0" presId="urn:microsoft.com/office/officeart/2005/8/layout/radial1"/>
    <dgm:cxn modelId="{861C1B0F-AACD-410E-A7B3-A2FFAE25DAD0}" type="presParOf" srcId="{1CA2DD2E-EB32-4AFF-80DA-4A95FDF55864}" destId="{597A1FCB-BF29-4245-B8E1-051101EF3C3B}" srcOrd="0" destOrd="0" presId="urn:microsoft.com/office/officeart/2005/8/layout/radial1"/>
    <dgm:cxn modelId="{998443ED-79FE-4EDE-92EB-57686A490304}" type="presParOf" srcId="{F79C65E4-523A-40F0-A22F-F89CD23987E4}" destId="{4DE5542A-508A-4F27-8444-C91F572C9EF7}" srcOrd="16"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3A39C5D-8BD1-463A-8E3B-2C75C0AD960B}">
      <dsp:nvSpPr>
        <dsp:cNvPr id="0" name=""/>
        <dsp:cNvSpPr/>
      </dsp:nvSpPr>
      <dsp:spPr>
        <a:xfrm>
          <a:off x="1682857" y="1458128"/>
          <a:ext cx="1437836" cy="1437836"/>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sz="2000" b="1" kern="1200" dirty="0"/>
            <a:t>Magnet project</a:t>
          </a:r>
        </a:p>
      </dsp:txBody>
      <dsp:txXfrm>
        <a:off x="1893423" y="1668694"/>
        <a:ext cx="1016704" cy="1016704"/>
      </dsp:txXfrm>
    </dsp:sp>
    <dsp:sp modelId="{BACBED04-55DC-4342-943F-871F83D59AB3}">
      <dsp:nvSpPr>
        <dsp:cNvPr id="0" name=""/>
        <dsp:cNvSpPr/>
      </dsp:nvSpPr>
      <dsp:spPr>
        <a:xfrm rot="16200000">
          <a:off x="2223366" y="1261319"/>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a:off x="2392855" y="1270798"/>
        <a:ext cx="17840" cy="17840"/>
      </dsp:txXfrm>
    </dsp:sp>
    <dsp:sp modelId="{73C1E702-80C7-4CAC-97BB-B428D73AD364}">
      <dsp:nvSpPr>
        <dsp:cNvPr id="0" name=""/>
        <dsp:cNvSpPr/>
      </dsp:nvSpPr>
      <dsp:spPr>
        <a:xfrm>
          <a:off x="1807628" y="-86984"/>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Conductor &amp; Cabling</a:t>
          </a:r>
        </a:p>
      </dsp:txBody>
      <dsp:txXfrm>
        <a:off x="1981650" y="87038"/>
        <a:ext cx="840250" cy="840250"/>
      </dsp:txXfrm>
    </dsp:sp>
    <dsp:sp modelId="{1F23595D-8784-4AC3-8946-20EDC756158F}">
      <dsp:nvSpPr>
        <dsp:cNvPr id="0" name=""/>
        <dsp:cNvSpPr/>
      </dsp:nvSpPr>
      <dsp:spPr>
        <a:xfrm rot="18900000">
          <a:off x="2857872" y="1524140"/>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a:off x="3027361" y="1533620"/>
        <a:ext cx="17840" cy="17840"/>
      </dsp:txXfrm>
    </dsp:sp>
    <dsp:sp modelId="{162C4436-8E74-4B46-AC6B-969C72BC26BA}">
      <dsp:nvSpPr>
        <dsp:cNvPr id="0" name=""/>
        <dsp:cNvSpPr/>
      </dsp:nvSpPr>
      <dsp:spPr>
        <a:xfrm>
          <a:off x="2988414" y="402113"/>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Insulation System</a:t>
          </a:r>
        </a:p>
      </dsp:txBody>
      <dsp:txXfrm>
        <a:off x="3162436" y="576135"/>
        <a:ext cx="840250" cy="840250"/>
      </dsp:txXfrm>
    </dsp:sp>
    <dsp:sp modelId="{B87C948C-7E46-463E-A4B4-A235974E750D}">
      <dsp:nvSpPr>
        <dsp:cNvPr id="0" name=""/>
        <dsp:cNvSpPr/>
      </dsp:nvSpPr>
      <dsp:spPr>
        <a:xfrm>
          <a:off x="3120693" y="2158646"/>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a:off x="3290182" y="2168126"/>
        <a:ext cx="17840" cy="17840"/>
      </dsp:txXfrm>
    </dsp:sp>
    <dsp:sp modelId="{70D4BFCC-D95B-4053-AC61-0485CF715ADF}">
      <dsp:nvSpPr>
        <dsp:cNvPr id="0" name=""/>
        <dsp:cNvSpPr/>
      </dsp:nvSpPr>
      <dsp:spPr>
        <a:xfrm>
          <a:off x="3477512" y="1582899"/>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890" rIns="0" bIns="8890" numCol="1" spcCol="1270" anchor="ctr" anchorCtr="0">
          <a:noAutofit/>
        </a:bodyPr>
        <a:lstStyle/>
        <a:p>
          <a:pPr lvl="0" algn="ctr" defTabSz="622300">
            <a:lnSpc>
              <a:spcPct val="90000"/>
            </a:lnSpc>
            <a:spcBef>
              <a:spcPct val="0"/>
            </a:spcBef>
            <a:spcAft>
              <a:spcPct val="35000"/>
            </a:spcAft>
          </a:pPr>
          <a:r>
            <a:rPr lang="en-US" sz="1400" kern="1200" dirty="0"/>
            <a:t>Material character-</a:t>
          </a:r>
          <a:r>
            <a:rPr lang="en-US" sz="1400" kern="1200" dirty="0" err="1"/>
            <a:t>ization</a:t>
          </a:r>
          <a:endParaRPr lang="en-US" sz="1400" kern="1200" dirty="0"/>
        </a:p>
      </dsp:txBody>
      <dsp:txXfrm>
        <a:off x="3651534" y="1756921"/>
        <a:ext cx="840250" cy="840250"/>
      </dsp:txXfrm>
    </dsp:sp>
    <dsp:sp modelId="{07AC9995-C263-4221-9C0C-A0447E935636}">
      <dsp:nvSpPr>
        <dsp:cNvPr id="0" name=""/>
        <dsp:cNvSpPr/>
      </dsp:nvSpPr>
      <dsp:spPr>
        <a:xfrm rot="2700000">
          <a:off x="2857872" y="2793153"/>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a:off x="3027361" y="2802632"/>
        <a:ext cx="17840" cy="17840"/>
      </dsp:txXfrm>
    </dsp:sp>
    <dsp:sp modelId="{54CE6FC5-D8AC-4CF0-A418-426564593342}">
      <dsp:nvSpPr>
        <dsp:cNvPr id="0" name=""/>
        <dsp:cNvSpPr/>
      </dsp:nvSpPr>
      <dsp:spPr>
        <a:xfrm>
          <a:off x="2988414" y="2763686"/>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endParaRPr lang="en-US" sz="1400" kern="1200" dirty="0"/>
        </a:p>
        <a:p>
          <a:pPr lvl="0" algn="ctr" defTabSz="622300">
            <a:lnSpc>
              <a:spcPct val="90000"/>
            </a:lnSpc>
            <a:spcBef>
              <a:spcPct val="0"/>
            </a:spcBef>
            <a:spcAft>
              <a:spcPct val="35000"/>
            </a:spcAft>
          </a:pPr>
          <a:endParaRPr lang="en-US" sz="1400" kern="1200" dirty="0"/>
        </a:p>
        <a:p>
          <a:pPr lvl="0" algn="ctr" defTabSz="622300">
            <a:lnSpc>
              <a:spcPct val="90000"/>
            </a:lnSpc>
            <a:spcBef>
              <a:spcPct val="0"/>
            </a:spcBef>
            <a:spcAft>
              <a:spcPct val="35000"/>
            </a:spcAft>
          </a:pPr>
          <a:r>
            <a:rPr lang="en-US" sz="1400" kern="1200" dirty="0"/>
            <a:t>Electro-magnetic analysis</a:t>
          </a:r>
        </a:p>
        <a:p>
          <a:pPr marL="285750" lvl="1" indent="-285750" algn="l" defTabSz="1600200">
            <a:lnSpc>
              <a:spcPct val="90000"/>
            </a:lnSpc>
            <a:spcBef>
              <a:spcPct val="0"/>
            </a:spcBef>
            <a:spcAft>
              <a:spcPct val="15000"/>
            </a:spcAft>
            <a:buChar char="••"/>
          </a:pPr>
          <a:endParaRPr lang="en-US" sz="3600" kern="1200"/>
        </a:p>
      </dsp:txBody>
      <dsp:txXfrm>
        <a:off x="3162436" y="2937708"/>
        <a:ext cx="840250" cy="840250"/>
      </dsp:txXfrm>
    </dsp:sp>
    <dsp:sp modelId="{FC94C506-E76C-4357-A73B-1B950252AB46}">
      <dsp:nvSpPr>
        <dsp:cNvPr id="0" name=""/>
        <dsp:cNvSpPr/>
      </dsp:nvSpPr>
      <dsp:spPr>
        <a:xfrm rot="5400000">
          <a:off x="2223366" y="3055974"/>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2392855" y="3065454"/>
        <a:ext cx="17840" cy="17840"/>
      </dsp:txXfrm>
    </dsp:sp>
    <dsp:sp modelId="{11AC4766-468C-435D-9BD2-2D929AC76562}">
      <dsp:nvSpPr>
        <dsp:cNvPr id="0" name=""/>
        <dsp:cNvSpPr/>
      </dsp:nvSpPr>
      <dsp:spPr>
        <a:xfrm>
          <a:off x="1807628" y="3252783"/>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Mech. analysis</a:t>
          </a:r>
        </a:p>
      </dsp:txBody>
      <dsp:txXfrm>
        <a:off x="1981650" y="3426805"/>
        <a:ext cx="840250" cy="840250"/>
      </dsp:txXfrm>
    </dsp:sp>
    <dsp:sp modelId="{EF917842-03C1-4EF2-B11F-EF61FD9810BC}">
      <dsp:nvSpPr>
        <dsp:cNvPr id="0" name=""/>
        <dsp:cNvSpPr/>
      </dsp:nvSpPr>
      <dsp:spPr>
        <a:xfrm rot="8100000">
          <a:off x="1588859" y="2793153"/>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1758348" y="2802632"/>
        <a:ext cx="17840" cy="17840"/>
      </dsp:txXfrm>
    </dsp:sp>
    <dsp:sp modelId="{63294BA7-4B0F-4FBA-98F7-C80A6290459B}">
      <dsp:nvSpPr>
        <dsp:cNvPr id="0" name=""/>
        <dsp:cNvSpPr/>
      </dsp:nvSpPr>
      <dsp:spPr>
        <a:xfrm>
          <a:off x="626841" y="2763686"/>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a:t>Splicing &amp;</a:t>
          </a:r>
        </a:p>
        <a:p>
          <a:pPr lvl="0" algn="ctr" defTabSz="622300">
            <a:lnSpc>
              <a:spcPct val="90000"/>
            </a:lnSpc>
            <a:spcBef>
              <a:spcPct val="0"/>
            </a:spcBef>
            <a:spcAft>
              <a:spcPct val="35000"/>
            </a:spcAft>
          </a:pPr>
          <a:r>
            <a:rPr lang="en-US" sz="1400" kern="1200" dirty="0"/>
            <a:t>Instrumentation</a:t>
          </a:r>
        </a:p>
      </dsp:txBody>
      <dsp:txXfrm>
        <a:off x="800863" y="2937708"/>
        <a:ext cx="840250" cy="840250"/>
      </dsp:txXfrm>
    </dsp:sp>
    <dsp:sp modelId="{E9B0664F-84AB-4B0B-9EDE-9511B2E123AA}">
      <dsp:nvSpPr>
        <dsp:cNvPr id="0" name=""/>
        <dsp:cNvSpPr/>
      </dsp:nvSpPr>
      <dsp:spPr>
        <a:xfrm rot="10800000">
          <a:off x="1326038" y="2158646"/>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1495527" y="2168126"/>
        <a:ext cx="17840" cy="17840"/>
      </dsp:txXfrm>
    </dsp:sp>
    <dsp:sp modelId="{AAA180D1-65E2-4715-A54F-0823306B36A6}">
      <dsp:nvSpPr>
        <dsp:cNvPr id="0" name=""/>
        <dsp:cNvSpPr/>
      </dsp:nvSpPr>
      <dsp:spPr>
        <a:xfrm>
          <a:off x="137744" y="1582899"/>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890" rIns="0" bIns="8890" numCol="1" spcCol="1270" anchor="ctr" anchorCtr="0">
          <a:noAutofit/>
        </a:bodyPr>
        <a:lstStyle/>
        <a:p>
          <a:pPr lvl="0" algn="l" defTabSz="622300">
            <a:lnSpc>
              <a:spcPct val="90000"/>
            </a:lnSpc>
            <a:spcBef>
              <a:spcPct val="0"/>
            </a:spcBef>
            <a:spcAft>
              <a:spcPct val="35000"/>
            </a:spcAft>
          </a:pPr>
          <a:endParaRPr lang="en-US" sz="1400" kern="1200" dirty="0"/>
        </a:p>
        <a:p>
          <a:pPr lvl="0" algn="ctr" defTabSz="622300">
            <a:lnSpc>
              <a:spcPct val="90000"/>
            </a:lnSpc>
            <a:spcBef>
              <a:spcPct val="0"/>
            </a:spcBef>
            <a:spcAft>
              <a:spcPct val="35000"/>
            </a:spcAft>
          </a:pPr>
          <a:r>
            <a:rPr lang="en-US" sz="1300" kern="1200" dirty="0"/>
            <a:t>Production process </a:t>
          </a:r>
          <a:r>
            <a:rPr lang="en-US" sz="1300" kern="1200" dirty="0" err="1"/>
            <a:t>optimizat</a:t>
          </a:r>
          <a:r>
            <a:rPr lang="en-US" sz="1400" kern="1200" dirty="0"/>
            <a:t>.</a:t>
          </a:r>
        </a:p>
        <a:p>
          <a:pPr marL="114300" lvl="1" indent="-114300" algn="l" defTabSz="622300">
            <a:lnSpc>
              <a:spcPct val="90000"/>
            </a:lnSpc>
            <a:spcBef>
              <a:spcPct val="0"/>
            </a:spcBef>
            <a:spcAft>
              <a:spcPct val="15000"/>
            </a:spcAft>
            <a:buChar char="••"/>
          </a:pPr>
          <a:endParaRPr lang="en-US" sz="1400" kern="1200" dirty="0"/>
        </a:p>
      </dsp:txBody>
      <dsp:txXfrm>
        <a:off x="311766" y="1756921"/>
        <a:ext cx="840250" cy="840250"/>
      </dsp:txXfrm>
    </dsp:sp>
    <dsp:sp modelId="{1CA2DD2E-EB32-4AFF-80DA-4A95FDF55864}">
      <dsp:nvSpPr>
        <dsp:cNvPr id="0" name=""/>
        <dsp:cNvSpPr/>
      </dsp:nvSpPr>
      <dsp:spPr>
        <a:xfrm rot="13500000">
          <a:off x="1588859" y="1524140"/>
          <a:ext cx="356818" cy="36800"/>
        </a:xfrm>
        <a:custGeom>
          <a:avLst/>
          <a:gdLst/>
          <a:ahLst/>
          <a:cxnLst/>
          <a:rect l="0" t="0" r="0" b="0"/>
          <a:pathLst>
            <a:path>
              <a:moveTo>
                <a:pt x="0" y="18400"/>
              </a:moveTo>
              <a:lnTo>
                <a:pt x="356818" y="18400"/>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622300">
            <a:lnSpc>
              <a:spcPct val="90000"/>
            </a:lnSpc>
            <a:spcBef>
              <a:spcPct val="0"/>
            </a:spcBef>
            <a:spcAft>
              <a:spcPct val="35000"/>
            </a:spcAft>
          </a:pPr>
          <a:endParaRPr lang="en-US" sz="1400" kern="1200"/>
        </a:p>
      </dsp:txBody>
      <dsp:txXfrm rot="10800000">
        <a:off x="1758348" y="1533620"/>
        <a:ext cx="17840" cy="17840"/>
      </dsp:txXfrm>
    </dsp:sp>
    <dsp:sp modelId="{4DE5542A-508A-4F27-8444-C91F572C9EF7}">
      <dsp:nvSpPr>
        <dsp:cNvPr id="0" name=""/>
        <dsp:cNvSpPr/>
      </dsp:nvSpPr>
      <dsp:spPr>
        <a:xfrm>
          <a:off x="626841" y="402113"/>
          <a:ext cx="1188294" cy="1188294"/>
        </a:xfrm>
        <a:prstGeom prst="ellipse">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8890" rIns="0" bIns="8890" numCol="1" spcCol="1270" anchor="ctr" anchorCtr="0">
          <a:noAutofit/>
        </a:bodyPr>
        <a:lstStyle/>
        <a:p>
          <a:pPr lvl="0" algn="ctr" defTabSz="622300">
            <a:lnSpc>
              <a:spcPct val="90000"/>
            </a:lnSpc>
            <a:spcBef>
              <a:spcPct val="0"/>
            </a:spcBef>
            <a:spcAft>
              <a:spcPct val="35000"/>
            </a:spcAft>
          </a:pPr>
          <a:r>
            <a:rPr lang="en-US" sz="1400" kern="1200" dirty="0" err="1"/>
            <a:t>Engi-neering</a:t>
          </a:r>
          <a:r>
            <a:rPr lang="en-US" sz="1400" kern="1200" dirty="0"/>
            <a:t> design</a:t>
          </a:r>
        </a:p>
      </dsp:txBody>
      <dsp:txXfrm>
        <a:off x="800863" y="576135"/>
        <a:ext cx="840250" cy="84025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3"/>
            <a:ext cx="4279230" cy="34129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5591128" y="3"/>
            <a:ext cx="4279230" cy="341297"/>
          </a:xfrm>
          <a:prstGeom prst="rect">
            <a:avLst/>
          </a:prstGeom>
        </p:spPr>
        <p:txBody>
          <a:bodyPr vert="horz" lIns="90727" tIns="45363" rIns="90727" bIns="45363" rtlCol="0"/>
          <a:lstStyle>
            <a:lvl1pPr algn="r">
              <a:defRPr sz="1200"/>
            </a:lvl1pPr>
          </a:lstStyle>
          <a:p>
            <a:fld id="{D3F5B3BF-D9F3-4E95-B71D-1E367DE8B973}" type="datetimeFigureOut">
              <a:rPr lang="en-GB" smtClean="0"/>
              <a:t>16/04/2021</a:t>
            </a:fld>
            <a:endParaRPr lang="en-GB"/>
          </a:p>
        </p:txBody>
      </p:sp>
      <p:sp>
        <p:nvSpPr>
          <p:cNvPr id="4" name="Footer Placeholder 3"/>
          <p:cNvSpPr>
            <a:spLocks noGrp="1"/>
          </p:cNvSpPr>
          <p:nvPr>
            <p:ph type="ftr" sz="quarter" idx="2"/>
          </p:nvPr>
        </p:nvSpPr>
        <p:spPr>
          <a:xfrm>
            <a:off x="3" y="6456380"/>
            <a:ext cx="4279230" cy="341297"/>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5591128" y="6456380"/>
            <a:ext cx="4279230" cy="341297"/>
          </a:xfrm>
          <a:prstGeom prst="rect">
            <a:avLst/>
          </a:prstGeom>
        </p:spPr>
        <p:txBody>
          <a:bodyPr vert="horz" lIns="90727" tIns="45363" rIns="90727" bIns="45363" rtlCol="0" anchor="b"/>
          <a:lstStyle>
            <a:lvl1pPr algn="r">
              <a:defRPr sz="1200"/>
            </a:lvl1pPr>
          </a:lstStyle>
          <a:p>
            <a:fld id="{C41F9635-494B-4BBC-A0A9-927193F2625C}" type="slidenum">
              <a:rPr lang="en-GB" smtClean="0"/>
              <a:t>‹#›</a:t>
            </a:fld>
            <a:endParaRPr lang="en-GB"/>
          </a:p>
        </p:txBody>
      </p:sp>
    </p:spTree>
    <p:extLst>
      <p:ext uri="{BB962C8B-B14F-4D97-AF65-F5344CB8AC3E}">
        <p14:creationId xmlns:p14="http://schemas.microsoft.com/office/powerpoint/2010/main" val="118653098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4278154" cy="339884"/>
          </a:xfrm>
          <a:prstGeom prst="rect">
            <a:avLst/>
          </a:prstGeom>
        </p:spPr>
        <p:txBody>
          <a:bodyPr vert="horz" lIns="90727" tIns="45363" rIns="90727" bIns="45363" rtlCol="0"/>
          <a:lstStyle>
            <a:lvl1pPr algn="l">
              <a:defRPr sz="1200"/>
            </a:lvl1pPr>
          </a:lstStyle>
          <a:p>
            <a:endParaRPr lang="en-US"/>
          </a:p>
        </p:txBody>
      </p:sp>
      <p:sp>
        <p:nvSpPr>
          <p:cNvPr id="3" name="Date Placeholder 2"/>
          <p:cNvSpPr>
            <a:spLocks noGrp="1"/>
          </p:cNvSpPr>
          <p:nvPr>
            <p:ph type="dt" idx="1"/>
          </p:nvPr>
        </p:nvSpPr>
        <p:spPr>
          <a:xfrm>
            <a:off x="5592228" y="1"/>
            <a:ext cx="4278154" cy="339884"/>
          </a:xfrm>
          <a:prstGeom prst="rect">
            <a:avLst/>
          </a:prstGeom>
        </p:spPr>
        <p:txBody>
          <a:bodyPr vert="horz" lIns="90727" tIns="45363" rIns="90727" bIns="45363" rtlCol="0"/>
          <a:lstStyle>
            <a:lvl1pPr algn="r">
              <a:defRPr sz="1200"/>
            </a:lvl1pPr>
          </a:lstStyle>
          <a:p>
            <a:fld id="{D628A480-3686-4A45-B348-778E52A86B5D}" type="datetimeFigureOut">
              <a:rPr lang="en-US" smtClean="0"/>
              <a:t>4/16/2021</a:t>
            </a:fld>
            <a:endParaRPr lang="en-US"/>
          </a:p>
        </p:txBody>
      </p:sp>
      <p:sp>
        <p:nvSpPr>
          <p:cNvPr id="4" name="Slide Image Placeholder 3"/>
          <p:cNvSpPr>
            <a:spLocks noGrp="1" noRot="1" noChangeAspect="1"/>
          </p:cNvSpPr>
          <p:nvPr>
            <p:ph type="sldImg" idx="2"/>
          </p:nvPr>
        </p:nvSpPr>
        <p:spPr>
          <a:xfrm>
            <a:off x="2670175" y="509588"/>
            <a:ext cx="4532313" cy="2549525"/>
          </a:xfrm>
          <a:prstGeom prst="rect">
            <a:avLst/>
          </a:prstGeom>
          <a:noFill/>
          <a:ln w="12700">
            <a:solidFill>
              <a:prstClr val="black"/>
            </a:solidFill>
          </a:ln>
        </p:spPr>
        <p:txBody>
          <a:bodyPr vert="horz" lIns="90727" tIns="45363" rIns="90727" bIns="45363" rtlCol="0" anchor="ctr"/>
          <a:lstStyle/>
          <a:p>
            <a:endParaRPr lang="en-US"/>
          </a:p>
        </p:txBody>
      </p:sp>
      <p:sp>
        <p:nvSpPr>
          <p:cNvPr id="5" name="Notes Placeholder 4"/>
          <p:cNvSpPr>
            <a:spLocks noGrp="1"/>
          </p:cNvSpPr>
          <p:nvPr>
            <p:ph type="body" sz="quarter" idx="3"/>
          </p:nvPr>
        </p:nvSpPr>
        <p:spPr>
          <a:xfrm>
            <a:off x="987267" y="3228897"/>
            <a:ext cx="7898130" cy="3058954"/>
          </a:xfrm>
          <a:prstGeom prst="rect">
            <a:avLst/>
          </a:prstGeom>
        </p:spPr>
        <p:txBody>
          <a:bodyPr vert="horz" lIns="90727" tIns="45363" rIns="90727" bIns="4536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3" y="6456613"/>
            <a:ext cx="4278154" cy="339884"/>
          </a:xfrm>
          <a:prstGeom prst="rect">
            <a:avLst/>
          </a:prstGeom>
        </p:spPr>
        <p:txBody>
          <a:bodyPr vert="horz" lIns="90727" tIns="45363" rIns="90727" bIns="45363" rtlCol="0" anchor="b"/>
          <a:lstStyle>
            <a:lvl1pPr algn="l">
              <a:defRPr sz="1200"/>
            </a:lvl1pPr>
          </a:lstStyle>
          <a:p>
            <a:endParaRPr lang="en-US"/>
          </a:p>
        </p:txBody>
      </p:sp>
      <p:sp>
        <p:nvSpPr>
          <p:cNvPr id="7" name="Slide Number Placeholder 6"/>
          <p:cNvSpPr>
            <a:spLocks noGrp="1"/>
          </p:cNvSpPr>
          <p:nvPr>
            <p:ph type="sldNum" sz="quarter" idx="5"/>
          </p:nvPr>
        </p:nvSpPr>
        <p:spPr>
          <a:xfrm>
            <a:off x="5592228" y="6456613"/>
            <a:ext cx="4278154" cy="339884"/>
          </a:xfrm>
          <a:prstGeom prst="rect">
            <a:avLst/>
          </a:prstGeom>
        </p:spPr>
        <p:txBody>
          <a:bodyPr vert="horz" lIns="90727" tIns="45363" rIns="90727" bIns="45363" rtlCol="0" anchor="b"/>
          <a:lstStyle>
            <a:lvl1pPr algn="r">
              <a:defRPr sz="1200"/>
            </a:lvl1pPr>
          </a:lstStyle>
          <a:p>
            <a:fld id="{3B51F81B-0188-F944-95C5-D896A11FCEC3}" type="slidenum">
              <a:rPr lang="en-US" smtClean="0"/>
              <a:t>‹#›</a:t>
            </a:fld>
            <a:endParaRPr lang="en-US"/>
          </a:p>
        </p:txBody>
      </p:sp>
    </p:spTree>
    <p:extLst>
      <p:ext uri="{BB962C8B-B14F-4D97-AF65-F5344CB8AC3E}">
        <p14:creationId xmlns:p14="http://schemas.microsoft.com/office/powerpoint/2010/main" val="139994095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a:t>
            </a:fld>
            <a:endParaRPr lang="en-US"/>
          </a:p>
        </p:txBody>
      </p:sp>
    </p:spTree>
    <p:extLst>
      <p:ext uri="{BB962C8B-B14F-4D97-AF65-F5344CB8AC3E}">
        <p14:creationId xmlns:p14="http://schemas.microsoft.com/office/powerpoint/2010/main" val="2278662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5</a:t>
            </a:fld>
            <a:endParaRPr lang="en-US"/>
          </a:p>
        </p:txBody>
      </p:sp>
    </p:spTree>
    <p:extLst>
      <p:ext uri="{BB962C8B-B14F-4D97-AF65-F5344CB8AC3E}">
        <p14:creationId xmlns:p14="http://schemas.microsoft.com/office/powerpoint/2010/main" val="2834592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6</a:t>
            </a:fld>
            <a:endParaRPr lang="en-US"/>
          </a:p>
        </p:txBody>
      </p:sp>
    </p:spTree>
    <p:extLst>
      <p:ext uri="{BB962C8B-B14F-4D97-AF65-F5344CB8AC3E}">
        <p14:creationId xmlns:p14="http://schemas.microsoft.com/office/powerpoint/2010/main" val="2936974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9</a:t>
            </a:fld>
            <a:endParaRPr lang="en-US"/>
          </a:p>
        </p:txBody>
      </p:sp>
    </p:spTree>
    <p:extLst>
      <p:ext uri="{BB962C8B-B14F-4D97-AF65-F5344CB8AC3E}">
        <p14:creationId xmlns:p14="http://schemas.microsoft.com/office/powerpoint/2010/main" val="42757016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10</a:t>
            </a:fld>
            <a:endParaRPr lang="en-US"/>
          </a:p>
        </p:txBody>
      </p:sp>
    </p:spTree>
    <p:extLst>
      <p:ext uri="{BB962C8B-B14F-4D97-AF65-F5344CB8AC3E}">
        <p14:creationId xmlns:p14="http://schemas.microsoft.com/office/powerpoint/2010/main" val="30960538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12</a:t>
            </a:fld>
            <a:endParaRPr lang="en-US"/>
          </a:p>
        </p:txBody>
      </p:sp>
    </p:spTree>
    <p:extLst>
      <p:ext uri="{BB962C8B-B14F-4D97-AF65-F5344CB8AC3E}">
        <p14:creationId xmlns:p14="http://schemas.microsoft.com/office/powerpoint/2010/main" val="30489435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18</a:t>
            </a:fld>
            <a:endParaRPr lang="en-US"/>
          </a:p>
        </p:txBody>
      </p:sp>
    </p:spTree>
    <p:extLst>
      <p:ext uri="{BB962C8B-B14F-4D97-AF65-F5344CB8AC3E}">
        <p14:creationId xmlns:p14="http://schemas.microsoft.com/office/powerpoint/2010/main" val="16180701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10"/>
          </p:nvPr>
        </p:nvSpPr>
        <p:spPr/>
        <p:txBody>
          <a:bodyPr/>
          <a:lstStyle/>
          <a:p>
            <a:fld id="{3B51F81B-0188-F944-95C5-D896A11FCEC3}" type="slidenum">
              <a:rPr lang="en-US" smtClean="0"/>
              <a:t>19</a:t>
            </a:fld>
            <a:endParaRPr lang="en-US"/>
          </a:p>
        </p:txBody>
      </p:sp>
    </p:spTree>
    <p:extLst>
      <p:ext uri="{BB962C8B-B14F-4D97-AF65-F5344CB8AC3E}">
        <p14:creationId xmlns:p14="http://schemas.microsoft.com/office/powerpoint/2010/main" val="21147468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CD132C37-1304-4880-A958-9165C5DDA1E1}" type="datetime1">
              <a:rPr lang="en-US" smtClean="0"/>
              <a:t>4/16/2021</a:t>
            </a:fld>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1185528"/>
            <a:ext cx="4267200" cy="730250"/>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609600" y="214424"/>
            <a:ext cx="36576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609600" y="1981200"/>
            <a:ext cx="94488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B2A2E3B-32E6-4014-8A67-F0A11937079F}" type="datetime1">
              <a:rPr lang="en-US" smtClean="0"/>
              <a:t>4/16/2021</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408976" y="1705709"/>
            <a:ext cx="4071824" cy="1253808"/>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745063" y="802197"/>
            <a:ext cx="6346019"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7408979" y="2998765"/>
            <a:ext cx="4071821"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304D91E-3B5A-4805-8951-CC8B86D5D4DE}" type="datetime1">
              <a:rPr lang="en-US" smtClean="0"/>
              <a:t>4/16/2021</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CH" dirty="0"/>
              <a:t>Click to </a:t>
            </a:r>
            <a:r>
              <a:rPr kumimoji="0" lang="fr-CH" dirty="0" err="1"/>
              <a:t>edit</a:t>
            </a:r>
            <a:r>
              <a:rPr kumimoji="0" lang="fr-CH" dirty="0"/>
              <a:t> Master </a:t>
            </a:r>
            <a:r>
              <a:rPr kumimoji="0" lang="fr-CH" dirty="0" err="1"/>
              <a:t>title</a:t>
            </a:r>
            <a:r>
              <a:rPr kumimoji="0" lang="fr-CH" dirty="0"/>
              <a:t> style</a:t>
            </a:r>
            <a:endParaRPr kumimoji="0" lang="en-US" dirty="0"/>
          </a:p>
        </p:txBody>
      </p:sp>
      <p:sp>
        <p:nvSpPr>
          <p:cNvPr id="3" name="Espace réservé du texte vertical 2"/>
          <p:cNvSpPr>
            <a:spLocks noGrp="1"/>
          </p:cNvSpPr>
          <p:nvPr>
            <p:ph type="body" orient="vert" idx="1"/>
          </p:nvPr>
        </p:nvSpPr>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0883B9A5-259C-4924-AF17-2E3736499041}" type="datetime1">
              <a:rPr lang="en-US" smtClean="0"/>
              <a:t>4/16/2021</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p:spPr>
        <p:txBody>
          <a:bodyPr vert="eaVert"/>
          <a:lstStyle/>
          <a:p>
            <a:r>
              <a:rPr kumimoji="0" lang="fr-CH"/>
              <a:t>Click to edit Master title style</a:t>
            </a:r>
            <a:endParaRPr kumimoji="0" lang="en-US"/>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43DE602-1342-4B90-BEEE-E6916D4D718F}" type="datetime1">
              <a:rPr lang="en-US" smtClean="0"/>
              <a:t>4/16/2021</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F9E2901A-27B0-4105-B959-146AA0A884F6}" type="datetime1">
              <a:rPr lang="en-US" smtClean="0"/>
              <a:t>4/16/2021</a:t>
            </a:fld>
            <a:endParaRPr lang="en-US"/>
          </a:p>
        </p:txBody>
      </p:sp>
      <p:sp>
        <p:nvSpPr>
          <p:cNvPr id="5" name="Footer Placeholder 4"/>
          <p:cNvSpPr>
            <a:spLocks noGrp="1"/>
          </p:cNvSpPr>
          <p:nvPr>
            <p:ph type="ftr" sz="quarter" idx="11"/>
          </p:nvPr>
        </p:nvSpPr>
        <p:spPr/>
        <p:txBody>
          <a:bodyPr/>
          <a:lstStyle/>
          <a:p>
            <a:r>
              <a:rPr lang="en-US"/>
              <a:t>Document reference</a:t>
            </a:r>
          </a:p>
        </p:txBody>
      </p:sp>
      <p:sp>
        <p:nvSpPr>
          <p:cNvPr id="6" name="Slide Number Placeholder 5"/>
          <p:cNvSpPr>
            <a:spLocks noGrp="1"/>
          </p:cNvSpPr>
          <p:nvPr>
            <p:ph type="sldNum" sz="quarter" idx="12"/>
          </p:nvPr>
        </p:nvSpPr>
        <p:spPr/>
        <p:txBody>
          <a:bodyPr/>
          <a:lstStyle/>
          <a:p>
            <a:fld id="{2F0708FA-233A-814D-A47D-3715EAA33C66}" type="slidenum">
              <a:rPr lang="en-US" smtClean="0"/>
              <a:t>‹#›</a:t>
            </a:fld>
            <a:endParaRPr lang="en-US"/>
          </a:p>
        </p:txBody>
      </p:sp>
    </p:spTree>
    <p:extLst>
      <p:ext uri="{BB962C8B-B14F-4D97-AF65-F5344CB8AC3E}">
        <p14:creationId xmlns:p14="http://schemas.microsoft.com/office/powerpoint/2010/main" val="35739613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6000" y="2169000"/>
            <a:ext cx="336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270787" y="2878269"/>
            <a:ext cx="1629261"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4"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7131A2D-81A5-4EEA-9CE2-7F41B1BF0001}" type="datetime1">
              <a:rPr lang="en-US" smtClean="0"/>
              <a:t>4/16/2021</a:t>
            </a:fld>
            <a:endParaRPr lang="en-US" dirty="0"/>
          </a:p>
        </p:txBody>
      </p:sp>
      <p:sp>
        <p:nvSpPr>
          <p:cNvPr id="5"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6"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En-tête de section">
    <p:bg>
      <p:bgPr>
        <a:solidFill>
          <a:schemeClr val="bg1"/>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575733" y="2515819"/>
            <a:ext cx="11021312"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fr-CH"/>
              <a:t>Click to edit Master title style</a:t>
            </a:r>
            <a:endParaRPr kumimoji="0" lang="en-US" dirty="0"/>
          </a:p>
        </p:txBody>
      </p:sp>
      <p:sp>
        <p:nvSpPr>
          <p:cNvPr id="3" name="Espace réservé du texte 2"/>
          <p:cNvSpPr>
            <a:spLocks noGrp="1"/>
          </p:cNvSpPr>
          <p:nvPr>
            <p:ph type="body" idx="1"/>
          </p:nvPr>
        </p:nvSpPr>
        <p:spPr>
          <a:xfrm>
            <a:off x="575733" y="1329869"/>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CH"/>
              <a:t>Click to edit Master text styles</a:t>
            </a:r>
          </a:p>
        </p:txBody>
      </p:sp>
      <p:sp>
        <p:nvSpPr>
          <p:cNvPr id="7" name="Date Placeholder 6"/>
          <p:cNvSpPr>
            <a:spLocks noGrp="1"/>
          </p:cNvSpPr>
          <p:nvPr>
            <p:ph type="dt" sz="half" idx="10"/>
          </p:nvPr>
        </p:nvSpPr>
        <p:spPr/>
        <p:txBody>
          <a:bodyPr/>
          <a:lstStyle/>
          <a:p>
            <a:fld id="{3F3BDE7F-2A2F-45D2-8407-49A59CB8A9C3}" type="datetime1">
              <a:rPr lang="en-US" smtClean="0"/>
              <a:t>4/16/2021</a:t>
            </a:fld>
            <a:endParaRPr lang="en-US" dirty="0"/>
          </a:p>
        </p:txBody>
      </p:sp>
      <p:sp>
        <p:nvSpPr>
          <p:cNvPr id="8" name="Footer Placeholder 7"/>
          <p:cNvSpPr>
            <a:spLocks noGrp="1"/>
          </p:cNvSpPr>
          <p:nvPr>
            <p:ph type="ftr" sz="quarter" idx="11"/>
          </p:nvPr>
        </p:nvSpPr>
        <p:spPr/>
        <p:txBody>
          <a:bodyPr/>
          <a:lstStyle/>
          <a:p>
            <a:r>
              <a:rPr lang="en-US"/>
              <a:t>Document reference</a:t>
            </a:r>
            <a:endParaRPr lang="en-US" dirty="0"/>
          </a:p>
        </p:txBody>
      </p:sp>
      <p:sp>
        <p:nvSpPr>
          <p:cNvPr id="9" name="Slide Number Placeholder 8"/>
          <p:cNvSpPr>
            <a:spLocks noGrp="1"/>
          </p:cNvSpPr>
          <p:nvPr>
            <p:ph type="sldNum" sz="quarter" idx="12"/>
          </p:nvPr>
        </p:nvSpPr>
        <p:spPr/>
        <p:txBody>
          <a:bodyPr/>
          <a:lstStyle/>
          <a:p>
            <a:fld id="{17918391-D411-FE40-AAD7-861AE5233E0E}"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9956800" cy="114300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60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5689600" y="1600201"/>
            <a:ext cx="48768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5"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98CD25F-EB88-4927-B272-D99CF7D2E20B}" type="datetime1">
              <a:rPr lang="en-US" smtClean="0"/>
              <a:t>4/16/2021</a:t>
            </a:fld>
            <a:endParaRPr lang="en-US" dirty="0"/>
          </a:p>
        </p:txBody>
      </p:sp>
      <p:sp>
        <p:nvSpPr>
          <p:cNvPr id="6"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1"/>
            <a:ext cx="10972800" cy="893977"/>
          </a:xfrm>
        </p:spPr>
        <p:txBody>
          <a:bodyPr anchor="ctr"/>
          <a:lstStyle>
            <a:lvl1pPr>
              <a:defRPr/>
            </a:lvl1pPr>
          </a:lstStyle>
          <a:p>
            <a:r>
              <a:rPr kumimoji="0" lang="fr-CH"/>
              <a:t>Click to edit Master title style</a:t>
            </a:r>
            <a:endParaRPr kumimoji="0" lang="en-US"/>
          </a:p>
        </p:txBody>
      </p:sp>
      <p:sp>
        <p:nvSpPr>
          <p:cNvPr id="3" name="Espace réservé du texte 2"/>
          <p:cNvSpPr>
            <a:spLocks noGrp="1"/>
          </p:cNvSpPr>
          <p:nvPr>
            <p:ph type="body" idx="1"/>
          </p:nvPr>
        </p:nvSpPr>
        <p:spPr>
          <a:xfrm>
            <a:off x="609600" y="5101967"/>
            <a:ext cx="5386917"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4" name="Espace réservé du texte 3"/>
          <p:cNvSpPr>
            <a:spLocks noGrp="1"/>
          </p:cNvSpPr>
          <p:nvPr>
            <p:ph type="body" sz="half" idx="3"/>
          </p:nvPr>
        </p:nvSpPr>
        <p:spPr>
          <a:xfrm>
            <a:off x="6193368" y="5101967"/>
            <a:ext cx="5389033"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609600" y="1269778"/>
            <a:ext cx="5386917"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6193368" y="1269778"/>
            <a:ext cx="5389033"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7" name="Date Placeholder 1"/>
          <p:cNvSpPr>
            <a:spLocks noGrp="1"/>
          </p:cNvSpPr>
          <p:nvPr>
            <p:ph type="dt" sz="half" idx="10"/>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F2173691-495B-4559-A784-B424B33E5E18}" type="datetime1">
              <a:rPr lang="en-US" smtClean="0"/>
              <a:t>4/16/2021</a:t>
            </a:fld>
            <a:endParaRPr lang="en-US" dirty="0"/>
          </a:p>
        </p:txBody>
      </p:sp>
      <p:sp>
        <p:nvSpPr>
          <p:cNvPr id="8" name="Footer Placeholder 2"/>
          <p:cNvSpPr>
            <a:spLocks noGrp="1"/>
          </p:cNvSpPr>
          <p:nvPr>
            <p:ph type="ftr" sz="quarter" idx="11"/>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9"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a:t>Click to edit Master title style</a:t>
            </a:r>
            <a:endParaRPr kumimoji="0" lang="en-US"/>
          </a:p>
        </p:txBody>
      </p:sp>
      <p:sp>
        <p:nvSpPr>
          <p:cNvPr id="3"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EC313C2E-7FA5-4B7C-A308-45FA82448DF2}" type="datetime1">
              <a:rPr lang="en-US" smtClean="0"/>
              <a:t>4/16/2021</a:t>
            </a:fld>
            <a:endParaRPr lang="en-US" dirty="0"/>
          </a:p>
        </p:txBody>
      </p:sp>
      <p:sp>
        <p:nvSpPr>
          <p:cNvPr id="4"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dirty="0"/>
              <a:t>Document reference</a:t>
            </a:r>
          </a:p>
        </p:txBody>
      </p:sp>
      <p:sp>
        <p:nvSpPr>
          <p:cNvPr id="5"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0" y="-27384"/>
            <a:ext cx="12192000"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0" y="913060"/>
            <a:ext cx="12192000" cy="5079968"/>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12192000" cy="707202"/>
          </a:xfrm>
          <a:prstGeom prst="rect">
            <a:avLst/>
          </a:prstGeom>
        </p:spPr>
      </p:pic>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F3BDE7F-2A2F-45D2-8407-49A59CB8A9C3}" type="datetime1">
              <a:rPr lang="en-US" smtClean="0"/>
              <a:t>4/16/2021</a:t>
            </a:fld>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t>‹#›</a:t>
            </a:fld>
            <a:endParaRPr lang="en-US" dirty="0"/>
          </a:p>
        </p:txBody>
      </p:sp>
      <p:pic>
        <p:nvPicPr>
          <p:cNvPr id="8" name="Image 4" descr="bande-01.eps"/>
          <p:cNvPicPr>
            <a:picLocks noChangeAspect="1"/>
          </p:cNvPicPr>
          <p:nvPr userDrawn="1"/>
        </p:nvPicPr>
        <p:blipFill rotWithShape="1">
          <a:blip r:embed="rId18" cstate="email">
            <a:extLst>
              <a:ext uri="{28A0092B-C50C-407E-A947-70E740481C1C}">
                <a14:useLocalDpi xmlns:a14="http://schemas.microsoft.com/office/drawing/2010/main" val="0"/>
              </a:ext>
            </a:extLst>
          </a:blip>
          <a:srcRect l="10662" b="3125"/>
          <a:stretch/>
        </p:blipFill>
        <p:spPr>
          <a:xfrm>
            <a:off x="76200" y="6157663"/>
            <a:ext cx="9067800" cy="685097"/>
          </a:xfrm>
          <a:prstGeom prst="rect">
            <a:avLst/>
          </a:prstGeom>
        </p:spPr>
      </p:pic>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US" dirty="0"/>
              <a:t>Document reference</a:t>
            </a:r>
          </a:p>
        </p:txBody>
      </p:sp>
      <p:cxnSp>
        <p:nvCxnSpPr>
          <p:cNvPr id="10" name="Gerade Verbindung 29"/>
          <p:cNvCxnSpPr/>
          <p:nvPr userDrawn="1"/>
        </p:nvCxnSpPr>
        <p:spPr>
          <a:xfrm flipV="1">
            <a:off x="0" y="836712"/>
            <a:ext cx="12192000" cy="2"/>
          </a:xfrm>
          <a:prstGeom prst="line">
            <a:avLst/>
          </a:prstGeom>
          <a:ln w="19050">
            <a:solidFill>
              <a:schemeClr val="tx1"/>
            </a:solidFill>
          </a:ln>
        </p:spPr>
        <p:style>
          <a:lnRef idx="1">
            <a:schemeClr val="dk1"/>
          </a:lnRef>
          <a:fillRef idx="0">
            <a:schemeClr val="dk1"/>
          </a:fillRef>
          <a:effectRef idx="0">
            <a:schemeClr val="dk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4" r:id="rId15"/>
    <p:sldLayoutId id="2147483679" r:id="rId16"/>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emf"/><Relationship Id="rId18" Type="http://schemas.openxmlformats.org/officeDocument/2006/relationships/image" Target="../media/image40.emf"/><Relationship Id="rId3" Type="http://schemas.openxmlformats.org/officeDocument/2006/relationships/image" Target="../media/image25.png"/><Relationship Id="rId21" Type="http://schemas.openxmlformats.org/officeDocument/2006/relationships/image" Target="../media/image43.png"/><Relationship Id="rId7" Type="http://schemas.openxmlformats.org/officeDocument/2006/relationships/image" Target="../media/image29.png"/><Relationship Id="rId12" Type="http://schemas.openxmlformats.org/officeDocument/2006/relationships/image" Target="../media/image34.emf"/><Relationship Id="rId17" Type="http://schemas.openxmlformats.org/officeDocument/2006/relationships/image" Target="../media/image39.emf"/><Relationship Id="rId2" Type="http://schemas.openxmlformats.org/officeDocument/2006/relationships/notesSlide" Target="../notesSlides/notesSlide5.xml"/><Relationship Id="rId16" Type="http://schemas.openxmlformats.org/officeDocument/2006/relationships/image" Target="../media/image38.emf"/><Relationship Id="rId20" Type="http://schemas.openxmlformats.org/officeDocument/2006/relationships/image" Target="../media/image42.png"/><Relationship Id="rId1" Type="http://schemas.openxmlformats.org/officeDocument/2006/relationships/slideLayout" Target="../slideLayouts/slideLayout9.xml"/><Relationship Id="rId6" Type="http://schemas.openxmlformats.org/officeDocument/2006/relationships/image" Target="../media/image28.emf"/><Relationship Id="rId11" Type="http://schemas.openxmlformats.org/officeDocument/2006/relationships/image" Target="../media/image33.png"/><Relationship Id="rId5" Type="http://schemas.openxmlformats.org/officeDocument/2006/relationships/image" Target="../media/image27.png"/><Relationship Id="rId15" Type="http://schemas.openxmlformats.org/officeDocument/2006/relationships/image" Target="../media/image37.png"/><Relationship Id="rId23" Type="http://schemas.openxmlformats.org/officeDocument/2006/relationships/image" Target="../media/image45.png"/><Relationship Id="rId10" Type="http://schemas.openxmlformats.org/officeDocument/2006/relationships/image" Target="../media/image32.emf"/><Relationship Id="rId19" Type="http://schemas.openxmlformats.org/officeDocument/2006/relationships/image" Target="../media/image41.emf"/><Relationship Id="rId4" Type="http://schemas.openxmlformats.org/officeDocument/2006/relationships/image" Target="../media/image26.emf"/><Relationship Id="rId9" Type="http://schemas.openxmlformats.org/officeDocument/2006/relationships/image" Target="../media/image31.WMF"/><Relationship Id="rId14" Type="http://schemas.openxmlformats.org/officeDocument/2006/relationships/image" Target="../media/image36.emf"/><Relationship Id="rId22" Type="http://schemas.openxmlformats.org/officeDocument/2006/relationships/image" Target="../media/image4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9.xml"/><Relationship Id="rId4" Type="http://schemas.openxmlformats.org/officeDocument/2006/relationships/image" Target="../media/image52.png"/></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53.pn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png"/><Relationship Id="rId1" Type="http://schemas.openxmlformats.org/officeDocument/2006/relationships/slideLayout" Target="../slideLayouts/slideLayout9.xml"/><Relationship Id="rId6" Type="http://schemas.openxmlformats.org/officeDocument/2006/relationships/image" Target="../media/image58.jpeg"/><Relationship Id="rId5" Type="http://schemas.openxmlformats.org/officeDocument/2006/relationships/image" Target="../media/image57.jpeg"/><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png"/><Relationship Id="rId1" Type="http://schemas.openxmlformats.org/officeDocument/2006/relationships/slideLayout" Target="../slideLayouts/slideLayout9.xml"/><Relationship Id="rId4" Type="http://schemas.openxmlformats.org/officeDocument/2006/relationships/image" Target="../media/image61.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8.xml"/><Relationship Id="rId1" Type="http://schemas.openxmlformats.org/officeDocument/2006/relationships/slideLayout" Target="../slideLayouts/slideLayout10.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9.xml"/><Relationship Id="rId4" Type="http://schemas.openxmlformats.org/officeDocument/2006/relationships/hyperlink" Target="http://dx.doi.org/10.22323/1.234.0517"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png"/><Relationship Id="rId7"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5.xml"/><Relationship Id="rId4" Type="http://schemas.openxmlformats.org/officeDocument/2006/relationships/image" Target="../media/image20.emf"/></Relationships>
</file>

<file path=ppt/slides/_rels/slide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4.xml"/><Relationship Id="rId1" Type="http://schemas.openxmlformats.org/officeDocument/2006/relationships/slideLayout" Target="../slideLayouts/slideLayout5.xml"/><Relationship Id="rId6" Type="http://schemas.openxmlformats.org/officeDocument/2006/relationships/image" Target="../media/image24.emf"/><Relationship Id="rId5" Type="http://schemas.openxmlformats.org/officeDocument/2006/relationships/image" Target="../media/image23.emf"/><Relationship Id="rId4" Type="http://schemas.openxmlformats.org/officeDocument/2006/relationships/image" Target="../media/image2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0" y="2001995"/>
            <a:ext cx="12191999" cy="2854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5720" rIns="45720" anchor="ctr"/>
          <a:lstStyle>
            <a:lvl1pPr eaLnBrk="0" hangingPunct="0">
              <a:spcBef>
                <a:spcPct val="20000"/>
              </a:spcBef>
              <a:buClr>
                <a:schemeClr val="accent1"/>
              </a:buClr>
              <a:buSzPct val="80000"/>
              <a:buFont typeface="Arial" pitchFamily="34" charset="0"/>
              <a:buChar char="•"/>
              <a:defRPr sz="3000">
                <a:solidFill>
                  <a:schemeClr val="tx1"/>
                </a:solidFill>
                <a:latin typeface="Arial" pitchFamily="34" charset="0"/>
              </a:defRPr>
            </a:lvl1pPr>
            <a:lvl2pPr marL="742950" indent="-285750" eaLnBrk="0" hangingPunct="0">
              <a:spcBef>
                <a:spcPct val="20000"/>
              </a:spcBef>
              <a:buClr>
                <a:schemeClr val="accent1"/>
              </a:buClr>
              <a:buSzPct val="90000"/>
              <a:buFont typeface="Arial" pitchFamily="34" charset="0"/>
              <a:buChar char="•"/>
              <a:defRPr sz="2600">
                <a:solidFill>
                  <a:schemeClr val="tx1"/>
                </a:solidFill>
                <a:latin typeface="Arial" pitchFamily="34" charset="0"/>
              </a:defRPr>
            </a:lvl2pPr>
            <a:lvl3pPr marL="1143000" indent="-228600" eaLnBrk="0" hangingPunct="0">
              <a:spcBef>
                <a:spcPct val="20000"/>
              </a:spcBef>
              <a:buClr>
                <a:schemeClr val="accent2"/>
              </a:buClr>
              <a:buSzPct val="85000"/>
              <a:buFont typeface="Arial" pitchFamily="34" charset="0"/>
              <a:buChar char="•"/>
              <a:defRPr sz="2400">
                <a:solidFill>
                  <a:schemeClr val="tx1"/>
                </a:solidFill>
                <a:latin typeface="Arial" pitchFamily="34" charset="0"/>
              </a:defRPr>
            </a:lvl3pPr>
            <a:lvl4pPr marL="1600200" indent="-228600" eaLnBrk="0" hangingPunct="0">
              <a:spcBef>
                <a:spcPct val="20000"/>
              </a:spcBef>
              <a:buClr>
                <a:srgbClr val="969696"/>
              </a:buClr>
              <a:buSzPct val="90000"/>
              <a:buFont typeface="Arial" pitchFamily="34" charset="0"/>
              <a:buChar char="•"/>
              <a:defRPr sz="2000">
                <a:solidFill>
                  <a:schemeClr val="tx1"/>
                </a:solidFill>
                <a:latin typeface="Arial" pitchFamily="34" charset="0"/>
              </a:defRPr>
            </a:lvl4pPr>
            <a:lvl5pPr marL="2057400" indent="-228600" eaLnBrk="0" hangingPunct="0">
              <a:spcBef>
                <a:spcPct val="20000"/>
              </a:spcBef>
              <a:buClr>
                <a:srgbClr val="808080"/>
              </a:buClr>
              <a:buSzPct val="100000"/>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Clr>
                <a:srgbClr val="808080"/>
              </a:buClr>
              <a:buSzPct val="100000"/>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Clr>
                <a:srgbClr val="808080"/>
              </a:buClr>
              <a:buSzPct val="100000"/>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Clr>
                <a:srgbClr val="808080"/>
              </a:buClr>
              <a:buSzPct val="100000"/>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Clr>
                <a:srgbClr val="808080"/>
              </a:buClr>
              <a:buSzPct val="100000"/>
              <a:buFont typeface="Arial" pitchFamily="34" charset="0"/>
              <a:buChar char="•"/>
              <a:defRPr sz="2000">
                <a:solidFill>
                  <a:schemeClr val="tx1"/>
                </a:solidFill>
                <a:latin typeface="Arial" pitchFamily="34" charset="0"/>
              </a:defRPr>
            </a:lvl9pPr>
          </a:lstStyle>
          <a:p>
            <a:pPr algn="ctr" eaLnBrk="1" hangingPunct="1">
              <a:spcBef>
                <a:spcPct val="0"/>
              </a:spcBef>
              <a:buClrTx/>
              <a:buSzPct val="45000"/>
              <a:buFont typeface="StarSymbol"/>
              <a:buNone/>
            </a:pPr>
            <a:endParaRPr lang="en-AU" altLang="de-DE" sz="3500" dirty="0"/>
          </a:p>
          <a:p>
            <a:pPr algn="ctr" eaLnBrk="1" hangingPunct="1">
              <a:spcBef>
                <a:spcPct val="0"/>
              </a:spcBef>
              <a:buClrTx/>
              <a:buSzPct val="45000"/>
              <a:buFont typeface="StarSymbol"/>
              <a:buNone/>
            </a:pPr>
            <a:r>
              <a:rPr lang="en-US" sz="3500" dirty="0"/>
              <a:t>Overview of FCC Nb</a:t>
            </a:r>
            <a:r>
              <a:rPr lang="en-US" sz="3500" baseline="-25000" dirty="0"/>
              <a:t>3</a:t>
            </a:r>
            <a:r>
              <a:rPr lang="en-US" sz="3500" dirty="0"/>
              <a:t>Sn magnet development and technical challenges</a:t>
            </a:r>
            <a:endParaRPr lang="en-AU" altLang="de-DE" sz="3500" dirty="0"/>
          </a:p>
          <a:p>
            <a:pPr algn="ctr" eaLnBrk="1" hangingPunct="1">
              <a:spcBef>
                <a:spcPct val="0"/>
              </a:spcBef>
              <a:buClrTx/>
              <a:buSzPct val="45000"/>
              <a:buNone/>
            </a:pPr>
            <a:endParaRPr lang="en-AU" altLang="de-DE" sz="3500" dirty="0"/>
          </a:p>
          <a:p>
            <a:pPr algn="ctr" eaLnBrk="1" hangingPunct="1">
              <a:spcBef>
                <a:spcPct val="0"/>
              </a:spcBef>
              <a:buClrTx/>
              <a:buSzPct val="45000"/>
              <a:buNone/>
            </a:pPr>
            <a:r>
              <a:rPr lang="en-AU" altLang="de-DE" sz="3500" dirty="0"/>
              <a:t>Daniel Schoerling</a:t>
            </a:r>
          </a:p>
          <a:p>
            <a:pPr algn="ctr" eaLnBrk="1" hangingPunct="1">
              <a:spcBef>
                <a:spcPct val="0"/>
              </a:spcBef>
              <a:buClrTx/>
              <a:buSzPct val="45000"/>
              <a:buFont typeface="StarSymbol"/>
              <a:buNone/>
            </a:pPr>
            <a:r>
              <a:rPr lang="en-AU" altLang="de-DE" sz="1800" dirty="0"/>
              <a:t>on behalf of the FCC </a:t>
            </a:r>
            <a:r>
              <a:rPr lang="en-AU" altLang="de-DE" sz="1800" dirty="0" smtClean="0"/>
              <a:t>collaboration with material from the collaboration</a:t>
            </a:r>
            <a:endParaRPr lang="en-AU" altLang="de-DE" sz="1800" dirty="0"/>
          </a:p>
          <a:p>
            <a:pPr algn="ctr" eaLnBrk="1" hangingPunct="1">
              <a:spcBef>
                <a:spcPct val="0"/>
              </a:spcBef>
              <a:buClrTx/>
              <a:buSzPct val="45000"/>
              <a:buFont typeface="StarSymbol"/>
              <a:buNone/>
            </a:pPr>
            <a:endParaRPr lang="en-AU" altLang="de-DE" sz="1800" dirty="0" smtClean="0"/>
          </a:p>
          <a:p>
            <a:pPr algn="ctr" eaLnBrk="1" hangingPunct="1">
              <a:spcBef>
                <a:spcPct val="0"/>
              </a:spcBef>
              <a:buClrTx/>
              <a:buSzPct val="45000"/>
              <a:buFont typeface="StarSymbol"/>
              <a:buNone/>
            </a:pPr>
            <a:r>
              <a:rPr lang="en-AU" altLang="de-DE" sz="1800" dirty="0" smtClean="0"/>
              <a:t>16th April </a:t>
            </a:r>
            <a:r>
              <a:rPr lang="en-AU" altLang="de-DE" sz="1800" dirty="0"/>
              <a:t>2021</a:t>
            </a:r>
          </a:p>
        </p:txBody>
      </p:sp>
    </p:spTree>
    <p:extLst>
      <p:ext uri="{BB962C8B-B14F-4D97-AF65-F5344CB8AC3E}">
        <p14:creationId xmlns:p14="http://schemas.microsoft.com/office/powerpoint/2010/main" val="32301384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FCC and </a:t>
            </a:r>
            <a:r>
              <a:rPr lang="de-CH" sz="4000" dirty="0" err="1"/>
              <a:t>EuroCirCol</a:t>
            </a:r>
            <a:r>
              <a:rPr lang="de-CH" sz="4000" dirty="0"/>
              <a:t> (2015 – 2019)</a:t>
            </a:r>
            <a:endParaRPr lang="en-US" sz="4000" dirty="0"/>
          </a:p>
        </p:txBody>
      </p:sp>
      <p:pic>
        <p:nvPicPr>
          <p:cNvPr id="5" name="Picture 4"/>
          <p:cNvPicPr>
            <a:picLocks noChangeAspect="1"/>
          </p:cNvPicPr>
          <p:nvPr/>
        </p:nvPicPr>
        <p:blipFill>
          <a:blip r:embed="rId3"/>
          <a:stretch>
            <a:fillRect/>
          </a:stretch>
        </p:blipFill>
        <p:spPr>
          <a:xfrm>
            <a:off x="1509367" y="3839407"/>
            <a:ext cx="1718963" cy="2246031"/>
          </a:xfrm>
          <a:prstGeom prst="rect">
            <a:avLst/>
          </a:prstGeom>
          <a:effectLst>
            <a:outerShdw blurRad="50800" dist="38100" dir="2700000" algn="tl" rotWithShape="0">
              <a:prstClr val="black">
                <a:alpha val="40000"/>
              </a:prstClr>
            </a:outerShdw>
          </a:effectLst>
        </p:spPr>
      </p:pic>
      <p:pic>
        <p:nvPicPr>
          <p:cNvPr id="6" name="Picture 5"/>
          <p:cNvPicPr>
            <a:picLocks noChangeAspect="1"/>
          </p:cNvPicPr>
          <p:nvPr/>
        </p:nvPicPr>
        <p:blipFill>
          <a:blip r:embed="rId4"/>
          <a:stretch>
            <a:fillRect/>
          </a:stretch>
        </p:blipFill>
        <p:spPr>
          <a:xfrm>
            <a:off x="45358" y="3839406"/>
            <a:ext cx="1462057" cy="2201261"/>
          </a:xfrm>
          <a:prstGeom prst="rect">
            <a:avLst/>
          </a:prstGeom>
          <a:effectLst>
            <a:outerShdw blurRad="50800" dist="38100" dir="2700000" algn="tl" rotWithShape="0">
              <a:prstClr val="black">
                <a:alpha val="40000"/>
              </a:prstClr>
            </a:outerShdw>
          </a:effectLst>
        </p:spPr>
      </p:pic>
      <p:pic>
        <p:nvPicPr>
          <p:cNvPr id="7" name="Picture 6"/>
          <p:cNvPicPr>
            <a:picLocks noChangeAspect="1"/>
          </p:cNvPicPr>
          <p:nvPr/>
        </p:nvPicPr>
        <p:blipFill rotWithShape="1">
          <a:blip r:embed="rId5"/>
          <a:srcRect l="34086" t="18674" r="34785" b="9928"/>
          <a:stretch/>
        </p:blipFill>
        <p:spPr>
          <a:xfrm>
            <a:off x="3222624" y="3839407"/>
            <a:ext cx="1693796" cy="2185260"/>
          </a:xfrm>
          <a:prstGeom prst="rect">
            <a:avLst/>
          </a:prstGeom>
          <a:effectLst>
            <a:outerShdw blurRad="50800" dist="38100" dir="2700000" algn="tl" rotWithShape="0">
              <a:srgbClr val="005828">
                <a:alpha val="40000"/>
              </a:srgbClr>
            </a:outerShdw>
          </a:effectLst>
        </p:spPr>
      </p:pic>
      <p:pic>
        <p:nvPicPr>
          <p:cNvPr id="9" name="Picture 8"/>
          <p:cNvPicPr>
            <a:picLocks noChangeAspect="1"/>
          </p:cNvPicPr>
          <p:nvPr/>
        </p:nvPicPr>
        <p:blipFill rotWithShape="1">
          <a:blip r:embed="rId6"/>
          <a:srcRect r="3969"/>
          <a:stretch/>
        </p:blipFill>
        <p:spPr>
          <a:xfrm>
            <a:off x="7580331" y="3882561"/>
            <a:ext cx="1784319" cy="760941"/>
          </a:xfrm>
          <a:prstGeom prst="rect">
            <a:avLst/>
          </a:prstGeom>
        </p:spPr>
      </p:pic>
      <p:pic>
        <p:nvPicPr>
          <p:cNvPr id="10" name="Picture 9"/>
          <p:cNvPicPr>
            <a:picLocks noChangeAspect="1"/>
          </p:cNvPicPr>
          <p:nvPr/>
        </p:nvPicPr>
        <p:blipFill rotWithShape="1">
          <a:blip r:embed="rId7"/>
          <a:srcRect l="6580" r="7164"/>
          <a:stretch/>
        </p:blipFill>
        <p:spPr>
          <a:xfrm>
            <a:off x="5120822" y="4803263"/>
            <a:ext cx="6873413" cy="1249770"/>
          </a:xfrm>
          <a:prstGeom prst="rect">
            <a:avLst/>
          </a:prstGeom>
        </p:spPr>
      </p:pic>
      <p:pic>
        <p:nvPicPr>
          <p:cNvPr id="11" name="Picture 10"/>
          <p:cNvPicPr>
            <a:picLocks noChangeAspect="1"/>
          </p:cNvPicPr>
          <p:nvPr/>
        </p:nvPicPr>
        <p:blipFill rotWithShape="1">
          <a:blip r:embed="rId8"/>
          <a:srcRect l="5807" t="33282" r="5656" b="30105"/>
          <a:stretch/>
        </p:blipFill>
        <p:spPr>
          <a:xfrm>
            <a:off x="9535064" y="3904767"/>
            <a:ext cx="2443931" cy="757973"/>
          </a:xfrm>
          <a:prstGeom prst="rect">
            <a:avLst/>
          </a:prstGeom>
        </p:spPr>
      </p:pic>
      <p:pic>
        <p:nvPicPr>
          <p:cNvPr id="28" name="Picture 27"/>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608" y="6246343"/>
            <a:ext cx="1538182" cy="125896"/>
          </a:xfrm>
          <a:prstGeom prst="rect">
            <a:avLst/>
          </a:prstGeom>
        </p:spPr>
      </p:pic>
      <p:pic>
        <p:nvPicPr>
          <p:cNvPr id="29" name="Picture 28"/>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1509367" y="6251105"/>
            <a:ext cx="1056348" cy="534675"/>
          </a:xfrm>
          <a:prstGeom prst="rect">
            <a:avLst/>
          </a:prstGeom>
        </p:spPr>
      </p:pic>
      <p:pic>
        <p:nvPicPr>
          <p:cNvPr id="30" name="Picture 29"/>
          <p:cNvPicPr>
            <a:picLocks noChangeAspect="1"/>
          </p:cNvPicPr>
          <p:nvPr/>
        </p:nvPicPr>
        <p:blipFill>
          <a:blip r:embed="rId11"/>
          <a:stretch>
            <a:fillRect/>
          </a:stretch>
        </p:blipFill>
        <p:spPr>
          <a:xfrm>
            <a:off x="2662697" y="6211804"/>
            <a:ext cx="702520" cy="402115"/>
          </a:xfrm>
          <a:prstGeom prst="rect">
            <a:avLst/>
          </a:prstGeom>
        </p:spPr>
      </p:pic>
      <p:sp>
        <p:nvSpPr>
          <p:cNvPr id="31" name="TextBox 30"/>
          <p:cNvSpPr txBox="1"/>
          <p:nvPr/>
        </p:nvSpPr>
        <p:spPr>
          <a:xfrm>
            <a:off x="2691925" y="6568059"/>
            <a:ext cx="681110" cy="369332"/>
          </a:xfrm>
          <a:prstGeom prst="rect">
            <a:avLst/>
          </a:prstGeom>
          <a:noFill/>
        </p:spPr>
        <p:txBody>
          <a:bodyPr wrap="square" rtlCol="0">
            <a:spAutoFit/>
          </a:bodyPr>
          <a:lstStyle/>
          <a:p>
            <a:r>
              <a:rPr lang="en-US" b="1" dirty="0">
                <a:solidFill>
                  <a:schemeClr val="bg1"/>
                </a:solidFill>
              </a:rPr>
              <a:t>KEK</a:t>
            </a:r>
            <a:endParaRPr lang="en-GB" b="1" dirty="0">
              <a:solidFill>
                <a:schemeClr val="bg1"/>
              </a:solidFill>
            </a:endParaRPr>
          </a:p>
        </p:txBody>
      </p:sp>
      <p:pic>
        <p:nvPicPr>
          <p:cNvPr id="32" name="Picture 31"/>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3451911" y="6272044"/>
            <a:ext cx="1346108" cy="390260"/>
          </a:xfrm>
          <a:prstGeom prst="rect">
            <a:avLst/>
          </a:prstGeom>
        </p:spPr>
      </p:pic>
      <p:pic>
        <p:nvPicPr>
          <p:cNvPr id="33" name="Picture 32"/>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664328" y="6205453"/>
            <a:ext cx="787416" cy="640670"/>
          </a:xfrm>
          <a:prstGeom prst="rect">
            <a:avLst/>
          </a:prstGeom>
        </p:spPr>
      </p:pic>
      <p:pic>
        <p:nvPicPr>
          <p:cNvPr id="34" name="Picture 33"/>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4995090" y="6467174"/>
            <a:ext cx="1301217" cy="236275"/>
          </a:xfrm>
          <a:prstGeom prst="rect">
            <a:avLst/>
          </a:prstGeom>
        </p:spPr>
      </p:pic>
      <p:pic>
        <p:nvPicPr>
          <p:cNvPr id="36" name="Picture 35"/>
          <p:cNvPicPr>
            <a:picLocks noChangeAspect="1"/>
          </p:cNvPicPr>
          <p:nvPr/>
        </p:nvPicPr>
        <p:blipFill>
          <a:blip r:embed="rId15"/>
          <a:stretch>
            <a:fillRect/>
          </a:stretch>
        </p:blipFill>
        <p:spPr>
          <a:xfrm>
            <a:off x="6504043" y="6214980"/>
            <a:ext cx="737647" cy="599953"/>
          </a:xfrm>
          <a:prstGeom prst="rect">
            <a:avLst/>
          </a:prstGeom>
        </p:spPr>
      </p:pic>
      <p:pic>
        <p:nvPicPr>
          <p:cNvPr id="37" name="Picture 3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8395657" y="6265092"/>
            <a:ext cx="936326" cy="481187"/>
          </a:xfrm>
          <a:prstGeom prst="rect">
            <a:avLst/>
          </a:prstGeom>
        </p:spPr>
      </p:pic>
      <p:pic>
        <p:nvPicPr>
          <p:cNvPr id="38" name="Picture 37"/>
          <p:cNvPicPr>
            <a:picLocks noChangeAspect="1"/>
          </p:cNvPicPr>
          <p:nvPr/>
        </p:nvPicPr>
        <p:blipFill>
          <a:blip r:embed="rId17" cstate="email">
            <a:extLst>
              <a:ext uri="{28A0092B-C50C-407E-A947-70E740481C1C}">
                <a14:useLocalDpi xmlns:a14="http://schemas.microsoft.com/office/drawing/2010/main" val="0"/>
              </a:ext>
            </a:extLst>
          </a:blip>
          <a:stretch>
            <a:fillRect/>
          </a:stretch>
        </p:blipFill>
        <p:spPr>
          <a:xfrm>
            <a:off x="7370367" y="6491686"/>
            <a:ext cx="914025" cy="321716"/>
          </a:xfrm>
          <a:prstGeom prst="rect">
            <a:avLst/>
          </a:prstGeom>
        </p:spPr>
      </p:pic>
      <p:pic>
        <p:nvPicPr>
          <p:cNvPr id="39" name="Picture 38"/>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11121435" y="6272044"/>
            <a:ext cx="949658" cy="459867"/>
          </a:xfrm>
          <a:prstGeom prst="rect">
            <a:avLst/>
          </a:prstGeom>
        </p:spPr>
      </p:pic>
      <p:pic>
        <p:nvPicPr>
          <p:cNvPr id="40" name="Picture 39"/>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9427315" y="6250672"/>
            <a:ext cx="1578318" cy="513349"/>
          </a:xfrm>
          <a:prstGeom prst="rect">
            <a:avLst/>
          </a:prstGeom>
        </p:spPr>
      </p:pic>
      <p:pic>
        <p:nvPicPr>
          <p:cNvPr id="41" name="Picture 40"/>
          <p:cNvPicPr>
            <a:picLocks noChangeAspect="1"/>
          </p:cNvPicPr>
          <p:nvPr/>
        </p:nvPicPr>
        <p:blipFill>
          <a:blip r:embed="rId20"/>
          <a:stretch>
            <a:fillRect/>
          </a:stretch>
        </p:blipFill>
        <p:spPr>
          <a:xfrm>
            <a:off x="7380995" y="6181030"/>
            <a:ext cx="842409" cy="286144"/>
          </a:xfrm>
          <a:prstGeom prst="rect">
            <a:avLst/>
          </a:prstGeom>
        </p:spPr>
      </p:pic>
      <p:pic>
        <p:nvPicPr>
          <p:cNvPr id="42" name="Picture 41"/>
          <p:cNvPicPr>
            <a:picLocks noChangeAspect="1"/>
          </p:cNvPicPr>
          <p:nvPr/>
        </p:nvPicPr>
        <p:blipFill>
          <a:blip r:embed="rId21" cstate="email">
            <a:extLst>
              <a:ext uri="{28A0092B-C50C-407E-A947-70E740481C1C}">
                <a14:useLocalDpi xmlns:a14="http://schemas.microsoft.com/office/drawing/2010/main" val="0"/>
              </a:ext>
            </a:extLst>
          </a:blip>
          <a:stretch>
            <a:fillRect/>
          </a:stretch>
        </p:blipFill>
        <p:spPr>
          <a:xfrm>
            <a:off x="10303372" y="2352588"/>
            <a:ext cx="1023922" cy="490869"/>
          </a:xfrm>
          <a:prstGeom prst="rect">
            <a:avLst/>
          </a:prstGeom>
        </p:spPr>
      </p:pic>
      <p:pic>
        <p:nvPicPr>
          <p:cNvPr id="44" name="Picture 43"/>
          <p:cNvPicPr>
            <a:picLocks noChangeAspect="1"/>
          </p:cNvPicPr>
          <p:nvPr/>
        </p:nvPicPr>
        <p:blipFill>
          <a:blip r:embed="rId22" cstate="email">
            <a:extLst>
              <a:ext uri="{28A0092B-C50C-407E-A947-70E740481C1C}">
                <a14:useLocalDpi xmlns:a14="http://schemas.microsoft.com/office/drawing/2010/main" val="0"/>
              </a:ext>
            </a:extLst>
          </a:blip>
          <a:stretch>
            <a:fillRect/>
          </a:stretch>
        </p:blipFill>
        <p:spPr>
          <a:xfrm>
            <a:off x="10282305" y="1259164"/>
            <a:ext cx="1186367" cy="522985"/>
          </a:xfrm>
          <a:prstGeom prst="rect">
            <a:avLst/>
          </a:prstGeom>
        </p:spPr>
      </p:pic>
      <p:pic>
        <p:nvPicPr>
          <p:cNvPr id="45" name="Picture 44"/>
          <p:cNvPicPr>
            <a:picLocks noChangeAspect="1"/>
          </p:cNvPicPr>
          <p:nvPr/>
        </p:nvPicPr>
        <p:blipFill rotWithShape="1">
          <a:blip r:embed="rId23" cstate="email">
            <a:extLst>
              <a:ext uri="{28A0092B-C50C-407E-A947-70E740481C1C}">
                <a14:useLocalDpi xmlns:a14="http://schemas.microsoft.com/office/drawing/2010/main" val="0"/>
              </a:ext>
            </a:extLst>
          </a:blip>
          <a:srcRect/>
          <a:stretch/>
        </p:blipFill>
        <p:spPr>
          <a:xfrm>
            <a:off x="5648076" y="4042856"/>
            <a:ext cx="1303177" cy="481794"/>
          </a:xfrm>
          <a:prstGeom prst="rect">
            <a:avLst/>
          </a:prstGeom>
        </p:spPr>
      </p:pic>
      <p:sp>
        <p:nvSpPr>
          <p:cNvPr id="12" name="TextBox 11"/>
          <p:cNvSpPr txBox="1"/>
          <p:nvPr/>
        </p:nvSpPr>
        <p:spPr>
          <a:xfrm>
            <a:off x="223501" y="1203851"/>
            <a:ext cx="10079871" cy="2292935"/>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1600" dirty="0"/>
              <a:t>Design efforts for magnets required for FCC-</a:t>
            </a:r>
            <a:r>
              <a:rPr lang="en-US" sz="1600" dirty="0" err="1"/>
              <a:t>hh</a:t>
            </a:r>
            <a:r>
              <a:rPr lang="en-US" sz="1600" dirty="0"/>
              <a:t> were performed in an collaborative effort (D1, D2, triplets, correctors) and defining the parameters together with beam dynamics colleagues (inside and outside CERN) with at least monthly meetings with strong participation from European institutes, US and Japanese colleagues over the entire time span</a:t>
            </a:r>
          </a:p>
          <a:p>
            <a:pPr marL="285750" indent="-285750">
              <a:spcAft>
                <a:spcPts val="600"/>
              </a:spcAft>
              <a:buFont typeface="Arial" panose="020B0604020202020204" pitchFamily="34" charset="0"/>
              <a:buChar char="•"/>
            </a:pPr>
            <a:r>
              <a:rPr lang="en-GB" sz="1600" dirty="0"/>
              <a:t>Wound conductor tests to establish electro-mechanical properties and irreversible degradation limits of Nb</a:t>
            </a:r>
            <a:r>
              <a:rPr lang="en-GB" sz="1600" baseline="-25000" dirty="0"/>
              <a:t>3</a:t>
            </a:r>
            <a:r>
              <a:rPr lang="en-GB" sz="1600" dirty="0"/>
              <a:t>Sn coils (several publications, PhDs)</a:t>
            </a:r>
            <a:endParaRPr lang="en-US" sz="1600" dirty="0"/>
          </a:p>
          <a:p>
            <a:pPr marL="285750" indent="-285750">
              <a:spcAft>
                <a:spcPts val="600"/>
              </a:spcAft>
              <a:buFont typeface="Arial" panose="020B0604020202020204" pitchFamily="34" charset="0"/>
              <a:buChar char="•"/>
            </a:pPr>
            <a:r>
              <a:rPr lang="en-US" sz="1600" dirty="0"/>
              <a:t>Several joint publications (e.g., strategy (2015), cost model (2017), program overview (2019))</a:t>
            </a:r>
          </a:p>
          <a:p>
            <a:pPr marL="285750" indent="-285750">
              <a:spcAft>
                <a:spcPts val="600"/>
              </a:spcAft>
              <a:buFont typeface="Arial" panose="020B0604020202020204" pitchFamily="34" charset="0"/>
              <a:buChar char="•"/>
            </a:pPr>
            <a:r>
              <a:rPr lang="en-US" sz="1600" dirty="0"/>
              <a:t>Book on all so-far built Nb</a:t>
            </a:r>
            <a:r>
              <a:rPr lang="en-US" sz="1600" baseline="-25000" dirty="0"/>
              <a:t>3</a:t>
            </a:r>
            <a:r>
              <a:rPr lang="en-US" sz="1600" dirty="0"/>
              <a:t>Sn accelerator dipole magnets</a:t>
            </a:r>
          </a:p>
        </p:txBody>
      </p:sp>
    </p:spTree>
    <p:extLst>
      <p:ext uri="{BB962C8B-B14F-4D97-AF65-F5344CB8AC3E}">
        <p14:creationId xmlns:p14="http://schemas.microsoft.com/office/powerpoint/2010/main" val="1378328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11</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Rationale </a:t>
            </a:r>
            <a:r>
              <a:rPr lang="de-CH" sz="4000" dirty="0" err="1"/>
              <a:t>of</a:t>
            </a:r>
            <a:r>
              <a:rPr lang="de-CH" sz="4000" dirty="0"/>
              <a:t> </a:t>
            </a:r>
            <a:r>
              <a:rPr lang="de-CH" sz="4000" dirty="0" err="1"/>
              <a:t>the</a:t>
            </a:r>
            <a:r>
              <a:rPr lang="de-CH" sz="4000" dirty="0"/>
              <a:t> </a:t>
            </a:r>
            <a:r>
              <a:rPr lang="de-CH" sz="4000" dirty="0" err="1"/>
              <a:t>program</a:t>
            </a:r>
            <a:endParaRPr lang="en-US" sz="4000" dirty="0"/>
          </a:p>
        </p:txBody>
      </p:sp>
      <p:sp>
        <p:nvSpPr>
          <p:cNvPr id="2" name="Rectangle 1"/>
          <p:cNvSpPr/>
          <p:nvPr/>
        </p:nvSpPr>
        <p:spPr>
          <a:xfrm>
            <a:off x="411893" y="1065960"/>
            <a:ext cx="11170507" cy="4524315"/>
          </a:xfrm>
          <a:prstGeom prst="rect">
            <a:avLst/>
          </a:prstGeom>
        </p:spPr>
        <p:txBody>
          <a:bodyPr wrap="square">
            <a:spAutoFit/>
          </a:bodyPr>
          <a:lstStyle/>
          <a:p>
            <a:pPr marL="342900" indent="-342900">
              <a:buFont typeface="Arial" panose="020B0604020202020204" pitchFamily="34" charset="0"/>
              <a:buChar char="•"/>
            </a:pPr>
            <a:r>
              <a:rPr lang="en-GB" sz="2400" dirty="0">
                <a:solidFill>
                  <a:schemeClr val="accent1"/>
                </a:solidFill>
              </a:rPr>
              <a:t>In the initial phase explore all design options (coils and structures) </a:t>
            </a:r>
          </a:p>
          <a:p>
            <a:pPr marL="800100" lvl="1" indent="-342900">
              <a:buFont typeface="Arial" panose="020B0604020202020204" pitchFamily="34" charset="0"/>
              <a:buChar char="•"/>
            </a:pPr>
            <a:r>
              <a:rPr lang="en-GB" sz="2400" dirty="0">
                <a:solidFill>
                  <a:schemeClr val="accent1"/>
                </a:solidFill>
              </a:rPr>
              <a:t>Use identical field target (16 T), design margins (e.g. 14 % along the </a:t>
            </a:r>
            <a:r>
              <a:rPr lang="en-GB" sz="2400" dirty="0" err="1">
                <a:solidFill>
                  <a:schemeClr val="accent1"/>
                </a:solidFill>
              </a:rPr>
              <a:t>loadline</a:t>
            </a:r>
            <a:r>
              <a:rPr lang="en-GB" sz="2400" dirty="0">
                <a:solidFill>
                  <a:schemeClr val="accent1"/>
                </a:solidFill>
              </a:rPr>
              <a:t>) and material properties (as much as possible…)</a:t>
            </a:r>
          </a:p>
          <a:p>
            <a:pPr marL="800100" lvl="1" indent="-342900">
              <a:buFont typeface="Arial" panose="020B0604020202020204" pitchFamily="34" charset="0"/>
              <a:buChar char="•"/>
            </a:pPr>
            <a:r>
              <a:rPr lang="en-GB" sz="2400" dirty="0">
                <a:solidFill>
                  <a:schemeClr val="accent1"/>
                </a:solidFill>
              </a:rPr>
              <a:t>Allow a direct comparison of results (e.g. coil mass, peak stress, …)</a:t>
            </a:r>
          </a:p>
          <a:p>
            <a:pPr marL="342900" indent="-342900">
              <a:buFont typeface="Arial" panose="020B0604020202020204" pitchFamily="34" charset="0"/>
              <a:buChar char="•"/>
            </a:pPr>
            <a:r>
              <a:rPr lang="en-GB" sz="2400" dirty="0"/>
              <a:t>Build demonstrator model magnets of all variants to identify engineering and performance issues</a:t>
            </a:r>
          </a:p>
          <a:p>
            <a:pPr marL="800100" lvl="1" indent="-342900">
              <a:buFont typeface="Arial" panose="020B0604020202020204" pitchFamily="34" charset="0"/>
              <a:buChar char="•"/>
            </a:pPr>
            <a:r>
              <a:rPr lang="en-GB" sz="2400" dirty="0"/>
              <a:t>Designed for target conductor performance, but built with best available wire</a:t>
            </a:r>
          </a:p>
          <a:p>
            <a:pPr marL="800100" lvl="1" indent="-342900">
              <a:buFont typeface="Arial" panose="020B0604020202020204" pitchFamily="34" charset="0"/>
              <a:buChar char="•"/>
            </a:pPr>
            <a:r>
              <a:rPr lang="en-GB" sz="2400" dirty="0"/>
              <a:t>Go through a progression of complexity (and design field) – start at intermediate field levels of 12 to 14 T</a:t>
            </a:r>
          </a:p>
          <a:p>
            <a:pPr marL="342900" indent="-342900">
              <a:buFont typeface="Arial" panose="020B0604020202020204" pitchFamily="34" charset="0"/>
              <a:buChar char="•"/>
            </a:pPr>
            <a:r>
              <a:rPr lang="en-GB" sz="2400" dirty="0">
                <a:solidFill>
                  <a:schemeClr val="accent1"/>
                </a:solidFill>
              </a:rPr>
              <a:t>Down-select and define a baseline magnet design and alternatives, as well as nominal and ultimate field level that can be reached</a:t>
            </a:r>
          </a:p>
        </p:txBody>
      </p:sp>
      <p:sp>
        <p:nvSpPr>
          <p:cNvPr id="5" name="TextBox 4">
            <a:extLst>
              <a:ext uri="{FF2B5EF4-FFF2-40B4-BE49-F238E27FC236}">
                <a16:creationId xmlns:a16="http://schemas.microsoft.com/office/drawing/2014/main" id="{3D7EEDFC-0B7F-2B4F-8CD4-B7D5E520DB9F}"/>
              </a:ext>
            </a:extLst>
          </p:cNvPr>
          <p:cNvSpPr txBox="1"/>
          <p:nvPr/>
        </p:nvSpPr>
        <p:spPr>
          <a:xfrm rot="16200000">
            <a:off x="-164147" y="1774209"/>
            <a:ext cx="697627" cy="369332"/>
          </a:xfrm>
          <a:prstGeom prst="rect">
            <a:avLst/>
          </a:prstGeom>
          <a:noFill/>
        </p:spPr>
        <p:txBody>
          <a:bodyPr wrap="none" rtlCol="0">
            <a:spAutoFit/>
          </a:bodyPr>
          <a:lstStyle/>
          <a:p>
            <a:r>
              <a:rPr lang="en-US" dirty="0">
                <a:solidFill>
                  <a:schemeClr val="accent1"/>
                </a:solidFill>
              </a:rPr>
              <a:t>done</a:t>
            </a:r>
          </a:p>
        </p:txBody>
      </p:sp>
      <p:sp>
        <p:nvSpPr>
          <p:cNvPr id="6" name="TextBox 5">
            <a:extLst>
              <a:ext uri="{FF2B5EF4-FFF2-40B4-BE49-F238E27FC236}">
                <a16:creationId xmlns:a16="http://schemas.microsoft.com/office/drawing/2014/main" id="{683E37DD-EB2D-0B41-822A-E9A7C1BD0CD7}"/>
              </a:ext>
            </a:extLst>
          </p:cNvPr>
          <p:cNvSpPr txBox="1"/>
          <p:nvPr/>
        </p:nvSpPr>
        <p:spPr>
          <a:xfrm rot="16200000">
            <a:off x="-484747" y="3479145"/>
            <a:ext cx="1338828" cy="369332"/>
          </a:xfrm>
          <a:prstGeom prst="rect">
            <a:avLst/>
          </a:prstGeom>
          <a:noFill/>
        </p:spPr>
        <p:txBody>
          <a:bodyPr wrap="none" rtlCol="0">
            <a:spAutoFit/>
          </a:bodyPr>
          <a:lstStyle/>
          <a:p>
            <a:r>
              <a:rPr lang="en-US" dirty="0"/>
              <a:t>In progress</a:t>
            </a:r>
          </a:p>
        </p:txBody>
      </p:sp>
      <p:sp>
        <p:nvSpPr>
          <p:cNvPr id="7" name="TextBox 6">
            <a:extLst>
              <a:ext uri="{FF2B5EF4-FFF2-40B4-BE49-F238E27FC236}">
                <a16:creationId xmlns:a16="http://schemas.microsoft.com/office/drawing/2014/main" id="{3F22401D-004D-AB48-8455-255C31810AB4}"/>
              </a:ext>
            </a:extLst>
          </p:cNvPr>
          <p:cNvSpPr txBox="1"/>
          <p:nvPr/>
        </p:nvSpPr>
        <p:spPr>
          <a:xfrm rot="16200000">
            <a:off x="-202618" y="4917155"/>
            <a:ext cx="774571" cy="369332"/>
          </a:xfrm>
          <a:prstGeom prst="rect">
            <a:avLst/>
          </a:prstGeom>
          <a:noFill/>
        </p:spPr>
        <p:txBody>
          <a:bodyPr wrap="none" rtlCol="0">
            <a:spAutoFit/>
          </a:bodyPr>
          <a:lstStyle/>
          <a:p>
            <a:r>
              <a:rPr lang="en-US" dirty="0">
                <a:solidFill>
                  <a:schemeClr val="accent1"/>
                </a:solidFill>
              </a:rPr>
              <a:t>future</a:t>
            </a:r>
          </a:p>
        </p:txBody>
      </p:sp>
    </p:spTree>
    <p:extLst>
      <p:ext uri="{BB962C8B-B14F-4D97-AF65-F5344CB8AC3E}">
        <p14:creationId xmlns:p14="http://schemas.microsoft.com/office/powerpoint/2010/main" val="386288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12</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INFN: </a:t>
            </a:r>
            <a:r>
              <a:rPr lang="de-CH" sz="4000" dirty="0" err="1"/>
              <a:t>FalconD</a:t>
            </a:r>
            <a:endParaRPr lang="en-US" sz="4000" dirty="0"/>
          </a:p>
        </p:txBody>
      </p:sp>
      <p:pic>
        <p:nvPicPr>
          <p:cNvPr id="10" name="Picture 3">
            <a:extLst>
              <a:ext uri="{FF2B5EF4-FFF2-40B4-BE49-F238E27FC236}">
                <a16:creationId xmlns:a16="http://schemas.microsoft.com/office/drawing/2014/main" id="{B204F001-05D8-446F-BA71-E61FAE6DC086}"/>
              </a:ext>
            </a:extLst>
          </p:cNvPr>
          <p:cNvPicPr>
            <a:picLocks noChangeAspect="1"/>
          </p:cNvPicPr>
          <p:nvPr/>
        </p:nvPicPr>
        <p:blipFill>
          <a:blip r:embed="rId3"/>
          <a:stretch>
            <a:fillRect/>
          </a:stretch>
        </p:blipFill>
        <p:spPr>
          <a:xfrm>
            <a:off x="7636945" y="915780"/>
            <a:ext cx="4488502" cy="4497355"/>
          </a:xfrm>
          <a:prstGeom prst="rect">
            <a:avLst/>
          </a:prstGeom>
        </p:spPr>
      </p:pic>
      <p:pic>
        <p:nvPicPr>
          <p:cNvPr id="11" name="table"/>
          <p:cNvPicPr>
            <a:picLocks noChangeAspect="1"/>
          </p:cNvPicPr>
          <p:nvPr/>
        </p:nvPicPr>
        <p:blipFill>
          <a:blip r:embed="rId4"/>
          <a:stretch>
            <a:fillRect/>
          </a:stretch>
        </p:blipFill>
        <p:spPr>
          <a:xfrm>
            <a:off x="3193820" y="1011173"/>
            <a:ext cx="4255936" cy="2590800"/>
          </a:xfrm>
          <a:prstGeom prst="rect">
            <a:avLst/>
          </a:prstGeom>
        </p:spPr>
      </p:pic>
      <p:pic>
        <p:nvPicPr>
          <p:cNvPr id="12" name="Immagine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427246" y="3826096"/>
            <a:ext cx="1470803" cy="2080075"/>
          </a:xfrm>
          <a:prstGeom prst="rect">
            <a:avLst/>
          </a:prstGeom>
        </p:spPr>
      </p:pic>
      <p:pic>
        <p:nvPicPr>
          <p:cNvPr id="13" name="Immagine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57967" y="3826096"/>
            <a:ext cx="1482871" cy="2080075"/>
          </a:xfrm>
          <a:prstGeom prst="rect">
            <a:avLst/>
          </a:prstGeom>
        </p:spPr>
      </p:pic>
      <p:cxnSp>
        <p:nvCxnSpPr>
          <p:cNvPr id="5" name="Straight Arrow Connector 4"/>
          <p:cNvCxnSpPr/>
          <p:nvPr/>
        </p:nvCxnSpPr>
        <p:spPr>
          <a:xfrm>
            <a:off x="7654531" y="5868742"/>
            <a:ext cx="4252535" cy="0"/>
          </a:xfrm>
          <a:prstGeom prst="straightConnector1">
            <a:avLst/>
          </a:prstGeom>
          <a:ln>
            <a:solidFill>
              <a:schemeClr val="accent6"/>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9389668" y="5481319"/>
            <a:ext cx="1018227" cy="369332"/>
          </a:xfrm>
          <a:prstGeom prst="rect">
            <a:avLst/>
          </a:prstGeom>
          <a:noFill/>
        </p:spPr>
        <p:txBody>
          <a:bodyPr wrap="none" rtlCol="0">
            <a:spAutoFit/>
          </a:bodyPr>
          <a:lstStyle/>
          <a:p>
            <a:r>
              <a:rPr lang="en-US" dirty="0"/>
              <a:t>650 mm</a:t>
            </a:r>
            <a:endParaRPr lang="en-GB" dirty="0"/>
          </a:p>
        </p:txBody>
      </p:sp>
      <p:sp>
        <p:nvSpPr>
          <p:cNvPr id="2" name="TextBox 1"/>
          <p:cNvSpPr txBox="1"/>
          <p:nvPr/>
        </p:nvSpPr>
        <p:spPr>
          <a:xfrm>
            <a:off x="173421" y="1340068"/>
            <a:ext cx="2502134" cy="2262158"/>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dirty="0"/>
              <a:t>Design at LASA</a:t>
            </a:r>
          </a:p>
          <a:p>
            <a:pPr marL="285750" indent="-285750">
              <a:spcAft>
                <a:spcPts val="600"/>
              </a:spcAft>
              <a:buFont typeface="Arial" panose="020B0604020202020204" pitchFamily="34" charset="0"/>
              <a:buChar char="•"/>
            </a:pPr>
            <a:r>
              <a:rPr lang="en-US" dirty="0"/>
              <a:t>A total of </a:t>
            </a:r>
            <a:r>
              <a:rPr lang="en-GB" dirty="0"/>
              <a:t>6 coils is planned to be manufactured in industry</a:t>
            </a:r>
          </a:p>
          <a:p>
            <a:pPr marL="285750" indent="-285750">
              <a:spcAft>
                <a:spcPts val="600"/>
              </a:spcAft>
              <a:buFont typeface="Arial" panose="020B0604020202020204" pitchFamily="34" charset="0"/>
              <a:buChar char="•"/>
            </a:pPr>
            <a:r>
              <a:rPr lang="en-GB" dirty="0"/>
              <a:t>Assembly at LASA</a:t>
            </a:r>
          </a:p>
          <a:p>
            <a:pPr marL="285750" indent="-285750">
              <a:spcAft>
                <a:spcPts val="600"/>
              </a:spcAft>
              <a:buFont typeface="Arial" panose="020B0604020202020204" pitchFamily="34" charset="0"/>
              <a:buChar char="•"/>
            </a:pPr>
            <a:r>
              <a:rPr lang="en-US" dirty="0"/>
              <a:t>Test at CERN</a:t>
            </a:r>
            <a:endParaRPr lang="en-GB" dirty="0"/>
          </a:p>
        </p:txBody>
      </p:sp>
    </p:spTree>
    <p:extLst>
      <p:ext uri="{BB962C8B-B14F-4D97-AF65-F5344CB8AC3E}">
        <p14:creationId xmlns:p14="http://schemas.microsoft.com/office/powerpoint/2010/main" val="35611317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13</a:t>
            </a:fld>
            <a:endParaRPr lang="en-US" dirty="0"/>
          </a:p>
        </p:txBody>
      </p:sp>
      <p:sp>
        <p:nvSpPr>
          <p:cNvPr id="4" name="Title 1"/>
          <p:cNvSpPr txBox="1">
            <a:spLocks/>
          </p:cNvSpPr>
          <p:nvPr/>
        </p:nvSpPr>
        <p:spPr>
          <a:xfrm>
            <a:off x="1" y="10884"/>
            <a:ext cx="10814384" cy="836712"/>
          </a:xfrm>
          <a:prstGeom prst="rect">
            <a:avLst/>
          </a:prstGeom>
        </p:spPr>
        <p:txBody>
          <a:bodyPr vert="horz" lIns="45720" rIns="45720" anchor="ctr">
            <a:normAutofit fontScale="77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CEA: </a:t>
            </a:r>
            <a:r>
              <a:rPr lang="en-GB" sz="4000" dirty="0"/>
              <a:t>R2D2 the Research Racetrack Dipole Demonstrator</a:t>
            </a:r>
          </a:p>
        </p:txBody>
      </p:sp>
      <p:pic>
        <p:nvPicPr>
          <p:cNvPr id="2" name="Picture 1"/>
          <p:cNvPicPr>
            <a:picLocks noChangeAspect="1"/>
          </p:cNvPicPr>
          <p:nvPr/>
        </p:nvPicPr>
        <p:blipFill>
          <a:blip r:embed="rId2"/>
          <a:stretch>
            <a:fillRect/>
          </a:stretch>
        </p:blipFill>
        <p:spPr>
          <a:xfrm>
            <a:off x="7129155" y="2052379"/>
            <a:ext cx="4836779" cy="3687333"/>
          </a:xfrm>
          <a:prstGeom prst="rect">
            <a:avLst/>
          </a:prstGeom>
        </p:spPr>
      </p:pic>
      <p:pic>
        <p:nvPicPr>
          <p:cNvPr id="9" name="Picture 8"/>
          <p:cNvPicPr>
            <a:picLocks noChangeAspect="1"/>
          </p:cNvPicPr>
          <p:nvPr/>
        </p:nvPicPr>
        <p:blipFill>
          <a:blip r:embed="rId3"/>
          <a:stretch>
            <a:fillRect/>
          </a:stretch>
        </p:blipFill>
        <p:spPr>
          <a:xfrm>
            <a:off x="295650" y="1051481"/>
            <a:ext cx="6253103" cy="4688231"/>
          </a:xfrm>
          <a:prstGeom prst="rect">
            <a:avLst/>
          </a:prstGeom>
        </p:spPr>
      </p:pic>
      <p:pic>
        <p:nvPicPr>
          <p:cNvPr id="1026" name="Picture 2" descr="R2-D2 Droid.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814385" y="115409"/>
            <a:ext cx="1251195" cy="16682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423043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14</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CIEMAT</a:t>
            </a:r>
            <a:endParaRPr lang="en-US" sz="4000" dirty="0"/>
          </a:p>
        </p:txBody>
      </p:sp>
      <p:sp>
        <p:nvSpPr>
          <p:cNvPr id="2" name="Rectangle 1"/>
          <p:cNvSpPr/>
          <p:nvPr/>
        </p:nvSpPr>
        <p:spPr>
          <a:xfrm>
            <a:off x="156517" y="1037562"/>
            <a:ext cx="10223158" cy="923330"/>
          </a:xfrm>
          <a:prstGeom prst="rect">
            <a:avLst/>
          </a:prstGeom>
        </p:spPr>
        <p:txBody>
          <a:bodyPr wrap="square">
            <a:spAutoFit/>
          </a:bodyPr>
          <a:lstStyle/>
          <a:p>
            <a:pPr marL="285750" indent="-285750">
              <a:buFont typeface="Arial" panose="020B0604020202020204" pitchFamily="34" charset="0"/>
              <a:buChar char="•"/>
            </a:pPr>
            <a:r>
              <a:rPr lang="en-GB" dirty="0">
                <a:latin typeface="Arial" panose="020B0604020202020204" pitchFamily="34" charset="0"/>
              </a:rPr>
              <a:t>Magnet Laboratory at CIEMAT</a:t>
            </a:r>
          </a:p>
          <a:p>
            <a:pPr marL="285750" indent="-285750">
              <a:buFont typeface="Arial" panose="020B0604020202020204" pitchFamily="34" charset="0"/>
              <a:buChar char="•"/>
            </a:pPr>
            <a:r>
              <a:rPr lang="en-GB" dirty="0">
                <a:latin typeface="Arial" panose="020B0604020202020204" pitchFamily="34" charset="0"/>
              </a:rPr>
              <a:t>Manufacturing and assembly of ERMC and RMM magnets</a:t>
            </a:r>
          </a:p>
          <a:p>
            <a:pPr marL="285750" indent="-285750">
              <a:buFont typeface="Arial" panose="020B0604020202020204" pitchFamily="34" charset="0"/>
              <a:buChar char="•"/>
            </a:pPr>
            <a:r>
              <a:rPr lang="en-GB" dirty="0">
                <a:latin typeface="Arial" panose="020B0604020202020204" pitchFamily="34" charset="0"/>
              </a:rPr>
              <a:t>Manufacturing of a CIEMAT FCC-</a:t>
            </a:r>
            <a:r>
              <a:rPr lang="en-GB" dirty="0" err="1">
                <a:latin typeface="Arial" panose="020B0604020202020204" pitchFamily="34" charset="0"/>
              </a:rPr>
              <a:t>hh</a:t>
            </a:r>
            <a:r>
              <a:rPr lang="en-GB" dirty="0">
                <a:latin typeface="Arial" panose="020B0604020202020204" pitchFamily="34" charset="0"/>
              </a:rPr>
              <a:t> short dipole model magnet (to be re-discussed)</a:t>
            </a:r>
            <a:endParaRPr lang="en-GB" dirty="0"/>
          </a:p>
        </p:txBody>
      </p:sp>
      <p:grpSp>
        <p:nvGrpSpPr>
          <p:cNvPr id="7" name="Group 6">
            <a:extLst>
              <a:ext uri="{FF2B5EF4-FFF2-40B4-BE49-F238E27FC236}">
                <a16:creationId xmlns:a16="http://schemas.microsoft.com/office/drawing/2014/main" id="{3D9FA9F8-FBBB-C544-8611-1A17EDB02536}"/>
              </a:ext>
            </a:extLst>
          </p:cNvPr>
          <p:cNvGrpSpPr/>
          <p:nvPr/>
        </p:nvGrpSpPr>
        <p:grpSpPr>
          <a:xfrm>
            <a:off x="2843192" y="3126261"/>
            <a:ext cx="5809106" cy="2339260"/>
            <a:chOff x="5203828" y="4581080"/>
            <a:chExt cx="3810030" cy="1534255"/>
          </a:xfrm>
        </p:grpSpPr>
        <p:sp>
          <p:nvSpPr>
            <p:cNvPr id="9" name="TextBox 8">
              <a:extLst>
                <a:ext uri="{FF2B5EF4-FFF2-40B4-BE49-F238E27FC236}">
                  <a16:creationId xmlns:a16="http://schemas.microsoft.com/office/drawing/2014/main" id="{95C1F8A0-831D-D140-A033-BB7B901BAC7D}"/>
                </a:ext>
              </a:extLst>
            </p:cNvPr>
            <p:cNvSpPr txBox="1"/>
            <p:nvPr/>
          </p:nvSpPr>
          <p:spPr>
            <a:xfrm>
              <a:off x="6742219" y="5284338"/>
              <a:ext cx="2271639" cy="830997"/>
            </a:xfrm>
            <a:prstGeom prst="rect">
              <a:avLst/>
            </a:prstGeom>
            <a:noFill/>
          </p:spPr>
          <p:txBody>
            <a:bodyPr wrap="square" rtlCol="0">
              <a:spAutoFit/>
            </a:bodyPr>
            <a:lstStyle/>
            <a:p>
              <a:r>
                <a:rPr lang="en-US" sz="1600" dirty="0"/>
                <a:t>Conceptual design of a </a:t>
              </a:r>
              <a:r>
                <a:rPr lang="en-US" sz="1600" b="1" dirty="0"/>
                <a:t>16 T </a:t>
              </a:r>
              <a:r>
                <a:rPr lang="en-US" sz="1600" i="1" dirty="0">
                  <a:solidFill>
                    <a:srgbClr val="FF0000"/>
                  </a:solidFill>
                </a:rPr>
                <a:t>common coil </a:t>
              </a:r>
              <a:r>
                <a:rPr lang="en-US" sz="1600" dirty="0"/>
                <a:t>dipole model for FCC</a:t>
              </a:r>
            </a:p>
          </p:txBody>
        </p:sp>
        <p:pic>
          <p:nvPicPr>
            <p:cNvPr id="10" name="Imagen 5" descr="E:\Documentos_E\FCC\Bfield_16T_CC_v1h2_helhc650_pre1.png">
              <a:extLst>
                <a:ext uri="{FF2B5EF4-FFF2-40B4-BE49-F238E27FC236}">
                  <a16:creationId xmlns:a16="http://schemas.microsoft.com/office/drawing/2014/main" id="{C063C4F3-8BF2-154D-8342-64B8E665EA9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0517" b="50000"/>
            <a:stretch/>
          </p:blipFill>
          <p:spPr bwMode="auto">
            <a:xfrm>
              <a:off x="5203828" y="4581080"/>
              <a:ext cx="1495991" cy="1517410"/>
            </a:xfrm>
            <a:prstGeom prst="rect">
              <a:avLst/>
            </a:prstGeom>
            <a:noFill/>
            <a:ln>
              <a:noFill/>
            </a:ln>
          </p:spPr>
        </p:pic>
        <p:pic>
          <p:nvPicPr>
            <p:cNvPr id="11" name="Picture 10">
              <a:extLst>
                <a:ext uri="{FF2B5EF4-FFF2-40B4-BE49-F238E27FC236}">
                  <a16:creationId xmlns:a16="http://schemas.microsoft.com/office/drawing/2014/main" id="{82A27EF1-B05B-3148-84B1-3BE40091C117}"/>
                </a:ext>
              </a:extLst>
            </p:cNvPr>
            <p:cNvPicPr>
              <a:picLocks noChangeAspect="1"/>
            </p:cNvPicPr>
            <p:nvPr/>
          </p:nvPicPr>
          <p:blipFill rotWithShape="1">
            <a:blip r:embed="rId3">
              <a:clrChange>
                <a:clrFrom>
                  <a:srgbClr val="FFFFFF"/>
                </a:clrFrom>
                <a:clrTo>
                  <a:srgbClr val="FFFFFF">
                    <a:alpha val="0"/>
                  </a:srgbClr>
                </a:clrTo>
              </a:clrChange>
            </a:blip>
            <a:srcRect t="26146" b="23042"/>
            <a:stretch/>
          </p:blipFill>
          <p:spPr>
            <a:xfrm>
              <a:off x="6543476" y="4629599"/>
              <a:ext cx="1299687" cy="660399"/>
            </a:xfrm>
            <a:prstGeom prst="rect">
              <a:avLst/>
            </a:prstGeom>
          </p:spPr>
        </p:pic>
      </p:grpSp>
    </p:spTree>
    <p:extLst>
      <p:ext uri="{BB962C8B-B14F-4D97-AF65-F5344CB8AC3E}">
        <p14:creationId xmlns:p14="http://schemas.microsoft.com/office/powerpoint/2010/main" val="3038972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15</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CERN-DEMO16</a:t>
            </a:r>
            <a:endParaRPr lang="en-US" sz="4000" dirty="0"/>
          </a:p>
        </p:txBody>
      </p:sp>
      <p:pic>
        <p:nvPicPr>
          <p:cNvPr id="6" name="Picture 5">
            <a:extLst>
              <a:ext uri="{FF2B5EF4-FFF2-40B4-BE49-F238E27FC236}">
                <a16:creationId xmlns:a16="http://schemas.microsoft.com/office/drawing/2014/main" id="{AF27EF23-1172-9D45-81D3-64AF042E8EC3}"/>
              </a:ext>
            </a:extLst>
          </p:cNvPr>
          <p:cNvPicPr>
            <a:picLocks noChangeAspect="1"/>
          </p:cNvPicPr>
          <p:nvPr/>
        </p:nvPicPr>
        <p:blipFill rotWithShape="1">
          <a:blip r:embed="rId2"/>
          <a:srcRect l="27998" t="33210" r="57002" b="22661"/>
          <a:stretch/>
        </p:blipFill>
        <p:spPr>
          <a:xfrm>
            <a:off x="3317313" y="991401"/>
            <a:ext cx="2692320" cy="2475197"/>
          </a:xfrm>
          <a:prstGeom prst="rect">
            <a:avLst/>
          </a:prstGeom>
        </p:spPr>
      </p:pic>
      <p:graphicFrame>
        <p:nvGraphicFramePr>
          <p:cNvPr id="7" name="Content Placeholder 5">
            <a:extLst>
              <a:ext uri="{FF2B5EF4-FFF2-40B4-BE49-F238E27FC236}">
                <a16:creationId xmlns:a16="http://schemas.microsoft.com/office/drawing/2014/main" id="{63322198-5766-CD44-9EEF-D42EC87FFF9E}"/>
              </a:ext>
            </a:extLst>
          </p:cNvPr>
          <p:cNvGraphicFramePr>
            <a:graphicFrameLocks/>
          </p:cNvGraphicFramePr>
          <p:nvPr>
            <p:extLst>
              <p:ext uri="{D42A27DB-BD31-4B8C-83A1-F6EECF244321}">
                <p14:modId xmlns:p14="http://schemas.microsoft.com/office/powerpoint/2010/main" val="2830513835"/>
              </p:ext>
            </p:extLst>
          </p:nvPr>
        </p:nvGraphicFramePr>
        <p:xfrm>
          <a:off x="1798096" y="3712004"/>
          <a:ext cx="8408276" cy="1177657"/>
        </p:xfrm>
        <a:graphic>
          <a:graphicData uri="http://schemas.openxmlformats.org/drawingml/2006/table">
            <a:tbl>
              <a:tblPr>
                <a:tableStyleId>{5C22544A-7EE6-4342-B048-85BDC9FD1C3A}</a:tableStyleId>
              </a:tblPr>
              <a:tblGrid>
                <a:gridCol w="2392566">
                  <a:extLst>
                    <a:ext uri="{9D8B030D-6E8A-4147-A177-3AD203B41FA5}">
                      <a16:colId xmlns:a16="http://schemas.microsoft.com/office/drawing/2014/main" val="137448478"/>
                    </a:ext>
                  </a:extLst>
                </a:gridCol>
                <a:gridCol w="1672376">
                  <a:extLst>
                    <a:ext uri="{9D8B030D-6E8A-4147-A177-3AD203B41FA5}">
                      <a16:colId xmlns:a16="http://schemas.microsoft.com/office/drawing/2014/main" val="1210060251"/>
                    </a:ext>
                  </a:extLst>
                </a:gridCol>
                <a:gridCol w="853334">
                  <a:extLst>
                    <a:ext uri="{9D8B030D-6E8A-4147-A177-3AD203B41FA5}">
                      <a16:colId xmlns:a16="http://schemas.microsoft.com/office/drawing/2014/main" val="2075397585"/>
                    </a:ext>
                  </a:extLst>
                </a:gridCol>
                <a:gridCol w="865440">
                  <a:extLst>
                    <a:ext uri="{9D8B030D-6E8A-4147-A177-3AD203B41FA5}">
                      <a16:colId xmlns:a16="http://schemas.microsoft.com/office/drawing/2014/main" val="3771311845"/>
                    </a:ext>
                  </a:extLst>
                </a:gridCol>
                <a:gridCol w="766589">
                  <a:extLst>
                    <a:ext uri="{9D8B030D-6E8A-4147-A177-3AD203B41FA5}">
                      <a16:colId xmlns:a16="http://schemas.microsoft.com/office/drawing/2014/main" val="401011856"/>
                    </a:ext>
                  </a:extLst>
                </a:gridCol>
                <a:gridCol w="766589">
                  <a:extLst>
                    <a:ext uri="{9D8B030D-6E8A-4147-A177-3AD203B41FA5}">
                      <a16:colId xmlns:a16="http://schemas.microsoft.com/office/drawing/2014/main" val="2953447511"/>
                    </a:ext>
                  </a:extLst>
                </a:gridCol>
                <a:gridCol w="1091382">
                  <a:extLst>
                    <a:ext uri="{9D8B030D-6E8A-4147-A177-3AD203B41FA5}">
                      <a16:colId xmlns:a16="http://schemas.microsoft.com/office/drawing/2014/main" val="752240835"/>
                    </a:ext>
                  </a:extLst>
                </a:gridCol>
              </a:tblGrid>
              <a:tr h="320927">
                <a:tc rowSpan="2" gridSpan="2">
                  <a:txBody>
                    <a:bodyPr/>
                    <a:lstStyle/>
                    <a:p>
                      <a:pPr algn="l" fontAlgn="b"/>
                      <a:endParaRPr lang="en-GB" sz="1800" b="0" i="0" u="none" strike="noStrike" dirty="0">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hMerge="1">
                  <a:txBody>
                    <a:bodyPr/>
                    <a:lstStyle/>
                    <a:p>
                      <a:pPr algn="l" fontAlgn="b"/>
                      <a:endParaRPr lang="en-GB" sz="1400" b="0" i="0" u="none" strike="noStrike" dirty="0">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a:effectLst/>
                        </a:rPr>
                        <a:t>Strands</a:t>
                      </a:r>
                      <a:endParaRPr lang="en-GB" sz="1800" b="1" i="0" u="none" strike="noStrike">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err="1">
                          <a:effectLst/>
                        </a:rPr>
                        <a:t>Dstrand</a:t>
                      </a:r>
                      <a:endParaRPr lang="en-GB" sz="1800" b="1"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kumimoji="0" lang="en-US" sz="1800" u="none" strike="noStrike" kern="1200" dirty="0">
                          <a:solidFill>
                            <a:schemeClr val="dk1"/>
                          </a:solidFill>
                          <a:effectLst/>
                          <a:latin typeface="+mn-lt"/>
                          <a:ea typeface="+mn-ea"/>
                          <a:cs typeface="+mn-cs"/>
                        </a:rPr>
                        <a:t>CU/SC</a:t>
                      </a:r>
                      <a:endParaRPr kumimoji="0" lang="en-GB" sz="1800" u="none" strike="noStrike" kern="1200" dirty="0">
                        <a:solidFill>
                          <a:schemeClr val="dk1"/>
                        </a:solidFill>
                        <a:effectLst/>
                        <a:latin typeface="+mn-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a:effectLst/>
                        </a:rPr>
                        <a:t>Width</a:t>
                      </a:r>
                      <a:endParaRPr lang="en-GB" sz="1800" b="1" i="0" u="none" strike="noStrike">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effectLst/>
                        </a:rPr>
                        <a:t>Thickness</a:t>
                      </a:r>
                      <a:endParaRPr lang="en-GB" sz="1800" b="1"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70648699"/>
                  </a:ext>
                </a:extLst>
              </a:tr>
              <a:tr h="308090">
                <a:tc gridSpan="2" vMerge="1">
                  <a:txBody>
                    <a:bodyPr/>
                    <a:lstStyle/>
                    <a:p>
                      <a:pPr algn="l" fontAlgn="b"/>
                      <a:endParaRPr lang="en-GB" sz="1400" b="0" i="0" u="none" strike="noStrike">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vMerge="1">
                  <a:txBody>
                    <a:bodyPr/>
                    <a:lstStyle/>
                    <a:p>
                      <a:pPr algn="l" fontAlgn="b"/>
                      <a:endParaRPr lang="en-GB" sz="1400" b="0" i="0" u="none" strike="noStrike" dirty="0">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800" u="none" strike="noStrike">
                          <a:effectLst/>
                        </a:rPr>
                        <a:t>(-)</a:t>
                      </a:r>
                      <a:endParaRPr lang="en-GB" sz="1800" b="1" i="0" u="none" strike="noStrike">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800" u="none" strike="noStrike" dirty="0">
                          <a:effectLst/>
                        </a:rPr>
                        <a:t>(mm)</a:t>
                      </a:r>
                      <a:endParaRPr lang="en-GB" sz="1800" b="1" i="0" u="none" strike="noStrike" dirty="0">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kumimoji="0" lang="en-US" sz="1800" u="none" strike="noStrike" kern="1200" dirty="0">
                          <a:solidFill>
                            <a:schemeClr val="dk1"/>
                          </a:solidFill>
                          <a:effectLst/>
                          <a:latin typeface="+mn-lt"/>
                          <a:ea typeface="+mn-ea"/>
                          <a:cs typeface="+mn-cs"/>
                        </a:rPr>
                        <a:t>-</a:t>
                      </a:r>
                      <a:endParaRPr kumimoji="0" lang="en-GB" sz="1800" u="none" strike="noStrike" kern="1200" dirty="0">
                        <a:solidFill>
                          <a:schemeClr val="dk1"/>
                        </a:solidFill>
                        <a:effectLst/>
                        <a:latin typeface="+mn-lt"/>
                        <a:ea typeface="+mn-ea"/>
                        <a:cs typeface="+mn-cs"/>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800" u="none" strike="noStrike">
                          <a:effectLst/>
                        </a:rPr>
                        <a:t>(mm)</a:t>
                      </a:r>
                      <a:endParaRPr lang="en-GB" sz="1800" b="1" i="0" u="none" strike="noStrike">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GB" sz="1800" u="none" strike="noStrike">
                          <a:effectLst/>
                        </a:rPr>
                        <a:t>(mm)</a:t>
                      </a:r>
                      <a:endParaRPr lang="en-GB" sz="1800" b="1" i="0" u="none" strike="noStrike">
                        <a:solidFill>
                          <a:srgbClr val="000000"/>
                        </a:solidFill>
                        <a:effectLst/>
                        <a:latin typeface="Verdana" panose="020B0604030504040204" pitchFamily="34" charset="0"/>
                      </a:endParaRPr>
                    </a:p>
                  </a:txBody>
                  <a:tcPr marL="0" marR="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78597308"/>
                  </a:ext>
                </a:extLst>
              </a:tr>
              <a:tr h="168487">
                <a:tc rowSpan="2">
                  <a:txBody>
                    <a:bodyPr/>
                    <a:lstStyle/>
                    <a:p>
                      <a:r>
                        <a:rPr lang="en-US" dirty="0"/>
                        <a:t>Cable geometry</a:t>
                      </a: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solidFill>
                            <a:srgbClr val="FF0000"/>
                          </a:solidFill>
                          <a:effectLst/>
                        </a:rPr>
                        <a:t>DEMO</a:t>
                      </a:r>
                      <a:r>
                        <a:rPr lang="en-GB" sz="1800" u="none" strike="noStrike" baseline="0" dirty="0">
                          <a:solidFill>
                            <a:srgbClr val="FF0000"/>
                          </a:solidFill>
                          <a:effectLst/>
                        </a:rPr>
                        <a:t> </a:t>
                      </a:r>
                      <a:r>
                        <a:rPr lang="en-GB" sz="1800" u="none" strike="noStrike" dirty="0">
                          <a:solidFill>
                            <a:srgbClr val="FF0000"/>
                          </a:solidFill>
                          <a:effectLst/>
                        </a:rPr>
                        <a:t>HF</a:t>
                      </a:r>
                      <a:endParaRPr lang="en-GB" sz="1800" b="0" i="0" u="none" strike="noStrike" dirty="0">
                        <a:solidFill>
                          <a:srgbClr val="FF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solidFill>
                            <a:srgbClr val="FF0000"/>
                          </a:solidFill>
                          <a:effectLst/>
                        </a:rPr>
                        <a:t>44</a:t>
                      </a:r>
                      <a:endParaRPr lang="en-GB" sz="1800" b="0" i="0" u="none" strike="noStrike" dirty="0">
                        <a:solidFill>
                          <a:srgbClr val="FF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solidFill>
                            <a:srgbClr val="FF0000"/>
                          </a:solidFill>
                          <a:effectLst/>
                        </a:rPr>
                        <a:t>1.10</a:t>
                      </a:r>
                      <a:endParaRPr lang="en-GB" sz="1800" b="0" i="0" u="none" strike="noStrike" dirty="0">
                        <a:solidFill>
                          <a:srgbClr val="FF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kumimoji="0" lang="en-US" sz="1800" u="none" strike="noStrike" kern="1200" dirty="0">
                          <a:solidFill>
                            <a:srgbClr val="FF0000"/>
                          </a:solidFill>
                          <a:effectLst/>
                          <a:latin typeface="+mn-lt"/>
                          <a:ea typeface="+mn-ea"/>
                          <a:cs typeface="+mn-cs"/>
                        </a:rPr>
                        <a:t>0.8</a:t>
                      </a:r>
                      <a:endParaRPr kumimoji="0" lang="en-GB" sz="1800" u="none" strike="noStrike" kern="1200" dirty="0">
                        <a:solidFill>
                          <a:srgbClr val="FF0000"/>
                        </a:solidFill>
                        <a:effectLst/>
                        <a:latin typeface="+mn-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solidFill>
                            <a:srgbClr val="FF0000"/>
                          </a:solidFill>
                          <a:effectLst/>
                        </a:rPr>
                        <a:t>25.700</a:t>
                      </a:r>
                      <a:endParaRPr lang="en-GB" sz="1800" b="0" i="0" u="none" strike="noStrike" dirty="0">
                        <a:solidFill>
                          <a:srgbClr val="FF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solidFill>
                            <a:srgbClr val="FF0000"/>
                          </a:solidFill>
                          <a:effectLst/>
                        </a:rPr>
                        <a:t>2.002</a:t>
                      </a:r>
                      <a:endParaRPr lang="en-GB" sz="1800" b="0" i="0" u="none" strike="noStrike" dirty="0">
                        <a:solidFill>
                          <a:srgbClr val="FF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621532365"/>
                  </a:ext>
                </a:extLst>
              </a:tr>
              <a:tr h="168487">
                <a:tc vMerge="1">
                  <a:txBody>
                    <a:bodyPr/>
                    <a:lstStyle/>
                    <a:p>
                      <a:endParaRPr lang="en-GB"/>
                    </a:p>
                  </a:txBody>
                  <a:tcPr/>
                </a:tc>
                <a:tc>
                  <a:txBody>
                    <a:bodyPr/>
                    <a:lstStyle/>
                    <a:p>
                      <a:pPr algn="ctr" fontAlgn="ctr"/>
                      <a:r>
                        <a:rPr lang="en-GB" sz="1800" u="none" strike="noStrike" dirty="0">
                          <a:effectLst/>
                        </a:rPr>
                        <a:t>DEMO LF</a:t>
                      </a:r>
                      <a:endParaRPr lang="en-GB" sz="1800" b="0"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a:effectLst/>
                        </a:rPr>
                        <a:t>56</a:t>
                      </a:r>
                      <a:endParaRPr lang="en-GB" sz="1800" b="0" i="0" u="none" strike="noStrike">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effectLst/>
                        </a:rPr>
                        <a:t>0.85</a:t>
                      </a:r>
                      <a:endParaRPr lang="en-GB" sz="1800" b="0"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kumimoji="0" lang="en-US" sz="1800" u="none" strike="noStrike" kern="1200" dirty="0">
                          <a:solidFill>
                            <a:schemeClr val="dk1"/>
                          </a:solidFill>
                          <a:effectLst/>
                          <a:latin typeface="+mn-lt"/>
                          <a:ea typeface="+mn-ea"/>
                          <a:cs typeface="+mn-cs"/>
                        </a:rPr>
                        <a:t>1.2</a:t>
                      </a:r>
                      <a:endParaRPr kumimoji="0" lang="en-GB" sz="1800" u="none" strike="noStrike" kern="1200" dirty="0">
                        <a:solidFill>
                          <a:schemeClr val="dk1"/>
                        </a:solidFill>
                        <a:effectLst/>
                        <a:latin typeface="+mn-lt"/>
                        <a:ea typeface="+mn-ea"/>
                        <a:cs typeface="+mn-cs"/>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a:effectLst/>
                        </a:rPr>
                        <a:t>25.700</a:t>
                      </a:r>
                      <a:endParaRPr lang="en-GB" sz="1800" b="0" i="0" u="none" strike="noStrike">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GB" sz="1800" u="none" strike="noStrike" dirty="0">
                          <a:effectLst/>
                        </a:rPr>
                        <a:t>1.547</a:t>
                      </a:r>
                      <a:endParaRPr lang="en-GB" sz="1800" b="0" i="0" u="none" strike="noStrike" dirty="0">
                        <a:solidFill>
                          <a:srgbClr val="000000"/>
                        </a:solidFill>
                        <a:effectLst/>
                        <a:latin typeface="Verdana" panose="020B0604030504040204" pitchFamily="34"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0041046"/>
                  </a:ext>
                </a:extLst>
              </a:tr>
            </a:tbl>
          </a:graphicData>
        </a:graphic>
      </p:graphicFrame>
      <p:pic>
        <p:nvPicPr>
          <p:cNvPr id="8" name="Picture 7">
            <a:extLst>
              <a:ext uri="{FF2B5EF4-FFF2-40B4-BE49-F238E27FC236}">
                <a16:creationId xmlns:a16="http://schemas.microsoft.com/office/drawing/2014/main" id="{CD8DB98B-A9BD-7F4F-A481-4EADC02E6F25}"/>
              </a:ext>
            </a:extLst>
          </p:cNvPr>
          <p:cNvPicPr>
            <a:picLocks noChangeAspect="1"/>
          </p:cNvPicPr>
          <p:nvPr/>
        </p:nvPicPr>
        <p:blipFill>
          <a:blip r:embed="rId3"/>
          <a:stretch>
            <a:fillRect/>
          </a:stretch>
        </p:blipFill>
        <p:spPr>
          <a:xfrm>
            <a:off x="6026427" y="978858"/>
            <a:ext cx="3416143" cy="2561350"/>
          </a:xfrm>
          <a:prstGeom prst="rect">
            <a:avLst/>
          </a:prstGeom>
        </p:spPr>
      </p:pic>
      <p:pic>
        <p:nvPicPr>
          <p:cNvPr id="9" name="Content Placeholder 6">
            <a:extLst>
              <a:ext uri="{FF2B5EF4-FFF2-40B4-BE49-F238E27FC236}">
                <a16:creationId xmlns:a16="http://schemas.microsoft.com/office/drawing/2014/main" id="{EE088734-7430-A740-8BFE-8FECD3C47B7F}"/>
              </a:ext>
            </a:extLst>
          </p:cNvPr>
          <p:cNvPicPr>
            <a:picLocks noChangeAspect="1"/>
          </p:cNvPicPr>
          <p:nvPr/>
        </p:nvPicPr>
        <p:blipFill rotWithShape="1">
          <a:blip r:embed="rId4"/>
          <a:srcRect l="27675" t="45569" r="37285" b="13580"/>
          <a:stretch/>
        </p:blipFill>
        <p:spPr>
          <a:xfrm>
            <a:off x="435108" y="1155689"/>
            <a:ext cx="2655177" cy="2312817"/>
          </a:xfrm>
          <a:prstGeom prst="rect">
            <a:avLst/>
          </a:prstGeom>
        </p:spPr>
      </p:pic>
      <p:cxnSp>
        <p:nvCxnSpPr>
          <p:cNvPr id="10" name="Straight Arrow Connector 9">
            <a:extLst>
              <a:ext uri="{FF2B5EF4-FFF2-40B4-BE49-F238E27FC236}">
                <a16:creationId xmlns:a16="http://schemas.microsoft.com/office/drawing/2014/main" id="{AE06D0A3-DC5F-1A47-965E-3F5913D896C8}"/>
              </a:ext>
            </a:extLst>
          </p:cNvPr>
          <p:cNvCxnSpPr/>
          <p:nvPr/>
        </p:nvCxnSpPr>
        <p:spPr>
          <a:xfrm>
            <a:off x="282777" y="1961587"/>
            <a:ext cx="720000" cy="0"/>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697CFE9F-6B76-0A43-987D-2C7BC093044D}"/>
              </a:ext>
            </a:extLst>
          </p:cNvPr>
          <p:cNvSpPr txBox="1"/>
          <p:nvPr/>
        </p:nvSpPr>
        <p:spPr>
          <a:xfrm>
            <a:off x="125161" y="1694964"/>
            <a:ext cx="936474" cy="276999"/>
          </a:xfrm>
          <a:prstGeom prst="rect">
            <a:avLst/>
          </a:prstGeom>
          <a:noFill/>
        </p:spPr>
        <p:txBody>
          <a:bodyPr wrap="none" rtlCol="0">
            <a:spAutoFit/>
          </a:bodyPr>
          <a:lstStyle/>
          <a:p>
            <a:pPr algn="ctr"/>
            <a:r>
              <a:rPr lang="en-US" sz="1200" dirty="0">
                <a:solidFill>
                  <a:srgbClr val="000000"/>
                </a:solidFill>
              </a:rPr>
              <a:t>R= 13.5 mm</a:t>
            </a:r>
            <a:endParaRPr lang="en-GB" sz="1200" dirty="0">
              <a:solidFill>
                <a:srgbClr val="000000"/>
              </a:solidFill>
            </a:endParaRPr>
          </a:p>
        </p:txBody>
      </p:sp>
      <p:sp>
        <p:nvSpPr>
          <p:cNvPr id="12" name="TextBox 11">
            <a:extLst>
              <a:ext uri="{FF2B5EF4-FFF2-40B4-BE49-F238E27FC236}">
                <a16:creationId xmlns:a16="http://schemas.microsoft.com/office/drawing/2014/main" id="{AB1011CC-6DA1-D745-BD2C-065611BE4AD8}"/>
              </a:ext>
            </a:extLst>
          </p:cNvPr>
          <p:cNvSpPr txBox="1"/>
          <p:nvPr/>
        </p:nvSpPr>
        <p:spPr>
          <a:xfrm>
            <a:off x="669207" y="2395929"/>
            <a:ext cx="819455" cy="276999"/>
          </a:xfrm>
          <a:prstGeom prst="rect">
            <a:avLst/>
          </a:prstGeom>
          <a:noFill/>
        </p:spPr>
        <p:txBody>
          <a:bodyPr wrap="none" rtlCol="0">
            <a:spAutoFit/>
          </a:bodyPr>
          <a:lstStyle/>
          <a:p>
            <a:pPr algn="ctr"/>
            <a:r>
              <a:rPr lang="en-US" sz="1200" dirty="0">
                <a:solidFill>
                  <a:srgbClr val="000000"/>
                </a:solidFill>
              </a:rPr>
              <a:t>R= 34 mm</a:t>
            </a:r>
            <a:endParaRPr lang="en-GB" sz="1200" dirty="0">
              <a:solidFill>
                <a:srgbClr val="000000"/>
              </a:solidFill>
            </a:endParaRPr>
          </a:p>
        </p:txBody>
      </p:sp>
      <p:cxnSp>
        <p:nvCxnSpPr>
          <p:cNvPr id="13" name="Straight Arrow Connector 12">
            <a:extLst>
              <a:ext uri="{FF2B5EF4-FFF2-40B4-BE49-F238E27FC236}">
                <a16:creationId xmlns:a16="http://schemas.microsoft.com/office/drawing/2014/main" id="{9BDBB60E-CFDB-8A49-806C-8CC03A7C79C0}"/>
              </a:ext>
            </a:extLst>
          </p:cNvPr>
          <p:cNvCxnSpPr>
            <a:cxnSpLocks/>
          </p:cNvCxnSpPr>
          <p:nvPr/>
        </p:nvCxnSpPr>
        <p:spPr>
          <a:xfrm>
            <a:off x="695305" y="2658340"/>
            <a:ext cx="720000" cy="0"/>
          </a:xfrm>
          <a:prstGeom prst="straightConnector1">
            <a:avLst/>
          </a:prstGeom>
          <a:ln>
            <a:solidFill>
              <a:srgbClr val="000000"/>
            </a:solidFill>
            <a:tailEnd type="triangle"/>
          </a:ln>
        </p:spPr>
        <p:style>
          <a:lnRef idx="2">
            <a:schemeClr val="accent1"/>
          </a:lnRef>
          <a:fillRef idx="0">
            <a:schemeClr val="accent1"/>
          </a:fillRef>
          <a:effectRef idx="1">
            <a:schemeClr val="accent1"/>
          </a:effectRef>
          <a:fontRef idx="minor">
            <a:schemeClr val="tx1"/>
          </a:fontRef>
        </p:style>
      </p:cxnSp>
      <p:pic>
        <p:nvPicPr>
          <p:cNvPr id="14" name="Picture 13" descr="A picture containing indoor, sitting, table, wooden&#10;&#10;Description automatically generated">
            <a:extLst>
              <a:ext uri="{FF2B5EF4-FFF2-40B4-BE49-F238E27FC236}">
                <a16:creationId xmlns:a16="http://schemas.microsoft.com/office/drawing/2014/main" id="{C505265D-E5AD-C54E-AC4B-292B3A0661C4}"/>
              </a:ext>
            </a:extLst>
          </p:cNvPr>
          <p:cNvPicPr>
            <a:picLocks noChangeAspect="1"/>
          </p:cNvPicPr>
          <p:nvPr/>
        </p:nvPicPr>
        <p:blipFill rotWithShape="1">
          <a:blip r:embed="rId5">
            <a:extLst>
              <a:ext uri="{28A0092B-C50C-407E-A947-70E740481C1C}">
                <a14:useLocalDpi xmlns:a14="http://schemas.microsoft.com/office/drawing/2010/main" val="0"/>
              </a:ext>
            </a:extLst>
          </a:blip>
          <a:srcRect t="39758" b="39565"/>
          <a:stretch/>
        </p:blipFill>
        <p:spPr>
          <a:xfrm>
            <a:off x="1844134" y="5049104"/>
            <a:ext cx="6858000" cy="1063487"/>
          </a:xfrm>
          <a:prstGeom prst="rect">
            <a:avLst/>
          </a:prstGeom>
        </p:spPr>
      </p:pic>
      <p:sp>
        <p:nvSpPr>
          <p:cNvPr id="15" name="TextBox 14">
            <a:extLst>
              <a:ext uri="{FF2B5EF4-FFF2-40B4-BE49-F238E27FC236}">
                <a16:creationId xmlns:a16="http://schemas.microsoft.com/office/drawing/2014/main" id="{604462AB-03B0-3F4C-8934-138DCD02604F}"/>
              </a:ext>
            </a:extLst>
          </p:cNvPr>
          <p:cNvSpPr txBox="1"/>
          <p:nvPr/>
        </p:nvSpPr>
        <p:spPr>
          <a:xfrm>
            <a:off x="8702134" y="5281594"/>
            <a:ext cx="2091331" cy="830997"/>
          </a:xfrm>
          <a:prstGeom prst="rect">
            <a:avLst/>
          </a:prstGeom>
          <a:noFill/>
        </p:spPr>
        <p:txBody>
          <a:bodyPr wrap="square" rtlCol="0">
            <a:spAutoFit/>
          </a:bodyPr>
          <a:lstStyle/>
          <a:p>
            <a:r>
              <a:rPr lang="en-US" sz="1600" dirty="0"/>
              <a:t>DEMO-HF prototype</a:t>
            </a:r>
          </a:p>
          <a:p>
            <a:r>
              <a:rPr lang="en-US" sz="1600" dirty="0"/>
              <a:t>Courtesy of I. Pong LBNL</a:t>
            </a:r>
          </a:p>
        </p:txBody>
      </p:sp>
      <p:sp>
        <p:nvSpPr>
          <p:cNvPr id="16" name="TextBox 15">
            <a:extLst>
              <a:ext uri="{FF2B5EF4-FFF2-40B4-BE49-F238E27FC236}">
                <a16:creationId xmlns:a16="http://schemas.microsoft.com/office/drawing/2014/main" id="{54F9E812-FDB9-0C40-8D46-68B061AE3CF8}"/>
              </a:ext>
            </a:extLst>
          </p:cNvPr>
          <p:cNvSpPr txBox="1"/>
          <p:nvPr/>
        </p:nvSpPr>
        <p:spPr>
          <a:xfrm>
            <a:off x="572309" y="6272034"/>
            <a:ext cx="10675808" cy="523220"/>
          </a:xfrm>
          <a:prstGeom prst="rect">
            <a:avLst/>
          </a:prstGeom>
          <a:noFill/>
        </p:spPr>
        <p:txBody>
          <a:bodyPr wrap="none" rtlCol="0">
            <a:spAutoFit/>
          </a:bodyPr>
          <a:lstStyle/>
          <a:p>
            <a:r>
              <a:rPr lang="en-US" sz="1400" dirty="0">
                <a:solidFill>
                  <a:schemeClr val="bg1"/>
                </a:solidFill>
              </a:rPr>
              <a:t>S. </a:t>
            </a:r>
            <a:r>
              <a:rPr lang="en-US" sz="1400" dirty="0" err="1">
                <a:solidFill>
                  <a:schemeClr val="bg1"/>
                </a:solidFill>
              </a:rPr>
              <a:t>Izquierdo</a:t>
            </a:r>
            <a:r>
              <a:rPr lang="en-US" sz="1400" dirty="0">
                <a:solidFill>
                  <a:schemeClr val="bg1"/>
                </a:solidFill>
              </a:rPr>
              <a:t> Bermudez, D. </a:t>
            </a:r>
            <a:r>
              <a:rPr lang="en-US" sz="1400" dirty="0" err="1">
                <a:solidFill>
                  <a:schemeClr val="bg1"/>
                </a:solidFill>
              </a:rPr>
              <a:t>Tommasini</a:t>
            </a:r>
            <a:endParaRPr lang="en-US" sz="1400" dirty="0">
              <a:solidFill>
                <a:schemeClr val="bg1"/>
              </a:solidFill>
            </a:endParaRPr>
          </a:p>
          <a:p>
            <a:r>
              <a:rPr lang="en-US" sz="1400" dirty="0">
                <a:solidFill>
                  <a:schemeClr val="bg1"/>
                </a:solidFill>
              </a:rPr>
              <a:t>https://</a:t>
            </a:r>
            <a:r>
              <a:rPr lang="en-US" sz="1400" dirty="0" err="1">
                <a:solidFill>
                  <a:schemeClr val="bg1"/>
                </a:solidFill>
              </a:rPr>
              <a:t>indico.cern.ch</a:t>
            </a:r>
            <a:r>
              <a:rPr lang="en-US" sz="1400" dirty="0">
                <a:solidFill>
                  <a:schemeClr val="bg1"/>
                </a:solidFill>
              </a:rPr>
              <a:t>/event/744064/contributions/3073981/attachments/1686053/2711269/180712_16T_DEMO_LBNLDiscussion.pdf</a:t>
            </a:r>
          </a:p>
        </p:txBody>
      </p:sp>
      <p:pic>
        <p:nvPicPr>
          <p:cNvPr id="17" name="Picture 16">
            <a:extLst>
              <a:ext uri="{FF2B5EF4-FFF2-40B4-BE49-F238E27FC236}">
                <a16:creationId xmlns:a16="http://schemas.microsoft.com/office/drawing/2014/main" id="{20CA5011-5512-CF4E-9BED-8D7CB88B337C}"/>
              </a:ext>
            </a:extLst>
          </p:cNvPr>
          <p:cNvPicPr>
            <a:picLocks noChangeAspect="1"/>
          </p:cNvPicPr>
          <p:nvPr/>
        </p:nvPicPr>
        <p:blipFill rotWithShape="1">
          <a:blip r:embed="rId6" cstate="email">
            <a:extLst>
              <a:ext uri="{28A0092B-C50C-407E-A947-70E740481C1C}">
                <a14:useLocalDpi xmlns:a14="http://schemas.microsoft.com/office/drawing/2010/main" val="0"/>
              </a:ext>
            </a:extLst>
          </a:blip>
          <a:srcRect r="26930"/>
          <a:stretch/>
        </p:blipFill>
        <p:spPr>
          <a:xfrm>
            <a:off x="9411446" y="847596"/>
            <a:ext cx="2655393" cy="2733146"/>
          </a:xfrm>
          <a:prstGeom prst="rect">
            <a:avLst/>
          </a:prstGeom>
        </p:spPr>
      </p:pic>
    </p:spTree>
    <p:extLst>
      <p:ext uri="{BB962C8B-B14F-4D97-AF65-F5344CB8AC3E}">
        <p14:creationId xmlns:p14="http://schemas.microsoft.com/office/powerpoint/2010/main" val="2639056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16</a:t>
            </a:fld>
            <a:endParaRPr lang="en-US" dirty="0"/>
          </a:p>
        </p:txBody>
      </p:sp>
      <p:sp>
        <p:nvSpPr>
          <p:cNvPr id="3"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en-GB" sz="4000" dirty="0"/>
              <a:t>What was achieved with FCC?</a:t>
            </a:r>
          </a:p>
        </p:txBody>
      </p:sp>
      <p:sp>
        <p:nvSpPr>
          <p:cNvPr id="4" name="Rectangle 3"/>
          <p:cNvSpPr/>
          <p:nvPr/>
        </p:nvSpPr>
        <p:spPr>
          <a:xfrm>
            <a:off x="0" y="1072764"/>
            <a:ext cx="12192000" cy="4801314"/>
          </a:xfrm>
          <a:prstGeom prst="rect">
            <a:avLst/>
          </a:prstGeom>
        </p:spPr>
        <p:txBody>
          <a:bodyPr wrap="square">
            <a:spAutoFit/>
          </a:bodyPr>
          <a:lstStyle/>
          <a:p>
            <a:pPr marL="285750" indent="-285750">
              <a:spcAft>
                <a:spcPts val="600"/>
              </a:spcAft>
              <a:buFont typeface="Arial" panose="020B0604020202020204" pitchFamily="34" charset="0"/>
              <a:buChar char="•"/>
            </a:pPr>
            <a:r>
              <a:rPr lang="en-US" sz="1600" dirty="0"/>
              <a:t>A vibrant collaboration was set-up preforming designs of 16 T magnets</a:t>
            </a:r>
          </a:p>
          <a:p>
            <a:pPr marL="285750" indent="-285750">
              <a:spcAft>
                <a:spcPts val="600"/>
              </a:spcAft>
              <a:buFont typeface="Arial" panose="020B0604020202020204" pitchFamily="34" charset="0"/>
              <a:buChar char="•"/>
            </a:pPr>
            <a:r>
              <a:rPr lang="en-US" sz="1600" dirty="0"/>
              <a:t>It was the first time, that all design options for Nb3Sn 16 T magnets were compared on paper to each other. It was found that they all have their strengths and weakness. Based on a paper study no decision can be taken, which magnet design is best.</a:t>
            </a:r>
          </a:p>
          <a:p>
            <a:pPr marL="285750" indent="-285750">
              <a:spcAft>
                <a:spcPts val="600"/>
              </a:spcAft>
              <a:buFont typeface="Arial" panose="020B0604020202020204" pitchFamily="34" charset="0"/>
              <a:buChar char="•"/>
            </a:pPr>
            <a:r>
              <a:rPr lang="en-US" sz="1600" dirty="0"/>
              <a:t>A detailed conceptual design report for FCC-</a:t>
            </a:r>
            <a:r>
              <a:rPr lang="en-US" sz="1600" dirty="0" err="1"/>
              <a:t>hh</a:t>
            </a:r>
            <a:r>
              <a:rPr lang="en-US" sz="1600" dirty="0"/>
              <a:t> was prepared which includes conceptual designs for the main FCC magnets (dipoles, quadrupoles, lattice </a:t>
            </a:r>
            <a:r>
              <a:rPr lang="en-US" sz="1600" dirty="0" err="1"/>
              <a:t>sextupoles</a:t>
            </a:r>
            <a:r>
              <a:rPr lang="en-US" sz="1600" dirty="0"/>
              <a:t>, </a:t>
            </a:r>
            <a:r>
              <a:rPr lang="en-US" sz="1600" dirty="0" err="1"/>
              <a:t>octupoles</a:t>
            </a:r>
            <a:r>
              <a:rPr lang="en-US" sz="1600" dirty="0"/>
              <a:t> and interaction region magnets)</a:t>
            </a:r>
          </a:p>
          <a:p>
            <a:pPr marL="285750" indent="-285750">
              <a:spcAft>
                <a:spcPts val="600"/>
              </a:spcAft>
              <a:buFont typeface="Arial" panose="020B0604020202020204" pitchFamily="34" charset="0"/>
              <a:buChar char="•"/>
            </a:pPr>
            <a:r>
              <a:rPr lang="en-US" sz="1600" dirty="0"/>
              <a:t>Collaboration agreements for building up the infrastructure and for building 12-16 T magnets at 4 national labs have been signed:</a:t>
            </a:r>
          </a:p>
          <a:p>
            <a:pPr marL="742950" lvl="1" indent="-285750">
              <a:spcAft>
                <a:spcPts val="600"/>
              </a:spcAft>
              <a:buFont typeface="Arial" panose="020B0604020202020204" pitchFamily="34" charset="0"/>
              <a:buChar char="•"/>
            </a:pPr>
            <a:r>
              <a:rPr lang="en-US" sz="1600" dirty="0"/>
              <a:t>Start-up phase of this collaboration agreements is slow</a:t>
            </a:r>
          </a:p>
          <a:p>
            <a:pPr marL="742950" lvl="1" indent="-285750">
              <a:spcAft>
                <a:spcPts val="600"/>
              </a:spcAft>
              <a:buFont typeface="Arial" panose="020B0604020202020204" pitchFamily="34" charset="0"/>
              <a:buChar char="•"/>
            </a:pPr>
            <a:r>
              <a:rPr lang="en-US" sz="1600" dirty="0"/>
              <a:t>The scope of the agreements has been realigned, mainly to ~12 T magnets</a:t>
            </a:r>
          </a:p>
          <a:p>
            <a:pPr marL="742950" lvl="1" indent="-285750">
              <a:spcAft>
                <a:spcPts val="600"/>
              </a:spcAft>
              <a:buFont typeface="Arial" panose="020B0604020202020204" pitchFamily="34" charset="0"/>
              <a:buChar char="•"/>
            </a:pPr>
            <a:r>
              <a:rPr lang="en-US" sz="1600" dirty="0"/>
              <a:t>Lab build up and knowledge transfer from CERN has started for some of the collaboration agreements</a:t>
            </a:r>
          </a:p>
          <a:p>
            <a:pPr marL="742950" lvl="1" indent="-285750">
              <a:spcAft>
                <a:spcPts val="600"/>
              </a:spcAft>
              <a:buFont typeface="Arial" panose="020B0604020202020204" pitchFamily="34" charset="0"/>
              <a:buChar char="•"/>
            </a:pPr>
            <a:r>
              <a:rPr lang="en-US" sz="1600" dirty="0"/>
              <a:t>According to the current plan, in my estimate earliest in 3-7+ years, ~12 T, 1 m long prototypes (CCT, cos-theta, block, and common coil will be manufactured)</a:t>
            </a:r>
          </a:p>
          <a:p>
            <a:pPr marL="285750" indent="-285750">
              <a:spcAft>
                <a:spcPts val="600"/>
              </a:spcAft>
              <a:buFont typeface="Arial" panose="020B0604020202020204" pitchFamily="34" charset="0"/>
              <a:buChar char="•"/>
            </a:pPr>
            <a:r>
              <a:rPr lang="en-GB" sz="1600" dirty="0"/>
              <a:t>The activity performed within the FCC framework has also given important inputs to the HL-LHC projects, for example in the understanding of the importance of the transversal pressure, both at warm and at cold</a:t>
            </a:r>
          </a:p>
          <a:p>
            <a:pPr marL="285750" indent="-285750">
              <a:spcAft>
                <a:spcPts val="600"/>
              </a:spcAft>
              <a:buFont typeface="Arial" panose="020B0604020202020204" pitchFamily="34" charset="0"/>
              <a:buChar char="•"/>
            </a:pPr>
            <a:r>
              <a:rPr lang="en-GB" sz="1600" dirty="0"/>
              <a:t>Important achievements on the conductor program (CERN FCC program to qualify more companies, FCC </a:t>
            </a:r>
            <a:r>
              <a:rPr lang="en-GB" sz="1600" i="1" dirty="0" err="1"/>
              <a:t>J</a:t>
            </a:r>
            <a:r>
              <a:rPr lang="en-GB" sz="1600" baseline="-25000" dirty="0" err="1"/>
              <a:t>c</a:t>
            </a:r>
            <a:r>
              <a:rPr lang="en-GB" sz="1600" dirty="0"/>
              <a:t> target reached by MDP)</a:t>
            </a:r>
          </a:p>
          <a:p>
            <a:pPr marL="742950" lvl="1" indent="-285750">
              <a:spcAft>
                <a:spcPts val="600"/>
              </a:spcAft>
              <a:buFont typeface="Arial" panose="020B0604020202020204" pitchFamily="34" charset="0"/>
              <a:buChar char="•"/>
            </a:pPr>
            <a:endParaRPr lang="en-US" sz="1600" dirty="0"/>
          </a:p>
        </p:txBody>
      </p:sp>
    </p:spTree>
    <p:extLst>
      <p:ext uri="{BB962C8B-B14F-4D97-AF65-F5344CB8AC3E}">
        <p14:creationId xmlns:p14="http://schemas.microsoft.com/office/powerpoint/2010/main" val="429172567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4" name="Picture 3"/>
          <p:cNvPicPr>
            <a:picLocks noChangeAspect="1"/>
          </p:cNvPicPr>
          <p:nvPr/>
        </p:nvPicPr>
        <p:blipFill rotWithShape="1">
          <a:blip r:embed="rId2"/>
          <a:srcRect r="52833"/>
          <a:stretch/>
        </p:blipFill>
        <p:spPr>
          <a:xfrm>
            <a:off x="3380689" y="3447536"/>
            <a:ext cx="2118068" cy="2460122"/>
          </a:xfrm>
          <a:prstGeom prst="rect">
            <a:avLst/>
          </a:prstGeom>
        </p:spPr>
      </p:pic>
      <p:pic>
        <p:nvPicPr>
          <p:cNvPr id="2052" name="Picture 4" descr="https://today.lbl.gov/wp-content/uploads/sites/3/2016/08/Gourlay-30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0689" y="1112107"/>
            <a:ext cx="2063578" cy="206357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rotWithShape="1">
          <a:blip r:embed="rId4"/>
          <a:srcRect b="4162"/>
          <a:stretch/>
        </p:blipFill>
        <p:spPr>
          <a:xfrm>
            <a:off x="5689899" y="1786709"/>
            <a:ext cx="3876675" cy="684642"/>
          </a:xfrm>
          <a:prstGeom prst="rect">
            <a:avLst/>
          </a:prstGeom>
        </p:spPr>
      </p:pic>
      <p:sp>
        <p:nvSpPr>
          <p:cNvPr id="8"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de-CH" sz="4000" dirty="0" err="1"/>
              <a:t>Some</a:t>
            </a:r>
            <a:r>
              <a:rPr lang="de-CH" sz="4000" dirty="0"/>
              <a:t> </a:t>
            </a:r>
            <a:r>
              <a:rPr lang="de-CH" sz="4000" dirty="0" err="1"/>
              <a:t>quotes</a:t>
            </a:r>
            <a:r>
              <a:rPr lang="de-CH" sz="4000" dirty="0"/>
              <a:t>: still </a:t>
            </a:r>
            <a:r>
              <a:rPr lang="de-CH" sz="4000" dirty="0" err="1"/>
              <a:t>true</a:t>
            </a:r>
            <a:r>
              <a:rPr lang="de-CH" sz="4000" dirty="0"/>
              <a:t> </a:t>
            </a:r>
            <a:r>
              <a:rPr lang="de-CH" sz="4000" dirty="0" err="1"/>
              <a:t>today</a:t>
            </a:r>
            <a:r>
              <a:rPr lang="de-CH" sz="4000" dirty="0"/>
              <a:t>?</a:t>
            </a:r>
            <a:endParaRPr lang="en-US" sz="4000" dirty="0"/>
          </a:p>
        </p:txBody>
      </p:sp>
      <p:pic>
        <p:nvPicPr>
          <p:cNvPr id="9" name="Picture 8"/>
          <p:cNvPicPr>
            <a:picLocks noChangeAspect="1"/>
          </p:cNvPicPr>
          <p:nvPr/>
        </p:nvPicPr>
        <p:blipFill rotWithShape="1">
          <a:blip r:embed="rId2"/>
          <a:srcRect l="50378"/>
          <a:stretch/>
        </p:blipFill>
        <p:spPr>
          <a:xfrm>
            <a:off x="6514068" y="3459892"/>
            <a:ext cx="2228336" cy="2460122"/>
          </a:xfrm>
          <a:prstGeom prst="rect">
            <a:avLst/>
          </a:prstGeom>
        </p:spPr>
      </p:pic>
    </p:spTree>
    <p:extLst>
      <p:ext uri="{BB962C8B-B14F-4D97-AF65-F5344CB8AC3E}">
        <p14:creationId xmlns:p14="http://schemas.microsoft.com/office/powerpoint/2010/main" val="13128400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
        <p:nvSpPr>
          <p:cNvPr id="4" name="Title 1"/>
          <p:cNvSpPr txBox="1">
            <a:spLocks/>
          </p:cNvSpPr>
          <p:nvPr/>
        </p:nvSpPr>
        <p:spPr>
          <a:xfrm>
            <a:off x="0" y="1"/>
            <a:ext cx="12192000"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a:t>
            </a:r>
            <a:r>
              <a:rPr lang="en-GB" sz="4000" dirty="0"/>
              <a:t>What is crucial and would truly make a difference ?</a:t>
            </a:r>
          </a:p>
        </p:txBody>
      </p:sp>
      <p:sp>
        <p:nvSpPr>
          <p:cNvPr id="5" name="Content Placeholder 2"/>
          <p:cNvSpPr txBox="1">
            <a:spLocks/>
          </p:cNvSpPr>
          <p:nvPr/>
        </p:nvSpPr>
        <p:spPr>
          <a:xfrm>
            <a:off x="0" y="1011732"/>
            <a:ext cx="12192000" cy="4867690"/>
          </a:xfrm>
          <a:prstGeom prst="rect">
            <a:avLst/>
          </a:prstGeom>
        </p:spPr>
        <p:txBody>
          <a:bodyPr>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just">
              <a:buClr>
                <a:schemeClr val="tx1"/>
              </a:buClr>
              <a:buSzPct val="100000"/>
            </a:pPr>
            <a:endParaRPr lang="en-GB" sz="1800" dirty="0"/>
          </a:p>
        </p:txBody>
      </p:sp>
      <p:sp>
        <p:nvSpPr>
          <p:cNvPr id="2" name="Rectangle 1"/>
          <p:cNvSpPr/>
          <p:nvPr/>
        </p:nvSpPr>
        <p:spPr>
          <a:xfrm>
            <a:off x="0" y="931851"/>
            <a:ext cx="12192000" cy="4708981"/>
          </a:xfrm>
          <a:prstGeom prst="rect">
            <a:avLst/>
          </a:prstGeom>
        </p:spPr>
        <p:txBody>
          <a:bodyPr wrap="square">
            <a:spAutoFit/>
          </a:bodyPr>
          <a:lstStyle/>
          <a:p>
            <a:pPr marL="285750" indent="-285750">
              <a:spcAft>
                <a:spcPts val="600"/>
              </a:spcAft>
              <a:buFont typeface="Arial" panose="020B0604020202020204" pitchFamily="34" charset="0"/>
              <a:buChar char="•"/>
            </a:pPr>
            <a:r>
              <a:rPr lang="en-US" dirty="0"/>
              <a:t>Resources for building magnet coils (~1 m long) are limited to a few coils/institute. Therefore, the technology has to be developed and tested with appropriate small tests/mock-up tests before the construction of these coils. Development is needed</a:t>
            </a:r>
          </a:p>
          <a:p>
            <a:pPr marL="285750" indent="-285750">
              <a:spcAft>
                <a:spcPts val="600"/>
              </a:spcAft>
              <a:buFont typeface="Arial" panose="020B0604020202020204" pitchFamily="34" charset="0"/>
              <a:buChar char="•"/>
            </a:pPr>
            <a:r>
              <a:rPr lang="en-US" dirty="0"/>
              <a:t>Initiatives like the PSI ‘box’ for studying interfaces, dedicated joint testing and also the mechanical tests on cable samples and 10-stacks, and mock-up tests currently performed at CERN are important. Making best use of available testing infrastructure</a:t>
            </a:r>
          </a:p>
          <a:p>
            <a:pPr marL="285750" indent="-285750">
              <a:spcAft>
                <a:spcPts val="600"/>
              </a:spcAft>
              <a:buFont typeface="Arial" panose="020B0604020202020204" pitchFamily="34" charset="0"/>
              <a:buChar char="•"/>
            </a:pPr>
            <a:r>
              <a:rPr lang="en-US" dirty="0"/>
              <a:t>To continue direction, establishing test beds with reduced turnaround times, to investigate observed limitations in processing Nb</a:t>
            </a:r>
            <a:r>
              <a:rPr lang="en-US" baseline="-25000" dirty="0"/>
              <a:t>3</a:t>
            </a:r>
            <a:r>
              <a:rPr lang="en-US" dirty="0"/>
              <a:t>Sn magnets</a:t>
            </a:r>
          </a:p>
          <a:p>
            <a:pPr marL="285750" indent="-285750">
              <a:spcAft>
                <a:spcPts val="600"/>
              </a:spcAft>
              <a:buFont typeface="Arial" panose="020B0604020202020204" pitchFamily="34" charset="0"/>
              <a:buChar char="•"/>
            </a:pPr>
            <a:r>
              <a:rPr lang="en-US" dirty="0"/>
              <a:t>Review all production steps and procedures (winding, curing, heat-treatment, impregnation, cold mass assembly) and </a:t>
            </a:r>
            <a:r>
              <a:rPr lang="en-US" dirty="0" smtClean="0"/>
              <a:t>optimizing these </a:t>
            </a:r>
            <a:r>
              <a:rPr lang="en-US" dirty="0"/>
              <a:t>steps towards robustness is crucial</a:t>
            </a:r>
          </a:p>
          <a:p>
            <a:pPr marL="285750" indent="-285750">
              <a:spcAft>
                <a:spcPts val="600"/>
              </a:spcAft>
              <a:buFont typeface="Arial" panose="020B0604020202020204" pitchFamily="34" charset="0"/>
              <a:buChar char="•"/>
            </a:pPr>
            <a:r>
              <a:rPr lang="en-US" dirty="0"/>
              <a:t>Conductor optimization (like for example the initiative to increase </a:t>
            </a:r>
            <a:r>
              <a:rPr lang="en-US" i="1" dirty="0" err="1"/>
              <a:t>c</a:t>
            </a:r>
            <a:r>
              <a:rPr lang="en-US" baseline="-25000" dirty="0" err="1"/>
              <a:t>p</a:t>
            </a:r>
            <a:r>
              <a:rPr lang="en-US" dirty="0"/>
              <a:t>) are important, mechanical optimization might be also possible</a:t>
            </a:r>
          </a:p>
          <a:p>
            <a:pPr marL="285750" indent="-285750">
              <a:spcAft>
                <a:spcPts val="600"/>
              </a:spcAft>
              <a:buFont typeface="Arial" panose="020B0604020202020204" pitchFamily="34" charset="0"/>
              <a:buChar char="•"/>
            </a:pPr>
            <a:r>
              <a:rPr lang="en-US" dirty="0"/>
              <a:t>A revival of a platform allowing to exchange ideas on expert level and to disseminate knowledge is key for success (this workshop is a great first step!)</a:t>
            </a:r>
          </a:p>
          <a:p>
            <a:pPr marL="285750" indent="-285750">
              <a:spcAft>
                <a:spcPts val="600"/>
              </a:spcAft>
              <a:buFont typeface="Arial" panose="020B0604020202020204" pitchFamily="34" charset="0"/>
              <a:buChar char="•"/>
            </a:pPr>
            <a:endParaRPr lang="en-US" dirty="0"/>
          </a:p>
        </p:txBody>
      </p:sp>
    </p:spTree>
    <p:extLst>
      <p:ext uri="{BB962C8B-B14F-4D97-AF65-F5344CB8AC3E}">
        <p14:creationId xmlns:p14="http://schemas.microsoft.com/office/powerpoint/2010/main" val="2853919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0" y="660225"/>
            <a:ext cx="12191999" cy="526237"/>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Oval 8"/>
          <p:cNvSpPr>
            <a:spLocks noChangeAspect="1"/>
          </p:cNvSpPr>
          <p:nvPr/>
        </p:nvSpPr>
        <p:spPr>
          <a:xfrm>
            <a:off x="6192173" y="229453"/>
            <a:ext cx="5853912" cy="5853912"/>
          </a:xfrm>
          <a:prstGeom prst="ellipse">
            <a:avLst/>
          </a:prstGeom>
          <a:solidFill>
            <a:schemeClr val="bg1">
              <a:lumMod val="9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a:xfrm>
            <a:off x="11006014" y="6298617"/>
            <a:ext cx="668565" cy="365125"/>
          </a:xfrm>
        </p:spPr>
        <p:txBody>
          <a:bodyPr/>
          <a:lstStyle/>
          <a:p>
            <a:fld id="{17918391-D411-FE40-AAD7-861AE5233E0E}" type="slidenum">
              <a:rPr lang="en-US" smtClean="0"/>
              <a:pPr/>
              <a:t>19</a:t>
            </a:fld>
            <a:endParaRPr lang="en-US" dirty="0"/>
          </a:p>
        </p:txBody>
      </p:sp>
      <p:sp>
        <p:nvSpPr>
          <p:cNvPr id="3" name="Rectangle 2"/>
          <p:cNvSpPr/>
          <p:nvPr/>
        </p:nvSpPr>
        <p:spPr>
          <a:xfrm>
            <a:off x="107128" y="923343"/>
            <a:ext cx="5808608" cy="5355312"/>
          </a:xfrm>
          <a:prstGeom prst="rect">
            <a:avLst/>
          </a:prstGeom>
        </p:spPr>
        <p:txBody>
          <a:bodyPr wrap="square">
            <a:spAutoFit/>
          </a:bodyPr>
          <a:lstStyle/>
          <a:p>
            <a:r>
              <a:rPr lang="en-US" b="1" dirty="0"/>
              <a:t>Push Nb</a:t>
            </a:r>
            <a:r>
              <a:rPr lang="en-US" b="1" baseline="-25000" dirty="0"/>
              <a:t>3</a:t>
            </a:r>
            <a:r>
              <a:rPr lang="en-US" b="1" dirty="0"/>
              <a:t>Sn magnet technology </a:t>
            </a:r>
            <a:r>
              <a:rPr lang="en-US" dirty="0"/>
              <a:t>to its practical limit, both in terms of maximum performance as well as production scale</a:t>
            </a:r>
          </a:p>
          <a:p>
            <a:pPr lvl="1"/>
            <a:r>
              <a:rPr lang="en-US" b="1" dirty="0"/>
              <a:t>1. Develop Nb</a:t>
            </a:r>
            <a:r>
              <a:rPr lang="en-US" b="1" baseline="-25000" dirty="0"/>
              <a:t>3</a:t>
            </a:r>
            <a:r>
              <a:rPr lang="en-US" b="1" dirty="0"/>
              <a:t>Sn magnets for collider-scale production</a:t>
            </a:r>
            <a:r>
              <a:rPr lang="en-US" dirty="0"/>
              <a:t>, through robust design, industrial processes and cost reduction</a:t>
            </a:r>
          </a:p>
          <a:p>
            <a:pPr lvl="1"/>
            <a:r>
              <a:rPr lang="en-US" b="1" dirty="0"/>
              <a:t>2. Demonstrate Nb</a:t>
            </a:r>
            <a:r>
              <a:rPr lang="en-US" b="1" baseline="-25000" dirty="0"/>
              <a:t>3</a:t>
            </a:r>
            <a:r>
              <a:rPr lang="en-US" b="1" dirty="0"/>
              <a:t>Sn full potential </a:t>
            </a:r>
            <a:r>
              <a:rPr lang="en-US" dirty="0"/>
              <a:t>in terms of ultimate performance</a:t>
            </a:r>
          </a:p>
          <a:p>
            <a:pPr lvl="1"/>
            <a:endParaRPr lang="en-US" dirty="0"/>
          </a:p>
          <a:p>
            <a:r>
              <a:rPr lang="en-US" b="1" dirty="0"/>
              <a:t>Provide a proof-of-principle for HTS magnet technology </a:t>
            </a:r>
            <a:r>
              <a:rPr lang="en-US" dirty="0"/>
              <a:t>beyond the reach of Nb</a:t>
            </a:r>
            <a:r>
              <a:rPr lang="en-US" baseline="-25000" dirty="0"/>
              <a:t>3</a:t>
            </a:r>
            <a:r>
              <a:rPr lang="en-US" dirty="0"/>
              <a:t>Sn, and sufficient field quality for accelerator application </a:t>
            </a:r>
          </a:p>
          <a:p>
            <a:endParaRPr lang="en-US" dirty="0"/>
          </a:p>
          <a:p>
            <a:r>
              <a:rPr lang="en-US" b="1" dirty="0"/>
              <a:t>Concrete applications </a:t>
            </a:r>
            <a:r>
              <a:rPr lang="en-US" dirty="0"/>
              <a:t>provide the opportunity to refine the functional specification for high-field magnets, including concerns around field quality requirements, ramping time and aperture form and diameter. </a:t>
            </a:r>
            <a:endParaRPr lang="en-GB" dirty="0"/>
          </a:p>
          <a:p>
            <a:endParaRPr lang="en-GB" dirty="0"/>
          </a:p>
        </p:txBody>
      </p:sp>
      <p:sp>
        <p:nvSpPr>
          <p:cNvPr id="4" name="Title 1"/>
          <p:cNvSpPr txBox="1">
            <a:spLocks/>
          </p:cNvSpPr>
          <p:nvPr/>
        </p:nvSpPr>
        <p:spPr>
          <a:xfrm>
            <a:off x="-510888" y="14201"/>
            <a:ext cx="8268677" cy="843168"/>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en-US" sz="4000" dirty="0"/>
              <a:t>Future of HFM Development</a:t>
            </a:r>
          </a:p>
        </p:txBody>
      </p:sp>
      <p:grpSp>
        <p:nvGrpSpPr>
          <p:cNvPr id="10" name="Gruppieren 9">
            <a:extLst>
              <a:ext uri="{FF2B5EF4-FFF2-40B4-BE49-F238E27FC236}">
                <a16:creationId xmlns:a16="http://schemas.microsoft.com/office/drawing/2014/main" id="{11F7BB5F-AB32-4AF3-BB15-4C25E3ED4DEF}"/>
              </a:ext>
            </a:extLst>
          </p:cNvPr>
          <p:cNvGrpSpPr>
            <a:grpSpLocks noChangeAspect="1"/>
          </p:cNvGrpSpPr>
          <p:nvPr/>
        </p:nvGrpSpPr>
        <p:grpSpPr>
          <a:xfrm>
            <a:off x="6525306" y="434395"/>
            <a:ext cx="5210935" cy="5394966"/>
            <a:chOff x="6355186" y="306029"/>
            <a:chExt cx="5458160" cy="5650922"/>
          </a:xfrm>
        </p:grpSpPr>
        <p:sp>
          <p:nvSpPr>
            <p:cNvPr id="6" name="Oval 5"/>
            <p:cNvSpPr>
              <a:spLocks noChangeAspect="1"/>
            </p:cNvSpPr>
            <p:nvPr/>
          </p:nvSpPr>
          <p:spPr>
            <a:xfrm>
              <a:off x="6355186" y="498791"/>
              <a:ext cx="5458160" cy="5458160"/>
            </a:xfrm>
            <a:prstGeom prst="ellipse">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aphicFrame>
          <p:nvGraphicFramePr>
            <p:cNvPr id="5" name="Diagram 4"/>
            <p:cNvGraphicFramePr/>
            <p:nvPr>
              <p:extLst>
                <p:ext uri="{D42A27DB-BD31-4B8C-83A1-F6EECF244321}">
                  <p14:modId xmlns:p14="http://schemas.microsoft.com/office/powerpoint/2010/main" val="139072833"/>
                </p:ext>
              </p:extLst>
            </p:nvPr>
          </p:nvGraphicFramePr>
          <p:xfrm>
            <a:off x="6600601" y="857369"/>
            <a:ext cx="5031448" cy="4560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TextBox 7"/>
            <p:cNvSpPr txBox="1"/>
            <p:nvPr/>
          </p:nvSpPr>
          <p:spPr>
            <a:xfrm>
              <a:off x="8096853" y="681013"/>
              <a:ext cx="1781013" cy="495562"/>
            </a:xfrm>
            <a:prstGeom prst="rect">
              <a:avLst/>
            </a:prstGeom>
            <a:noFill/>
          </p:spPr>
          <p:txBody>
            <a:bodyPr wrap="none" rtlCol="0">
              <a:prstTxWarp prst="textArchUp">
                <a:avLst>
                  <a:gd name="adj" fmla="val 10961450"/>
                </a:avLst>
              </a:prstTxWarp>
              <a:spAutoFit/>
            </a:bodyPr>
            <a:lstStyle/>
            <a:p>
              <a:r>
                <a:rPr lang="en-US" sz="5000" dirty="0"/>
                <a:t>System Engineering</a:t>
              </a:r>
              <a:endParaRPr lang="en-GB" sz="5000" dirty="0"/>
            </a:p>
          </p:txBody>
        </p:sp>
        <p:sp>
          <p:nvSpPr>
            <p:cNvPr id="11" name="TextBox 10"/>
            <p:cNvSpPr txBox="1"/>
            <p:nvPr/>
          </p:nvSpPr>
          <p:spPr>
            <a:xfrm>
              <a:off x="7997270" y="306029"/>
              <a:ext cx="1980177" cy="537139"/>
            </a:xfrm>
            <a:prstGeom prst="rect">
              <a:avLst/>
            </a:prstGeom>
            <a:noFill/>
          </p:spPr>
          <p:txBody>
            <a:bodyPr wrap="none" rtlCol="0">
              <a:prstTxWarp prst="textArchUp">
                <a:avLst>
                  <a:gd name="adj" fmla="val 11689831"/>
                </a:avLst>
              </a:prstTxWarp>
              <a:spAutoFit/>
            </a:bodyPr>
            <a:lstStyle/>
            <a:p>
              <a:r>
                <a:rPr lang="en-US" sz="5000" dirty="0"/>
                <a:t>Functional Specification</a:t>
              </a:r>
              <a:endParaRPr lang="en-GB" sz="5000" dirty="0"/>
            </a:p>
          </p:txBody>
        </p:sp>
      </p:grpSp>
    </p:spTree>
    <p:extLst>
      <p:ext uri="{BB962C8B-B14F-4D97-AF65-F5344CB8AC3E}">
        <p14:creationId xmlns:p14="http://schemas.microsoft.com/office/powerpoint/2010/main" val="41188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2</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Outline</a:t>
            </a:r>
            <a:endParaRPr lang="en-US" sz="4000" dirty="0"/>
          </a:p>
        </p:txBody>
      </p:sp>
      <p:sp>
        <p:nvSpPr>
          <p:cNvPr id="2" name="Rectangle 1"/>
          <p:cNvSpPr/>
          <p:nvPr/>
        </p:nvSpPr>
        <p:spPr>
          <a:xfrm>
            <a:off x="185351" y="1990632"/>
            <a:ext cx="11170507" cy="1938992"/>
          </a:xfrm>
          <a:prstGeom prst="rect">
            <a:avLst/>
          </a:prstGeom>
        </p:spPr>
        <p:txBody>
          <a:bodyPr wrap="square">
            <a:spAutoFit/>
          </a:bodyPr>
          <a:lstStyle/>
          <a:p>
            <a:pPr marL="342900" indent="-342900">
              <a:buFont typeface="Arial" panose="020B0604020202020204" pitchFamily="34" charset="0"/>
              <a:buChar char="•"/>
            </a:pPr>
            <a:r>
              <a:rPr lang="en-GB" sz="2400" dirty="0"/>
              <a:t>Introduction: what is the scope of the presentation ?</a:t>
            </a:r>
          </a:p>
          <a:p>
            <a:pPr marL="342900" indent="-342900">
              <a:buFont typeface="Arial" panose="020B0604020202020204" pitchFamily="34" charset="0"/>
              <a:buChar char="•"/>
            </a:pPr>
            <a:r>
              <a:rPr lang="en-GB" sz="2400" dirty="0"/>
              <a:t>State of the art: what results were obtained during the last (few) years (i.e. no need for a complete historical review) ?</a:t>
            </a:r>
          </a:p>
          <a:p>
            <a:pPr marL="342900" indent="-342900">
              <a:buFont typeface="Arial" panose="020B0604020202020204" pitchFamily="34" charset="0"/>
              <a:buChar char="•"/>
            </a:pPr>
            <a:r>
              <a:rPr lang="en-GB" sz="2400" dirty="0"/>
              <a:t>Lessons learned: what was achieved, what was not (yet) achieved ?</a:t>
            </a:r>
          </a:p>
          <a:p>
            <a:pPr marL="342900" indent="-342900">
              <a:buFont typeface="Arial" panose="020B0604020202020204" pitchFamily="34" charset="0"/>
              <a:buChar char="•"/>
            </a:pPr>
            <a:r>
              <a:rPr lang="en-GB" sz="2400" dirty="0"/>
              <a:t>Key challenges: what is crucial and would truly make a difference ?</a:t>
            </a:r>
          </a:p>
        </p:txBody>
      </p:sp>
    </p:spTree>
    <p:extLst>
      <p:ext uri="{BB962C8B-B14F-4D97-AF65-F5344CB8AC3E}">
        <p14:creationId xmlns:p14="http://schemas.microsoft.com/office/powerpoint/2010/main" val="4261935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3</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FCC </a:t>
            </a:r>
            <a:r>
              <a:rPr lang="de-CH" sz="4000" dirty="0" err="1"/>
              <a:t>and</a:t>
            </a:r>
            <a:r>
              <a:rPr lang="de-CH" sz="4000" dirty="0"/>
              <a:t> </a:t>
            </a:r>
            <a:r>
              <a:rPr lang="de-CH" sz="4000" dirty="0" err="1"/>
              <a:t>EuroCirCol</a:t>
            </a:r>
            <a:r>
              <a:rPr lang="de-CH" sz="4000" dirty="0"/>
              <a:t>: A </a:t>
            </a:r>
            <a:r>
              <a:rPr lang="de-CH" sz="4000" dirty="0" err="1"/>
              <a:t>view</a:t>
            </a:r>
            <a:r>
              <a:rPr lang="de-CH" sz="4000" dirty="0"/>
              <a:t> back</a:t>
            </a:r>
            <a:endParaRPr lang="en-US" sz="4000" dirty="0"/>
          </a:p>
        </p:txBody>
      </p:sp>
      <p:sp>
        <p:nvSpPr>
          <p:cNvPr id="5" name="TextBox 4"/>
          <p:cNvSpPr txBox="1"/>
          <p:nvPr/>
        </p:nvSpPr>
        <p:spPr>
          <a:xfrm>
            <a:off x="308919" y="1088764"/>
            <a:ext cx="4822469" cy="2308324"/>
          </a:xfrm>
          <a:prstGeom prst="rect">
            <a:avLst/>
          </a:prstGeom>
          <a:noFill/>
        </p:spPr>
        <p:txBody>
          <a:bodyPr wrap="square" rtlCol="0">
            <a:spAutoFit/>
          </a:bodyPr>
          <a:lstStyle/>
          <a:p>
            <a:pPr marL="285750" indent="-285750">
              <a:buFont typeface="Arial" panose="020B0604020202020204" pitchFamily="34" charset="0"/>
              <a:buChar char="•"/>
            </a:pPr>
            <a:r>
              <a:rPr lang="en-US" dirty="0"/>
              <a:t>Kick-off meeting was on </a:t>
            </a:r>
            <a:r>
              <a:rPr lang="en-GB" dirty="0"/>
              <a:t>12 to 15 February 2014 at the University of Geneva</a:t>
            </a:r>
            <a:r>
              <a:rPr lang="en-US" dirty="0"/>
              <a:t> </a:t>
            </a:r>
          </a:p>
          <a:p>
            <a:pPr marL="285750" indent="-285750">
              <a:buFont typeface="Arial" panose="020B0604020202020204" pitchFamily="34" charset="0"/>
              <a:buChar char="•"/>
            </a:pPr>
            <a:r>
              <a:rPr lang="en-US" dirty="0"/>
              <a:t>CERN defined a FCC technology development plan with the following WP:</a:t>
            </a:r>
          </a:p>
          <a:p>
            <a:pPr marL="742950" lvl="1" indent="-285750">
              <a:buFont typeface="Arial" panose="020B0604020202020204" pitchFamily="34" charset="0"/>
              <a:buChar char="•"/>
            </a:pPr>
            <a:r>
              <a:rPr lang="en-US" dirty="0"/>
              <a:t>Wound conductor facility</a:t>
            </a:r>
          </a:p>
          <a:p>
            <a:pPr marL="742950" lvl="1" indent="-285750">
              <a:buFont typeface="Arial" panose="020B0604020202020204" pitchFamily="34" charset="0"/>
              <a:buChar char="•"/>
            </a:pPr>
            <a:r>
              <a:rPr lang="en-US" dirty="0"/>
              <a:t>ERMC &amp; RMM</a:t>
            </a:r>
          </a:p>
          <a:p>
            <a:pPr marL="742950" lvl="1" indent="-285750">
              <a:buFont typeface="Arial" panose="020B0604020202020204" pitchFamily="34" charset="0"/>
              <a:buChar char="•"/>
            </a:pPr>
            <a:r>
              <a:rPr lang="en-US" dirty="0"/>
              <a:t>DEMO</a:t>
            </a:r>
          </a:p>
          <a:p>
            <a:pPr marL="742950" lvl="1" indent="-285750">
              <a:buFont typeface="Arial" panose="020B0604020202020204" pitchFamily="34" charset="0"/>
              <a:buChar char="•"/>
            </a:pPr>
            <a:r>
              <a:rPr lang="en-US" dirty="0" err="1"/>
              <a:t>EuroCirCol</a:t>
            </a:r>
            <a:r>
              <a:rPr lang="en-US" dirty="0"/>
              <a:t> WP5</a:t>
            </a:r>
            <a:endParaRPr lang="en-GB" dirty="0"/>
          </a:p>
        </p:txBody>
      </p:sp>
      <p:pic>
        <p:nvPicPr>
          <p:cNvPr id="11" name="Picture 10"/>
          <p:cNvPicPr>
            <a:picLocks noChangeAspect="1"/>
          </p:cNvPicPr>
          <p:nvPr/>
        </p:nvPicPr>
        <p:blipFill>
          <a:blip r:embed="rId2"/>
          <a:stretch>
            <a:fillRect/>
          </a:stretch>
        </p:blipFill>
        <p:spPr>
          <a:xfrm>
            <a:off x="5477377" y="920570"/>
            <a:ext cx="6451012" cy="4841343"/>
          </a:xfrm>
          <a:prstGeom prst="rect">
            <a:avLst/>
          </a:prstGeom>
        </p:spPr>
      </p:pic>
      <p:sp>
        <p:nvSpPr>
          <p:cNvPr id="12" name="TextBox 11"/>
          <p:cNvSpPr txBox="1"/>
          <p:nvPr/>
        </p:nvSpPr>
        <p:spPr>
          <a:xfrm>
            <a:off x="5477377" y="5761913"/>
            <a:ext cx="4322530" cy="369332"/>
          </a:xfrm>
          <a:prstGeom prst="rect">
            <a:avLst/>
          </a:prstGeom>
          <a:noFill/>
        </p:spPr>
        <p:txBody>
          <a:bodyPr wrap="none" rtlCol="0">
            <a:spAutoFit/>
          </a:bodyPr>
          <a:lstStyle/>
          <a:p>
            <a:r>
              <a:rPr lang="en-US" dirty="0"/>
              <a:t>Courtesy: S. Gourlay. His proposal: CCT</a:t>
            </a:r>
            <a:endParaRPr lang="en-GB" dirty="0"/>
          </a:p>
        </p:txBody>
      </p:sp>
      <p:pic>
        <p:nvPicPr>
          <p:cNvPr id="2" name="Picture 1"/>
          <p:cNvPicPr>
            <a:picLocks noChangeAspect="1"/>
          </p:cNvPicPr>
          <p:nvPr/>
        </p:nvPicPr>
        <p:blipFill>
          <a:blip r:embed="rId3"/>
          <a:stretch>
            <a:fillRect/>
          </a:stretch>
        </p:blipFill>
        <p:spPr>
          <a:xfrm>
            <a:off x="781886" y="3397088"/>
            <a:ext cx="4154246" cy="2615039"/>
          </a:xfrm>
          <a:prstGeom prst="rect">
            <a:avLst/>
          </a:prstGeom>
        </p:spPr>
      </p:pic>
      <p:sp>
        <p:nvSpPr>
          <p:cNvPr id="6" name="Rectangle 5"/>
          <p:cNvSpPr/>
          <p:nvPr/>
        </p:nvSpPr>
        <p:spPr>
          <a:xfrm>
            <a:off x="781886" y="6352144"/>
            <a:ext cx="9456435" cy="369332"/>
          </a:xfrm>
          <a:prstGeom prst="rect">
            <a:avLst/>
          </a:prstGeom>
        </p:spPr>
        <p:txBody>
          <a:bodyPr wrap="none">
            <a:spAutoFit/>
          </a:bodyPr>
          <a:lstStyle/>
          <a:p>
            <a:r>
              <a:rPr lang="en-GB" dirty="0">
                <a:solidFill>
                  <a:schemeClr val="bg1"/>
                </a:solidFill>
              </a:rPr>
              <a:t>D. Schoerling et al., Strategy for SMD for a FCC-</a:t>
            </a:r>
            <a:r>
              <a:rPr lang="en-GB" dirty="0" err="1">
                <a:solidFill>
                  <a:schemeClr val="bg1"/>
                </a:solidFill>
              </a:rPr>
              <a:t>hh</a:t>
            </a:r>
            <a:r>
              <a:rPr lang="en-GB" dirty="0">
                <a:solidFill>
                  <a:schemeClr val="bg1"/>
                </a:solidFill>
              </a:rPr>
              <a:t>, </a:t>
            </a:r>
            <a:r>
              <a:rPr lang="en-GB" dirty="0">
                <a:solidFill>
                  <a:schemeClr val="bg1"/>
                </a:solidFill>
                <a:hlinkClick r:id="rId4"/>
              </a:rPr>
              <a:t>http://dx.doi.org/10.22323/1.234.0517</a:t>
            </a:r>
            <a:r>
              <a:rPr lang="en-GB" dirty="0">
                <a:solidFill>
                  <a:schemeClr val="bg1"/>
                </a:solidFill>
              </a:rPr>
              <a:t> </a:t>
            </a:r>
          </a:p>
        </p:txBody>
      </p:sp>
    </p:spTree>
    <p:extLst>
      <p:ext uri="{BB962C8B-B14F-4D97-AF65-F5344CB8AC3E}">
        <p14:creationId xmlns:p14="http://schemas.microsoft.com/office/powerpoint/2010/main" val="38990439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4</a:t>
            </a:fld>
            <a:endParaRPr lang="en-US" dirty="0"/>
          </a:p>
        </p:txBody>
      </p:sp>
      <p:sp>
        <p:nvSpPr>
          <p:cNvPr id="4" name="Title 1"/>
          <p:cNvSpPr txBox="1">
            <a:spLocks/>
          </p:cNvSpPr>
          <p:nvPr/>
        </p:nvSpPr>
        <p:spPr>
          <a:xfrm>
            <a:off x="1" y="10884"/>
            <a:ext cx="12175998" cy="836712"/>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defTabSz="542925"/>
            <a:r>
              <a:rPr lang="de-CH" sz="4000" dirty="0"/>
              <a:t>	Rationale </a:t>
            </a:r>
            <a:r>
              <a:rPr lang="de-CH" sz="4000" dirty="0" err="1"/>
              <a:t>of</a:t>
            </a:r>
            <a:r>
              <a:rPr lang="de-CH" sz="4000" dirty="0"/>
              <a:t> </a:t>
            </a:r>
            <a:r>
              <a:rPr lang="de-CH" sz="4000" dirty="0" err="1"/>
              <a:t>the</a:t>
            </a:r>
            <a:r>
              <a:rPr lang="de-CH" sz="4000" dirty="0"/>
              <a:t> </a:t>
            </a:r>
            <a:r>
              <a:rPr lang="de-CH" sz="4000" dirty="0" err="1"/>
              <a:t>program</a:t>
            </a:r>
            <a:endParaRPr lang="en-US" sz="4000" dirty="0"/>
          </a:p>
        </p:txBody>
      </p:sp>
      <p:sp>
        <p:nvSpPr>
          <p:cNvPr id="2" name="Rectangle 1"/>
          <p:cNvSpPr/>
          <p:nvPr/>
        </p:nvSpPr>
        <p:spPr>
          <a:xfrm>
            <a:off x="411893" y="1065960"/>
            <a:ext cx="11170507" cy="4524315"/>
          </a:xfrm>
          <a:prstGeom prst="rect">
            <a:avLst/>
          </a:prstGeom>
        </p:spPr>
        <p:txBody>
          <a:bodyPr wrap="square">
            <a:spAutoFit/>
          </a:bodyPr>
          <a:lstStyle/>
          <a:p>
            <a:pPr marL="342900" indent="-342900">
              <a:buFont typeface="Arial" panose="020B0604020202020204" pitchFamily="34" charset="0"/>
              <a:buChar char="•"/>
            </a:pPr>
            <a:r>
              <a:rPr lang="en-GB" sz="2400" dirty="0">
                <a:solidFill>
                  <a:srgbClr val="00B050"/>
                </a:solidFill>
              </a:rPr>
              <a:t>In the initial phase explore all design options (coils and structures) </a:t>
            </a:r>
          </a:p>
          <a:p>
            <a:pPr marL="800100" lvl="1" indent="-342900">
              <a:buFont typeface="Arial" panose="020B0604020202020204" pitchFamily="34" charset="0"/>
              <a:buChar char="•"/>
            </a:pPr>
            <a:r>
              <a:rPr lang="en-GB" sz="2400" dirty="0">
                <a:solidFill>
                  <a:srgbClr val="00B050"/>
                </a:solidFill>
              </a:rPr>
              <a:t>Use identical field target (16 T), design margins (e.g. 14 % along the </a:t>
            </a:r>
            <a:r>
              <a:rPr lang="en-GB" sz="2400" dirty="0" err="1">
                <a:solidFill>
                  <a:srgbClr val="00B050"/>
                </a:solidFill>
              </a:rPr>
              <a:t>loadline</a:t>
            </a:r>
            <a:r>
              <a:rPr lang="en-GB" sz="2400" dirty="0">
                <a:solidFill>
                  <a:srgbClr val="00B050"/>
                </a:solidFill>
              </a:rPr>
              <a:t>) and material properties (as much as possible…)</a:t>
            </a:r>
          </a:p>
          <a:p>
            <a:pPr marL="800100" lvl="1" indent="-342900">
              <a:buFont typeface="Arial" panose="020B0604020202020204" pitchFamily="34" charset="0"/>
              <a:buChar char="•"/>
            </a:pPr>
            <a:r>
              <a:rPr lang="en-GB" sz="2400" dirty="0">
                <a:solidFill>
                  <a:srgbClr val="00B050"/>
                </a:solidFill>
              </a:rPr>
              <a:t>Allow a direct comparison of results (e.g. coil mass, peak stress, …)</a:t>
            </a:r>
          </a:p>
          <a:p>
            <a:pPr marL="342900" indent="-342900">
              <a:buFont typeface="Arial" panose="020B0604020202020204" pitchFamily="34" charset="0"/>
              <a:buChar char="•"/>
            </a:pPr>
            <a:r>
              <a:rPr lang="en-GB" sz="2400" dirty="0"/>
              <a:t>Build demonstrator model magnets of all variants to identify engineering and performance issues</a:t>
            </a:r>
          </a:p>
          <a:p>
            <a:pPr marL="800100" lvl="1" indent="-342900">
              <a:buFont typeface="Arial" panose="020B0604020202020204" pitchFamily="34" charset="0"/>
              <a:buChar char="•"/>
            </a:pPr>
            <a:r>
              <a:rPr lang="en-GB" sz="2400" dirty="0"/>
              <a:t>Designed for target conductor performance, but built with best available wire</a:t>
            </a:r>
          </a:p>
          <a:p>
            <a:pPr marL="800100" lvl="1" indent="-342900">
              <a:buFont typeface="Arial" panose="020B0604020202020204" pitchFamily="34" charset="0"/>
              <a:buChar char="•"/>
            </a:pPr>
            <a:r>
              <a:rPr lang="en-GB" sz="2400" dirty="0"/>
              <a:t>Go through a progression of complexity (and design field) – start at intermediate field levels of 12 to 14 T</a:t>
            </a:r>
          </a:p>
          <a:p>
            <a:pPr marL="342900" indent="-342900">
              <a:buFont typeface="Arial" panose="020B0604020202020204" pitchFamily="34" charset="0"/>
              <a:buChar char="•"/>
            </a:pPr>
            <a:r>
              <a:rPr lang="en-GB" sz="2400" dirty="0">
                <a:solidFill>
                  <a:srgbClr val="FF0000"/>
                </a:solidFill>
              </a:rPr>
              <a:t>Down-select and define a baseline magnet design and alternatives, as well as nominal and ultimate field level that can be reached</a:t>
            </a:r>
          </a:p>
        </p:txBody>
      </p:sp>
      <p:sp>
        <p:nvSpPr>
          <p:cNvPr id="5" name="TextBox 4">
            <a:extLst>
              <a:ext uri="{FF2B5EF4-FFF2-40B4-BE49-F238E27FC236}">
                <a16:creationId xmlns:a16="http://schemas.microsoft.com/office/drawing/2014/main" id="{3D7EEDFC-0B7F-2B4F-8CD4-B7D5E520DB9F}"/>
              </a:ext>
            </a:extLst>
          </p:cNvPr>
          <p:cNvSpPr txBox="1"/>
          <p:nvPr/>
        </p:nvSpPr>
        <p:spPr>
          <a:xfrm rot="16200000">
            <a:off x="-164147" y="1774209"/>
            <a:ext cx="697627" cy="369332"/>
          </a:xfrm>
          <a:prstGeom prst="rect">
            <a:avLst/>
          </a:prstGeom>
          <a:noFill/>
        </p:spPr>
        <p:txBody>
          <a:bodyPr wrap="none" rtlCol="0">
            <a:spAutoFit/>
          </a:bodyPr>
          <a:lstStyle/>
          <a:p>
            <a:r>
              <a:rPr lang="en-US" dirty="0">
                <a:solidFill>
                  <a:srgbClr val="00B050"/>
                </a:solidFill>
              </a:rPr>
              <a:t>done</a:t>
            </a:r>
          </a:p>
        </p:txBody>
      </p:sp>
      <p:sp>
        <p:nvSpPr>
          <p:cNvPr id="6" name="TextBox 5">
            <a:extLst>
              <a:ext uri="{FF2B5EF4-FFF2-40B4-BE49-F238E27FC236}">
                <a16:creationId xmlns:a16="http://schemas.microsoft.com/office/drawing/2014/main" id="{683E37DD-EB2D-0B41-822A-E9A7C1BD0CD7}"/>
              </a:ext>
            </a:extLst>
          </p:cNvPr>
          <p:cNvSpPr txBox="1"/>
          <p:nvPr/>
        </p:nvSpPr>
        <p:spPr>
          <a:xfrm rot="16200000">
            <a:off x="-484747" y="3479145"/>
            <a:ext cx="1338828" cy="369332"/>
          </a:xfrm>
          <a:prstGeom prst="rect">
            <a:avLst/>
          </a:prstGeom>
          <a:noFill/>
        </p:spPr>
        <p:txBody>
          <a:bodyPr wrap="none" rtlCol="0">
            <a:spAutoFit/>
          </a:bodyPr>
          <a:lstStyle/>
          <a:p>
            <a:r>
              <a:rPr lang="en-US" dirty="0"/>
              <a:t>In progress</a:t>
            </a:r>
          </a:p>
        </p:txBody>
      </p:sp>
      <p:sp>
        <p:nvSpPr>
          <p:cNvPr id="7" name="TextBox 6">
            <a:extLst>
              <a:ext uri="{FF2B5EF4-FFF2-40B4-BE49-F238E27FC236}">
                <a16:creationId xmlns:a16="http://schemas.microsoft.com/office/drawing/2014/main" id="{3F22401D-004D-AB48-8455-255C31810AB4}"/>
              </a:ext>
            </a:extLst>
          </p:cNvPr>
          <p:cNvSpPr txBox="1"/>
          <p:nvPr/>
        </p:nvSpPr>
        <p:spPr>
          <a:xfrm rot="16200000">
            <a:off x="-202618" y="4917155"/>
            <a:ext cx="774571" cy="369332"/>
          </a:xfrm>
          <a:prstGeom prst="rect">
            <a:avLst/>
          </a:prstGeom>
          <a:noFill/>
        </p:spPr>
        <p:txBody>
          <a:bodyPr wrap="none" rtlCol="0">
            <a:spAutoFit/>
          </a:bodyPr>
          <a:lstStyle/>
          <a:p>
            <a:r>
              <a:rPr lang="en-US" dirty="0">
                <a:solidFill>
                  <a:srgbClr val="FF0000"/>
                </a:solidFill>
              </a:rPr>
              <a:t>future</a:t>
            </a:r>
          </a:p>
        </p:txBody>
      </p:sp>
    </p:spTree>
    <p:extLst>
      <p:ext uri="{BB962C8B-B14F-4D97-AF65-F5344CB8AC3E}">
        <p14:creationId xmlns:p14="http://schemas.microsoft.com/office/powerpoint/2010/main" val="815096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9684CC-7079-2245-9101-DC143D4D76CF}"/>
              </a:ext>
            </a:extLst>
          </p:cNvPr>
          <p:cNvSpPr>
            <a:spLocks noGrp="1"/>
          </p:cNvSpPr>
          <p:nvPr>
            <p:ph type="title"/>
          </p:nvPr>
        </p:nvSpPr>
        <p:spPr/>
        <p:txBody>
          <a:bodyPr>
            <a:normAutofit/>
          </a:bodyPr>
          <a:lstStyle/>
          <a:p>
            <a:pPr algn="ctr"/>
            <a:r>
              <a:rPr lang="en-US" dirty="0"/>
              <a:t>Main Results Design: FCC Dipoles</a:t>
            </a:r>
          </a:p>
        </p:txBody>
      </p:sp>
      <p:pic>
        <p:nvPicPr>
          <p:cNvPr id="14" name="Picture 13">
            <a:extLst>
              <a:ext uri="{FF2B5EF4-FFF2-40B4-BE49-F238E27FC236}">
                <a16:creationId xmlns:a16="http://schemas.microsoft.com/office/drawing/2014/main" id="{6B561FE5-7C65-694B-A57F-01BA9DBFB9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58460" t="14168" b="12286"/>
          <a:stretch/>
        </p:blipFill>
        <p:spPr bwMode="auto">
          <a:xfrm>
            <a:off x="5706942" y="1627554"/>
            <a:ext cx="1757743" cy="1692000"/>
          </a:xfrm>
          <a:prstGeom prst="rect">
            <a:avLst/>
          </a:prstGeom>
          <a:noFill/>
          <a:ln>
            <a:noFill/>
          </a:ln>
        </p:spPr>
      </p:pic>
      <p:pic>
        <p:nvPicPr>
          <p:cNvPr id="16" name="Picture 15">
            <a:extLst>
              <a:ext uri="{FF2B5EF4-FFF2-40B4-BE49-F238E27FC236}">
                <a16:creationId xmlns:a16="http://schemas.microsoft.com/office/drawing/2014/main" id="{A6117810-DAA9-7244-ABEF-B44DB0149EFA}"/>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t="11557" r="12381" b="-1"/>
          <a:stretch/>
        </p:blipFill>
        <p:spPr bwMode="auto">
          <a:xfrm>
            <a:off x="3569158" y="1627902"/>
            <a:ext cx="1789370" cy="1691304"/>
          </a:xfrm>
          <a:prstGeom prst="rect">
            <a:avLst/>
          </a:prstGeom>
          <a:noFill/>
          <a:extLst>
            <a:ext uri="{909E8E84-426E-40dd-AFC4-6F175D3DCCD1}">
              <a14:hiddenFill xmlns:a14="http://schemas.microsoft.com/office/drawing/2010/main" xmlns="">
                <a:solidFill>
                  <a:srgbClr val="FFFFFF"/>
                </a:solidFill>
              </a14:hiddenFill>
            </a:ext>
          </a:extLst>
        </p:spPr>
      </p:pic>
      <p:pic>
        <p:nvPicPr>
          <p:cNvPr id="18" name="Picture 17" descr="Common">
            <a:extLst>
              <a:ext uri="{FF2B5EF4-FFF2-40B4-BE49-F238E27FC236}">
                <a16:creationId xmlns:a16="http://schemas.microsoft.com/office/drawing/2014/main" id="{FA9315A8-E850-5A47-B06D-B4589FA13CAA}"/>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rcRect l="57959" t="11660" r="3203" b="11119"/>
          <a:stretch/>
        </p:blipFill>
        <p:spPr bwMode="auto">
          <a:xfrm>
            <a:off x="7841385" y="1734036"/>
            <a:ext cx="1730475" cy="1692000"/>
          </a:xfrm>
          <a:prstGeom prst="rect">
            <a:avLst/>
          </a:prstGeom>
          <a:noFill/>
          <a:ln>
            <a:noFill/>
          </a:ln>
        </p:spPr>
      </p:pic>
      <p:pic>
        <p:nvPicPr>
          <p:cNvPr id="20" name="Picture 19">
            <a:extLst>
              <a:ext uri="{FF2B5EF4-FFF2-40B4-BE49-F238E27FC236}">
                <a16:creationId xmlns:a16="http://schemas.microsoft.com/office/drawing/2014/main" id="{F2679512-C263-9F4F-8C78-9300F7E47D23}"/>
              </a:ext>
            </a:extLst>
          </p:cNvPr>
          <p:cNvPicPr>
            <a:picLocks noChangeAspect="1"/>
          </p:cNvPicPr>
          <p:nvPr/>
        </p:nvPicPr>
        <p:blipFill rotWithShape="1">
          <a:blip r:embed="rId6"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9891990" y="1627902"/>
            <a:ext cx="1879391" cy="1692000"/>
          </a:xfrm>
          <a:prstGeom prst="rect">
            <a:avLst/>
          </a:prstGeom>
        </p:spPr>
      </p:pic>
      <p:pic>
        <p:nvPicPr>
          <p:cNvPr id="27" name="Picture 26">
            <a:extLst>
              <a:ext uri="{FF2B5EF4-FFF2-40B4-BE49-F238E27FC236}">
                <a16:creationId xmlns:a16="http://schemas.microsoft.com/office/drawing/2014/main" id="{CA085B71-AB96-0A4E-8021-D73B84C72AE2}"/>
              </a:ext>
            </a:extLst>
          </p:cNvPr>
          <p:cNvPicPr>
            <a:picLocks noChangeAspect="1"/>
          </p:cNvPicPr>
          <p:nvPr/>
        </p:nvPicPr>
        <p:blipFill rotWithShape="1">
          <a:blip r:embed="rId7">
            <a:clrChange>
              <a:clrFrom>
                <a:srgbClr val="FFFFFF"/>
              </a:clrFrom>
              <a:clrTo>
                <a:srgbClr val="FFFFFF">
                  <a:alpha val="0"/>
                </a:srgbClr>
              </a:clrTo>
            </a:clrChange>
          </a:blip>
          <a:srcRect t="26146" b="23042"/>
          <a:stretch/>
        </p:blipFill>
        <p:spPr>
          <a:xfrm>
            <a:off x="8069845" y="927590"/>
            <a:ext cx="1211639" cy="615660"/>
          </a:xfrm>
          <a:prstGeom prst="rect">
            <a:avLst/>
          </a:prstGeom>
        </p:spPr>
      </p:pic>
      <p:pic>
        <p:nvPicPr>
          <p:cNvPr id="28" name="Picture 27">
            <a:extLst>
              <a:ext uri="{FF2B5EF4-FFF2-40B4-BE49-F238E27FC236}">
                <a16:creationId xmlns:a16="http://schemas.microsoft.com/office/drawing/2014/main" id="{437570B7-BF69-6B4D-A025-9F63A062A8B8}"/>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4186538" y="903292"/>
            <a:ext cx="796011" cy="586374"/>
          </a:xfrm>
          <a:prstGeom prst="rect">
            <a:avLst/>
          </a:prstGeom>
        </p:spPr>
      </p:pic>
      <p:pic>
        <p:nvPicPr>
          <p:cNvPr id="26" name="Picture 25">
            <a:extLst>
              <a:ext uri="{FF2B5EF4-FFF2-40B4-BE49-F238E27FC236}">
                <a16:creationId xmlns:a16="http://schemas.microsoft.com/office/drawing/2014/main" id="{C5013C07-0DF7-7443-A24D-A5D516CE8D23}"/>
              </a:ext>
            </a:extLst>
          </p:cNvPr>
          <p:cNvPicPr>
            <a:picLocks noChangeAspect="1"/>
          </p:cNvPicPr>
          <p:nvPr/>
        </p:nvPicPr>
        <p:blipFill>
          <a:blip r:embed="rId9"/>
          <a:stretch>
            <a:fillRect/>
          </a:stretch>
        </p:blipFill>
        <p:spPr>
          <a:xfrm>
            <a:off x="6221138" y="951228"/>
            <a:ext cx="729349" cy="594610"/>
          </a:xfrm>
          <a:prstGeom prst="rect">
            <a:avLst/>
          </a:prstGeom>
        </p:spPr>
      </p:pic>
      <p:pic>
        <p:nvPicPr>
          <p:cNvPr id="31" name="Picture 30">
            <a:extLst>
              <a:ext uri="{FF2B5EF4-FFF2-40B4-BE49-F238E27FC236}">
                <a16:creationId xmlns:a16="http://schemas.microsoft.com/office/drawing/2014/main" id="{2D4935A4-13DB-4149-9D1D-A02EBA9E14B9}"/>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10125957" y="937775"/>
            <a:ext cx="1411456" cy="517407"/>
          </a:xfrm>
          <a:prstGeom prst="rect">
            <a:avLst/>
          </a:prstGeom>
        </p:spPr>
      </p:pic>
      <p:graphicFrame>
        <p:nvGraphicFramePr>
          <p:cNvPr id="37" name="Table 36">
            <a:extLst>
              <a:ext uri="{FF2B5EF4-FFF2-40B4-BE49-F238E27FC236}">
                <a16:creationId xmlns:a16="http://schemas.microsoft.com/office/drawing/2014/main" id="{637CB245-2926-2C4F-AA60-0D2A035C071B}"/>
              </a:ext>
            </a:extLst>
          </p:cNvPr>
          <p:cNvGraphicFramePr>
            <a:graphicFrameLocks noGrp="1"/>
          </p:cNvGraphicFramePr>
          <p:nvPr/>
        </p:nvGraphicFramePr>
        <p:xfrm>
          <a:off x="221063" y="3761510"/>
          <a:ext cx="11635992" cy="1981200"/>
        </p:xfrm>
        <a:graphic>
          <a:graphicData uri="http://schemas.openxmlformats.org/drawingml/2006/table">
            <a:tbl>
              <a:tblPr bandRow="1">
                <a:tableStyleId>{5C22544A-7EE6-4342-B048-85BDC9FD1C3A}</a:tableStyleId>
              </a:tblPr>
              <a:tblGrid>
                <a:gridCol w="1874938">
                  <a:extLst>
                    <a:ext uri="{9D8B030D-6E8A-4147-A177-3AD203B41FA5}">
                      <a16:colId xmlns:a16="http://schemas.microsoft.com/office/drawing/2014/main" val="20000"/>
                    </a:ext>
                  </a:extLst>
                </a:gridCol>
                <a:gridCol w="1333446">
                  <a:extLst>
                    <a:ext uri="{9D8B030D-6E8A-4147-A177-3AD203B41FA5}">
                      <a16:colId xmlns:a16="http://schemas.microsoft.com/office/drawing/2014/main" val="20001"/>
                    </a:ext>
                  </a:extLst>
                </a:gridCol>
                <a:gridCol w="2143040">
                  <a:extLst>
                    <a:ext uri="{9D8B030D-6E8A-4147-A177-3AD203B41FA5}">
                      <a16:colId xmlns:a16="http://schemas.microsoft.com/office/drawing/2014/main" val="20002"/>
                    </a:ext>
                  </a:extLst>
                </a:gridCol>
                <a:gridCol w="2079541">
                  <a:extLst>
                    <a:ext uri="{9D8B030D-6E8A-4147-A177-3AD203B41FA5}">
                      <a16:colId xmlns:a16="http://schemas.microsoft.com/office/drawing/2014/main" val="20003"/>
                    </a:ext>
                  </a:extLst>
                </a:gridCol>
                <a:gridCol w="2238284">
                  <a:extLst>
                    <a:ext uri="{9D8B030D-6E8A-4147-A177-3AD203B41FA5}">
                      <a16:colId xmlns:a16="http://schemas.microsoft.com/office/drawing/2014/main" val="20004"/>
                    </a:ext>
                  </a:extLst>
                </a:gridCol>
                <a:gridCol w="1966743">
                  <a:extLst>
                    <a:ext uri="{9D8B030D-6E8A-4147-A177-3AD203B41FA5}">
                      <a16:colId xmlns:a16="http://schemas.microsoft.com/office/drawing/2014/main" val="20005"/>
                    </a:ext>
                  </a:extLst>
                </a:gridCol>
              </a:tblGrid>
              <a:tr h="370840">
                <a:tc>
                  <a:txBody>
                    <a:bodyPr/>
                    <a:lstStyle/>
                    <a:p>
                      <a:endParaRPr lang="en-US" sz="2000" dirty="0"/>
                    </a:p>
                  </a:txBody>
                  <a:tcPr/>
                </a:tc>
                <a:tc>
                  <a:txBody>
                    <a:bodyPr/>
                    <a:lstStyle/>
                    <a:p>
                      <a:endParaRPr lang="en-US" sz="2000" dirty="0"/>
                    </a:p>
                  </a:txBody>
                  <a:tcPr/>
                </a:tc>
                <a:tc>
                  <a:txBody>
                    <a:bodyPr/>
                    <a:lstStyle/>
                    <a:p>
                      <a:pPr algn="ctr"/>
                      <a:r>
                        <a:rPr lang="en-US" sz="2000" dirty="0" err="1"/>
                        <a:t>cos</a:t>
                      </a:r>
                      <a:r>
                        <a:rPr lang="en-US" sz="2000" dirty="0"/>
                        <a:t>(</a:t>
                      </a:r>
                      <a:r>
                        <a:rPr lang="en-US" sz="2000" dirty="0">
                          <a:latin typeface="Symbol" charset="2"/>
                          <a:cs typeface="Symbol" charset="2"/>
                        </a:rPr>
                        <a:t>q</a:t>
                      </a:r>
                      <a:r>
                        <a:rPr lang="en-US" sz="2000" dirty="0"/>
                        <a:t>)</a:t>
                      </a:r>
                    </a:p>
                  </a:txBody>
                  <a:tcPr/>
                </a:tc>
                <a:tc>
                  <a:txBody>
                    <a:bodyPr/>
                    <a:lstStyle/>
                    <a:p>
                      <a:pPr algn="ctr"/>
                      <a:r>
                        <a:rPr lang="en-US" sz="2000" dirty="0"/>
                        <a:t>block</a:t>
                      </a:r>
                    </a:p>
                  </a:txBody>
                  <a:tcPr/>
                </a:tc>
                <a:tc>
                  <a:txBody>
                    <a:bodyPr/>
                    <a:lstStyle/>
                    <a:p>
                      <a:pPr algn="ctr"/>
                      <a:r>
                        <a:rPr lang="en-US" sz="2000" dirty="0"/>
                        <a:t>common coil</a:t>
                      </a:r>
                    </a:p>
                  </a:txBody>
                  <a:tcPr/>
                </a:tc>
                <a:tc>
                  <a:txBody>
                    <a:bodyPr/>
                    <a:lstStyle/>
                    <a:p>
                      <a:pPr algn="ctr"/>
                      <a:r>
                        <a:rPr lang="en-US" sz="2000" dirty="0"/>
                        <a:t>CCT</a:t>
                      </a:r>
                    </a:p>
                  </a:txBody>
                  <a:tcPr/>
                </a:tc>
                <a:extLst>
                  <a:ext uri="{0D108BD9-81ED-4DB2-BD59-A6C34878D82A}">
                    <a16:rowId xmlns:a16="http://schemas.microsoft.com/office/drawing/2014/main" val="10000"/>
                  </a:ext>
                </a:extLst>
              </a:tr>
              <a:tr h="370840">
                <a:tc>
                  <a:txBody>
                    <a:bodyPr/>
                    <a:lstStyle/>
                    <a:p>
                      <a:r>
                        <a:rPr lang="en-US" sz="2000" dirty="0"/>
                        <a:t>Current</a:t>
                      </a:r>
                    </a:p>
                  </a:txBody>
                  <a:tcPr/>
                </a:tc>
                <a:tc>
                  <a:txBody>
                    <a:bodyPr/>
                    <a:lstStyle/>
                    <a:p>
                      <a:r>
                        <a:rPr lang="en-US" sz="2000" dirty="0"/>
                        <a:t>(A)</a:t>
                      </a:r>
                    </a:p>
                  </a:txBody>
                  <a:tcPr/>
                </a:tc>
                <a:tc>
                  <a:txBody>
                    <a:bodyPr/>
                    <a:lstStyle/>
                    <a:p>
                      <a:pPr algn="ctr"/>
                      <a:r>
                        <a:rPr lang="en-US" sz="2000" dirty="0"/>
                        <a:t>10000</a:t>
                      </a:r>
                    </a:p>
                  </a:txBody>
                  <a:tcPr/>
                </a:tc>
                <a:tc>
                  <a:txBody>
                    <a:bodyPr/>
                    <a:lstStyle/>
                    <a:p>
                      <a:pPr algn="ctr"/>
                      <a:r>
                        <a:rPr lang="en-US" sz="2000" dirty="0"/>
                        <a:t>11230</a:t>
                      </a:r>
                    </a:p>
                  </a:txBody>
                  <a:tcPr/>
                </a:tc>
                <a:tc>
                  <a:txBody>
                    <a:bodyPr/>
                    <a:lstStyle/>
                    <a:p>
                      <a:pPr algn="ctr"/>
                      <a:r>
                        <a:rPr lang="en-US" sz="2000" dirty="0"/>
                        <a:t>16100</a:t>
                      </a:r>
                    </a:p>
                  </a:txBody>
                  <a:tcPr/>
                </a:tc>
                <a:tc>
                  <a:txBody>
                    <a:bodyPr/>
                    <a:lstStyle/>
                    <a:p>
                      <a:pPr algn="ctr"/>
                      <a:r>
                        <a:rPr lang="en-US" sz="2000" dirty="0"/>
                        <a:t>18055</a:t>
                      </a:r>
                    </a:p>
                  </a:txBody>
                  <a:tcPr/>
                </a:tc>
                <a:extLst>
                  <a:ext uri="{0D108BD9-81ED-4DB2-BD59-A6C34878D82A}">
                    <a16:rowId xmlns:a16="http://schemas.microsoft.com/office/drawing/2014/main" val="10001"/>
                  </a:ext>
                </a:extLst>
              </a:tr>
              <a:tr h="370840">
                <a:tc>
                  <a:txBody>
                    <a:bodyPr/>
                    <a:lstStyle/>
                    <a:p>
                      <a:r>
                        <a:rPr lang="en-US" sz="2000" dirty="0"/>
                        <a:t>Inductance</a:t>
                      </a:r>
                    </a:p>
                  </a:txBody>
                  <a:tcPr/>
                </a:tc>
                <a:tc>
                  <a:txBody>
                    <a:bodyPr/>
                    <a:lstStyle/>
                    <a:p>
                      <a:r>
                        <a:rPr lang="en-US" sz="2000" dirty="0"/>
                        <a:t>(</a:t>
                      </a:r>
                      <a:r>
                        <a:rPr lang="en-US" sz="2000" dirty="0" err="1"/>
                        <a:t>mH</a:t>
                      </a:r>
                      <a:r>
                        <a:rPr lang="en-US" sz="2000" dirty="0"/>
                        <a:t>/m)</a:t>
                      </a:r>
                    </a:p>
                  </a:txBody>
                  <a:tcPr/>
                </a:tc>
                <a:tc>
                  <a:txBody>
                    <a:bodyPr/>
                    <a:lstStyle/>
                    <a:p>
                      <a:pPr algn="ctr"/>
                      <a:r>
                        <a:rPr lang="en-US" sz="2000" dirty="0"/>
                        <a:t>50</a:t>
                      </a:r>
                    </a:p>
                  </a:txBody>
                  <a:tcPr/>
                </a:tc>
                <a:tc>
                  <a:txBody>
                    <a:bodyPr/>
                    <a:lstStyle/>
                    <a:p>
                      <a:pPr algn="ctr"/>
                      <a:r>
                        <a:rPr lang="en-US" sz="2000" dirty="0"/>
                        <a:t>40</a:t>
                      </a:r>
                    </a:p>
                  </a:txBody>
                  <a:tcPr/>
                </a:tc>
                <a:tc>
                  <a:txBody>
                    <a:bodyPr/>
                    <a:lstStyle/>
                    <a:p>
                      <a:pPr algn="ctr"/>
                      <a:r>
                        <a:rPr lang="en-US" sz="2000" dirty="0"/>
                        <a:t>19.2</a:t>
                      </a:r>
                    </a:p>
                  </a:txBody>
                  <a:tcPr/>
                </a:tc>
                <a:tc>
                  <a:txBody>
                    <a:bodyPr/>
                    <a:lstStyle/>
                    <a:p>
                      <a:pPr algn="ctr"/>
                      <a:r>
                        <a:rPr lang="en-US" sz="2000" dirty="0"/>
                        <a:t>19.2</a:t>
                      </a:r>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Stored energy</a:t>
                      </a:r>
                    </a:p>
                  </a:txBody>
                  <a:tcPr/>
                </a:tc>
                <a:tc>
                  <a:txBody>
                    <a:bodyPr/>
                    <a:lstStyle/>
                    <a:p>
                      <a:r>
                        <a:rPr lang="en-US" sz="2000" dirty="0"/>
                        <a:t>(kJ/m)</a:t>
                      </a:r>
                    </a:p>
                  </a:txBody>
                  <a:tcPr/>
                </a:tc>
                <a:tc>
                  <a:txBody>
                    <a:bodyPr/>
                    <a:lstStyle/>
                    <a:p>
                      <a:pPr algn="ctr"/>
                      <a:r>
                        <a:rPr lang="en-US" sz="2000" dirty="0"/>
                        <a:t>2500</a:t>
                      </a:r>
                    </a:p>
                  </a:txBody>
                  <a:tcPr/>
                </a:tc>
                <a:tc>
                  <a:txBody>
                    <a:bodyPr/>
                    <a:lstStyle/>
                    <a:p>
                      <a:pPr algn="ctr"/>
                      <a:r>
                        <a:rPr lang="en-US" sz="2000" dirty="0"/>
                        <a:t>2520</a:t>
                      </a:r>
                    </a:p>
                  </a:txBody>
                  <a:tcPr/>
                </a:tc>
                <a:tc>
                  <a:txBody>
                    <a:bodyPr/>
                    <a:lstStyle/>
                    <a:p>
                      <a:pPr algn="ctr"/>
                      <a:r>
                        <a:rPr lang="en-US" sz="2000" dirty="0"/>
                        <a:t>2490</a:t>
                      </a:r>
                    </a:p>
                  </a:txBody>
                  <a:tcPr/>
                </a:tc>
                <a:tc>
                  <a:txBody>
                    <a:bodyPr/>
                    <a:lstStyle/>
                    <a:p>
                      <a:pPr algn="ctr"/>
                      <a:r>
                        <a:rPr lang="en-US" sz="2000" dirty="0"/>
                        <a:t>3200</a:t>
                      </a:r>
                    </a:p>
                  </a:txBody>
                  <a:tcPr/>
                </a:tc>
                <a:extLst>
                  <a:ext uri="{0D108BD9-81ED-4DB2-BD59-A6C34878D82A}">
                    <a16:rowId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a:t>Coil mass</a:t>
                      </a:r>
                    </a:p>
                  </a:txBody>
                  <a:tcPr/>
                </a:tc>
                <a:tc>
                  <a:txBody>
                    <a:bodyPr/>
                    <a:lstStyle/>
                    <a:p>
                      <a:r>
                        <a:rPr lang="en-US" sz="2000" dirty="0"/>
                        <a:t>(tons)</a:t>
                      </a:r>
                    </a:p>
                  </a:txBody>
                  <a:tcPr/>
                </a:tc>
                <a:tc>
                  <a:txBody>
                    <a:bodyPr/>
                    <a:lstStyle/>
                    <a:p>
                      <a:pPr algn="ctr"/>
                      <a:r>
                        <a:rPr lang="en-US" sz="2000" dirty="0"/>
                        <a:t>7400</a:t>
                      </a:r>
                    </a:p>
                  </a:txBody>
                  <a:tcPr/>
                </a:tc>
                <a:tc>
                  <a:txBody>
                    <a:bodyPr/>
                    <a:lstStyle/>
                    <a:p>
                      <a:pPr algn="ctr"/>
                      <a:r>
                        <a:rPr lang="en-US" sz="2000" dirty="0"/>
                        <a:t>7400</a:t>
                      </a:r>
                    </a:p>
                  </a:txBody>
                  <a:tcPr/>
                </a:tc>
                <a:tc>
                  <a:txBody>
                    <a:bodyPr/>
                    <a:lstStyle/>
                    <a:p>
                      <a:pPr algn="ctr"/>
                      <a:r>
                        <a:rPr lang="en-US" sz="2000" dirty="0"/>
                        <a:t>9200</a:t>
                      </a:r>
                    </a:p>
                  </a:txBody>
                  <a:tcPr/>
                </a:tc>
                <a:tc>
                  <a:txBody>
                    <a:bodyPr/>
                    <a:lstStyle/>
                    <a:p>
                      <a:pPr algn="ctr"/>
                      <a:r>
                        <a:rPr lang="en-US" sz="2000" dirty="0"/>
                        <a:t>9770</a:t>
                      </a:r>
                    </a:p>
                  </a:txBody>
                  <a:tcPr/>
                </a:tc>
                <a:extLst>
                  <a:ext uri="{0D108BD9-81ED-4DB2-BD59-A6C34878D82A}">
                    <a16:rowId xmlns:a16="http://schemas.microsoft.com/office/drawing/2014/main" val="10004"/>
                  </a:ext>
                </a:extLst>
              </a:tr>
            </a:tbl>
          </a:graphicData>
        </a:graphic>
      </p:graphicFrame>
      <p:sp>
        <p:nvSpPr>
          <p:cNvPr id="15" name="Rectangle 14">
            <a:extLst>
              <a:ext uri="{FF2B5EF4-FFF2-40B4-BE49-F238E27FC236}">
                <a16:creationId xmlns:a16="http://schemas.microsoft.com/office/drawing/2014/main" id="{8B37C0A2-033C-B445-A7FA-FE275115BF6D}"/>
              </a:ext>
            </a:extLst>
          </p:cNvPr>
          <p:cNvSpPr/>
          <p:nvPr/>
        </p:nvSpPr>
        <p:spPr>
          <a:xfrm>
            <a:off x="221063" y="1487044"/>
            <a:ext cx="3453189" cy="1938992"/>
          </a:xfrm>
          <a:prstGeom prst="rect">
            <a:avLst/>
          </a:prstGeom>
        </p:spPr>
        <p:txBody>
          <a:bodyPr wrap="none">
            <a:spAutoFit/>
          </a:bodyPr>
          <a:lstStyle/>
          <a:p>
            <a:r>
              <a:rPr lang="en-GB" sz="2400" dirty="0"/>
              <a:t>OD = 600 mm</a:t>
            </a:r>
          </a:p>
          <a:p>
            <a:r>
              <a:rPr lang="en-GB" sz="2400" i="1" dirty="0"/>
              <a:t>L</a:t>
            </a:r>
            <a:r>
              <a:rPr lang="en-GB" sz="2400" dirty="0"/>
              <a:t> = 2 m</a:t>
            </a:r>
          </a:p>
          <a:p>
            <a:r>
              <a:rPr lang="en-GB" sz="2400" dirty="0"/>
              <a:t>50 mm aperture</a:t>
            </a:r>
          </a:p>
          <a:p>
            <a:r>
              <a:rPr lang="en-GB" sz="2400" i="1" dirty="0" err="1"/>
              <a:t>B</a:t>
            </a:r>
            <a:r>
              <a:rPr lang="en-GB" sz="2400" baseline="-25000" dirty="0" err="1"/>
              <a:t>ultimate</a:t>
            </a:r>
            <a:r>
              <a:rPr lang="en-GB" sz="2400" dirty="0"/>
              <a:t> = 16 T</a:t>
            </a:r>
          </a:p>
          <a:p>
            <a:r>
              <a:rPr lang="en-GB" sz="2400" i="1" dirty="0" err="1"/>
              <a:t>W</a:t>
            </a:r>
            <a:r>
              <a:rPr lang="en-GB" sz="2400" baseline="-25000" dirty="0" err="1"/>
              <a:t>strand</a:t>
            </a:r>
            <a:r>
              <a:rPr lang="en-GB" sz="2400" dirty="0"/>
              <a:t> ≈ 350 kg </a:t>
            </a:r>
            <a:r>
              <a:rPr lang="en-GB" sz="1600" dirty="0"/>
              <a:t>(700 </a:t>
            </a:r>
            <a:r>
              <a:rPr lang="en-GB" sz="1600" dirty="0" err="1"/>
              <a:t>kCHF</a:t>
            </a:r>
            <a:r>
              <a:rPr lang="en-GB" sz="1600" dirty="0"/>
              <a:t>)</a:t>
            </a:r>
          </a:p>
        </p:txBody>
      </p:sp>
      <p:sp>
        <p:nvSpPr>
          <p:cNvPr id="13" name="Slide Number Placeholder 3"/>
          <p:cNvSpPr>
            <a:spLocks noGrp="1"/>
          </p:cNvSpPr>
          <p:nvPr>
            <p:ph type="sldNum" sz="quarter" idx="4"/>
          </p:nvPr>
        </p:nvSpPr>
        <p:spPr>
          <a:xfrm>
            <a:off x="10913835" y="6356351"/>
            <a:ext cx="668565" cy="365125"/>
          </a:xfrm>
        </p:spPr>
        <p:txBody>
          <a:bodyPr/>
          <a:lstStyle/>
          <a:p>
            <a:fld id="{17918391-D411-FE40-AAD7-861AE5233E0E}" type="slidenum">
              <a:rPr lang="en-US" smtClean="0"/>
              <a:pPr/>
              <a:t>5</a:t>
            </a:fld>
            <a:endParaRPr lang="en-US" dirty="0"/>
          </a:p>
        </p:txBody>
      </p:sp>
    </p:spTree>
    <p:extLst>
      <p:ext uri="{BB962C8B-B14F-4D97-AF65-F5344CB8AC3E}">
        <p14:creationId xmlns:p14="http://schemas.microsoft.com/office/powerpoint/2010/main" val="2363180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5" name="Title 1">
            <a:extLst>
              <a:ext uri="{FF2B5EF4-FFF2-40B4-BE49-F238E27FC236}">
                <a16:creationId xmlns:a16="http://schemas.microsoft.com/office/drawing/2014/main" id="{9A9684CC-7079-2245-9101-DC143D4D76CF}"/>
              </a:ext>
            </a:extLst>
          </p:cNvPr>
          <p:cNvSpPr>
            <a:spLocks noGrp="1"/>
          </p:cNvSpPr>
          <p:nvPr>
            <p:ph type="title"/>
          </p:nvPr>
        </p:nvSpPr>
        <p:spPr>
          <a:xfrm>
            <a:off x="0" y="-27384"/>
            <a:ext cx="12192000" cy="940443"/>
          </a:xfrm>
        </p:spPr>
        <p:txBody>
          <a:bodyPr>
            <a:normAutofit/>
          </a:bodyPr>
          <a:lstStyle/>
          <a:p>
            <a:pPr algn="ctr"/>
            <a:r>
              <a:rPr lang="en-US" dirty="0"/>
              <a:t>Main Results Hardware: </a:t>
            </a:r>
            <a:r>
              <a:rPr lang="en-US" dirty="0" err="1"/>
              <a:t>eRMC</a:t>
            </a:r>
            <a:endParaRPr lang="en-US" dirty="0"/>
          </a:p>
        </p:txBody>
      </p:sp>
      <p:pic>
        <p:nvPicPr>
          <p:cNvPr id="6" name="Picture 5"/>
          <p:cNvPicPr>
            <a:picLocks noChangeAspect="1"/>
          </p:cNvPicPr>
          <p:nvPr/>
        </p:nvPicPr>
        <p:blipFill>
          <a:blip r:embed="rId3"/>
          <a:stretch>
            <a:fillRect/>
          </a:stretch>
        </p:blipFill>
        <p:spPr>
          <a:xfrm>
            <a:off x="341685" y="2339591"/>
            <a:ext cx="6212019" cy="3228585"/>
          </a:xfrm>
          <a:prstGeom prst="rect">
            <a:avLst/>
          </a:prstGeom>
        </p:spPr>
      </p:pic>
      <p:pic>
        <p:nvPicPr>
          <p:cNvPr id="7" name="Picture 6"/>
          <p:cNvPicPr>
            <a:picLocks noChangeAspect="1"/>
          </p:cNvPicPr>
          <p:nvPr/>
        </p:nvPicPr>
        <p:blipFill>
          <a:blip r:embed="rId4"/>
          <a:stretch>
            <a:fillRect/>
          </a:stretch>
        </p:blipFill>
        <p:spPr>
          <a:xfrm>
            <a:off x="6318923" y="2407837"/>
            <a:ext cx="5854336" cy="3297943"/>
          </a:xfrm>
          <a:prstGeom prst="rect">
            <a:avLst/>
          </a:prstGeom>
        </p:spPr>
      </p:pic>
      <p:sp>
        <p:nvSpPr>
          <p:cNvPr id="8" name="Rectangle 7"/>
          <p:cNvSpPr/>
          <p:nvPr/>
        </p:nvSpPr>
        <p:spPr>
          <a:xfrm>
            <a:off x="420516" y="1020486"/>
            <a:ext cx="9947899" cy="923330"/>
          </a:xfrm>
          <a:prstGeom prst="rect">
            <a:avLst/>
          </a:prstGeom>
        </p:spPr>
        <p:txBody>
          <a:bodyPr wrap="square">
            <a:spAutoFit/>
          </a:bodyPr>
          <a:lstStyle/>
          <a:p>
            <a:r>
              <a:rPr lang="en-GB" dirty="0"/>
              <a:t>The training </a:t>
            </a:r>
            <a:r>
              <a:rPr lang="en-GB" dirty="0" err="1"/>
              <a:t>d</a:t>
            </a:r>
            <a:r>
              <a:rPr lang="en-GB" i="1" dirty="0" err="1"/>
              <a:t>I</a:t>
            </a:r>
            <a:r>
              <a:rPr lang="en-GB" dirty="0"/>
              <a:t>/</a:t>
            </a:r>
            <a:r>
              <a:rPr lang="en-GB" dirty="0" err="1"/>
              <a:t>d</a:t>
            </a:r>
            <a:r>
              <a:rPr lang="en-GB" i="1" dirty="0" err="1"/>
              <a:t>t</a:t>
            </a:r>
            <a:r>
              <a:rPr lang="en-GB" dirty="0"/>
              <a:t> was reduced after quench 17. Then, it reached 13.77 kA (</a:t>
            </a:r>
            <a:r>
              <a:rPr lang="en-GB" i="1" dirty="0" err="1"/>
              <a:t>B</a:t>
            </a:r>
            <a:r>
              <a:rPr lang="en-GB" baseline="-25000" dirty="0" err="1"/>
              <a:t>p</a:t>
            </a:r>
            <a:r>
              <a:rPr lang="en-GB" dirty="0"/>
              <a:t> 16.5 T)</a:t>
            </a:r>
          </a:p>
          <a:p>
            <a:pPr marL="742950" lvl="1" indent="-285750">
              <a:buFont typeface="Arial" panose="020B0604020202020204" pitchFamily="34" charset="0"/>
              <a:buChar char="•"/>
            </a:pPr>
            <a:r>
              <a:rPr lang="en-GB" dirty="0"/>
              <a:t>The magnet reached 98% of SS at 4.5 K</a:t>
            </a:r>
          </a:p>
          <a:p>
            <a:pPr marL="742950" lvl="1" indent="-285750">
              <a:buFont typeface="Arial" panose="020B0604020202020204" pitchFamily="34" charset="0"/>
              <a:buChar char="•"/>
            </a:pPr>
            <a:r>
              <a:rPr lang="en-GB" dirty="0"/>
              <a:t>Good memory after the thermal cycle: Only one training quench</a:t>
            </a:r>
          </a:p>
        </p:txBody>
      </p:sp>
      <p:sp>
        <p:nvSpPr>
          <p:cNvPr id="9" name="TextBox 8"/>
          <p:cNvSpPr txBox="1"/>
          <p:nvPr/>
        </p:nvSpPr>
        <p:spPr>
          <a:xfrm>
            <a:off x="249586" y="5682439"/>
            <a:ext cx="7327712" cy="369332"/>
          </a:xfrm>
          <a:prstGeom prst="rect">
            <a:avLst/>
          </a:prstGeom>
          <a:noFill/>
        </p:spPr>
        <p:txBody>
          <a:bodyPr wrap="none" rtlCol="0">
            <a:spAutoFit/>
          </a:bodyPr>
          <a:lstStyle/>
          <a:p>
            <a:r>
              <a:rPr lang="en-US" dirty="0"/>
              <a:t>Test of </a:t>
            </a:r>
            <a:r>
              <a:rPr lang="en-US" dirty="0" err="1"/>
              <a:t>eRMC</a:t>
            </a:r>
            <a:r>
              <a:rPr lang="en-US" dirty="0"/>
              <a:t> planned for mid 2017, test performed beginning of 2020</a:t>
            </a:r>
            <a:endParaRPr lang="en-GB" dirty="0"/>
          </a:p>
        </p:txBody>
      </p:sp>
    </p:spTree>
    <p:extLst>
      <p:ext uri="{BB962C8B-B14F-4D97-AF65-F5344CB8AC3E}">
        <p14:creationId xmlns:p14="http://schemas.microsoft.com/office/powerpoint/2010/main" val="980758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RMM status</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4552" y="963827"/>
            <a:ext cx="6820930" cy="5115697"/>
          </a:xfrm>
          <a:prstGeom prst="rect">
            <a:avLst/>
          </a:prstGeom>
        </p:spPr>
      </p:pic>
      <p:sp>
        <p:nvSpPr>
          <p:cNvPr id="7" name="Rectangle 6"/>
          <p:cNvSpPr/>
          <p:nvPr/>
        </p:nvSpPr>
        <p:spPr>
          <a:xfrm>
            <a:off x="131806" y="2275357"/>
            <a:ext cx="4699686" cy="923330"/>
          </a:xfrm>
          <a:prstGeom prst="rect">
            <a:avLst/>
          </a:prstGeom>
        </p:spPr>
        <p:txBody>
          <a:bodyPr wrap="square">
            <a:spAutoFit/>
          </a:bodyPr>
          <a:lstStyle/>
          <a:p>
            <a:pPr marL="285750" indent="-285750">
              <a:buFont typeface="Arial" panose="020B0604020202020204" pitchFamily="34" charset="0"/>
              <a:buChar char="•"/>
            </a:pPr>
            <a:r>
              <a:rPr lang="en-GB" dirty="0"/>
              <a:t>C</a:t>
            </a:r>
            <a:r>
              <a:rPr lang="en-GB" dirty="0" smtClean="0"/>
              <a:t>oil </a:t>
            </a:r>
            <a:r>
              <a:rPr lang="en-GB" dirty="0"/>
              <a:t>mechanical instrumentation </a:t>
            </a:r>
            <a:r>
              <a:rPr lang="en-GB" dirty="0" smtClean="0"/>
              <a:t>is currently finalized</a:t>
            </a:r>
          </a:p>
          <a:p>
            <a:pPr marL="285750" indent="-285750">
              <a:buFont typeface="Arial" panose="020B0604020202020204" pitchFamily="34" charset="0"/>
              <a:buChar char="•"/>
            </a:pPr>
            <a:r>
              <a:rPr lang="en-GB" dirty="0" smtClean="0"/>
              <a:t>Final </a:t>
            </a:r>
            <a:r>
              <a:rPr lang="en-GB" dirty="0"/>
              <a:t>loading </a:t>
            </a:r>
            <a:r>
              <a:rPr lang="en-GB" dirty="0" smtClean="0"/>
              <a:t>is foreseen early </a:t>
            </a:r>
            <a:r>
              <a:rPr lang="en-GB" dirty="0"/>
              <a:t>May</a:t>
            </a:r>
          </a:p>
        </p:txBody>
      </p:sp>
    </p:spTree>
    <p:extLst>
      <p:ext uri="{BB962C8B-B14F-4D97-AF65-F5344CB8AC3E}">
        <p14:creationId xmlns:p14="http://schemas.microsoft.com/office/powerpoint/2010/main" val="8668884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Title 1"/>
          <p:cNvSpPr>
            <a:spLocks noGrp="1"/>
          </p:cNvSpPr>
          <p:nvPr>
            <p:ph type="title"/>
          </p:nvPr>
        </p:nvSpPr>
        <p:spPr>
          <a:xfrm>
            <a:off x="0" y="-27384"/>
            <a:ext cx="12192000" cy="940443"/>
          </a:xfrm>
        </p:spPr>
        <p:txBody>
          <a:bodyPr/>
          <a:lstStyle/>
          <a:p>
            <a:pPr algn="ctr"/>
            <a:r>
              <a:rPr lang="en-US" dirty="0"/>
              <a:t>CCT development</a:t>
            </a:r>
            <a:endParaRPr lang="en-GB" dirty="0"/>
          </a:p>
        </p:txBody>
      </p:sp>
      <p:sp>
        <p:nvSpPr>
          <p:cNvPr id="3" name="Rectangle 2"/>
          <p:cNvSpPr/>
          <p:nvPr/>
        </p:nvSpPr>
        <p:spPr>
          <a:xfrm>
            <a:off x="0" y="912122"/>
            <a:ext cx="11833439" cy="2031325"/>
          </a:xfrm>
          <a:prstGeom prst="rect">
            <a:avLst/>
          </a:prstGeom>
        </p:spPr>
        <p:txBody>
          <a:bodyPr wrap="square">
            <a:spAutoFit/>
          </a:bodyPr>
          <a:lstStyle/>
          <a:p>
            <a:pPr marL="285750" indent="-285750">
              <a:buFont typeface="Arial" panose="020B0604020202020204" pitchFamily="34" charset="0"/>
              <a:buChar char="•"/>
            </a:pPr>
            <a:r>
              <a:rPr lang="en-US" dirty="0"/>
              <a:t>Initial idea: stress managed coils, easy to produce (small amount of components), cost effective </a:t>
            </a:r>
          </a:p>
          <a:p>
            <a:pPr marL="285750" indent="-285750">
              <a:buFont typeface="Arial" panose="020B0604020202020204" pitchFamily="34" charset="0"/>
              <a:buChar char="•"/>
            </a:pPr>
            <a:r>
              <a:rPr lang="en-US" dirty="0"/>
              <a:t>First prototypes have shown long training </a:t>
            </a:r>
          </a:p>
          <a:p>
            <a:pPr marL="285750" indent="-285750">
              <a:buFont typeface="Arial" panose="020B0604020202020204" pitchFamily="34" charset="0"/>
              <a:buChar char="•"/>
            </a:pPr>
            <a:r>
              <a:rPr lang="en-US" dirty="0"/>
              <a:t>Subscale CCT Magnets have been developed and </a:t>
            </a:r>
            <a:r>
              <a:rPr lang="en-US" dirty="0" smtClean="0"/>
              <a:t>a </a:t>
            </a:r>
            <a:r>
              <a:rPr lang="en-US" dirty="0"/>
              <a:t>first one has been tested at LBNL, which reproduced training behavior</a:t>
            </a:r>
          </a:p>
          <a:p>
            <a:pPr marL="285750" indent="-285750">
              <a:buFont typeface="Arial" panose="020B0604020202020204" pitchFamily="34" charset="0"/>
              <a:buChar char="•"/>
            </a:pPr>
            <a:r>
              <a:rPr lang="en-US" dirty="0"/>
              <a:t>‘Box’ is used to study training</a:t>
            </a:r>
          </a:p>
          <a:p>
            <a:pPr marL="285750" indent="-285750">
              <a:buFont typeface="Arial" panose="020B0604020202020204" pitchFamily="34" charset="0"/>
              <a:buChar char="•"/>
            </a:pPr>
            <a:endParaRPr lang="en-US" dirty="0"/>
          </a:p>
          <a:p>
            <a:endParaRPr lang="en-GB" dirty="0"/>
          </a:p>
        </p:txBody>
      </p:sp>
      <p:pic>
        <p:nvPicPr>
          <p:cNvPr id="7" name="Picture 6"/>
          <p:cNvPicPr>
            <a:picLocks noChangeAspect="1"/>
          </p:cNvPicPr>
          <p:nvPr/>
        </p:nvPicPr>
        <p:blipFill>
          <a:blip r:embed="rId2"/>
          <a:stretch>
            <a:fillRect/>
          </a:stretch>
        </p:blipFill>
        <p:spPr>
          <a:xfrm>
            <a:off x="394139" y="2941880"/>
            <a:ext cx="3445636" cy="3142899"/>
          </a:xfrm>
          <a:prstGeom prst="rect">
            <a:avLst/>
          </a:prstGeom>
        </p:spPr>
      </p:pic>
      <p:pic>
        <p:nvPicPr>
          <p:cNvPr id="8" name="Picture 7" descr="A group of people standing in a room&#10;&#10;Description automatically generated">
            <a:extLst>
              <a:ext uri="{FF2B5EF4-FFF2-40B4-BE49-F238E27FC236}">
                <a16:creationId xmlns:a16="http://schemas.microsoft.com/office/drawing/2014/main" id="{19E3B576-C721-C54B-937C-B859BE4BADD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919334" y="2941420"/>
            <a:ext cx="3994769" cy="3139958"/>
          </a:xfrm>
          <a:prstGeom prst="rect">
            <a:avLst/>
          </a:prstGeom>
        </p:spPr>
      </p:pic>
      <p:pic>
        <p:nvPicPr>
          <p:cNvPr id="9" name="Picture 8">
            <a:extLst>
              <a:ext uri="{FF2B5EF4-FFF2-40B4-BE49-F238E27FC236}">
                <a16:creationId xmlns:a16="http://schemas.microsoft.com/office/drawing/2014/main" id="{96ED018B-1B98-8548-9948-CD62CF7AF5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34020" y="3605954"/>
            <a:ext cx="3764240" cy="1950812"/>
          </a:xfrm>
          <a:prstGeom prst="rect">
            <a:avLst/>
          </a:prstGeom>
        </p:spPr>
      </p:pic>
    </p:spTree>
    <p:extLst>
      <p:ext uri="{BB962C8B-B14F-4D97-AF65-F5344CB8AC3E}">
        <p14:creationId xmlns:p14="http://schemas.microsoft.com/office/powerpoint/2010/main" val="7858133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MDPCT1</a:t>
            </a:r>
            <a:endParaRPr lang="en-GB"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
        <p:nvSpPr>
          <p:cNvPr id="14" name="Rectangle 23"/>
          <p:cNvSpPr>
            <a:spLocks noChangeArrowheads="1"/>
          </p:cNvSpPr>
          <p:nvPr/>
        </p:nvSpPr>
        <p:spPr bwMode="auto">
          <a:xfrm>
            <a:off x="152400" y="1524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82448" numCol="1" anchor="ctr" anchorCtr="0" compatLnSpc="1">
            <a:prstTxWarp prst="textNoShape">
              <a:avLst/>
            </a:prstTxWarp>
            <a:spAutoFit/>
          </a:bodyPr>
          <a:lstStyle/>
          <a:p>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5968" y="987908"/>
            <a:ext cx="1965298" cy="1559174"/>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719" y="874095"/>
            <a:ext cx="3915599" cy="5292644"/>
          </a:xfrm>
          <a:prstGeom prst="rect">
            <a:avLst/>
          </a:prstGeom>
        </p:spPr>
      </p:pic>
      <p:sp>
        <p:nvSpPr>
          <p:cNvPr id="3" name="Rectangle 2"/>
          <p:cNvSpPr/>
          <p:nvPr/>
        </p:nvSpPr>
        <p:spPr>
          <a:xfrm>
            <a:off x="9247851" y="1181706"/>
            <a:ext cx="2624374" cy="4247317"/>
          </a:xfrm>
          <a:prstGeom prst="rect">
            <a:avLst/>
          </a:prstGeom>
        </p:spPr>
        <p:txBody>
          <a:bodyPr wrap="square">
            <a:spAutoFit/>
          </a:bodyPr>
          <a:lstStyle/>
          <a:p>
            <a:pPr marL="285750" indent="-285750">
              <a:buFont typeface="Arial" panose="020B0604020202020204" pitchFamily="34" charset="0"/>
              <a:buChar char="•"/>
            </a:pPr>
            <a:r>
              <a:rPr lang="en-GB" dirty="0">
                <a:solidFill>
                  <a:srgbClr val="1F497D"/>
                </a:solidFill>
                <a:latin typeface="+mj-lt"/>
                <a:ea typeface="Calibri" panose="020F0502020204030204" pitchFamily="34" charset="0"/>
              </a:rPr>
              <a:t>In the 1st test the magnet has reached 14.1 T at 4.5 K and in the 2nd test 14.5 T at 1.9 K. </a:t>
            </a:r>
          </a:p>
          <a:p>
            <a:pPr marL="285750" indent="-285750">
              <a:buFont typeface="Arial" panose="020B0604020202020204" pitchFamily="34" charset="0"/>
              <a:buChar char="•"/>
            </a:pPr>
            <a:r>
              <a:rPr lang="en-GB" dirty="0">
                <a:solidFill>
                  <a:srgbClr val="1F497D"/>
                </a:solidFill>
                <a:latin typeface="+mj-lt"/>
                <a:ea typeface="Calibri" panose="020F0502020204030204" pitchFamily="34" charset="0"/>
              </a:rPr>
              <a:t>At the 3</a:t>
            </a:r>
            <a:r>
              <a:rPr lang="en-GB" baseline="30000" dirty="0">
                <a:solidFill>
                  <a:srgbClr val="1F497D"/>
                </a:solidFill>
                <a:latin typeface="+mj-lt"/>
                <a:ea typeface="Calibri" panose="020F0502020204030204" pitchFamily="34" charset="0"/>
              </a:rPr>
              <a:t>rd</a:t>
            </a:r>
            <a:r>
              <a:rPr lang="en-GB" dirty="0">
                <a:solidFill>
                  <a:srgbClr val="1F497D"/>
                </a:solidFill>
                <a:latin typeface="+mj-lt"/>
                <a:ea typeface="Calibri" panose="020F0502020204030204" pitchFamily="34" charset="0"/>
              </a:rPr>
              <a:t> test, after a TC, stable </a:t>
            </a:r>
            <a:r>
              <a:rPr lang="en-GB" dirty="0" smtClean="0">
                <a:solidFill>
                  <a:srgbClr val="1F497D"/>
                </a:solidFill>
                <a:latin typeface="+mj-lt"/>
                <a:ea typeface="Calibri" panose="020F0502020204030204" pitchFamily="34" charset="0"/>
              </a:rPr>
              <a:t>reproducible </a:t>
            </a:r>
            <a:r>
              <a:rPr lang="en-GB" dirty="0">
                <a:solidFill>
                  <a:srgbClr val="1F497D"/>
                </a:solidFill>
                <a:latin typeface="+mj-lt"/>
                <a:ea typeface="Calibri" panose="020F0502020204030204" pitchFamily="34" charset="0"/>
              </a:rPr>
              <a:t>quench currents indicate that the magnet reached its conductor limit at both temperatures with a degradation of 18% with respect to the 2nd test. </a:t>
            </a:r>
          </a:p>
        </p:txBody>
      </p:sp>
      <p:pic>
        <p:nvPicPr>
          <p:cNvPr id="9" name="Picture 8"/>
          <p:cNvPicPr>
            <a:picLocks noChangeAspect="1"/>
          </p:cNvPicPr>
          <p:nvPr/>
        </p:nvPicPr>
        <p:blipFill>
          <a:blip r:embed="rId5"/>
          <a:stretch>
            <a:fillRect/>
          </a:stretch>
        </p:blipFill>
        <p:spPr>
          <a:xfrm>
            <a:off x="4005968" y="3457992"/>
            <a:ext cx="5241883" cy="2254281"/>
          </a:xfrm>
          <a:prstGeom prst="rect">
            <a:avLst/>
          </a:prstGeom>
        </p:spPr>
      </p:pic>
      <p:pic>
        <p:nvPicPr>
          <p:cNvPr id="10" name="Picture 9"/>
          <p:cNvPicPr>
            <a:picLocks noChangeAspect="1"/>
          </p:cNvPicPr>
          <p:nvPr/>
        </p:nvPicPr>
        <p:blipFill>
          <a:blip r:embed="rId6"/>
          <a:stretch>
            <a:fillRect/>
          </a:stretch>
        </p:blipFill>
        <p:spPr>
          <a:xfrm>
            <a:off x="6143297" y="1005354"/>
            <a:ext cx="3419978" cy="2139203"/>
          </a:xfrm>
          <a:prstGeom prst="rect">
            <a:avLst/>
          </a:prstGeom>
        </p:spPr>
      </p:pic>
    </p:spTree>
    <p:extLst>
      <p:ext uri="{BB962C8B-B14F-4D97-AF65-F5344CB8AC3E}">
        <p14:creationId xmlns:p14="http://schemas.microsoft.com/office/powerpoint/2010/main" val="90898375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CERN(4-3).thmx</Template>
  <TotalTime>8324</TotalTime>
  <Words>1555</Words>
  <Application>Microsoft Office PowerPoint</Application>
  <PresentationFormat>Widescreen</PresentationFormat>
  <Paragraphs>208</Paragraphs>
  <Slides>19</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StarSymbol</vt:lpstr>
      <vt:lpstr>Symbol</vt:lpstr>
      <vt:lpstr>Verdana</vt:lpstr>
      <vt:lpstr>CERN(4-3)</vt:lpstr>
      <vt:lpstr>PowerPoint Presentation</vt:lpstr>
      <vt:lpstr>PowerPoint Presentation</vt:lpstr>
      <vt:lpstr>PowerPoint Presentation</vt:lpstr>
      <vt:lpstr>PowerPoint Presentation</vt:lpstr>
      <vt:lpstr>Main Results Design: FCC Dipoles</vt:lpstr>
      <vt:lpstr>Main Results Hardware: eRMC</vt:lpstr>
      <vt:lpstr>RMM status</vt:lpstr>
      <vt:lpstr>CCT development</vt:lpstr>
      <vt:lpstr>MDPCT1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Daniel Schoerling</cp:lastModifiedBy>
  <cp:revision>2373</cp:revision>
  <cp:lastPrinted>2019-04-24T11:33:31Z</cp:lastPrinted>
  <dcterms:created xsi:type="dcterms:W3CDTF">2012-11-30T11:04:26Z</dcterms:created>
  <dcterms:modified xsi:type="dcterms:W3CDTF">2021-04-16T12:56:14Z</dcterms:modified>
</cp:coreProperties>
</file>