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9" r:id="rId11"/>
    <p:sldId id="270" r:id="rId12"/>
    <p:sldId id="265" r:id="rId13"/>
    <p:sldId id="267" r:id="rId14"/>
    <p:sldId id="266" r:id="rId15"/>
    <p:sldId id="26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5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F6657-1918-4E4B-9019-DD1363116D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C2A3F9-0527-454F-9BB1-F593D83A55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2D130A-9A32-498D-9381-9484A29021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E49AB-9190-4A58-8826-2F12CA27A454}" type="datetimeFigureOut">
              <a:rPr lang="en-GB" smtClean="0"/>
              <a:t>17/03/2021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09D65B-0063-4E0F-B2BA-B0FB9F4D7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22E40-7ED4-4889-A1D5-542496C94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6AF77-1809-4C31-932C-F06B078D66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5479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67442-EEF1-46E3-88FA-C86E7E322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323D56-21CA-4F73-9438-18060B3A1F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D2ED7C-8CE5-44C2-875E-90DCF3F3B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E49AB-9190-4A58-8826-2F12CA27A454}" type="datetimeFigureOut">
              <a:rPr lang="en-GB" smtClean="0"/>
              <a:t>17/03/2021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7EDBB0-9282-431E-83E1-1679D303C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571ED7-6551-454C-B957-C1C1F73A2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6AF77-1809-4C31-932C-F06B078D66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3772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5541317-313E-4C12-9DFA-B79A3DCF25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7358F0-5BC0-40E2-A6B1-ED576D40CE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8A15F7-6D36-4D91-8FDD-DD94CC010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E49AB-9190-4A58-8826-2F12CA27A454}" type="datetimeFigureOut">
              <a:rPr lang="en-GB" smtClean="0"/>
              <a:t>17/03/2021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E77DFE-42D2-4AD2-94C3-49F48C7D8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513F1D-737F-44F3-878E-615108043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6AF77-1809-4C31-932C-F06B078D66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7800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D6388D-DF46-47FF-9916-649CA598F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C6D10F-191B-4958-ADA5-0FD3EC64D4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BF2A63-2DE0-4352-92DB-1209E74719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E49AB-9190-4A58-8826-2F12CA27A454}" type="datetimeFigureOut">
              <a:rPr lang="en-GB" smtClean="0"/>
              <a:t>17/03/2021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F585B0-2C3B-4809-95A4-6B45AA0C4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8EFB43-3C8C-4E31-8C6A-CEA24D6A95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6AF77-1809-4C31-932C-F06B078D66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5193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7F911-64F9-4CB7-9D6E-0CB801AFCB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C9B4EA-16E6-491A-9EFE-675BB0E6A3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02FE64-ED2D-407A-97FE-1F92DE90B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E49AB-9190-4A58-8826-2F12CA27A454}" type="datetimeFigureOut">
              <a:rPr lang="en-GB" smtClean="0"/>
              <a:t>17/03/2021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6D2712-1F2D-4990-9F90-8A4424D35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BA79A0-6992-45B3-821B-72B6D8D4F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6AF77-1809-4C31-932C-F06B078D66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4691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5DB7C-90C2-4249-AA7D-8FCF7FDE1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3837F5-822B-4BFD-BE1E-445CF972C2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A755B9-5F78-46DA-856A-A72C1C9E26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C25740-53E7-45D3-93C6-E22A6EE1B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E49AB-9190-4A58-8826-2F12CA27A454}" type="datetimeFigureOut">
              <a:rPr lang="en-GB" smtClean="0"/>
              <a:t>17/03/2021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64FD1F-E09A-4D64-A8E1-A33CAE441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DE7E71-FDB7-47B9-AD49-8394E08A3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6AF77-1809-4C31-932C-F06B078D66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2202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78E01B-2B7E-4112-8DDE-30CFA4347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F5A3C4-9280-4285-8122-641482204F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4E07FB-19C1-4D7E-8C64-5F04FE783C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D48568E-BF53-47AE-B5B4-01E3B42696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5DD4DD7-D37B-4815-9D5A-D764FBEDC6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70A23B3-DEF3-4CD8-B615-4AE557E0D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E49AB-9190-4A58-8826-2F12CA27A454}" type="datetimeFigureOut">
              <a:rPr lang="en-GB" smtClean="0"/>
              <a:t>17/03/2021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CFA5B2-E827-4565-BE2E-3E0540A52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575ED44-3E24-454F-8469-909D802F8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6AF77-1809-4C31-932C-F06B078D66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8350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3BA953-57A5-4DCC-BB0E-55A5759084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259327-7A4F-441A-B6AA-6B6376F81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E49AB-9190-4A58-8826-2F12CA27A454}" type="datetimeFigureOut">
              <a:rPr lang="en-GB" smtClean="0"/>
              <a:t>17/03/2021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DE2DAD-EE64-4F5B-B3A7-3EF0ADB087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CF2F0A-8D46-40DA-B1FC-F289EF372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6AF77-1809-4C31-932C-F06B078D66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9657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E2EED5C-93C2-4165-9699-36B6A7393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E49AB-9190-4A58-8826-2F12CA27A454}" type="datetimeFigureOut">
              <a:rPr lang="en-GB" smtClean="0"/>
              <a:t>17/03/2021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68B899-0879-4A55-A3FC-E3F1608E3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91CC94-B526-4247-8F23-644A41D31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6AF77-1809-4C31-932C-F06B078D66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0101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37698-490A-44AB-9704-E12E5E3932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1BA45E-5D59-4005-872E-9955A80EC6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06E9F4-8892-43D9-AE69-4F7125FFFA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FE5621-FED3-44B4-8F3B-B108A64DE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E49AB-9190-4A58-8826-2F12CA27A454}" type="datetimeFigureOut">
              <a:rPr lang="en-GB" smtClean="0"/>
              <a:t>17/03/2021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7A845C-ABD2-4A66-96DB-AA7BA67D1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F6DBCE-9582-4108-9233-5BCDAEA7E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6AF77-1809-4C31-932C-F06B078D66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85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D30266-7ADD-4432-A747-723A79541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4632EEB-B415-4F99-ADDD-BBFD7D4087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200869-CDF8-43D8-821E-77A245E2BF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42343A-708C-4EFA-B8BD-8DFD046FA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E49AB-9190-4A58-8826-2F12CA27A454}" type="datetimeFigureOut">
              <a:rPr lang="en-GB" smtClean="0"/>
              <a:t>17/03/2021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18C902-8E71-4294-B43E-C9EC8F063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95AB33-8F88-43EC-8CEF-936A5BA7F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6AF77-1809-4C31-932C-F06B078D66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3967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665D5A9-D467-4BB2-8E2B-513445AE4F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F8DEC0-495A-4315-ABD2-D4D20B0768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80B0C4-2403-4CD4-9D7A-515C60012A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E49AB-9190-4A58-8826-2F12CA27A454}" type="datetimeFigureOut">
              <a:rPr lang="en-GB" smtClean="0"/>
              <a:t>17/03/2021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87C903-E018-4D70-A47E-8452161681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7D0F27-C911-4AC1-85FC-781D83D3A7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6AF77-1809-4C31-932C-F06B078D66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5983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D9642E-A70D-4DD8-B30C-00EC2EF42C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Solenoids in MADX and SAD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5468AE-FB1E-461A-97F6-9FEDAFE6C31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Leon van Riesen-Haupt, Rogelio Tomas, Katsunobu Oide, Helmut Burkhardt, Tobias Persson</a:t>
            </a:r>
          </a:p>
        </p:txBody>
      </p:sp>
    </p:spTree>
    <p:extLst>
      <p:ext uri="{BB962C8B-B14F-4D97-AF65-F5344CB8AC3E}">
        <p14:creationId xmlns:p14="http://schemas.microsoft.com/office/powerpoint/2010/main" val="38288279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5F0E08A-5FFA-4873-BBFA-DF3A2198FB3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/>
                  <a:t>Change in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 dirty="0"/>
                  <a:t>-functions due to tilted vs on-axis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5F0E08A-5FFA-4873-BBFA-DF3A2198FB3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7" r="-6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Content Placeholder 7" descr="Chart, histogram&#10;&#10;Description automatically generated">
            <a:extLst>
              <a:ext uri="{FF2B5EF4-FFF2-40B4-BE49-F238E27FC236}">
                <a16:creationId xmlns:a16="http://schemas.microsoft.com/office/drawing/2014/main" id="{7D820A16-3DFA-480E-B057-DC6BD7169B6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58194"/>
            <a:ext cx="5181600" cy="3886200"/>
          </a:xfrm>
        </p:spPr>
      </p:pic>
      <p:pic>
        <p:nvPicPr>
          <p:cNvPr id="6" name="Content Placeholder 5" descr="Chart&#10;&#10;Description automatically generated">
            <a:extLst>
              <a:ext uri="{FF2B5EF4-FFF2-40B4-BE49-F238E27FC236}">
                <a16:creationId xmlns:a16="http://schemas.microsoft.com/office/drawing/2014/main" id="{5B41BA89-FA12-470D-A737-D1A5DE50989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58194"/>
            <a:ext cx="5181600" cy="3886200"/>
          </a:xfrm>
        </p:spPr>
      </p:pic>
    </p:spTree>
    <p:extLst>
      <p:ext uri="{BB962C8B-B14F-4D97-AF65-F5344CB8AC3E}">
        <p14:creationId xmlns:p14="http://schemas.microsoft.com/office/powerpoint/2010/main" val="38134919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8E872E-BF1C-4CAA-8B0D-49AB941EA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Zoomed In</a:t>
            </a:r>
          </a:p>
        </p:txBody>
      </p:sp>
      <p:pic>
        <p:nvPicPr>
          <p:cNvPr id="6" name="Content Placeholder 5" descr="Chart&#10;&#10;Description automatically generated">
            <a:extLst>
              <a:ext uri="{FF2B5EF4-FFF2-40B4-BE49-F238E27FC236}">
                <a16:creationId xmlns:a16="http://schemas.microsoft.com/office/drawing/2014/main" id="{DAF2B8ED-CF94-45AE-9DDF-513236E3484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58194"/>
            <a:ext cx="5181600" cy="3886200"/>
          </a:xfrm>
        </p:spPr>
      </p:pic>
      <p:pic>
        <p:nvPicPr>
          <p:cNvPr id="8" name="Content Placeholder 7" descr="Chart, line chart&#10;&#10;Description automatically generated">
            <a:extLst>
              <a:ext uri="{FF2B5EF4-FFF2-40B4-BE49-F238E27FC236}">
                <a16:creationId xmlns:a16="http://schemas.microsoft.com/office/drawing/2014/main" id="{B5192BDE-8392-4E86-B834-BC4755B6561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58194"/>
            <a:ext cx="5181600" cy="3886200"/>
          </a:xfrm>
        </p:spPr>
      </p:pic>
    </p:spTree>
    <p:extLst>
      <p:ext uri="{BB962C8B-B14F-4D97-AF65-F5344CB8AC3E}">
        <p14:creationId xmlns:p14="http://schemas.microsoft.com/office/powerpoint/2010/main" val="21826805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5A9F7-C734-4948-94B8-F8E068E3C7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Emittance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872017B-4228-436B-BE73-3DE51864BC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3610915"/>
            <a:ext cx="5157787" cy="823912"/>
          </a:xfrm>
        </p:spPr>
        <p:txBody>
          <a:bodyPr/>
          <a:lstStyle/>
          <a:p>
            <a:r>
              <a:rPr lang="en-GB" dirty="0"/>
              <a:t>MADX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6">
                <a:extLst>
                  <a:ext uri="{FF2B5EF4-FFF2-40B4-BE49-F238E27FC236}">
                    <a16:creationId xmlns:a16="http://schemas.microsoft.com/office/drawing/2014/main" id="{113D646B-F692-41F9-A035-E224DF5132C6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318038267"/>
                  </p:ext>
                </p:extLst>
              </p:nvPr>
            </p:nvGraphicFramePr>
            <p:xfrm>
              <a:off x="839788" y="4434827"/>
              <a:ext cx="5157784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89446">
                      <a:extLst>
                        <a:ext uri="{9D8B030D-6E8A-4147-A177-3AD203B41FA5}">
                          <a16:colId xmlns:a16="http://schemas.microsoft.com/office/drawing/2014/main" val="2876232709"/>
                        </a:ext>
                      </a:extLst>
                    </a:gridCol>
                    <a:gridCol w="1289446">
                      <a:extLst>
                        <a:ext uri="{9D8B030D-6E8A-4147-A177-3AD203B41FA5}">
                          <a16:colId xmlns:a16="http://schemas.microsoft.com/office/drawing/2014/main" val="2319285248"/>
                        </a:ext>
                      </a:extLst>
                    </a:gridCol>
                    <a:gridCol w="1289446">
                      <a:extLst>
                        <a:ext uri="{9D8B030D-6E8A-4147-A177-3AD203B41FA5}">
                          <a16:colId xmlns:a16="http://schemas.microsoft.com/office/drawing/2014/main" val="3293085660"/>
                        </a:ext>
                      </a:extLst>
                    </a:gridCol>
                    <a:gridCol w="1289446">
                      <a:extLst>
                        <a:ext uri="{9D8B030D-6E8A-4147-A177-3AD203B41FA5}">
                          <a16:colId xmlns:a16="http://schemas.microsoft.com/office/drawing/2014/main" val="41934363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GB" sz="14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4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400" b="1" i="1" smtClean="0">
                                        <a:latin typeface="Cambria Math" panose="02040503050406030204" pitchFamily="18" charset="0"/>
                                      </a:rPr>
                                      <m:t>𝝐</m:t>
                                    </m:r>
                                  </m:e>
                                  <m:sub>
                                    <m:r>
                                      <a:rPr lang="en-GB" sz="1400" b="1" i="1" smtClean="0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4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400" b="1" i="1" smtClean="0">
                                        <a:latin typeface="Cambria Math" panose="02040503050406030204" pitchFamily="18" charset="0"/>
                                      </a:rPr>
                                      <m:t>𝝐</m:t>
                                    </m:r>
                                  </m:e>
                                  <m:sub>
                                    <m:r>
                                      <a:rPr lang="en-GB" sz="1400" b="1" i="1" smtClean="0"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4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400" b="1" i="1" smtClean="0">
                                        <a:latin typeface="Cambria Math" panose="02040503050406030204" pitchFamily="18" charset="0"/>
                                      </a:rPr>
                                      <m:t>𝝐</m:t>
                                    </m:r>
                                  </m:e>
                                  <m:sub>
                                    <m:r>
                                      <a:rPr lang="en-GB" sz="1400" b="1" i="1" smtClean="0">
                                        <a:latin typeface="Cambria Math" panose="02040503050406030204" pitchFamily="18" charset="0"/>
                                      </a:rPr>
                                      <m:t>𝒛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4856576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No Solenoid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b="0" i="1" smtClean="0">
                                    <a:latin typeface="Cambria Math" panose="02040503050406030204" pitchFamily="18" charset="0"/>
                                  </a:rPr>
                                  <m:t>1.3×</m:t>
                                </m:r>
                                <m:sSup>
                                  <m:sSup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−13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4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b="0" i="1" smtClean="0">
                                    <a:latin typeface="Cambria Math" panose="02040503050406030204" pitchFamily="18" charset="0"/>
                                  </a:rPr>
                                  <m:t>2.4×</m:t>
                                </m:r>
                                <m:sSup>
                                  <m:sSup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−38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4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b="0" i="1" smtClean="0">
                                    <a:latin typeface="Cambria Math" panose="02040503050406030204" pitchFamily="18" charset="0"/>
                                  </a:rPr>
                                  <m:t>1.4×</m:t>
                                </m:r>
                                <m:sSup>
                                  <m:sSup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−10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4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504720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Solenoid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b="0" i="1" smtClean="0">
                                    <a:latin typeface="Cambria Math" panose="02040503050406030204" pitchFamily="18" charset="0"/>
                                  </a:rPr>
                                  <m:t>1.3×</m:t>
                                </m:r>
                                <m:sSup>
                                  <m:sSup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−13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4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b="0" i="1" smtClean="0">
                                    <a:latin typeface="Cambria Math" panose="02040503050406030204" pitchFamily="18" charset="0"/>
                                  </a:rPr>
                                  <m:t>1.4×</m:t>
                                </m:r>
                                <m:sSup>
                                  <m:sSup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−38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4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b="0" i="1" smtClean="0">
                                    <a:latin typeface="Cambria Math" panose="02040503050406030204" pitchFamily="18" charset="0"/>
                                  </a:rPr>
                                  <m:t>1.4×</m:t>
                                </m:r>
                                <m:sSup>
                                  <m:sSup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−10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4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4521011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Tilted Solenoid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b="0" i="1" smtClean="0">
                                    <a:latin typeface="Cambria Math" panose="02040503050406030204" pitchFamily="18" charset="0"/>
                                  </a:rPr>
                                  <m:t>1.3×</m:t>
                                </m:r>
                                <m:sSup>
                                  <m:sSup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−13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4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b="0" i="1" smtClean="0">
                                    <a:latin typeface="Cambria Math" panose="02040503050406030204" pitchFamily="18" charset="0"/>
                                  </a:rPr>
                                  <m:t>−5.7×</m:t>
                                </m:r>
                                <m:sSup>
                                  <m:sSup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−27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4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b="0" i="1" smtClean="0">
                                    <a:latin typeface="Cambria Math" panose="02040503050406030204" pitchFamily="18" charset="0"/>
                                  </a:rPr>
                                  <m:t>1.4×</m:t>
                                </m:r>
                                <m:sSup>
                                  <m:sSup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−10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4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1557222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6">
                <a:extLst>
                  <a:ext uri="{FF2B5EF4-FFF2-40B4-BE49-F238E27FC236}">
                    <a16:creationId xmlns:a16="http://schemas.microsoft.com/office/drawing/2014/main" id="{113D646B-F692-41F9-A035-E224DF5132C6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318038267"/>
                  </p:ext>
                </p:extLst>
              </p:nvPr>
            </p:nvGraphicFramePr>
            <p:xfrm>
              <a:off x="839788" y="4434827"/>
              <a:ext cx="5157784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89446">
                      <a:extLst>
                        <a:ext uri="{9D8B030D-6E8A-4147-A177-3AD203B41FA5}">
                          <a16:colId xmlns:a16="http://schemas.microsoft.com/office/drawing/2014/main" val="2876232709"/>
                        </a:ext>
                      </a:extLst>
                    </a:gridCol>
                    <a:gridCol w="1289446">
                      <a:extLst>
                        <a:ext uri="{9D8B030D-6E8A-4147-A177-3AD203B41FA5}">
                          <a16:colId xmlns:a16="http://schemas.microsoft.com/office/drawing/2014/main" val="2319285248"/>
                        </a:ext>
                      </a:extLst>
                    </a:gridCol>
                    <a:gridCol w="1289446">
                      <a:extLst>
                        <a:ext uri="{9D8B030D-6E8A-4147-A177-3AD203B41FA5}">
                          <a16:colId xmlns:a16="http://schemas.microsoft.com/office/drawing/2014/main" val="3293085660"/>
                        </a:ext>
                      </a:extLst>
                    </a:gridCol>
                    <a:gridCol w="1289446">
                      <a:extLst>
                        <a:ext uri="{9D8B030D-6E8A-4147-A177-3AD203B41FA5}">
                          <a16:colId xmlns:a16="http://schemas.microsoft.com/office/drawing/2014/main" val="41934363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GB" sz="14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472" t="-1639" r="-201887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1422" t="-1639" r="-102844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00000" t="-1639" r="-2358" b="-3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4856576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No Solenoid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472" t="-101639" r="-201887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1422" t="-101639" r="-102844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00000" t="-101639" r="-2358" b="-2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504720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Solenoid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472" t="-201639" r="-201887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1422" t="-201639" r="-102844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00000" t="-201639" r="-2358" b="-1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4521011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Tilted Solenoid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472" t="-301639" r="-201887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1422" t="-301639" r="-102844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00000" t="-301639" r="-2358" b="-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1557222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44AFD92-3D69-41DB-BF17-16E4EA27ED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3610915"/>
            <a:ext cx="5183188" cy="823912"/>
          </a:xfrm>
        </p:spPr>
        <p:txBody>
          <a:bodyPr/>
          <a:lstStyle/>
          <a:p>
            <a:r>
              <a:rPr lang="en-GB" dirty="0"/>
              <a:t>SAD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10">
                <a:extLst>
                  <a:ext uri="{FF2B5EF4-FFF2-40B4-BE49-F238E27FC236}">
                    <a16:creationId xmlns:a16="http://schemas.microsoft.com/office/drawing/2014/main" id="{71AF7004-57F7-40FB-B411-B0595DEF7DA9}"/>
                  </a:ext>
                </a:extLst>
              </p:cNvPr>
              <p:cNvGraphicFramePr>
                <a:graphicFrameLocks noGrp="1"/>
              </p:cNvGraphicFramePr>
              <p:nvPr>
                <p:ph sz="quarter" idx="4"/>
                <p:extLst>
                  <p:ext uri="{D42A27DB-BD31-4B8C-83A1-F6EECF244321}">
                    <p14:modId xmlns:p14="http://schemas.microsoft.com/office/powerpoint/2010/main" val="186997243"/>
                  </p:ext>
                </p:extLst>
              </p:nvPr>
            </p:nvGraphicFramePr>
            <p:xfrm>
              <a:off x="6172200" y="4434827"/>
              <a:ext cx="5183188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95797">
                      <a:extLst>
                        <a:ext uri="{9D8B030D-6E8A-4147-A177-3AD203B41FA5}">
                          <a16:colId xmlns:a16="http://schemas.microsoft.com/office/drawing/2014/main" val="3900037723"/>
                        </a:ext>
                      </a:extLst>
                    </a:gridCol>
                    <a:gridCol w="1295797">
                      <a:extLst>
                        <a:ext uri="{9D8B030D-6E8A-4147-A177-3AD203B41FA5}">
                          <a16:colId xmlns:a16="http://schemas.microsoft.com/office/drawing/2014/main" val="483722876"/>
                        </a:ext>
                      </a:extLst>
                    </a:gridCol>
                    <a:gridCol w="1295797">
                      <a:extLst>
                        <a:ext uri="{9D8B030D-6E8A-4147-A177-3AD203B41FA5}">
                          <a16:colId xmlns:a16="http://schemas.microsoft.com/office/drawing/2014/main" val="1260792256"/>
                        </a:ext>
                      </a:extLst>
                    </a:gridCol>
                    <a:gridCol w="1295797">
                      <a:extLst>
                        <a:ext uri="{9D8B030D-6E8A-4147-A177-3AD203B41FA5}">
                          <a16:colId xmlns:a16="http://schemas.microsoft.com/office/drawing/2014/main" val="69554630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GB" sz="14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4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400" b="1" i="1" smtClean="0">
                                        <a:latin typeface="Cambria Math" panose="02040503050406030204" pitchFamily="18" charset="0"/>
                                      </a:rPr>
                                      <m:t>𝝐</m:t>
                                    </m:r>
                                  </m:e>
                                  <m:sub>
                                    <m:r>
                                      <a:rPr lang="en-GB" sz="1400" b="1" i="1" smtClean="0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4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400" b="1" i="1" smtClean="0">
                                        <a:latin typeface="Cambria Math" panose="02040503050406030204" pitchFamily="18" charset="0"/>
                                      </a:rPr>
                                      <m:t>𝝐</m:t>
                                    </m:r>
                                  </m:e>
                                  <m:sub>
                                    <m:r>
                                      <a:rPr lang="en-GB" sz="1400" b="1" i="1" smtClean="0"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4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400" b="1" i="1" smtClean="0">
                                        <a:latin typeface="Cambria Math" panose="02040503050406030204" pitchFamily="18" charset="0"/>
                                      </a:rPr>
                                      <m:t>𝝐</m:t>
                                    </m:r>
                                  </m:e>
                                  <m:sub>
                                    <m:r>
                                      <a:rPr lang="en-GB" sz="1400" b="1" i="1" smtClean="0">
                                        <a:latin typeface="Cambria Math" panose="02040503050406030204" pitchFamily="18" charset="0"/>
                                      </a:rPr>
                                      <m:t>𝒛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1423007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No Solenoid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b="0" i="1" smtClean="0">
                                    <a:latin typeface="Cambria Math" panose="02040503050406030204" pitchFamily="18" charset="0"/>
                                  </a:rPr>
                                  <m:t>1.3×</m:t>
                                </m:r>
                                <m:sSup>
                                  <m:sSup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−13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4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b="0" i="1" smtClean="0">
                                    <a:latin typeface="Cambria Math" panose="02040503050406030204" pitchFamily="18" charset="0"/>
                                  </a:rPr>
                                  <m:t>−3.5×</m:t>
                                </m:r>
                                <m:sSup>
                                  <m:sSup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−24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4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b="0" i="1" smtClean="0">
                                    <a:latin typeface="Cambria Math" panose="02040503050406030204" pitchFamily="18" charset="0"/>
                                  </a:rPr>
                                  <m:t>1.4×</m:t>
                                </m:r>
                                <m:sSup>
                                  <m:sSup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−10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4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202086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Solenoid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b="0" i="1" smtClean="0">
                                    <a:latin typeface="Cambria Math" panose="02040503050406030204" pitchFamily="18" charset="0"/>
                                  </a:rPr>
                                  <m:t>1.3×</m:t>
                                </m:r>
                                <m:sSup>
                                  <m:sSup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−13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4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b="0" i="1" smtClean="0">
                                    <a:latin typeface="Cambria Math" panose="02040503050406030204" pitchFamily="18" charset="0"/>
                                  </a:rPr>
                                  <m:t>6.4×</m:t>
                                </m:r>
                                <m:sSup>
                                  <m:sSup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−24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4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b="0" i="1" smtClean="0">
                                    <a:latin typeface="Cambria Math" panose="02040503050406030204" pitchFamily="18" charset="0"/>
                                  </a:rPr>
                                  <m:t>1.4×</m:t>
                                </m:r>
                                <m:sSup>
                                  <m:sSup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−10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4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850586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Tilted Solenoid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b="0" i="1" smtClean="0">
                                    <a:latin typeface="Cambria Math" panose="02040503050406030204" pitchFamily="18" charset="0"/>
                                  </a:rPr>
                                  <m:t>1.3×</m:t>
                                </m:r>
                                <m:sSup>
                                  <m:sSup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−13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4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b="0" i="1" smtClean="0">
                                    <a:latin typeface="Cambria Math" panose="02040503050406030204" pitchFamily="18" charset="0"/>
                                  </a:rPr>
                                  <m:t>4.0×</m:t>
                                </m:r>
                                <m:sSup>
                                  <m:sSup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−18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4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b="0" i="1" smtClean="0">
                                    <a:latin typeface="Cambria Math" panose="02040503050406030204" pitchFamily="18" charset="0"/>
                                  </a:rPr>
                                  <m:t>1.4×</m:t>
                                </m:r>
                                <m:sSup>
                                  <m:sSup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−10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4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9753416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10">
                <a:extLst>
                  <a:ext uri="{FF2B5EF4-FFF2-40B4-BE49-F238E27FC236}">
                    <a16:creationId xmlns:a16="http://schemas.microsoft.com/office/drawing/2014/main" id="{71AF7004-57F7-40FB-B411-B0595DEF7DA9}"/>
                  </a:ext>
                </a:extLst>
              </p:cNvPr>
              <p:cNvGraphicFramePr>
                <a:graphicFrameLocks noGrp="1"/>
              </p:cNvGraphicFramePr>
              <p:nvPr>
                <p:ph sz="quarter" idx="4"/>
                <p:extLst>
                  <p:ext uri="{D42A27DB-BD31-4B8C-83A1-F6EECF244321}">
                    <p14:modId xmlns:p14="http://schemas.microsoft.com/office/powerpoint/2010/main" val="186997243"/>
                  </p:ext>
                </p:extLst>
              </p:nvPr>
            </p:nvGraphicFramePr>
            <p:xfrm>
              <a:off x="6172200" y="4434827"/>
              <a:ext cx="5183188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95797">
                      <a:extLst>
                        <a:ext uri="{9D8B030D-6E8A-4147-A177-3AD203B41FA5}">
                          <a16:colId xmlns:a16="http://schemas.microsoft.com/office/drawing/2014/main" val="3900037723"/>
                        </a:ext>
                      </a:extLst>
                    </a:gridCol>
                    <a:gridCol w="1295797">
                      <a:extLst>
                        <a:ext uri="{9D8B030D-6E8A-4147-A177-3AD203B41FA5}">
                          <a16:colId xmlns:a16="http://schemas.microsoft.com/office/drawing/2014/main" val="483722876"/>
                        </a:ext>
                      </a:extLst>
                    </a:gridCol>
                    <a:gridCol w="1295797">
                      <a:extLst>
                        <a:ext uri="{9D8B030D-6E8A-4147-A177-3AD203B41FA5}">
                          <a16:colId xmlns:a16="http://schemas.microsoft.com/office/drawing/2014/main" val="1260792256"/>
                        </a:ext>
                      </a:extLst>
                    </a:gridCol>
                    <a:gridCol w="1295797">
                      <a:extLst>
                        <a:ext uri="{9D8B030D-6E8A-4147-A177-3AD203B41FA5}">
                          <a16:colId xmlns:a16="http://schemas.microsoft.com/office/drawing/2014/main" val="69554630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GB" sz="14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469" t="-1639" r="-201408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1415" t="-1639" r="-102358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000" t="-1639" r="-1878" b="-3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1423007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No Solenoid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469" t="-101639" r="-201408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1415" t="-101639" r="-102358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000" t="-101639" r="-1878" b="-2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202086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Solenoid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469" t="-201639" r="-201408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1415" t="-201639" r="-102358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000" t="-201639" r="-1878" b="-1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850586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Tilted Solenoid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469" t="-301639" r="-201408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1415" t="-301639" r="-102358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000" t="-301639" r="-1878" b="-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9753416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DFF97C7-F010-473E-85BC-430AE7D99138}"/>
                  </a:ext>
                </a:extLst>
              </p:cNvPr>
              <p:cNvSpPr txBox="1"/>
              <p:nvPr/>
            </p:nvSpPr>
            <p:spPr>
              <a:xfrm>
                <a:off x="839788" y="1690688"/>
                <a:ext cx="10453646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800" dirty="0"/>
                  <a:t>Evaluated at 1GeV to avoid tapering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2800" dirty="0"/>
                  <a:t>Currently MADX tapering not good with EMIT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800" dirty="0"/>
                  <a:t>Cavities reduced to 1 MV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800" dirty="0"/>
                  <a:t>Can be scaled up to full 45.6 GeV by multiplying by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45.6</m:t>
                        </m:r>
                      </m:e>
                      <m:sup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sz="28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DFF97C7-F010-473E-85BC-430AE7D991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788" y="1690688"/>
                <a:ext cx="10453646" cy="1815882"/>
              </a:xfrm>
              <a:prstGeom prst="rect">
                <a:avLst/>
              </a:prstGeom>
              <a:blipFill>
                <a:blip r:embed="rId4"/>
                <a:stretch>
                  <a:fillRect l="-1050" t="-3020" b="-87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321987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6">
                <a:extLst>
                  <a:ext uri="{FF2B5EF4-FFF2-40B4-BE49-F238E27FC236}">
                    <a16:creationId xmlns:a16="http://schemas.microsoft.com/office/drawing/2014/main" id="{07394C62-0CE1-4099-9DF8-8C72F61F29A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dirty="0"/>
                  <a:t> from Tracking</a:t>
                </a:r>
              </a:p>
            </p:txBody>
          </p:sp>
        </mc:Choice>
        <mc:Fallback xmlns="">
          <p:sp>
            <p:nvSpPr>
              <p:cNvPr id="7" name="Title 6">
                <a:extLst>
                  <a:ext uri="{FF2B5EF4-FFF2-40B4-BE49-F238E27FC236}">
                    <a16:creationId xmlns:a16="http://schemas.microsoft.com/office/drawing/2014/main" id="{07394C62-0CE1-4099-9DF8-8C72F61F29A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3FFCFA7C-E8FD-425B-9331-7AF3BCD1D08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/>
                  <a:t>Large disagreement between MADX and SAD</a:t>
                </a:r>
              </a:p>
              <a:p>
                <a:pPr marL="742950" lvl="1" indent="-285750"/>
                <a:r>
                  <a:rPr lang="en-GB" dirty="0"/>
                  <a:t>No effect from Solenoid in MADX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800" dirty="0"/>
                  <a:t>Can check </a:t>
                </a:r>
                <a:r>
                  <a:rPr lang="en-GB" dirty="0"/>
                  <a:t>physics by evaluating emittance from tracking</a:t>
                </a:r>
              </a:p>
              <a:p>
                <a:pPr marL="742950" lvl="1" indent="-285750"/>
                <a:r>
                  <a:rPr lang="en-GB" dirty="0"/>
                  <a:t>Has shown good agreement in the past for </a:t>
                </a:r>
                <a:r>
                  <a:rPr lang="en-GB" dirty="0" err="1"/>
                  <a:t>tt</a:t>
                </a:r>
                <a:r>
                  <a:rPr lang="en-GB" dirty="0"/>
                  <a:t> lattice</a:t>
                </a:r>
              </a:p>
              <a:p>
                <a:pPr marL="285750" indent="-285750"/>
                <a:r>
                  <a:rPr lang="en-GB" dirty="0"/>
                  <a:t>Need to do at full 45.6 GeV to get enough damping</a:t>
                </a:r>
              </a:p>
              <a:p>
                <a:pPr marL="742950" lvl="1" indent="-285750"/>
                <a:r>
                  <a:rPr lang="en-GB" dirty="0"/>
                  <a:t>Also need more turns than for </a:t>
                </a:r>
                <a:r>
                  <a:rPr lang="en-GB" dirty="0" err="1"/>
                  <a:t>tt</a:t>
                </a:r>
                <a:r>
                  <a:rPr lang="en-GB" dirty="0"/>
                  <a:t> lattice</a:t>
                </a:r>
              </a:p>
              <a:p>
                <a:pPr marL="285750" indent="-285750"/>
                <a:r>
                  <a:rPr lang="en-GB" dirty="0"/>
                  <a:t>Based on 1 GeV results expect emittance of</a:t>
                </a:r>
              </a:p>
              <a:p>
                <a:pPr marL="742950" lvl="1" indent="-285750"/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2.7×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−10</m:t>
                        </m:r>
                      </m:sup>
                    </m:sSup>
                    <m:r>
                      <a:rPr lang="en-GB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GB" dirty="0"/>
                  <a:t> from MADX</a:t>
                </a:r>
              </a:p>
              <a:p>
                <a:pPr marL="742950" lvl="1" indent="-285750"/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5.6×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−10</m:t>
                        </m:r>
                      </m:sup>
                    </m:sSup>
                    <m:r>
                      <a:rPr lang="en-GB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GB" dirty="0"/>
                  <a:t> from SAD</a:t>
                </a:r>
              </a:p>
              <a:p>
                <a:pPr marL="742950" lvl="1" indent="-285750"/>
                <a:endParaRPr lang="en-GB" dirty="0"/>
              </a:p>
              <a:p>
                <a:pPr marL="742950" lvl="1" indent="-285750"/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3FFCFA7C-E8FD-425B-9331-7AF3BCD1D08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67266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441BDDA-6B2B-4CF4-A946-0F8CECFD9E2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dirty="0"/>
                  <a:t> from Tracking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441BDDA-6B2B-4CF4-A946-0F8CECFD9E2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92C32F-E6AA-436A-8772-1F5384E2A1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MADX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95BAB4B-3394-4315-B7BC-F342FEDCE6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/>
              <a:t>SAD</a:t>
            </a:r>
          </a:p>
        </p:txBody>
      </p:sp>
      <p:pic>
        <p:nvPicPr>
          <p:cNvPr id="8" name="Content Placeholder 7" descr="Chart, line chart&#10;&#10;Description automatically generated">
            <a:extLst>
              <a:ext uri="{FF2B5EF4-FFF2-40B4-BE49-F238E27FC236}">
                <a16:creationId xmlns:a16="http://schemas.microsoft.com/office/drawing/2014/main" id="{F543F645-8615-4F2D-8799-9CCBA7D3278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289" y="2505075"/>
            <a:ext cx="4912784" cy="3684588"/>
          </a:xfrm>
        </p:spPr>
      </p:pic>
      <p:pic>
        <p:nvPicPr>
          <p:cNvPr id="13" name="Content Placeholder 12" descr="Chart, line chart&#10;&#10;Description automatically generated">
            <a:extLst>
              <a:ext uri="{FF2B5EF4-FFF2-40B4-BE49-F238E27FC236}">
                <a16:creationId xmlns:a16="http://schemas.microsoft.com/office/drawing/2014/main" id="{42FE5AE3-265F-4DD3-B524-AA4D2BF4672D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7402" y="2505075"/>
            <a:ext cx="4912784" cy="3684588"/>
          </a:xfrm>
        </p:spPr>
      </p:pic>
    </p:spTree>
    <p:extLst>
      <p:ext uri="{BB962C8B-B14F-4D97-AF65-F5344CB8AC3E}">
        <p14:creationId xmlns:p14="http://schemas.microsoft.com/office/powerpoint/2010/main" val="18386117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B08E336-7ECA-49E0-974C-1E7226F60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F67DD7E3-A921-406B-B0B7-A1FE6C2034B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dirty="0"/>
                  <a:t>Very good agreement between MADX and SAD for Twiss with an on-axis solenoid</a:t>
                </a:r>
              </a:p>
              <a:p>
                <a:r>
                  <a:rPr lang="en-GB" dirty="0"/>
                  <a:t>Not so good agreement for Twiss with tilted solenoid</a:t>
                </a:r>
              </a:p>
              <a:p>
                <a:r>
                  <a:rPr lang="en-GB" dirty="0"/>
                  <a:t>Emittance in the presence of solenoids </a:t>
                </a:r>
              </a:p>
              <a:p>
                <a:r>
                  <a:rPr lang="en-GB" dirty="0"/>
                  <a:t>Emittance in MADX seems unchanged by solenoid</a:t>
                </a:r>
              </a:p>
              <a:p>
                <a:pPr lvl="1"/>
                <a:r>
                  <a:rPr lang="en-GB" dirty="0"/>
                  <a:t>Both tilted and normal</a:t>
                </a:r>
              </a:p>
              <a:p>
                <a:r>
                  <a:rPr lang="en-GB" dirty="0"/>
                  <a:t>Emittance from tracking with solenoid agrees between both codes</a:t>
                </a:r>
              </a:p>
              <a:p>
                <a:pPr lvl="1"/>
                <a:r>
                  <a:rPr lang="en-GB" dirty="0"/>
                  <a:t>Also agrees with MADX EMIT result</a:t>
                </a:r>
              </a:p>
              <a:p>
                <a:pPr lvl="2"/>
                <a:r>
                  <a:rPr lang="en-GB" dirty="0"/>
                  <a:t>DISCLAIMER: emittance calculated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&lt;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&gt;&lt;</m:t>
                        </m:r>
                        <m:sSubSup>
                          <m:sSub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&gt;−&lt;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&gt;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F67DD7E3-A921-406B-B0B7-A1FE6C2034B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9114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48ACF-9252-4AF1-9460-28FFFFD5A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Strategy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6DD2B79-4C64-45C2-9A4A-07325A137E8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GB" dirty="0"/>
                  <a:t>Take lattice without solenoid that has been well tested</a:t>
                </a:r>
              </a:p>
              <a:p>
                <a:pPr lvl="1"/>
                <a:r>
                  <a:rPr lang="en-GB" dirty="0"/>
                  <a:t>FCC-</a:t>
                </a:r>
                <a:r>
                  <a:rPr lang="en-GB" dirty="0" err="1"/>
                  <a:t>ee</a:t>
                </a:r>
                <a:r>
                  <a:rPr lang="en-GB" dirty="0"/>
                  <a:t> ZZ V213</a:t>
                </a:r>
              </a:p>
              <a:p>
                <a:pPr lvl="1"/>
                <a:r>
                  <a:rPr lang="en-GB" dirty="0"/>
                  <a:t>Extensive comparisons (linear optics, momentum and amplitude detuning, DA, emittance, radiation integrals…)</a:t>
                </a:r>
              </a:p>
              <a:p>
                <a:pPr lvl="1"/>
                <a:r>
                  <a:rPr lang="en-GB" dirty="0"/>
                  <a:t>Guarantees everything except the solenoid is identical</a:t>
                </a:r>
              </a:p>
              <a:p>
                <a:r>
                  <a:rPr lang="en-GB" dirty="0"/>
                  <a:t>Install a normal solenoid-</a:t>
                </a:r>
                <a:r>
                  <a:rPr lang="en-GB" dirty="0" err="1"/>
                  <a:t>antisolenoid</a:t>
                </a:r>
                <a:endParaRPr lang="en-GB" dirty="0"/>
              </a:p>
              <a:p>
                <a:pPr lvl="1"/>
                <a:r>
                  <a:rPr lang="en-GB" dirty="0"/>
                  <a:t>Compare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 dirty="0"/>
                  <a:t>-beating due to solenoid</a:t>
                </a:r>
              </a:p>
              <a:p>
                <a:pPr lvl="1"/>
                <a:r>
                  <a:rPr lang="en-GB" dirty="0"/>
                  <a:t>Compare transfer matrices</a:t>
                </a:r>
              </a:p>
              <a:p>
                <a:pPr lvl="1"/>
                <a:r>
                  <a:rPr lang="en-GB" dirty="0"/>
                  <a:t>Help understand the correct MADX and SAD settings</a:t>
                </a:r>
              </a:p>
              <a:p>
                <a:r>
                  <a:rPr lang="en-GB" dirty="0"/>
                  <a:t>Apply tilt to solenoids</a:t>
                </a:r>
              </a:p>
              <a:p>
                <a:pPr lvl="1"/>
                <a:r>
                  <a:rPr lang="en-GB" dirty="0"/>
                  <a:t>Compare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 dirty="0"/>
                  <a:t>-beating due to tilted solenoid</a:t>
                </a:r>
              </a:p>
              <a:p>
                <a:r>
                  <a:rPr lang="en-GB" dirty="0"/>
                  <a:t>Further comparisons</a:t>
                </a:r>
              </a:p>
              <a:p>
                <a:pPr lvl="1"/>
                <a:r>
                  <a:rPr lang="en-GB" dirty="0"/>
                  <a:t>E.g. emittance studies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6DD2B79-4C64-45C2-9A4A-07325A137E8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28" t="-35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05149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F01D1-6788-4268-A213-AC731F681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Baseline Lattice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4FABEFC-0A44-438E-8DF4-18411ACFD56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5257800" cy="4351338"/>
              </a:xfrm>
            </p:spPr>
            <p:txBody>
              <a:bodyPr/>
              <a:lstStyle/>
              <a:p>
                <a:r>
                  <a:rPr lang="en-GB" dirty="0"/>
                  <a:t>Good agreement between MADX and SAD optics to order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−7</m:t>
                        </m:r>
                      </m:sup>
                    </m:sSup>
                  </m:oMath>
                </a14:m>
                <a:endParaRPr lang="en-GB" dirty="0"/>
              </a:p>
              <a:p>
                <a:r>
                  <a:rPr lang="en-GB" dirty="0"/>
                  <a:t>Gives a good idea of how much of an error we expect to see after installing solenoids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4FABEFC-0A44-438E-8DF4-18411ACFD56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5257800" cy="4351338"/>
              </a:xfrm>
              <a:blipFill>
                <a:blip r:embed="rId2"/>
                <a:stretch>
                  <a:fillRect l="-2088" t="-2241" r="-34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83DEDC10-4DA6-420E-B3BB-35568BE9B3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690688"/>
            <a:ext cx="5852172" cy="438912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7BCD0C0-46A4-43D5-B352-528975E2DC4D}"/>
                  </a:ext>
                </a:extLst>
              </p:cNvPr>
              <p:cNvSpPr txBox="1"/>
              <p:nvPr/>
            </p:nvSpPr>
            <p:spPr>
              <a:xfrm>
                <a:off x="6884894" y="1317812"/>
                <a:ext cx="4773706" cy="3728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Difference in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 dirty="0"/>
                  <a:t>-functions in MADX and SAD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7BCD0C0-46A4-43D5-B352-528975E2DC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4894" y="1317812"/>
                <a:ext cx="4773706" cy="372876"/>
              </a:xfrm>
              <a:prstGeom prst="rect">
                <a:avLst/>
              </a:prstGeom>
              <a:blipFill>
                <a:blip r:embed="rId4"/>
                <a:stretch>
                  <a:fillRect l="-1020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4574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781494-0B84-4841-A894-4B5A1696E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Installing Solenoids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BEBE4A-F38B-4607-A2AA-873D9F5E1E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MADX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13410B02-8EC8-4505-852A-8CB2F050959C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GB" dirty="0"/>
                  <a:t>Solenoid as element</a:t>
                </a:r>
              </a:p>
              <a:p>
                <a:r>
                  <a:rPr lang="en-GB" dirty="0"/>
                  <a:t>Need to convert field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GB" dirty="0"/>
                  <a:t>and specify length of element</a:t>
                </a:r>
              </a:p>
              <a:p>
                <a:r>
                  <a:rPr lang="en-GB" dirty="0"/>
                  <a:t>Install two 1 m solenoids around IP</a:t>
                </a:r>
              </a:p>
              <a:p>
                <a:r>
                  <a:rPr lang="en-GB" dirty="0"/>
                  <a:t>Install two 1 m anti-solenoids around main solenoid</a:t>
                </a:r>
              </a:p>
              <a:p>
                <a:pPr lvl="1"/>
                <a:endParaRPr lang="en-GB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13410B02-8EC8-4505-852A-8CB2F050959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2"/>
                <a:stretch>
                  <a:fillRect l="-2128" t="-3808" r="-29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FE8CA94-DB09-4E80-B2CE-7472A12899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/>
              <a:t>SAD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2A3DC00-130E-4921-9942-78FFBBEFEAA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Solenoid markers define where longitudinal field changes</a:t>
            </a:r>
          </a:p>
          <a:p>
            <a:r>
              <a:rPr lang="en-GB" dirty="0"/>
              <a:t>Specify absolute field (in T)</a:t>
            </a:r>
          </a:p>
          <a:p>
            <a:r>
              <a:rPr lang="en-GB" dirty="0"/>
              <a:t>One marker at the IP defining solenoid field</a:t>
            </a:r>
          </a:p>
          <a:p>
            <a:r>
              <a:rPr lang="en-GB" dirty="0"/>
              <a:t>Next marker at interface of solenoid/anti-solenoid</a:t>
            </a:r>
          </a:p>
          <a:p>
            <a:r>
              <a:rPr lang="en-GB" dirty="0"/>
              <a:t>Final marker at exit of </a:t>
            </a:r>
            <a:r>
              <a:rPr lang="en-GB" dirty="0" err="1"/>
              <a:t>antisolenoid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39394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6">
                <a:extLst>
                  <a:ext uri="{FF2B5EF4-FFF2-40B4-BE49-F238E27FC236}">
                    <a16:creationId xmlns:a16="http://schemas.microsoft.com/office/drawing/2014/main" id="{97387E3A-1AE5-4A9D-BCAE-462EBF8B93D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/>
                  <a:t>Change in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 dirty="0"/>
                  <a:t>-functions due to Solenoid</a:t>
                </a:r>
              </a:p>
            </p:txBody>
          </p:sp>
        </mc:Choice>
        <mc:Fallback xmlns="">
          <p:sp>
            <p:nvSpPr>
              <p:cNvPr id="7" name="Title 6">
                <a:extLst>
                  <a:ext uri="{FF2B5EF4-FFF2-40B4-BE49-F238E27FC236}">
                    <a16:creationId xmlns:a16="http://schemas.microsoft.com/office/drawing/2014/main" id="{97387E3A-1AE5-4A9D-BCAE-462EBF8B93D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Content Placeholder 10" descr="Chart&#10;&#10;Description automatically generated">
            <a:extLst>
              <a:ext uri="{FF2B5EF4-FFF2-40B4-BE49-F238E27FC236}">
                <a16:creationId xmlns:a16="http://schemas.microsoft.com/office/drawing/2014/main" id="{F46F4BA7-D240-42E9-88DC-1FC30562010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58194"/>
            <a:ext cx="5181600" cy="3886200"/>
          </a:xfrm>
        </p:spPr>
      </p:pic>
      <p:pic>
        <p:nvPicPr>
          <p:cNvPr id="13" name="Content Placeholder 12" descr="Chart, histogram&#10;&#10;Description automatically generated">
            <a:extLst>
              <a:ext uri="{FF2B5EF4-FFF2-40B4-BE49-F238E27FC236}">
                <a16:creationId xmlns:a16="http://schemas.microsoft.com/office/drawing/2014/main" id="{F113D67F-382E-4C16-8F5C-4F2FF8A0F0B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58194"/>
            <a:ext cx="5181600" cy="3886200"/>
          </a:xfrm>
        </p:spPr>
      </p:pic>
    </p:spTree>
    <p:extLst>
      <p:ext uri="{BB962C8B-B14F-4D97-AF65-F5344CB8AC3E}">
        <p14:creationId xmlns:p14="http://schemas.microsoft.com/office/powerpoint/2010/main" val="503423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9C50A-09CD-4AAC-A6F6-344EC7B97F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Zoomed In</a:t>
            </a:r>
          </a:p>
        </p:txBody>
      </p:sp>
      <p:pic>
        <p:nvPicPr>
          <p:cNvPr id="6" name="Content Placeholder 5" descr="Chart&#10;&#10;Description automatically generated">
            <a:extLst>
              <a:ext uri="{FF2B5EF4-FFF2-40B4-BE49-F238E27FC236}">
                <a16:creationId xmlns:a16="http://schemas.microsoft.com/office/drawing/2014/main" id="{DEA0FE36-FD30-4096-8449-70BA49682A3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58194"/>
            <a:ext cx="5181600" cy="3886200"/>
          </a:xfrm>
        </p:spPr>
      </p:pic>
      <p:pic>
        <p:nvPicPr>
          <p:cNvPr id="8" name="Content Placeholder 7" descr="Chart, line chart&#10;&#10;Description automatically generated">
            <a:extLst>
              <a:ext uri="{FF2B5EF4-FFF2-40B4-BE49-F238E27FC236}">
                <a16:creationId xmlns:a16="http://schemas.microsoft.com/office/drawing/2014/main" id="{C9EE25FB-4922-4230-A0FF-FB253EC4955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58194"/>
            <a:ext cx="5181600" cy="3886200"/>
          </a:xfr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CFE1835-8D94-4190-82B6-A4676D7F47CE}"/>
              </a:ext>
            </a:extLst>
          </p:cNvPr>
          <p:cNvCxnSpPr/>
          <p:nvPr/>
        </p:nvCxnSpPr>
        <p:spPr>
          <a:xfrm flipH="1" flipV="1">
            <a:off x="2050676" y="5257800"/>
            <a:ext cx="336177" cy="79337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BE41AEEB-DB2A-4F02-A494-99E93823A41C}"/>
              </a:ext>
            </a:extLst>
          </p:cNvPr>
          <p:cNvSpPr txBox="1"/>
          <p:nvPr/>
        </p:nvSpPr>
        <p:spPr>
          <a:xfrm>
            <a:off x="2470068" y="6051176"/>
            <a:ext cx="3402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Small geometry difference to reference lattice (see next slide)</a:t>
            </a:r>
          </a:p>
        </p:txBody>
      </p:sp>
    </p:spTree>
    <p:extLst>
      <p:ext uri="{BB962C8B-B14F-4D97-AF65-F5344CB8AC3E}">
        <p14:creationId xmlns:p14="http://schemas.microsoft.com/office/powerpoint/2010/main" val="39330593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57945C3-F065-4C2E-A54A-FD25891D7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Tilting the Solenoid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49ED89D-32A7-4D80-B711-5F3BF761ED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MADX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169A0BA7-E54B-4AA9-BE48-F2591CF1C5EE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GB" dirty="0"/>
                  <a:t>Install solenoid as before</a:t>
                </a:r>
              </a:p>
              <a:p>
                <a:r>
                  <a:rPr lang="en-GB" dirty="0"/>
                  <a:t>Implement tilt like alignment errors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𝐷𝑇𝐻𝐸𝑇𝐴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/2</m:t>
                    </m:r>
                  </m:oMath>
                </a14:m>
                <a:endParaRPr lang="en-GB" dirty="0"/>
              </a:p>
              <a:p>
                <a:pPr lvl="1"/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𝐷𝑋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𝑑𝑖𝑠𝑡𝑎𝑛𝑐𝑒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𝑡𝑜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𝐼𝑃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×</m:t>
                    </m:r>
                    <m:func>
                      <m:func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𝜙</m:t>
                                </m:r>
                              </m:num>
                              <m:den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</m:func>
                  </m:oMath>
                </a14:m>
                <a:endParaRPr lang="en-GB" dirty="0"/>
              </a:p>
              <a:p>
                <a:r>
                  <a:rPr lang="en-GB" dirty="0"/>
                  <a:t>Reference orbit = orbit before error is applied</a:t>
                </a:r>
              </a:p>
              <a:p>
                <a:r>
                  <a:rPr lang="en-GB" dirty="0"/>
                  <a:t>Essentially a perturbation</a:t>
                </a:r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169A0BA7-E54B-4AA9-BE48-F2591CF1C5E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2"/>
                <a:stretch>
                  <a:fillRect l="-1891" t="-3311" r="-34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EAB233E-EF59-47FE-8100-9DFE7510D1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/>
              <a:t>SAD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8">
                <a:extLst>
                  <a:ext uri="{FF2B5EF4-FFF2-40B4-BE49-F238E27FC236}">
                    <a16:creationId xmlns:a16="http://schemas.microsoft.com/office/drawing/2014/main" id="{E8FDD79D-C28D-4C57-B133-750F30D60A6B}"/>
                  </a:ext>
                </a:extLst>
              </p:cNvPr>
              <p:cNvSpPr>
                <a:spLocks noGrp="1"/>
              </p:cNvSpPr>
              <p:nvPr>
                <p:ph sz="quarter" idx="4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GB" dirty="0"/>
                  <a:t>Define angle of field vs. reference orbit at one of the markers </a:t>
                </a:r>
              </a:p>
              <a:p>
                <a:pPr lvl="1"/>
                <a:r>
                  <a:rPr lang="en-GB" dirty="0"/>
                  <a:t>GEO = 1</a:t>
                </a: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dirty="0" smtClean="0"/>
                      <m:t>DPX</m:t>
                    </m:r>
                    <m:r>
                      <m:rPr>
                        <m:nor/>
                      </m:rPr>
                      <a:rPr lang="en-GB" dirty="0" smtClean="0"/>
                      <m:t> = </m:t>
                    </m:r>
                    <m:r>
                      <m:rPr>
                        <m:nor/>
                      </m:rPr>
                      <a:rPr lang="en-GB" dirty="0" smtClean="0"/>
                      <m:t>CHI</m:t>
                    </m:r>
                    <m:r>
                      <m:rPr>
                        <m:nor/>
                      </m:rPr>
                      <a:rPr lang="en-GB" dirty="0" smtClean="0"/>
                      <m:t>1=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/2</m:t>
                    </m:r>
                  </m:oMath>
                </a14:m>
                <a:endParaRPr lang="en-GB" dirty="0"/>
              </a:p>
              <a:p>
                <a:r>
                  <a:rPr lang="en-GB" dirty="0"/>
                  <a:t>Geometry of other markers derived from this</a:t>
                </a:r>
              </a:p>
              <a:p>
                <a:r>
                  <a:rPr lang="en-GB" dirty="0"/>
                  <a:t>CAREFUL: this changes the length of machine by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b="0" i="0" smtClean="0">
                                <a:latin typeface="Cambria Math" panose="02040503050406030204" pitchFamily="18" charset="0"/>
                              </a:rPr>
                              <m:t>L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b="0" i="0" smtClean="0">
                                <a:latin typeface="Cambria Math" panose="02040503050406030204" pitchFamily="18" charset="0"/>
                              </a:rPr>
                              <m:t>sol</m:t>
                            </m:r>
                          </m:sub>
                        </m:sSub>
                      </m:fName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func>
                          <m:func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 b="0" i="0" smtClean="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d>
                              <m:d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𝜙</m:t>
                                    </m:r>
                                  </m:num>
                                  <m:den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</m:e>
                        </m:func>
                      </m:e>
                    </m:func>
                  </m:oMath>
                </a14:m>
                <a:endParaRPr lang="en-GB" dirty="0"/>
              </a:p>
              <a:p>
                <a:pPr lvl="1"/>
                <a:r>
                  <a:rPr lang="en-GB" dirty="0"/>
                  <a:t>Even if field = 0</a:t>
                </a:r>
              </a:p>
            </p:txBody>
          </p:sp>
        </mc:Choice>
        <mc:Fallback xmlns="">
          <p:sp>
            <p:nvSpPr>
              <p:cNvPr id="9" name="Content Placeholder 8">
                <a:extLst>
                  <a:ext uri="{FF2B5EF4-FFF2-40B4-BE49-F238E27FC236}">
                    <a16:creationId xmlns:a16="http://schemas.microsoft.com/office/drawing/2014/main" id="{E8FDD79D-C28D-4C57-B133-750F30D60A6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blipFill>
                <a:blip r:embed="rId3"/>
                <a:stretch>
                  <a:fillRect l="-1882" t="-3311" r="-31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056540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6">
                <a:extLst>
                  <a:ext uri="{FF2B5EF4-FFF2-40B4-BE49-F238E27FC236}">
                    <a16:creationId xmlns:a16="http://schemas.microsoft.com/office/drawing/2014/main" id="{7BA3FAE3-372E-46F0-A333-54B26E6E47F8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/>
                  <a:t>Change in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 dirty="0"/>
                  <a:t>-functions due to tilted Solenoid</a:t>
                </a:r>
              </a:p>
            </p:txBody>
          </p:sp>
        </mc:Choice>
        <mc:Fallback xmlns="">
          <p:sp>
            <p:nvSpPr>
              <p:cNvPr id="7" name="Title 6">
                <a:extLst>
                  <a:ext uri="{FF2B5EF4-FFF2-40B4-BE49-F238E27FC236}">
                    <a16:creationId xmlns:a16="http://schemas.microsoft.com/office/drawing/2014/main" id="{7BA3FAE3-372E-46F0-A333-54B26E6E47F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Content Placeholder 14" descr="Chart&#10;&#10;Description automatically generated">
            <a:extLst>
              <a:ext uri="{FF2B5EF4-FFF2-40B4-BE49-F238E27FC236}">
                <a16:creationId xmlns:a16="http://schemas.microsoft.com/office/drawing/2014/main" id="{34A33A06-BC78-4573-848B-2F6E11DA165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58194"/>
            <a:ext cx="5181600" cy="3886200"/>
          </a:xfrm>
        </p:spPr>
      </p:pic>
      <p:pic>
        <p:nvPicPr>
          <p:cNvPr id="17" name="Content Placeholder 16" descr="Chart&#10;&#10;Description automatically generated">
            <a:extLst>
              <a:ext uri="{FF2B5EF4-FFF2-40B4-BE49-F238E27FC236}">
                <a16:creationId xmlns:a16="http://schemas.microsoft.com/office/drawing/2014/main" id="{54CD1248-5523-4B9B-A3BB-8E1178BE093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58194"/>
            <a:ext cx="5181600" cy="3886200"/>
          </a:xfrm>
        </p:spPr>
      </p:pic>
    </p:spTree>
    <p:extLst>
      <p:ext uri="{BB962C8B-B14F-4D97-AF65-F5344CB8AC3E}">
        <p14:creationId xmlns:p14="http://schemas.microsoft.com/office/powerpoint/2010/main" val="3561818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A571E6-65AB-499F-9A18-C3FAAD35F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Zoomed In</a:t>
            </a:r>
          </a:p>
        </p:txBody>
      </p:sp>
      <p:pic>
        <p:nvPicPr>
          <p:cNvPr id="6" name="Content Placeholder 5" descr="Chart, line chart&#10;&#10;Description automatically generated">
            <a:extLst>
              <a:ext uri="{FF2B5EF4-FFF2-40B4-BE49-F238E27FC236}">
                <a16:creationId xmlns:a16="http://schemas.microsoft.com/office/drawing/2014/main" id="{FE4CE956-203B-47AB-90D2-362FFDC5ACB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58194"/>
            <a:ext cx="5181600" cy="3886200"/>
          </a:xfrm>
        </p:spPr>
      </p:pic>
      <p:pic>
        <p:nvPicPr>
          <p:cNvPr id="8" name="Content Placeholder 7" descr="Chart, line chart&#10;&#10;Description automatically generated">
            <a:extLst>
              <a:ext uri="{FF2B5EF4-FFF2-40B4-BE49-F238E27FC236}">
                <a16:creationId xmlns:a16="http://schemas.microsoft.com/office/drawing/2014/main" id="{65261C60-A31C-4371-9B10-F1CEF9DB882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58194"/>
            <a:ext cx="5181600" cy="3886200"/>
          </a:xfrm>
        </p:spPr>
      </p:pic>
    </p:spTree>
    <p:extLst>
      <p:ext uri="{BB962C8B-B14F-4D97-AF65-F5344CB8AC3E}">
        <p14:creationId xmlns:p14="http://schemas.microsoft.com/office/powerpoint/2010/main" val="34460922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793</TotalTime>
  <Words>575</Words>
  <Application>Microsoft Office PowerPoint</Application>
  <PresentationFormat>Widescreen</PresentationFormat>
  <Paragraphs>113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Cambria Math</vt:lpstr>
      <vt:lpstr>Office Theme</vt:lpstr>
      <vt:lpstr>Solenoids in MADX and SAD</vt:lpstr>
      <vt:lpstr>Strategy</vt:lpstr>
      <vt:lpstr>Baseline Lattice</vt:lpstr>
      <vt:lpstr>Installing Solenoids</vt:lpstr>
      <vt:lpstr>Change in β-functions due to Solenoid</vt:lpstr>
      <vt:lpstr>Zoomed In</vt:lpstr>
      <vt:lpstr>Tilting the Solenoid</vt:lpstr>
      <vt:lpstr>Change in β-functions due to tilted Solenoid</vt:lpstr>
      <vt:lpstr>Zoomed In</vt:lpstr>
      <vt:lpstr>Change in β-functions due to tilted vs on-axis</vt:lpstr>
      <vt:lpstr>Zoomed In</vt:lpstr>
      <vt:lpstr>Emittance</vt:lpstr>
      <vt:lpstr>ϵ_x from Tracking</vt:lpstr>
      <vt:lpstr>ϵ_x from Tracking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Solenoids in MADX and SAD</dc:title>
  <dc:creator>Léon van Riesen</dc:creator>
  <cp:lastModifiedBy>Léon van Riesen</cp:lastModifiedBy>
  <cp:revision>37</cp:revision>
  <dcterms:created xsi:type="dcterms:W3CDTF">2021-03-16T15:27:50Z</dcterms:created>
  <dcterms:modified xsi:type="dcterms:W3CDTF">2021-03-17T16:32:46Z</dcterms:modified>
</cp:coreProperties>
</file>