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6" r:id="rId4"/>
    <p:sldMasterId id="2147483712" r:id="rId5"/>
    <p:sldMasterId id="2147483724" r:id="rId6"/>
  </p:sldMasterIdLst>
  <p:notesMasterIdLst>
    <p:notesMasterId r:id="rId18"/>
  </p:notesMasterIdLst>
  <p:handoutMasterIdLst>
    <p:handoutMasterId r:id="rId19"/>
  </p:handoutMasterIdLst>
  <p:sldIdLst>
    <p:sldId id="273" r:id="rId7"/>
    <p:sldId id="312" r:id="rId8"/>
    <p:sldId id="291" r:id="rId9"/>
    <p:sldId id="309" r:id="rId10"/>
    <p:sldId id="315" r:id="rId11"/>
    <p:sldId id="301" r:id="rId12"/>
    <p:sldId id="308" r:id="rId13"/>
    <p:sldId id="310" r:id="rId14"/>
    <p:sldId id="311" r:id="rId15"/>
    <p:sldId id="313" r:id="rId16"/>
    <p:sldId id="290" r:id="rId17"/>
  </p:sldIdLst>
  <p:sldSz cx="9144000" cy="6858000" type="screen4x3"/>
  <p:notesSz cx="7099300" cy="10234613"/>
  <p:defaultTextStyle>
    <a:defPPr>
      <a:defRPr lang="en-US"/>
    </a:defPPr>
    <a:lvl1pPr marL="0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38617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77234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15851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54468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193085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31702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70319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08936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160" userDrawn="1">
          <p15:clr>
            <a:srgbClr val="A4A3A4"/>
          </p15:clr>
        </p15:guide>
        <p15:guide id="4" orient="horz" pos="3083" userDrawn="1">
          <p15:clr>
            <a:srgbClr val="A4A3A4"/>
          </p15:clr>
        </p15:guide>
        <p15:guide id="5" pos="232" userDrawn="1">
          <p15:clr>
            <a:srgbClr val="A4A3A4"/>
          </p15:clr>
        </p15:guide>
        <p15:guide id="8" orient="horz" pos="2074" userDrawn="1">
          <p15:clr>
            <a:srgbClr val="A4A3A4"/>
          </p15:clr>
        </p15:guide>
        <p15:guide id="11" pos="4151" userDrawn="1">
          <p15:clr>
            <a:srgbClr val="A4A3A4"/>
          </p15:clr>
        </p15:guide>
        <p15:guide id="12" pos="4082" userDrawn="1">
          <p15:clr>
            <a:srgbClr val="A4A3A4"/>
          </p15:clr>
        </p15:guide>
        <p15:guide id="13" orient="horz" pos="2160" userDrawn="1">
          <p15:clr>
            <a:srgbClr val="A4A3A4"/>
          </p15:clr>
        </p15:guide>
        <p15:guide id="14" orient="horz" pos="4111" userDrawn="1">
          <p15:clr>
            <a:srgbClr val="A4A3A4"/>
          </p15:clr>
        </p15:guide>
        <p15:guide id="15" orient="horz" pos="2765" userDrawn="1">
          <p15:clr>
            <a:srgbClr val="A4A3A4"/>
          </p15:clr>
        </p15:guide>
        <p15:guide id="16" pos="2880" userDrawn="1">
          <p15:clr>
            <a:srgbClr val="A4A3A4"/>
          </p15:clr>
        </p15:guide>
        <p15:guide id="17" pos="309" userDrawn="1">
          <p15:clr>
            <a:srgbClr val="A4A3A4"/>
          </p15:clr>
        </p15:guide>
        <p15:guide id="18" pos="5535" userDrawn="1">
          <p15:clr>
            <a:srgbClr val="A4A3A4"/>
          </p15:clr>
        </p15:guide>
        <p15:guide id="19" pos="544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0000"/>
    <a:srgbClr val="FF00FF"/>
    <a:srgbClr val="009900"/>
    <a:srgbClr val="33CC33"/>
    <a:srgbClr val="548235"/>
    <a:srgbClr val="543D29"/>
    <a:srgbClr val="FFCC00"/>
    <a:srgbClr val="A50119"/>
    <a:srgbClr val="71BF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92" autoAdjust="0"/>
    <p:restoredTop sz="91345" autoAdjust="0"/>
  </p:normalViewPr>
  <p:slideViewPr>
    <p:cSldViewPr snapToGrid="0" showGuides="1">
      <p:cViewPr>
        <p:scale>
          <a:sx n="70" d="100"/>
          <a:sy n="70" d="100"/>
        </p:scale>
        <p:origin x="200" y="-48"/>
      </p:cViewPr>
      <p:guideLst>
        <p:guide orient="horz" pos="1620"/>
        <p:guide pos="2160"/>
        <p:guide orient="horz" pos="3083"/>
        <p:guide pos="232"/>
        <p:guide orient="horz" pos="2074"/>
        <p:guide pos="4151"/>
        <p:guide pos="4082"/>
        <p:guide orient="horz" pos="2160"/>
        <p:guide orient="horz" pos="4111"/>
        <p:guide orient="horz" pos="2765"/>
        <p:guide pos="2880"/>
        <p:guide pos="309"/>
        <p:guide pos="5535"/>
        <p:guide pos="544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howGuides="1">
      <p:cViewPr>
        <p:scale>
          <a:sx n="100" d="100"/>
          <a:sy n="100" d="100"/>
        </p:scale>
        <p:origin x="-3396" y="-72"/>
      </p:cViewPr>
      <p:guideLst>
        <p:guide orient="horz" pos="3224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5920" tIns="47960" rIns="95920" bIns="47960" rtlCol="0"/>
          <a:lstStyle>
            <a:lvl1pPr algn="l">
              <a:defRPr sz="14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5920" tIns="47960" rIns="95920" bIns="47960" rtlCol="0"/>
          <a:lstStyle>
            <a:lvl1pPr algn="r">
              <a:defRPr sz="1400"/>
            </a:lvl1pPr>
          </a:lstStyle>
          <a:p>
            <a:fld id="{F481E118-1CEA-43E8-BD51-A8A2CBD62889}" type="datetimeFigureOut">
              <a:rPr lang="fr-FR" smtClean="0"/>
              <a:t>16/03/2021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721110"/>
            <a:ext cx="3076363" cy="513507"/>
          </a:xfrm>
          <a:prstGeom prst="rect">
            <a:avLst/>
          </a:prstGeom>
        </p:spPr>
        <p:txBody>
          <a:bodyPr vert="horz" lIns="95920" tIns="47960" rIns="95920" bIns="47960" rtlCol="0" anchor="b"/>
          <a:lstStyle>
            <a:lvl1pPr algn="l">
              <a:defRPr sz="14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1294" y="9721110"/>
            <a:ext cx="3076363" cy="513507"/>
          </a:xfrm>
          <a:prstGeom prst="rect">
            <a:avLst/>
          </a:prstGeom>
        </p:spPr>
        <p:txBody>
          <a:bodyPr vert="horz" lIns="95920" tIns="47960" rIns="95920" bIns="47960" rtlCol="0" anchor="b"/>
          <a:lstStyle>
            <a:lvl1pPr algn="r">
              <a:defRPr sz="1400"/>
            </a:lvl1pPr>
          </a:lstStyle>
          <a:p>
            <a:fld id="{7CB1C5FA-467D-48F3-9F36-205F533C0F0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12080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5920" tIns="47960" rIns="95920" bIns="47960" rtlCol="0"/>
          <a:lstStyle>
            <a:lvl1pPr algn="l">
              <a:defRPr sz="14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5920" tIns="47960" rIns="95920" bIns="47960" rtlCol="0"/>
          <a:lstStyle>
            <a:lvl1pPr algn="r">
              <a:defRPr sz="1400"/>
            </a:lvl1pPr>
          </a:lstStyle>
          <a:p>
            <a:fld id="{F0389419-4E28-4B58-9AA2-383238311FDA}" type="datetimeFigureOut">
              <a:rPr lang="fr-FR" smtClean="0"/>
              <a:t>16/03/2021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44600" y="1277938"/>
            <a:ext cx="4610100" cy="3457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920" tIns="47960" rIns="95920" bIns="4796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09930" y="4925410"/>
            <a:ext cx="5679440" cy="4029879"/>
          </a:xfrm>
          <a:prstGeom prst="rect">
            <a:avLst/>
          </a:prstGeom>
        </p:spPr>
        <p:txBody>
          <a:bodyPr vert="horz" lIns="95920" tIns="47960" rIns="95920" bIns="4796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10"/>
            <a:ext cx="3076363" cy="513507"/>
          </a:xfrm>
          <a:prstGeom prst="rect">
            <a:avLst/>
          </a:prstGeom>
        </p:spPr>
        <p:txBody>
          <a:bodyPr vert="horz" lIns="95920" tIns="47960" rIns="95920" bIns="47960" rtlCol="0" anchor="b"/>
          <a:lstStyle>
            <a:lvl1pPr algn="l">
              <a:defRPr sz="14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4" y="9721110"/>
            <a:ext cx="3076363" cy="513507"/>
          </a:xfrm>
          <a:prstGeom prst="rect">
            <a:avLst/>
          </a:prstGeom>
        </p:spPr>
        <p:txBody>
          <a:bodyPr vert="horz" lIns="95920" tIns="47960" rIns="95920" bIns="47960" rtlCol="0" anchor="b"/>
          <a:lstStyle>
            <a:lvl1pPr algn="r">
              <a:defRPr sz="1400"/>
            </a:lvl1pPr>
          </a:lstStyle>
          <a:p>
            <a:fld id="{39DC57ED-270C-43E3-91AA-48F4CC19381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5133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38617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77234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15851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54468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193085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31702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470319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08936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ue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" y="597121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6" name="Picture 8" descr="fondCEA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160" y="-40641"/>
            <a:ext cx="9154160" cy="6011852"/>
          </a:xfrm>
          <a:prstGeom prst="rect">
            <a:avLst/>
          </a:prstGeom>
        </p:spPr>
      </p:pic>
      <p:pic>
        <p:nvPicPr>
          <p:cNvPr id="8" name="Picture 9" descr="cea_logo_small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  <p:sp>
        <p:nvSpPr>
          <p:cNvPr id="10" name="Titre 3"/>
          <p:cNvSpPr txBox="1">
            <a:spLocks/>
          </p:cNvSpPr>
          <p:nvPr userDrawn="1"/>
        </p:nvSpPr>
        <p:spPr>
          <a:xfrm>
            <a:off x="843276" y="3757134"/>
            <a:ext cx="7860672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834777" y="6158143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843277" y="4461090"/>
            <a:ext cx="6572852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TITRE À VENIR</a:t>
            </a:r>
          </a:p>
        </p:txBody>
      </p:sp>
      <p:sp>
        <p:nvSpPr>
          <p:cNvPr id="18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843277" y="5122102"/>
            <a:ext cx="294201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fld id="{ED1C4103-FF01-4613-BB77-A54429AC18D2}" type="datetime4">
              <a:rPr lang="fr-FR" noProof="0" smtClean="0"/>
              <a:t>20 mai 2019</a:t>
            </a:fld>
            <a:endParaRPr lang="fr-FR" noProof="0" dirty="0"/>
          </a:p>
        </p:txBody>
      </p:sp>
      <p:sp>
        <p:nvSpPr>
          <p:cNvPr id="9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834777" y="5469234"/>
            <a:ext cx="294201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</p:spTree>
    <p:extLst>
      <p:ext uri="{BB962C8B-B14F-4D97-AF65-F5344CB8AC3E}">
        <p14:creationId xmlns:p14="http://schemas.microsoft.com/office/powerpoint/2010/main" val="38894683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e d'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DDA024-CC5C-49D4-9EDE-B13C9CE4F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76952101-6F0D-4470-B900-D7C009A8362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‹#›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60769C5C-EDFB-44C6-A754-7FD9C1B5A1A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98242" y="1358084"/>
            <a:ext cx="1085850" cy="974725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6" name="Espace réservé pour une image  4">
            <a:extLst>
              <a:ext uri="{FF2B5EF4-FFF2-40B4-BE49-F238E27FC236}">
                <a16:creationId xmlns:a16="http://schemas.microsoft.com/office/drawing/2014/main" id="{CE83B8F1-3CFD-4C6F-B77B-684EE09D6FE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43696" y="1358084"/>
            <a:ext cx="1085850" cy="974725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81F07BDA-5AB0-410C-A329-8C06350E1E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31227" y="1358085"/>
            <a:ext cx="2359025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F95E4514-E62C-42B5-BE1E-5F1CD3D2A789}"/>
              </a:ext>
            </a:extLst>
          </p:cNvPr>
          <p:cNvCxnSpPr/>
          <p:nvPr userDrawn="1"/>
        </p:nvCxnSpPr>
        <p:spPr>
          <a:xfrm flipH="1">
            <a:off x="914402" y="2332809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5C946E34-2083-434D-8404-8F5AEE71F02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823927" y="1358085"/>
            <a:ext cx="2359025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6653795C-036F-4780-863C-5F5B75D45AC9}"/>
              </a:ext>
            </a:extLst>
          </p:cNvPr>
          <p:cNvCxnSpPr/>
          <p:nvPr userDrawn="1"/>
        </p:nvCxnSpPr>
        <p:spPr>
          <a:xfrm flipH="1">
            <a:off x="4643696" y="2332809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" name="Espace réservé pour une image  4">
            <a:extLst>
              <a:ext uri="{FF2B5EF4-FFF2-40B4-BE49-F238E27FC236}">
                <a16:creationId xmlns:a16="http://schemas.microsoft.com/office/drawing/2014/main" id="{6076C443-2E06-4281-8B05-53A67256EEB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398242" y="2628159"/>
            <a:ext cx="1085850" cy="974725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14" name="Espace réservé pour une image  4">
            <a:extLst>
              <a:ext uri="{FF2B5EF4-FFF2-40B4-BE49-F238E27FC236}">
                <a16:creationId xmlns:a16="http://schemas.microsoft.com/office/drawing/2014/main" id="{AAFC24E1-75A5-4390-A26C-B3DE9FF20EE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643696" y="2628159"/>
            <a:ext cx="1085850" cy="974725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15" name="Espace réservé du texte 7">
            <a:extLst>
              <a:ext uri="{FF2B5EF4-FFF2-40B4-BE49-F238E27FC236}">
                <a16:creationId xmlns:a16="http://schemas.microsoft.com/office/drawing/2014/main" id="{67AD350B-6F89-4863-9328-41F1D93BBC1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31227" y="2628160"/>
            <a:ext cx="2359025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7B1C8393-42C9-4E5B-B22A-7A1C80B3392B}"/>
              </a:ext>
            </a:extLst>
          </p:cNvPr>
          <p:cNvCxnSpPr/>
          <p:nvPr userDrawn="1"/>
        </p:nvCxnSpPr>
        <p:spPr>
          <a:xfrm flipH="1">
            <a:off x="914402" y="3602884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" name="Espace réservé du texte 7">
            <a:extLst>
              <a:ext uri="{FF2B5EF4-FFF2-40B4-BE49-F238E27FC236}">
                <a16:creationId xmlns:a16="http://schemas.microsoft.com/office/drawing/2014/main" id="{EADC8B10-F914-44B6-855C-77AEF500D41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823927" y="2634550"/>
            <a:ext cx="2359025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6674119E-EE06-45F8-B404-7D969C8F47C0}"/>
              </a:ext>
            </a:extLst>
          </p:cNvPr>
          <p:cNvCxnSpPr/>
          <p:nvPr userDrawn="1"/>
        </p:nvCxnSpPr>
        <p:spPr>
          <a:xfrm flipH="1">
            <a:off x="4643696" y="3602884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Espace réservé pour une image  4">
            <a:extLst>
              <a:ext uri="{FF2B5EF4-FFF2-40B4-BE49-F238E27FC236}">
                <a16:creationId xmlns:a16="http://schemas.microsoft.com/office/drawing/2014/main" id="{2E8B88C5-9DD3-4342-8110-493B6A4046E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398242" y="3878367"/>
            <a:ext cx="1085850" cy="974725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20" name="Espace réservé pour une image  4">
            <a:extLst>
              <a:ext uri="{FF2B5EF4-FFF2-40B4-BE49-F238E27FC236}">
                <a16:creationId xmlns:a16="http://schemas.microsoft.com/office/drawing/2014/main" id="{11DFD99F-CCC2-490B-9103-83A0C7B5BF9E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4643696" y="3878367"/>
            <a:ext cx="1085850" cy="974725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21" name="Espace réservé du texte 7">
            <a:extLst>
              <a:ext uri="{FF2B5EF4-FFF2-40B4-BE49-F238E27FC236}">
                <a16:creationId xmlns:a16="http://schemas.microsoft.com/office/drawing/2014/main" id="{105DF51F-34C2-49EC-92D0-D81C49BE61D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31227" y="3878368"/>
            <a:ext cx="2359025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A75A8DBD-F5B7-405E-B653-6D5F7E42EB8D}"/>
              </a:ext>
            </a:extLst>
          </p:cNvPr>
          <p:cNvCxnSpPr/>
          <p:nvPr userDrawn="1"/>
        </p:nvCxnSpPr>
        <p:spPr>
          <a:xfrm flipH="1">
            <a:off x="914402" y="4853092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3" name="Espace réservé du texte 7">
            <a:extLst>
              <a:ext uri="{FF2B5EF4-FFF2-40B4-BE49-F238E27FC236}">
                <a16:creationId xmlns:a16="http://schemas.microsoft.com/office/drawing/2014/main" id="{A402FF8C-DB59-4608-B517-7FD56431411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823927" y="3866242"/>
            <a:ext cx="2359026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7D552D8A-671C-4599-8FC0-D56624B966E2}"/>
              </a:ext>
            </a:extLst>
          </p:cNvPr>
          <p:cNvCxnSpPr/>
          <p:nvPr userDrawn="1"/>
        </p:nvCxnSpPr>
        <p:spPr>
          <a:xfrm flipH="1">
            <a:off x="4643696" y="4853092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5" name="Espace réservé pour une image  4">
            <a:extLst>
              <a:ext uri="{FF2B5EF4-FFF2-40B4-BE49-F238E27FC236}">
                <a16:creationId xmlns:a16="http://schemas.microsoft.com/office/drawing/2014/main" id="{979E6621-7EBD-4E8A-9D3F-98667422C622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3398242" y="5128574"/>
            <a:ext cx="1085850" cy="974725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26" name="Espace réservé pour une image  4">
            <a:extLst>
              <a:ext uri="{FF2B5EF4-FFF2-40B4-BE49-F238E27FC236}">
                <a16:creationId xmlns:a16="http://schemas.microsoft.com/office/drawing/2014/main" id="{4EB9FABD-311A-46B5-803C-4468714878B6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4643696" y="5128574"/>
            <a:ext cx="1085850" cy="974725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27" name="Espace réservé du texte 7">
            <a:extLst>
              <a:ext uri="{FF2B5EF4-FFF2-40B4-BE49-F238E27FC236}">
                <a16:creationId xmlns:a16="http://schemas.microsoft.com/office/drawing/2014/main" id="{B039882E-C7D2-4A10-8D17-525FEF96661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931227" y="5128575"/>
            <a:ext cx="2359025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40312D7E-F5FE-4ADB-8526-4D9ED88C5C15}"/>
              </a:ext>
            </a:extLst>
          </p:cNvPr>
          <p:cNvCxnSpPr/>
          <p:nvPr userDrawn="1"/>
        </p:nvCxnSpPr>
        <p:spPr>
          <a:xfrm flipH="1">
            <a:off x="914402" y="6103299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9" name="Espace réservé du texte 7">
            <a:extLst>
              <a:ext uri="{FF2B5EF4-FFF2-40B4-BE49-F238E27FC236}">
                <a16:creationId xmlns:a16="http://schemas.microsoft.com/office/drawing/2014/main" id="{6AD72B51-7D15-4502-B762-932C85FC8940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5823927" y="5128575"/>
            <a:ext cx="2359025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13D9F259-C0D9-40E4-B155-CD1D47C48F43}"/>
              </a:ext>
            </a:extLst>
          </p:cNvPr>
          <p:cNvCxnSpPr/>
          <p:nvPr userDrawn="1"/>
        </p:nvCxnSpPr>
        <p:spPr>
          <a:xfrm flipH="1">
            <a:off x="4643696" y="6103299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5188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erci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6" name="Picture 1" descr="fondCEA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37412"/>
            <a:ext cx="9144000" cy="5998464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3269974" y="2277417"/>
            <a:ext cx="4765976" cy="62477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5792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r-FR" sz="3400" kern="1200" dirty="0" smtClean="0">
                <a:solidFill>
                  <a:schemeClr val="bg1"/>
                </a:solidFill>
                <a:latin typeface="Calibri"/>
                <a:ea typeface="+mn-ea"/>
                <a:cs typeface="Calibri"/>
              </a:defRPr>
            </a:lvl1pPr>
          </a:lstStyle>
          <a:p>
            <a:r>
              <a:rPr lang="fr-FR" noProof="0" dirty="0"/>
              <a:t>Merci de votre attention</a:t>
            </a:r>
          </a:p>
        </p:txBody>
      </p:sp>
      <p:sp>
        <p:nvSpPr>
          <p:cNvPr id="10" name="Espace réservé du texte 18"/>
          <p:cNvSpPr>
            <a:spLocks noGrp="1"/>
          </p:cNvSpPr>
          <p:nvPr>
            <p:ph type="body" sz="quarter" idx="10" hasCustomPrompt="1"/>
          </p:nvPr>
        </p:nvSpPr>
        <p:spPr>
          <a:xfrm>
            <a:off x="991769" y="4403563"/>
            <a:ext cx="6848148" cy="267471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1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fr-FR" sz="1000" b="1" noProof="0" dirty="0">
                <a:solidFill>
                  <a:schemeClr val="tx1"/>
                </a:solidFill>
                <a:latin typeface="Calibri"/>
                <a:cs typeface="Calibri"/>
              </a:rPr>
              <a:t>Crédits photos </a:t>
            </a:r>
            <a:r>
              <a:rPr lang="fr-FR" sz="1000" noProof="0" dirty="0">
                <a:solidFill>
                  <a:schemeClr val="tx1"/>
                </a:solidFill>
                <a:latin typeface="Calibri"/>
                <a:cs typeface="Calibri"/>
              </a:rPr>
              <a:t>:</a:t>
            </a:r>
          </a:p>
        </p:txBody>
      </p:sp>
      <p:sp>
        <p:nvSpPr>
          <p:cNvPr id="11" name="Espace réservé du texte 20"/>
          <p:cNvSpPr>
            <a:spLocks noGrp="1"/>
          </p:cNvSpPr>
          <p:nvPr>
            <p:ph type="body" sz="quarter" idx="12" hasCustomPrompt="1"/>
          </p:nvPr>
        </p:nvSpPr>
        <p:spPr>
          <a:xfrm>
            <a:off x="3269974" y="3140287"/>
            <a:ext cx="4714240" cy="405970"/>
          </a:xfrm>
        </p:spPr>
        <p:txBody>
          <a:bodyPr>
            <a:spAutoFit/>
          </a:bodyPr>
          <a:lstStyle>
            <a:lvl1pPr marL="0" indent="0">
              <a:buFontTx/>
              <a:buNone/>
              <a:defRPr lang="fr-FR" sz="2000" kern="1200" smtClean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fr-FR" sz="2000" kern="1200" noProof="0" dirty="0">
                <a:solidFill>
                  <a:schemeClr val="bg1"/>
                </a:solidFill>
                <a:latin typeface="Calibri"/>
                <a:ea typeface="+mn-ea"/>
                <a:cs typeface="Calibri"/>
              </a:rPr>
              <a:t>Mise à jour 20 mai 2019</a:t>
            </a:r>
            <a:endParaRPr lang="fr-FR" noProof="0" dirty="0"/>
          </a:p>
        </p:txBody>
      </p:sp>
      <p:sp>
        <p:nvSpPr>
          <p:cNvPr id="12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pic>
        <p:nvPicPr>
          <p:cNvPr id="13" name="Picture 9" descr="cea_logo_small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  <p:sp>
        <p:nvSpPr>
          <p:cNvPr id="14" name="Espace réservé du texte 12"/>
          <p:cNvSpPr>
            <a:spLocks noGrp="1"/>
          </p:cNvSpPr>
          <p:nvPr>
            <p:ph type="body" sz="quarter" idx="13" hasCustomPrompt="1"/>
          </p:nvPr>
        </p:nvSpPr>
        <p:spPr>
          <a:xfrm>
            <a:off x="3254937" y="3564234"/>
            <a:ext cx="294201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</p:spTree>
    <p:extLst>
      <p:ext uri="{BB962C8B-B14F-4D97-AF65-F5344CB8AC3E}">
        <p14:creationId xmlns:p14="http://schemas.microsoft.com/office/powerpoint/2010/main" val="1977181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ne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6" name="Picture 8" descr="fondCEA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480"/>
            <a:ext cx="9144000" cy="5998464"/>
          </a:xfrm>
          <a:prstGeom prst="rect">
            <a:avLst/>
          </a:prstGeom>
        </p:spPr>
      </p:pic>
      <p:pic>
        <p:nvPicPr>
          <p:cNvPr id="13" name="Picture 9" descr="cea_logo_small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  <p:sp>
        <p:nvSpPr>
          <p:cNvPr id="16" name="Titre 3"/>
          <p:cNvSpPr txBox="1">
            <a:spLocks/>
          </p:cNvSpPr>
          <p:nvPr userDrawn="1"/>
        </p:nvSpPr>
        <p:spPr>
          <a:xfrm>
            <a:off x="843276" y="3757134"/>
            <a:ext cx="7860672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8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843277" y="4461090"/>
            <a:ext cx="6572852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Annexes</a:t>
            </a:r>
          </a:p>
        </p:txBody>
      </p:sp>
      <p:sp>
        <p:nvSpPr>
          <p:cNvPr id="19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20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843277" y="5122102"/>
            <a:ext cx="294201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13 mai 2019</a:t>
            </a:r>
          </a:p>
        </p:txBody>
      </p:sp>
    </p:spTree>
    <p:extLst>
      <p:ext uri="{BB962C8B-B14F-4D97-AF65-F5344CB8AC3E}">
        <p14:creationId xmlns:p14="http://schemas.microsoft.com/office/powerpoint/2010/main" val="931493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ueil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2" y="597121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5" name="Picture 8" descr="fondCEA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160" y="-40641"/>
            <a:ext cx="9154160" cy="6011852"/>
          </a:xfrm>
          <a:prstGeom prst="rect">
            <a:avLst/>
          </a:prstGeom>
        </p:spPr>
      </p:pic>
      <p:pic>
        <p:nvPicPr>
          <p:cNvPr id="12" name="Picture 9" descr="cea_logo_small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  <p:sp>
        <p:nvSpPr>
          <p:cNvPr id="15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843277" y="4461090"/>
            <a:ext cx="6572852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TITRE À VENIR</a:t>
            </a:r>
          </a:p>
        </p:txBody>
      </p:sp>
      <p:sp>
        <p:nvSpPr>
          <p:cNvPr id="17" name="Titre 3"/>
          <p:cNvSpPr txBox="1">
            <a:spLocks/>
          </p:cNvSpPr>
          <p:nvPr userDrawn="1"/>
        </p:nvSpPr>
        <p:spPr>
          <a:xfrm>
            <a:off x="843276" y="3757134"/>
            <a:ext cx="7860672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8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9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843277" y="5122102"/>
            <a:ext cx="294201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fld id="{B5559CBA-976B-4265-9B41-694881203DBF}" type="datetime4">
              <a:rPr lang="fr-FR" noProof="0" smtClean="0"/>
              <a:t>20 mai 2019</a:t>
            </a:fld>
            <a:endParaRPr lang="fr-FR" noProof="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3"/>
          </p:nvPr>
        </p:nvSpPr>
        <p:spPr>
          <a:xfrm>
            <a:off x="5122334" y="1143001"/>
            <a:ext cx="2751138" cy="239369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" name="Espace réservé du texte 12"/>
          <p:cNvSpPr>
            <a:spLocks noGrp="1"/>
          </p:cNvSpPr>
          <p:nvPr>
            <p:ph type="body" sz="quarter" idx="14" hasCustomPrompt="1"/>
          </p:nvPr>
        </p:nvSpPr>
        <p:spPr>
          <a:xfrm>
            <a:off x="834777" y="5469234"/>
            <a:ext cx="294201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</p:spTree>
    <p:extLst>
      <p:ext uri="{BB962C8B-B14F-4D97-AF65-F5344CB8AC3E}">
        <p14:creationId xmlns:p14="http://schemas.microsoft.com/office/powerpoint/2010/main" val="6995852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us-titre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‹#›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1" descr="fondCEA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37412"/>
            <a:ext cx="9144000" cy="5998464"/>
          </a:xfrm>
          <a:prstGeom prst="rect">
            <a:avLst/>
          </a:prstGeom>
        </p:spPr>
      </p:pic>
      <p:sp>
        <p:nvSpPr>
          <p:cNvPr id="6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845677" y="4801464"/>
            <a:ext cx="1604435" cy="18004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6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0" name="Espace réservé du contenu 9"/>
          <p:cNvSpPr>
            <a:spLocks noGrp="1"/>
          </p:cNvSpPr>
          <p:nvPr>
            <p:ph sz="quarter" idx="14"/>
          </p:nvPr>
        </p:nvSpPr>
        <p:spPr>
          <a:xfrm>
            <a:off x="1066800" y="473604"/>
            <a:ext cx="3505200" cy="1438048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6739085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faut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/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‹#›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660824" y="1630411"/>
            <a:ext cx="7886700" cy="1236967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/>
            </a:lvl1pPr>
            <a:lvl2pPr>
              <a:lnSpc>
                <a:spcPct val="100000"/>
              </a:lnSpc>
              <a:spcBef>
                <a:spcPts val="0"/>
              </a:spcBef>
              <a:defRPr sz="1600"/>
            </a:lvl2pPr>
            <a:lvl3pPr>
              <a:lnSpc>
                <a:spcPct val="100000"/>
              </a:lnSpc>
              <a:spcBef>
                <a:spcPts val="0"/>
              </a:spcBef>
              <a:defRPr sz="1400"/>
            </a:lvl3pPr>
            <a:lvl4pPr marL="1676370" indent="-239481">
              <a:lnSpc>
                <a:spcPct val="100000"/>
              </a:lnSpc>
              <a:spcBef>
                <a:spcPts val="0"/>
              </a:spcBef>
              <a:buFont typeface="Calibri" panose="020F0502020204030204" pitchFamily="34" charset="0"/>
              <a:buChar char="-"/>
              <a:defRPr sz="1200"/>
            </a:lvl4pPr>
            <a:lvl5pPr marL="2155332" indent="-23948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200"/>
            </a:lvl5pPr>
          </a:lstStyle>
          <a:p>
            <a:pPr lvl="0"/>
            <a:r>
              <a:rPr lang="fr-FR" noProof="0" dirty="0"/>
              <a:t>Modifier les styles du texte du masque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660825" y="1067647"/>
            <a:ext cx="7924376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</p:spTree>
    <p:extLst>
      <p:ext uri="{BB962C8B-B14F-4D97-AF65-F5344CB8AC3E}">
        <p14:creationId xmlns:p14="http://schemas.microsoft.com/office/powerpoint/2010/main" val="3234898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de chapitre avec champ photo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DD946C-1F13-4F67-B8D1-64EF5CF71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C37902D-B358-44BD-9A3B-CD8E2882EA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‹#›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87ADA7C-03B8-49D0-A935-DE3625BD6F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8065"/>
            <a:ext cx="9144000" cy="5808504"/>
          </a:xfrm>
          <a:prstGeom prst="rect">
            <a:avLst/>
          </a:prstGeom>
        </p:spPr>
      </p:pic>
      <p:sp>
        <p:nvSpPr>
          <p:cNvPr id="15" name="Titre 4">
            <a:extLst>
              <a:ext uri="{FF2B5EF4-FFF2-40B4-BE49-F238E27FC236}">
                <a16:creationId xmlns:a16="http://schemas.microsoft.com/office/drawing/2014/main" id="{72E9C4E7-2BF2-4AB8-9707-825FA5757113}"/>
              </a:ext>
            </a:extLst>
          </p:cNvPr>
          <p:cNvSpPr txBox="1">
            <a:spLocks/>
          </p:cNvSpPr>
          <p:nvPr userDrawn="1"/>
        </p:nvSpPr>
        <p:spPr>
          <a:xfrm>
            <a:off x="4572000" y="2824702"/>
            <a:ext cx="3700463" cy="119856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3733" b="1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E6D00721-9CE1-4CF1-AD6A-47E2B8CCCC4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1763" y="1835150"/>
            <a:ext cx="4381500" cy="3590290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900387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gris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ond_ppt2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6218"/>
            <a:ext cx="9144000" cy="6021547"/>
          </a:xfrm>
          <a:prstGeom prst="rect">
            <a:avLst/>
          </a:prstGeo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‹#›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845677" y="4801464"/>
            <a:ext cx="1604435" cy="18004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3"/>
          </p:nvPr>
        </p:nvSpPr>
        <p:spPr>
          <a:xfrm>
            <a:off x="738142" y="617538"/>
            <a:ext cx="3987800" cy="1244148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8465543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ueil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2" y="597121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5" name="Picture 8" descr="fondCEA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160" y="-40641"/>
            <a:ext cx="9154160" cy="6011852"/>
          </a:xfrm>
          <a:prstGeom prst="rect">
            <a:avLst/>
          </a:prstGeom>
        </p:spPr>
      </p:pic>
      <p:pic>
        <p:nvPicPr>
          <p:cNvPr id="12" name="Picture 9" descr="cea_logo_small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  <p:sp>
        <p:nvSpPr>
          <p:cNvPr id="15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843277" y="4461090"/>
            <a:ext cx="6572852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TITRE À VENIR</a:t>
            </a:r>
          </a:p>
        </p:txBody>
      </p:sp>
      <p:sp>
        <p:nvSpPr>
          <p:cNvPr id="17" name="Titre 3"/>
          <p:cNvSpPr txBox="1">
            <a:spLocks/>
          </p:cNvSpPr>
          <p:nvPr userDrawn="1"/>
        </p:nvSpPr>
        <p:spPr>
          <a:xfrm>
            <a:off x="843276" y="3757134"/>
            <a:ext cx="7860672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8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9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843277" y="5122102"/>
            <a:ext cx="294201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fld id="{B5559CBA-976B-4265-9B41-694881203DBF}" type="datetime4">
              <a:rPr lang="fr-FR" noProof="0" smtClean="0"/>
              <a:t>20 mai 2019</a:t>
            </a:fld>
            <a:endParaRPr lang="fr-FR" noProof="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3"/>
          </p:nvPr>
        </p:nvSpPr>
        <p:spPr>
          <a:xfrm>
            <a:off x="5122334" y="1143001"/>
            <a:ext cx="2751138" cy="239369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" name="Espace réservé du texte 12"/>
          <p:cNvSpPr>
            <a:spLocks noGrp="1"/>
          </p:cNvSpPr>
          <p:nvPr>
            <p:ph type="body" sz="quarter" idx="14" hasCustomPrompt="1"/>
          </p:nvPr>
        </p:nvSpPr>
        <p:spPr>
          <a:xfrm>
            <a:off x="834777" y="5469234"/>
            <a:ext cx="294201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</p:spTree>
    <p:extLst>
      <p:ext uri="{BB962C8B-B14F-4D97-AF65-F5344CB8AC3E}">
        <p14:creationId xmlns:p14="http://schemas.microsoft.com/office/powerpoint/2010/main" val="857839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us-titre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‹#›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1" descr="fondCEA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37412"/>
            <a:ext cx="9144000" cy="5998464"/>
          </a:xfrm>
          <a:prstGeom prst="rect">
            <a:avLst/>
          </a:prstGeom>
        </p:spPr>
      </p:pic>
      <p:sp>
        <p:nvSpPr>
          <p:cNvPr id="6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845677" y="4801464"/>
            <a:ext cx="1604435" cy="18004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6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0" name="Espace réservé du contenu 9"/>
          <p:cNvSpPr>
            <a:spLocks noGrp="1"/>
          </p:cNvSpPr>
          <p:nvPr>
            <p:ph sz="quarter" idx="14"/>
          </p:nvPr>
        </p:nvSpPr>
        <p:spPr>
          <a:xfrm>
            <a:off x="1066800" y="473604"/>
            <a:ext cx="3505200" cy="1438048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906679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ueil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2" y="597121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5" name="Picture 8" descr="fondCEA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160" y="-40641"/>
            <a:ext cx="9154160" cy="6011852"/>
          </a:xfrm>
          <a:prstGeom prst="rect">
            <a:avLst/>
          </a:prstGeom>
        </p:spPr>
      </p:pic>
      <p:pic>
        <p:nvPicPr>
          <p:cNvPr id="12" name="Picture 9" descr="cea_logo_small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  <p:sp>
        <p:nvSpPr>
          <p:cNvPr id="15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843277" y="4461090"/>
            <a:ext cx="6572852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TITRE À VENIR</a:t>
            </a:r>
          </a:p>
        </p:txBody>
      </p:sp>
      <p:sp>
        <p:nvSpPr>
          <p:cNvPr id="17" name="Titre 3"/>
          <p:cNvSpPr txBox="1">
            <a:spLocks/>
          </p:cNvSpPr>
          <p:nvPr userDrawn="1"/>
        </p:nvSpPr>
        <p:spPr>
          <a:xfrm>
            <a:off x="843276" y="3757134"/>
            <a:ext cx="7860672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8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9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843277" y="5122102"/>
            <a:ext cx="294201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fld id="{B5559CBA-976B-4265-9B41-694881203DBF}" type="datetime4">
              <a:rPr lang="fr-FR" noProof="0" smtClean="0"/>
              <a:t>20 mai 2019</a:t>
            </a:fld>
            <a:endParaRPr lang="fr-FR" noProof="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3"/>
          </p:nvPr>
        </p:nvSpPr>
        <p:spPr>
          <a:xfrm>
            <a:off x="5122334" y="1143001"/>
            <a:ext cx="2751138" cy="239369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10" name="Espace réservé du texte 12"/>
          <p:cNvSpPr>
            <a:spLocks noGrp="1"/>
          </p:cNvSpPr>
          <p:nvPr>
            <p:ph type="body" sz="quarter" idx="14" hasCustomPrompt="1"/>
          </p:nvPr>
        </p:nvSpPr>
        <p:spPr>
          <a:xfrm>
            <a:off x="834777" y="5469234"/>
            <a:ext cx="294201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</p:spTree>
    <p:extLst>
      <p:ext uri="{BB962C8B-B14F-4D97-AF65-F5344CB8AC3E}">
        <p14:creationId xmlns:p14="http://schemas.microsoft.com/office/powerpoint/2010/main" val="420502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faut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/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‹#›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660824" y="1630411"/>
            <a:ext cx="7886700" cy="1236967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/>
            </a:lvl1pPr>
            <a:lvl2pPr>
              <a:lnSpc>
                <a:spcPct val="100000"/>
              </a:lnSpc>
              <a:spcBef>
                <a:spcPts val="0"/>
              </a:spcBef>
              <a:defRPr sz="1600"/>
            </a:lvl2pPr>
            <a:lvl3pPr>
              <a:lnSpc>
                <a:spcPct val="100000"/>
              </a:lnSpc>
              <a:spcBef>
                <a:spcPts val="0"/>
              </a:spcBef>
              <a:defRPr sz="1400"/>
            </a:lvl3pPr>
            <a:lvl4pPr marL="1676370" indent="-239481">
              <a:lnSpc>
                <a:spcPct val="100000"/>
              </a:lnSpc>
              <a:spcBef>
                <a:spcPts val="0"/>
              </a:spcBef>
              <a:buFont typeface="Calibri" panose="020F0502020204030204" pitchFamily="34" charset="0"/>
              <a:buChar char="-"/>
              <a:defRPr sz="1200"/>
            </a:lvl4pPr>
            <a:lvl5pPr marL="2155332" indent="-23948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200"/>
            </a:lvl5pPr>
          </a:lstStyle>
          <a:p>
            <a:pPr lvl="0"/>
            <a:r>
              <a:rPr lang="fr-FR" noProof="0" dirty="0"/>
              <a:t>Modifier les styles du texte du masque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660825" y="1067647"/>
            <a:ext cx="7924376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</p:spTree>
    <p:extLst>
      <p:ext uri="{BB962C8B-B14F-4D97-AF65-F5344CB8AC3E}">
        <p14:creationId xmlns:p14="http://schemas.microsoft.com/office/powerpoint/2010/main" val="14279643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de chapitre avec champ photo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DD946C-1F13-4F67-B8D1-64EF5CF71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C37902D-B358-44BD-9A3B-CD8E2882EA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‹#›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87ADA7C-03B8-49D0-A935-DE3625BD6F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8065"/>
            <a:ext cx="9144000" cy="5808504"/>
          </a:xfrm>
          <a:prstGeom prst="rect">
            <a:avLst/>
          </a:prstGeom>
        </p:spPr>
      </p:pic>
      <p:sp>
        <p:nvSpPr>
          <p:cNvPr id="15" name="Titre 4">
            <a:extLst>
              <a:ext uri="{FF2B5EF4-FFF2-40B4-BE49-F238E27FC236}">
                <a16:creationId xmlns:a16="http://schemas.microsoft.com/office/drawing/2014/main" id="{72E9C4E7-2BF2-4AB8-9707-825FA5757113}"/>
              </a:ext>
            </a:extLst>
          </p:cNvPr>
          <p:cNvSpPr txBox="1">
            <a:spLocks/>
          </p:cNvSpPr>
          <p:nvPr userDrawn="1"/>
        </p:nvSpPr>
        <p:spPr>
          <a:xfrm>
            <a:off x="4572000" y="2824702"/>
            <a:ext cx="3700463" cy="119856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3733" b="1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E6D00721-9CE1-4CF1-AD6A-47E2B8CCCC4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1763" y="1835150"/>
            <a:ext cx="4381500" cy="3590290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5484330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gris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ond_ppt2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6218"/>
            <a:ext cx="9144000" cy="6021547"/>
          </a:xfrm>
          <a:prstGeom prst="rect">
            <a:avLst/>
          </a:prstGeo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‹#›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845677" y="4801464"/>
            <a:ext cx="1604435" cy="18004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3"/>
          </p:nvPr>
        </p:nvSpPr>
        <p:spPr>
          <a:xfrm>
            <a:off x="738142" y="617538"/>
            <a:ext cx="3987800" cy="1244148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241349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us-titre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‹#›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1" descr="fondCEA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37412"/>
            <a:ext cx="9144000" cy="5998464"/>
          </a:xfrm>
          <a:prstGeom prst="rect">
            <a:avLst/>
          </a:prstGeom>
        </p:spPr>
      </p:pic>
      <p:sp>
        <p:nvSpPr>
          <p:cNvPr id="6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845677" y="4801464"/>
            <a:ext cx="1604435" cy="18004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6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0" name="Espace réservé du contenu 9"/>
          <p:cNvSpPr>
            <a:spLocks noGrp="1"/>
          </p:cNvSpPr>
          <p:nvPr>
            <p:ph sz="quarter" idx="14"/>
          </p:nvPr>
        </p:nvSpPr>
        <p:spPr>
          <a:xfrm>
            <a:off x="1066800" y="473604"/>
            <a:ext cx="3505200" cy="143804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52864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faut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/>
            </a:lvl1pPr>
          </a:lstStyle>
          <a:p>
            <a:r>
              <a:rPr lang="en-US" noProof="0" smtClean="0"/>
              <a:t>Click to edit Master title style</a:t>
            </a:r>
            <a:endParaRPr lang="fr-FR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‹#›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660824" y="1630411"/>
            <a:ext cx="7886700" cy="1236967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/>
            </a:lvl1pPr>
            <a:lvl2pPr>
              <a:lnSpc>
                <a:spcPct val="100000"/>
              </a:lnSpc>
              <a:spcBef>
                <a:spcPts val="0"/>
              </a:spcBef>
              <a:defRPr sz="1600"/>
            </a:lvl2pPr>
            <a:lvl3pPr>
              <a:lnSpc>
                <a:spcPct val="100000"/>
              </a:lnSpc>
              <a:spcBef>
                <a:spcPts val="0"/>
              </a:spcBef>
              <a:defRPr sz="1400"/>
            </a:lvl3pPr>
            <a:lvl4pPr marL="1676370" indent="-239481">
              <a:lnSpc>
                <a:spcPct val="100000"/>
              </a:lnSpc>
              <a:spcBef>
                <a:spcPts val="0"/>
              </a:spcBef>
              <a:buFont typeface="Calibri" panose="020F0502020204030204" pitchFamily="34" charset="0"/>
              <a:buChar char="-"/>
              <a:defRPr sz="1200"/>
            </a:lvl4pPr>
            <a:lvl5pPr marL="2155332" indent="-23948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200"/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fr-FR" noProof="0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660825" y="1067647"/>
            <a:ext cx="7924376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</p:spTree>
    <p:extLst>
      <p:ext uri="{BB962C8B-B14F-4D97-AF65-F5344CB8AC3E}">
        <p14:creationId xmlns:p14="http://schemas.microsoft.com/office/powerpoint/2010/main" val="15139445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faut avec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/>
            </a:lvl1pPr>
          </a:lstStyle>
          <a:p>
            <a:r>
              <a:rPr lang="en-US" noProof="0" smtClean="0"/>
              <a:t>Click to edit Master title style</a:t>
            </a:r>
            <a:endParaRPr lang="fr-FR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‹#›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660825" y="1067647"/>
            <a:ext cx="7924376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</p:spTree>
    <p:extLst>
      <p:ext uri="{BB962C8B-B14F-4D97-AF65-F5344CB8AC3E}">
        <p14:creationId xmlns:p14="http://schemas.microsoft.com/office/powerpoint/2010/main" val="17769746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de chapitre avec champ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A0520F-F2B4-4144-B2A0-D31492DE58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990C283F-3F6C-463B-B6FF-C5A1120E751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‹#›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EA0235D1-1CA4-4813-8F9E-8EA6F5F924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8065"/>
            <a:ext cx="9144000" cy="5808504"/>
          </a:xfrm>
          <a:prstGeom prst="rect">
            <a:avLst/>
          </a:prstGeom>
        </p:spPr>
      </p:pic>
      <p:sp>
        <p:nvSpPr>
          <p:cNvPr id="27" name="Titre 4">
            <a:extLst>
              <a:ext uri="{FF2B5EF4-FFF2-40B4-BE49-F238E27FC236}">
                <a16:creationId xmlns:a16="http://schemas.microsoft.com/office/drawing/2014/main" id="{9EB6429C-6B7C-4EE1-B9DC-E41E0338FCE4}"/>
              </a:ext>
            </a:extLst>
          </p:cNvPr>
          <p:cNvSpPr txBox="1">
            <a:spLocks/>
          </p:cNvSpPr>
          <p:nvPr userDrawn="1"/>
        </p:nvSpPr>
        <p:spPr>
          <a:xfrm>
            <a:off x="4572000" y="2824702"/>
            <a:ext cx="3700463" cy="119856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3733" b="1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9" name="Espace réservé pour une image  28">
            <a:extLst>
              <a:ext uri="{FF2B5EF4-FFF2-40B4-BE49-F238E27FC236}">
                <a16:creationId xmlns:a16="http://schemas.microsoft.com/office/drawing/2014/main" id="{00B39465-DFB6-4F0B-AD93-34B67A43F556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131444" y="1835212"/>
            <a:ext cx="1521946" cy="1950713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fr-FR" dirty="0"/>
          </a:p>
        </p:txBody>
      </p:sp>
      <p:sp>
        <p:nvSpPr>
          <p:cNvPr id="31" name="Espace réservé pour une image  30">
            <a:extLst>
              <a:ext uri="{FF2B5EF4-FFF2-40B4-BE49-F238E27FC236}">
                <a16:creationId xmlns:a16="http://schemas.microsoft.com/office/drawing/2014/main" id="{05215E8A-C584-469C-8777-F84DF88AD457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752037" y="1835212"/>
            <a:ext cx="1478663" cy="1198561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fr-FR" dirty="0"/>
          </a:p>
        </p:txBody>
      </p:sp>
      <p:sp>
        <p:nvSpPr>
          <p:cNvPr id="33" name="Espace réservé pour une image  32">
            <a:extLst>
              <a:ext uri="{FF2B5EF4-FFF2-40B4-BE49-F238E27FC236}">
                <a16:creationId xmlns:a16="http://schemas.microsoft.com/office/drawing/2014/main" id="{F295F236-0258-44BD-A085-BC26E990060E}"/>
              </a:ext>
            </a:extLst>
          </p:cNvPr>
          <p:cNvSpPr>
            <a:spLocks noGrp="1" noChangeAspect="1"/>
          </p:cNvSpPr>
          <p:nvPr>
            <p:ph type="pic" sz="quarter" idx="13"/>
          </p:nvPr>
        </p:nvSpPr>
        <p:spPr>
          <a:xfrm>
            <a:off x="3334674" y="1835151"/>
            <a:ext cx="1178590" cy="128098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35" name="Espace réservé pour une image  34">
            <a:extLst>
              <a:ext uri="{FF2B5EF4-FFF2-40B4-BE49-F238E27FC236}">
                <a16:creationId xmlns:a16="http://schemas.microsoft.com/office/drawing/2014/main" id="{10F23775-F583-446B-ADBA-A32E31D6D2FB}"/>
              </a:ext>
            </a:extLst>
          </p:cNvPr>
          <p:cNvSpPr>
            <a:spLocks noGrp="1" noChangeAspect="1"/>
          </p:cNvSpPr>
          <p:nvPr>
            <p:ph type="pic" sz="quarter" idx="14"/>
          </p:nvPr>
        </p:nvSpPr>
        <p:spPr>
          <a:xfrm>
            <a:off x="3328279" y="3298825"/>
            <a:ext cx="1184516" cy="1138108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37" name="Espace réservé pour une image  36">
            <a:extLst>
              <a:ext uri="{FF2B5EF4-FFF2-40B4-BE49-F238E27FC236}">
                <a16:creationId xmlns:a16="http://schemas.microsoft.com/office/drawing/2014/main" id="{CBB53359-B79D-4793-A0BA-531D16C92DB5}"/>
              </a:ext>
            </a:extLst>
          </p:cNvPr>
          <p:cNvSpPr>
            <a:spLocks noGrp="1" noChangeAspect="1"/>
          </p:cNvSpPr>
          <p:nvPr>
            <p:ph type="pic" sz="quarter" idx="15"/>
          </p:nvPr>
        </p:nvSpPr>
        <p:spPr>
          <a:xfrm>
            <a:off x="1757364" y="3201989"/>
            <a:ext cx="1466941" cy="583936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39" name="Espace réservé pour une image  38">
            <a:extLst>
              <a:ext uri="{FF2B5EF4-FFF2-40B4-BE49-F238E27FC236}">
                <a16:creationId xmlns:a16="http://schemas.microsoft.com/office/drawing/2014/main" id="{7629CC81-1DE8-42E7-8943-496B487C7A15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131763" y="3968619"/>
            <a:ext cx="1517650" cy="527181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fr-FR" dirty="0"/>
          </a:p>
        </p:txBody>
      </p:sp>
      <p:sp>
        <p:nvSpPr>
          <p:cNvPr id="41" name="Espace réservé pour une image  40">
            <a:extLst>
              <a:ext uri="{FF2B5EF4-FFF2-40B4-BE49-F238E27FC236}">
                <a16:creationId xmlns:a16="http://schemas.microsoft.com/office/drawing/2014/main" id="{3D9A0616-6187-42B8-A49C-5704495AFA0F}"/>
              </a:ext>
            </a:extLst>
          </p:cNvPr>
          <p:cNvSpPr>
            <a:spLocks noGrp="1" noChangeAspect="1"/>
          </p:cNvSpPr>
          <p:nvPr>
            <p:ph type="pic" sz="quarter" idx="17"/>
          </p:nvPr>
        </p:nvSpPr>
        <p:spPr>
          <a:xfrm>
            <a:off x="131763" y="4673601"/>
            <a:ext cx="1517650" cy="605642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43" name="Espace réservé pour une image  42">
            <a:extLst>
              <a:ext uri="{FF2B5EF4-FFF2-40B4-BE49-F238E27FC236}">
                <a16:creationId xmlns:a16="http://schemas.microsoft.com/office/drawing/2014/main" id="{10BA3FEF-381F-4AA8-9215-136F5361141D}"/>
              </a:ext>
            </a:extLst>
          </p:cNvPr>
          <p:cNvSpPr>
            <a:spLocks noGrp="1" noChangeAspect="1"/>
          </p:cNvSpPr>
          <p:nvPr>
            <p:ph type="pic" sz="quarter" idx="18"/>
          </p:nvPr>
        </p:nvSpPr>
        <p:spPr>
          <a:xfrm>
            <a:off x="1752037" y="3968619"/>
            <a:ext cx="1466850" cy="1310624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45" name="Espace réservé pour une image  44">
            <a:extLst>
              <a:ext uri="{FF2B5EF4-FFF2-40B4-BE49-F238E27FC236}">
                <a16:creationId xmlns:a16="http://schemas.microsoft.com/office/drawing/2014/main" id="{8FD27BC5-345B-4477-941A-3575E8185B4F}"/>
              </a:ext>
            </a:extLst>
          </p:cNvPr>
          <p:cNvSpPr>
            <a:spLocks noGrp="1" noChangeAspect="1"/>
          </p:cNvSpPr>
          <p:nvPr>
            <p:ph type="pic" sz="quarter" idx="19"/>
          </p:nvPr>
        </p:nvSpPr>
        <p:spPr>
          <a:xfrm>
            <a:off x="3319464" y="4619627"/>
            <a:ext cx="1193800" cy="659616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5429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de chapitre avec champ photo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DD946C-1F13-4F67-B8D1-64EF5CF71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C37902D-B358-44BD-9A3B-CD8E2882EA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‹#›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87ADA7C-03B8-49D0-A935-DE3625BD6F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8065"/>
            <a:ext cx="9144000" cy="5808504"/>
          </a:xfrm>
          <a:prstGeom prst="rect">
            <a:avLst/>
          </a:prstGeom>
        </p:spPr>
      </p:pic>
      <p:sp>
        <p:nvSpPr>
          <p:cNvPr id="15" name="Titre 4">
            <a:extLst>
              <a:ext uri="{FF2B5EF4-FFF2-40B4-BE49-F238E27FC236}">
                <a16:creationId xmlns:a16="http://schemas.microsoft.com/office/drawing/2014/main" id="{72E9C4E7-2BF2-4AB8-9707-825FA5757113}"/>
              </a:ext>
            </a:extLst>
          </p:cNvPr>
          <p:cNvSpPr txBox="1">
            <a:spLocks/>
          </p:cNvSpPr>
          <p:nvPr userDrawn="1"/>
        </p:nvSpPr>
        <p:spPr>
          <a:xfrm>
            <a:off x="4572000" y="2824702"/>
            <a:ext cx="3700463" cy="119856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3733" b="1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E6D00721-9CE1-4CF1-AD6A-47E2B8CCCC4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1763" y="1835150"/>
            <a:ext cx="4381500" cy="359029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983850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gris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ond_ppt2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6218"/>
            <a:ext cx="9144000" cy="6021547"/>
          </a:xfrm>
          <a:prstGeom prst="rect">
            <a:avLst/>
          </a:prstGeo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‹#›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845677" y="4801464"/>
            <a:ext cx="1604435" cy="18004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3"/>
          </p:nvPr>
        </p:nvSpPr>
        <p:spPr>
          <a:xfrm>
            <a:off x="738142" y="617538"/>
            <a:ext cx="3987800" cy="124414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4908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1"/>
          <p:cNvSpPr>
            <a:spLocks noGrp="1"/>
          </p:cNvSpPr>
          <p:nvPr>
            <p:ph type="title"/>
          </p:nvPr>
        </p:nvSpPr>
        <p:spPr>
          <a:xfrm>
            <a:off x="1107440" y="196178"/>
            <a:ext cx="8229600" cy="379192"/>
          </a:xfrm>
          <a:prstGeom prst="rect">
            <a:avLst/>
          </a:prstGeom>
        </p:spPr>
        <p:txBody>
          <a:bodyPr vert="horz" lIns="127723" tIns="50285" rIns="127723" bIns="50285" rtlCol="0" anchor="ctr">
            <a:spAutoFit/>
          </a:bodyPr>
          <a:lstStyle>
            <a:lvl1pPr>
              <a:defRPr cap="none" baseline="0"/>
            </a:lvl1pPr>
          </a:lstStyle>
          <a:p>
            <a:r>
              <a:rPr lang="en-US" noProof="0" smtClean="0"/>
              <a:t>Click to edit Master title style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17769147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2" y="1293436"/>
            <a:ext cx="7886700" cy="1382648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625817"/>
            <a:ext cx="9144000" cy="2340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2" y="-25706"/>
            <a:ext cx="9143999" cy="7919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8173526" y="6627317"/>
            <a:ext cx="970475" cy="235568"/>
          </a:xfrm>
          <a:prstGeom prst="rect">
            <a:avLst/>
          </a:prstGeom>
          <a:solidFill>
            <a:srgbClr val="B1151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8466" y="-25707"/>
            <a:ext cx="970475" cy="783772"/>
          </a:xfrm>
          <a:prstGeom prst="rect">
            <a:avLst/>
          </a:prstGeom>
          <a:solidFill>
            <a:srgbClr val="C1172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67891" y="6665909"/>
            <a:ext cx="627944" cy="153888"/>
          </a:xfrm>
          <a:prstGeom prst="rect">
            <a:avLst/>
          </a:prstGeom>
        </p:spPr>
        <p:txBody>
          <a:bodyPr lIns="72000" tIns="0" rIns="72000" bIns="0">
            <a:spAutoFit/>
          </a:bodyPr>
          <a:lstStyle>
            <a:lvl1pPr>
              <a:defRPr/>
            </a:lvl1pPr>
          </a:lstStyle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‹#›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25" descr="cea_logo_typo2_small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34" y="224966"/>
            <a:ext cx="612339" cy="346484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107441" y="196179"/>
            <a:ext cx="4395374" cy="379192"/>
          </a:xfrm>
          <a:prstGeom prst="rect">
            <a:avLst/>
          </a:prstGeom>
        </p:spPr>
        <p:txBody>
          <a:bodyPr vert="horz" wrap="square" lIns="127723" tIns="50285" rIns="127723" bIns="50285" rtlCol="0" anchor="ctr">
            <a:sp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15" name="Espace réservé du texte 12"/>
          <p:cNvSpPr txBox="1">
            <a:spLocks/>
          </p:cNvSpPr>
          <p:nvPr userDrawn="1"/>
        </p:nvSpPr>
        <p:spPr>
          <a:xfrm>
            <a:off x="6583143" y="6666681"/>
            <a:ext cx="1583653" cy="152349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900" b="0" kern="120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FR" sz="11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20 Janvier 2021</a:t>
            </a:r>
            <a:endParaRPr lang="fr-FR" sz="11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6652" y="6635131"/>
            <a:ext cx="4132448" cy="195438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/>
          <a:p>
            <a:pPr>
              <a:lnSpc>
                <a:spcPct val="140000"/>
              </a:lnSpc>
            </a:pPr>
            <a:r>
              <a:rPr lang="fr-FR" sz="1000" kern="0" baseline="0" dirty="0" smtClean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FCC-France workshop</a:t>
            </a:r>
            <a:endParaRPr lang="fr-FR" sz="1000" kern="0" dirty="0">
              <a:solidFill>
                <a:schemeClr val="bg1">
                  <a:lumMod val="50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5" name="ZoneTexte 4"/>
          <p:cNvSpPr txBox="1"/>
          <p:nvPr userDrawn="1"/>
        </p:nvSpPr>
        <p:spPr>
          <a:xfrm>
            <a:off x="4961466" y="6658217"/>
            <a:ext cx="1027058" cy="169277"/>
          </a:xfrm>
          <a:prstGeom prst="rect">
            <a:avLst/>
          </a:prstGeom>
          <a:noFill/>
        </p:spPr>
        <p:txBody>
          <a:bodyPr wrap="none" lIns="72000" tIns="0" rIns="72000" bIns="0" rtlCol="0">
            <a:spAutoFit/>
          </a:bodyPr>
          <a:lstStyle/>
          <a:p>
            <a:r>
              <a:rPr lang="fr-FR" sz="1100" dirty="0" smtClean="0">
                <a:latin typeface="Calibri" panose="020F0502020204030204" pitchFamily="34" charset="0"/>
              </a:rPr>
              <a:t>Barbara</a:t>
            </a:r>
            <a:r>
              <a:rPr lang="fr-FR" sz="1100" baseline="0" dirty="0" smtClean="0">
                <a:latin typeface="Calibri" panose="020F0502020204030204" pitchFamily="34" charset="0"/>
              </a:rPr>
              <a:t> </a:t>
            </a:r>
            <a:r>
              <a:rPr lang="fr-FR" sz="1100" baseline="0" dirty="0" err="1" smtClean="0">
                <a:latin typeface="Calibri" panose="020F0502020204030204" pitchFamily="34" charset="0"/>
              </a:rPr>
              <a:t>Dalena</a:t>
            </a:r>
            <a:endParaRPr lang="fr-FR" sz="1100" dirty="0">
              <a:latin typeface="Calibri" panose="020F0502020204030204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E5ADE24-562B-407F-8FC7-57A51B9F009F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6758195" y="-4249"/>
            <a:ext cx="2351584" cy="794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843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04" r:id="rId2"/>
    <p:sldLayoutId id="2147483705" r:id="rId3"/>
    <p:sldLayoutId id="2147483706" r:id="rId4"/>
    <p:sldLayoutId id="2147483709" r:id="rId5"/>
    <p:sldLayoutId id="2147483710" r:id="rId6"/>
    <p:sldLayoutId id="2147483711" r:id="rId7"/>
    <p:sldLayoutId id="2147483708" r:id="rId8"/>
    <p:sldLayoutId id="2147483707" r:id="rId9"/>
    <p:sldLayoutId id="2147483732" r:id="rId10"/>
    <p:sldLayoutId id="2147483701" r:id="rId11"/>
    <p:sldLayoutId id="2147483702" r:id="rId12"/>
  </p:sldLayoutIdLst>
  <p:timing>
    <p:tnLst>
      <p:par>
        <p:cTn id="1" dur="indefinite" restart="never" nodeType="tmRoot"/>
      </p:par>
    </p:tnLst>
  </p:timing>
  <p:hf hdr="0"/>
  <p:txStyles>
    <p:titleStyle>
      <a:lvl1pPr marL="0" algn="l" defTabSz="957925" rtl="0" eaLnBrk="1" latinLnBrk="0" hangingPunct="1">
        <a:lnSpc>
          <a:spcPct val="80000"/>
        </a:lnSpc>
        <a:spcBef>
          <a:spcPct val="0"/>
        </a:spcBef>
        <a:buNone/>
        <a:defRPr lang="fr-FR" sz="2200" b="1" kern="1200" cap="none" baseline="0" dirty="0">
          <a:solidFill>
            <a:schemeClr val="bg2">
              <a:lumMod val="50000"/>
            </a:schemeClr>
          </a:solidFill>
          <a:latin typeface="Calibri"/>
          <a:ea typeface="+mj-ea"/>
          <a:cs typeface="+mj-cs"/>
        </a:defRPr>
      </a:lvl1pPr>
    </p:titleStyle>
    <p:bodyStyle>
      <a:lvl1pPr marL="239481" indent="-239481" algn="l" defTabSz="957925" rtl="0" eaLnBrk="1" latinLnBrk="0" hangingPunct="1">
        <a:lnSpc>
          <a:spcPct val="90000"/>
        </a:lnSpc>
        <a:spcBef>
          <a:spcPts val="1048"/>
        </a:spcBef>
        <a:buClr>
          <a:srgbClr val="548235"/>
        </a:buClr>
        <a:buSzPct val="80000"/>
        <a:buFont typeface="Wingdings 3" panose="05040102010807070707" pitchFamily="18" charset="2"/>
        <a:buChar char=""/>
        <a:defRPr sz="1800" b="1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1pPr>
      <a:lvl2pPr marL="718444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6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2pPr>
      <a:lvl3pPr marL="1197407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4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3pPr>
      <a:lvl4pPr marL="1676370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4pPr>
      <a:lvl5pPr marL="2155332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5pPr>
      <a:lvl6pPr marL="2634295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113258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592220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4071183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963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925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888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851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814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3776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2739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1702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2" y="1293436"/>
            <a:ext cx="7886700" cy="1382648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625817"/>
            <a:ext cx="9144000" cy="2340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2" y="-25706"/>
            <a:ext cx="9143999" cy="7919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8173526" y="6627317"/>
            <a:ext cx="970475" cy="235568"/>
          </a:xfrm>
          <a:prstGeom prst="rect">
            <a:avLst/>
          </a:prstGeom>
          <a:solidFill>
            <a:srgbClr val="B1151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8466" y="-25707"/>
            <a:ext cx="970475" cy="783772"/>
          </a:xfrm>
          <a:prstGeom prst="rect">
            <a:avLst/>
          </a:prstGeom>
          <a:solidFill>
            <a:srgbClr val="C1172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67891" y="6665909"/>
            <a:ext cx="627944" cy="153888"/>
          </a:xfrm>
          <a:prstGeom prst="rect">
            <a:avLst/>
          </a:prstGeom>
        </p:spPr>
        <p:txBody>
          <a:bodyPr lIns="72000" tIns="0" rIns="72000" bIns="0">
            <a:spAutoFit/>
          </a:bodyPr>
          <a:lstStyle>
            <a:lvl1pPr>
              <a:defRPr/>
            </a:lvl1pPr>
          </a:lstStyle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‹#›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25" descr="cea_logo_typo2_small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34" y="224966"/>
            <a:ext cx="612339" cy="346484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107441" y="196179"/>
            <a:ext cx="4395374" cy="379192"/>
          </a:xfrm>
          <a:prstGeom prst="rect">
            <a:avLst/>
          </a:prstGeom>
        </p:spPr>
        <p:txBody>
          <a:bodyPr vert="horz" wrap="square" lIns="127723" tIns="50285" rIns="127723" bIns="50285" rtlCol="0" anchor="ctr">
            <a:sp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15" name="Espace réservé du texte 12"/>
          <p:cNvSpPr txBox="1">
            <a:spLocks/>
          </p:cNvSpPr>
          <p:nvPr userDrawn="1"/>
        </p:nvSpPr>
        <p:spPr>
          <a:xfrm>
            <a:off x="6593653" y="6666681"/>
            <a:ext cx="1583653" cy="152349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900" b="0" kern="120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E77F22B5-7D27-43F2-84DD-15A13BA901E0}" type="datetime4">
              <a:rPr lang="fr-FR" sz="110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16 mars 2021</a:t>
            </a:fld>
            <a:endParaRPr lang="fr-FR" sz="11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6652" y="6635131"/>
            <a:ext cx="4132448" cy="195438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/>
          <a:p>
            <a:pPr>
              <a:lnSpc>
                <a:spcPct val="140000"/>
              </a:lnSpc>
            </a:pPr>
            <a:r>
              <a:rPr lang="fr-FR" sz="1000" kern="0" dirty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Commissariat à l’énergie atomique et aux énergies alternatives</a:t>
            </a:r>
          </a:p>
        </p:txBody>
      </p:sp>
      <p:sp>
        <p:nvSpPr>
          <p:cNvPr id="5" name="ZoneTexte 4"/>
          <p:cNvSpPr txBox="1"/>
          <p:nvPr userDrawn="1"/>
        </p:nvSpPr>
        <p:spPr>
          <a:xfrm>
            <a:off x="4961466" y="6658217"/>
            <a:ext cx="541348" cy="169277"/>
          </a:xfrm>
          <a:prstGeom prst="rect">
            <a:avLst/>
          </a:prstGeom>
          <a:noFill/>
        </p:spPr>
        <p:txBody>
          <a:bodyPr wrap="none" lIns="72000" tIns="0" rIns="72000" bIns="0" rtlCol="0">
            <a:spAutoFit/>
          </a:bodyPr>
          <a:lstStyle/>
          <a:p>
            <a:r>
              <a:rPr lang="fr-FR" sz="1100" dirty="0">
                <a:latin typeface="Calibri" panose="020F0502020204030204" pitchFamily="34" charset="0"/>
              </a:rPr>
              <a:t>Auteur</a:t>
            </a:r>
          </a:p>
        </p:txBody>
      </p:sp>
    </p:spTree>
    <p:extLst>
      <p:ext uri="{BB962C8B-B14F-4D97-AF65-F5344CB8AC3E}">
        <p14:creationId xmlns:p14="http://schemas.microsoft.com/office/powerpoint/2010/main" val="1619460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9" r:id="rId3"/>
    <p:sldLayoutId id="2147483717" r:id="rId4"/>
    <p:sldLayoutId id="2147483718" r:id="rId5"/>
  </p:sldLayoutIdLst>
  <p:timing>
    <p:tnLst>
      <p:par>
        <p:cTn id="1" dur="indefinite" restart="never" nodeType="tmRoot"/>
      </p:par>
    </p:tnLst>
  </p:timing>
  <p:hf hdr="0"/>
  <p:txStyles>
    <p:titleStyle>
      <a:lvl1pPr marL="0" algn="l" defTabSz="957925" rtl="0" eaLnBrk="1" latinLnBrk="0" hangingPunct="1">
        <a:lnSpc>
          <a:spcPct val="80000"/>
        </a:lnSpc>
        <a:spcBef>
          <a:spcPct val="0"/>
        </a:spcBef>
        <a:buNone/>
        <a:defRPr lang="fr-FR" sz="2200" b="1" kern="1200" cap="none" baseline="0" dirty="0">
          <a:solidFill>
            <a:schemeClr val="bg2">
              <a:lumMod val="50000"/>
            </a:schemeClr>
          </a:solidFill>
          <a:latin typeface="Calibri"/>
          <a:ea typeface="+mj-ea"/>
          <a:cs typeface="+mj-cs"/>
        </a:defRPr>
      </a:lvl1pPr>
    </p:titleStyle>
    <p:bodyStyle>
      <a:lvl1pPr marL="239481" indent="-239481" algn="l" defTabSz="957925" rtl="0" eaLnBrk="1" latinLnBrk="0" hangingPunct="1">
        <a:lnSpc>
          <a:spcPct val="90000"/>
        </a:lnSpc>
        <a:spcBef>
          <a:spcPts val="1048"/>
        </a:spcBef>
        <a:buClr>
          <a:srgbClr val="548235"/>
        </a:buClr>
        <a:buSzPct val="80000"/>
        <a:buFont typeface="Wingdings 3" panose="05040102010807070707" pitchFamily="18" charset="2"/>
        <a:buChar char=""/>
        <a:defRPr sz="1800" b="1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1pPr>
      <a:lvl2pPr marL="718444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6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2pPr>
      <a:lvl3pPr marL="1197407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4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3pPr>
      <a:lvl4pPr marL="1676370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4pPr>
      <a:lvl5pPr marL="2155332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5pPr>
      <a:lvl6pPr marL="2634295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113258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592220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4071183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963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925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888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851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814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3776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2739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1702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2" y="1293436"/>
            <a:ext cx="7886700" cy="1382648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625817"/>
            <a:ext cx="9144000" cy="2340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2" y="-25706"/>
            <a:ext cx="9143999" cy="7919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8173526" y="6627317"/>
            <a:ext cx="970475" cy="235568"/>
          </a:xfrm>
          <a:prstGeom prst="rect">
            <a:avLst/>
          </a:prstGeom>
          <a:solidFill>
            <a:srgbClr val="B1151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8466" y="-25707"/>
            <a:ext cx="970475" cy="783772"/>
          </a:xfrm>
          <a:prstGeom prst="rect">
            <a:avLst/>
          </a:prstGeom>
          <a:solidFill>
            <a:srgbClr val="C1172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67891" y="6665909"/>
            <a:ext cx="627944" cy="153888"/>
          </a:xfrm>
          <a:prstGeom prst="rect">
            <a:avLst/>
          </a:prstGeom>
        </p:spPr>
        <p:txBody>
          <a:bodyPr lIns="72000" tIns="0" rIns="72000" bIns="0">
            <a:spAutoFit/>
          </a:bodyPr>
          <a:lstStyle>
            <a:lvl1pPr>
              <a:defRPr/>
            </a:lvl1pPr>
          </a:lstStyle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‹#›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25" descr="cea_logo_typo2_small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34" y="224966"/>
            <a:ext cx="612339" cy="346484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107441" y="196179"/>
            <a:ext cx="4395374" cy="379192"/>
          </a:xfrm>
          <a:prstGeom prst="rect">
            <a:avLst/>
          </a:prstGeom>
        </p:spPr>
        <p:txBody>
          <a:bodyPr vert="horz" wrap="square" lIns="127723" tIns="50285" rIns="127723" bIns="50285" rtlCol="0" anchor="ctr">
            <a:sp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15" name="Espace réservé du texte 12"/>
          <p:cNvSpPr txBox="1">
            <a:spLocks/>
          </p:cNvSpPr>
          <p:nvPr userDrawn="1"/>
        </p:nvSpPr>
        <p:spPr>
          <a:xfrm>
            <a:off x="6593653" y="6666681"/>
            <a:ext cx="1583653" cy="152349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900" b="0" kern="120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E77F22B5-7D27-43F2-84DD-15A13BA901E0}" type="datetime4">
              <a:rPr lang="fr-FR" sz="110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16 mars 2021</a:t>
            </a:fld>
            <a:endParaRPr lang="fr-FR" sz="11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6652" y="6635131"/>
            <a:ext cx="4132448" cy="195438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/>
          <a:p>
            <a:pPr>
              <a:lnSpc>
                <a:spcPct val="140000"/>
              </a:lnSpc>
            </a:pPr>
            <a:r>
              <a:rPr lang="fr-FR" sz="1000" kern="0" dirty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Commissariat à l’énergie atomique et aux énergies alternatives</a:t>
            </a:r>
          </a:p>
        </p:txBody>
      </p:sp>
      <p:sp>
        <p:nvSpPr>
          <p:cNvPr id="5" name="ZoneTexte 4"/>
          <p:cNvSpPr txBox="1"/>
          <p:nvPr userDrawn="1"/>
        </p:nvSpPr>
        <p:spPr>
          <a:xfrm>
            <a:off x="4961466" y="6658217"/>
            <a:ext cx="541348" cy="169277"/>
          </a:xfrm>
          <a:prstGeom prst="rect">
            <a:avLst/>
          </a:prstGeom>
          <a:noFill/>
        </p:spPr>
        <p:txBody>
          <a:bodyPr wrap="none" lIns="72000" tIns="0" rIns="72000" bIns="0" rtlCol="0">
            <a:spAutoFit/>
          </a:bodyPr>
          <a:lstStyle/>
          <a:p>
            <a:r>
              <a:rPr lang="fr-FR" sz="1100" dirty="0">
                <a:latin typeface="Calibri" panose="020F0502020204030204" pitchFamily="34" charset="0"/>
              </a:rPr>
              <a:t>Auteur</a:t>
            </a:r>
          </a:p>
        </p:txBody>
      </p:sp>
    </p:spTree>
    <p:extLst>
      <p:ext uri="{BB962C8B-B14F-4D97-AF65-F5344CB8AC3E}">
        <p14:creationId xmlns:p14="http://schemas.microsoft.com/office/powerpoint/2010/main" val="3200765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31" r:id="rId3"/>
    <p:sldLayoutId id="2147483729" r:id="rId4"/>
    <p:sldLayoutId id="2147483730" r:id="rId5"/>
  </p:sldLayoutIdLst>
  <p:hf hdr="0"/>
  <p:txStyles>
    <p:titleStyle>
      <a:lvl1pPr marL="0" algn="l" defTabSz="957925" rtl="0" eaLnBrk="1" latinLnBrk="0" hangingPunct="1">
        <a:lnSpc>
          <a:spcPct val="80000"/>
        </a:lnSpc>
        <a:spcBef>
          <a:spcPct val="0"/>
        </a:spcBef>
        <a:buNone/>
        <a:defRPr lang="fr-FR" sz="2200" b="1" kern="1200" cap="none" baseline="0" dirty="0">
          <a:solidFill>
            <a:schemeClr val="bg2">
              <a:lumMod val="50000"/>
            </a:schemeClr>
          </a:solidFill>
          <a:latin typeface="Calibri"/>
          <a:ea typeface="+mj-ea"/>
          <a:cs typeface="+mj-cs"/>
        </a:defRPr>
      </a:lvl1pPr>
    </p:titleStyle>
    <p:bodyStyle>
      <a:lvl1pPr marL="239481" indent="-239481" algn="l" defTabSz="957925" rtl="0" eaLnBrk="1" latinLnBrk="0" hangingPunct="1">
        <a:lnSpc>
          <a:spcPct val="90000"/>
        </a:lnSpc>
        <a:spcBef>
          <a:spcPts val="1048"/>
        </a:spcBef>
        <a:buClr>
          <a:srgbClr val="548235"/>
        </a:buClr>
        <a:buSzPct val="80000"/>
        <a:buFont typeface="Wingdings 3" panose="05040102010807070707" pitchFamily="18" charset="2"/>
        <a:buChar char="u"/>
        <a:defRPr sz="1800" b="1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1pPr>
      <a:lvl2pPr marL="718444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6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2pPr>
      <a:lvl3pPr marL="1197407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4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3pPr>
      <a:lvl4pPr marL="1676370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4pPr>
      <a:lvl5pPr marL="2155332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5pPr>
      <a:lvl6pPr marL="2634295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113258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592220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4071183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963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925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888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851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814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3776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2739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1702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1.emf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5.png"/><Relationship Id="rId11" Type="http://schemas.openxmlformats.org/officeDocument/2006/relationships/image" Target="../media/image10.wmf"/><Relationship Id="rId5" Type="http://schemas.openxmlformats.org/officeDocument/2006/relationships/image" Target="../media/image14.png"/><Relationship Id="rId10" Type="http://schemas.openxmlformats.org/officeDocument/2006/relationships/oleObject" Target="../embeddings/oleObject1.bin"/><Relationship Id="rId4" Type="http://schemas.openxmlformats.org/officeDocument/2006/relationships/image" Target="../media/image12.emf"/><Relationship Id="rId9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5" Type="http://schemas.openxmlformats.org/officeDocument/2006/relationships/image" Target="../media/image18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9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>
          <a:xfrm>
            <a:off x="843276" y="4124764"/>
            <a:ext cx="8037965" cy="1070768"/>
          </a:xfrm>
        </p:spPr>
        <p:txBody>
          <a:bodyPr/>
          <a:lstStyle/>
          <a:p>
            <a:r>
              <a:rPr lang="en-US" dirty="0" smtClean="0"/>
              <a:t>FFIELD for non linear fringe field of </a:t>
            </a:r>
            <a:r>
              <a:rPr lang="en-US" dirty="0"/>
              <a:t>D</a:t>
            </a:r>
            <a:r>
              <a:rPr lang="en-US" dirty="0" smtClean="0"/>
              <a:t>etector Solenoids ?</a:t>
            </a:r>
            <a:endParaRPr lang="en-US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>
          <a:xfrm>
            <a:off x="834776" y="5363218"/>
            <a:ext cx="7810667" cy="682969"/>
          </a:xfrm>
        </p:spPr>
        <p:txBody>
          <a:bodyPr/>
          <a:lstStyle/>
          <a:p>
            <a:r>
              <a:rPr lang="fr-FR" sz="2000" u="sng" dirty="0" smtClean="0"/>
              <a:t>B. Dalena</a:t>
            </a:r>
            <a:r>
              <a:rPr lang="fr-FR" sz="2000" baseline="30000" dirty="0" smtClean="0"/>
              <a:t>1</a:t>
            </a:r>
            <a:r>
              <a:rPr lang="fr-FR" sz="2000" dirty="0" smtClean="0"/>
              <a:t>, T. Pugnat</a:t>
            </a:r>
            <a:r>
              <a:rPr lang="en-US" sz="2000" baseline="30000" dirty="0" smtClean="0"/>
              <a:t>1</a:t>
            </a:r>
            <a:r>
              <a:rPr lang="en-US" sz="2000" dirty="0" smtClean="0"/>
              <a:t>, A. Simona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, L. Bonaventura</a:t>
            </a:r>
            <a:r>
              <a:rPr lang="en-US" sz="2000" baseline="30000" dirty="0" smtClean="0"/>
              <a:t>2    </a:t>
            </a:r>
            <a:r>
              <a:rPr lang="en-US" sz="2000" dirty="0" smtClean="0"/>
              <a:t> (</a:t>
            </a:r>
            <a:r>
              <a:rPr lang="en-US" sz="2000" baseline="30000" dirty="0" smtClean="0"/>
              <a:t>1</a:t>
            </a:r>
            <a:r>
              <a:rPr lang="en-US" sz="2000" dirty="0" smtClean="0"/>
              <a:t>IRFU/DACM,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MOX)    Thanks to: R. De Maria, V. Olsen and R. Tomas</a:t>
            </a:r>
            <a:r>
              <a:rPr lang="fr-FR" sz="2000" dirty="0" smtClean="0"/>
              <a:t> </a:t>
            </a:r>
            <a:endParaRPr lang="fr-FR" sz="2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1C53BEE-FC66-384F-9954-315926B231D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9162" y="6121206"/>
            <a:ext cx="1464838" cy="61062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E5ADE24-562B-407F-8FC7-57A51B9F00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9217" y="2041608"/>
            <a:ext cx="2351584" cy="794831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March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660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7441" y="208810"/>
            <a:ext cx="4395374" cy="353929"/>
          </a:xfrm>
        </p:spPr>
        <p:txBody>
          <a:bodyPr/>
          <a:lstStyle/>
          <a:p>
            <a:r>
              <a:rPr lang="fr-FR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Conclusions and perspectives</a:t>
            </a:r>
            <a:endParaRPr lang="en-US" sz="20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10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60824" y="1630411"/>
            <a:ext cx="7886700" cy="2344963"/>
          </a:xfrm>
        </p:spPr>
        <p:txBody>
          <a:bodyPr/>
          <a:lstStyle/>
          <a:p>
            <a:r>
              <a:rPr lang="en-US" sz="1600" b="0" dirty="0" smtClean="0">
                <a:solidFill>
                  <a:schemeClr val="tx1"/>
                </a:solidFill>
              </a:rPr>
              <a:t>This technique is suitable to study impact of 3D field non-</a:t>
            </a:r>
            <a:r>
              <a:rPr lang="en-US" sz="1600" b="0" dirty="0" err="1" smtClean="0">
                <a:solidFill>
                  <a:schemeClr val="tx1"/>
                </a:solidFill>
              </a:rPr>
              <a:t>linearities</a:t>
            </a:r>
            <a:r>
              <a:rPr lang="en-US" sz="1600" b="0" dirty="0" smtClean="0">
                <a:solidFill>
                  <a:schemeClr val="tx1"/>
                </a:solidFill>
              </a:rPr>
              <a:t> on beam dynamics of rings, also in combinations with other effects</a:t>
            </a:r>
          </a:p>
          <a:p>
            <a:endParaRPr lang="en-US" sz="1600" b="0" dirty="0" smtClean="0">
              <a:solidFill>
                <a:schemeClr val="tx1"/>
              </a:solidFill>
            </a:endParaRPr>
          </a:p>
          <a:p>
            <a:r>
              <a:rPr lang="en-US" sz="1600" b="0" dirty="0" smtClean="0">
                <a:solidFill>
                  <a:schemeClr val="tx1"/>
                </a:solidFill>
              </a:rPr>
              <a:t>Several details needs to be workout </a:t>
            </a:r>
            <a:r>
              <a:rPr lang="en-US" sz="1600" b="0" dirty="0" smtClean="0">
                <a:solidFill>
                  <a:schemeClr val="tx1"/>
                </a:solidFill>
              </a:rPr>
              <a:t>yet for the Detector Solenoid </a:t>
            </a:r>
            <a:endParaRPr lang="en-US" sz="1600" b="0" dirty="0" smtClean="0">
              <a:solidFill>
                <a:schemeClr val="tx1"/>
              </a:solidFill>
            </a:endParaRPr>
          </a:p>
          <a:p>
            <a:endParaRPr lang="en-US" sz="1600" b="0" dirty="0" smtClean="0">
              <a:solidFill>
                <a:schemeClr val="tx1"/>
              </a:solidFill>
            </a:endParaRPr>
          </a:p>
          <a:p>
            <a:r>
              <a:rPr lang="en-US" sz="1600" b="0" dirty="0" smtClean="0">
                <a:solidFill>
                  <a:schemeClr val="tx1"/>
                </a:solidFill>
              </a:rPr>
              <a:t>For dedicated machine detector interface studies and for linear accelerators I still prefer full tracking in the 3D magnetic field maps, as we have done for CLIC </a:t>
            </a:r>
          </a:p>
          <a:p>
            <a:endParaRPr lang="en-US" sz="1600" b="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600" b="0" dirty="0" smtClean="0">
                <a:solidFill>
                  <a:schemeClr val="tx1"/>
                </a:solidFill>
              </a:rPr>
              <a:t>  </a:t>
            </a:r>
            <a:endParaRPr lang="en-US" sz="1600" b="0" dirty="0">
              <a:solidFill>
                <a:schemeClr val="tx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660825" y="1067647"/>
            <a:ext cx="7924376" cy="350570"/>
          </a:xfrm>
        </p:spPr>
        <p:txBody>
          <a:bodyPr/>
          <a:lstStyle/>
          <a:p>
            <a:r>
              <a:rPr lang="en-US" sz="1600" b="0" dirty="0" smtClean="0">
                <a:solidFill>
                  <a:schemeClr val="tx1"/>
                </a:solidFill>
              </a:rPr>
              <a:t>Generalized Gradients and Lie2 maps can be extended to other accelerators elements</a:t>
            </a:r>
            <a:endParaRPr lang="en-US" sz="16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60739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err="1" smtClean="0"/>
              <a:t>Spares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7214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7441" y="211888"/>
            <a:ext cx="4395374" cy="347773"/>
          </a:xfrm>
        </p:spPr>
        <p:txBody>
          <a:bodyPr/>
          <a:lstStyle/>
          <a:p>
            <a:r>
              <a:rPr lang="fr-FR" sz="2000" dirty="0" smtClean="0">
                <a:solidFill>
                  <a:srgbClr val="0000FF"/>
                </a:solidFill>
              </a:rPr>
              <a:t>Goal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660825" y="1067647"/>
            <a:ext cx="7924376" cy="3013864"/>
          </a:xfrm>
        </p:spPr>
        <p:txBody>
          <a:bodyPr/>
          <a:lstStyle/>
          <a:p>
            <a:r>
              <a:rPr lang="en-US" b="0" dirty="0" smtClean="0">
                <a:solidFill>
                  <a:schemeClr val="tx1"/>
                </a:solidFill>
              </a:rPr>
              <a:t>Extend the FFIELD module of </a:t>
            </a:r>
            <a:r>
              <a:rPr lang="en-US" b="0" dirty="0" err="1" smtClean="0">
                <a:solidFill>
                  <a:schemeClr val="tx1"/>
                </a:solidFill>
              </a:rPr>
              <a:t>SixTrack</a:t>
            </a:r>
            <a:r>
              <a:rPr lang="en-US" b="0" dirty="0" smtClean="0">
                <a:solidFill>
                  <a:schemeClr val="tx1"/>
                </a:solidFill>
              </a:rPr>
              <a:t> to study the impact of the Detector Solenoid on beam dynamics</a:t>
            </a:r>
          </a:p>
          <a:p>
            <a:endParaRPr lang="en-US" b="0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 smtClean="0">
                <a:solidFill>
                  <a:schemeClr val="tx1"/>
                </a:solidFill>
              </a:rPr>
              <a:t>Consider the “realistic” 3D field distribution </a:t>
            </a:r>
            <a:r>
              <a:rPr lang="en-US" b="0" dirty="0" smtClean="0">
                <a:solidFill>
                  <a:schemeClr val="tx1"/>
                </a:solidFill>
              </a:rPr>
              <a:t>(decay </a:t>
            </a:r>
            <a:r>
              <a:rPr lang="en-US" b="0" dirty="0" smtClean="0">
                <a:solidFill>
                  <a:schemeClr val="tx1"/>
                </a:solidFill>
              </a:rPr>
              <a:t>of the field + high order field harmonics)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 smtClean="0">
                <a:solidFill>
                  <a:schemeClr val="tx1"/>
                </a:solidFill>
              </a:rPr>
              <a:t>Possibility to overlap field of different elements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0" dirty="0" smtClean="0">
              <a:solidFill>
                <a:schemeClr val="tx1"/>
              </a:solidFill>
            </a:endParaRPr>
          </a:p>
          <a:p>
            <a:r>
              <a:rPr lang="en-US" b="0" dirty="0" smtClean="0">
                <a:solidFill>
                  <a:schemeClr val="tx1"/>
                </a:solidFill>
              </a:rPr>
              <a:t>Implies the knowledge of the linear part of the field element, which is computed using usual </a:t>
            </a:r>
            <a:r>
              <a:rPr lang="en-US" b="0" dirty="0" err="1" smtClean="0">
                <a:solidFill>
                  <a:schemeClr val="tx1"/>
                </a:solidFill>
              </a:rPr>
              <a:t>SixTrack</a:t>
            </a:r>
            <a:r>
              <a:rPr lang="en-US" b="0" dirty="0" smtClean="0">
                <a:solidFill>
                  <a:schemeClr val="tx1"/>
                </a:solidFill>
              </a:rPr>
              <a:t> maps</a:t>
            </a:r>
            <a:endParaRPr lang="en-US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237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021182" y="196178"/>
            <a:ext cx="8096939" cy="379192"/>
          </a:xfrm>
        </p:spPr>
        <p:txBody>
          <a:bodyPr/>
          <a:lstStyle/>
          <a:p>
            <a:r>
              <a:rPr lang="fr-FR" dirty="0" smtClean="0">
                <a:solidFill>
                  <a:srgbClr val="0000FF"/>
                </a:solidFill>
              </a:rPr>
              <a:t>FFIELD in </a:t>
            </a:r>
            <a:r>
              <a:rPr lang="fr-FR" dirty="0" err="1" smtClean="0">
                <a:solidFill>
                  <a:srgbClr val="0000FF"/>
                </a:solidFill>
              </a:rPr>
              <a:t>SixTrack</a:t>
            </a:r>
            <a:endParaRPr lang="en-US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3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2304" y="813816"/>
            <a:ext cx="8380820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FFIELD------------------------------------------------------------------</a:t>
            </a:r>
          </a:p>
          <a:p>
            <a:r>
              <a:rPr lang="en-US" sz="1000" dirty="0"/>
              <a:t>FFQNORMAL  mqxfa.a1l5..1      5       10</a:t>
            </a:r>
          </a:p>
          <a:p>
            <a:r>
              <a:rPr lang="en-US" sz="1000" dirty="0"/>
              <a:t>FFQNORMAL  mqxfa.b1l5..1      4       12</a:t>
            </a:r>
          </a:p>
          <a:p>
            <a:r>
              <a:rPr lang="en-US" sz="1000" dirty="0"/>
              <a:t>FFQNORMAL  mqxfb.a2l5..1      3        8</a:t>
            </a:r>
          </a:p>
          <a:p>
            <a:r>
              <a:rPr lang="en-US" sz="1000" dirty="0"/>
              <a:t>FFQNORMAL  mqxfb.b2l5..1      1        7</a:t>
            </a:r>
          </a:p>
          <a:p>
            <a:r>
              <a:rPr lang="en-US" sz="1000" dirty="0"/>
              <a:t>FFQNORMAL  mqxfa.a3l5..1      5       10</a:t>
            </a:r>
          </a:p>
          <a:p>
            <a:r>
              <a:rPr lang="en-US" sz="1000" dirty="0"/>
              <a:t>FFQNORMAL  mqxfa.b3l5..1      4       12</a:t>
            </a:r>
          </a:p>
          <a:p>
            <a:r>
              <a:rPr lang="en-US" sz="1000" dirty="0"/>
              <a:t>FFQNORMAL  mqxfa.a3r5..1      3        </a:t>
            </a:r>
            <a:r>
              <a:rPr lang="en-US" sz="1000" dirty="0" smtClean="0"/>
              <a:t>9</a:t>
            </a:r>
          </a:p>
          <a:p>
            <a:r>
              <a:rPr lang="fr-FR" sz="1000" dirty="0" smtClean="0"/>
              <a:t>….</a:t>
            </a:r>
            <a:endParaRPr lang="en-US" sz="1000" dirty="0"/>
          </a:p>
          <a:p>
            <a:r>
              <a:rPr lang="en-US" sz="1000" dirty="0" smtClean="0"/>
              <a:t>FFMSKIP    </a:t>
            </a:r>
            <a:r>
              <a:rPr lang="en-US" sz="1000" dirty="0"/>
              <a:t>mqxfa.b3l5..</a:t>
            </a:r>
            <a:r>
              <a:rPr lang="en-US" sz="1000" dirty="0" smtClean="0"/>
              <a:t>fl</a:t>
            </a:r>
            <a:endParaRPr lang="en-US" sz="1000" dirty="0"/>
          </a:p>
          <a:p>
            <a:r>
              <a:rPr lang="en-US" sz="1000" dirty="0"/>
              <a:t>FFFILE     "/</a:t>
            </a:r>
            <a:r>
              <a:rPr lang="en-US" sz="1000" dirty="0" err="1"/>
              <a:t>afs</a:t>
            </a:r>
            <a:r>
              <a:rPr lang="en-US" sz="1000" dirty="0"/>
              <a:t>/cern.ch/user/d/</a:t>
            </a:r>
            <a:r>
              <a:rPr lang="en-US" sz="1000" dirty="0" err="1"/>
              <a:t>dalena</a:t>
            </a:r>
            <a:r>
              <a:rPr lang="en-US" sz="1000" dirty="0"/>
              <a:t>/</a:t>
            </a:r>
            <a:r>
              <a:rPr lang="en-US" sz="1000" dirty="0" err="1"/>
              <a:t>hllhc</a:t>
            </a:r>
            <a:r>
              <a:rPr lang="en-US" sz="1000" dirty="0"/>
              <a:t>/coeff_in_HFC_C2-6-10-14_ND2_Ran50mm_BmR_dz0.020m.out"                 5.91783358704972118e-01     1.420</a:t>
            </a:r>
          </a:p>
          <a:p>
            <a:r>
              <a:rPr lang="en-US" sz="1000" dirty="0"/>
              <a:t>FFFILE     "/</a:t>
            </a:r>
            <a:r>
              <a:rPr lang="en-US" sz="1000" dirty="0" err="1"/>
              <a:t>afs</a:t>
            </a:r>
            <a:r>
              <a:rPr lang="en-US" sz="1000" dirty="0"/>
              <a:t>/cern.ch/user/d/</a:t>
            </a:r>
            <a:r>
              <a:rPr lang="en-US" sz="1000" dirty="0" err="1"/>
              <a:t>dalena</a:t>
            </a:r>
            <a:r>
              <a:rPr lang="en-US" sz="1000" dirty="0"/>
              <a:t>/</a:t>
            </a:r>
            <a:r>
              <a:rPr lang="en-US" sz="1000" dirty="0" err="1"/>
              <a:t>hllhc</a:t>
            </a:r>
            <a:r>
              <a:rPr lang="en-US" sz="1000" dirty="0"/>
              <a:t>/coeff_in_HFC_C2-6-10-14_ND2_Ran50mm_BmR_dz0.020m_mid.out"             5.91783358704972118e-01     1.420</a:t>
            </a:r>
          </a:p>
          <a:p>
            <a:r>
              <a:rPr lang="en-US" sz="1000" dirty="0"/>
              <a:t>FFFILE     "/</a:t>
            </a:r>
            <a:r>
              <a:rPr lang="en-US" sz="1000" dirty="0" err="1"/>
              <a:t>afs</a:t>
            </a:r>
            <a:r>
              <a:rPr lang="en-US" sz="1000" dirty="0"/>
              <a:t>/cern.ch/user/d/</a:t>
            </a:r>
            <a:r>
              <a:rPr lang="en-US" sz="1000" dirty="0" err="1"/>
              <a:t>dalena</a:t>
            </a:r>
            <a:r>
              <a:rPr lang="en-US" sz="1000" dirty="0"/>
              <a:t>/</a:t>
            </a:r>
            <a:r>
              <a:rPr lang="en-US" sz="1000" dirty="0" err="1"/>
              <a:t>hllhc</a:t>
            </a:r>
            <a:r>
              <a:rPr lang="en-US" sz="1000" dirty="0"/>
              <a:t>/coeff_in_HFC_C2-6-10-14_ND2_Ran50mm_BmR_dz0.020m_inv.out"             6.29915713814027667e-01     </a:t>
            </a:r>
            <a:r>
              <a:rPr lang="en-US" sz="1000" dirty="0" smtClean="0"/>
              <a:t>1.620</a:t>
            </a:r>
          </a:p>
          <a:p>
            <a:r>
              <a:rPr lang="fr-FR" sz="1000" dirty="0" smtClean="0"/>
              <a:t>….</a:t>
            </a:r>
            <a:endParaRPr lang="en-US" sz="1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t="47703"/>
          <a:stretch/>
        </p:blipFill>
        <p:spPr>
          <a:xfrm>
            <a:off x="4419705" y="3347354"/>
            <a:ext cx="4472775" cy="2506132"/>
          </a:xfrm>
          <a:prstGeom prst="rect">
            <a:avLst/>
          </a:prstGeom>
        </p:spPr>
      </p:pic>
      <p:cxnSp>
        <p:nvCxnSpPr>
          <p:cNvPr id="9" name="Elbow Connector 8"/>
          <p:cNvCxnSpPr/>
          <p:nvPr/>
        </p:nvCxnSpPr>
        <p:spPr>
          <a:xfrm rot="16200000" flipH="1">
            <a:off x="1714934" y="1820549"/>
            <a:ext cx="812033" cy="283465"/>
          </a:xfrm>
          <a:prstGeom prst="bentConnector3">
            <a:avLst>
              <a:gd name="adj1" fmla="val 66891"/>
            </a:avLst>
          </a:prstGeom>
          <a:ln w="19050">
            <a:solidFill>
              <a:srgbClr val="0000FF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/>
          <p:cNvCxnSpPr/>
          <p:nvPr/>
        </p:nvCxnSpPr>
        <p:spPr>
          <a:xfrm rot="16200000" flipH="1">
            <a:off x="1665242" y="1836713"/>
            <a:ext cx="1345431" cy="430966"/>
          </a:xfrm>
          <a:prstGeom prst="bentConnector3">
            <a:avLst>
              <a:gd name="adj1" fmla="val 50000"/>
            </a:avLst>
          </a:prstGeom>
          <a:ln w="19050">
            <a:solidFill>
              <a:srgbClr val="0000FF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148240" y="2185416"/>
            <a:ext cx="2616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fr-FR" sz="1100" b="1" dirty="0" smtClean="0">
                <a:solidFill>
                  <a:srgbClr val="0000FF"/>
                </a:solidFill>
              </a:rPr>
              <a:t>K</a:t>
            </a:r>
            <a:endParaRPr lang="en-US" sz="1100" b="1" dirty="0">
              <a:solidFill>
                <a:srgbClr val="0000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14456" y="2182368"/>
            <a:ext cx="3193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fr-FR" sz="1100" b="1" dirty="0" err="1" smtClean="0">
                <a:solidFill>
                  <a:srgbClr val="0000FF"/>
                </a:solidFill>
              </a:rPr>
              <a:t>Lq</a:t>
            </a:r>
            <a:endParaRPr lang="en-US" sz="1100" b="1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10" y="3686960"/>
            <a:ext cx="4379976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/>
              <a:t>Only normal quadrupole implemented so far:</a:t>
            </a:r>
          </a:p>
          <a:p>
            <a:pPr algn="l"/>
            <a:r>
              <a:rPr lang="en-US" sz="1400" dirty="0" smtClean="0"/>
              <a:t> anti-skew-quad to do</a:t>
            </a:r>
          </a:p>
          <a:p>
            <a:pPr algn="l"/>
            <a:endParaRPr lang="en-US" sz="1400" dirty="0" smtClean="0"/>
          </a:p>
          <a:p>
            <a:pPr algn="l"/>
            <a:r>
              <a:rPr lang="en-US" sz="1400" dirty="0" smtClean="0"/>
              <a:t>To extend it to other straight elements (</a:t>
            </a:r>
            <a:r>
              <a:rPr lang="en-US" sz="1400" dirty="0" err="1" smtClean="0"/>
              <a:t>sextupoles</a:t>
            </a:r>
            <a:r>
              <a:rPr lang="en-US" sz="1400" dirty="0" smtClean="0"/>
              <a:t>, </a:t>
            </a:r>
            <a:r>
              <a:rPr lang="en-US" sz="1400" dirty="0" err="1" smtClean="0"/>
              <a:t>octupoles</a:t>
            </a:r>
            <a:r>
              <a:rPr lang="en-US" sz="1400" dirty="0" smtClean="0"/>
              <a:t>, solenoid) anti-sext, anti-</a:t>
            </a:r>
            <a:r>
              <a:rPr lang="en-US" sz="1400" dirty="0" err="1" smtClean="0"/>
              <a:t>oct</a:t>
            </a:r>
            <a:r>
              <a:rPr lang="en-US" sz="1400" dirty="0" smtClean="0"/>
              <a:t>, </a:t>
            </a:r>
            <a:r>
              <a:rPr lang="en-US" sz="1400" dirty="0" err="1" smtClean="0"/>
              <a:t>antisol</a:t>
            </a:r>
            <a:r>
              <a:rPr lang="en-US" sz="1400" dirty="0" smtClean="0"/>
              <a:t> to be added</a:t>
            </a:r>
          </a:p>
          <a:p>
            <a:pPr algn="l"/>
            <a:endParaRPr lang="en-US" sz="1400" dirty="0" smtClean="0"/>
          </a:p>
          <a:p>
            <a:pPr algn="l"/>
            <a:r>
              <a:rPr lang="en-US" sz="1400" dirty="0" smtClean="0"/>
              <a:t>Full 6D to be done (longitudinal canonical pair not updated)</a:t>
            </a:r>
          </a:p>
          <a:p>
            <a:pPr algn="l"/>
            <a:endParaRPr lang="en-US" sz="1400" dirty="0" smtClean="0"/>
          </a:p>
          <a:p>
            <a:pPr algn="l"/>
            <a:r>
              <a:rPr lang="en-US" sz="1400" b="1" i="1" dirty="0" err="1" smtClean="0"/>
              <a:t>I</a:t>
            </a:r>
            <a:r>
              <a:rPr lang="en-US" sz="1400" b="1" i="1" baseline="-25000" dirty="0" err="1" smtClean="0"/>
              <a:t>in</a:t>
            </a:r>
            <a:r>
              <a:rPr lang="en-US" sz="1400" b="1" i="1" dirty="0" smtClean="0"/>
              <a:t> </a:t>
            </a:r>
            <a:r>
              <a:rPr lang="en-US" sz="1400" b="1" i="1" dirty="0" err="1" smtClean="0"/>
              <a:t>I</a:t>
            </a:r>
            <a:r>
              <a:rPr lang="en-US" sz="1400" b="1" i="1" baseline="-25000" dirty="0" err="1" smtClean="0"/>
              <a:t>out</a:t>
            </a:r>
            <a:r>
              <a:rPr lang="en-US" sz="1400" b="1" i="1" dirty="0" smtClean="0"/>
              <a:t> </a:t>
            </a:r>
            <a:r>
              <a:rPr lang="en-US" sz="1400" dirty="0" smtClean="0"/>
              <a:t>Integrator (Lie map of 2</a:t>
            </a:r>
            <a:r>
              <a:rPr lang="en-US" sz="1400" baseline="30000" dirty="0" smtClean="0"/>
              <a:t>nd</a:t>
            </a:r>
            <a:r>
              <a:rPr lang="en-US" sz="1400" dirty="0" smtClean="0"/>
              <a:t> order)</a:t>
            </a:r>
            <a:endParaRPr lang="en-US" sz="1400" dirty="0"/>
          </a:p>
        </p:txBody>
      </p:sp>
      <p:sp>
        <p:nvSpPr>
          <p:cNvPr id="14" name="ZoneTexte 3"/>
          <p:cNvSpPr txBox="1"/>
          <p:nvPr/>
        </p:nvSpPr>
        <p:spPr>
          <a:xfrm>
            <a:off x="4493973" y="3645072"/>
            <a:ext cx="184731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>
              <a:latin typeface="Calibri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24146" y="3328284"/>
                <a:ext cx="3049130" cy="22660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  <m:sup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bSup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sSubSup>
                        <m:sSubSup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  <m:sup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bSup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𝑆𝑖𝑥𝑇𝑟𝑎𝑐𝑘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𝑜𝑢𝑡</m:t>
                          </m:r>
                        </m:sub>
                        <m:sup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bSup>
                      <m:sSub>
                        <m:sSub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𝑜𝑢𝑡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𝑜𝑢𝑡</m:t>
                          </m:r>
                        </m:sub>
                        <m:sup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bSup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146" y="3328284"/>
                <a:ext cx="3049130" cy="226600"/>
              </a:xfrm>
              <a:prstGeom prst="rect">
                <a:avLst/>
              </a:prstGeom>
              <a:blipFill>
                <a:blip r:embed="rId3"/>
                <a:stretch>
                  <a:fillRect b="-297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5595577" y="5951206"/>
            <a:ext cx="24484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dirty="0" smtClean="0"/>
              <a:t>Thomas Pugnat PhD thesis</a:t>
            </a:r>
          </a:p>
          <a:p>
            <a:r>
              <a:rPr lang="en-US" sz="1400" dirty="0" smtClean="0"/>
              <a:t>T. Pugnat et al. </a:t>
            </a:r>
            <a:r>
              <a:rPr lang="en-US" sz="1400" b="1" dirty="0" smtClean="0"/>
              <a:t>NIMA 978 2020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40236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7440" y="196179"/>
            <a:ext cx="8036559" cy="379192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Integrator (Lie map of 2</a:t>
            </a:r>
            <a:r>
              <a:rPr lang="en-US" baseline="30000" dirty="0" smtClean="0">
                <a:solidFill>
                  <a:srgbClr val="0000FF"/>
                </a:solidFill>
              </a:rPr>
              <a:t>nd</a:t>
            </a:r>
            <a:r>
              <a:rPr lang="en-US" dirty="0" smtClean="0">
                <a:solidFill>
                  <a:srgbClr val="0000FF"/>
                </a:solidFill>
              </a:rPr>
              <a:t> order)  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4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86968" y="5471518"/>
            <a:ext cx="38469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dirty="0" smtClean="0"/>
              <a:t>For the Solenoid: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 smtClean="0"/>
              <a:t>we can use same Hamiltonian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 smtClean="0"/>
              <a:t>transformation for s and </a:t>
            </a:r>
            <a:r>
              <a:rPr lang="en-US" sz="1800" dirty="0" smtClean="0">
                <a:sym typeface="Symbol" panose="05050102010706020507" pitchFamily="18" charset="2"/>
              </a:rPr>
              <a:t> required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1866" y="1689800"/>
            <a:ext cx="2592729" cy="40256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7875" y="2762689"/>
            <a:ext cx="5463251" cy="1524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6925337" y="2730825"/>
                <a:ext cx="114544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fr-FR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</m:oMath>
                  </m:oMathPara>
                </a14:m>
                <a:endParaRPr lang="fr-FR" sz="1400" b="0" dirty="0" smtClean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5337" y="2730825"/>
                <a:ext cx="1145442" cy="307777"/>
              </a:xfrm>
              <a:prstGeom prst="rect">
                <a:avLst/>
              </a:prstGeom>
              <a:blipFill>
                <a:blip r:embed="rId5"/>
                <a:stretch>
                  <a:fillRect b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6925337" y="3117141"/>
                <a:ext cx="98225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</m:oMath>
                  </m:oMathPara>
                </a14:m>
                <a:endParaRPr lang="fr-FR" sz="1400" b="0" dirty="0" smtClean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5337" y="3117141"/>
                <a:ext cx="982256" cy="30777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6925337" y="3450293"/>
                <a:ext cx="1477007" cy="5627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fr-FR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1400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fr-FR" sz="1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fr-FR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1400" i="1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fr-FR" sz="1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2(1+</m:t>
                          </m:r>
                          <m:r>
                            <a:rPr lang="fr-FR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fr-FR" sz="1400" b="0" dirty="0" smtClean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5337" y="3450293"/>
                <a:ext cx="1477007" cy="56278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6925337" y="3985457"/>
                <a:ext cx="1513363" cy="6222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fr-FR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1400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fr-FR" sz="1400" b="0" i="1" smtClean="0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fr-FR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1400" i="1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fr-FR" sz="1400" b="0" i="1" smtClean="0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2(1+</m:t>
                          </m:r>
                          <m:r>
                            <a:rPr lang="fr-FR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fr-FR" sz="1400" b="0" dirty="0" smtClean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5337" y="3985457"/>
                <a:ext cx="1513363" cy="622286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495218" y="778390"/>
            <a:ext cx="6412375" cy="770626"/>
          </a:xfrm>
          <a:prstGeom prst="rect">
            <a:avLst/>
          </a:prstGeom>
        </p:spPr>
      </p:pic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2586062"/>
              </p:ext>
            </p:extLst>
          </p:nvPr>
        </p:nvGraphicFramePr>
        <p:xfrm>
          <a:off x="5702442" y="4861349"/>
          <a:ext cx="2832644" cy="5631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0" name="Equation" r:id="rId10" imgW="2108200" imgH="419100" progId="Equation.3">
                  <p:embed/>
                </p:oleObj>
              </mc:Choice>
              <mc:Fallback>
                <p:oleObj name="Equation" r:id="rId10" imgW="2108200" imgH="419100" progId="Equation.3">
                  <p:embed/>
                  <p:pic>
                    <p:nvPicPr>
                      <p:cNvPr id="13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02442" y="4861349"/>
                        <a:ext cx="2832644" cy="56311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2497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Choice of the Integrator</a:t>
            </a:r>
            <a:endParaRPr lang="en-US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5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60824" y="1243912"/>
            <a:ext cx="7886700" cy="2898960"/>
          </a:xfrm>
        </p:spPr>
        <p:txBody>
          <a:bodyPr/>
          <a:lstStyle/>
          <a:p>
            <a:r>
              <a:rPr lang="en-US" dirty="0" smtClean="0"/>
              <a:t> HL-LHC MQXFs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CLIC Detector Solenoid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660825" y="775413"/>
            <a:ext cx="7924376" cy="378270"/>
          </a:xfrm>
        </p:spPr>
        <p:txBody>
          <a:bodyPr/>
          <a:lstStyle/>
          <a:p>
            <a:r>
              <a:rPr lang="en-US" dirty="0" smtClean="0"/>
              <a:t>Find the best compromise between accuracy and computational time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5384" y="1566141"/>
            <a:ext cx="2708476" cy="219110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1202" y="1607547"/>
            <a:ext cx="2722366" cy="21082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6832" y="4197391"/>
            <a:ext cx="2268638" cy="189781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381133" y="6076337"/>
            <a:ext cx="26800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Seven steps in the 4th order </a:t>
            </a:r>
            <a:r>
              <a:rPr lang="en-US" sz="1400" dirty="0" err="1" smtClean="0"/>
              <a:t>symplectic</a:t>
            </a:r>
            <a:r>
              <a:rPr lang="en-US" sz="1400" dirty="0" smtClean="0"/>
              <a:t> integrator</a:t>
            </a:r>
            <a:endParaRPr lang="en-US" sz="1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17467" y="4059215"/>
            <a:ext cx="3379808" cy="244415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502815" y="1372856"/>
            <a:ext cx="25860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fr-FR" sz="1200" dirty="0" smtClean="0"/>
              <a:t>A. Simona et al. CPC 239, 32-52 (2019)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3361690" y="3886576"/>
            <a:ext cx="34187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fr-FR" sz="1200" dirty="0"/>
              <a:t>Y</a:t>
            </a:r>
            <a:r>
              <a:rPr lang="fr-FR" sz="1200" dirty="0" smtClean="0"/>
              <a:t>. </a:t>
            </a:r>
            <a:r>
              <a:rPr lang="fr-FR" sz="1200" dirty="0" err="1" smtClean="0"/>
              <a:t>Levinsen</a:t>
            </a:r>
            <a:r>
              <a:rPr lang="fr-FR" sz="1200" dirty="0" smtClean="0"/>
              <a:t> et </a:t>
            </a:r>
            <a:r>
              <a:rPr lang="fr-FR" sz="1200" dirty="0" smtClean="0"/>
              <a:t>al. Phys. </a:t>
            </a:r>
            <a:r>
              <a:rPr lang="fr-FR" sz="1200" dirty="0" err="1" smtClean="0"/>
              <a:t>Rev</a:t>
            </a:r>
            <a:r>
              <a:rPr lang="fr-FR" sz="1200" dirty="0" smtClean="0"/>
              <a:t>. ST AB 17, 051002 (2014)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573163" y="4556470"/>
            <a:ext cx="264430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>
                <a:sym typeface="Symbol" panose="05050102010706020507" pitchFamily="18" charset="2"/>
              </a:rPr>
              <a:t>Benchmarked between them and with others tracking codes</a:t>
            </a:r>
          </a:p>
          <a:p>
            <a:pPr algn="just"/>
            <a:endParaRPr lang="en-US" sz="1600" dirty="0" smtClean="0">
              <a:sym typeface="Symbol" panose="05050102010706020507" pitchFamily="18" charset="2"/>
            </a:endParaRPr>
          </a:p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lang="en-US" sz="1600" dirty="0" smtClean="0"/>
              <a:t>I think both of them are</a:t>
            </a:r>
          </a:p>
          <a:p>
            <a:pPr algn="just"/>
            <a:r>
              <a:rPr lang="en-US" sz="1600" dirty="0"/>
              <a:t> </a:t>
            </a:r>
            <a:r>
              <a:rPr lang="en-US" sz="1600" dirty="0" smtClean="0"/>
              <a:t>     good for FCC-</a:t>
            </a:r>
            <a:r>
              <a:rPr lang="en-US" sz="1600" dirty="0" err="1" smtClean="0"/>
              <a:t>ee</a:t>
            </a:r>
            <a:r>
              <a:rPr lang="en-US" sz="1600" dirty="0" smtClean="0"/>
              <a:t>, but fine</a:t>
            </a:r>
          </a:p>
          <a:p>
            <a:pPr algn="just"/>
            <a:r>
              <a:rPr lang="en-US" sz="1600" dirty="0"/>
              <a:t> </a:t>
            </a:r>
            <a:r>
              <a:rPr lang="en-US" sz="1600" dirty="0" smtClean="0"/>
              <a:t>     tuning of z-step, etc… </a:t>
            </a:r>
          </a:p>
          <a:p>
            <a:pPr algn="just"/>
            <a:r>
              <a:rPr lang="en-US" sz="1600" dirty="0"/>
              <a:t> </a:t>
            </a:r>
            <a:r>
              <a:rPr lang="en-US" sz="1600" dirty="0" smtClean="0"/>
              <a:t>     to be done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46762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92697A5-F0F8-4A0E-8802-0A9BD2BD5D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5293" y="208811"/>
            <a:ext cx="7469957" cy="353929"/>
          </a:xfrm>
        </p:spPr>
        <p:txBody>
          <a:bodyPr/>
          <a:lstStyle/>
          <a:p>
            <a:r>
              <a:rPr lang="fr-FR" sz="2000" dirty="0" smtClean="0">
                <a:solidFill>
                  <a:srgbClr val="0000FF"/>
                </a:solidFill>
              </a:rPr>
              <a:t>FFIELD Inputs files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4B3C8B2E-30BE-4BE3-964B-5AE8D1CCB18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6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2441449" y="4345962"/>
            <a:ext cx="6665976" cy="2245448"/>
          </a:xfrm>
        </p:spPr>
        <p:txBody>
          <a:bodyPr/>
          <a:lstStyle/>
          <a:p>
            <a:r>
              <a:rPr lang="fr-FR" sz="1100" dirty="0" smtClean="0"/>
              <a:t>Colum            unit                              Comment</a:t>
            </a:r>
            <a:endParaRPr lang="en-US" sz="1100" dirty="0" smtClean="0"/>
          </a:p>
          <a:p>
            <a:r>
              <a:rPr lang="en-US" sz="1100" dirty="0" smtClean="0"/>
              <a:t>z                      (m)                    Longitudinal </a:t>
            </a:r>
            <a:r>
              <a:rPr lang="en-US" sz="1100" dirty="0"/>
              <a:t>position of the kick.</a:t>
            </a:r>
          </a:p>
          <a:p>
            <a:r>
              <a:rPr lang="en-US" sz="1100" dirty="0" err="1"/>
              <a:t>i</a:t>
            </a:r>
            <a:r>
              <a:rPr lang="en-US" sz="1100" dirty="0"/>
              <a:t> </a:t>
            </a:r>
            <a:r>
              <a:rPr lang="en-US" sz="1100" dirty="0" smtClean="0"/>
              <a:t>                       –                       Exponent </a:t>
            </a:r>
            <a:r>
              <a:rPr lang="en-US" sz="1100" dirty="0"/>
              <a:t>of x in the Horner </a:t>
            </a:r>
            <a:r>
              <a:rPr lang="en-US" sz="1100" dirty="0" smtClean="0"/>
              <a:t>polynomial  </a:t>
            </a:r>
            <a:r>
              <a:rPr lang="en-US" sz="1100" dirty="0"/>
              <a:t>representation of the vector potential.</a:t>
            </a:r>
          </a:p>
          <a:p>
            <a:r>
              <a:rPr lang="en-US" sz="1100" dirty="0"/>
              <a:t>j</a:t>
            </a:r>
            <a:r>
              <a:rPr lang="en-US" sz="1100" dirty="0" smtClean="0"/>
              <a:t>                        </a:t>
            </a:r>
            <a:r>
              <a:rPr lang="en-US" sz="1100" dirty="0"/>
              <a:t>– </a:t>
            </a:r>
            <a:r>
              <a:rPr lang="en-US" sz="1100" dirty="0" smtClean="0"/>
              <a:t>                     Exponent </a:t>
            </a:r>
            <a:r>
              <a:rPr lang="en-US" sz="1100" dirty="0"/>
              <a:t>of y in the Horner </a:t>
            </a:r>
            <a:r>
              <a:rPr lang="en-US" sz="1100" dirty="0" smtClean="0"/>
              <a:t>polynomial representation of the  vector potential</a:t>
            </a:r>
            <a:r>
              <a:rPr lang="en-US" sz="1100" dirty="0"/>
              <a:t>.</a:t>
            </a:r>
          </a:p>
          <a:p>
            <a:r>
              <a:rPr lang="en-US" sz="1100" dirty="0"/>
              <a:t>k</a:t>
            </a:r>
            <a:r>
              <a:rPr lang="en-US" sz="1100" dirty="0" smtClean="0"/>
              <a:t>                      –                       </a:t>
            </a:r>
            <a:r>
              <a:rPr lang="en-US" sz="1100" dirty="0"/>
              <a:t>Exponent of z in the Horner </a:t>
            </a:r>
            <a:r>
              <a:rPr lang="en-US" sz="1100" dirty="0" smtClean="0"/>
              <a:t>polynomial representation </a:t>
            </a:r>
            <a:r>
              <a:rPr lang="en-US" sz="1100" dirty="0"/>
              <a:t>of the vector potential. </a:t>
            </a:r>
            <a:endParaRPr lang="en-US" sz="1100" dirty="0" smtClean="0"/>
          </a:p>
          <a:p>
            <a:r>
              <a:rPr lang="en-US" sz="1100" dirty="0" smtClean="0"/>
              <a:t>Ax                 m</a:t>
            </a:r>
            <a:r>
              <a:rPr lang="en-US" sz="1100" baseline="30000" dirty="0"/>
              <a:t>−(1+i+j) </a:t>
            </a:r>
            <a:r>
              <a:rPr lang="en-US" sz="1100" baseline="30000" dirty="0" smtClean="0"/>
              <a:t>                    </a:t>
            </a:r>
            <a:r>
              <a:rPr lang="en-US" sz="1100" dirty="0" smtClean="0"/>
              <a:t>Coefficient </a:t>
            </a:r>
            <a:r>
              <a:rPr lang="en-US" sz="1100" dirty="0"/>
              <a:t>of the Horner polynomial </a:t>
            </a:r>
            <a:r>
              <a:rPr lang="en-US" sz="1100" dirty="0" smtClean="0"/>
              <a:t>of </a:t>
            </a:r>
            <a:r>
              <a:rPr lang="en-US" sz="1100" dirty="0"/>
              <a:t>the </a:t>
            </a:r>
            <a:r>
              <a:rPr lang="en-US" sz="1100" dirty="0" smtClean="0"/>
              <a:t>x component of the vector potential.</a:t>
            </a:r>
            <a:endParaRPr lang="en-US" sz="1100" dirty="0"/>
          </a:p>
          <a:p>
            <a:r>
              <a:rPr lang="en-US" sz="1100" dirty="0" smtClean="0"/>
              <a:t>Ay                 </a:t>
            </a:r>
            <a:r>
              <a:rPr lang="en-US" sz="1100" dirty="0"/>
              <a:t>m</a:t>
            </a:r>
            <a:r>
              <a:rPr lang="en-US" sz="1100" baseline="30000" dirty="0"/>
              <a:t>−(1+i+j)                     </a:t>
            </a:r>
            <a:r>
              <a:rPr lang="en-US" sz="1100" dirty="0"/>
              <a:t>Coefficient of the Horner polynomial </a:t>
            </a:r>
            <a:r>
              <a:rPr lang="en-US" sz="1100" dirty="0" smtClean="0"/>
              <a:t>of </a:t>
            </a:r>
            <a:r>
              <a:rPr lang="en-US" sz="1100" dirty="0"/>
              <a:t>the </a:t>
            </a:r>
            <a:r>
              <a:rPr lang="en-US" sz="1100" dirty="0" smtClean="0"/>
              <a:t>y component of the vector potential.</a:t>
            </a:r>
            <a:endParaRPr lang="en-US" sz="1100" dirty="0"/>
          </a:p>
          <a:p>
            <a:r>
              <a:rPr lang="en-US" sz="1100" dirty="0" err="1" smtClean="0"/>
              <a:t>Az</a:t>
            </a:r>
            <a:r>
              <a:rPr lang="en-US" sz="1100" dirty="0" smtClean="0"/>
              <a:t>                 </a:t>
            </a:r>
            <a:r>
              <a:rPr lang="en-US" sz="1100" dirty="0"/>
              <a:t>m</a:t>
            </a:r>
            <a:r>
              <a:rPr lang="en-US" sz="1100" baseline="30000" dirty="0"/>
              <a:t>−(1+i+j)                     </a:t>
            </a:r>
            <a:r>
              <a:rPr lang="en-US" sz="1100" dirty="0"/>
              <a:t>Coefficient of the Horner polynomial </a:t>
            </a:r>
            <a:r>
              <a:rPr lang="en-US" sz="1100" dirty="0" smtClean="0"/>
              <a:t>of </a:t>
            </a:r>
            <a:r>
              <a:rPr lang="en-US" sz="1100" dirty="0"/>
              <a:t>the </a:t>
            </a:r>
            <a:r>
              <a:rPr lang="en-US" sz="1100" dirty="0" smtClean="0"/>
              <a:t>z component of the vector potential.</a:t>
            </a:r>
            <a:endParaRPr lang="en-US" sz="11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935948" y="2869739"/>
                <a:ext cx="6209170" cy="67159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  <m:sup>
                          <m: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sup>
                      </m:sSubSup>
                      <m:r>
                        <a:rPr lang="el-GR" sz="16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   </m:t>
                      </m:r>
                      <m:f>
                        <m:fPr>
                          <m:ctrlP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num>
                        <m:den>
                          <m:r>
                            <a:rPr lang="fr-F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r>
                        <a:rPr lang="fr-FR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ℜ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d>
                                <m:dPr>
                                  <m:ctrlPr>
                                    <a:rPr lang="el-GR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l-GR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l-GR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l-GR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𝑖𝑦</m:t>
                                  </m:r>
                                </m:e>
                              </m:d>
                            </m:e>
                            <m:sup>
                              <m:r>
                                <a:rPr lang="fr-F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p>
                          </m:sSup>
                        </m:e>
                      </m:d>
                      <m:nary>
                        <m:naryPr>
                          <m:chr m:val="∑"/>
                          <m:ctrlP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𝑙</m:t>
                          </m:r>
                          <m: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f>
                            <m:fPr>
                              <m:ctrlP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fr-FR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fr-FR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−1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</m:sup>
                              </m:sSup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! 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</m:sup>
                              </m:sSup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!</m:t>
                              </m:r>
                              <m:d>
                                <m:dPr>
                                  <m:ctrlP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</m:d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!</m:t>
                              </m:r>
                            </m:den>
                          </m:f>
                          <m:sSubSup>
                            <m:sSubSupPr>
                              <m:ctrlP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  <m:sup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+1</m:t>
                                  </m:r>
                                </m:e>
                              </m:d>
                            </m:sup>
                          </m:sSubSup>
                          <m:d>
                            <m:dPr>
                              <m:ctrlP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  <m:sSup>
                            <m:sSupPr>
                              <m:ctrlP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fr-FR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lang="fr-FR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p>
                                    <m:sSupPr>
                                      <m:ctrlPr>
                                        <a:rPr lang="fr-FR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p>
                                      <m:r>
                                        <a:rPr lang="fr-FR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5948" y="2869739"/>
                <a:ext cx="6209170" cy="67159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111938" y="3544533"/>
                <a:ext cx="6007610" cy="67159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  <m:sup>
                          <m: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sup>
                      </m:sSubSup>
                      <m:r>
                        <a:rPr lang="el-GR" sz="16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r>
                        <a:rPr lang="fr-FR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ℜ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d>
                                <m:dPr>
                                  <m:ctrlPr>
                                    <a:rPr lang="el-GR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l-GR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l-GR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l-GR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𝑖𝑦</m:t>
                                  </m:r>
                                </m:e>
                              </m:d>
                            </m:e>
                            <m:sup>
                              <m:r>
                                <a:rPr lang="fr-F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p>
                          </m:sSup>
                        </m:e>
                      </m:d>
                      <m:nary>
                        <m:naryPr>
                          <m:chr m:val="∑"/>
                          <m:ctrlP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𝑙</m:t>
                          </m:r>
                          <m: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f>
                            <m:fPr>
                              <m:ctrlP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fr-FR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fr-FR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−1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</m:sup>
                              </m:sSup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!</m:t>
                              </m:r>
                              <m:d>
                                <m:dPr>
                                  <m:ctrlP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</m:d>
                            </m:num>
                            <m:den>
                              <m:sSup>
                                <m:sSupPr>
                                  <m:ctrlP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</m:sup>
                              </m:sSup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!</m:t>
                              </m:r>
                              <m:d>
                                <m:dPr>
                                  <m:ctrlP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</m:d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!</m:t>
                              </m:r>
                            </m:den>
                          </m:f>
                          <m:sSubSup>
                            <m:sSubSupPr>
                              <m:ctrlP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  <m:sup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</m:e>
                              </m:d>
                            </m:sup>
                          </m:sSubSup>
                          <m:d>
                            <m:dPr>
                              <m:ctrlP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  <m:sSup>
                            <m:sSupPr>
                              <m:ctrlP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fr-FR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lang="fr-FR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p>
                                    <m:sSupPr>
                                      <m:ctrlPr>
                                        <a:rPr lang="fr-FR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p>
                                      <m:r>
                                        <a:rPr lang="fr-FR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1938" y="3544533"/>
                <a:ext cx="6007610" cy="67159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2807931" y="2214330"/>
                <a:ext cx="6521927" cy="67159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sup>
                      </m:sSubSup>
                      <m:r>
                        <a:rPr lang="el-GR" sz="16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   </m:t>
                      </m:r>
                      <m:f>
                        <m:fPr>
                          <m:ctrlP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fr-F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r>
                        <a:rPr lang="fr-FR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ℜ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d>
                                <m:dPr>
                                  <m:ctrlPr>
                                    <a:rPr lang="el-GR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l-GR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l-GR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l-GR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𝑖𝑦</m:t>
                                  </m:r>
                                </m:e>
                              </m:d>
                            </m:e>
                            <m:sup>
                              <m:r>
                                <a:rPr lang="fr-F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p>
                          </m:sSup>
                        </m:e>
                      </m:d>
                      <m:nary>
                        <m:naryPr>
                          <m:chr m:val="∑"/>
                          <m:ctrlP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𝑙</m:t>
                          </m:r>
                          <m: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f>
                            <m:fPr>
                              <m:ctrlP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fr-FR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fr-FR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−1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</m:sup>
                              </m:sSup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! 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</m:sup>
                              </m:sSup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!</m:t>
                              </m:r>
                              <m:d>
                                <m:dPr>
                                  <m:ctrlP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</m:d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!</m:t>
                              </m:r>
                            </m:den>
                          </m:f>
                          <m:sSubSup>
                            <m:sSubSupPr>
                              <m:ctrlP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  <m:sup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+1</m:t>
                                  </m:r>
                                </m:e>
                              </m:d>
                            </m:sup>
                          </m:sSubSup>
                          <m:d>
                            <m:dPr>
                              <m:ctrlP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  <m:sSup>
                            <m:sSupPr>
                              <m:ctrlP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fr-FR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lang="fr-FR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p>
                                    <m:sSupPr>
                                      <m:ctrlPr>
                                        <a:rPr lang="fr-FR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p>
                                      <m:r>
                                        <a:rPr lang="fr-FR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7931" y="2214330"/>
                <a:ext cx="6521927" cy="67159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205844" y="877824"/>
            <a:ext cx="9653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dirty="0" smtClean="0"/>
              <a:t>Harmonics</a:t>
            </a:r>
            <a:endParaRPr lang="en-US" sz="1400" dirty="0"/>
          </a:p>
        </p:txBody>
      </p:sp>
      <p:sp>
        <p:nvSpPr>
          <p:cNvPr id="14" name="Rectangle 13"/>
          <p:cNvSpPr/>
          <p:nvPr/>
        </p:nvSpPr>
        <p:spPr>
          <a:xfrm>
            <a:off x="205844" y="1522345"/>
            <a:ext cx="38587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Generalized Gradient for normal multipole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05844" y="2377032"/>
            <a:ext cx="31510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3D</a:t>
            </a:r>
            <a:r>
              <a:rPr lang="en-US" sz="1400" dirty="0"/>
              <a:t> Vector Potential for normal </a:t>
            </a:r>
            <a:r>
              <a:rPr lang="en-US" sz="1400" dirty="0" smtClean="0"/>
              <a:t>multipole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205844" y="1776069"/>
            <a:ext cx="44724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/>
              <a:t>Functions which depend only on longitudinal coordinate</a:t>
            </a:r>
            <a:endParaRPr lang="en-US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237744" y="4345962"/>
                <a:ext cx="2135969" cy="5434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  <m:r>
                        <a:rPr lang="en-US" sz="180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supHide m:val="on"/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9"/>
                            </m:rP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  <m:sup/>
                        <m:e>
                          <m:acc>
                            <m:accPr>
                              <m:chr m:val="⃗"/>
                              <m:ctrlPr>
                                <a:rPr lang="en-US" sz="18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US" sz="1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800" b="0" i="1" smtClean="0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fr-FR" sz="18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fr-FR" sz="1800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fr-FR" sz="1800" b="0" i="1" smtClean="0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acc>
                          <m:d>
                            <m:dPr>
                              <m:ctrlPr>
                                <a:rPr lang="en-US" sz="18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18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fr-FR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18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fr-FR" sz="18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p>
                          </m:sSup>
                          <m:sSup>
                            <m:sSupPr>
                              <m:ctrlPr>
                                <a:rPr lang="fr-FR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18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fr-FR" sz="1800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1800" dirty="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744" y="4345962"/>
                <a:ext cx="2135969" cy="54341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952527" y="748116"/>
                <a:ext cx="4473725" cy="6798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sub>
                      </m:sSub>
                      <m:d>
                        <m:dPr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  <m:r>
                            <a:rPr lang="fr-FR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fr-FR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  <m:d>
                            <m:dPr>
                              <m:ctrlP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  <m:func>
                            <m:funcPr>
                              <m:ctrlP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fr-FR" sz="1400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fr-FR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1400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  <m:r>
                                    <a:rPr lang="fr-FR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</m:d>
                            </m:e>
                          </m:func>
                          <m:r>
                            <a:rPr lang="fr-FR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fr-FR" sz="1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  <m:d>
                            <m:dPr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  <m:r>
                                <a:rPr lang="fr-FR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  <m:func>
                            <m:funcPr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fr-FR" sz="1400" b="0" i="0" smtClean="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</m:d>
                            </m:e>
                          </m:func>
                        </m:e>
                      </m:nary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2527" y="748116"/>
                <a:ext cx="4473725" cy="67980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/>
              <p:cNvSpPr txBox="1"/>
              <p:nvPr/>
            </p:nvSpPr>
            <p:spPr>
              <a:xfrm>
                <a:off x="4412515" y="1414561"/>
                <a:ext cx="4020139" cy="5805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  <m:sup>
                          <m:d>
                            <m:dPr>
                              <m:begChr m:val="["/>
                              <m:endChr m:val="]"/>
                              <m:ctrlP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</m:d>
                        </m:sup>
                      </m:sSubSup>
                      <m:d>
                        <m:dPr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  <m:sup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p>
                          </m:sSup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fr-FR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!</m:t>
                          </m:r>
                          <m:rad>
                            <m:radPr>
                              <m:degHide m:val="on"/>
                              <m:ctrlPr>
                                <a:rPr lang="fr-FR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</m:rad>
                        </m:den>
                      </m:f>
                      <m:nary>
                        <m:naryPr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fr-FR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f>
                            <m:fPr>
                              <m:ctrlP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fr-FR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z="1400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fr-FR" sz="1400" b="0" i="1" smtClean="0">
                                      <a:latin typeface="Cambria Math" panose="02040503050406030204" pitchFamily="18" charset="0"/>
                                    </a:rPr>
                                    <m:t>𝑖𝑘𝑧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fr-FR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z="1400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p>
                                  <m:r>
                                    <a:rPr lang="fr-FR" sz="1400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  <m:r>
                                    <a:rPr lang="fr-FR" sz="14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fr-FR" sz="1400" b="0" i="1" smtClean="0"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  <m:r>
                                    <a:rPr lang="fr-FR" sz="1400" b="0" i="1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</m:num>
                            <m:den>
                              <m:sSubSup>
                                <m:sSubSupPr>
                                  <m:ctrlPr>
                                    <a:rPr lang="fr-FR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fr-FR" sz="1400" b="0" i="1" smtClean="0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fr-FR" sz="1400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  <m:sup>
                                  <m:r>
                                    <a:rPr lang="fr-FR" sz="1400" b="0" i="1" smtClean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bSup>
                              <m:d>
                                <m:dPr>
                                  <m:ctrlPr>
                                    <a:rPr lang="fr-FR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1400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  <m:r>
                                    <a:rPr lang="fr-FR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</m:d>
                            </m:den>
                          </m:f>
                        </m:e>
                      </m:nary>
                      <m:sSub>
                        <m:sSubPr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</m:acc>
                        </m:e>
                        <m:sub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d>
                        <m:dPr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r>
                            <a:rPr lang="fr-FR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𝑑𝑘</m:t>
                      </m:r>
                    </m:oMath>
                  </m:oMathPara>
                </a14:m>
                <a:endParaRPr lang="fr-FR" sz="1400" b="0" dirty="0" smtClean="0"/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2515" y="1414561"/>
                <a:ext cx="4020139" cy="58054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973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2849" y="85699"/>
            <a:ext cx="5805423" cy="600150"/>
          </a:xfrm>
        </p:spPr>
        <p:txBody>
          <a:bodyPr/>
          <a:lstStyle/>
          <a:p>
            <a:r>
              <a:rPr lang="en-US" sz="2000" dirty="0">
                <a:solidFill>
                  <a:srgbClr val="0000FF"/>
                </a:solidFill>
              </a:rPr>
              <a:t>Computation of the </a:t>
            </a:r>
            <a:r>
              <a:rPr lang="en-US" sz="2000" dirty="0" smtClean="0">
                <a:solidFill>
                  <a:srgbClr val="0000FF"/>
                </a:solidFill>
              </a:rPr>
              <a:t>generalized gradient </a:t>
            </a:r>
            <a:r>
              <a:rPr lang="en-US" sz="2000" dirty="0">
                <a:solidFill>
                  <a:srgbClr val="0000FF"/>
                </a:solidFill>
              </a:rPr>
              <a:t>from the magnetic </a:t>
            </a:r>
            <a:r>
              <a:rPr lang="en-US" sz="2000" dirty="0" smtClean="0">
                <a:solidFill>
                  <a:srgbClr val="0000FF"/>
                </a:solidFill>
              </a:rPr>
              <a:t>field harmonics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7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8136692" y="1156138"/>
            <a:ext cx="702615" cy="19969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9514" y="1765840"/>
            <a:ext cx="6352302" cy="408281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2891" y="1242951"/>
            <a:ext cx="4838218" cy="38531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88238" y="6188150"/>
            <a:ext cx="32620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i="1" dirty="0" smtClean="0"/>
              <a:t>B</a:t>
            </a:r>
            <a:r>
              <a:rPr lang="en-US" sz="1600" i="1" baseline="-25000" dirty="0" smtClean="0">
                <a:sym typeface="Symbol" panose="05050102010706020507" pitchFamily="18" charset="2"/>
              </a:rPr>
              <a:t> </a:t>
            </a:r>
            <a:r>
              <a:rPr lang="en-US" sz="1600" i="1" dirty="0" smtClean="0">
                <a:sym typeface="Symbol" panose="05050102010706020507" pitchFamily="18" charset="2"/>
              </a:rPr>
              <a:t> </a:t>
            </a:r>
            <a:r>
              <a:rPr lang="en-US" sz="1600" dirty="0" smtClean="0">
                <a:sym typeface="Symbol" panose="05050102010706020507" pitchFamily="18" charset="2"/>
              </a:rPr>
              <a:t>for quadrupole  </a:t>
            </a:r>
            <a:r>
              <a:rPr lang="en-US" sz="1600" i="1" dirty="0" err="1" smtClean="0">
                <a:sym typeface="Symbol" panose="05050102010706020507" pitchFamily="18" charset="2"/>
              </a:rPr>
              <a:t>B</a:t>
            </a:r>
            <a:r>
              <a:rPr lang="en-US" sz="1600" i="1" baseline="-25000" dirty="0" err="1" smtClean="0">
                <a:sym typeface="Symbol" panose="05050102010706020507" pitchFamily="18" charset="2"/>
              </a:rPr>
              <a:t>z</a:t>
            </a:r>
            <a:r>
              <a:rPr lang="en-US" sz="1600" i="1" baseline="-25000" dirty="0" smtClean="0">
                <a:sym typeface="Symbol" panose="05050102010706020507" pitchFamily="18" charset="2"/>
              </a:rPr>
              <a:t> </a:t>
            </a:r>
            <a:r>
              <a:rPr lang="en-US" sz="1600" dirty="0" smtClean="0">
                <a:sym typeface="Symbol" panose="05050102010706020507" pitchFamily="18" charset="2"/>
              </a:rPr>
              <a:t>for solenoid</a:t>
            </a:r>
            <a:r>
              <a:rPr lang="en-US" sz="1600" dirty="0" smtClean="0">
                <a:sym typeface="Symbol" panose="05050102010706020507" pitchFamily="18" charset="2"/>
              </a:rPr>
              <a:t>  </a:t>
            </a:r>
            <a:endParaRPr lang="en-US" sz="1600" baseline="-25000" dirty="0"/>
          </a:p>
        </p:txBody>
      </p:sp>
    </p:spTree>
    <p:extLst>
      <p:ext uri="{BB962C8B-B14F-4D97-AF65-F5344CB8AC3E}">
        <p14:creationId xmlns:p14="http://schemas.microsoft.com/office/powerpoint/2010/main" val="745782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7441" y="88777"/>
            <a:ext cx="5251318" cy="593995"/>
          </a:xfrm>
        </p:spPr>
        <p:txBody>
          <a:bodyPr/>
          <a:lstStyle/>
          <a:p>
            <a:r>
              <a:rPr lang="en-US" sz="2000" dirty="0" smtClean="0">
                <a:solidFill>
                  <a:srgbClr val="0000FF"/>
                </a:solidFill>
              </a:rPr>
              <a:t>Reference systems and overlap with other elements</a:t>
            </a:r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8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9072" y="1641248"/>
            <a:ext cx="838403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 smtClean="0"/>
              <a:t>1. Rotate particle canonical pairs in the Solenoid reference system</a:t>
            </a:r>
          </a:p>
          <a:p>
            <a:pPr algn="l"/>
            <a:r>
              <a:rPr lang="en-US" sz="1600" dirty="0" smtClean="0"/>
              <a:t> </a:t>
            </a:r>
          </a:p>
          <a:p>
            <a:pPr algn="l"/>
            <a:r>
              <a:rPr lang="en-US" sz="1600" dirty="0" smtClean="0"/>
              <a:t>2. Get Vector potential in Solenoid reference system </a:t>
            </a:r>
          </a:p>
          <a:p>
            <a:pPr algn="l"/>
            <a:endParaRPr lang="en-US" sz="1600" dirty="0" smtClean="0"/>
          </a:p>
          <a:p>
            <a:pPr algn="l"/>
            <a:r>
              <a:rPr lang="en-US" sz="1600" dirty="0" smtClean="0"/>
              <a:t>3. Transform the solenoid vector potential from the solenoid reference system back to the beam reference system </a:t>
            </a:r>
          </a:p>
          <a:p>
            <a:pPr algn="l"/>
            <a:endParaRPr lang="en-US" sz="1600" dirty="0" smtClean="0"/>
          </a:p>
          <a:p>
            <a:pPr algn="l"/>
            <a:r>
              <a:rPr lang="en-US" sz="1600" dirty="0" smtClean="0"/>
              <a:t>4. Add the quadrupole vector potential  (if full 3D not know just the </a:t>
            </a:r>
            <a:r>
              <a:rPr lang="en-US" sz="1600" i="1" dirty="0" err="1" smtClean="0"/>
              <a:t>A</a:t>
            </a:r>
            <a:r>
              <a:rPr lang="en-US" sz="1600" i="1" baseline="-25000" dirty="0" err="1" smtClean="0"/>
              <a:t>z</a:t>
            </a:r>
            <a:r>
              <a:rPr lang="en-US" sz="1600" dirty="0" smtClean="0"/>
              <a:t> can be added)</a:t>
            </a:r>
          </a:p>
          <a:p>
            <a:pPr algn="l"/>
            <a:endParaRPr lang="en-US" sz="1600" dirty="0" smtClean="0"/>
          </a:p>
          <a:p>
            <a:pPr algn="l"/>
            <a:r>
              <a:rPr lang="en-US" sz="1600" dirty="0" smtClean="0"/>
              <a:t>5. Perform integration step</a:t>
            </a:r>
          </a:p>
          <a:p>
            <a:pPr algn="l"/>
            <a:r>
              <a:rPr lang="en-US" sz="1600" dirty="0" smtClean="0"/>
              <a:t> </a:t>
            </a:r>
          </a:p>
          <a:p>
            <a:pPr algn="l"/>
            <a:endParaRPr lang="en-US" sz="1600" dirty="0" smtClean="0"/>
          </a:p>
          <a:p>
            <a:pPr algn="l"/>
            <a:r>
              <a:rPr lang="en-US" sz="1600" dirty="0" smtClean="0">
                <a:sym typeface="Symbol" panose="05050102010706020507" pitchFamily="18" charset="2"/>
              </a:rPr>
              <a:t>N.B. Incoherent Synchrotron Radiation emission is not considered in the present Integrator, in case it is needed, to be added </a:t>
            </a:r>
            <a:endParaRPr lang="en-US" sz="1600" dirty="0" smtClean="0"/>
          </a:p>
          <a:p>
            <a:pPr algn="l"/>
            <a:endParaRPr lang="en-US" sz="1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5039620" y="2133473"/>
                <a:ext cx="1661609" cy="4226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  <m:r>
                        <a:rPr lang="en-US" sz="140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supHide m:val="on"/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9"/>
                            </m:rP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  <m:sup/>
                        <m:e>
                          <m:acc>
                            <m:accPr>
                              <m:chr m:val="⃗"/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US" sz="1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400" b="0" i="1" smtClean="0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fr-FR" sz="14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fr-FR" sz="1400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fr-FR" sz="1400" b="0" i="1" smtClean="0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acc>
                          <m:d>
                            <m:dPr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p>
                          </m:sSup>
                          <m:sSup>
                            <m:sSupPr>
                              <m:ctrlP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1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9620" y="2133473"/>
                <a:ext cx="1661609" cy="422680"/>
              </a:xfrm>
              <a:prstGeom prst="rect">
                <a:avLst/>
              </a:prstGeom>
              <a:blipFill>
                <a:blip r:embed="rId2"/>
                <a:stretch>
                  <a:fillRect l="-18382" t="-192754" r="-15809" b="-26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449072" y="1249755"/>
            <a:ext cx="26826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 smtClean="0"/>
              <a:t>At each step of the integrator:</a:t>
            </a:r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772475" y="3595416"/>
                <a:ext cx="2060628" cy="4610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  <m:sup>
                          <m: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l-GR" sz="16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ℜ</m:t>
                      </m:r>
                      <m:r>
                        <a:rPr lang="fr-FR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[</m:t>
                      </m:r>
                      <m:sSup>
                        <m:sSupPr>
                          <m:ctrlPr>
                            <a:rPr lang="el-G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l-G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l-G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l-G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l-G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𝑖𝑦</m:t>
                          </m:r>
                          <m:r>
                            <a:rPr lang="el-G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72475" y="3595416"/>
                <a:ext cx="2060628" cy="46102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76095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7441" y="85700"/>
            <a:ext cx="4395374" cy="600150"/>
          </a:xfrm>
        </p:spPr>
        <p:txBody>
          <a:bodyPr/>
          <a:lstStyle/>
          <a:p>
            <a:r>
              <a:rPr lang="en-US" sz="2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Example: CLIC Detector solenoid magnetic field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9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660825" y="855615"/>
            <a:ext cx="7924376" cy="378270"/>
          </a:xfrm>
        </p:spPr>
        <p:txBody>
          <a:bodyPr/>
          <a:lstStyle/>
          <a:p>
            <a:r>
              <a:rPr lang="fr-FR" b="0" dirty="0" smtClean="0">
                <a:solidFill>
                  <a:schemeClr val="tx1"/>
                </a:solidFill>
              </a:rPr>
              <a:t>In the </a:t>
            </a:r>
            <a:r>
              <a:rPr lang="fr-FR" b="0" dirty="0" err="1" smtClean="0">
                <a:solidFill>
                  <a:schemeClr val="tx1"/>
                </a:solidFill>
              </a:rPr>
              <a:t>Solenoid</a:t>
            </a:r>
            <a:r>
              <a:rPr lang="fr-FR" b="0" dirty="0" smtClean="0">
                <a:solidFill>
                  <a:schemeClr val="tx1"/>
                </a:solidFill>
              </a:rPr>
              <a:t> Reference System</a:t>
            </a:r>
            <a:endParaRPr lang="en-US" b="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883522" y="1350234"/>
                <a:ext cx="1274064" cy="26353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  <m:r>
                        <a:rPr lang="en-US" sz="140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3522" y="1350234"/>
                <a:ext cx="1274064" cy="263534"/>
              </a:xfrm>
              <a:prstGeom prst="rect">
                <a:avLst/>
              </a:prstGeom>
              <a:blipFill>
                <a:blip r:embed="rId2"/>
                <a:stretch>
                  <a:fillRect l="-1914" r="-3349" b="-204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45" t="27130" r="10944" b="4622"/>
          <a:stretch>
            <a:fillRect/>
          </a:stretch>
        </p:blipFill>
        <p:spPr bwMode="auto">
          <a:xfrm>
            <a:off x="5620709" y="1350234"/>
            <a:ext cx="3061154" cy="180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92" t="26318" r="9435" b="5070"/>
          <a:stretch>
            <a:fillRect/>
          </a:stretch>
        </p:blipFill>
        <p:spPr bwMode="auto">
          <a:xfrm>
            <a:off x="2353281" y="1350234"/>
            <a:ext cx="3149534" cy="1814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4"/>
          <p:cNvSpPr txBox="1">
            <a:spLocks/>
          </p:cNvSpPr>
          <p:nvPr/>
        </p:nvSpPr>
        <p:spPr>
          <a:xfrm>
            <a:off x="660825" y="3419909"/>
            <a:ext cx="7924376" cy="378270"/>
          </a:xfrm>
          <a:prstGeom prst="rect">
            <a:avLst/>
          </a:prstGeom>
        </p:spPr>
        <p:txBody>
          <a:bodyPr vert="horz" wrap="square" lIns="127723" tIns="63862" rIns="127723" bIns="63862" rtlCol="0">
            <a:spAutoFit/>
          </a:bodyPr>
          <a:lstStyle>
            <a:lvl1pPr marL="0" indent="0" algn="l" defTabSz="957925" rtl="0" eaLnBrk="1" latinLnBrk="0" hangingPunct="1">
              <a:lnSpc>
                <a:spcPct val="90000"/>
              </a:lnSpc>
              <a:spcBef>
                <a:spcPts val="1048"/>
              </a:spcBef>
              <a:buClr>
                <a:srgbClr val="548235"/>
              </a:buClr>
              <a:buSzPct val="80000"/>
              <a:buFontTx/>
              <a:buNone/>
              <a:defRPr sz="1800" b="1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718444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1197407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67637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2155332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0" dirty="0" smtClean="0">
                <a:solidFill>
                  <a:schemeClr val="tx1"/>
                </a:solidFill>
              </a:rPr>
              <a:t>In the </a:t>
            </a:r>
            <a:r>
              <a:rPr lang="fr-FR" b="0" dirty="0" err="1" smtClean="0">
                <a:solidFill>
                  <a:schemeClr val="tx1"/>
                </a:solidFill>
              </a:rPr>
              <a:t>Beam</a:t>
            </a:r>
            <a:r>
              <a:rPr lang="fr-FR" b="0" dirty="0" smtClean="0">
                <a:solidFill>
                  <a:schemeClr val="tx1"/>
                </a:solidFill>
              </a:rPr>
              <a:t> Reference System</a:t>
            </a:r>
            <a:endParaRPr lang="en-US" b="0" dirty="0">
              <a:solidFill>
                <a:schemeClr val="tx1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104069" y="5045834"/>
            <a:ext cx="2879725" cy="158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5400000" flipH="1" flipV="1">
            <a:off x="1810023" y="4536246"/>
            <a:ext cx="107950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2349773" y="4667457"/>
            <a:ext cx="1710851" cy="378378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5"/>
          <p:cNvSpPr txBox="1">
            <a:spLocks noChangeArrowheads="1"/>
          </p:cNvSpPr>
          <p:nvPr/>
        </p:nvSpPr>
        <p:spPr bwMode="auto">
          <a:xfrm>
            <a:off x="3551994" y="4966322"/>
            <a:ext cx="26161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fr-CH" altLang="en-US" sz="1200"/>
              <a:t>z</a:t>
            </a:r>
          </a:p>
        </p:txBody>
      </p:sp>
      <p:sp>
        <p:nvSpPr>
          <p:cNvPr id="14" name="TextBox 16"/>
          <p:cNvSpPr txBox="1">
            <a:spLocks noChangeArrowheads="1"/>
          </p:cNvSpPr>
          <p:nvPr/>
        </p:nvSpPr>
        <p:spPr bwMode="auto">
          <a:xfrm>
            <a:off x="2402781" y="3919607"/>
            <a:ext cx="30321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fr-CH" altLang="en-US" sz="1200" dirty="0"/>
              <a:t>x</a:t>
            </a:r>
          </a:p>
        </p:txBody>
      </p:sp>
      <p:sp>
        <p:nvSpPr>
          <p:cNvPr id="15" name="TextBox 17"/>
          <p:cNvSpPr txBox="1">
            <a:spLocks noChangeArrowheads="1"/>
          </p:cNvSpPr>
          <p:nvPr/>
        </p:nvSpPr>
        <p:spPr bwMode="auto">
          <a:xfrm>
            <a:off x="959607" y="5024507"/>
            <a:ext cx="26962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fr-CH" altLang="en-US" sz="1200"/>
              <a:t>0</a:t>
            </a:r>
          </a:p>
        </p:txBody>
      </p:sp>
      <p:sp>
        <p:nvSpPr>
          <p:cNvPr id="16" name="TextBox 19"/>
          <p:cNvSpPr txBox="1">
            <a:spLocks noChangeArrowheads="1"/>
          </p:cNvSpPr>
          <p:nvPr/>
        </p:nvSpPr>
        <p:spPr bwMode="auto">
          <a:xfrm>
            <a:off x="3810549" y="4658000"/>
            <a:ext cx="26161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fr-CH" altLang="en-US" sz="1200" dirty="0"/>
              <a:t>s</a:t>
            </a:r>
          </a:p>
        </p:txBody>
      </p:sp>
      <p:sp>
        <p:nvSpPr>
          <p:cNvPr id="17" name="TextBox 20"/>
          <p:cNvSpPr txBox="1">
            <a:spLocks noChangeArrowheads="1"/>
          </p:cNvSpPr>
          <p:nvPr/>
        </p:nvSpPr>
        <p:spPr bwMode="auto">
          <a:xfrm>
            <a:off x="1018344" y="5306874"/>
            <a:ext cx="246246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dirty="0">
                <a:latin typeface="+mn-lt"/>
              </a:rPr>
              <a:t> x, z solenoid axes</a:t>
            </a:r>
          </a:p>
          <a:p>
            <a:pPr>
              <a:defRPr/>
            </a:pPr>
            <a:r>
              <a:rPr lang="en-US" sz="1400" dirty="0"/>
              <a:t> </a:t>
            </a:r>
            <a:r>
              <a:rPr lang="en-US" sz="1400" dirty="0" smtClean="0"/>
              <a:t>X, </a:t>
            </a:r>
            <a:r>
              <a:rPr lang="en-US" sz="1400" dirty="0" smtClean="0">
                <a:latin typeface="+mn-lt"/>
              </a:rPr>
              <a:t>s </a:t>
            </a:r>
            <a:r>
              <a:rPr lang="en-US" sz="1400" dirty="0">
                <a:latin typeface="+mn-lt"/>
              </a:rPr>
              <a:t>beam line longitudinal axis</a:t>
            </a:r>
          </a:p>
        </p:txBody>
      </p:sp>
      <p:sp>
        <p:nvSpPr>
          <p:cNvPr id="18" name="Text Box 9"/>
          <p:cNvSpPr txBox="1">
            <a:spLocks noChangeArrowheads="1"/>
          </p:cNvSpPr>
          <p:nvPr/>
        </p:nvSpPr>
        <p:spPr bwMode="auto">
          <a:xfrm>
            <a:off x="3394970" y="4786725"/>
            <a:ext cx="42351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l-GR" altLang="en-US" sz="1200" dirty="0">
                <a:latin typeface="Times New Roman" panose="02020603050405020304" pitchFamily="18" charset="0"/>
                <a:cs typeface="Arial" panose="020B0604020202020204" pitchFamily="34" charset="0"/>
              </a:rPr>
              <a:t>θ</a:t>
            </a:r>
            <a:r>
              <a:rPr lang="it-IT" altLang="en-US" sz="1200" baseline="-25000" dirty="0">
                <a:latin typeface="Times New Roman" panose="02020603050405020304" pitchFamily="18" charset="0"/>
                <a:cs typeface="Arial" panose="020B0604020202020204" pitchFamily="34" charset="0"/>
              </a:rPr>
              <a:t>c</a:t>
            </a:r>
            <a:r>
              <a:rPr lang="it-IT" altLang="en-US" sz="1200" dirty="0">
                <a:latin typeface="Times New Roman" panose="02020603050405020304" pitchFamily="18" charset="0"/>
                <a:cs typeface="Arial" panose="020B0604020202020204" pitchFamily="34" charset="0"/>
              </a:rPr>
              <a:t>/2</a:t>
            </a:r>
            <a:endParaRPr lang="el-GR" altLang="en-US" sz="1200" dirty="0"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9" name="Arc 8"/>
          <p:cNvSpPr>
            <a:spLocks/>
          </p:cNvSpPr>
          <p:nvPr/>
        </p:nvSpPr>
        <p:spPr bwMode="auto">
          <a:xfrm>
            <a:off x="3342636" y="4808952"/>
            <a:ext cx="65586" cy="323160"/>
          </a:xfrm>
          <a:custGeom>
            <a:avLst/>
            <a:gdLst>
              <a:gd name="T0" fmla="*/ 0 w 20769"/>
              <a:gd name="T1" fmla="*/ 0 h 21600"/>
              <a:gd name="T2" fmla="*/ 2147483647 w 20769"/>
              <a:gd name="T3" fmla="*/ 2147483647 h 21600"/>
              <a:gd name="T4" fmla="*/ 0 w 20769"/>
              <a:gd name="T5" fmla="*/ 2147483647 h 21600"/>
              <a:gd name="T6" fmla="*/ 0 60000 65536"/>
              <a:gd name="T7" fmla="*/ 0 60000 65536"/>
              <a:gd name="T8" fmla="*/ 0 60000 65536"/>
              <a:gd name="T9" fmla="*/ 0 w 20769"/>
              <a:gd name="T10" fmla="*/ 0 h 21600"/>
              <a:gd name="T11" fmla="*/ 20769 w 20769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769" h="21600" fill="none" extrusionOk="0">
                <a:moveTo>
                  <a:pt x="-1" y="0"/>
                </a:moveTo>
                <a:cubicBezTo>
                  <a:pt x="9643" y="0"/>
                  <a:pt x="18119" y="6393"/>
                  <a:pt x="20768" y="15666"/>
                </a:cubicBezTo>
              </a:path>
              <a:path w="20769" h="21600" stroke="0" extrusionOk="0">
                <a:moveTo>
                  <a:pt x="-1" y="0"/>
                </a:moveTo>
                <a:cubicBezTo>
                  <a:pt x="9643" y="0"/>
                  <a:pt x="18119" y="6393"/>
                  <a:pt x="20768" y="15666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3462128" y="4744278"/>
            <a:ext cx="248481" cy="57009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16"/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92" t="27274" r="10107" b="5070"/>
          <a:stretch>
            <a:fillRect/>
          </a:stretch>
        </p:blipFill>
        <p:spPr bwMode="auto">
          <a:xfrm>
            <a:off x="4580478" y="3894579"/>
            <a:ext cx="3938042" cy="2255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4" name="Straight Connector 23"/>
          <p:cNvCxnSpPr/>
          <p:nvPr/>
        </p:nvCxnSpPr>
        <p:spPr>
          <a:xfrm>
            <a:off x="1229233" y="4744278"/>
            <a:ext cx="1088729" cy="300865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1970188" y="4183906"/>
            <a:ext cx="370393" cy="840601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16"/>
          <p:cNvSpPr txBox="1">
            <a:spLocks noChangeArrowheads="1"/>
          </p:cNvSpPr>
          <p:nvPr/>
        </p:nvSpPr>
        <p:spPr bwMode="auto">
          <a:xfrm>
            <a:off x="1970981" y="4072007"/>
            <a:ext cx="30321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fr-CH" altLang="en-US" sz="1200" dirty="0" smtClean="0"/>
              <a:t>X</a:t>
            </a:r>
            <a:endParaRPr lang="fr-CH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294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 CEA 2019 Défaut">
  <a:themeElements>
    <a:clrScheme name="CEA Défaut">
      <a:dk1>
        <a:srgbClr val="3F3F3F"/>
      </a:dk1>
      <a:lt1>
        <a:sysClr val="window" lastClr="FFFFFF"/>
      </a:lt1>
      <a:dk2>
        <a:srgbClr val="44546A"/>
      </a:dk2>
      <a:lt2>
        <a:srgbClr val="E7E6E6"/>
      </a:lt2>
      <a:accent1>
        <a:srgbClr val="92D050"/>
      </a:accent1>
      <a:accent2>
        <a:srgbClr val="008BBC"/>
      </a:accent2>
      <a:accent3>
        <a:srgbClr val="D81142"/>
      </a:accent3>
      <a:accent4>
        <a:srgbClr val="FFC000"/>
      </a:accent4>
      <a:accent5>
        <a:srgbClr val="218380"/>
      </a:accent5>
      <a:accent6>
        <a:srgbClr val="8F2D56"/>
      </a:accent6>
      <a:hlink>
        <a:srgbClr val="2E75B5"/>
      </a:hlink>
      <a:folHlink>
        <a:srgbClr val="954F72"/>
      </a:folHlink>
    </a:clrScheme>
    <a:fontScheme name="CEA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18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PP CEA 4-3.pptx" id="{017B0BBD-D478-416D-9408-C3E5553B88B8}" vid="{9A88B8C1-4942-46D3-9391-C2B501F07E87}"/>
    </a:ext>
  </a:extLst>
</a:theme>
</file>

<file path=ppt/theme/theme2.xml><?xml version="1.0" encoding="utf-8"?>
<a:theme xmlns:a="http://schemas.openxmlformats.org/drawingml/2006/main" name="Template CEA 2019 Clair">
  <a:themeElements>
    <a:clrScheme name="CEA Défaut 2">
      <a:dk1>
        <a:srgbClr val="3F3F3F"/>
      </a:dk1>
      <a:lt1>
        <a:sysClr val="window" lastClr="FFFFFF"/>
      </a:lt1>
      <a:dk2>
        <a:srgbClr val="44546A"/>
      </a:dk2>
      <a:lt2>
        <a:srgbClr val="E7E6E6"/>
      </a:lt2>
      <a:accent1>
        <a:srgbClr val="FFBC42"/>
      </a:accent1>
      <a:accent2>
        <a:srgbClr val="D81159"/>
      </a:accent2>
      <a:accent3>
        <a:srgbClr val="8F2D56"/>
      </a:accent3>
      <a:accent4>
        <a:srgbClr val="689B42"/>
      </a:accent4>
      <a:accent5>
        <a:srgbClr val="218380"/>
      </a:accent5>
      <a:accent6>
        <a:srgbClr val="FFD29F"/>
      </a:accent6>
      <a:hlink>
        <a:srgbClr val="2E75B5"/>
      </a:hlink>
      <a:folHlink>
        <a:srgbClr val="954F72"/>
      </a:folHlink>
    </a:clrScheme>
    <a:fontScheme name="CEA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18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PP CEA 4-3.pptx" id="{017B0BBD-D478-416D-9408-C3E5553B88B8}" vid="{52A1E219-64F3-4477-912D-9636D70C98A7}"/>
    </a:ext>
  </a:extLst>
</a:theme>
</file>

<file path=ppt/theme/theme3.xml><?xml version="1.0" encoding="utf-8"?>
<a:theme xmlns:a="http://schemas.openxmlformats.org/drawingml/2006/main" name="Template CEA 2019 Bleu">
  <a:themeElements>
    <a:clrScheme name="CEA Bleu">
      <a:dk1>
        <a:srgbClr val="3F3F3F"/>
      </a:dk1>
      <a:lt1>
        <a:sysClr val="window" lastClr="FFFFFF"/>
      </a:lt1>
      <a:dk2>
        <a:srgbClr val="44546A"/>
      </a:dk2>
      <a:lt2>
        <a:srgbClr val="E7E6E6"/>
      </a:lt2>
      <a:accent1>
        <a:srgbClr val="49728C"/>
      </a:accent1>
      <a:accent2>
        <a:srgbClr val="689BA6"/>
      </a:accent2>
      <a:accent3>
        <a:srgbClr val="C2F2F2"/>
      </a:accent3>
      <a:accent4>
        <a:srgbClr val="273D40"/>
      </a:accent4>
      <a:accent5>
        <a:srgbClr val="0084B4"/>
      </a:accent5>
      <a:accent6>
        <a:srgbClr val="93E2FF"/>
      </a:accent6>
      <a:hlink>
        <a:srgbClr val="2E75B5"/>
      </a:hlink>
      <a:folHlink>
        <a:srgbClr val="954F72"/>
      </a:folHlink>
    </a:clrScheme>
    <a:fontScheme name="CEA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18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PP CEA 4-3.pptx" id="{017B0BBD-D478-416D-9408-C3E5553B88B8}" vid="{0799EC0F-9A1D-48A9-9692-520D5CEBB494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62F2A79C4BED747976EC3AD530384C1" ma:contentTypeVersion="0" ma:contentTypeDescription="Crée un document." ma:contentTypeScope="" ma:versionID="9ea4ffbb61354172aceb879db3e2653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b09c1ba23edfaa45a5e9d385267c9b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66C4233-EA21-4292-B391-09F7550CF5B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4B0D5B4-4CC6-4497-9BFB-91C4C64EBEC9}">
  <ds:schemaRefs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5B95E45C-96CD-4B8B-A608-7C5E76B37C4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2019-Presentation-PPT-4-3</Template>
  <TotalTime>8182</TotalTime>
  <Words>1424</Words>
  <Application>Microsoft Office PowerPoint</Application>
  <PresentationFormat>On-screen Show (4:3)</PresentationFormat>
  <Paragraphs>135</Paragraphs>
  <Slides>11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2" baseType="lpstr">
      <vt:lpstr>Arial</vt:lpstr>
      <vt:lpstr>Calibri</vt:lpstr>
      <vt:lpstr>Cambria Math</vt:lpstr>
      <vt:lpstr>Symbol</vt:lpstr>
      <vt:lpstr>Times New Roman</vt:lpstr>
      <vt:lpstr>Wingdings</vt:lpstr>
      <vt:lpstr>Wingdings 3</vt:lpstr>
      <vt:lpstr>Template CEA 2019 Défaut</vt:lpstr>
      <vt:lpstr>Template CEA 2019 Clair</vt:lpstr>
      <vt:lpstr>Template CEA 2019 Bleu</vt:lpstr>
      <vt:lpstr>Equation</vt:lpstr>
      <vt:lpstr>PowerPoint Presentation</vt:lpstr>
      <vt:lpstr>Goal</vt:lpstr>
      <vt:lpstr>FFIELD in SixTrack</vt:lpstr>
      <vt:lpstr>Integrator (Lie map of 2nd order)   </vt:lpstr>
      <vt:lpstr>Choice of the Integrator</vt:lpstr>
      <vt:lpstr>FFIELD Inputs files</vt:lpstr>
      <vt:lpstr>Computation of the generalized gradient from the magnetic field harmonics</vt:lpstr>
      <vt:lpstr>Reference systems and overlap with other elements</vt:lpstr>
      <vt:lpstr>Example: CLIC Detector solenoid magnetic field</vt:lpstr>
      <vt:lpstr>Conclusions and perspectives</vt:lpstr>
      <vt:lpstr>PowerPoint Presentation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DALENA Barbara</dc:creator>
  <cp:lastModifiedBy>DALENA Barbara</cp:lastModifiedBy>
  <cp:revision>285</cp:revision>
  <cp:lastPrinted>2018-12-05T09:44:31Z</cp:lastPrinted>
  <dcterms:created xsi:type="dcterms:W3CDTF">2020-12-11T09:01:53Z</dcterms:created>
  <dcterms:modified xsi:type="dcterms:W3CDTF">2021-03-16T19:29:22Z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0x010100362F2A79C4BED747976EC3AD530384C1</vt:lpwstr>
  </property>
  <property fmtid="{D5CDD505-2E9C-101B-9397-08002B2CF9AE}" pid="3" name="I2ICODE">
    <vt:lpwstr>WEB</vt:lpwstr>
  </property>
  <property fmtid="{D5CDD505-2E9C-101B-9397-08002B2CF9AE}" pid="4" name="WebApplicationID">
    <vt:lpwstr>3f72b11a-dedf-47a1-b48a-dfd7b45017bd</vt:lpwstr>
  </property>
  <property fmtid="{D5CDD505-2E9C-101B-9397-08002B2CF9AE}" pid="5" name="I2ISITECODE">
    <vt:lpwstr/>
  </property>
</Properties>
</file>