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9"/>
  </p:notesMasterIdLst>
  <p:sldIdLst>
    <p:sldId id="588" r:id="rId2"/>
    <p:sldId id="601" r:id="rId3"/>
    <p:sldId id="634" r:id="rId4"/>
    <p:sldId id="641" r:id="rId5"/>
    <p:sldId id="642" r:id="rId6"/>
    <p:sldId id="638" r:id="rId7"/>
    <p:sldId id="643" r:id="rId8"/>
    <p:sldId id="645" r:id="rId9"/>
    <p:sldId id="597" r:id="rId10"/>
    <p:sldId id="658" r:id="rId11"/>
    <p:sldId id="661" r:id="rId12"/>
    <p:sldId id="647" r:id="rId13"/>
    <p:sldId id="593" r:id="rId14"/>
    <p:sldId id="626" r:id="rId15"/>
    <p:sldId id="627" r:id="rId16"/>
    <p:sldId id="646" r:id="rId17"/>
    <p:sldId id="628" r:id="rId18"/>
    <p:sldId id="602" r:id="rId19"/>
    <p:sldId id="649" r:id="rId20"/>
    <p:sldId id="651" r:id="rId21"/>
    <p:sldId id="653" r:id="rId22"/>
    <p:sldId id="655" r:id="rId23"/>
    <p:sldId id="657" r:id="rId24"/>
    <p:sldId id="596" r:id="rId25"/>
    <p:sldId id="606" r:id="rId26"/>
    <p:sldId id="590" r:id="rId27"/>
    <p:sldId id="603" r:id="rId28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1FF"/>
    <a:srgbClr val="FF99FF"/>
    <a:srgbClr val="B7EFF7"/>
    <a:srgbClr val="18C1D8"/>
    <a:srgbClr val="FF3399"/>
    <a:srgbClr val="4BD8EB"/>
    <a:srgbClr val="FFFF00"/>
    <a:srgbClr val="FF5757"/>
    <a:srgbClr val="109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5" autoAdjust="0"/>
    <p:restoredTop sz="94660"/>
  </p:normalViewPr>
  <p:slideViewPr>
    <p:cSldViewPr>
      <p:cViewPr>
        <p:scale>
          <a:sx n="60" d="100"/>
          <a:sy n="60" d="100"/>
        </p:scale>
        <p:origin x="136" y="-2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photos.google.com/photo/AF1QipOoteDkYblXZL1Craay9ECoay-EBngK_s7sT-wZ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9.0844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843"/>
          <a:stretch/>
        </p:blipFill>
        <p:spPr>
          <a:xfrm>
            <a:off x="-1" y="14836"/>
            <a:ext cx="12192001" cy="6843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899" y="1366413"/>
            <a:ext cx="9982200" cy="1755775"/>
          </a:xfrm>
        </p:spPr>
        <p:txBody>
          <a:bodyPr>
            <a:noAutofit/>
          </a:bodyPr>
          <a:lstStyle/>
          <a:p>
            <a:r>
              <a:rPr lang="en-GB" sz="5400" b="1" dirty="0"/>
              <a:t>FCC-</a:t>
            </a:r>
            <a:r>
              <a:rPr lang="en-GB" sz="5400" b="1" dirty="0" err="1"/>
              <a:t>ee</a:t>
            </a:r>
            <a:r>
              <a:rPr lang="en-GB" sz="5400" b="1" dirty="0"/>
              <a:t> </a:t>
            </a:r>
            <a:r>
              <a:rPr lang="en-GB" sz="5400" b="1" dirty="0" smtClean="0"/>
              <a:t>FF </a:t>
            </a:r>
            <a:r>
              <a:rPr lang="en-GB" sz="5400" b="1" dirty="0"/>
              <a:t>q</a:t>
            </a:r>
            <a:r>
              <a:rPr lang="en-GB" sz="5400" b="1" dirty="0" smtClean="0"/>
              <a:t>uadrupole prototype: warm measurements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258713"/>
            <a:ext cx="8534400" cy="24384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MDI meeting                 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08/3/2021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7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</p:spPr>
        <p:txBody>
          <a:bodyPr/>
          <a:lstStyle/>
          <a:p>
            <a:r>
              <a:rPr lang="en-GB" dirty="0" smtClean="0"/>
              <a:t>Design, manufacture and winding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1846"/>
            <a:ext cx="4471964" cy="3054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7" y="831846"/>
            <a:ext cx="5829293" cy="412115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93545"/>
            <a:ext cx="4953000" cy="376445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626787"/>
            <a:ext cx="6791742" cy="32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5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941809"/>
            <a:ext cx="10972800" cy="548108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first magnetic quality tests were performed at warm</a:t>
            </a:r>
          </a:p>
          <a:p>
            <a:r>
              <a:rPr lang="en-GB" dirty="0" smtClean="0"/>
              <a:t>A rotating coil arrangement was used:</a:t>
            </a:r>
          </a:p>
          <a:p>
            <a:pPr lvl="1"/>
            <a:r>
              <a:rPr lang="en-GB" dirty="0" smtClean="0"/>
              <a:t>The magnet is powered with a current of 5 A (0.7% of maximum current) at room temperature</a:t>
            </a:r>
          </a:p>
          <a:p>
            <a:pPr lvl="1"/>
            <a:r>
              <a:rPr lang="en-GB" dirty="0" smtClean="0"/>
              <a:t>We measure the magnetic flux </a:t>
            </a:r>
            <a:r>
              <a:rPr lang="en-GB" dirty="0"/>
              <a:t>as the coil </a:t>
            </a:r>
            <a:r>
              <a:rPr lang="en-GB" dirty="0" smtClean="0"/>
              <a:t>is rotated. </a:t>
            </a:r>
          </a:p>
          <a:p>
            <a:pPr lvl="1"/>
            <a:r>
              <a:rPr lang="en-GB" dirty="0" smtClean="0"/>
              <a:t>Each measurement is averaged over 100 revolutions</a:t>
            </a:r>
          </a:p>
          <a:p>
            <a:pPr lvl="1"/>
            <a:r>
              <a:rPr lang="en-GB" dirty="0" smtClean="0"/>
              <a:t>Then </a:t>
            </a:r>
            <a:r>
              <a:rPr lang="en-GB" dirty="0"/>
              <a:t>the data is post-processed to calculate the first 15 multipoles. </a:t>
            </a:r>
            <a:endParaRPr lang="en-GB" dirty="0" smtClean="0"/>
          </a:p>
          <a:p>
            <a:pPr lvl="1"/>
            <a:r>
              <a:rPr lang="en-GB" dirty="0"/>
              <a:t>Then current is reversed and </a:t>
            </a:r>
            <a:r>
              <a:rPr lang="en-GB" dirty="0" smtClean="0"/>
              <a:t>another (100-revolution) </a:t>
            </a:r>
            <a:r>
              <a:rPr lang="en-GB" dirty="0"/>
              <a:t>measurement </a:t>
            </a:r>
            <a:r>
              <a:rPr lang="en-GB" dirty="0" smtClean="0"/>
              <a:t>is taken</a:t>
            </a:r>
          </a:p>
          <a:p>
            <a:pPr lvl="1"/>
            <a:r>
              <a:rPr lang="en-GB" dirty="0" smtClean="0"/>
              <a:t>The final numbers are the average over the two polarities – </a:t>
            </a:r>
            <a:r>
              <a:rPr lang="en-GB" dirty="0"/>
              <a:t>This eliminates the contribution due to the earth’s magnetic field and any other static </a:t>
            </a:r>
            <a:r>
              <a:rPr lang="en-GB" dirty="0" smtClean="0"/>
              <a:t>fields.</a:t>
            </a:r>
          </a:p>
          <a:p>
            <a:r>
              <a:rPr lang="en-GB" dirty="0" smtClean="0"/>
              <a:t>All </a:t>
            </a:r>
            <a:r>
              <a:rPr lang="en-GB" dirty="0"/>
              <a:t>measurements </a:t>
            </a:r>
            <a:r>
              <a:rPr lang="en-GB" dirty="0" smtClean="0"/>
              <a:t>made </a:t>
            </a:r>
            <a:r>
              <a:rPr lang="en-GB" dirty="0"/>
              <a:t>at </a:t>
            </a:r>
            <a:r>
              <a:rPr lang="en-GB" dirty="0" smtClean="0"/>
              <a:t>a radius of 10mm</a:t>
            </a:r>
            <a:endParaRPr lang="en-GB" dirty="0"/>
          </a:p>
          <a:p>
            <a:r>
              <a:rPr lang="en-GB" dirty="0"/>
              <a:t>Rotating coil length: </a:t>
            </a:r>
            <a:r>
              <a:rPr lang="en-GB" dirty="0" smtClean="0"/>
              <a:t>200mm (194mm active), width 35mm</a:t>
            </a:r>
          </a:p>
          <a:p>
            <a:r>
              <a:rPr lang="en-GB" dirty="0" smtClean="0"/>
              <a:t>The rotating coil can be moved to measure the (integrated) field at different areas of the magnet: the middle, the corrected side and the uncorrected side</a:t>
            </a:r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57828"/>
          </a:xfrm>
        </p:spPr>
        <p:txBody>
          <a:bodyPr/>
          <a:lstStyle/>
          <a:p>
            <a:r>
              <a:rPr lang="en-GB" dirty="0" smtClean="0"/>
              <a:t>Testing at warm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63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0" y="1143000"/>
            <a:ext cx="12036320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The rotating coil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11172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Length is 200mm nominal, 194.25 mm active, width is 35mm, split in five individual coils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3765" y="4800600"/>
            <a:ext cx="110324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For the quadrupole magnet, the individual coils are combined in such a way, that the coil is immune to the B2 field component, which is the dominant one, to be able to see errors in higher multipoles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For the transfer function measurement, the coil is combined linearly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402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8900"/>
            <a:ext cx="10972800" cy="926264"/>
          </a:xfrm>
        </p:spPr>
        <p:txBody>
          <a:bodyPr/>
          <a:lstStyle/>
          <a:p>
            <a:r>
              <a:rPr lang="en-GB" dirty="0" smtClean="0"/>
              <a:t>Testing arrangement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49" y="2374900"/>
            <a:ext cx="8337551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3734540" y="3696934"/>
            <a:ext cx="5028460" cy="496410"/>
          </a:xfrm>
          <a:custGeom>
            <a:avLst/>
            <a:gdLst>
              <a:gd name="connsiteX0" fmla="*/ 248574 w 6258757"/>
              <a:gd name="connsiteY0" fmla="*/ 381739 h 985421"/>
              <a:gd name="connsiteX1" fmla="*/ 2299316 w 6258757"/>
              <a:gd name="connsiteY1" fmla="*/ 363984 h 985421"/>
              <a:gd name="connsiteX2" fmla="*/ 2299316 w 6258757"/>
              <a:gd name="connsiteY2" fmla="*/ 8877 h 985421"/>
              <a:gd name="connsiteX3" fmla="*/ 6258757 w 6258757"/>
              <a:gd name="connsiteY3" fmla="*/ 0 h 985421"/>
              <a:gd name="connsiteX4" fmla="*/ 6249879 w 6258757"/>
              <a:gd name="connsiteY4" fmla="*/ 612559 h 985421"/>
              <a:gd name="connsiteX5" fmla="*/ 2290438 w 6258757"/>
              <a:gd name="connsiteY5" fmla="*/ 612559 h 985421"/>
              <a:gd name="connsiteX6" fmla="*/ 2299316 w 6258757"/>
              <a:gd name="connsiteY6" fmla="*/ 443883 h 985421"/>
              <a:gd name="connsiteX7" fmla="*/ 248574 w 6258757"/>
              <a:gd name="connsiteY7" fmla="*/ 452761 h 985421"/>
              <a:gd name="connsiteX8" fmla="*/ 0 w 6258757"/>
              <a:gd name="connsiteY8" fmla="*/ 852256 h 985421"/>
              <a:gd name="connsiteX9" fmla="*/ 337351 w 6258757"/>
              <a:gd name="connsiteY9" fmla="*/ 985421 h 985421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0 w 6010183"/>
              <a:gd name="connsiteY0" fmla="*/ 381739 h 612559"/>
              <a:gd name="connsiteX1" fmla="*/ 2050742 w 6010183"/>
              <a:gd name="connsiteY1" fmla="*/ 363984 h 612559"/>
              <a:gd name="connsiteX2" fmla="*/ 2050742 w 6010183"/>
              <a:gd name="connsiteY2" fmla="*/ 8877 h 612559"/>
              <a:gd name="connsiteX3" fmla="*/ 6010183 w 6010183"/>
              <a:gd name="connsiteY3" fmla="*/ 0 h 612559"/>
              <a:gd name="connsiteX4" fmla="*/ 6001305 w 6010183"/>
              <a:gd name="connsiteY4" fmla="*/ 612559 h 612559"/>
              <a:gd name="connsiteX5" fmla="*/ 2041864 w 6010183"/>
              <a:gd name="connsiteY5" fmla="*/ 612559 h 612559"/>
              <a:gd name="connsiteX6" fmla="*/ 2050742 w 6010183"/>
              <a:gd name="connsiteY6" fmla="*/ 443883 h 612559"/>
              <a:gd name="connsiteX7" fmla="*/ 0 w 6010183"/>
              <a:gd name="connsiteY7" fmla="*/ 452761 h 612559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41864 w 6027938"/>
              <a:gd name="connsiteY5" fmla="*/ 612559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77375 w 6027938"/>
              <a:gd name="connsiteY5" fmla="*/ 852257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59620 w 6027938"/>
              <a:gd name="connsiteY5" fmla="*/ 745725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19060"/>
              <a:gd name="connsiteY0" fmla="*/ 381739 h 754602"/>
              <a:gd name="connsiteX1" fmla="*/ 2050742 w 6019060"/>
              <a:gd name="connsiteY1" fmla="*/ 363984 h 754602"/>
              <a:gd name="connsiteX2" fmla="*/ 2050742 w 6019060"/>
              <a:gd name="connsiteY2" fmla="*/ 8877 h 754602"/>
              <a:gd name="connsiteX3" fmla="*/ 6010183 w 6019060"/>
              <a:gd name="connsiteY3" fmla="*/ 0 h 754602"/>
              <a:gd name="connsiteX4" fmla="*/ 6019060 w 6019060"/>
              <a:gd name="connsiteY4" fmla="*/ 754602 h 754602"/>
              <a:gd name="connsiteX5" fmla="*/ 2059620 w 6019060"/>
              <a:gd name="connsiteY5" fmla="*/ 745725 h 754602"/>
              <a:gd name="connsiteX6" fmla="*/ 2050742 w 6019060"/>
              <a:gd name="connsiteY6" fmla="*/ 443883 h 754602"/>
              <a:gd name="connsiteX7" fmla="*/ 0 w 6019060"/>
              <a:gd name="connsiteY7" fmla="*/ 452761 h 75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9060" h="754602">
                <a:moveTo>
                  <a:pt x="0" y="381739"/>
                </a:moveTo>
                <a:lnTo>
                  <a:pt x="2050742" y="363984"/>
                </a:lnTo>
                <a:lnTo>
                  <a:pt x="2050742" y="8877"/>
                </a:lnTo>
                <a:lnTo>
                  <a:pt x="6010183" y="0"/>
                </a:lnTo>
                <a:lnTo>
                  <a:pt x="6019060" y="754602"/>
                </a:lnTo>
                <a:lnTo>
                  <a:pt x="2059620" y="745725"/>
                </a:lnTo>
                <a:lnTo>
                  <a:pt x="2050742" y="443883"/>
                </a:lnTo>
                <a:lnTo>
                  <a:pt x="0" y="452761"/>
                </a:lnTo>
              </a:path>
            </a:pathLst>
          </a:custGeom>
          <a:noFill/>
          <a:ln w="5715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9813" y="4279900"/>
            <a:ext cx="1752600" cy="381000"/>
          </a:xfrm>
          <a:prstGeom prst="rect">
            <a:avLst/>
          </a:prstGeom>
          <a:ln>
            <a:solidFill>
              <a:srgbClr val="FF99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Rotating probe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1902413" y="4051300"/>
            <a:ext cx="1832127" cy="419100"/>
          </a:xfrm>
          <a:prstGeom prst="straightConnector1">
            <a:avLst/>
          </a:prstGeom>
          <a:ln w="76200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90800" y="5638839"/>
            <a:ext cx="89154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Three rotating coil measurements at the </a:t>
            </a:r>
            <a:r>
              <a:rPr lang="en-GB" sz="2000" b="1" dirty="0" smtClean="0">
                <a:solidFill>
                  <a:srgbClr val="FF99FF"/>
                </a:solidFill>
              </a:rPr>
              <a:t>middle</a:t>
            </a:r>
            <a:r>
              <a:rPr lang="en-GB" sz="2000" dirty="0" smtClean="0"/>
              <a:t>, at the </a:t>
            </a:r>
            <a:r>
              <a:rPr lang="en-GB" sz="2000" b="1" dirty="0" smtClean="0">
                <a:solidFill>
                  <a:srgbClr val="00B0F0"/>
                </a:solidFill>
              </a:rPr>
              <a:t>uncorrected edge </a:t>
            </a:r>
            <a:r>
              <a:rPr lang="en-GB" sz="2000" dirty="0" smtClean="0"/>
              <a:t>and at the </a:t>
            </a:r>
            <a:r>
              <a:rPr lang="en-GB" sz="2000" b="1" dirty="0" smtClean="0">
                <a:solidFill>
                  <a:srgbClr val="109420"/>
                </a:solidFill>
              </a:rPr>
              <a:t>corrected edge</a:t>
            </a:r>
            <a:endParaRPr lang="en-GB" sz="2000" b="1" dirty="0">
              <a:solidFill>
                <a:srgbClr val="10942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" y="2895600"/>
            <a:ext cx="2057400" cy="646331"/>
          </a:xfrm>
          <a:prstGeom prst="rect">
            <a:avLst/>
          </a:prstGeom>
          <a:noFill/>
          <a:ln w="28575">
            <a:solidFill>
              <a:srgbClr val="FF99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measurement: </a:t>
            </a:r>
          </a:p>
          <a:p>
            <a:r>
              <a:rPr lang="en-GB" dirty="0" smtClean="0"/>
              <a:t>Centre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96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8900"/>
            <a:ext cx="10972800" cy="926264"/>
          </a:xfrm>
        </p:spPr>
        <p:txBody>
          <a:bodyPr/>
          <a:lstStyle/>
          <a:p>
            <a:r>
              <a:rPr lang="en-GB" dirty="0" smtClean="0"/>
              <a:t>Testing arrangement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49" y="2374900"/>
            <a:ext cx="8337551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90800" y="5638839"/>
            <a:ext cx="89154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Three rotating coil measurements at the </a:t>
            </a:r>
            <a:r>
              <a:rPr lang="en-GB" sz="2000" b="1" dirty="0" smtClean="0">
                <a:solidFill>
                  <a:srgbClr val="FF99FF"/>
                </a:solidFill>
              </a:rPr>
              <a:t>middle</a:t>
            </a:r>
            <a:r>
              <a:rPr lang="en-GB" sz="2000" dirty="0" smtClean="0"/>
              <a:t>, at the </a:t>
            </a:r>
            <a:r>
              <a:rPr lang="en-GB" sz="2000" b="1" dirty="0" smtClean="0">
                <a:solidFill>
                  <a:srgbClr val="00B0F0"/>
                </a:solidFill>
              </a:rPr>
              <a:t>uncorrected edge </a:t>
            </a:r>
            <a:r>
              <a:rPr lang="en-GB" sz="2000" dirty="0" smtClean="0"/>
              <a:t>and at the </a:t>
            </a:r>
            <a:r>
              <a:rPr lang="en-GB" sz="2000" b="1" dirty="0" smtClean="0">
                <a:solidFill>
                  <a:srgbClr val="109420"/>
                </a:solidFill>
              </a:rPr>
              <a:t>corrected edge</a:t>
            </a:r>
            <a:endParaRPr lang="en-GB" sz="2000" b="1" dirty="0">
              <a:solidFill>
                <a:srgbClr val="10942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53140" y="3694590"/>
            <a:ext cx="5028460" cy="496410"/>
          </a:xfrm>
          <a:custGeom>
            <a:avLst/>
            <a:gdLst>
              <a:gd name="connsiteX0" fmla="*/ 248574 w 6258757"/>
              <a:gd name="connsiteY0" fmla="*/ 381739 h 985421"/>
              <a:gd name="connsiteX1" fmla="*/ 2299316 w 6258757"/>
              <a:gd name="connsiteY1" fmla="*/ 363984 h 985421"/>
              <a:gd name="connsiteX2" fmla="*/ 2299316 w 6258757"/>
              <a:gd name="connsiteY2" fmla="*/ 8877 h 985421"/>
              <a:gd name="connsiteX3" fmla="*/ 6258757 w 6258757"/>
              <a:gd name="connsiteY3" fmla="*/ 0 h 985421"/>
              <a:gd name="connsiteX4" fmla="*/ 6249879 w 6258757"/>
              <a:gd name="connsiteY4" fmla="*/ 612559 h 985421"/>
              <a:gd name="connsiteX5" fmla="*/ 2290438 w 6258757"/>
              <a:gd name="connsiteY5" fmla="*/ 612559 h 985421"/>
              <a:gd name="connsiteX6" fmla="*/ 2299316 w 6258757"/>
              <a:gd name="connsiteY6" fmla="*/ 443883 h 985421"/>
              <a:gd name="connsiteX7" fmla="*/ 248574 w 6258757"/>
              <a:gd name="connsiteY7" fmla="*/ 452761 h 985421"/>
              <a:gd name="connsiteX8" fmla="*/ 0 w 6258757"/>
              <a:gd name="connsiteY8" fmla="*/ 852256 h 985421"/>
              <a:gd name="connsiteX9" fmla="*/ 337351 w 6258757"/>
              <a:gd name="connsiteY9" fmla="*/ 985421 h 985421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0 w 6010183"/>
              <a:gd name="connsiteY0" fmla="*/ 381739 h 612559"/>
              <a:gd name="connsiteX1" fmla="*/ 2050742 w 6010183"/>
              <a:gd name="connsiteY1" fmla="*/ 363984 h 612559"/>
              <a:gd name="connsiteX2" fmla="*/ 2050742 w 6010183"/>
              <a:gd name="connsiteY2" fmla="*/ 8877 h 612559"/>
              <a:gd name="connsiteX3" fmla="*/ 6010183 w 6010183"/>
              <a:gd name="connsiteY3" fmla="*/ 0 h 612559"/>
              <a:gd name="connsiteX4" fmla="*/ 6001305 w 6010183"/>
              <a:gd name="connsiteY4" fmla="*/ 612559 h 612559"/>
              <a:gd name="connsiteX5" fmla="*/ 2041864 w 6010183"/>
              <a:gd name="connsiteY5" fmla="*/ 612559 h 612559"/>
              <a:gd name="connsiteX6" fmla="*/ 2050742 w 6010183"/>
              <a:gd name="connsiteY6" fmla="*/ 443883 h 612559"/>
              <a:gd name="connsiteX7" fmla="*/ 0 w 6010183"/>
              <a:gd name="connsiteY7" fmla="*/ 452761 h 612559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41864 w 6027938"/>
              <a:gd name="connsiteY5" fmla="*/ 612559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77375 w 6027938"/>
              <a:gd name="connsiteY5" fmla="*/ 852257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59620 w 6027938"/>
              <a:gd name="connsiteY5" fmla="*/ 745725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19060"/>
              <a:gd name="connsiteY0" fmla="*/ 381739 h 754602"/>
              <a:gd name="connsiteX1" fmla="*/ 2050742 w 6019060"/>
              <a:gd name="connsiteY1" fmla="*/ 363984 h 754602"/>
              <a:gd name="connsiteX2" fmla="*/ 2050742 w 6019060"/>
              <a:gd name="connsiteY2" fmla="*/ 8877 h 754602"/>
              <a:gd name="connsiteX3" fmla="*/ 6010183 w 6019060"/>
              <a:gd name="connsiteY3" fmla="*/ 0 h 754602"/>
              <a:gd name="connsiteX4" fmla="*/ 6019060 w 6019060"/>
              <a:gd name="connsiteY4" fmla="*/ 754602 h 754602"/>
              <a:gd name="connsiteX5" fmla="*/ 2059620 w 6019060"/>
              <a:gd name="connsiteY5" fmla="*/ 745725 h 754602"/>
              <a:gd name="connsiteX6" fmla="*/ 2050742 w 6019060"/>
              <a:gd name="connsiteY6" fmla="*/ 443883 h 754602"/>
              <a:gd name="connsiteX7" fmla="*/ 0 w 6019060"/>
              <a:gd name="connsiteY7" fmla="*/ 452761 h 75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9060" h="754602">
                <a:moveTo>
                  <a:pt x="0" y="381739"/>
                </a:moveTo>
                <a:lnTo>
                  <a:pt x="2050742" y="363984"/>
                </a:lnTo>
                <a:lnTo>
                  <a:pt x="2050742" y="8877"/>
                </a:lnTo>
                <a:lnTo>
                  <a:pt x="6010183" y="0"/>
                </a:lnTo>
                <a:lnTo>
                  <a:pt x="6019060" y="754602"/>
                </a:lnTo>
                <a:lnTo>
                  <a:pt x="2059620" y="745725"/>
                </a:lnTo>
                <a:lnTo>
                  <a:pt x="2050742" y="443883"/>
                </a:lnTo>
                <a:lnTo>
                  <a:pt x="0" y="452761"/>
                </a:lnTo>
              </a:path>
            </a:pathLst>
          </a:custGeom>
          <a:noFill/>
          <a:ln w="57150">
            <a:solidFill>
              <a:srgbClr val="4BD8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28600" y="2895600"/>
            <a:ext cx="2057400" cy="646331"/>
          </a:xfrm>
          <a:prstGeom prst="rect">
            <a:avLst/>
          </a:prstGeom>
          <a:noFill/>
          <a:ln w="28575">
            <a:solidFill>
              <a:srgbClr val="4BD8EB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measurement: </a:t>
            </a:r>
          </a:p>
          <a:p>
            <a:r>
              <a:rPr lang="en-GB" dirty="0" smtClean="0"/>
              <a:t>Uncorrected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8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8900"/>
            <a:ext cx="10972800" cy="926264"/>
          </a:xfrm>
        </p:spPr>
        <p:txBody>
          <a:bodyPr/>
          <a:lstStyle/>
          <a:p>
            <a:r>
              <a:rPr lang="en-GB" dirty="0" smtClean="0"/>
              <a:t>Testing arrangement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49" y="2374900"/>
            <a:ext cx="8337551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90800" y="5638839"/>
            <a:ext cx="89154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Three rotating coil measurements at the </a:t>
            </a:r>
            <a:r>
              <a:rPr lang="en-GB" sz="2000" b="1" dirty="0" smtClean="0">
                <a:solidFill>
                  <a:srgbClr val="FF99FF"/>
                </a:solidFill>
              </a:rPr>
              <a:t>middle</a:t>
            </a:r>
            <a:r>
              <a:rPr lang="en-GB" sz="2000" dirty="0" smtClean="0"/>
              <a:t>, at the </a:t>
            </a:r>
            <a:r>
              <a:rPr lang="en-GB" sz="2000" b="1" dirty="0" smtClean="0">
                <a:solidFill>
                  <a:srgbClr val="00B0F0"/>
                </a:solidFill>
              </a:rPr>
              <a:t>uncorrected edge </a:t>
            </a:r>
            <a:r>
              <a:rPr lang="en-GB" sz="2000" dirty="0" smtClean="0"/>
              <a:t>and at the </a:t>
            </a:r>
            <a:r>
              <a:rPr lang="en-GB" sz="2000" b="1" dirty="0" smtClean="0">
                <a:solidFill>
                  <a:srgbClr val="109420"/>
                </a:solidFill>
              </a:rPr>
              <a:t>corrected edge</a:t>
            </a:r>
            <a:endParaRPr lang="en-GB" sz="2000" b="1" dirty="0">
              <a:solidFill>
                <a:srgbClr val="10942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372890" y="3704215"/>
            <a:ext cx="5028460" cy="496410"/>
          </a:xfrm>
          <a:custGeom>
            <a:avLst/>
            <a:gdLst>
              <a:gd name="connsiteX0" fmla="*/ 248574 w 6258757"/>
              <a:gd name="connsiteY0" fmla="*/ 381739 h 985421"/>
              <a:gd name="connsiteX1" fmla="*/ 2299316 w 6258757"/>
              <a:gd name="connsiteY1" fmla="*/ 363984 h 985421"/>
              <a:gd name="connsiteX2" fmla="*/ 2299316 w 6258757"/>
              <a:gd name="connsiteY2" fmla="*/ 8877 h 985421"/>
              <a:gd name="connsiteX3" fmla="*/ 6258757 w 6258757"/>
              <a:gd name="connsiteY3" fmla="*/ 0 h 985421"/>
              <a:gd name="connsiteX4" fmla="*/ 6249879 w 6258757"/>
              <a:gd name="connsiteY4" fmla="*/ 612559 h 985421"/>
              <a:gd name="connsiteX5" fmla="*/ 2290438 w 6258757"/>
              <a:gd name="connsiteY5" fmla="*/ 612559 h 985421"/>
              <a:gd name="connsiteX6" fmla="*/ 2299316 w 6258757"/>
              <a:gd name="connsiteY6" fmla="*/ 443883 h 985421"/>
              <a:gd name="connsiteX7" fmla="*/ 248574 w 6258757"/>
              <a:gd name="connsiteY7" fmla="*/ 452761 h 985421"/>
              <a:gd name="connsiteX8" fmla="*/ 0 w 6258757"/>
              <a:gd name="connsiteY8" fmla="*/ 852256 h 985421"/>
              <a:gd name="connsiteX9" fmla="*/ 337351 w 6258757"/>
              <a:gd name="connsiteY9" fmla="*/ 985421 h 985421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0 w 6010183"/>
              <a:gd name="connsiteY0" fmla="*/ 381739 h 612559"/>
              <a:gd name="connsiteX1" fmla="*/ 2050742 w 6010183"/>
              <a:gd name="connsiteY1" fmla="*/ 363984 h 612559"/>
              <a:gd name="connsiteX2" fmla="*/ 2050742 w 6010183"/>
              <a:gd name="connsiteY2" fmla="*/ 8877 h 612559"/>
              <a:gd name="connsiteX3" fmla="*/ 6010183 w 6010183"/>
              <a:gd name="connsiteY3" fmla="*/ 0 h 612559"/>
              <a:gd name="connsiteX4" fmla="*/ 6001305 w 6010183"/>
              <a:gd name="connsiteY4" fmla="*/ 612559 h 612559"/>
              <a:gd name="connsiteX5" fmla="*/ 2041864 w 6010183"/>
              <a:gd name="connsiteY5" fmla="*/ 612559 h 612559"/>
              <a:gd name="connsiteX6" fmla="*/ 2050742 w 6010183"/>
              <a:gd name="connsiteY6" fmla="*/ 443883 h 612559"/>
              <a:gd name="connsiteX7" fmla="*/ 0 w 6010183"/>
              <a:gd name="connsiteY7" fmla="*/ 452761 h 612559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41864 w 6027938"/>
              <a:gd name="connsiteY5" fmla="*/ 612559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77375 w 6027938"/>
              <a:gd name="connsiteY5" fmla="*/ 852257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59620 w 6027938"/>
              <a:gd name="connsiteY5" fmla="*/ 745725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19060"/>
              <a:gd name="connsiteY0" fmla="*/ 381739 h 754602"/>
              <a:gd name="connsiteX1" fmla="*/ 2050742 w 6019060"/>
              <a:gd name="connsiteY1" fmla="*/ 363984 h 754602"/>
              <a:gd name="connsiteX2" fmla="*/ 2050742 w 6019060"/>
              <a:gd name="connsiteY2" fmla="*/ 8877 h 754602"/>
              <a:gd name="connsiteX3" fmla="*/ 6010183 w 6019060"/>
              <a:gd name="connsiteY3" fmla="*/ 0 h 754602"/>
              <a:gd name="connsiteX4" fmla="*/ 6019060 w 6019060"/>
              <a:gd name="connsiteY4" fmla="*/ 754602 h 754602"/>
              <a:gd name="connsiteX5" fmla="*/ 2059620 w 6019060"/>
              <a:gd name="connsiteY5" fmla="*/ 745725 h 754602"/>
              <a:gd name="connsiteX6" fmla="*/ 2050742 w 6019060"/>
              <a:gd name="connsiteY6" fmla="*/ 443883 h 754602"/>
              <a:gd name="connsiteX7" fmla="*/ 0 w 6019060"/>
              <a:gd name="connsiteY7" fmla="*/ 452761 h 75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9060" h="754602">
                <a:moveTo>
                  <a:pt x="0" y="381739"/>
                </a:moveTo>
                <a:lnTo>
                  <a:pt x="2050742" y="363984"/>
                </a:lnTo>
                <a:lnTo>
                  <a:pt x="2050742" y="8877"/>
                </a:lnTo>
                <a:lnTo>
                  <a:pt x="6010183" y="0"/>
                </a:lnTo>
                <a:lnTo>
                  <a:pt x="6019060" y="754602"/>
                </a:lnTo>
                <a:lnTo>
                  <a:pt x="2059620" y="745725"/>
                </a:lnTo>
                <a:lnTo>
                  <a:pt x="2050742" y="443883"/>
                </a:lnTo>
                <a:lnTo>
                  <a:pt x="0" y="452761"/>
                </a:ln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8600" y="2895600"/>
            <a:ext cx="2057400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measurement: </a:t>
            </a:r>
          </a:p>
          <a:p>
            <a:r>
              <a:rPr lang="en-GB" dirty="0" smtClean="0"/>
              <a:t>Corrected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15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hlinkClick r:id="rId4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4543"/>
            <a:ext cx="10972800" cy="1143000"/>
          </a:xfrm>
        </p:spPr>
        <p:txBody>
          <a:bodyPr/>
          <a:lstStyle/>
          <a:p>
            <a:r>
              <a:rPr lang="en-GB" dirty="0" smtClean="0"/>
              <a:t>Measurement video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20201106_11331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568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" y="1082675"/>
            <a:ext cx="1002453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2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2057400"/>
                <a:ext cx="11582400" cy="4685507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The way that results are traditionally presented is as follows: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are the multipoles of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 smtClean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 :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𝑑𝑖𝑝𝑜𝑙𝑒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 :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𝑞𝑢𝑎𝑑𝑟𝑢𝑝𝑜𝑙𝑒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=3 :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𝑠𝑒𝑥𝑡𝑢𝑝𝑜𝑙𝑒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𝑒𝑡𝑐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dirty="0" smtClean="0"/>
                  <a:t> ) they are measured in units of 10</a:t>
                </a:r>
                <a:r>
                  <a:rPr lang="en-GB" baseline="30000" dirty="0" smtClean="0"/>
                  <a:t>-4</a:t>
                </a:r>
                <a:r>
                  <a:rPr lang="en-GB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 are the skew components,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 the normal components</a:t>
                </a:r>
              </a:p>
              <a:p>
                <a:r>
                  <a:rPr lang="en-GB" dirty="0" smtClean="0"/>
                  <a:t>Definitions: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10,000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is the dominant, quadrupole component</a:t>
                </a:r>
              </a:p>
              <a:p>
                <a:pPr lvl="1"/>
                <a:r>
                  <a:rPr lang="en-GB" dirty="0" smtClean="0"/>
                  <a:t>Same for the skew components: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×10,000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dirty="0"/>
                  <a:t> </a:t>
                </a:r>
                <a:endParaRPr lang="en-GB" dirty="0" smtClean="0"/>
              </a:p>
              <a:p>
                <a:r>
                  <a:rPr lang="en-GB" dirty="0" smtClean="0"/>
                  <a:t>Traditionally R is chosen as 2/3</a:t>
                </a:r>
                <a:r>
                  <a:rPr lang="en-GB" baseline="30000" dirty="0" smtClean="0"/>
                  <a:t>rds</a:t>
                </a:r>
                <a:r>
                  <a:rPr lang="en-GB" dirty="0" smtClean="0"/>
                  <a:t> aperture. Our beam pipe is 15mm radius, so we measure at 10mm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2057400"/>
                <a:ext cx="11582400" cy="4685507"/>
              </a:xfrm>
              <a:blipFill>
                <a:blip r:embed="rId2"/>
                <a:stretch>
                  <a:fillRect l="-1000" t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omenclature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638800" y="847700"/>
                <a:ext cx="6324600" cy="1099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847700"/>
                <a:ext cx="6324600" cy="10993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52400" y="1116343"/>
            <a:ext cx="5655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Magnetic field of accelerator magnet: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6968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6809"/>
            <a:ext cx="10972800" cy="1143000"/>
          </a:xfrm>
        </p:spPr>
        <p:txBody>
          <a:bodyPr/>
          <a:lstStyle/>
          <a:p>
            <a:r>
              <a:rPr lang="en-GB" dirty="0" smtClean="0"/>
              <a:t>Repeatability of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3860" y="1041244"/>
            <a:ext cx="1082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first test is the (short-term) reproducibility of measurements: The plot shows two successive measurements. Repeatability is excellent, within 0.04 units or better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 The sensitivity of the method is at the ~0.02 unit level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7772" y="5894897"/>
            <a:ext cx="119196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0700812" y="1987064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60" y="2487947"/>
            <a:ext cx="11261452" cy="345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76670"/>
            <a:ext cx="4862543" cy="5452730"/>
          </a:xfrm>
          <a:solidFill>
            <a:srgbClr val="FFFF99"/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We need to make sure that whatever we measure is due to the magnet and not its environment</a:t>
            </a:r>
          </a:p>
          <a:p>
            <a:r>
              <a:rPr lang="en-GB" dirty="0" smtClean="0"/>
              <a:t>Although the mechanical clamping of the magnet is with aluminium claws, we have also used stainless steel high-strength bolts</a:t>
            </a:r>
          </a:p>
          <a:p>
            <a:r>
              <a:rPr lang="en-GB" dirty="0" smtClean="0"/>
              <a:t>At this level of precision, we need to guard against these bolts distorting the field and therefore introducing multipoles</a:t>
            </a:r>
          </a:p>
          <a:p>
            <a:r>
              <a:rPr lang="en-GB" dirty="0"/>
              <a:t>Do not forget that we are dealing with 10</a:t>
            </a:r>
            <a:r>
              <a:rPr lang="en-GB" baseline="30000" dirty="0"/>
              <a:t>-5</a:t>
            </a:r>
            <a:r>
              <a:rPr lang="en-GB" dirty="0"/>
              <a:t> effects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7721"/>
            <a:ext cx="10972800" cy="1143000"/>
          </a:xfrm>
        </p:spPr>
        <p:txBody>
          <a:bodyPr/>
          <a:lstStyle/>
          <a:p>
            <a:r>
              <a:rPr lang="en-GB" dirty="0" smtClean="0"/>
              <a:t>Centre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8622FAA-1081-44CA-819A-B88E3640CB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4" t="38851" r="19526"/>
          <a:stretch/>
        </p:blipFill>
        <p:spPr>
          <a:xfrm>
            <a:off x="5243543" y="1828800"/>
            <a:ext cx="6719857" cy="420802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529544" y="3116838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9213072" y="3189357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758144" y="2812038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9053544" y="2812038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1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7220" y="1340485"/>
            <a:ext cx="10972800" cy="536575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For the design: Glyn Kirby, Jeroen van Nugteren (author of Field)</a:t>
            </a:r>
          </a:p>
          <a:p>
            <a:r>
              <a:rPr lang="en-GB" dirty="0" smtClean="0"/>
              <a:t>Manufacturing: the CERN main workshop, Karol Scibor </a:t>
            </a:r>
          </a:p>
          <a:p>
            <a:r>
              <a:rPr lang="en-GB" dirty="0" smtClean="0"/>
              <a:t>Bits and pieces: the B927 boys, Pierre-Antoine </a:t>
            </a:r>
            <a:r>
              <a:rPr lang="en-GB" dirty="0" err="1" smtClean="0"/>
              <a:t>Contat</a:t>
            </a:r>
            <a:r>
              <a:rPr lang="en-GB" dirty="0" smtClean="0"/>
              <a:t>, Jacky </a:t>
            </a:r>
            <a:r>
              <a:rPr lang="en-GB" dirty="0" err="1" smtClean="0"/>
              <a:t>Mazet</a:t>
            </a:r>
            <a:r>
              <a:rPr lang="en-GB" dirty="0" smtClean="0"/>
              <a:t> </a:t>
            </a:r>
          </a:p>
          <a:p>
            <a:r>
              <a:rPr lang="en-GB" dirty="0" smtClean="0"/>
              <a:t>Winding and assembly: Herman ten Kate’s team in B180, </a:t>
            </a:r>
            <a:r>
              <a:rPr lang="en-GB" dirty="0"/>
              <a:t>T</a:t>
            </a:r>
            <a:r>
              <a:rPr lang="en-GB" dirty="0" smtClean="0"/>
              <a:t>im Mulder</a:t>
            </a:r>
          </a:p>
          <a:p>
            <a:r>
              <a:rPr lang="en-GB" dirty="0" smtClean="0"/>
              <a:t>Special tools manufacturing: the CMS workshop in P5, Maf Alidra</a:t>
            </a:r>
          </a:p>
          <a:p>
            <a:r>
              <a:rPr lang="en-GB" dirty="0" smtClean="0"/>
              <a:t>Warm testing: the B311 boys </a:t>
            </a:r>
            <a:r>
              <a:rPr lang="en-GB" dirty="0"/>
              <a:t>Carlo Petrone, Melvin </a:t>
            </a:r>
            <a:r>
              <a:rPr lang="en-GB" dirty="0" err="1" smtClean="0"/>
              <a:t>Liebsch</a:t>
            </a:r>
            <a:r>
              <a:rPr lang="en-GB" dirty="0"/>
              <a:t>, Dmitry Akhmedyanov, Stefano </a:t>
            </a:r>
            <a:r>
              <a:rPr lang="en-GB" dirty="0" err="1" smtClean="0"/>
              <a:t>Sorti</a:t>
            </a:r>
            <a:endParaRPr lang="en-GB" dirty="0" smtClean="0"/>
          </a:p>
          <a:p>
            <a:r>
              <a:rPr lang="en-GB" dirty="0" smtClean="0"/>
              <a:t>This work would not have been possible without the support of many people. I would like to especially thank Austin Ball, Katsunobu Oide, Frank Zimmermann, Guenther Dissertori, Michael Benedikt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7220" y="19050"/>
            <a:ext cx="10972800" cy="1143000"/>
          </a:xfrm>
        </p:spPr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7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1"/>
            <a:ext cx="11208619" cy="160019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We decided to take two measurements: one with the magnet in its proper position and the second where the magnet is rotated by ~45 degrees. (suggested by Glyn Kirby, CERN) </a:t>
            </a:r>
          </a:p>
          <a:p>
            <a:r>
              <a:rPr lang="en-GB" dirty="0" smtClean="0"/>
              <a:t>The multipole errors due to the magnet should rotate with the magnet, but the errors due to the environment should not</a:t>
            </a:r>
          </a:p>
          <a:p>
            <a:r>
              <a:rPr lang="en-GB" dirty="0" smtClean="0"/>
              <a:t>We then have two measurements and two unknowns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6819" y="3529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strategy for measuring the pure magnet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06C957-D864-4437-9817-3E807229D0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7" r="12101"/>
          <a:stretch/>
        </p:blipFill>
        <p:spPr>
          <a:xfrm rot="5400000">
            <a:off x="994477" y="3280477"/>
            <a:ext cx="2880000" cy="32082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01FF6C-2FE6-428A-A241-6193C6DC81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3" r="7225"/>
          <a:stretch/>
        </p:blipFill>
        <p:spPr>
          <a:xfrm rot="5400000">
            <a:off x="4542268" y="3277436"/>
            <a:ext cx="2886082" cy="32082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2754" y="2977416"/>
            <a:ext cx="2903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Original position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64154" y="2971800"/>
            <a:ext cx="2903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rotated position</a:t>
            </a:r>
            <a:endParaRPr lang="en-GB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181600" y="2667000"/>
            <a:ext cx="2180279" cy="2742435"/>
            <a:chOff x="8030521" y="914400"/>
            <a:chExt cx="2180279" cy="2742435"/>
          </a:xfrm>
        </p:grpSpPr>
        <p:sp>
          <p:nvSpPr>
            <p:cNvPr id="10" name="Pie 9"/>
            <p:cNvSpPr/>
            <p:nvPr/>
          </p:nvSpPr>
          <p:spPr>
            <a:xfrm rot="4425273">
              <a:off x="8074844" y="2175392"/>
              <a:ext cx="1437120" cy="1525765"/>
            </a:xfrm>
            <a:prstGeom prst="pie">
              <a:avLst>
                <a:gd name="adj1" fmla="val 11817353"/>
                <a:gd name="adj2" fmla="val 14454047"/>
              </a:avLst>
            </a:prstGeom>
            <a:noFill/>
            <a:ln w="76200">
              <a:solidFill>
                <a:srgbClr val="FF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793404" y="914400"/>
              <a:ext cx="1417396" cy="2035176"/>
              <a:chOff x="8793404" y="914400"/>
              <a:chExt cx="1417396" cy="2035176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8793404" y="914400"/>
                <a:ext cx="3268" cy="2035176"/>
              </a:xfrm>
              <a:prstGeom prst="straightConnector1">
                <a:avLst/>
              </a:prstGeom>
              <a:ln w="76200">
                <a:solidFill>
                  <a:srgbClr val="FF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8793404" y="1524000"/>
                <a:ext cx="1417396" cy="1425575"/>
              </a:xfrm>
              <a:prstGeom prst="straightConnector1">
                <a:avLst/>
              </a:prstGeom>
              <a:ln w="76200">
                <a:solidFill>
                  <a:srgbClr val="FF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Isosceles Triangle 13"/>
              <p:cNvSpPr/>
              <p:nvPr/>
            </p:nvSpPr>
            <p:spPr>
              <a:xfrm rot="464719">
                <a:off x="9149466" y="2223535"/>
                <a:ext cx="179154" cy="185685"/>
              </a:xfrm>
              <a:prstGeom prst="triangle">
                <a:avLst/>
              </a:prstGeom>
              <a:solidFill>
                <a:srgbClr val="FF99FF"/>
              </a:solidFill>
              <a:ln>
                <a:solidFill>
                  <a:srgbClr val="FF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933832">
                <a:off x="8955637" y="1657365"/>
                <a:ext cx="39974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b="1" dirty="0">
                    <a:solidFill>
                      <a:srgbClr val="FF99FF"/>
                    </a:solidFill>
                  </a:rPr>
                  <a:t>φ</a:t>
                </a:r>
                <a:endParaRPr lang="en-GB" sz="2400" b="1" dirty="0">
                  <a:solidFill>
                    <a:srgbClr val="FF99FF"/>
                  </a:solidFill>
                </a:endParaRP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8123941" y="3989387"/>
            <a:ext cx="2696459" cy="1015663"/>
          </a:xfrm>
          <a:prstGeom prst="rect">
            <a:avLst/>
          </a:prstGeom>
          <a:solidFill>
            <a:srgbClr val="4BD8EB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our case, </a:t>
            </a:r>
            <a:r>
              <a:rPr lang="el-GR" sz="2000" dirty="0" smtClean="0"/>
              <a:t>φ</a:t>
            </a:r>
            <a:r>
              <a:rPr lang="en-GB" sz="2000" dirty="0" smtClean="0"/>
              <a:t> was measured to be 41.87 degrees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365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Rotated/original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382398"/>
              </p:ext>
            </p:extLst>
          </p:nvPr>
        </p:nvGraphicFramePr>
        <p:xfrm>
          <a:off x="228600" y="1417638"/>
          <a:ext cx="11582405" cy="9029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4603">
                  <a:extLst>
                    <a:ext uri="{9D8B030D-6E8A-4147-A177-3AD203B41FA5}">
                      <a16:colId xmlns:a16="http://schemas.microsoft.com/office/drawing/2014/main" val="56423136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55972992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50765521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77654299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00004197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4800003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20710327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55745604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4954018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8908341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06687788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163555284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val="251213007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6581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data (units)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0.30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148394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Rotated data (units)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4038690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432450"/>
            <a:ext cx="10972800" cy="6977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/>
              <a:t>If a multipole component comes from the magnet and not from the environment, it is expected to change under this rotation.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3157423"/>
            <a:ext cx="1039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81200" y="3657600"/>
            <a:ext cx="0" cy="2362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81200" y="6019800"/>
            <a:ext cx="3124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00200" y="391846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500611" y="602435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a3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981200" y="4495800"/>
            <a:ext cx="838200" cy="1524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819400" y="4287798"/>
            <a:ext cx="914400" cy="24564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019301" y="4308901"/>
            <a:ext cx="1714499" cy="163469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" y="3788080"/>
            <a:ext cx="1004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magnet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10" y="4197572"/>
            <a:ext cx="158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environment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459" y="4607064"/>
            <a:ext cx="158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09420"/>
                </a:solidFill>
              </a:rPr>
              <a:t>total</a:t>
            </a:r>
            <a:endParaRPr lang="en-GB" b="1" dirty="0">
              <a:solidFill>
                <a:srgbClr val="10942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8382000" y="3200400"/>
            <a:ext cx="0" cy="2362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382000" y="5562600"/>
            <a:ext cx="3124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01000" y="346126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b3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0901411" y="556715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a3</a:t>
            </a:r>
            <a:endParaRPr lang="en-GB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8382000" y="4038600"/>
            <a:ext cx="838200" cy="1524000"/>
          </a:xfrm>
          <a:prstGeom prst="straightConnector1">
            <a:avLst/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9220200" y="3830598"/>
            <a:ext cx="914400" cy="245645"/>
          </a:xfrm>
          <a:prstGeom prst="straightConnector1">
            <a:avLst/>
          </a:prstGeom>
          <a:ln w="76200">
            <a:solidFill>
              <a:srgbClr val="0070C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420101" y="3851701"/>
            <a:ext cx="1714499" cy="1634699"/>
          </a:xfrm>
          <a:prstGeom prst="straightConnector1">
            <a:avLst/>
          </a:prstGeom>
          <a:ln w="762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648200" y="3175546"/>
            <a:ext cx="222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Rotate by 42 degrees: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700789" y="5564454"/>
            <a:ext cx="1659757" cy="22674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46" idx="3"/>
          </p:cNvCxnSpPr>
          <p:nvPr/>
        </p:nvCxnSpPr>
        <p:spPr>
          <a:xfrm flipV="1">
            <a:off x="6730567" y="5429852"/>
            <a:ext cx="871282" cy="341659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7467600" y="5410162"/>
            <a:ext cx="922725" cy="9734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rved Right Arrow 45"/>
          <p:cNvSpPr/>
          <p:nvPr/>
        </p:nvSpPr>
        <p:spPr>
          <a:xfrm rot="3079294">
            <a:off x="7566306" y="4071130"/>
            <a:ext cx="717983" cy="1561875"/>
          </a:xfrm>
          <a:prstGeom prst="curvedRightArrow">
            <a:avLst>
              <a:gd name="adj1" fmla="val 25000"/>
              <a:gd name="adj2" fmla="val 22153"/>
              <a:gd name="adj3" fmla="val 15331"/>
            </a:avLst>
          </a:prstGeom>
          <a:solidFill>
            <a:srgbClr val="FFC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8919336">
            <a:off x="6735592" y="4218452"/>
            <a:ext cx="163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42°×3=126</a:t>
            </a:r>
            <a:r>
              <a:rPr lang="en-GB" sz="2400" dirty="0"/>
              <a:t>°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25297" y="6209022"/>
            <a:ext cx="3692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Vector rotates by (rotation angle) × 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6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0"/>
            <a:ext cx="8229600" cy="368987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15400" y="3276600"/>
            <a:ext cx="2991678" cy="243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 big chunk of the measured multipoles can be attributed to the environment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626"/>
            <a:ext cx="10972800" cy="1143000"/>
          </a:xfrm>
        </p:spPr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/>
          </p:nvPr>
        </p:nvGraphicFramePr>
        <p:xfrm>
          <a:off x="152400" y="1379812"/>
          <a:ext cx="11887201" cy="152527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564231360"/>
                    </a:ext>
                  </a:extLst>
                </a:gridCol>
                <a:gridCol w="772028">
                  <a:extLst>
                    <a:ext uri="{9D8B030D-6E8A-4147-A177-3AD203B41FA5}">
                      <a16:colId xmlns:a16="http://schemas.microsoft.com/office/drawing/2014/main" val="2559729928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507655219"/>
                    </a:ext>
                  </a:extLst>
                </a:gridCol>
                <a:gridCol w="860257">
                  <a:extLst>
                    <a:ext uri="{9D8B030D-6E8A-4147-A177-3AD203B41FA5}">
                      <a16:colId xmlns:a16="http://schemas.microsoft.com/office/drawing/2014/main" val="776542993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3000041972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1248000030"/>
                    </a:ext>
                  </a:extLst>
                </a:gridCol>
                <a:gridCol w="860257">
                  <a:extLst>
                    <a:ext uri="{9D8B030D-6E8A-4147-A177-3AD203B41FA5}">
                      <a16:colId xmlns:a16="http://schemas.microsoft.com/office/drawing/2014/main" val="4207103277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557456046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749540180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2089083416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1066877880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4163555284"/>
                    </a:ext>
                  </a:extLst>
                </a:gridCol>
                <a:gridCol w="782055">
                  <a:extLst>
                    <a:ext uri="{9D8B030D-6E8A-4147-A177-3AD203B41FA5}">
                      <a16:colId xmlns:a16="http://schemas.microsoft.com/office/drawing/2014/main" val="251213007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b3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a3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b4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a4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b6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a6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b7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a7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b8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a8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6581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</a:rPr>
                        <a:t>Original data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0.30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148394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</a:rPr>
                        <a:t>Rotated data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4038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component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400148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component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1187663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1392894">
            <a:off x="10910193" y="777093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1143000" y="3124200"/>
            <a:ext cx="2286000" cy="609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38200" y="3135268"/>
            <a:ext cx="2590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6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600201"/>
            <a:ext cx="9829800" cy="36749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- centre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439400" y="1828800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457708"/>
            <a:ext cx="9753600" cy="830997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</a:t>
            </a:r>
            <a:r>
              <a:rPr lang="en-GB" sz="2400" dirty="0" smtClean="0"/>
              <a:t>ll multipoles are below 0.15 units and only b3, a3 is above 0.10 units. (this is barely above the sensitivity of the method)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174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22704"/>
            <a:ext cx="9495341" cy="37649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2192"/>
            <a:ext cx="10972800" cy="1143000"/>
          </a:xfrm>
        </p:spPr>
        <p:txBody>
          <a:bodyPr/>
          <a:lstStyle/>
          <a:p>
            <a:r>
              <a:rPr lang="en-GB" dirty="0" smtClean="0"/>
              <a:t>Field quality at the edge, without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5655762"/>
            <a:ext cx="365356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3.5 units in A3, 2 units in A4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4749578"/>
            <a:ext cx="5257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Multipoles calculated up to B15, A15, but are all zero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363200" y="1299860"/>
            <a:ext cx="161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@10mm radius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04799" y="5181600"/>
            <a:ext cx="12954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0820400" y="2057400"/>
            <a:ext cx="10231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preliminary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134600" y="3200400"/>
            <a:ext cx="1676400" cy="1200329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For this measurement we do not have rotated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03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2192"/>
            <a:ext cx="10972800" cy="1143000"/>
          </a:xfrm>
        </p:spPr>
        <p:txBody>
          <a:bodyPr/>
          <a:lstStyle/>
          <a:p>
            <a:r>
              <a:rPr lang="en-GB" dirty="0" smtClean="0"/>
              <a:t>Field quality at the edge, with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576242"/>
            <a:ext cx="5102102" cy="4616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0.1 units maximum. An excellent result.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25" y="1371600"/>
            <a:ext cx="9954869" cy="32653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79796" y="5391576"/>
            <a:ext cx="5257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Multipoles calculated up to B15, A15, but are all zero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363200" y="1299860"/>
            <a:ext cx="161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@10mm radius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392894">
            <a:off x="10700812" y="1987064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134600" y="3200400"/>
            <a:ext cx="1848018" cy="1754326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For this measurement we do not have rotated data, real magnet errors might be smaller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2125" y="4649432"/>
            <a:ext cx="12954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642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0" y="1905000"/>
            <a:ext cx="2057400" cy="2246769"/>
          </a:xfrm>
          <a:prstGeom prst="rect">
            <a:avLst/>
          </a:prstGeom>
          <a:solidFill>
            <a:srgbClr val="00B0F0"/>
          </a:solidFill>
          <a:ln w="76200"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Corrected side has edge effects that are 0.1 units or less</a:t>
            </a:r>
            <a:endParaRPr lang="en-GB" sz="2800" dirty="0"/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609600" y="185557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Field quality at the edge, comparison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00" y="1066800"/>
            <a:ext cx="9677401" cy="422376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134600" y="4888333"/>
            <a:ext cx="2032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both plots, the normalization is to the full length of QC1L1 (1200mm)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392894">
            <a:off x="9443544" y="1226386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5562600"/>
            <a:ext cx="6248400" cy="707886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Edge correction really works!</a:t>
            </a:r>
            <a:endParaRPr lang="en-GB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799" y="5181600"/>
            <a:ext cx="12954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4419600"/>
            <a:ext cx="3474156" cy="4616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Reduction by a factor ~50!</a:t>
            </a:r>
            <a:endParaRPr lang="en-GB" sz="2400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2057400" y="3810000"/>
            <a:ext cx="1447800" cy="84043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32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11277600" cy="513715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 first FCC-</a:t>
            </a:r>
            <a:r>
              <a:rPr lang="en-GB" dirty="0" err="1" smtClean="0"/>
              <a:t>ee</a:t>
            </a:r>
            <a:r>
              <a:rPr lang="en-GB" dirty="0" smtClean="0"/>
              <a:t> final focus prototype has been designed, manufactured and the first tests at warm are available (results are preliminary).</a:t>
            </a:r>
          </a:p>
          <a:p>
            <a:r>
              <a:rPr lang="en-GB" dirty="0" smtClean="0"/>
              <a:t>Field quality is excellent. </a:t>
            </a:r>
          </a:p>
          <a:p>
            <a:r>
              <a:rPr lang="en-GB" dirty="0" smtClean="0"/>
              <a:t>All </a:t>
            </a:r>
            <a:r>
              <a:rPr lang="en-GB" dirty="0"/>
              <a:t>multipoles in the middle of the magnet are </a:t>
            </a:r>
            <a:r>
              <a:rPr lang="en-GB" dirty="0" smtClean="0"/>
              <a:t>0.15 </a:t>
            </a:r>
            <a:r>
              <a:rPr lang="en-GB" dirty="0"/>
              <a:t>units or </a:t>
            </a:r>
            <a:r>
              <a:rPr lang="en-GB" dirty="0" smtClean="0"/>
              <a:t>less, approaching the accuracy of the method. These are real measurements, not simulation!</a:t>
            </a:r>
          </a:p>
          <a:p>
            <a:r>
              <a:rPr lang="en-GB" dirty="0" smtClean="0"/>
              <a:t>The novel technique of locally correcting each edge for edge effects is working beautifully </a:t>
            </a:r>
            <a:r>
              <a:rPr lang="en-GB" dirty="0" smtClean="0">
                <a:sym typeface="Wingdings" panose="05000000000000000000" pitchFamily="2" charset="2"/>
              </a:rPr>
              <a:t> this gives us confidence that the crosstalk compensation will also work.</a:t>
            </a:r>
            <a:endParaRPr lang="en-GB" dirty="0" smtClean="0"/>
          </a:p>
          <a:p>
            <a:r>
              <a:rPr lang="en-GB" dirty="0" smtClean="0"/>
              <a:t>All multipoles of the corrected edge contribute 0.1 units or less. </a:t>
            </a:r>
            <a:r>
              <a:rPr lang="en-GB" dirty="0" smtClean="0">
                <a:sym typeface="Wingdings" panose="05000000000000000000" pitchFamily="2" charset="2"/>
              </a:rPr>
              <a:t> this is a “perfect edge” magnet.</a:t>
            </a:r>
            <a:endParaRPr lang="en-GB" dirty="0" smtClean="0"/>
          </a:p>
          <a:p>
            <a:r>
              <a:rPr lang="en-GB" dirty="0" smtClean="0"/>
              <a:t>The CCT technique is very well suited for the final focus quadrupoles of FCC-</a:t>
            </a:r>
            <a:r>
              <a:rPr lang="en-GB" dirty="0" err="1" smtClean="0"/>
              <a:t>ee</a:t>
            </a:r>
            <a:r>
              <a:rPr lang="en-GB" dirty="0" smtClean="0"/>
              <a:t> (and also CEPC…).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20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244983"/>
              </p:ext>
            </p:extLst>
          </p:nvPr>
        </p:nvGraphicFramePr>
        <p:xfrm>
          <a:off x="228600" y="3124200"/>
          <a:ext cx="6858000" cy="336169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039381">
                  <a:extLst>
                    <a:ext uri="{9D8B030D-6E8A-4147-A177-3AD203B41FA5}">
                      <a16:colId xmlns:a16="http://schemas.microsoft.com/office/drawing/2014/main" val="1830951646"/>
                    </a:ext>
                  </a:extLst>
                </a:gridCol>
                <a:gridCol w="1414449">
                  <a:extLst>
                    <a:ext uri="{9D8B030D-6E8A-4147-A177-3AD203B41FA5}">
                      <a16:colId xmlns:a16="http://schemas.microsoft.com/office/drawing/2014/main" val="3530240738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1892167679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428386310"/>
                    </a:ext>
                  </a:extLst>
                </a:gridCol>
                <a:gridCol w="919542">
                  <a:extLst>
                    <a:ext uri="{9D8B030D-6E8A-4147-A177-3AD203B41FA5}">
                      <a16:colId xmlns:a16="http://schemas.microsoft.com/office/drawing/2014/main" val="1166209606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2926138504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3361734860"/>
                    </a:ext>
                  </a:extLst>
                </a:gridCol>
              </a:tblGrid>
              <a:tr h="496966"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</a:t>
                      </a:r>
                      <a:r>
                        <a:rPr lang="en-GB" sz="18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position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@Z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 @W 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 H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 </a:t>
                      </a:r>
                      <a:r>
                        <a:rPr lang="en-GB" sz="18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GB" sz="18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250210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QC2L2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-8.44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25.05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43.82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61.30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69.50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31287396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QC2L1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-7.11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56.85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6716312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-5.56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-19.35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-34.38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-99.98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3747635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-4.23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-18.57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-32.94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-99.98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67982670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QC1L1.1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-40.95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-95.39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60390247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QC1L1.2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-40.95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-95.39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09640468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QC1R2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-25.44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-37.25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-100.00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702113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QC1R3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-19.54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-39.51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-91.87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51441323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QC2R1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62710222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QC2R2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9382892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54941"/>
                <a:ext cx="11506200" cy="1828800"/>
              </a:xfrm>
              <a:solidFill>
                <a:srgbClr val="B7EFF7"/>
              </a:solidFill>
            </p:spPr>
            <p:txBody>
              <a:bodyPr>
                <a:noAutofit/>
              </a:bodyPr>
              <a:lstStyle/>
              <a:p>
                <a:r>
                  <a:rPr lang="en-GB" sz="2000" dirty="0" smtClean="0"/>
                  <a:t>Two main units on each side of the IP and for each beam,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000" dirty="0" smtClean="0"/>
                  <a:t> (P)and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 smtClean="0"/>
                  <a:t>(E): QC1LE, QC2LE, QC1RE,QC2RE, QC1LP, QC2LP, QC1RP,QC2RP</a:t>
                </a:r>
              </a:p>
              <a:p>
                <a:r>
                  <a:rPr lang="en-GB" sz="2000" dirty="0" smtClean="0"/>
                  <a:t>QC1 is inside the detector and itself comprises three units per side per beam: QC1L1P, QC1L2P,QC1L3P, QC1L1P, QC1L2P,QC1L3P,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QC1L1E, QC1L2E,QC1L3E, QC1L1E, QC1L2E,QC1L3E</a:t>
                </a:r>
              </a:p>
              <a:p>
                <a:r>
                  <a:rPr lang="en-GB" sz="2000" dirty="0" smtClean="0"/>
                  <a:t>There are 5X2X2=20 single aperture units in total</a:t>
                </a:r>
                <a:endParaRPr lang="en-GB" sz="20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54941"/>
                <a:ext cx="11506200" cy="1828800"/>
              </a:xfrm>
              <a:blipFill>
                <a:blip r:embed="rId2"/>
                <a:stretch>
                  <a:fillRect l="-477" t="-2000" b="-1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5619"/>
            <a:ext cx="10972800" cy="944562"/>
          </a:xfrm>
        </p:spPr>
        <p:txBody>
          <a:bodyPr/>
          <a:lstStyle/>
          <a:p>
            <a:r>
              <a:rPr lang="en-GB" dirty="0" smtClean="0"/>
              <a:t>Final focus quadrupoles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2971800"/>
            <a:ext cx="4343400" cy="193899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Optics design is such that E and P quads have the same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Maximum strength is 100T/m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most difficult element is QC1L1, the closest to the beam and where the E and P quads are closer together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9770" y="2750165"/>
            <a:ext cx="5379678" cy="369332"/>
          </a:xfrm>
          <a:prstGeom prst="rect">
            <a:avLst/>
          </a:prstGeom>
          <a:solidFill>
            <a:srgbClr val="18C1D8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From the FCC CDR </a:t>
            </a:r>
            <a:r>
              <a:rPr lang="en-GB" dirty="0" smtClean="0">
                <a:solidFill>
                  <a:srgbClr val="FF0000"/>
                </a:solidFill>
              </a:rPr>
              <a:t>update</a:t>
            </a:r>
            <a:r>
              <a:rPr lang="en-GB" dirty="0" smtClean="0"/>
              <a:t> 13/12/2019, Katsunobu Oide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5257800"/>
            <a:ext cx="3886200" cy="9233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updated parameters are rather different for QC1L1: its length is now 70cm from 120cm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7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60721"/>
            <a:ext cx="10972800" cy="4965443"/>
          </a:xfrm>
        </p:spPr>
        <p:txBody>
          <a:bodyPr>
            <a:normAutofit/>
          </a:bodyPr>
          <a:lstStyle/>
          <a:p>
            <a:r>
              <a:rPr lang="en-GB" dirty="0" smtClean="0"/>
              <a:t>The pivotal requirement for the design is the close proximity of the QC1L1 quads, only 66 mm at the front tip. Moreover, the two quads are at an angle</a:t>
            </a:r>
          </a:p>
          <a:p>
            <a:r>
              <a:rPr lang="en-GB" dirty="0" smtClean="0"/>
              <a:t>There should be no crosstalk between the quads, otherwise performance will be affected.</a:t>
            </a:r>
          </a:p>
          <a:p>
            <a:r>
              <a:rPr lang="en-GB" dirty="0" smtClean="0"/>
              <a:t>There is not enough space to shield the two quads using an iron yoke</a:t>
            </a:r>
          </a:p>
          <a:p>
            <a:r>
              <a:rPr lang="en-GB" dirty="0" smtClean="0"/>
              <a:t>All requirements are fulfilled with a CCT iron-free design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7721"/>
            <a:ext cx="10972800" cy="1143000"/>
          </a:xfrm>
        </p:spPr>
        <p:txBody>
          <a:bodyPr/>
          <a:lstStyle/>
          <a:p>
            <a:r>
              <a:rPr lang="en-GB" dirty="0" smtClean="0"/>
              <a:t>Choice of technology for QC1L1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1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08238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 CCT (Canted Cosine Theta) is a type of accelerator magnet where the multipole mix is a </a:t>
            </a:r>
            <a:r>
              <a:rPr lang="en-GB" i="1" dirty="0"/>
              <a:t>local</a:t>
            </a:r>
            <a:r>
              <a:rPr lang="en-GB" dirty="0"/>
              <a:t> attribute of a magnet. </a:t>
            </a:r>
            <a:r>
              <a:rPr lang="en-GB" dirty="0" smtClean="0"/>
              <a:t>(One </a:t>
            </a:r>
            <a:r>
              <a:rPr lang="en-GB" dirty="0"/>
              <a:t>can trivially design a magnet which is a dipole on one side and a quadrupole in the </a:t>
            </a:r>
            <a:r>
              <a:rPr lang="en-GB" dirty="0" smtClean="0"/>
              <a:t>other.)</a:t>
            </a:r>
            <a:endParaRPr lang="en-GB" dirty="0"/>
          </a:p>
          <a:p>
            <a:r>
              <a:rPr lang="en-GB" dirty="0"/>
              <a:t>The QC1L1 magnets are NOT quadrupoles. They are quads minus the field due to the other aperture. But together they make two nearly </a:t>
            </a:r>
            <a:r>
              <a:rPr lang="en-GB" dirty="0" smtClean="0"/>
              <a:t>perfect quadrupoles</a:t>
            </a:r>
          </a:p>
          <a:p>
            <a:r>
              <a:rPr lang="en-GB" dirty="0" smtClean="0"/>
              <a:t>Other important advantages of CCTs:</a:t>
            </a:r>
          </a:p>
          <a:p>
            <a:pPr lvl="1"/>
            <a:r>
              <a:rPr lang="en-GB" dirty="0" smtClean="0"/>
              <a:t>Cheap to make – from the magnet design program to CAD to CNC machine with no manual interventions</a:t>
            </a:r>
          </a:p>
          <a:p>
            <a:pPr lvl="1"/>
            <a:r>
              <a:rPr lang="en-GB" dirty="0" smtClean="0"/>
              <a:t>Easy to make – no pre-stress! Stress management is trivial in CCTs</a:t>
            </a:r>
          </a:p>
          <a:p>
            <a:pPr lvl="1"/>
            <a:r>
              <a:rPr lang="en-GB" dirty="0" smtClean="0"/>
              <a:t>Fast to make – few steps, no expensive equipment</a:t>
            </a:r>
          </a:p>
          <a:p>
            <a:pPr lvl="1"/>
            <a:r>
              <a:rPr lang="en-GB" dirty="0" smtClean="0"/>
              <a:t>Excellent field quality – please see further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5316"/>
            <a:ext cx="10972800" cy="1072116"/>
          </a:xfrm>
        </p:spPr>
        <p:txBody>
          <a:bodyPr/>
          <a:lstStyle/>
          <a:p>
            <a:r>
              <a:rPr lang="en-GB" dirty="0" smtClean="0"/>
              <a:t>CCT accelerator magnets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98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64898"/>
            <a:ext cx="10972800" cy="840481"/>
          </a:xfrm>
        </p:spPr>
        <p:txBody>
          <a:bodyPr/>
          <a:lstStyle/>
          <a:p>
            <a:r>
              <a:rPr lang="en-GB" dirty="0" smtClean="0"/>
              <a:t>QC1L1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4661"/>
            <a:ext cx="7772400" cy="1143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QC1L1 is the first and most demanding pair of quadrupoles of the final focus system of FCC-</a:t>
            </a:r>
            <a:r>
              <a:rPr lang="en-GB" dirty="0" err="1" smtClean="0"/>
              <a:t>ee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4" r="18284" b="8952"/>
          <a:stretch/>
        </p:blipFill>
        <p:spPr>
          <a:xfrm rot="16200000">
            <a:off x="8945827" y="502973"/>
            <a:ext cx="3032265" cy="30931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11482" y="3657600"/>
            <a:ext cx="398898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Inner bore: 40mm (diameter)</a:t>
            </a:r>
          </a:p>
          <a:p>
            <a:r>
              <a:rPr lang="en-GB" dirty="0" smtClean="0"/>
              <a:t>Fits outside the warm water-cooled beam pipe of inner diameter 30mm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22821"/>
          <a:stretch/>
        </p:blipFill>
        <p:spPr>
          <a:xfrm>
            <a:off x="7441019" y="4774330"/>
            <a:ext cx="4159444" cy="199465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645276"/>
            <a:ext cx="3860800" cy="152398"/>
          </a:xfrm>
        </p:spPr>
        <p:txBody>
          <a:bodyPr/>
          <a:lstStyle/>
          <a:p>
            <a:r>
              <a:rPr lang="es-ES" smtClean="0"/>
              <a:t>M. Koratzinos</a:t>
            </a:r>
            <a:endParaRPr lang="en-US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81" y="2438400"/>
            <a:ext cx="7136219" cy="426815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829300" y="1984211"/>
            <a:ext cx="2667000" cy="465055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Iron-free design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8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2512" y="1295400"/>
            <a:ext cx="10972800" cy="4876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Although it works very well on paper, we need to test it in practice</a:t>
            </a:r>
          </a:p>
          <a:p>
            <a:r>
              <a:rPr lang="en-GB" dirty="0" smtClean="0"/>
              <a:t>The first prototype is a single aperture magnet. So how can we test the crosstalk performance?</a:t>
            </a:r>
          </a:p>
          <a:p>
            <a:r>
              <a:rPr lang="en-GB" dirty="0" smtClean="0"/>
              <a:t>The specific prototype employs a technique similar to the crosstalk compensation: edge correction</a:t>
            </a:r>
          </a:p>
          <a:p>
            <a:r>
              <a:rPr lang="en-GB" dirty="0" smtClean="0"/>
              <a:t>One end of the magnet is corrected for local multipoles, which are present on every accelerator magnet design</a:t>
            </a:r>
          </a:p>
          <a:p>
            <a:r>
              <a:rPr lang="en-GB" dirty="0" smtClean="0"/>
              <a:t>Exactly the same technique and tools are used for the crosstalk compensation of a double aperture design. </a:t>
            </a:r>
            <a:r>
              <a:rPr lang="en-GB" dirty="0" smtClean="0">
                <a:sym typeface="Wingdings" panose="05000000000000000000" pitchFamily="2" charset="2"/>
              </a:rPr>
              <a:t> If the edge correction works as expected, so will the crosstalk compensation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6200"/>
            <a:ext cx="10972800" cy="1066800"/>
          </a:xfrm>
        </p:spPr>
        <p:txBody>
          <a:bodyPr/>
          <a:lstStyle/>
          <a:p>
            <a:r>
              <a:rPr lang="en-GB" dirty="0" smtClean="0"/>
              <a:t>Why prototype?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54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09" y="1166018"/>
            <a:ext cx="5613991" cy="4929982"/>
          </a:xfrm>
          <a:solidFill>
            <a:srgbClr val="B7EFF7"/>
          </a:solidFill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By design, a CCT magnet has all integral multipoles vanish (with the exception of the main one).</a:t>
            </a:r>
          </a:p>
          <a:p>
            <a:r>
              <a:rPr lang="en-GB" dirty="0" smtClean="0"/>
              <a:t>However, the skew (A) components of the magnetic field compensate only because they have opposite signs at the entry and exit of the magnet.</a:t>
            </a:r>
          </a:p>
          <a:p>
            <a:r>
              <a:rPr lang="en-GB" dirty="0" smtClean="0"/>
              <a:t>QC1L1 sits in an area of rapidly-changing optics functions: the change of beam size between the entry and exit of the magnet is a factor of ~2. </a:t>
            </a:r>
            <a:r>
              <a:rPr lang="en-GB" dirty="0" smtClean="0">
                <a:sym typeface="Wingdings" panose="05000000000000000000" pitchFamily="2" charset="2"/>
              </a:rPr>
              <a:t> a local correction is needed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7721"/>
            <a:ext cx="10972800" cy="1049079"/>
          </a:xfrm>
        </p:spPr>
        <p:txBody>
          <a:bodyPr/>
          <a:lstStyle/>
          <a:p>
            <a:r>
              <a:rPr lang="en-GB" dirty="0" smtClean="0"/>
              <a:t>Local edge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068033"/>
            <a:ext cx="6250003" cy="37533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16009" y="1143000"/>
            <a:ext cx="622519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Example: correction of A3 component, one side only. In red: corrected; in black: uncorrected 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6865344" y="5987018"/>
            <a:ext cx="522450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dirty="0">
                <a:latin typeface="-apple-system"/>
              </a:rPr>
              <a:t> </a:t>
            </a:r>
            <a:r>
              <a:rPr lang="en-GB" dirty="0" smtClean="0">
                <a:latin typeface="-apple-system"/>
              </a:rPr>
              <a:t>M. Koratzinos et al.</a:t>
            </a:r>
            <a:r>
              <a:rPr lang="en-GB" dirty="0" smtClean="0">
                <a:solidFill>
                  <a:srgbClr val="0050B3"/>
                </a:solidFill>
                <a:latin typeface="-apple-system"/>
                <a:hlinkClick r:id="rId3"/>
              </a:rPr>
              <a:t>1709.08444</a:t>
            </a:r>
            <a:r>
              <a:rPr lang="en-GB" dirty="0">
                <a:solidFill>
                  <a:srgbClr val="0050B3"/>
                </a:solidFill>
                <a:latin typeface="-apple-system"/>
                <a:hlinkClick r:id="rId3"/>
              </a:rPr>
              <a:t> </a:t>
            </a:r>
            <a:r>
              <a:rPr lang="en-GB" dirty="0">
                <a:latin typeface="-apple-system"/>
              </a:rPr>
              <a:t>[</a:t>
            </a:r>
            <a:r>
              <a:rPr lang="en-GB" dirty="0" err="1">
                <a:latin typeface="-apple-system"/>
              </a:rPr>
              <a:t>physics.acc-ph</a:t>
            </a:r>
            <a:r>
              <a:rPr lang="en-GB" dirty="0">
                <a:latin typeface="-apple-system"/>
              </a:rPr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50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2" y="1600200"/>
            <a:ext cx="6791562" cy="4525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10972800" cy="1143000"/>
          </a:xfrm>
        </p:spPr>
        <p:txBody>
          <a:bodyPr/>
          <a:lstStyle/>
          <a:p>
            <a:r>
              <a:rPr lang="en-GB" dirty="0" smtClean="0"/>
              <a:t>QC1L1 and the prototype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557655">
            <a:off x="274168" y="2679500"/>
            <a:ext cx="2523896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GB" sz="4400" b="1" dirty="0" smtClean="0">
                <a:solidFill>
                  <a:srgbClr val="FF99FF"/>
                </a:solidFill>
              </a:rPr>
              <a:t>Prototype</a:t>
            </a:r>
            <a:endParaRPr lang="en-GB" sz="3200" b="1" dirty="0">
              <a:solidFill>
                <a:srgbClr val="FF99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57655">
            <a:off x="2974620" y="1966032"/>
            <a:ext cx="3895169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QC1L1_electron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57655">
            <a:off x="4113485" y="3067703"/>
            <a:ext cx="3922420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GB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QC1L1_positron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92902" y="1057701"/>
            <a:ext cx="3581400" cy="304698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The first FCC-</a:t>
            </a:r>
            <a:r>
              <a:rPr lang="en-GB" sz="2400" dirty="0" err="1" smtClean="0"/>
              <a:t>ee</a:t>
            </a:r>
            <a:r>
              <a:rPr lang="en-GB" sz="2400" dirty="0" smtClean="0"/>
              <a:t> Final Focus prototype is a single-aperture version of QC1L1, with identical aperture (40mm) but one-third of the length (26% of the quadrupole strength). </a:t>
            </a:r>
          </a:p>
          <a:p>
            <a:r>
              <a:rPr lang="en-GB" sz="2400" dirty="0" smtClean="0"/>
              <a:t>It has asymmetric edges</a:t>
            </a:r>
            <a:endParaRPr lang="en-GB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9800" y="3581400"/>
            <a:ext cx="5334000" cy="2029899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639393">
            <a:off x="4330169" y="4439590"/>
            <a:ext cx="2266663" cy="769441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1200mm</a:t>
            </a:r>
            <a:endParaRPr lang="en-GB" sz="4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48000" y="5670502"/>
            <a:ext cx="1752600" cy="654098"/>
          </a:xfrm>
          <a:prstGeom prst="straightConnector1">
            <a:avLst/>
          </a:prstGeom>
          <a:ln w="76200">
            <a:solidFill>
              <a:srgbClr val="FF99FF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639393">
            <a:off x="3175797" y="5809416"/>
            <a:ext cx="2266663" cy="769441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4400" dirty="0"/>
              <a:t>4</a:t>
            </a:r>
            <a:r>
              <a:rPr lang="en-GB" sz="4400" dirty="0" smtClean="0"/>
              <a:t>00mm</a:t>
            </a:r>
            <a:endParaRPr lang="en-GB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292902" y="4408811"/>
                <a:ext cx="3048000" cy="830997"/>
              </a:xfrm>
              <a:prstGeom prst="rect">
                <a:avLst/>
              </a:prstGeom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2400" dirty="0" smtClean="0"/>
                  <a:t> = 725A</a:t>
                </a:r>
              </a:p>
              <a:p>
                <a:r>
                  <a:rPr lang="en-GB" sz="2400" dirty="0" smtClean="0"/>
                  <a:t>Max. gradient: 100T/m</a:t>
                </a:r>
                <a:endParaRPr lang="en-GB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902" y="4408811"/>
                <a:ext cx="3048000" cy="830997"/>
              </a:xfrm>
              <a:prstGeom prst="rect">
                <a:avLst/>
              </a:prstGeom>
              <a:blipFill>
                <a:blip r:embed="rId3"/>
                <a:stretch>
                  <a:fillRect l="-2372" t="-3497" r="-593" b="-12587"/>
                </a:stretch>
              </a:blipFill>
              <a:ln w="38100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86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81461</TotalTime>
  <Words>2276</Words>
  <Application>Microsoft Office PowerPoint</Application>
  <PresentationFormat>Widescreen</PresentationFormat>
  <Paragraphs>378</Paragraphs>
  <Slides>27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-apple-system</vt:lpstr>
      <vt:lpstr>Arial</vt:lpstr>
      <vt:lpstr>Calibri</vt:lpstr>
      <vt:lpstr>Cambria Math</vt:lpstr>
      <vt:lpstr>Times New Roman</vt:lpstr>
      <vt:lpstr>Wingdings</vt:lpstr>
      <vt:lpstr>Office Theme</vt:lpstr>
      <vt:lpstr>FCC-ee FF quadrupole prototype: warm measurements</vt:lpstr>
      <vt:lpstr>Acknowledgements</vt:lpstr>
      <vt:lpstr>Final focus quadrupoles</vt:lpstr>
      <vt:lpstr>Choice of technology for QC1L1</vt:lpstr>
      <vt:lpstr>CCT accelerator magnets</vt:lpstr>
      <vt:lpstr>QC1L1</vt:lpstr>
      <vt:lpstr>Why prototype?</vt:lpstr>
      <vt:lpstr>Local edge correction</vt:lpstr>
      <vt:lpstr>QC1L1 and the prototype</vt:lpstr>
      <vt:lpstr>Design, manufacture and winding</vt:lpstr>
      <vt:lpstr>Testing at warm</vt:lpstr>
      <vt:lpstr>The rotating coil</vt:lpstr>
      <vt:lpstr>Testing arrangement</vt:lpstr>
      <vt:lpstr>Testing arrangement</vt:lpstr>
      <vt:lpstr>Testing arrangement</vt:lpstr>
      <vt:lpstr>Measurement video</vt:lpstr>
      <vt:lpstr>Nomenclature</vt:lpstr>
      <vt:lpstr>Repeatability of measurements</vt:lpstr>
      <vt:lpstr>Centre measurement</vt:lpstr>
      <vt:lpstr>A strategy for measuring the pure magnet components</vt:lpstr>
      <vt:lpstr>Rotated/original measurements</vt:lpstr>
      <vt:lpstr>Results</vt:lpstr>
      <vt:lpstr>Results - centre</vt:lpstr>
      <vt:lpstr>Field quality at the edge, without correction</vt:lpstr>
      <vt:lpstr>Field quality at the edge, with correction</vt:lpstr>
      <vt:lpstr>PowerPoint Presentation</vt:lpstr>
      <vt:lpstr>Conclusions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568</cp:revision>
  <cp:lastPrinted>2020-11-10T10:10:53Z</cp:lastPrinted>
  <dcterms:created xsi:type="dcterms:W3CDTF">2006-08-16T00:00:00Z</dcterms:created>
  <dcterms:modified xsi:type="dcterms:W3CDTF">2021-03-08T16:07:49Z</dcterms:modified>
</cp:coreProperties>
</file>