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0"/>
  </p:notesMasterIdLst>
  <p:sldIdLst>
    <p:sldId id="326" r:id="rId2"/>
    <p:sldId id="389" r:id="rId3"/>
    <p:sldId id="349" r:id="rId4"/>
    <p:sldId id="351" r:id="rId5"/>
    <p:sldId id="412" r:id="rId6"/>
    <p:sldId id="329" r:id="rId7"/>
    <p:sldId id="388" r:id="rId8"/>
    <p:sldId id="385" r:id="rId9"/>
    <p:sldId id="411" r:id="rId10"/>
    <p:sldId id="387" r:id="rId11"/>
    <p:sldId id="400" r:id="rId12"/>
    <p:sldId id="356" r:id="rId13"/>
    <p:sldId id="401" r:id="rId14"/>
    <p:sldId id="403" r:id="rId15"/>
    <p:sldId id="406" r:id="rId16"/>
    <p:sldId id="393" r:id="rId17"/>
    <p:sldId id="408" r:id="rId18"/>
    <p:sldId id="395" r:id="rId19"/>
    <p:sldId id="364" r:id="rId20"/>
    <p:sldId id="345" r:id="rId21"/>
    <p:sldId id="379" r:id="rId22"/>
    <p:sldId id="390" r:id="rId23"/>
    <p:sldId id="303" r:id="rId24"/>
    <p:sldId id="353" r:id="rId25"/>
    <p:sldId id="363" r:id="rId26"/>
    <p:sldId id="270" r:id="rId27"/>
    <p:sldId id="397" r:id="rId28"/>
    <p:sldId id="371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67"/>
    <p:restoredTop sz="85799"/>
  </p:normalViewPr>
  <p:slideViewPr>
    <p:cSldViewPr snapToGrid="0" snapToObjects="1">
      <p:cViewPr>
        <p:scale>
          <a:sx n="61" d="100"/>
          <a:sy n="61" d="100"/>
        </p:scale>
        <p:origin x="1336" y="7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notesMaster" Target="notesMasters/notesMaster1.xml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024656-59EC-1E44-A2CE-427D8938980C}" type="datetimeFigureOut">
              <a:rPr lang="en-US" smtClean="0"/>
              <a:t>3/10/21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5B5DC6-5AD3-A34C-A7AB-1CEA4976C0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6737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6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D15BB1D7-495B-5846-AF18-487126E9D24D}" type="slidenum">
              <a:rPr lang="pl-PL" altLang="en-US"/>
              <a:pPr/>
              <a:t>3</a:t>
            </a:fld>
            <a:endParaRPr lang="pl-PL" altLang="en-US"/>
          </a:p>
        </p:txBody>
      </p:sp>
      <p:sp>
        <p:nvSpPr>
          <p:cNvPr id="58371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2588" y="695325"/>
            <a:ext cx="6091237" cy="3427413"/>
          </a:xfrm>
          <a:solidFill>
            <a:srgbClr val="FFFFFF"/>
          </a:solidFill>
          <a:ln/>
        </p:spPr>
      </p:sp>
      <p:sp>
        <p:nvSpPr>
          <p:cNvPr id="58372" name="Text Box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88849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5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8786" name="Notizenplatzhalt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de-DE">
              <a:ea typeface="ＭＳ Ｐゴシック" charset="-128"/>
            </a:endParaRPr>
          </a:p>
        </p:txBody>
      </p:sp>
      <p:sp>
        <p:nvSpPr>
          <p:cNvPr id="118787" name="Foliennummernplatzhalt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F284C1CC-91F8-2A4D-A47A-EA7F1A84CC04}" type="slidenum">
              <a:rPr lang="de-DE" altLang="de-DE">
                <a:solidFill>
                  <a:srgbClr val="000000"/>
                </a:solidFill>
              </a:rPr>
              <a:pPr algn="r" eaLnBrk="1" hangingPunct="1">
                <a:spcBef>
                  <a:spcPct val="0"/>
                </a:spcBef>
              </a:pPr>
              <a:t>4</a:t>
            </a:fld>
            <a:endParaRPr lang="de-DE" alt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77574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21370160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7">
            <a:extLst>
              <a:ext uri="{FF2B5EF4-FFF2-40B4-BE49-F238E27FC236}">
                <a16:creationId xmlns:a16="http://schemas.microsoft.com/office/drawing/2014/main" xmlns="" id="{0CAA493E-6B67-1745-8D7F-7D9AE40CC43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E4715DCC-2001-1848-A3A7-D705295B54DF}" type="slidenum">
              <a:rPr lang="de-DE" altLang="en-US"/>
              <a:pPr>
                <a:spcBef>
                  <a:spcPct val="0"/>
                </a:spcBef>
              </a:pPr>
              <a:t>8</a:t>
            </a:fld>
            <a:endParaRPr lang="de-DE" altLang="en-US"/>
          </a:p>
        </p:txBody>
      </p:sp>
      <p:sp>
        <p:nvSpPr>
          <p:cNvPr id="50178" name="Rectangle 2">
            <a:extLst>
              <a:ext uri="{FF2B5EF4-FFF2-40B4-BE49-F238E27FC236}">
                <a16:creationId xmlns:a16="http://schemas.microsoft.com/office/drawing/2014/main" xmlns="" id="{2AC8C394-B56C-924A-B0E0-78F411D82DB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50179" name="Rectangle 3">
            <a:extLst>
              <a:ext uri="{FF2B5EF4-FFF2-40B4-BE49-F238E27FC236}">
                <a16:creationId xmlns:a16="http://schemas.microsoft.com/office/drawing/2014/main" xmlns="" id="{E49E9742-8E60-CC48-A7B4-D050C937182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52692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7EB2DA-8979-3047-95A2-597D9226CC98}" type="slidenum">
              <a:rPr lang="de-DE" altLang="en-US" smtClean="0"/>
              <a:pPr>
                <a:defRPr/>
              </a:pPr>
              <a:t>12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7931479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8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Times" charset="0"/>
              <a:ea typeface="ＭＳ Ｐゴシック" charset="-128"/>
            </a:endParaRPr>
          </a:p>
        </p:txBody>
      </p:sp>
      <p:sp>
        <p:nvSpPr>
          <p:cNvPr id="5017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069B202B-60E7-0544-B942-ECFF720B980C}" type="slidenum">
              <a:rPr lang="en-GB" altLang="en-US"/>
              <a:pPr/>
              <a:t>18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83581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5FEAD-3B1A-8A45-B2E6-4BBC8AF76175}" type="datetimeFigureOut">
              <a:rPr lang="en-US" smtClean="0"/>
              <a:t>3/10/21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CFEBF-496D-1D49-9C03-DD4223264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07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5FEAD-3B1A-8A45-B2E6-4BBC8AF76175}" type="datetimeFigureOut">
              <a:rPr lang="en-US" smtClean="0"/>
              <a:t>3/10/21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CFEBF-496D-1D49-9C03-DD4223264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9997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5FEAD-3B1A-8A45-B2E6-4BBC8AF76175}" type="datetimeFigureOut">
              <a:rPr lang="en-US" smtClean="0"/>
              <a:t>3/10/21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CFEBF-496D-1D49-9C03-DD4223264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6035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=""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=""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3/10/21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=""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Vretenar | NIMMS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=""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3024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641" y="273629"/>
            <a:ext cx="10968960" cy="114348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>
          <a:xfrm>
            <a:off x="608641" y="6247376"/>
            <a:ext cx="2837760" cy="470930"/>
          </a:xfrm>
        </p:spPr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>
          <a:xfrm>
            <a:off x="4170240" y="6247376"/>
            <a:ext cx="3863040" cy="470930"/>
          </a:xfrm>
        </p:spPr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>
          <a:xfrm>
            <a:off x="8741761" y="6247376"/>
            <a:ext cx="2837760" cy="470930"/>
          </a:xfrm>
        </p:spPr>
        <p:txBody>
          <a:bodyPr/>
          <a:lstStyle>
            <a:lvl1pPr>
              <a:defRPr/>
            </a:lvl1pPr>
          </a:lstStyle>
          <a:p>
            <a:fld id="{C8640BA9-2C41-FA4F-BEFB-280E36AA144B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5891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5FEAD-3B1A-8A45-B2E6-4BBC8AF76175}" type="datetimeFigureOut">
              <a:rPr lang="en-US" smtClean="0"/>
              <a:t>3/10/21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CFEBF-496D-1D49-9C03-DD4223264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3391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5FEAD-3B1A-8A45-B2E6-4BBC8AF76175}" type="datetimeFigureOut">
              <a:rPr lang="en-US" smtClean="0"/>
              <a:t>3/10/21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CFEBF-496D-1D49-9C03-DD4223264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767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5FEAD-3B1A-8A45-B2E6-4BBC8AF76175}" type="datetimeFigureOut">
              <a:rPr lang="en-US" smtClean="0"/>
              <a:t>3/10/21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CFEBF-496D-1D49-9C03-DD4223264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658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5FEAD-3B1A-8A45-B2E6-4BBC8AF76175}" type="datetimeFigureOut">
              <a:rPr lang="en-US" smtClean="0"/>
              <a:t>3/10/21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CFEBF-496D-1D49-9C03-DD4223264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3960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5FEAD-3B1A-8A45-B2E6-4BBC8AF76175}" type="datetimeFigureOut">
              <a:rPr lang="en-US" smtClean="0"/>
              <a:t>3/10/21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CFEBF-496D-1D49-9C03-DD4223264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287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5FEAD-3B1A-8A45-B2E6-4BBC8AF76175}" type="datetimeFigureOut">
              <a:rPr lang="en-US" smtClean="0"/>
              <a:t>3/10/21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CFEBF-496D-1D49-9C03-DD4223264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854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5FEAD-3B1A-8A45-B2E6-4BBC8AF76175}" type="datetimeFigureOut">
              <a:rPr lang="en-US" smtClean="0"/>
              <a:t>3/10/21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CFEBF-496D-1D49-9C03-DD4223264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1386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5FEAD-3B1A-8A45-B2E6-4BBC8AF76175}" type="datetimeFigureOut">
              <a:rPr lang="en-US" smtClean="0"/>
              <a:t>3/10/21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CFEBF-496D-1D49-9C03-DD4223264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649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55FEAD-3B1A-8A45-B2E6-4BBC8AF76175}" type="datetimeFigureOut">
              <a:rPr lang="en-US" smtClean="0"/>
              <a:t>3/10/21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DCFEBF-496D-1D49-9C03-DD4223264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547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  <p:sldLayoutId id="2147483664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png"/><Relationship Id="rId6" Type="http://schemas.openxmlformats.org/officeDocument/2006/relationships/hyperlink" Target="https://indico.cern.ch/event/840212/" TargetMode="Externa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4" Type="http://schemas.openxmlformats.org/officeDocument/2006/relationships/image" Target="../media/image27.png"/><Relationship Id="rId5" Type="http://schemas.openxmlformats.org/officeDocument/2006/relationships/image" Target="../media/image12.jpeg"/><Relationship Id="rId6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matrad.org)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1.jpeg"/><Relationship Id="rId5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9.jpeg"/><Relationship Id="rId5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4" Type="http://schemas.openxmlformats.org/officeDocument/2006/relationships/image" Target="../media/image41.png"/><Relationship Id="rId5" Type="http://schemas.openxmlformats.org/officeDocument/2006/relationships/image" Target="../media/image12.jpeg"/><Relationship Id="rId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2.jpeg"/><Relationship Id="rId5" Type="http://schemas.openxmlformats.org/officeDocument/2006/relationships/image" Target="../media/image44.png"/><Relationship Id="rId6" Type="http://schemas.openxmlformats.org/officeDocument/2006/relationships/image" Target="../media/image45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4" Type="http://schemas.openxmlformats.org/officeDocument/2006/relationships/image" Target="../media/image48.png"/><Relationship Id="rId5" Type="http://schemas.openxmlformats.org/officeDocument/2006/relationships/image" Target="../media/image49.png"/><Relationship Id="rId6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54.png"/><Relationship Id="rId5" Type="http://schemas.openxmlformats.org/officeDocument/2006/relationships/image" Target="../media/image12.jpe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5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4" Type="http://schemas.openxmlformats.org/officeDocument/2006/relationships/image" Target="../media/image57.png"/><Relationship Id="rId5" Type="http://schemas.openxmlformats.org/officeDocument/2006/relationships/image" Target="../media/image9.jpeg"/><Relationship Id="rId6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4" Type="http://schemas.openxmlformats.org/officeDocument/2006/relationships/hyperlink" Target="https://indico.cern.ch/event/840212/" TargetMode="External"/><Relationship Id="rId5" Type="http://schemas.openxmlformats.org/officeDocument/2006/relationships/image" Target="../media/image12.jpeg"/><Relationship Id="rId6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8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0.png"/><Relationship Id="rId3" Type="http://schemas.openxmlformats.org/officeDocument/2006/relationships/image" Target="../media/image2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840212/" TargetMode="External"/><Relationship Id="rId4" Type="http://schemas.openxmlformats.org/officeDocument/2006/relationships/image" Target="../media/image61.png"/><Relationship Id="rId5" Type="http://schemas.openxmlformats.org/officeDocument/2006/relationships/image" Target="../media/image9.jpeg"/><Relationship Id="rId6" Type="http://schemas.openxmlformats.org/officeDocument/2006/relationships/image" Target="../media/image62.png"/><Relationship Id="rId7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52.png"/><Relationship Id="rId5" Type="http://schemas.openxmlformats.org/officeDocument/2006/relationships/image" Target="../media/image12.jpeg"/><Relationship Id="rId6" Type="http://schemas.openxmlformats.org/officeDocument/2006/relationships/hyperlink" Target="https://indico.cern.ch/event/840212/" TargetMode="Externa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2.jpeg"/><Relationship Id="rId5" Type="http://schemas.openxmlformats.org/officeDocument/2006/relationships/image" Target="../media/image8.png"/><Relationship Id="rId6" Type="http://schemas.openxmlformats.org/officeDocument/2006/relationships/image" Target="../media/image9.jpe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4" Type="http://schemas.openxmlformats.org/officeDocument/2006/relationships/image" Target="../media/image8.png"/><Relationship Id="rId5" Type="http://schemas.openxmlformats.org/officeDocument/2006/relationships/image" Target="../media/image2.jpeg"/><Relationship Id="rId6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physicsmasterclasses.org/" TargetMode="External"/><Relationship Id="rId4" Type="http://schemas.openxmlformats.org/officeDocument/2006/relationships/image" Target="../media/image2.jpeg"/><Relationship Id="rId5" Type="http://schemas.openxmlformats.org/officeDocument/2006/relationships/image" Target="../media/image12.jpeg"/><Relationship Id="rId6" Type="http://schemas.openxmlformats.org/officeDocument/2006/relationships/hyperlink" Target="https://indico.cern.ch/event/840212/" TargetMode="External"/><Relationship Id="rId7" Type="http://schemas.openxmlformats.org/officeDocument/2006/relationships/image" Target="../media/image13.jp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2.jpeg"/><Relationship Id="rId5" Type="http://schemas.openxmlformats.org/officeDocument/2006/relationships/hyperlink" Target="https://indico.cern.ch/event/840212/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4" Type="http://schemas.openxmlformats.org/officeDocument/2006/relationships/image" Target="../media/image16.jpeg"/><Relationship Id="rId5" Type="http://schemas.openxmlformats.org/officeDocument/2006/relationships/image" Target="../media/image2.jpeg"/><Relationship Id="rId6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18.png"/><Relationship Id="rId6" Type="http://schemas.openxmlformats.org/officeDocument/2006/relationships/image" Target="../media/image19.jpeg"/><Relationship Id="rId7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4" Type="http://schemas.openxmlformats.org/officeDocument/2006/relationships/image" Target="../media/image23.jpeg"/><Relationship Id="rId5" Type="http://schemas.openxmlformats.org/officeDocument/2006/relationships/image" Target="../media/image24.jpeg"/><Relationship Id="rId6" Type="http://schemas.openxmlformats.org/officeDocument/2006/relationships/image" Target="../media/image25.jpeg"/><Relationship Id="rId7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>
            <a:extLst>
              <a:ext uri="{FF2B5EF4-FFF2-40B4-BE49-F238E27FC236}">
                <a16:creationId xmlns="" xmlns:a16="http://schemas.microsoft.com/office/drawing/2014/main" id="{DD1468FA-B05F-8C4D-A711-FF3A9159011D}"/>
              </a:ext>
            </a:extLst>
          </p:cNvPr>
          <p:cNvSpPr txBox="1">
            <a:spLocks/>
          </p:cNvSpPr>
          <p:nvPr/>
        </p:nvSpPr>
        <p:spPr bwMode="auto">
          <a:xfrm>
            <a:off x="2128130" y="114243"/>
            <a:ext cx="8064500" cy="695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en-US" sz="3600" b="1" dirty="0" err="1">
                <a:solidFill>
                  <a:srgbClr val="0000FF"/>
                </a:solidFill>
              </a:rPr>
              <a:t>Particle</a:t>
            </a:r>
            <a:r>
              <a:rPr lang="de-DE" altLang="en-US" sz="3600" b="1" dirty="0">
                <a:solidFill>
                  <a:srgbClr val="0000FF"/>
                </a:solidFill>
              </a:rPr>
              <a:t> </a:t>
            </a:r>
            <a:r>
              <a:rPr lang="de-DE" altLang="en-US" sz="3600" b="1" dirty="0" err="1">
                <a:solidFill>
                  <a:srgbClr val="0000FF"/>
                </a:solidFill>
              </a:rPr>
              <a:t>Therapy</a:t>
            </a:r>
            <a:r>
              <a:rPr lang="de-DE" altLang="en-US" sz="3600" b="1" dirty="0">
                <a:solidFill>
                  <a:srgbClr val="0000FF"/>
                </a:solidFill>
              </a:rPr>
              <a:t> </a:t>
            </a:r>
            <a:r>
              <a:rPr lang="de-DE" altLang="en-US" sz="3600" b="1" dirty="0" err="1" smtClean="0">
                <a:solidFill>
                  <a:srgbClr val="0000FF"/>
                </a:solidFill>
              </a:rPr>
              <a:t>MasterClass</a:t>
            </a:r>
            <a:endParaRPr lang="de-DE" altLang="en-US" sz="3600" b="1" dirty="0">
              <a:solidFill>
                <a:srgbClr val="0000FF"/>
              </a:solidFill>
            </a:endParaRPr>
          </a:p>
        </p:txBody>
      </p:sp>
      <p:pic>
        <p:nvPicPr>
          <p:cNvPr id="9" name="Picture 8" descr="A person standing in front of a computer&#10;&#10;Description automatically generated">
            <a:extLst>
              <a:ext uri="{FF2B5EF4-FFF2-40B4-BE49-F238E27FC236}">
                <a16:creationId xmlns="" xmlns:a16="http://schemas.microsoft.com/office/drawing/2014/main" id="{CCCE61DC-AEE3-C74B-8917-69D2A5E52C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5947" y="844653"/>
            <a:ext cx="9367416" cy="3104629"/>
          </a:xfrm>
          <a:prstGeom prst="rect">
            <a:avLst/>
          </a:prstGeom>
        </p:spPr>
      </p:pic>
      <p:sp>
        <p:nvSpPr>
          <p:cNvPr id="12" name="Rectangle 13">
            <a:extLst>
              <a:ext uri="{FF2B5EF4-FFF2-40B4-BE49-F238E27FC236}">
                <a16:creationId xmlns="" xmlns:a16="http://schemas.microsoft.com/office/drawing/2014/main" id="{78102989-62B2-8C4D-B9FA-41C310F31ACC}"/>
              </a:ext>
            </a:extLst>
          </p:cNvPr>
          <p:cNvSpPr txBox="1">
            <a:spLocks noChangeArrowheads="1"/>
          </p:cNvSpPr>
          <p:nvPr/>
        </p:nvSpPr>
        <p:spPr>
          <a:xfrm>
            <a:off x="4199296" y="5542797"/>
            <a:ext cx="3922167" cy="403227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9pPr>
          </a:lstStyle>
          <a:p>
            <a:pPr marL="0" indent="0" defTabSz="457189" eaLnBrk="1" hangingPunct="1">
              <a:lnSpc>
                <a:spcPct val="110000"/>
              </a:lnSpc>
              <a:buNone/>
              <a:defRPr/>
            </a:pPr>
            <a:r>
              <a:rPr lang="en-US" altLang="en-US" sz="2800" b="1" dirty="0" err="1" smtClean="0">
                <a:solidFill>
                  <a:srgbClr val="0000FF"/>
                </a:solidFill>
              </a:rPr>
              <a:t>Yiota</a:t>
            </a:r>
            <a:r>
              <a:rPr lang="en-US" altLang="en-US" sz="2800" b="1" dirty="0" smtClean="0">
                <a:solidFill>
                  <a:srgbClr val="0000FF"/>
                </a:solidFill>
              </a:rPr>
              <a:t> </a:t>
            </a:r>
            <a:r>
              <a:rPr lang="en-US" altLang="en-US" sz="2800" b="1" dirty="0" err="1" smtClean="0">
                <a:solidFill>
                  <a:srgbClr val="0000FF"/>
                </a:solidFill>
              </a:rPr>
              <a:t>Foka</a:t>
            </a:r>
            <a:r>
              <a:rPr lang="el-GR" altLang="en-US" sz="2800" b="1" dirty="0" smtClean="0">
                <a:solidFill>
                  <a:srgbClr val="0000FF"/>
                </a:solidFill>
              </a:rPr>
              <a:t> </a:t>
            </a:r>
            <a:r>
              <a:rPr lang="en-US" altLang="en-US" sz="2800" b="1" dirty="0" smtClean="0">
                <a:solidFill>
                  <a:srgbClr val="0000FF"/>
                </a:solidFill>
              </a:rPr>
              <a:t>(GSI/CERN</a:t>
            </a:r>
            <a:r>
              <a:rPr lang="en-US" altLang="en-US" sz="2800" b="1" dirty="0">
                <a:solidFill>
                  <a:srgbClr val="0000FF"/>
                </a:solidFill>
              </a:rPr>
              <a:t>)</a:t>
            </a:r>
            <a:endParaRPr lang="de-DE" altLang="de-DE" sz="2800" b="1" dirty="0"/>
          </a:p>
        </p:txBody>
      </p:sp>
      <p:pic>
        <p:nvPicPr>
          <p:cNvPr id="13" name="Picture 8" descr="IPPOG_Logo_coloured">
            <a:extLst>
              <a:ext uri="{FF2B5EF4-FFF2-40B4-BE49-F238E27FC236}">
                <a16:creationId xmlns="" xmlns:a16="http://schemas.microsoft.com/office/drawing/2014/main" id="{55C59A2B-03D3-1148-98FD-5980E82CCF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270" y="5546604"/>
            <a:ext cx="1285460" cy="1234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0" descr="MC-Logo-RGB">
            <a:extLst>
              <a:ext uri="{FF2B5EF4-FFF2-40B4-BE49-F238E27FC236}">
                <a16:creationId xmlns="" xmlns:a16="http://schemas.microsoft.com/office/drawing/2014/main" id="{25F1ACF8-5079-1E40-BDB0-65F1B131DD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80136" y="5597822"/>
            <a:ext cx="3134184" cy="1251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384" y="4073956"/>
            <a:ext cx="9326980" cy="139919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841655" y="6033276"/>
            <a:ext cx="6096000" cy="7848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b="1" dirty="0">
                <a:solidFill>
                  <a:srgbClr val="0000FF"/>
                </a:solidFill>
              </a:rPr>
              <a:t>o</a:t>
            </a:r>
            <a:r>
              <a:rPr lang="en-US" altLang="en-US" b="1" dirty="0" smtClean="0">
                <a:solidFill>
                  <a:srgbClr val="0000FF"/>
                </a:solidFill>
              </a:rPr>
              <a:t>n behalf of</a:t>
            </a:r>
            <a:endParaRPr lang="de-DE" altLang="en-US" b="1" dirty="0">
              <a:solidFill>
                <a:srgbClr val="0000FF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de-DE" altLang="en-US" b="1" dirty="0">
                <a:solidFill>
                  <a:srgbClr val="0000FF"/>
                </a:solidFill>
              </a:rPr>
              <a:t>IPPOG </a:t>
            </a:r>
            <a:r>
              <a:rPr lang="en-US" altLang="en-US" b="1" dirty="0" smtClean="0">
                <a:solidFill>
                  <a:srgbClr val="0000FF"/>
                </a:solidFill>
              </a:rPr>
              <a:t>and</a:t>
            </a:r>
            <a:r>
              <a:rPr lang="el-GR" altLang="en-US" b="1" dirty="0" smtClean="0">
                <a:solidFill>
                  <a:srgbClr val="0000FF"/>
                </a:solidFill>
              </a:rPr>
              <a:t> </a:t>
            </a:r>
            <a:r>
              <a:rPr lang="de-DE" altLang="en-US" b="1" dirty="0" smtClean="0">
                <a:solidFill>
                  <a:srgbClr val="0000FF"/>
                </a:solidFill>
              </a:rPr>
              <a:t>IMC </a:t>
            </a:r>
            <a:r>
              <a:rPr lang="de-DE" altLang="en-US" b="1" dirty="0" err="1">
                <a:solidFill>
                  <a:srgbClr val="0000FF"/>
                </a:solidFill>
              </a:rPr>
              <a:t>Steering</a:t>
            </a:r>
            <a:r>
              <a:rPr lang="de-DE" altLang="en-US" b="1" dirty="0">
                <a:solidFill>
                  <a:srgbClr val="0000FF"/>
                </a:solidFill>
              </a:rPr>
              <a:t> Group </a:t>
            </a: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2711658" y="3312880"/>
            <a:ext cx="664470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b="1" dirty="0">
                <a:solidFill>
                  <a:schemeClr val="bg1"/>
                </a:solidFill>
                <a:latin typeface="Calibri" charset="0"/>
                <a:hlinkClick r:id="rId6"/>
              </a:rPr>
              <a:t>https://indico.cern.ch/event/840212/</a:t>
            </a:r>
            <a:endParaRPr lang="en-US" alt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3315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4"/>
          <p:cNvSpPr>
            <a:spLocks noGrp="1"/>
          </p:cNvSpPr>
          <p:nvPr>
            <p:ph type="title"/>
          </p:nvPr>
        </p:nvSpPr>
        <p:spPr>
          <a:xfrm>
            <a:off x="2626809" y="92613"/>
            <a:ext cx="7930633" cy="590931"/>
          </a:xfrm>
        </p:spPr>
        <p:txBody>
          <a:bodyPr wrap="none">
            <a:spAutoFit/>
          </a:bodyPr>
          <a:lstStyle/>
          <a:p>
            <a:r>
              <a:rPr lang="en-US" altLang="de-DE" sz="3600" b="1" dirty="0" smtClean="0">
                <a:solidFill>
                  <a:srgbClr val="0000FF"/>
                </a:solidFill>
                <a:latin typeface="ArialMT"/>
              </a:rPr>
              <a:t>New PTMC </a:t>
            </a:r>
            <a:r>
              <a:rPr lang="en-US" altLang="de-DE" sz="3600" b="1" dirty="0">
                <a:solidFill>
                  <a:srgbClr val="0000FF"/>
                </a:solidFill>
                <a:latin typeface="ArialMT"/>
              </a:rPr>
              <a:t>and Treatment Planning</a:t>
            </a:r>
            <a:endParaRPr lang="en-US" altLang="de-DE" sz="3600" b="1" dirty="0"/>
          </a:p>
        </p:txBody>
      </p:sp>
      <p:sp>
        <p:nvSpPr>
          <p:cNvPr id="45059" name="Rectangle 5"/>
          <p:cNvSpPr>
            <a:spLocks noChangeArrowheads="1"/>
          </p:cNvSpPr>
          <p:nvPr/>
        </p:nvSpPr>
        <p:spPr bwMode="auto">
          <a:xfrm>
            <a:off x="216295" y="1065134"/>
            <a:ext cx="8051800" cy="96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de-DE" sz="2133" dirty="0">
                <a:solidFill>
                  <a:srgbClr val="0000FF"/>
                </a:solidFill>
                <a:latin typeface="ArialMT"/>
              </a:rPr>
              <a:t>Based on professional open source treatment planning: </a:t>
            </a:r>
            <a:r>
              <a:rPr lang="en-US" altLang="de-DE" sz="2133" dirty="0" err="1">
                <a:solidFill>
                  <a:srgbClr val="0000FF"/>
                </a:solidFill>
                <a:latin typeface="ArialMT"/>
              </a:rPr>
              <a:t>matRad</a:t>
            </a:r>
            <a:endParaRPr lang="en-US" altLang="de-DE" sz="2133" dirty="0">
              <a:solidFill>
                <a:srgbClr val="0000FF"/>
              </a:solidFill>
              <a:latin typeface="ArialMT"/>
            </a:endParaRPr>
          </a:p>
          <a:p>
            <a:r>
              <a:rPr lang="en-US" altLang="de-DE" sz="2133" dirty="0">
                <a:solidFill>
                  <a:srgbClr val="0000FF"/>
                </a:solidFill>
                <a:latin typeface="ArialMT"/>
              </a:rPr>
              <a:t>developed by Heidelberg DKFZ </a:t>
            </a:r>
            <a:r>
              <a:rPr lang="en-GB" altLang="de-DE" sz="2133" u="sng" dirty="0">
                <a:hlinkClick r:id="rId2"/>
              </a:rPr>
              <a:t>www.matrad.org</a:t>
            </a:r>
            <a:endParaRPr lang="en-US" altLang="de-DE" sz="2133" dirty="0">
              <a:solidFill>
                <a:srgbClr val="0000FF"/>
              </a:solidFill>
              <a:latin typeface="ArialMT"/>
            </a:endParaRPr>
          </a:p>
          <a:p>
            <a:endParaRPr lang="en-US" altLang="de-DE" sz="1400" dirty="0">
              <a:solidFill>
                <a:srgbClr val="0000FF"/>
              </a:solidFill>
              <a:latin typeface="ArialMT"/>
            </a:endParaRPr>
          </a:p>
        </p:txBody>
      </p:sp>
      <p:sp>
        <p:nvSpPr>
          <p:cNvPr id="45060" name="Rectangle 6"/>
          <p:cNvSpPr>
            <a:spLocks noChangeArrowheads="1"/>
          </p:cNvSpPr>
          <p:nvPr/>
        </p:nvSpPr>
        <p:spPr bwMode="auto">
          <a:xfrm>
            <a:off x="6393150" y="2029372"/>
            <a:ext cx="5016117" cy="748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de-DE" sz="2133" dirty="0" smtClean="0">
                <a:solidFill>
                  <a:srgbClr val="0000FF"/>
                </a:solidFill>
                <a:latin typeface="ArialMT"/>
              </a:rPr>
              <a:t>Simplified </a:t>
            </a:r>
            <a:r>
              <a:rPr lang="en-US" altLang="de-DE" sz="2133" dirty="0">
                <a:solidFill>
                  <a:srgbClr val="0000FF"/>
                </a:solidFill>
                <a:latin typeface="ArialMT"/>
              </a:rPr>
              <a:t>version </a:t>
            </a:r>
            <a:r>
              <a:rPr lang="en-US" altLang="de-DE" sz="2133" dirty="0" smtClean="0">
                <a:solidFill>
                  <a:srgbClr val="0000FF"/>
                </a:solidFill>
                <a:latin typeface="ArialMT"/>
              </a:rPr>
              <a:t>for PTMC</a:t>
            </a:r>
          </a:p>
          <a:p>
            <a:r>
              <a:rPr lang="en-US" altLang="de-DE" sz="2133" dirty="0" smtClean="0">
                <a:solidFill>
                  <a:srgbClr val="0000FF"/>
                </a:solidFill>
                <a:latin typeface="ArialMT"/>
              </a:rPr>
              <a:t>Using photons, protons and carbon ions</a:t>
            </a:r>
            <a:endParaRPr lang="en-US" altLang="de-DE" sz="2133" dirty="0"/>
          </a:p>
        </p:txBody>
      </p:sp>
      <p:pic>
        <p:nvPicPr>
          <p:cNvPr id="7" name="Picture 8" descr="IPPOG_Logo_coloured">
            <a:extLst>
              <a:ext uri="{FF2B5EF4-FFF2-40B4-BE49-F238E27FC236}">
                <a16:creationId xmlns:a16="http://schemas.microsoft.com/office/drawing/2014/main" xmlns="" id="{3FBF842C-3D60-A442-B79A-C905D04D1B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48" y="6351"/>
            <a:ext cx="796925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682" y="1848767"/>
            <a:ext cx="5508625" cy="4878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 descr="MC-Logo-RGB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8074" y="6110287"/>
            <a:ext cx="1871662" cy="74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4" descr="../Downloads/p11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31268" y="2993610"/>
            <a:ext cx="4969777" cy="3101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3674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929" name="Picture 2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5138" y="1125539"/>
            <a:ext cx="2873438" cy="2375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 bwMode="auto">
          <a:xfrm>
            <a:off x="1668462" y="609601"/>
            <a:ext cx="3525329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l">
              <a:defRPr/>
            </a:pPr>
            <a:r>
              <a:rPr lang="en-US" altLang="en-US" sz="2000" b="1" kern="0">
                <a:solidFill>
                  <a:srgbClr val="3733DB"/>
                </a:solidFill>
                <a:latin typeface="+mn-lt"/>
              </a:rPr>
              <a:t>First </a:t>
            </a:r>
            <a:r>
              <a:rPr lang="en-US" altLang="en-US" sz="2000" b="1" kern="0" smtClean="0">
                <a:solidFill>
                  <a:srgbClr val="3733DB"/>
                </a:solidFill>
                <a:latin typeface="+mn-lt"/>
              </a:rPr>
              <a:t>Local Test</a:t>
            </a:r>
            <a:r>
              <a:rPr lang="en-US" altLang="en-US" sz="2000" b="1" kern="0" dirty="0">
                <a:solidFill>
                  <a:srgbClr val="3733DB"/>
                </a:solidFill>
                <a:latin typeface="+mn-lt"/>
              </a:rPr>
              <a:t>: GSI Feb 2019</a:t>
            </a:r>
          </a:p>
        </p:txBody>
      </p:sp>
      <p:sp>
        <p:nvSpPr>
          <p:cNvPr id="7" name="Content Placeholder 3"/>
          <p:cNvSpPr txBox="1">
            <a:spLocks/>
          </p:cNvSpPr>
          <p:nvPr/>
        </p:nvSpPr>
        <p:spPr bwMode="auto">
          <a:xfrm>
            <a:off x="5087938" y="5100003"/>
            <a:ext cx="7045518" cy="1698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9pPr>
          </a:lstStyle>
          <a:p>
            <a:pPr>
              <a:defRPr/>
            </a:pPr>
            <a:r>
              <a:rPr lang="en-US" altLang="en-US" sz="1800" kern="0" dirty="0">
                <a:solidFill>
                  <a:srgbClr val="0000FF"/>
                </a:solidFill>
                <a:latin typeface="ArialMT" charset="0"/>
              </a:rPr>
              <a:t>First </a:t>
            </a:r>
            <a:r>
              <a:rPr lang="en-US" altLang="en-US" sz="1800" kern="0" dirty="0" smtClean="0">
                <a:solidFill>
                  <a:srgbClr val="0000FF"/>
                </a:solidFill>
                <a:latin typeface="ArialMT" charset="0"/>
              </a:rPr>
              <a:t>local test</a:t>
            </a:r>
            <a:r>
              <a:rPr lang="en-US" altLang="en-US" sz="1800" kern="0" dirty="0">
                <a:solidFill>
                  <a:srgbClr val="0000FF"/>
                </a:solidFill>
                <a:latin typeface="ArialMT" charset="0"/>
              </a:rPr>
              <a:t>: </a:t>
            </a:r>
            <a:r>
              <a:rPr lang="en-US" altLang="en-US" sz="1800" kern="0" dirty="0" smtClean="0">
                <a:solidFill>
                  <a:srgbClr val="0000FF"/>
                </a:solidFill>
                <a:latin typeface="ArialMT" charset="0"/>
              </a:rPr>
              <a:t>GSI </a:t>
            </a:r>
            <a:r>
              <a:rPr lang="en-US" altLang="en-US" sz="1800" kern="0" dirty="0">
                <a:solidFill>
                  <a:srgbClr val="0000FF"/>
                </a:solidFill>
                <a:latin typeface="ArialMT" charset="0"/>
              </a:rPr>
              <a:t>Feb 2019</a:t>
            </a:r>
          </a:p>
          <a:p>
            <a:pPr>
              <a:defRPr/>
            </a:pPr>
            <a:r>
              <a:rPr lang="en-US" altLang="en-US" sz="1800" kern="0" dirty="0" smtClean="0">
                <a:solidFill>
                  <a:srgbClr val="0000FF"/>
                </a:solidFill>
                <a:latin typeface="ArialMT" charset="0"/>
              </a:rPr>
              <a:t>First International Pilot</a:t>
            </a:r>
            <a:r>
              <a:rPr lang="en-US" altLang="en-US" sz="1800" kern="0" dirty="0">
                <a:solidFill>
                  <a:srgbClr val="0000FF"/>
                </a:solidFill>
                <a:latin typeface="ArialMT" charset="0"/>
              </a:rPr>
              <a:t>: GSI, Heidelberg DKFZ, CERN Apr 2019</a:t>
            </a:r>
          </a:p>
          <a:p>
            <a:pPr>
              <a:defRPr/>
            </a:pPr>
            <a:r>
              <a:rPr lang="en-US" altLang="en-US" sz="1800" b="1" kern="0" dirty="0">
                <a:solidFill>
                  <a:srgbClr val="7030A0"/>
                </a:solidFill>
                <a:latin typeface="ArialMT" charset="0"/>
              </a:rPr>
              <a:t>IMC Steering Group Approval: GSI May 2019</a:t>
            </a:r>
          </a:p>
          <a:p>
            <a:pPr>
              <a:defRPr/>
            </a:pPr>
            <a:r>
              <a:rPr lang="en-US" altLang="en-US" sz="1800" b="1" kern="0" dirty="0">
                <a:solidFill>
                  <a:srgbClr val="C00000"/>
                </a:solidFill>
                <a:latin typeface="ArialMT" charset="0"/>
              </a:rPr>
              <a:t>Web pages: Sarajevo </a:t>
            </a:r>
            <a:r>
              <a:rPr lang="en-US" altLang="en-US" sz="1800" b="1" kern="0" dirty="0" err="1">
                <a:solidFill>
                  <a:srgbClr val="C00000"/>
                </a:solidFill>
                <a:latin typeface="ArialMT" charset="0"/>
              </a:rPr>
              <a:t>Uni</a:t>
            </a:r>
            <a:r>
              <a:rPr lang="en-US" altLang="en-US" sz="1800" b="1" kern="0" dirty="0">
                <a:solidFill>
                  <a:srgbClr val="C00000"/>
                </a:solidFill>
                <a:latin typeface="ArialMT" charset="0"/>
              </a:rPr>
              <a:t> students </a:t>
            </a:r>
            <a:r>
              <a:rPr lang="en-US" altLang="en-US" sz="1800" b="1" kern="0" dirty="0" smtClean="0">
                <a:solidFill>
                  <a:srgbClr val="C00000"/>
                </a:solidFill>
                <a:latin typeface="ArialMT" charset="0"/>
              </a:rPr>
              <a:t>Aug 2019 at CERN</a:t>
            </a:r>
          </a:p>
          <a:p>
            <a:pPr>
              <a:defRPr/>
            </a:pPr>
            <a:r>
              <a:rPr lang="en-US" altLang="en-US" sz="1800" b="1" kern="0" dirty="0" smtClean="0">
                <a:solidFill>
                  <a:srgbClr val="C00000"/>
                </a:solidFill>
                <a:latin typeface="ArialMT" charset="0"/>
              </a:rPr>
              <a:t>CERN Open days: </a:t>
            </a:r>
            <a:r>
              <a:rPr lang="en-US" altLang="en-US" sz="1800" b="1" kern="0" dirty="0">
                <a:solidFill>
                  <a:srgbClr val="C00000"/>
                </a:solidFill>
                <a:latin typeface="ArialMT" charset="0"/>
              </a:rPr>
              <a:t>Sarajevo </a:t>
            </a:r>
            <a:r>
              <a:rPr lang="en-US" altLang="en-US" sz="1800" b="1" kern="0" dirty="0" err="1">
                <a:solidFill>
                  <a:srgbClr val="C00000"/>
                </a:solidFill>
                <a:latin typeface="ArialMT" charset="0"/>
              </a:rPr>
              <a:t>Uni</a:t>
            </a:r>
            <a:r>
              <a:rPr lang="en-US" altLang="en-US" sz="1800" b="1" kern="0" dirty="0">
                <a:solidFill>
                  <a:srgbClr val="C00000"/>
                </a:solidFill>
                <a:latin typeface="ArialMT" charset="0"/>
              </a:rPr>
              <a:t> students S</a:t>
            </a:r>
            <a:r>
              <a:rPr lang="en-US" altLang="en-US" sz="1800" b="1" kern="0" dirty="0" smtClean="0">
                <a:solidFill>
                  <a:srgbClr val="C00000"/>
                </a:solidFill>
                <a:latin typeface="ArialMT" charset="0"/>
              </a:rPr>
              <a:t>ep 2019</a:t>
            </a:r>
            <a:endParaRPr lang="en-US" altLang="en-US" sz="1800" b="1" kern="0" dirty="0">
              <a:solidFill>
                <a:srgbClr val="C00000"/>
              </a:solidFill>
              <a:latin typeface="ArialMT" charset="0"/>
            </a:endParaRPr>
          </a:p>
        </p:txBody>
      </p:sp>
      <p:pic>
        <p:nvPicPr>
          <p:cNvPr id="124932" name="Picture 3" descr="v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1176" y="1087439"/>
            <a:ext cx="4873625" cy="378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5510594" y="711200"/>
            <a:ext cx="517321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sz="2000" b="1" kern="0" smtClean="0">
                <a:solidFill>
                  <a:srgbClr val="3733DB"/>
                </a:solidFill>
              </a:rPr>
              <a:t>International Pilot</a:t>
            </a:r>
            <a:r>
              <a:rPr lang="en-US" altLang="en-US" sz="2000" b="1" kern="0" dirty="0">
                <a:solidFill>
                  <a:srgbClr val="3733DB"/>
                </a:solidFill>
              </a:rPr>
              <a:t>: CERN, GSI, DKFZ April 2019 </a:t>
            </a:r>
          </a:p>
        </p:txBody>
      </p:sp>
      <p:pic>
        <p:nvPicPr>
          <p:cNvPr id="12493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5138" y="4227513"/>
            <a:ext cx="335280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itle 1"/>
          <p:cNvSpPr txBox="1">
            <a:spLocks/>
          </p:cNvSpPr>
          <p:nvPr/>
        </p:nvSpPr>
        <p:spPr bwMode="auto">
          <a:xfrm>
            <a:off x="1668462" y="3617445"/>
            <a:ext cx="4120896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l">
              <a:defRPr/>
            </a:pPr>
            <a:r>
              <a:rPr lang="en-US" altLang="en-US" sz="2000" b="1" kern="0" dirty="0">
                <a:solidFill>
                  <a:srgbClr val="C00000"/>
                </a:solidFill>
                <a:latin typeface="+mn-lt"/>
              </a:rPr>
              <a:t>Web page: </a:t>
            </a:r>
            <a:r>
              <a:rPr lang="en-US" altLang="en-US" sz="2000" b="1" kern="0" dirty="0" smtClean="0">
                <a:solidFill>
                  <a:srgbClr val="C00000"/>
                </a:solidFill>
                <a:latin typeface="+mn-lt"/>
              </a:rPr>
              <a:t>UNSA students </a:t>
            </a:r>
          </a:p>
          <a:p>
            <a:pPr algn="l">
              <a:defRPr/>
            </a:pPr>
            <a:r>
              <a:rPr lang="en-US" altLang="en-US" sz="2000" b="1" kern="0" dirty="0" smtClean="0">
                <a:solidFill>
                  <a:srgbClr val="C00000"/>
                </a:solidFill>
                <a:latin typeface="+mn-lt"/>
              </a:rPr>
              <a:t>at CERN, Aug </a:t>
            </a:r>
            <a:r>
              <a:rPr lang="en-US" altLang="en-US" sz="2000" b="1" kern="0" dirty="0">
                <a:solidFill>
                  <a:srgbClr val="C00000"/>
                </a:solidFill>
                <a:latin typeface="+mn-lt"/>
              </a:rPr>
              <a:t>2019</a:t>
            </a:r>
          </a:p>
        </p:txBody>
      </p:sp>
      <p:sp>
        <p:nvSpPr>
          <p:cNvPr id="11" name="Title 4"/>
          <p:cNvSpPr>
            <a:spLocks noGrp="1"/>
          </p:cNvSpPr>
          <p:nvPr>
            <p:ph type="title"/>
          </p:nvPr>
        </p:nvSpPr>
        <p:spPr>
          <a:xfrm>
            <a:off x="2626809" y="92613"/>
            <a:ext cx="7930633" cy="590931"/>
          </a:xfrm>
        </p:spPr>
        <p:txBody>
          <a:bodyPr wrap="none">
            <a:spAutoFit/>
          </a:bodyPr>
          <a:lstStyle/>
          <a:p>
            <a:r>
              <a:rPr lang="en-US" altLang="de-DE" sz="3600" b="1" dirty="0" smtClean="0">
                <a:solidFill>
                  <a:srgbClr val="0000FF"/>
                </a:solidFill>
                <a:latin typeface="ArialMT"/>
              </a:rPr>
              <a:t>New PTMC </a:t>
            </a:r>
            <a:r>
              <a:rPr lang="en-US" altLang="de-DE" sz="3600" b="1" dirty="0">
                <a:solidFill>
                  <a:srgbClr val="0000FF"/>
                </a:solidFill>
                <a:latin typeface="ArialMT"/>
              </a:rPr>
              <a:t>and Treatment Planning</a:t>
            </a:r>
            <a:endParaRPr lang="en-US" altLang="de-DE" sz="3600" b="1" dirty="0"/>
          </a:p>
        </p:txBody>
      </p:sp>
      <p:pic>
        <p:nvPicPr>
          <p:cNvPr id="12" name="Picture 11" descr="IPPOG_Logo_coloured">
            <a:extLst>
              <a:ext uri="{FF2B5EF4-FFF2-40B4-BE49-F238E27FC236}">
                <a16:creationId xmlns="" xmlns:a16="http://schemas.microsoft.com/office/drawing/2014/main" id="{55C59A2B-03D3-1148-98FD-5980E82CCF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" y="28892"/>
            <a:ext cx="796925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8023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1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" y="0"/>
            <a:ext cx="4630738" cy="6979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0" descr="MC-Logo-RG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8074" y="6095588"/>
            <a:ext cx="1871662" cy="74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el 1"/>
          <p:cNvSpPr txBox="1">
            <a:spLocks/>
          </p:cNvSpPr>
          <p:nvPr/>
        </p:nvSpPr>
        <p:spPr bwMode="auto">
          <a:xfrm>
            <a:off x="4505189" y="241770"/>
            <a:ext cx="10799011" cy="570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b="1" dirty="0" smtClean="0">
                <a:solidFill>
                  <a:srgbClr val="0000FF"/>
                </a:solidFill>
              </a:rPr>
              <a:t>How is physics related to medicine?</a:t>
            </a:r>
            <a:endParaRPr lang="de-DE" altLang="en-US" b="1" dirty="0">
              <a:solidFill>
                <a:srgbClr val="0000FF"/>
              </a:solidFill>
            </a:endParaRPr>
          </a:p>
        </p:txBody>
      </p:sp>
      <p:sp>
        <p:nvSpPr>
          <p:cNvPr id="11" name="Titel 1"/>
          <p:cNvSpPr txBox="1">
            <a:spLocks/>
          </p:cNvSpPr>
          <p:nvPr/>
        </p:nvSpPr>
        <p:spPr bwMode="auto">
          <a:xfrm>
            <a:off x="4611868" y="1326435"/>
            <a:ext cx="10799011" cy="570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b="1" dirty="0" smtClean="0">
                <a:solidFill>
                  <a:srgbClr val="0000FF"/>
                </a:solidFill>
              </a:rPr>
              <a:t>What is particle therapy?</a:t>
            </a:r>
            <a:endParaRPr lang="de-DE" altLang="en-US" sz="2800" b="1" dirty="0">
              <a:solidFill>
                <a:srgbClr val="0000FF"/>
              </a:solidFill>
            </a:endParaRPr>
          </a:p>
        </p:txBody>
      </p:sp>
      <p:sp>
        <p:nvSpPr>
          <p:cNvPr id="12" name="Titel 1"/>
          <p:cNvSpPr txBox="1">
            <a:spLocks/>
          </p:cNvSpPr>
          <p:nvPr/>
        </p:nvSpPr>
        <p:spPr bwMode="auto">
          <a:xfrm>
            <a:off x="4611869" y="2334686"/>
            <a:ext cx="10799011" cy="1322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b="1" dirty="0" smtClean="0">
                <a:solidFill>
                  <a:srgbClr val="0000FF"/>
                </a:solidFill>
              </a:rPr>
              <a:t>How one can use particles for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b="1" dirty="0">
                <a:solidFill>
                  <a:srgbClr val="0000FF"/>
                </a:solidFill>
              </a:rPr>
              <a:t>c</a:t>
            </a:r>
            <a:r>
              <a:rPr lang="en-US" altLang="en-US" sz="2800" b="1" dirty="0" smtClean="0">
                <a:solidFill>
                  <a:srgbClr val="0000FF"/>
                </a:solidFill>
              </a:rPr>
              <a:t>ancer treatment?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en-US" b="1" dirty="0">
              <a:solidFill>
                <a:srgbClr val="0000FF"/>
              </a:solidFill>
            </a:endParaRPr>
          </a:p>
        </p:txBody>
      </p:sp>
      <p:sp>
        <p:nvSpPr>
          <p:cNvPr id="13" name="Titel 1"/>
          <p:cNvSpPr txBox="1">
            <a:spLocks/>
          </p:cNvSpPr>
          <p:nvPr/>
        </p:nvSpPr>
        <p:spPr bwMode="auto">
          <a:xfrm>
            <a:off x="4611869" y="3813172"/>
            <a:ext cx="10799011" cy="1978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b="1" dirty="0">
                <a:solidFill>
                  <a:srgbClr val="0000FF"/>
                </a:solidFill>
              </a:rPr>
              <a:t>A</a:t>
            </a:r>
            <a:r>
              <a:rPr lang="en-US" altLang="en-US" sz="2800" b="1" dirty="0" smtClean="0">
                <a:solidFill>
                  <a:srgbClr val="0000FF"/>
                </a:solidFill>
              </a:rPr>
              <a:t>ccelerators for research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b="1" dirty="0" smtClean="0">
                <a:solidFill>
                  <a:srgbClr val="0000FF"/>
                </a:solidFill>
              </a:rPr>
              <a:t>and accelerators for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b="1" dirty="0" smtClean="0">
                <a:solidFill>
                  <a:srgbClr val="0000FF"/>
                </a:solidFill>
              </a:rPr>
              <a:t>cancer treatment</a:t>
            </a:r>
            <a:endParaRPr lang="de-DE" altLang="en-US" sz="2800" b="1" dirty="0">
              <a:solidFill>
                <a:srgbClr val="0000FF"/>
              </a:solidFill>
            </a:endParaRPr>
          </a:p>
        </p:txBody>
      </p:sp>
      <p:sp>
        <p:nvSpPr>
          <p:cNvPr id="14" name="Titel 1"/>
          <p:cNvSpPr txBox="1">
            <a:spLocks/>
          </p:cNvSpPr>
          <p:nvPr/>
        </p:nvSpPr>
        <p:spPr bwMode="auto">
          <a:xfrm>
            <a:off x="5267188" y="5434131"/>
            <a:ext cx="10799011" cy="1322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b="1" dirty="0" smtClean="0">
                <a:solidFill>
                  <a:srgbClr val="7030A0"/>
                </a:solidFill>
              </a:rPr>
              <a:t>One of the aims of PTMC: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b="1" dirty="0" smtClean="0">
                <a:solidFill>
                  <a:srgbClr val="7030A0"/>
                </a:solidFill>
              </a:rPr>
              <a:t>address such questions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en-US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0478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200" y="1490345"/>
            <a:ext cx="8027689" cy="3660775"/>
          </a:xfrm>
        </p:spPr>
      </p:pic>
      <p:sp>
        <p:nvSpPr>
          <p:cNvPr id="5" name="TextBox 4"/>
          <p:cNvSpPr txBox="1"/>
          <p:nvPr/>
        </p:nvSpPr>
        <p:spPr>
          <a:xfrm>
            <a:off x="8736584" y="881096"/>
            <a:ext cx="3194304" cy="5078311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914377"/>
            <a:r>
              <a:rPr lang="en-US" sz="3600" dirty="0"/>
              <a:t>Particle accelerators are our door to access the subatomic dimension… and exploit the atom and its components</a:t>
            </a:r>
            <a:endParaRPr lang="en-GB" sz="3600" dirty="0"/>
          </a:p>
        </p:txBody>
      </p:sp>
      <p:sp>
        <p:nvSpPr>
          <p:cNvPr id="8" name="Title 4"/>
          <p:cNvSpPr>
            <a:spLocks noGrp="1"/>
          </p:cNvSpPr>
          <p:nvPr>
            <p:ph type="title"/>
          </p:nvPr>
        </p:nvSpPr>
        <p:spPr>
          <a:xfrm>
            <a:off x="1397987" y="153573"/>
            <a:ext cx="10084812" cy="590931"/>
          </a:xfrm>
        </p:spPr>
        <p:txBody>
          <a:bodyPr wrap="none">
            <a:spAutoFit/>
          </a:bodyPr>
          <a:lstStyle/>
          <a:p>
            <a:r>
              <a:rPr lang="en-US" altLang="de-DE" sz="3600" b="1" smtClean="0">
                <a:solidFill>
                  <a:srgbClr val="0000FF"/>
                </a:solidFill>
                <a:latin typeface="ArialMT"/>
              </a:rPr>
              <a:t>Accelerators</a:t>
            </a:r>
            <a:r>
              <a:rPr lang="en-US" altLang="de-DE" sz="3600" b="1" dirty="0" smtClean="0">
                <a:solidFill>
                  <a:srgbClr val="0000FF"/>
                </a:solidFill>
                <a:latin typeface="ArialMT"/>
              </a:rPr>
              <a:t>: our key to </a:t>
            </a:r>
            <a:r>
              <a:rPr lang="en-US" altLang="de-DE" sz="3600" b="1" smtClean="0">
                <a:solidFill>
                  <a:srgbClr val="0000FF"/>
                </a:solidFill>
                <a:latin typeface="ArialMT"/>
              </a:rPr>
              <a:t>the subatomic world</a:t>
            </a:r>
            <a:endParaRPr lang="en-US" altLang="de-DE" sz="3600" b="1" dirty="0"/>
          </a:p>
        </p:txBody>
      </p:sp>
      <p:pic>
        <p:nvPicPr>
          <p:cNvPr id="9" name="Picture 8" descr="IPPOG_Logo_coloured">
            <a:extLst>
              <a:ext uri="{FF2B5EF4-FFF2-40B4-BE49-F238E27FC236}">
                <a16:creationId xmlns="" xmlns:a16="http://schemas.microsoft.com/office/drawing/2014/main" id="{55C59A2B-03D3-1148-98FD-5980E82CCF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" y="28892"/>
            <a:ext cx="796925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6" descr="MC-Logo-RG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7627" y="6096000"/>
            <a:ext cx="190817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2874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6300"/>
            <a:ext cx="12192000" cy="5084113"/>
          </a:xfrm>
          <a:prstGeom prst="rect">
            <a:avLst/>
          </a:prstGeom>
        </p:spPr>
      </p:pic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1397987" y="153573"/>
            <a:ext cx="9443611" cy="590931"/>
          </a:xfrm>
        </p:spPr>
        <p:txBody>
          <a:bodyPr wrap="none">
            <a:spAutoFit/>
          </a:bodyPr>
          <a:lstStyle/>
          <a:p>
            <a:r>
              <a:rPr lang="en-US" altLang="de-DE" sz="3600" b="1" dirty="0" smtClean="0">
                <a:solidFill>
                  <a:srgbClr val="0000FF"/>
                </a:solidFill>
                <a:latin typeface="ArialMT"/>
              </a:rPr>
              <a:t>Accelerators: can precisely deliver energy</a:t>
            </a:r>
            <a:endParaRPr lang="en-US" altLang="de-DE" sz="3600" b="1" dirty="0"/>
          </a:p>
        </p:txBody>
      </p:sp>
      <p:pic>
        <p:nvPicPr>
          <p:cNvPr id="8" name="Picture 7" descr="IPPOG_Logo_coloured">
            <a:extLst>
              <a:ext uri="{FF2B5EF4-FFF2-40B4-BE49-F238E27FC236}">
                <a16:creationId xmlns="" xmlns:a16="http://schemas.microsoft.com/office/drawing/2014/main" id="{55C59A2B-03D3-1148-98FD-5980E82CCF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" y="28892"/>
            <a:ext cx="796925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" descr="MC-Logo-RG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7627" y="6096000"/>
            <a:ext cx="190817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93920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5649" y="3363782"/>
            <a:ext cx="7445757" cy="3494218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944785" y="143763"/>
            <a:ext cx="11076622" cy="590931"/>
          </a:xfrm>
        </p:spPr>
        <p:txBody>
          <a:bodyPr wrap="none">
            <a:spAutoFit/>
          </a:bodyPr>
          <a:lstStyle/>
          <a:p>
            <a:r>
              <a:rPr lang="en-US" altLang="de-DE" sz="3600" b="1" dirty="0" smtClean="0">
                <a:solidFill>
                  <a:srgbClr val="0000FF"/>
                </a:solidFill>
                <a:latin typeface="ArialMT"/>
              </a:rPr>
              <a:t>A particle beam can break the DNA and kill </a:t>
            </a:r>
            <a:r>
              <a:rPr lang="en-US" altLang="de-DE" sz="3600" b="1" smtClean="0">
                <a:solidFill>
                  <a:srgbClr val="0000FF"/>
                </a:solidFill>
                <a:latin typeface="ArialMT"/>
              </a:rPr>
              <a:t>a cell</a:t>
            </a:r>
            <a:endParaRPr lang="en-US" altLang="de-DE" sz="3600" b="1" dirty="0"/>
          </a:p>
        </p:txBody>
      </p:sp>
      <p:pic>
        <p:nvPicPr>
          <p:cNvPr id="6" name="Picture 5" descr="IPPOG_Logo_coloured">
            <a:extLst>
              <a:ext uri="{FF2B5EF4-FFF2-40B4-BE49-F238E27FC236}">
                <a16:creationId xmlns="" xmlns:a16="http://schemas.microsoft.com/office/drawing/2014/main" id="{55C59A2B-03D3-1148-98FD-5980E82CCF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" y="28892"/>
            <a:ext cx="796925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MC-Logo-RG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7627" y="6096000"/>
            <a:ext cx="190817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Content Placeholder 5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17" y="775756"/>
            <a:ext cx="5909287" cy="2808692"/>
          </a:xfrm>
        </p:spPr>
      </p:pic>
    </p:spTree>
    <p:extLst>
      <p:ext uri="{BB962C8B-B14F-4D97-AF65-F5344CB8AC3E}">
        <p14:creationId xmlns:p14="http://schemas.microsoft.com/office/powerpoint/2010/main" val="842132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8708" y="3621024"/>
            <a:ext cx="7453292" cy="3236976"/>
          </a:xfrm>
          <a:prstGeom prst="rect">
            <a:avLst/>
          </a:prstGeom>
        </p:spPr>
      </p:pic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990" y="931547"/>
            <a:ext cx="6885330" cy="3310818"/>
          </a:xfrm>
        </p:spPr>
      </p:pic>
      <p:pic>
        <p:nvPicPr>
          <p:cNvPr id="12" name="Picture 11" descr="IPPOG_Logo_coloured">
            <a:extLst>
              <a:ext uri="{FF2B5EF4-FFF2-40B4-BE49-F238E27FC236}">
                <a16:creationId xmlns="" xmlns:a16="http://schemas.microsoft.com/office/drawing/2014/main" id="{55C59A2B-03D3-1148-98FD-5980E82CCF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67" y="44451"/>
            <a:ext cx="796925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itle 4"/>
          <p:cNvSpPr>
            <a:spLocks noGrp="1"/>
          </p:cNvSpPr>
          <p:nvPr>
            <p:ph type="title"/>
          </p:nvPr>
        </p:nvSpPr>
        <p:spPr>
          <a:xfrm>
            <a:off x="463029" y="5116217"/>
            <a:ext cx="5679760" cy="867930"/>
          </a:xfrm>
        </p:spPr>
        <p:txBody>
          <a:bodyPr wrap="none">
            <a:spAutoFit/>
          </a:bodyPr>
          <a:lstStyle/>
          <a:p>
            <a:r>
              <a:rPr lang="en-US" altLang="de-DE" sz="2800" b="1" dirty="0" smtClean="0">
                <a:solidFill>
                  <a:srgbClr val="0000FF"/>
                </a:solidFill>
                <a:latin typeface="ArialMT"/>
              </a:rPr>
              <a:t>And if the cells has the cancer? </a:t>
            </a:r>
            <a:br>
              <a:rPr lang="en-US" altLang="de-DE" sz="2800" b="1" dirty="0" smtClean="0">
                <a:solidFill>
                  <a:srgbClr val="0000FF"/>
                </a:solidFill>
                <a:latin typeface="ArialMT"/>
              </a:rPr>
            </a:br>
            <a:r>
              <a:rPr lang="en-US" altLang="de-DE" sz="2800" b="1" dirty="0" smtClean="0">
                <a:solidFill>
                  <a:srgbClr val="0000FF"/>
                </a:solidFill>
                <a:latin typeface="ArialMT"/>
              </a:rPr>
              <a:t>Killed ! </a:t>
            </a:r>
            <a:endParaRPr lang="en-US" altLang="de-DE" sz="2800" b="1" dirty="0"/>
          </a:p>
        </p:txBody>
      </p:sp>
      <p:sp>
        <p:nvSpPr>
          <p:cNvPr id="16" name="Title 4"/>
          <p:cNvSpPr txBox="1">
            <a:spLocks/>
          </p:cNvSpPr>
          <p:nvPr/>
        </p:nvSpPr>
        <p:spPr>
          <a:xfrm>
            <a:off x="944785" y="143763"/>
            <a:ext cx="11076622" cy="59093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de-DE" sz="3600" b="1" smtClean="0">
                <a:solidFill>
                  <a:srgbClr val="0000FF"/>
                </a:solidFill>
                <a:latin typeface="ArialMT"/>
              </a:rPr>
              <a:t>A particle beam can break the DNA and kill a cell</a:t>
            </a:r>
            <a:endParaRPr lang="en-US" altLang="de-DE" sz="3600" b="1" dirty="0"/>
          </a:p>
        </p:txBody>
      </p:sp>
    </p:spTree>
    <p:extLst>
      <p:ext uri="{BB962C8B-B14F-4D97-AF65-F5344CB8AC3E}">
        <p14:creationId xmlns:p14="http://schemas.microsoft.com/office/powerpoint/2010/main" val="956914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98" y="731520"/>
            <a:ext cx="11746582" cy="536956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249329" y="140589"/>
            <a:ext cx="8289449" cy="590931"/>
          </a:xfrm>
        </p:spPr>
        <p:txBody>
          <a:bodyPr wrap="none">
            <a:spAutoFit/>
          </a:bodyPr>
          <a:lstStyle/>
          <a:p>
            <a:r>
              <a:rPr lang="en-US" altLang="de-DE" sz="3600" b="1" dirty="0" smtClean="0">
                <a:solidFill>
                  <a:srgbClr val="0000FF"/>
                </a:solidFill>
                <a:latin typeface="ArialMT"/>
              </a:rPr>
              <a:t>Hadron therapy  with protons or ions</a:t>
            </a:r>
            <a:endParaRPr lang="en-US" altLang="de-DE" sz="3600" b="1" dirty="0"/>
          </a:p>
        </p:txBody>
      </p:sp>
      <p:pic>
        <p:nvPicPr>
          <p:cNvPr id="6" name="Picture 5" descr="IPPOG_Logo_coloured">
            <a:extLst>
              <a:ext uri="{FF2B5EF4-FFF2-40B4-BE49-F238E27FC236}">
                <a16:creationId xmlns="" xmlns:a16="http://schemas.microsoft.com/office/drawing/2014/main" id="{55C59A2B-03D3-1148-98FD-5980E82CCF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67" y="44451"/>
            <a:ext cx="796925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MC-Logo-RG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7627" y="6096000"/>
            <a:ext cx="190817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8404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3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712915"/>
            <a:ext cx="4565650" cy="3644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4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9650" y="1709739"/>
            <a:ext cx="4629150" cy="364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5824832" y="5495424"/>
            <a:ext cx="4865434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mr-IN" altLang="en-US" sz="3300" b="1" kern="0" dirty="0" smtClean="0">
                <a:solidFill>
                  <a:srgbClr val="0000FF"/>
                </a:solidFill>
                <a:latin typeface="Calibri" charset="0"/>
                <a:ea typeface="Calibri" charset="0"/>
                <a:cs typeface="Calibri" charset="0"/>
              </a:rPr>
              <a:t>……</a:t>
            </a:r>
            <a:r>
              <a:rPr lang="en-US" altLang="en-US" sz="3300" b="1" kern="0" dirty="0" smtClean="0">
                <a:solidFill>
                  <a:srgbClr val="0000FF"/>
                </a:solidFill>
                <a:latin typeface="Calibri" charset="0"/>
                <a:ea typeface="Calibri" charset="0"/>
                <a:cs typeface="Calibri" charset="0"/>
              </a:rPr>
              <a:t>to medical applications</a:t>
            </a:r>
            <a:endParaRPr lang="de-DE" altLang="en-US" sz="3300" b="1" kern="0" dirty="0">
              <a:solidFill>
                <a:srgbClr val="0000FF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10" name="Picture 10" descr="MC-Logo-RGB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8074" y="6095588"/>
            <a:ext cx="1871662" cy="74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 descr="IPPOG_Logo_coloured">
            <a:extLst>
              <a:ext uri="{FF2B5EF4-FFF2-40B4-BE49-F238E27FC236}">
                <a16:creationId xmlns="" xmlns:a16="http://schemas.microsoft.com/office/drawing/2014/main" id="{55C59A2B-03D3-1148-98FD-5980E82CCF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67" y="44451"/>
            <a:ext cx="796925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el 1"/>
          <p:cNvSpPr txBox="1">
            <a:spLocks/>
          </p:cNvSpPr>
          <p:nvPr/>
        </p:nvSpPr>
        <p:spPr bwMode="auto">
          <a:xfrm>
            <a:off x="3429105" y="44451"/>
            <a:ext cx="13293684" cy="1182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b="1" dirty="0" smtClean="0">
                <a:solidFill>
                  <a:srgbClr val="0000FF"/>
                </a:solidFill>
              </a:rPr>
              <a:t>Accelerators for health</a:t>
            </a:r>
            <a:endParaRPr lang="de-DE" altLang="en-US" sz="3600" b="1" dirty="0">
              <a:solidFill>
                <a:srgbClr val="0000FF"/>
              </a:solidFill>
            </a:endParaRPr>
          </a:p>
        </p:txBody>
      </p:sp>
      <p:sp>
        <p:nvSpPr>
          <p:cNvPr id="13" name="Titel 1"/>
          <p:cNvSpPr txBox="1">
            <a:spLocks/>
          </p:cNvSpPr>
          <p:nvPr/>
        </p:nvSpPr>
        <p:spPr bwMode="auto">
          <a:xfrm>
            <a:off x="1524000" y="914398"/>
            <a:ext cx="13293684" cy="1182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b="1" dirty="0" smtClean="0">
                <a:solidFill>
                  <a:srgbClr val="0000FF"/>
                </a:solidFill>
              </a:rPr>
              <a:t>From fundamental research</a:t>
            </a:r>
            <a:r>
              <a:rPr lang="mr-IN" altLang="en-US" b="1" dirty="0" smtClean="0">
                <a:solidFill>
                  <a:srgbClr val="0000FF"/>
                </a:solidFill>
              </a:rPr>
              <a:t>…</a:t>
            </a:r>
            <a:r>
              <a:rPr lang="el-GR" altLang="en-US" b="1" dirty="0" smtClean="0">
                <a:solidFill>
                  <a:srgbClr val="0000FF"/>
                </a:solidFill>
              </a:rPr>
              <a:t> </a:t>
            </a:r>
            <a:endParaRPr lang="de-DE" altLang="en-US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053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365" y="44451"/>
            <a:ext cx="9579427" cy="6705600"/>
          </a:xfrm>
        </p:spPr>
      </p:pic>
      <p:pic>
        <p:nvPicPr>
          <p:cNvPr id="5" name="Picture 10" descr="MC-Logo-RG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8074" y="6095588"/>
            <a:ext cx="1871662" cy="74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IPPOG_Logo_coloured">
            <a:extLst>
              <a:ext uri="{FF2B5EF4-FFF2-40B4-BE49-F238E27FC236}">
                <a16:creationId xmlns="" xmlns:a16="http://schemas.microsoft.com/office/drawing/2014/main" id="{55C59A2B-03D3-1148-98FD-5980E82CCF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67" y="44451"/>
            <a:ext cx="796925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6160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608" y="1722120"/>
            <a:ext cx="5942872" cy="440436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28323BF7-5951-1A4F-8718-85EC24B4CF06}"/>
              </a:ext>
            </a:extLst>
          </p:cNvPr>
          <p:cNvSpPr/>
          <p:nvPr/>
        </p:nvSpPr>
        <p:spPr>
          <a:xfrm>
            <a:off x="-304800" y="1128961"/>
            <a:ext cx="1262260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7030A0"/>
                </a:solidFill>
              </a:rPr>
              <a:t>Heavy-ion Physicist, involved with medical applications of heavy-ions for cancer therapy</a:t>
            </a:r>
            <a:endParaRPr lang="x-none" sz="2400" b="1" dirty="0">
              <a:solidFill>
                <a:srgbClr val="7030A0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28323BF7-5951-1A4F-8718-85EC24B4CF06}"/>
              </a:ext>
            </a:extLst>
          </p:cNvPr>
          <p:cNvSpPr/>
          <p:nvPr/>
        </p:nvSpPr>
        <p:spPr>
          <a:xfrm>
            <a:off x="35440" y="6136054"/>
            <a:ext cx="1262260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70C0"/>
                </a:solidFill>
              </a:rPr>
              <a:t>Virtual visit: ALICE heavy-ion experiment at CERN</a:t>
            </a:r>
            <a:r>
              <a:rPr lang="en-US" sz="2400" b="1" smtClean="0">
                <a:solidFill>
                  <a:srgbClr val="0070C0"/>
                </a:solidFill>
              </a:rPr>
              <a:t>. </a:t>
            </a:r>
            <a:endParaRPr lang="x-none" sz="2400" b="1" dirty="0">
              <a:solidFill>
                <a:srgbClr val="C00000"/>
              </a:solidFill>
            </a:endParaRPr>
          </a:p>
        </p:txBody>
      </p:sp>
      <p:pic>
        <p:nvPicPr>
          <p:cNvPr id="9" name="Picture 5" descr="LRsaba_CERN_0212_3199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0320" y="1722120"/>
            <a:ext cx="5562600" cy="4385242"/>
          </a:xfrm>
          <a:prstGeom prst="rect">
            <a:avLst/>
          </a:prstGeom>
          <a:solidFill>
            <a:srgbClr val="FFFFFF"/>
          </a:solidFill>
          <a:ln w="9525">
            <a:solidFill>
              <a:srgbClr val="4F81BD"/>
            </a:solidFill>
            <a:miter lim="800000"/>
            <a:headEnd/>
            <a:tailEnd/>
          </a:ln>
        </p:spPr>
      </p:pic>
      <p:sp>
        <p:nvSpPr>
          <p:cNvPr id="10" name="Titel 1"/>
          <p:cNvSpPr txBox="1">
            <a:spLocks/>
          </p:cNvSpPr>
          <p:nvPr/>
        </p:nvSpPr>
        <p:spPr bwMode="auto">
          <a:xfrm>
            <a:off x="1280161" y="207157"/>
            <a:ext cx="9951720" cy="570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3600" b="1" dirty="0" smtClean="0">
                <a:solidFill>
                  <a:srgbClr val="0000FF"/>
                </a:solidFill>
              </a:rPr>
              <a:t>Heavy-ion research and </a:t>
            </a:r>
            <a:r>
              <a:rPr lang="en-US" altLang="en-US" sz="3600" b="1" smtClean="0">
                <a:solidFill>
                  <a:srgbClr val="0000FF"/>
                </a:solidFill>
              </a:rPr>
              <a:t>heavy-ion therapy</a:t>
            </a:r>
            <a:endParaRPr lang="de-DE" altLang="en-US" sz="3600" b="1" dirty="0">
              <a:solidFill>
                <a:srgbClr val="0000FF"/>
              </a:solidFill>
            </a:endParaRPr>
          </a:p>
        </p:txBody>
      </p:sp>
      <p:pic>
        <p:nvPicPr>
          <p:cNvPr id="11" name="Picture 10" descr="IPPOG_Logo_coloured">
            <a:extLst>
              <a:ext uri="{FF2B5EF4-FFF2-40B4-BE49-F238E27FC236}">
                <a16:creationId xmlns="" xmlns:a16="http://schemas.microsoft.com/office/drawing/2014/main" id="{55C59A2B-03D3-1148-98FD-5980E82CCF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" y="28892"/>
            <a:ext cx="796925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7280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5" name="Picture 9" descr="http://www.myradiotherapy.com/general/treatment/Treatment_Machines/files/Linac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470" y="1798319"/>
            <a:ext cx="2255012" cy="4015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3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B99CBE3-E6E4-674D-8ADD-DC25FDE73494}" type="slidenum">
              <a:rPr lang="en-GB" altLang="en-US" sz="1400">
                <a:solidFill>
                  <a:srgbClr val="898989"/>
                </a:solidFill>
                <a:latin typeface="Calibri" charset="0"/>
              </a:rPr>
              <a:pPr>
                <a:spcBef>
                  <a:spcPct val="0"/>
                </a:spcBef>
                <a:buFontTx/>
                <a:buNone/>
              </a:pPr>
              <a:t>20</a:t>
            </a:fld>
            <a:endParaRPr lang="en-GB" altLang="en-US" sz="140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13" name="Titel 1"/>
          <p:cNvSpPr txBox="1">
            <a:spLocks/>
          </p:cNvSpPr>
          <p:nvPr/>
        </p:nvSpPr>
        <p:spPr bwMode="auto">
          <a:xfrm>
            <a:off x="1698625" y="23813"/>
            <a:ext cx="9242633" cy="109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z="3600" b="1" kern="0" dirty="0" smtClean="0">
                <a:solidFill>
                  <a:srgbClr val="0000FF"/>
                </a:solidFill>
                <a:latin typeface="Calibri" charset="0"/>
                <a:ea typeface="Calibri" charset="0"/>
                <a:cs typeface="Calibri" charset="0"/>
              </a:rPr>
              <a:t>Accelerators for health</a:t>
            </a:r>
            <a:endParaRPr lang="de-DE" altLang="en-US" sz="3600" b="1" kern="0" dirty="0" err="1" smtClean="0">
              <a:solidFill>
                <a:srgbClr val="0000FF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15" name="Picture 10" descr="MC-Logo-RG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8074" y="6095588"/>
            <a:ext cx="1871662" cy="74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5" descr="IPPOG_Logo_coloured">
            <a:extLst>
              <a:ext uri="{FF2B5EF4-FFF2-40B4-BE49-F238E27FC236}">
                <a16:creationId xmlns="" xmlns:a16="http://schemas.microsoft.com/office/drawing/2014/main" id="{55C59A2B-03D3-1148-98FD-5980E82CCF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67" y="44451"/>
            <a:ext cx="796925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Content Placeholder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54959" y="1798318"/>
            <a:ext cx="3783286" cy="4015691"/>
          </a:xfrm>
          <a:prstGeom prst="rect">
            <a:avLst/>
          </a:prstGeom>
        </p:spPr>
      </p:pic>
      <p:pic>
        <p:nvPicPr>
          <p:cNvPr id="19" name="Content Placeholder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3762" y="1798318"/>
            <a:ext cx="5215974" cy="4015691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13470" y="929759"/>
            <a:ext cx="201741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b="1" smtClean="0">
                <a:solidFill>
                  <a:srgbClr val="0000FF"/>
                </a:solidFill>
              </a:rPr>
              <a:t>Conventional x-ray </a:t>
            </a:r>
          </a:p>
          <a:p>
            <a:r>
              <a:rPr lang="en-US" altLang="en-US" b="1" dirty="0" smtClean="0">
                <a:solidFill>
                  <a:srgbClr val="0000FF"/>
                </a:solidFill>
              </a:rPr>
              <a:t>Radiotherapy 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2854959" y="975925"/>
            <a:ext cx="38183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b="1" dirty="0" smtClean="0">
                <a:solidFill>
                  <a:srgbClr val="0000FF"/>
                </a:solidFill>
              </a:rPr>
              <a:t>Particle/Hadron Therapy with protons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6653485" y="984215"/>
            <a:ext cx="41006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b="1" dirty="0" smtClean="0">
                <a:solidFill>
                  <a:srgbClr val="0000FF"/>
                </a:solidFill>
              </a:rPr>
              <a:t>Hadron Therapy centers in Europe (2018)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5965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614" y="327793"/>
            <a:ext cx="3601430" cy="2201911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614" y="2663866"/>
            <a:ext cx="3664527" cy="20404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2458" y="1254600"/>
            <a:ext cx="5151698" cy="281853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2458" y="4145201"/>
            <a:ext cx="5151698" cy="253116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614" y="4802650"/>
            <a:ext cx="3664527" cy="1873717"/>
          </a:xfrm>
          <a:prstGeom prst="rect">
            <a:avLst/>
          </a:prstGeom>
        </p:spPr>
      </p:pic>
      <p:sp>
        <p:nvSpPr>
          <p:cNvPr id="10" name="Content Placeholder 3">
            <a:extLst>
              <a:ext uri="{FF2B5EF4-FFF2-40B4-BE49-F238E27FC236}">
                <a16:creationId xmlns:a16="http://schemas.microsoft.com/office/drawing/2014/main" xmlns="" id="{7D500144-3611-F844-AC2B-CDFF2D2D857C}"/>
              </a:ext>
            </a:extLst>
          </p:cNvPr>
          <p:cNvSpPr txBox="1">
            <a:spLocks/>
          </p:cNvSpPr>
          <p:nvPr/>
        </p:nvSpPr>
        <p:spPr>
          <a:xfrm>
            <a:off x="8981131" y="866865"/>
            <a:ext cx="2721579" cy="387735"/>
          </a:xfrm>
          <a:prstGeom prst="rect">
            <a:avLst/>
          </a:prstGeom>
        </p:spPr>
        <p:txBody>
          <a:bodyPr vert="horz" wrap="non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de-DE" sz="2133" dirty="0" err="1" smtClean="0">
                <a:solidFill>
                  <a:srgbClr val="0000FF"/>
                </a:solidFill>
                <a:latin typeface="ArialMT"/>
              </a:rPr>
              <a:t>MedAustron</a:t>
            </a:r>
            <a:r>
              <a:rPr lang="en-US" altLang="de-DE" sz="2133" dirty="0" smtClean="0">
                <a:solidFill>
                  <a:srgbClr val="0000FF"/>
                </a:solidFill>
                <a:latin typeface="ArialMT"/>
              </a:rPr>
              <a:t>, </a:t>
            </a:r>
            <a:r>
              <a:rPr lang="el-GR" altLang="de-DE" sz="2133" dirty="0" smtClean="0">
                <a:solidFill>
                  <a:srgbClr val="0000FF"/>
                </a:solidFill>
                <a:latin typeface="ArialMT"/>
              </a:rPr>
              <a:t>Α</a:t>
            </a:r>
            <a:r>
              <a:rPr lang="en-US" altLang="de-DE" sz="2133" dirty="0" err="1" smtClean="0">
                <a:solidFill>
                  <a:srgbClr val="0000FF"/>
                </a:solidFill>
                <a:latin typeface="ArialMT"/>
              </a:rPr>
              <a:t>ustria</a:t>
            </a:r>
            <a:r>
              <a:rPr lang="en-US" altLang="de-DE" sz="2133" dirty="0" smtClean="0">
                <a:solidFill>
                  <a:srgbClr val="0000FF"/>
                </a:solidFill>
                <a:latin typeface="ArialMT"/>
              </a:rPr>
              <a:t> </a:t>
            </a:r>
            <a:endParaRPr lang="en-US" altLang="de-DE" sz="2133" dirty="0">
              <a:solidFill>
                <a:srgbClr val="0000FF"/>
              </a:solidFill>
              <a:latin typeface="ArialMT"/>
            </a:endParaRP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xmlns="" id="{7D500144-3611-F844-AC2B-CDFF2D2D857C}"/>
              </a:ext>
            </a:extLst>
          </p:cNvPr>
          <p:cNvSpPr txBox="1">
            <a:spLocks/>
          </p:cNvSpPr>
          <p:nvPr/>
        </p:nvSpPr>
        <p:spPr>
          <a:xfrm>
            <a:off x="4168596" y="4316606"/>
            <a:ext cx="1869807" cy="387735"/>
          </a:xfrm>
          <a:prstGeom prst="rect">
            <a:avLst/>
          </a:prstGeom>
        </p:spPr>
        <p:txBody>
          <a:bodyPr vert="horz" wrap="non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de-DE" sz="2133" dirty="0" smtClean="0">
                <a:solidFill>
                  <a:srgbClr val="0000FF"/>
                </a:solidFill>
                <a:latin typeface="ArialMT"/>
              </a:rPr>
              <a:t>HIT, Germany</a:t>
            </a:r>
            <a:endParaRPr lang="en-US" altLang="de-DE" sz="2133" dirty="0">
              <a:solidFill>
                <a:srgbClr val="0000FF"/>
              </a:solidFill>
              <a:latin typeface="ArialMT"/>
            </a:endParaRP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xmlns="" id="{7D500144-3611-F844-AC2B-CDFF2D2D857C}"/>
              </a:ext>
            </a:extLst>
          </p:cNvPr>
          <p:cNvSpPr txBox="1">
            <a:spLocks/>
          </p:cNvSpPr>
          <p:nvPr/>
        </p:nvSpPr>
        <p:spPr>
          <a:xfrm>
            <a:off x="4138140" y="6288632"/>
            <a:ext cx="1900264" cy="387735"/>
          </a:xfrm>
          <a:prstGeom prst="rect">
            <a:avLst/>
          </a:prstGeom>
        </p:spPr>
        <p:txBody>
          <a:bodyPr vert="horz" wrap="non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de-DE" sz="2133" dirty="0">
                <a:solidFill>
                  <a:srgbClr val="0000FF"/>
                </a:solidFill>
                <a:latin typeface="ArialMT"/>
              </a:rPr>
              <a:t>M</a:t>
            </a:r>
            <a:r>
              <a:rPr lang="en-US" altLang="de-DE" sz="2133" dirty="0" smtClean="0">
                <a:solidFill>
                  <a:srgbClr val="0000FF"/>
                </a:solidFill>
                <a:latin typeface="ArialMT"/>
              </a:rPr>
              <a:t>IT, Germany</a:t>
            </a:r>
            <a:endParaRPr lang="en-US" altLang="de-DE" sz="2133" dirty="0">
              <a:solidFill>
                <a:srgbClr val="0000FF"/>
              </a:solidFill>
              <a:latin typeface="ArialMT"/>
            </a:endParaRP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xmlns="" id="{7D500144-3611-F844-AC2B-CDFF2D2D857C}"/>
              </a:ext>
            </a:extLst>
          </p:cNvPr>
          <p:cNvSpPr txBox="1">
            <a:spLocks/>
          </p:cNvSpPr>
          <p:nvPr/>
        </p:nvSpPr>
        <p:spPr>
          <a:xfrm>
            <a:off x="4138140" y="2127065"/>
            <a:ext cx="1625766" cy="387735"/>
          </a:xfrm>
          <a:prstGeom prst="rect">
            <a:avLst/>
          </a:prstGeom>
        </p:spPr>
        <p:txBody>
          <a:bodyPr vert="horz" wrap="non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de-DE" sz="2133" dirty="0" smtClean="0">
                <a:solidFill>
                  <a:srgbClr val="0000FF"/>
                </a:solidFill>
                <a:latin typeface="ArialMT"/>
              </a:rPr>
              <a:t>CNAO, </a:t>
            </a:r>
            <a:r>
              <a:rPr lang="el-GR" altLang="de-DE" sz="2133" dirty="0" smtClean="0">
                <a:solidFill>
                  <a:srgbClr val="0000FF"/>
                </a:solidFill>
                <a:latin typeface="ArialMT"/>
              </a:rPr>
              <a:t>Ι</a:t>
            </a:r>
            <a:r>
              <a:rPr lang="en-US" altLang="de-DE" sz="2133" dirty="0" err="1" smtClean="0">
                <a:solidFill>
                  <a:srgbClr val="0000FF"/>
                </a:solidFill>
                <a:latin typeface="ArialMT"/>
              </a:rPr>
              <a:t>taly</a:t>
            </a:r>
            <a:endParaRPr lang="en-US" altLang="de-DE" sz="2133" dirty="0">
              <a:solidFill>
                <a:srgbClr val="0000FF"/>
              </a:solidFill>
              <a:latin typeface="ArialMT"/>
            </a:endParaRPr>
          </a:p>
        </p:txBody>
      </p:sp>
      <p:sp>
        <p:nvSpPr>
          <p:cNvPr id="14" name="Titel 1"/>
          <p:cNvSpPr txBox="1">
            <a:spLocks/>
          </p:cNvSpPr>
          <p:nvPr/>
        </p:nvSpPr>
        <p:spPr bwMode="auto">
          <a:xfrm>
            <a:off x="4168596" y="253133"/>
            <a:ext cx="10799011" cy="88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 smtClean="0">
                <a:solidFill>
                  <a:srgbClr val="0000FF"/>
                </a:solidFill>
              </a:rPr>
              <a:t>Four carbon-ion cancer therapy centers in Europe</a:t>
            </a:r>
            <a:endParaRPr lang="de-DE" altLang="en-US" sz="2400" b="1" dirty="0">
              <a:solidFill>
                <a:srgbClr val="0000FF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159766" y="2438849"/>
            <a:ext cx="20267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 smtClean="0">
                <a:solidFill>
                  <a:srgbClr val="C00000"/>
                </a:solidFill>
              </a:rPr>
              <a:t>Video-visit@CNAO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7792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5080"/>
            <a:ext cx="12192000" cy="6152920"/>
          </a:xfrm>
          <a:prstGeom prst="rect">
            <a:avLst/>
          </a:prstGeom>
        </p:spPr>
      </p:pic>
      <p:sp>
        <p:nvSpPr>
          <p:cNvPr id="3" name="Title 4"/>
          <p:cNvSpPr txBox="1">
            <a:spLocks/>
          </p:cNvSpPr>
          <p:nvPr/>
        </p:nvSpPr>
        <p:spPr>
          <a:xfrm>
            <a:off x="2764482" y="44451"/>
            <a:ext cx="6046912" cy="646331"/>
          </a:xfrm>
          <a:prstGeom prst="rect">
            <a:avLst/>
          </a:prstGeom>
        </p:spPr>
        <p:txBody>
          <a:bodyPr wrap="none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altLang="de-DE" sz="3600" b="1" smtClean="0">
                <a:solidFill>
                  <a:srgbClr val="0000FF"/>
                </a:solidFill>
                <a:latin typeface="+mn-lt"/>
              </a:rPr>
              <a:t>Virtual Hadron </a:t>
            </a:r>
            <a:r>
              <a:rPr lang="en-US" altLang="de-DE" sz="3600" b="1" dirty="0" smtClean="0">
                <a:solidFill>
                  <a:srgbClr val="0000FF"/>
                </a:solidFill>
                <a:latin typeface="+mn-lt"/>
              </a:rPr>
              <a:t>Therapy Center</a:t>
            </a:r>
            <a:endParaRPr lang="en-US" altLang="de-DE" sz="3600" b="1" dirty="0">
              <a:latin typeface="+mn-lt"/>
            </a:endParaRPr>
          </a:p>
        </p:txBody>
      </p:sp>
      <p:pic>
        <p:nvPicPr>
          <p:cNvPr id="4" name="Picture 3" descr="IPPOG_Logo_coloured">
            <a:extLst>
              <a:ext uri="{FF2B5EF4-FFF2-40B4-BE49-F238E27FC236}">
                <a16:creationId xmlns="" xmlns:a16="http://schemas.microsoft.com/office/drawing/2014/main" id="{55C59A2B-03D3-1148-98FD-5980E82CCF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67" y="44451"/>
            <a:ext cx="796925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7184" y="44451"/>
            <a:ext cx="1934816" cy="1453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2784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02920"/>
            <a:ext cx="4160520" cy="6004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itle 4"/>
          <p:cNvSpPr txBox="1">
            <a:spLocks/>
          </p:cNvSpPr>
          <p:nvPr/>
        </p:nvSpPr>
        <p:spPr bwMode="auto">
          <a:xfrm>
            <a:off x="2080260" y="453072"/>
            <a:ext cx="11069053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anchor="ctr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>
              <a:defRPr/>
            </a:pPr>
            <a:r>
              <a:rPr lang="en-US" altLang="en-US" sz="2800" b="1" kern="0" dirty="0" smtClean="0">
                <a:solidFill>
                  <a:srgbClr val="0000FF"/>
                </a:solidFill>
                <a:latin typeface="ArialMT" charset="0"/>
              </a:rPr>
              <a:t>Next generation facility for cancer </a:t>
            </a:r>
            <a:r>
              <a:rPr lang="en-US" altLang="en-US" sz="2800" b="1" kern="0" dirty="0" err="1" smtClean="0">
                <a:solidFill>
                  <a:srgbClr val="0000FF"/>
                </a:solidFill>
                <a:latin typeface="ArialMT" charset="0"/>
              </a:rPr>
              <a:t>tumour</a:t>
            </a:r>
            <a:r>
              <a:rPr lang="en-US" altLang="en-US" sz="2800" b="1" kern="0" dirty="0" smtClean="0">
                <a:solidFill>
                  <a:srgbClr val="0000FF"/>
                </a:solidFill>
                <a:latin typeface="ArialMT" charset="0"/>
              </a:rPr>
              <a:t> therapy </a:t>
            </a:r>
          </a:p>
          <a:p>
            <a:pPr>
              <a:defRPr/>
            </a:pPr>
            <a:r>
              <a:rPr lang="en-US" altLang="en-US" sz="2800" b="1" kern="0" dirty="0" smtClean="0">
                <a:solidFill>
                  <a:srgbClr val="0000FF"/>
                </a:solidFill>
                <a:latin typeface="ArialMT" charset="0"/>
              </a:rPr>
              <a:t>and research with heavy-ion beams</a:t>
            </a:r>
            <a:endParaRPr lang="en-US" altLang="en-US" sz="2800" b="1" kern="0" dirty="0"/>
          </a:p>
        </p:txBody>
      </p:sp>
      <p:sp>
        <p:nvSpPr>
          <p:cNvPr id="16" name="Title 4"/>
          <p:cNvSpPr txBox="1">
            <a:spLocks/>
          </p:cNvSpPr>
          <p:nvPr/>
        </p:nvSpPr>
        <p:spPr bwMode="auto">
          <a:xfrm>
            <a:off x="406004" y="6208132"/>
            <a:ext cx="119328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anchor="ctr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>
              <a:defRPr/>
            </a:pPr>
            <a:r>
              <a:rPr lang="en-US" altLang="en-US" sz="2400" b="1" kern="0" dirty="0" smtClean="0">
                <a:solidFill>
                  <a:srgbClr val="7030A0"/>
                </a:solidFill>
                <a:latin typeface="ArialMT" charset="0"/>
              </a:rPr>
              <a:t>Proposal for a facility in South East Europe: SEEIIST</a:t>
            </a:r>
            <a:endParaRPr lang="en-US" altLang="en-US" sz="2400" b="1" kern="0" dirty="0">
              <a:solidFill>
                <a:srgbClr val="7030A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0379290" y="5551674"/>
            <a:ext cx="1472519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2000" b="1" dirty="0" smtClean="0">
                <a:solidFill>
                  <a:schemeClr val="bg1"/>
                </a:solidFill>
              </a:rPr>
              <a:t>Δ. </a:t>
            </a:r>
            <a:r>
              <a:rPr lang="el-GR" sz="2000" b="1" dirty="0" err="1" smtClean="0">
                <a:solidFill>
                  <a:schemeClr val="bg1"/>
                </a:solidFill>
              </a:rPr>
              <a:t>Καπρινης</a:t>
            </a:r>
            <a:endParaRPr lang="el-GR" altLang="en-US" dirty="0">
              <a:solidFill>
                <a:schemeClr val="bg1"/>
              </a:solidFill>
              <a:ea typeface="Courier New" charset="0"/>
            </a:endParaRPr>
          </a:p>
          <a:p>
            <a:endParaRPr lang="en-US" dirty="0"/>
          </a:p>
        </p:txBody>
      </p:sp>
      <p:pic>
        <p:nvPicPr>
          <p:cNvPr id="8" name="Picture 7" descr="IPPOG_Logo_coloured">
            <a:extLst>
              <a:ext uri="{FF2B5EF4-FFF2-40B4-BE49-F238E27FC236}">
                <a16:creationId xmlns="" xmlns:a16="http://schemas.microsoft.com/office/drawing/2014/main" id="{55C59A2B-03D3-1148-98FD-5980E82CCF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67" y="44451"/>
            <a:ext cx="796925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566" y="1910148"/>
            <a:ext cx="7454900" cy="4089400"/>
          </a:xfrm>
          <a:prstGeom prst="rect">
            <a:avLst/>
          </a:prstGeom>
        </p:spPr>
      </p:pic>
      <p:pic>
        <p:nvPicPr>
          <p:cNvPr id="11" name="Picture 10" descr="MC-Logo-RGB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8074" y="6095588"/>
            <a:ext cx="1871662" cy="74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50099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Text Box 4"/>
          <p:cNvSpPr txBox="1">
            <a:spLocks noChangeArrowheads="1"/>
          </p:cNvSpPr>
          <p:nvPr/>
        </p:nvSpPr>
        <p:spPr bwMode="auto">
          <a:xfrm>
            <a:off x="2812077" y="28012"/>
            <a:ext cx="271780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2000" dirty="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2000" dirty="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2000" dirty="0" smtClean="0">
                <a:solidFill>
                  <a:schemeClr val="tx2"/>
                </a:solidFill>
              </a:rPr>
              <a:t>600 </a:t>
            </a:r>
            <a:r>
              <a:rPr lang="en-US" altLang="de-DE" sz="2000" dirty="0" smtClean="0">
                <a:solidFill>
                  <a:schemeClr val="tx2"/>
                </a:solidFill>
              </a:rPr>
              <a:t>tons</a:t>
            </a:r>
            <a:endParaRPr lang="de-DE" altLang="de-DE" sz="2000" dirty="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2000" dirty="0">
                <a:solidFill>
                  <a:schemeClr val="tx2"/>
                </a:solidFill>
              </a:rPr>
              <a:t>   </a:t>
            </a:r>
          </a:p>
        </p:txBody>
      </p:sp>
      <p:sp>
        <p:nvSpPr>
          <p:cNvPr id="9" name="Title 4"/>
          <p:cNvSpPr txBox="1">
            <a:spLocks/>
          </p:cNvSpPr>
          <p:nvPr/>
        </p:nvSpPr>
        <p:spPr bwMode="auto">
          <a:xfrm>
            <a:off x="88108" y="517237"/>
            <a:ext cx="275748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>
              <a:defRPr/>
            </a:pPr>
            <a:r>
              <a:rPr lang="en-US" altLang="en-US" sz="3200" b="1" kern="0" dirty="0">
                <a:solidFill>
                  <a:srgbClr val="0000FF"/>
                </a:solidFill>
                <a:latin typeface="ArialMT" charset="0"/>
              </a:rPr>
              <a:t>Gantry </a:t>
            </a:r>
            <a:r>
              <a:rPr lang="en-US" altLang="en-US" sz="3200" b="1" kern="0" dirty="0" smtClean="0">
                <a:solidFill>
                  <a:srgbClr val="0000FF"/>
                </a:solidFill>
                <a:latin typeface="ArialMT" charset="0"/>
              </a:rPr>
              <a:t>at</a:t>
            </a:r>
            <a:r>
              <a:rPr lang="el-GR" altLang="en-US" sz="3200" b="1" kern="0" dirty="0" smtClean="0">
                <a:solidFill>
                  <a:srgbClr val="0000FF"/>
                </a:solidFill>
                <a:latin typeface="ArialMT" charset="0"/>
              </a:rPr>
              <a:t> </a:t>
            </a:r>
            <a:r>
              <a:rPr lang="en-US" altLang="en-US" sz="3200" b="1" kern="0" dirty="0" smtClean="0">
                <a:solidFill>
                  <a:srgbClr val="0000FF"/>
                </a:solidFill>
                <a:latin typeface="ArialMT" charset="0"/>
              </a:rPr>
              <a:t>HIT</a:t>
            </a:r>
            <a:endParaRPr lang="en-US" altLang="en-US" sz="3200" b="1" kern="0" dirty="0"/>
          </a:p>
        </p:txBody>
      </p:sp>
      <p:pic>
        <p:nvPicPr>
          <p:cNvPr id="164872" name="Picture 2" descr="E:\Dienstreisen\2014_Dresden_DPG\Material\Gantry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08" y="1110350"/>
            <a:ext cx="4003676" cy="5691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itle 4"/>
          <p:cNvSpPr txBox="1">
            <a:spLocks/>
          </p:cNvSpPr>
          <p:nvPr/>
        </p:nvSpPr>
        <p:spPr bwMode="auto">
          <a:xfrm>
            <a:off x="8423170" y="553102"/>
            <a:ext cx="367119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>
              <a:defRPr/>
            </a:pPr>
            <a:r>
              <a:rPr lang="en-US" altLang="en-US" sz="3200" b="1" kern="0" dirty="0">
                <a:solidFill>
                  <a:srgbClr val="0000FF"/>
                </a:solidFill>
                <a:latin typeface="ArialMT" charset="0"/>
              </a:rPr>
              <a:t>Gantry </a:t>
            </a:r>
            <a:r>
              <a:rPr lang="en-US" altLang="en-US" sz="3200" b="1" kern="0" dirty="0" smtClean="0">
                <a:solidFill>
                  <a:srgbClr val="0000FF"/>
                </a:solidFill>
                <a:latin typeface="ArialMT" charset="0"/>
              </a:rPr>
              <a:t>at</a:t>
            </a:r>
            <a:r>
              <a:rPr lang="el-GR" altLang="en-US" sz="3200" b="1" kern="0" dirty="0" smtClean="0">
                <a:solidFill>
                  <a:srgbClr val="0000FF"/>
                </a:solidFill>
                <a:latin typeface="ArialMT" charset="0"/>
              </a:rPr>
              <a:t> </a:t>
            </a:r>
            <a:r>
              <a:rPr lang="en-US" altLang="en-US" sz="3200" b="1" kern="0" dirty="0" smtClean="0">
                <a:solidFill>
                  <a:srgbClr val="0000FF"/>
                </a:solidFill>
                <a:latin typeface="ArialMT" charset="0"/>
              </a:rPr>
              <a:t>SEEIIST</a:t>
            </a:r>
            <a:endParaRPr lang="en-US" altLang="en-US" sz="3200" b="1" kern="0" dirty="0"/>
          </a:p>
        </p:txBody>
      </p:sp>
      <p:sp>
        <p:nvSpPr>
          <p:cNvPr id="20" name="Text Box 4"/>
          <p:cNvSpPr txBox="1">
            <a:spLocks noChangeArrowheads="1"/>
          </p:cNvSpPr>
          <p:nvPr/>
        </p:nvSpPr>
        <p:spPr bwMode="auto">
          <a:xfrm>
            <a:off x="7094441" y="49413"/>
            <a:ext cx="271780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2000" dirty="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2000" dirty="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2000" dirty="0" smtClean="0">
                <a:solidFill>
                  <a:schemeClr val="tx2"/>
                </a:solidFill>
              </a:rPr>
              <a:t>40 </a:t>
            </a:r>
            <a:r>
              <a:rPr lang="en-US" altLang="de-DE" sz="2000" dirty="0" smtClean="0">
                <a:solidFill>
                  <a:schemeClr val="tx2"/>
                </a:solidFill>
              </a:rPr>
              <a:t>tons</a:t>
            </a:r>
            <a:endParaRPr lang="de-DE" altLang="de-DE" sz="2000" dirty="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2000" dirty="0">
                <a:solidFill>
                  <a:schemeClr val="tx2"/>
                </a:solidFill>
              </a:rPr>
              <a:t>   </a:t>
            </a:r>
          </a:p>
        </p:txBody>
      </p:sp>
      <p:sp>
        <p:nvSpPr>
          <p:cNvPr id="21" name="Title 4"/>
          <p:cNvSpPr txBox="1">
            <a:spLocks/>
          </p:cNvSpPr>
          <p:nvPr/>
        </p:nvSpPr>
        <p:spPr bwMode="auto">
          <a:xfrm>
            <a:off x="2394067" y="0"/>
            <a:ext cx="698139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>
              <a:defRPr/>
            </a:pPr>
            <a:r>
              <a:rPr lang="en-US" altLang="en-US" sz="3600" b="1" kern="0" dirty="0" smtClean="0">
                <a:solidFill>
                  <a:srgbClr val="0000FF"/>
                </a:solidFill>
                <a:latin typeface="ArialMT" charset="0"/>
              </a:rPr>
              <a:t>Accelerator and Beam Delivery</a:t>
            </a:r>
            <a:endParaRPr lang="en-US" altLang="en-US" sz="3600" b="1" kern="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4777" y="2987040"/>
            <a:ext cx="5238900" cy="387096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9931" y="1110350"/>
            <a:ext cx="5672069" cy="2489871"/>
          </a:xfrm>
          <a:prstGeom prst="rect">
            <a:avLst/>
          </a:prstGeom>
        </p:spPr>
      </p:pic>
      <p:sp>
        <p:nvSpPr>
          <p:cNvPr id="3" name="Up Arrow 2"/>
          <p:cNvSpPr/>
          <p:nvPr/>
        </p:nvSpPr>
        <p:spPr>
          <a:xfrm rot="3120000" flipH="1">
            <a:off x="6148733" y="1355054"/>
            <a:ext cx="82582" cy="3564810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6" descr="MC-Logo-RGB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7627" y="6096000"/>
            <a:ext cx="190817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itle 4"/>
          <p:cNvSpPr txBox="1">
            <a:spLocks/>
          </p:cNvSpPr>
          <p:nvPr/>
        </p:nvSpPr>
        <p:spPr bwMode="auto">
          <a:xfrm>
            <a:off x="9375466" y="3845302"/>
            <a:ext cx="1758815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>
              <a:defRPr/>
            </a:pPr>
            <a:r>
              <a:rPr lang="en-US" altLang="en-US" sz="3200" b="1" kern="0" dirty="0" smtClean="0">
                <a:solidFill>
                  <a:srgbClr val="0000FF"/>
                </a:solidFill>
                <a:latin typeface="ArialMT" charset="0"/>
              </a:rPr>
              <a:t>SEEIIST</a:t>
            </a:r>
          </a:p>
          <a:p>
            <a:pPr>
              <a:defRPr/>
            </a:pPr>
            <a:r>
              <a:rPr lang="en-US" altLang="en-US" sz="3200" b="1" kern="0" dirty="0" smtClean="0">
                <a:solidFill>
                  <a:srgbClr val="0000FF"/>
                </a:solidFill>
                <a:latin typeface="ArialMT" charset="0"/>
              </a:rPr>
              <a:t>facility</a:t>
            </a:r>
            <a:endParaRPr lang="en-US" altLang="en-US" sz="3200" b="1" kern="0" dirty="0"/>
          </a:p>
        </p:txBody>
      </p:sp>
      <p:pic>
        <p:nvPicPr>
          <p:cNvPr id="17" name="Picture 16" descr="IPPOG_Logo_coloured">
            <a:extLst>
              <a:ext uri="{FF2B5EF4-FFF2-40B4-BE49-F238E27FC236}">
                <a16:creationId xmlns="" xmlns:a16="http://schemas.microsoft.com/office/drawing/2014/main" id="{55C59A2B-03D3-1148-98FD-5980E82CCF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67" y="44452"/>
            <a:ext cx="605993" cy="58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435660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569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0" y="1979613"/>
            <a:ext cx="4864100" cy="480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9570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8201" y="23814"/>
            <a:ext cx="7948613" cy="192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9571" name="Rectangle 3"/>
          <p:cNvSpPr>
            <a:spLocks noChangeArrowheads="1"/>
          </p:cNvSpPr>
          <p:nvPr/>
        </p:nvSpPr>
        <p:spPr bwMode="auto">
          <a:xfrm>
            <a:off x="5662589" y="1926895"/>
            <a:ext cx="584249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800" b="1" dirty="0">
                <a:latin typeface="Calibri" charset="0"/>
                <a:hlinkClick r:id="rId4"/>
              </a:rPr>
              <a:t>https://indico.cern.ch/event/840212/</a:t>
            </a:r>
            <a:endParaRPr lang="en-US" altLang="en-US" sz="2800" b="1" dirty="0"/>
          </a:p>
        </p:txBody>
      </p:sp>
      <p:sp>
        <p:nvSpPr>
          <p:cNvPr id="17" name="Title 4"/>
          <p:cNvSpPr txBox="1">
            <a:spLocks/>
          </p:cNvSpPr>
          <p:nvPr/>
        </p:nvSpPr>
        <p:spPr bwMode="auto">
          <a:xfrm>
            <a:off x="4003675" y="23813"/>
            <a:ext cx="59007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>
              <a:defRPr/>
            </a:pPr>
            <a:r>
              <a:rPr lang="en-US" sz="3200" b="1" kern="0" dirty="0">
                <a:solidFill>
                  <a:schemeClr val="bg1"/>
                </a:solidFill>
                <a:latin typeface="ArialMT" charset="0"/>
              </a:rPr>
              <a:t>Particle Therapy </a:t>
            </a:r>
            <a:r>
              <a:rPr lang="en-US" sz="3200" b="1" kern="0" dirty="0" err="1">
                <a:solidFill>
                  <a:schemeClr val="bg1"/>
                </a:solidFill>
                <a:latin typeface="ArialMT" charset="0"/>
              </a:rPr>
              <a:t>MasterClass</a:t>
            </a:r>
            <a:endParaRPr lang="en-US" sz="3200" b="1" kern="0" dirty="0">
              <a:solidFill>
                <a:schemeClr val="bg1"/>
              </a:solidFill>
              <a:latin typeface="ArialMT" charset="0"/>
            </a:endParaRPr>
          </a:p>
        </p:txBody>
      </p:sp>
      <p:sp>
        <p:nvSpPr>
          <p:cNvPr id="13" name="Title 4"/>
          <p:cNvSpPr txBox="1">
            <a:spLocks/>
          </p:cNvSpPr>
          <p:nvPr/>
        </p:nvSpPr>
        <p:spPr bwMode="auto">
          <a:xfrm>
            <a:off x="7051830" y="2868491"/>
            <a:ext cx="462819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>
              <a:defRPr/>
            </a:pPr>
            <a:r>
              <a:rPr lang="en-US" sz="2400" b="1" kern="0" dirty="0" smtClean="0">
                <a:solidFill>
                  <a:srgbClr val="0000FF"/>
                </a:solidFill>
                <a:latin typeface="ArialMT" charset="0"/>
              </a:rPr>
              <a:t>Material in different languages</a:t>
            </a:r>
            <a:endParaRPr lang="en-US" sz="2400" b="1" kern="0" dirty="0">
              <a:solidFill>
                <a:srgbClr val="0000FF"/>
              </a:solidFill>
              <a:latin typeface="ArialMT" charset="0"/>
            </a:endParaRPr>
          </a:p>
          <a:p>
            <a:pPr>
              <a:defRPr/>
            </a:pPr>
            <a:endParaRPr lang="en-US" sz="2400" b="1" kern="0" dirty="0">
              <a:solidFill>
                <a:srgbClr val="0000FF"/>
              </a:solidFill>
              <a:latin typeface="ArialMT" charset="0"/>
            </a:endParaRPr>
          </a:p>
          <a:p>
            <a:pPr>
              <a:defRPr/>
            </a:pPr>
            <a:r>
              <a:rPr lang="en-US" sz="2400" b="1" kern="0" dirty="0" smtClean="0">
                <a:solidFill>
                  <a:srgbClr val="0000FF"/>
                </a:solidFill>
                <a:latin typeface="ArialMT" charset="0"/>
              </a:rPr>
              <a:t>Animations</a:t>
            </a:r>
            <a:endParaRPr lang="en-US" sz="2400" b="1" kern="0" dirty="0">
              <a:solidFill>
                <a:srgbClr val="0000FF"/>
              </a:solidFill>
              <a:latin typeface="ArialMT" charset="0"/>
            </a:endParaRPr>
          </a:p>
        </p:txBody>
      </p:sp>
      <p:pic>
        <p:nvPicPr>
          <p:cNvPr id="9" name="Picture 10" descr="MC-Logo-RGB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8074" y="6095588"/>
            <a:ext cx="1871662" cy="74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IPPOG_Logo_coloured">
            <a:extLst>
              <a:ext uri="{FF2B5EF4-FFF2-40B4-BE49-F238E27FC236}">
                <a16:creationId xmlns="" xmlns:a16="http://schemas.microsoft.com/office/drawing/2014/main" id="{55C59A2B-03D3-1148-98FD-5980E82CCF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67" y="44451"/>
            <a:ext cx="796925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866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6511" y="863601"/>
            <a:ext cx="10542689" cy="5994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7" name="Rectangle 1"/>
          <p:cNvSpPr>
            <a:spLocks noChangeArrowheads="1"/>
          </p:cNvSpPr>
          <p:nvPr/>
        </p:nvSpPr>
        <p:spPr bwMode="auto">
          <a:xfrm>
            <a:off x="8871214" y="965462"/>
            <a:ext cx="24479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C00000"/>
                </a:solidFill>
              </a:rPr>
              <a:t>88-430 MeV/u carbon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C00000"/>
                </a:solidFill>
              </a:rPr>
              <a:t>50-221 MeV/u protons</a:t>
            </a:r>
          </a:p>
        </p:txBody>
      </p:sp>
      <p:sp>
        <p:nvSpPr>
          <p:cNvPr id="54278" name="Text Box 7"/>
          <p:cNvSpPr txBox="1">
            <a:spLocks noChangeArrowheads="1"/>
          </p:cNvSpPr>
          <p:nvPr/>
        </p:nvSpPr>
        <p:spPr bwMode="auto">
          <a:xfrm>
            <a:off x="887311" y="880797"/>
            <a:ext cx="1966912" cy="62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3" tIns="34286" rIns="68573" bIns="34286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 err="1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Pb-Pb</a:t>
            </a:r>
            <a:r>
              <a:rPr lang="el-GR" altLang="en-US" sz="1800" dirty="0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 </a:t>
            </a:r>
            <a:r>
              <a:rPr lang="el-GR" altLang="en-US" sz="1800" dirty="0" err="1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at</a:t>
            </a:r>
            <a:r>
              <a:rPr lang="el-GR" altLang="en-US" sz="1800" dirty="0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 5.5 </a:t>
            </a:r>
            <a:r>
              <a:rPr lang="el-GR" altLang="en-US" sz="1800" dirty="0" err="1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TeV</a:t>
            </a:r>
            <a:endParaRPr lang="en-US" altLang="en-US" sz="1800" dirty="0">
              <a:solidFill>
                <a:srgbClr val="C00000"/>
              </a:solidFill>
              <a:ea typeface="ヒラギノ角ゴ Pro W3" charset="-128"/>
              <a:cs typeface="ヒラギノ角ゴ Pro W3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l-GR" altLang="en-US" sz="1800" dirty="0" err="1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pp</a:t>
            </a:r>
            <a:r>
              <a:rPr lang="el-GR" altLang="en-US" sz="1800" dirty="0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 </a:t>
            </a:r>
            <a:r>
              <a:rPr lang="el-GR" altLang="en-US" sz="1800" dirty="0" err="1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at</a:t>
            </a:r>
            <a:r>
              <a:rPr lang="el-GR" altLang="en-US" sz="1800" dirty="0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 14 </a:t>
            </a:r>
            <a:r>
              <a:rPr lang="el-GR" altLang="en-US" sz="1800" dirty="0" err="1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TeV</a:t>
            </a:r>
            <a:endParaRPr lang="el-GR" altLang="en-US" sz="1800" dirty="0">
              <a:solidFill>
                <a:srgbClr val="C00000"/>
              </a:solidFill>
              <a:ea typeface="ヒラギノ角ゴ Pro W3" charset="-128"/>
              <a:cs typeface="ヒラギノ角ゴ Pro W3" charset="-128"/>
            </a:endParaRPr>
          </a:p>
        </p:txBody>
      </p:sp>
      <p:pic>
        <p:nvPicPr>
          <p:cNvPr id="6" name="Picture 5" descr="IPPOG_Logo_coloured">
            <a:extLst>
              <a:ext uri="{FF2B5EF4-FFF2-40B4-BE49-F238E27FC236}">
                <a16:creationId xmlns="" xmlns:a16="http://schemas.microsoft.com/office/drawing/2014/main" id="{55C59A2B-03D3-1148-98FD-5980E82CCF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67" y="44451"/>
            <a:ext cx="796925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el 1"/>
          <p:cNvSpPr txBox="1">
            <a:spLocks/>
          </p:cNvSpPr>
          <p:nvPr/>
        </p:nvSpPr>
        <p:spPr bwMode="auto">
          <a:xfrm>
            <a:off x="1367419" y="58474"/>
            <a:ext cx="9951720" cy="570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3600" b="1" dirty="0" smtClean="0">
                <a:solidFill>
                  <a:srgbClr val="0000FF"/>
                </a:solidFill>
              </a:rPr>
              <a:t>Heavy-ion research and </a:t>
            </a:r>
            <a:r>
              <a:rPr lang="en-US" altLang="en-US" sz="3600" b="1" smtClean="0">
                <a:solidFill>
                  <a:srgbClr val="0000FF"/>
                </a:solidFill>
              </a:rPr>
              <a:t>heavy-ion therapy</a:t>
            </a: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0445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545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8201" y="23814"/>
            <a:ext cx="7948613" cy="192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le 4"/>
          <p:cNvSpPr txBox="1">
            <a:spLocks/>
          </p:cNvSpPr>
          <p:nvPr/>
        </p:nvSpPr>
        <p:spPr bwMode="auto">
          <a:xfrm>
            <a:off x="2074863" y="2228851"/>
            <a:ext cx="78295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>
              <a:defRPr/>
            </a:pPr>
            <a:r>
              <a:rPr lang="en-US" sz="2400" b="1" kern="0" dirty="0">
                <a:solidFill>
                  <a:srgbClr val="0000FF"/>
                </a:solidFill>
                <a:latin typeface="ArialMT" charset="0"/>
              </a:rPr>
              <a:t>Aim: benefits for society from fundamental research</a:t>
            </a:r>
          </a:p>
        </p:txBody>
      </p:sp>
      <p:sp>
        <p:nvSpPr>
          <p:cNvPr id="108547" name="Rectangle 3"/>
          <p:cNvSpPr>
            <a:spLocks noChangeArrowheads="1"/>
          </p:cNvSpPr>
          <p:nvPr/>
        </p:nvSpPr>
        <p:spPr bwMode="auto">
          <a:xfrm>
            <a:off x="6602413" y="1866900"/>
            <a:ext cx="3721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>
                <a:latin typeface="Calibri" charset="0"/>
                <a:hlinkClick r:id="rId3"/>
              </a:rPr>
              <a:t>https://indico.cern.ch/event/840212/</a:t>
            </a:r>
            <a:endParaRPr lang="en-US" altLang="en-US" sz="1800"/>
          </a:p>
        </p:txBody>
      </p:sp>
      <p:sp>
        <p:nvSpPr>
          <p:cNvPr id="15" name="Title 4"/>
          <p:cNvSpPr txBox="1">
            <a:spLocks/>
          </p:cNvSpPr>
          <p:nvPr/>
        </p:nvSpPr>
        <p:spPr bwMode="auto">
          <a:xfrm>
            <a:off x="1689100" y="3284538"/>
            <a:ext cx="88709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>
              <a:defRPr/>
            </a:pPr>
            <a:r>
              <a:rPr lang="en-US" sz="2400" b="1" kern="0" dirty="0">
                <a:solidFill>
                  <a:srgbClr val="0000FF"/>
                </a:solidFill>
                <a:latin typeface="ArialMT" charset="0"/>
              </a:rPr>
              <a:t>Aim: enhance awareness </a:t>
            </a:r>
            <a:r>
              <a:rPr lang="en-US" sz="2400" b="1" kern="0">
                <a:solidFill>
                  <a:srgbClr val="0000FF"/>
                </a:solidFill>
                <a:latin typeface="ArialMT" charset="0"/>
              </a:rPr>
              <a:t>on HT cancer </a:t>
            </a:r>
            <a:r>
              <a:rPr lang="en-US" sz="2400" b="1" kern="0" dirty="0">
                <a:solidFill>
                  <a:srgbClr val="0000FF"/>
                </a:solidFill>
                <a:latin typeface="ArialMT" charset="0"/>
              </a:rPr>
              <a:t>therapy possibilities</a:t>
            </a:r>
            <a:endParaRPr lang="en-US" sz="2400" b="1" kern="0" dirty="0"/>
          </a:p>
        </p:txBody>
      </p:sp>
      <p:sp>
        <p:nvSpPr>
          <p:cNvPr id="5" name="Rectangle 4"/>
          <p:cNvSpPr/>
          <p:nvPr/>
        </p:nvSpPr>
        <p:spPr>
          <a:xfrm>
            <a:off x="2124075" y="2690813"/>
            <a:ext cx="8199438" cy="6461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b="1" kern="0" dirty="0">
                <a:solidFill>
                  <a:srgbClr val="C00000"/>
                </a:solidFill>
                <a:latin typeface="ArialMT" charset="0"/>
              </a:rPr>
              <a:t>Direct applications for health of instrumentation and methods </a:t>
            </a:r>
          </a:p>
          <a:p>
            <a:pPr>
              <a:defRPr/>
            </a:pPr>
            <a:r>
              <a:rPr lang="en-US" b="1" kern="0" dirty="0">
                <a:solidFill>
                  <a:srgbClr val="C00000"/>
                </a:solidFill>
                <a:latin typeface="ArialMT" charset="0"/>
              </a:rPr>
              <a:t>developed for fundamental research: accelerators, detectors, software....</a:t>
            </a:r>
            <a:endParaRPr lang="en-US" b="1" kern="0" dirty="0">
              <a:solidFill>
                <a:srgbClr val="C00000"/>
              </a:solidFill>
            </a:endParaRPr>
          </a:p>
        </p:txBody>
      </p:sp>
      <p:sp>
        <p:nvSpPr>
          <p:cNvPr id="17" name="Title 4"/>
          <p:cNvSpPr txBox="1">
            <a:spLocks/>
          </p:cNvSpPr>
          <p:nvPr/>
        </p:nvSpPr>
        <p:spPr bwMode="auto">
          <a:xfrm>
            <a:off x="4003675" y="23813"/>
            <a:ext cx="59007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>
              <a:defRPr/>
            </a:pPr>
            <a:r>
              <a:rPr lang="en-US" sz="3200" b="1" kern="0" dirty="0">
                <a:solidFill>
                  <a:schemeClr val="bg1"/>
                </a:solidFill>
                <a:latin typeface="ArialMT" charset="0"/>
              </a:rPr>
              <a:t>Particle Therapy </a:t>
            </a:r>
            <a:r>
              <a:rPr lang="en-US" sz="3200" b="1" kern="0" dirty="0" err="1">
                <a:solidFill>
                  <a:schemeClr val="bg1"/>
                </a:solidFill>
                <a:latin typeface="ArialMT" charset="0"/>
              </a:rPr>
              <a:t>MasterClass</a:t>
            </a:r>
            <a:endParaRPr lang="en-US" sz="3200" b="1" kern="0" dirty="0">
              <a:solidFill>
                <a:schemeClr val="bg1"/>
              </a:solidFill>
              <a:latin typeface="ArialMT" charset="0"/>
            </a:endParaRPr>
          </a:p>
        </p:txBody>
      </p:sp>
      <p:pic>
        <p:nvPicPr>
          <p:cNvPr id="108551" name="Pictur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9650" y="4341813"/>
            <a:ext cx="3379788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Rectangle 19"/>
          <p:cNvSpPr/>
          <p:nvPr/>
        </p:nvSpPr>
        <p:spPr>
          <a:xfrm>
            <a:off x="2028825" y="3744914"/>
            <a:ext cx="8858250" cy="3698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b="1" kern="0" dirty="0">
                <a:solidFill>
                  <a:srgbClr val="C00000"/>
                </a:solidFill>
                <a:latin typeface="ArialMT" charset="0"/>
              </a:rPr>
              <a:t>From Bethe Bloch ionization for PID  to Bragg peak for cancer therapy</a:t>
            </a:r>
            <a:endParaRPr lang="en-US" b="1" kern="0" dirty="0">
              <a:solidFill>
                <a:srgbClr val="C00000"/>
              </a:solidFill>
            </a:endParaRPr>
          </a:p>
        </p:txBody>
      </p:sp>
      <p:pic>
        <p:nvPicPr>
          <p:cNvPr id="108553" name="Picture 6" descr="MC-Logo-RGB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7627" y="6096000"/>
            <a:ext cx="190817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8554" name="Picture 2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1" y="4311650"/>
            <a:ext cx="3065463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 descr="IPPOG_Logo_coloured">
            <a:extLst>
              <a:ext uri="{FF2B5EF4-FFF2-40B4-BE49-F238E27FC236}">
                <a16:creationId xmlns="" xmlns:a16="http://schemas.microsoft.com/office/drawing/2014/main" id="{55C59A2B-03D3-1148-98FD-5980E82CCF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67" y="44451"/>
            <a:ext cx="796925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8054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937" name="HadronTherapyFacility_30_03_2015">
            <a:hlinkClick r:id="" action="ppaction://media"/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76835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7939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DC18A5F-A562-7443-B7BF-BA2820D1DB49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28</a:t>
            </a:fld>
            <a:endParaRPr lang="en-US" altLang="en-US" sz="1400"/>
          </a:p>
        </p:txBody>
      </p:sp>
      <p:pic>
        <p:nvPicPr>
          <p:cNvPr id="5" name="Picture 4" descr="IPPOG_Logo_coloured">
            <a:extLst>
              <a:ext uri="{FF2B5EF4-FFF2-40B4-BE49-F238E27FC236}">
                <a16:creationId xmlns="" xmlns:a16="http://schemas.microsoft.com/office/drawing/2014/main" id="{55C59A2B-03D3-1148-98FD-5980E82CCF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67" y="44451"/>
            <a:ext cx="796925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2908" y="327026"/>
            <a:ext cx="1244600" cy="965200"/>
          </a:xfrm>
          <a:prstGeom prst="rect">
            <a:avLst/>
          </a:prstGeom>
        </p:spPr>
      </p:pic>
      <p:pic>
        <p:nvPicPr>
          <p:cNvPr id="8" name="Picture 10" descr="MC-Logo-RGB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8074" y="6095588"/>
            <a:ext cx="1871662" cy="74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3174751" y="5964359"/>
            <a:ext cx="584249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800" b="1" dirty="0">
                <a:latin typeface="Calibri" charset="0"/>
                <a:hlinkClick r:id="rId6"/>
              </a:rPr>
              <a:t>https://indico.cern.ch/event/840212/</a:t>
            </a:r>
            <a:endParaRPr lang="en-US" alt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89232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268" y="953943"/>
            <a:ext cx="6638811" cy="4433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351" name="Rectangle 3"/>
          <p:cNvSpPr>
            <a:spLocks noChangeArrowheads="1"/>
          </p:cNvSpPr>
          <p:nvPr/>
        </p:nvSpPr>
        <p:spPr bwMode="auto">
          <a:xfrm>
            <a:off x="258812" y="5650721"/>
            <a:ext cx="1088631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 b="1" dirty="0" smtClean="0">
                <a:solidFill>
                  <a:srgbClr val="7030A0"/>
                </a:solidFill>
              </a:rPr>
              <a:t>Pioneered heavy-ion (carbon) therapy for cancer </a:t>
            </a:r>
            <a:r>
              <a:rPr lang="en-US" altLang="en-US" sz="2400" b="1" dirty="0" err="1" smtClean="0">
                <a:solidFill>
                  <a:srgbClr val="7030A0"/>
                </a:solidFill>
              </a:rPr>
              <a:t>tumours</a:t>
            </a:r>
            <a:r>
              <a:rPr lang="en-US" altLang="en-US" sz="2400" b="1" dirty="0" smtClean="0">
                <a:solidFill>
                  <a:srgbClr val="7030A0"/>
                </a:solidFill>
              </a:rPr>
              <a:t> in Europe (90s).</a:t>
            </a:r>
            <a:endParaRPr lang="en-US" altLang="en-US" sz="2400" b="1" dirty="0">
              <a:solidFill>
                <a:srgbClr val="7030A0"/>
              </a:solidFill>
            </a:endParaRPr>
          </a:p>
        </p:txBody>
      </p:sp>
      <p:pic>
        <p:nvPicPr>
          <p:cNvPr id="13" name="Picture 12" descr="IPPOG_Logo_coloured">
            <a:extLst>
              <a:ext uri="{FF2B5EF4-FFF2-40B4-BE49-F238E27FC236}">
                <a16:creationId xmlns="" xmlns:a16="http://schemas.microsoft.com/office/drawing/2014/main" id="{55C59A2B-03D3-1148-98FD-5980E82CCF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67" y="44451"/>
            <a:ext cx="796925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itel 1"/>
          <p:cNvSpPr txBox="1">
            <a:spLocks/>
          </p:cNvSpPr>
          <p:nvPr/>
        </p:nvSpPr>
        <p:spPr bwMode="auto">
          <a:xfrm>
            <a:off x="975360" y="119857"/>
            <a:ext cx="11441315" cy="570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3600" b="1" dirty="0" smtClean="0">
                <a:solidFill>
                  <a:srgbClr val="0000FF"/>
                </a:solidFill>
              </a:rPr>
              <a:t>Heavy-ion research and </a:t>
            </a:r>
            <a:r>
              <a:rPr lang="en-US" altLang="en-US" sz="3600" b="1" smtClean="0">
                <a:solidFill>
                  <a:srgbClr val="0000FF"/>
                </a:solidFill>
              </a:rPr>
              <a:t>heavy-ion therapy at GSI</a:t>
            </a:r>
            <a:endParaRPr lang="de-DE" altLang="en-US" sz="3600" b="1" dirty="0">
              <a:solidFill>
                <a:srgbClr val="0000FF"/>
              </a:solidFill>
            </a:endParaRPr>
          </a:p>
        </p:txBody>
      </p:sp>
      <p:pic>
        <p:nvPicPr>
          <p:cNvPr id="16" name="Content Placeholder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7150" y="923290"/>
            <a:ext cx="2990850" cy="446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</p:pic>
      <p:pic>
        <p:nvPicPr>
          <p:cNvPr id="7" name="Picture 6" descr="MC-Logo-RGB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7627" y="6096000"/>
            <a:ext cx="190817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65666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761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1464" y="908050"/>
            <a:ext cx="6137275" cy="446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7762" name="Text Box 4"/>
          <p:cNvSpPr txBox="1">
            <a:spLocks noChangeArrowheads="1"/>
          </p:cNvSpPr>
          <p:nvPr/>
        </p:nvSpPr>
        <p:spPr bwMode="auto">
          <a:xfrm>
            <a:off x="1774825" y="1144588"/>
            <a:ext cx="2089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de-DE" sz="1800">
              <a:solidFill>
                <a:srgbClr val="000000"/>
              </a:solidFill>
            </a:endParaRPr>
          </a:p>
        </p:txBody>
      </p:sp>
      <p:sp>
        <p:nvSpPr>
          <p:cNvPr id="117763" name="Text Box 6"/>
          <p:cNvSpPr txBox="1">
            <a:spLocks noChangeArrowheads="1"/>
          </p:cNvSpPr>
          <p:nvPr/>
        </p:nvSpPr>
        <p:spPr bwMode="auto">
          <a:xfrm>
            <a:off x="1703389" y="6488113"/>
            <a:ext cx="32146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2000" i="1" dirty="0">
                <a:solidFill>
                  <a:srgbClr val="FFFFFF"/>
                </a:solidFill>
              </a:rPr>
              <a:t>Haberer</a:t>
            </a:r>
            <a:r>
              <a:rPr lang="de-DE" altLang="de-DE" sz="1800" i="1" dirty="0">
                <a:solidFill>
                  <a:srgbClr val="FFFFFF"/>
                </a:solidFill>
              </a:rPr>
              <a:t> et al., NIM A , 1993</a:t>
            </a:r>
          </a:p>
        </p:txBody>
      </p:sp>
      <p:sp>
        <p:nvSpPr>
          <p:cNvPr id="117764" name="Text Box 6"/>
          <p:cNvSpPr txBox="1">
            <a:spLocks noChangeArrowheads="1"/>
          </p:cNvSpPr>
          <p:nvPr/>
        </p:nvSpPr>
        <p:spPr bwMode="auto">
          <a:xfrm>
            <a:off x="1395414" y="5313415"/>
            <a:ext cx="32146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2000" b="1" i="1">
                <a:solidFill>
                  <a:srgbClr val="2B4FCD"/>
                </a:solidFill>
              </a:rPr>
              <a:t>Haberer</a:t>
            </a:r>
            <a:r>
              <a:rPr lang="de-DE" altLang="de-DE" sz="1800" b="1" i="1">
                <a:solidFill>
                  <a:srgbClr val="2B4FCD"/>
                </a:solidFill>
              </a:rPr>
              <a:t> et al., NIM A , 1993</a:t>
            </a:r>
          </a:p>
        </p:txBody>
      </p:sp>
      <p:sp>
        <p:nvSpPr>
          <p:cNvPr id="10" name="Title 4"/>
          <p:cNvSpPr txBox="1">
            <a:spLocks/>
          </p:cNvSpPr>
          <p:nvPr/>
        </p:nvSpPr>
        <p:spPr bwMode="auto">
          <a:xfrm>
            <a:off x="1490163" y="4865094"/>
            <a:ext cx="3025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>
              <a:defRPr/>
            </a:pPr>
            <a:r>
              <a:rPr lang="en-US" sz="2400" b="1" kern="0" dirty="0" err="1">
                <a:solidFill>
                  <a:schemeClr val="bg1"/>
                </a:solidFill>
                <a:latin typeface="ArialMT" charset="0"/>
              </a:rPr>
              <a:t>Rasterscan</a:t>
            </a:r>
            <a:r>
              <a:rPr lang="en-US" sz="2400" b="1" kern="0" dirty="0">
                <a:solidFill>
                  <a:schemeClr val="bg1"/>
                </a:solidFill>
                <a:latin typeface="ArialMT" charset="0"/>
              </a:rPr>
              <a:t> Method</a:t>
            </a:r>
          </a:p>
        </p:txBody>
      </p:sp>
      <p:pic>
        <p:nvPicPr>
          <p:cNvPr id="117766" name="Content Placeholder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7150" y="908050"/>
            <a:ext cx="2990850" cy="446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</p:pic>
      <p:pic>
        <p:nvPicPr>
          <p:cNvPr id="11" name="Picture 10" descr="IPPOG_Logo_coloured">
            <a:extLst>
              <a:ext uri="{FF2B5EF4-FFF2-40B4-BE49-F238E27FC236}">
                <a16:creationId xmlns="" xmlns:a16="http://schemas.microsoft.com/office/drawing/2014/main" id="{55C59A2B-03D3-1148-98FD-5980E82CCF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67" y="44451"/>
            <a:ext cx="796925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923132" y="5864851"/>
            <a:ext cx="10840278" cy="703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lvl="1">
              <a:lnSpc>
                <a:spcPct val="50000"/>
              </a:lnSpc>
              <a:spcBef>
                <a:spcPts val="1688"/>
              </a:spcBef>
              <a:buNone/>
            </a:pPr>
            <a:r>
              <a:rPr lang="en-US" altLang="en-US" sz="2400" b="1" dirty="0" smtClean="0">
                <a:solidFill>
                  <a:srgbClr val="A40000"/>
                </a:solidFill>
                <a:ea typeface="ＭＳ Ｐゴシック" charset="-128"/>
              </a:rPr>
              <a:t>Implemented in the Heidelberg and Marburg Ion Treatment centers </a:t>
            </a:r>
          </a:p>
          <a:p>
            <a:pPr lvl="1">
              <a:lnSpc>
                <a:spcPct val="50000"/>
              </a:lnSpc>
              <a:spcBef>
                <a:spcPts val="1688"/>
              </a:spcBef>
              <a:buNone/>
            </a:pPr>
            <a:r>
              <a:rPr lang="en-US" altLang="en-US" sz="2400" b="1" dirty="0" smtClean="0">
                <a:solidFill>
                  <a:srgbClr val="A40000"/>
                </a:solidFill>
                <a:ea typeface="ＭＳ Ｐゴシック" charset="-128"/>
              </a:rPr>
              <a:t>(HIT and MIT) in Germany</a:t>
            </a:r>
            <a:endParaRPr lang="en-US" altLang="en-US" sz="2400" b="1" dirty="0">
              <a:solidFill>
                <a:srgbClr val="A40000"/>
              </a:solidFill>
              <a:ea typeface="ＭＳ Ｐゴシック" charset="-128"/>
            </a:endParaRPr>
          </a:p>
        </p:txBody>
      </p:sp>
      <p:sp>
        <p:nvSpPr>
          <p:cNvPr id="14" name="Titel 1"/>
          <p:cNvSpPr txBox="1">
            <a:spLocks/>
          </p:cNvSpPr>
          <p:nvPr/>
        </p:nvSpPr>
        <p:spPr bwMode="auto">
          <a:xfrm>
            <a:off x="975360" y="119857"/>
            <a:ext cx="11441315" cy="570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3600" b="1" dirty="0" smtClean="0">
                <a:solidFill>
                  <a:srgbClr val="0000FF"/>
                </a:solidFill>
              </a:rPr>
              <a:t>Heavy-ion research and </a:t>
            </a:r>
            <a:r>
              <a:rPr lang="en-US" altLang="en-US" sz="3600" b="1" smtClean="0">
                <a:solidFill>
                  <a:srgbClr val="0000FF"/>
                </a:solidFill>
              </a:rPr>
              <a:t>heavy-ion therapy at GSI</a:t>
            </a:r>
            <a:endParaRPr lang="de-DE" altLang="en-US" sz="3600" b="1" dirty="0">
              <a:solidFill>
                <a:srgbClr val="0000FF"/>
              </a:solidFill>
            </a:endParaRPr>
          </a:p>
        </p:txBody>
      </p:sp>
      <p:pic>
        <p:nvPicPr>
          <p:cNvPr id="12" name="Picture 6" descr="MC-Logo-RGB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7627" y="6096000"/>
            <a:ext cx="190817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2466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9970" y="2840880"/>
            <a:ext cx="8224459" cy="4604051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EBE30-3689-42B7-ABF5-604AC779A0A8}" type="slidenum">
              <a:rPr lang="el-GR" smtClean="0"/>
              <a:t>5</a:t>
            </a:fld>
            <a:endParaRPr lang="el-GR" dirty="0"/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28323BF7-5951-1A4F-8718-85EC24B4CF06}"/>
              </a:ext>
            </a:extLst>
          </p:cNvPr>
          <p:cNvSpPr/>
          <p:nvPr/>
        </p:nvSpPr>
        <p:spPr>
          <a:xfrm>
            <a:off x="1012580" y="6264875"/>
            <a:ext cx="8969620" cy="913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667" b="1" dirty="0" smtClean="0">
                <a:solidFill>
                  <a:srgbClr val="7030A0"/>
                </a:solidFill>
              </a:rPr>
              <a:t>International </a:t>
            </a:r>
            <a:r>
              <a:rPr lang="en-US" sz="2667" b="1" dirty="0" err="1" smtClean="0">
                <a:solidFill>
                  <a:srgbClr val="7030A0"/>
                </a:solidFill>
              </a:rPr>
              <a:t>MasterClasses</a:t>
            </a:r>
            <a:r>
              <a:rPr lang="en-US" sz="2667" b="1" dirty="0">
                <a:solidFill>
                  <a:srgbClr val="7030A0"/>
                </a:solidFill>
              </a:rPr>
              <a:t> </a:t>
            </a:r>
            <a:r>
              <a:rPr lang="en-US" sz="2667" b="1" dirty="0" smtClean="0">
                <a:solidFill>
                  <a:srgbClr val="7030A0"/>
                </a:solidFill>
                <a:hlinkClick r:id="rId3"/>
              </a:rPr>
              <a:t>https</a:t>
            </a:r>
            <a:r>
              <a:rPr lang="en-US" sz="2667" b="1" dirty="0" smtClean="0">
                <a:solidFill>
                  <a:srgbClr val="7030A0"/>
                </a:solidFill>
                <a:hlinkClick r:id="rId3"/>
              </a:rPr>
              <a:t>://physicsmasterclasses.org/</a:t>
            </a:r>
            <a:endParaRPr lang="en-US" sz="2667" b="1" dirty="0" smtClean="0">
              <a:solidFill>
                <a:srgbClr val="7030A0"/>
              </a:solidFill>
            </a:endParaRPr>
          </a:p>
          <a:p>
            <a:pPr algn="ctr"/>
            <a:endParaRPr lang="x-none" sz="2667" b="1" dirty="0">
              <a:solidFill>
                <a:srgbClr val="7030A0"/>
              </a:solidFill>
            </a:endParaRPr>
          </a:p>
        </p:txBody>
      </p:sp>
      <p:pic>
        <p:nvPicPr>
          <p:cNvPr id="9" name="Picture 8" descr="IPPOG_Logo_coloured">
            <a:extLst>
              <a:ext uri="{FF2B5EF4-FFF2-40B4-BE49-F238E27FC236}">
                <a16:creationId xmlns="" xmlns:a16="http://schemas.microsoft.com/office/drawing/2014/main" id="{55C59A2B-03D3-1148-98FD-5980E82CCF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67" y="44451"/>
            <a:ext cx="796925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0" descr="MC-Logo-RGB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8074" y="6095588"/>
            <a:ext cx="1871662" cy="74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tel 1"/>
          <p:cNvSpPr txBox="1">
            <a:spLocks/>
          </p:cNvSpPr>
          <p:nvPr/>
        </p:nvSpPr>
        <p:spPr bwMode="auto">
          <a:xfrm>
            <a:off x="1752601" y="50802"/>
            <a:ext cx="9099790" cy="86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l" eaLnBrk="1" hangingPunct="1">
              <a:defRPr/>
            </a:pPr>
            <a:r>
              <a:rPr lang="de-DE" altLang="en-US" sz="4000" b="1" kern="0" dirty="0" smtClean="0">
                <a:solidFill>
                  <a:srgbClr val="0000FF"/>
                </a:solidFill>
                <a:latin typeface="Calibri" charset="0"/>
                <a:ea typeface="Calibri" charset="0"/>
                <a:cs typeface="Calibri" charset="0"/>
              </a:rPr>
              <a:t>PTMC </a:t>
            </a:r>
            <a:r>
              <a:rPr lang="de-DE" altLang="en-US" sz="4000" b="1" kern="0" dirty="0" err="1" smtClean="0">
                <a:solidFill>
                  <a:srgbClr val="0000FF"/>
                </a:solidFill>
                <a:latin typeface="Calibri" charset="0"/>
                <a:ea typeface="Calibri" charset="0"/>
                <a:cs typeface="Calibri" charset="0"/>
              </a:rPr>
              <a:t>Participants</a:t>
            </a:r>
            <a:r>
              <a:rPr lang="el-GR" altLang="en-US" sz="4000" b="1" kern="0" dirty="0" smtClean="0">
                <a:solidFill>
                  <a:srgbClr val="0000FF"/>
                </a:solidFill>
                <a:latin typeface="Calibri" charset="0"/>
                <a:ea typeface="Calibri" charset="0"/>
                <a:cs typeface="Calibri" charset="0"/>
              </a:rPr>
              <a:t>, </a:t>
            </a:r>
            <a:r>
              <a:rPr lang="en-US" altLang="en-US" sz="4000" b="1" kern="0" dirty="0" smtClean="0">
                <a:solidFill>
                  <a:srgbClr val="0000FF"/>
                </a:solidFill>
                <a:latin typeface="Calibri" charset="0"/>
                <a:ea typeface="Calibri" charset="0"/>
                <a:cs typeface="Calibri" charset="0"/>
              </a:rPr>
              <a:t>10 and </a:t>
            </a:r>
            <a:r>
              <a:rPr lang="de-DE" altLang="en-US" sz="4000" b="1" kern="0" dirty="0" smtClean="0">
                <a:solidFill>
                  <a:srgbClr val="0000FF"/>
                </a:solidFill>
                <a:latin typeface="Calibri" charset="0"/>
                <a:ea typeface="Calibri" charset="0"/>
                <a:cs typeface="Calibri" charset="0"/>
              </a:rPr>
              <a:t>11 </a:t>
            </a:r>
            <a:r>
              <a:rPr lang="en-US" altLang="en-US" sz="4000" b="1" kern="0" dirty="0" smtClean="0">
                <a:solidFill>
                  <a:srgbClr val="0000FF"/>
                </a:solidFill>
                <a:latin typeface="Calibri" charset="0"/>
                <a:ea typeface="Calibri" charset="0"/>
                <a:cs typeface="Calibri" charset="0"/>
              </a:rPr>
              <a:t>March 2021</a:t>
            </a:r>
            <a:endParaRPr lang="de-DE" altLang="en-US" sz="4000" b="1" kern="0" dirty="0">
              <a:solidFill>
                <a:srgbClr val="C0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3303307" y="685157"/>
            <a:ext cx="607159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 b="1" dirty="0" smtClean="0">
                <a:solidFill>
                  <a:srgbClr val="7030A0"/>
                </a:solidFill>
                <a:latin typeface="Calibri" charset="0"/>
                <a:hlinkClick r:id="rId6"/>
              </a:rPr>
              <a:t>PTMC:   https</a:t>
            </a:r>
            <a:r>
              <a:rPr lang="en-US" altLang="en-US" sz="2400" b="1" dirty="0">
                <a:solidFill>
                  <a:srgbClr val="7030A0"/>
                </a:solidFill>
                <a:latin typeface="Calibri" charset="0"/>
                <a:hlinkClick r:id="rId6"/>
              </a:rPr>
              <a:t>://indico.cern.ch/event/840212/</a:t>
            </a:r>
            <a:endParaRPr lang="en-US" altLang="en-US" sz="2400" b="1" dirty="0">
              <a:solidFill>
                <a:srgbClr val="7030A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372" y="1184428"/>
            <a:ext cx="5671983" cy="3049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1238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EBE30-3689-42B7-ABF5-604AC779A0A8}" type="slidenum">
              <a:rPr lang="el-GR" smtClean="0"/>
              <a:t>6</a:t>
            </a:fld>
            <a:endParaRPr lang="el-G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5900" y="0"/>
            <a:ext cx="9208560" cy="68580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7407789" y="1322768"/>
            <a:ext cx="34777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https://</a:t>
            </a:r>
            <a:r>
              <a:rPr lang="en-US" b="1" dirty="0" err="1" smtClean="0">
                <a:solidFill>
                  <a:srgbClr val="7030A0"/>
                </a:solidFill>
              </a:rPr>
              <a:t>physicsmasterclasses.org</a:t>
            </a:r>
            <a:r>
              <a:rPr lang="en-US" b="1" dirty="0" smtClean="0">
                <a:solidFill>
                  <a:srgbClr val="7030A0"/>
                </a:solidFill>
              </a:rPr>
              <a:t>/</a:t>
            </a:r>
            <a:endParaRPr lang="en-US" dirty="0"/>
          </a:p>
        </p:txBody>
      </p:sp>
      <p:pic>
        <p:nvPicPr>
          <p:cNvPr id="5" name="Picture 10" descr="MC-Logo-RG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8074" y="6095588"/>
            <a:ext cx="1871662" cy="74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IPPOG_Logo_coloured">
            <a:extLst>
              <a:ext uri="{FF2B5EF4-FFF2-40B4-BE49-F238E27FC236}">
                <a16:creationId xmlns="" xmlns:a16="http://schemas.microsoft.com/office/drawing/2014/main" id="{55C59A2B-03D3-1148-98FD-5980E82CCF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67" y="44451"/>
            <a:ext cx="796925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2767828" y="4885648"/>
            <a:ext cx="380976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C00000"/>
                </a:solidFill>
                <a:latin typeface="Calibri" charset="0"/>
                <a:hlinkClick r:id="rId5"/>
              </a:rPr>
              <a:t>https://indico.cern.ch/event/840212/</a:t>
            </a:r>
            <a:endParaRPr lang="en-US" altLang="en-US" sz="1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5781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3107608" y="3899406"/>
            <a:ext cx="4392612" cy="341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80975" indent="-1809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28650" indent="-18097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defTabSz="914377">
              <a:lnSpc>
                <a:spcPct val="90000"/>
              </a:lnSpc>
              <a:spcBef>
                <a:spcPct val="0"/>
              </a:spcBef>
              <a:buNone/>
            </a:pPr>
            <a:r>
              <a:rPr lang="de-DE" altLang="de-DE" sz="1800" dirty="0" err="1" smtClean="0">
                <a:solidFill>
                  <a:srgbClr val="003478"/>
                </a:solidFill>
              </a:rPr>
              <a:t>Coordination</a:t>
            </a:r>
            <a:r>
              <a:rPr lang="de-DE" altLang="de-DE" sz="1800" dirty="0" smtClean="0">
                <a:solidFill>
                  <a:srgbClr val="003478"/>
                </a:solidFill>
              </a:rPr>
              <a:t> </a:t>
            </a:r>
            <a:r>
              <a:rPr lang="de-DE" altLang="de-DE" sz="1800" dirty="0" err="1" smtClean="0">
                <a:solidFill>
                  <a:srgbClr val="003478"/>
                </a:solidFill>
              </a:rPr>
              <a:t>QuarkNet</a:t>
            </a:r>
            <a:r>
              <a:rPr lang="de-DE" altLang="de-DE" sz="1800" dirty="0" smtClean="0">
                <a:solidFill>
                  <a:srgbClr val="003478"/>
                </a:solidFill>
              </a:rPr>
              <a:t> </a:t>
            </a:r>
            <a:r>
              <a:rPr lang="de-DE" altLang="de-DE" sz="1800" dirty="0">
                <a:solidFill>
                  <a:srgbClr val="003478"/>
                </a:solidFill>
              </a:rPr>
              <a:t>/ TU Dresden </a:t>
            </a:r>
          </a:p>
        </p:txBody>
      </p:sp>
      <p:sp>
        <p:nvSpPr>
          <p:cNvPr id="28676" name="Text Box 6"/>
          <p:cNvSpPr txBox="1">
            <a:spLocks noChangeArrowheads="1"/>
          </p:cNvSpPr>
          <p:nvPr/>
        </p:nvSpPr>
        <p:spPr bwMode="auto">
          <a:xfrm>
            <a:off x="2330658" y="4312830"/>
            <a:ext cx="3572759" cy="20005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180975" indent="-1809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28650" indent="-1714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defTabSz="914377">
              <a:spcBef>
                <a:spcPct val="0"/>
              </a:spcBef>
            </a:pPr>
            <a:r>
              <a:rPr lang="de-DE" altLang="de-DE" sz="1800" dirty="0">
                <a:solidFill>
                  <a:srgbClr val="003478"/>
                </a:solidFill>
              </a:rPr>
              <a:t>51 </a:t>
            </a:r>
            <a:r>
              <a:rPr lang="de-DE" altLang="de-DE" sz="1800" dirty="0" err="1">
                <a:solidFill>
                  <a:srgbClr val="003478"/>
                </a:solidFill>
              </a:rPr>
              <a:t>institutes</a:t>
            </a:r>
            <a:r>
              <a:rPr lang="de-DE" altLang="de-DE" sz="1800" dirty="0">
                <a:solidFill>
                  <a:srgbClr val="003478"/>
                </a:solidFill>
              </a:rPr>
              <a:t> (48)</a:t>
            </a:r>
          </a:p>
          <a:p>
            <a:pPr defTabSz="914377">
              <a:spcBef>
                <a:spcPct val="0"/>
              </a:spcBef>
            </a:pPr>
            <a:r>
              <a:rPr lang="de-DE" altLang="de-DE" sz="1800" dirty="0">
                <a:solidFill>
                  <a:srgbClr val="003478"/>
                </a:solidFill>
              </a:rPr>
              <a:t>54 LHC Masterclasses (50)</a:t>
            </a:r>
          </a:p>
          <a:p>
            <a:pPr lvl="1" defTabSz="914377">
              <a:spcBef>
                <a:spcPct val="0"/>
              </a:spcBef>
              <a:buFontTx/>
              <a:buChar char="•"/>
            </a:pPr>
            <a:r>
              <a:rPr lang="de-DE" altLang="de-DE" sz="1600" dirty="0">
                <a:solidFill>
                  <a:srgbClr val="003478"/>
                </a:solidFill>
              </a:rPr>
              <a:t>22 ATLAS (19)</a:t>
            </a:r>
          </a:p>
          <a:p>
            <a:pPr lvl="1" defTabSz="914377">
              <a:spcBef>
                <a:spcPct val="0"/>
              </a:spcBef>
              <a:buFontTx/>
              <a:buChar char="•"/>
            </a:pPr>
            <a:r>
              <a:rPr lang="de-DE" altLang="de-DE" sz="1600" dirty="0">
                <a:solidFill>
                  <a:srgbClr val="003478"/>
                </a:solidFill>
              </a:rPr>
              <a:t>32 CMS</a:t>
            </a:r>
            <a:r>
              <a:rPr lang="de-DE" altLang="de-DE" sz="1800" dirty="0">
                <a:solidFill>
                  <a:srgbClr val="003478"/>
                </a:solidFill>
              </a:rPr>
              <a:t> </a:t>
            </a:r>
            <a:r>
              <a:rPr lang="de-DE" altLang="de-DE" sz="1600" dirty="0">
                <a:solidFill>
                  <a:srgbClr val="003478"/>
                </a:solidFill>
              </a:rPr>
              <a:t>(31)</a:t>
            </a:r>
          </a:p>
          <a:p>
            <a:pPr marL="9525" indent="0" defTabSz="444489">
              <a:spcBef>
                <a:spcPct val="0"/>
              </a:spcBef>
              <a:buNone/>
            </a:pPr>
            <a:r>
              <a:rPr lang="de-DE" altLang="de-DE" sz="1800" dirty="0">
                <a:solidFill>
                  <a:srgbClr val="003478"/>
                </a:solidFill>
              </a:rPr>
              <a:t>	(</a:t>
            </a:r>
            <a:r>
              <a:rPr lang="de-DE" altLang="de-DE" sz="1600" dirty="0">
                <a:solidFill>
                  <a:srgbClr val="003478"/>
                </a:solidFill>
              </a:rPr>
              <a:t>Incl. TRIUMF </a:t>
            </a:r>
            <a:r>
              <a:rPr lang="de-DE" altLang="de-DE" sz="1600" dirty="0" err="1">
                <a:solidFill>
                  <a:srgbClr val="003478"/>
                </a:solidFill>
              </a:rPr>
              <a:t>program</a:t>
            </a:r>
            <a:r>
              <a:rPr lang="de-DE" altLang="de-DE" sz="1600" dirty="0">
                <a:solidFill>
                  <a:srgbClr val="003478"/>
                </a:solidFill>
              </a:rPr>
              <a:t>)</a:t>
            </a:r>
          </a:p>
          <a:p>
            <a:pPr marL="176209" indent="-166684" defTabSz="914377">
              <a:spcBef>
                <a:spcPct val="0"/>
              </a:spcBef>
            </a:pPr>
            <a:r>
              <a:rPr lang="de-DE" altLang="de-DE" sz="1800" dirty="0">
                <a:solidFill>
                  <a:srgbClr val="003478"/>
                </a:solidFill>
              </a:rPr>
              <a:t>12 </a:t>
            </a:r>
            <a:r>
              <a:rPr lang="de-DE" altLang="de-DE" sz="1800" dirty="0" err="1">
                <a:solidFill>
                  <a:srgbClr val="003478"/>
                </a:solidFill>
              </a:rPr>
              <a:t>MINERvA</a:t>
            </a:r>
            <a:r>
              <a:rPr lang="de-DE" altLang="de-DE" sz="1800" dirty="0">
                <a:solidFill>
                  <a:srgbClr val="003478"/>
                </a:solidFill>
              </a:rPr>
              <a:t> Masterclasses</a:t>
            </a:r>
          </a:p>
          <a:p>
            <a:pPr marL="295267" indent="-285744" defTabSz="914377">
              <a:spcBef>
                <a:spcPct val="0"/>
              </a:spcBef>
            </a:pPr>
            <a:endParaRPr lang="de-DE" altLang="de-DE" sz="1800" dirty="0">
              <a:solidFill>
                <a:srgbClr val="003478"/>
              </a:solidFill>
            </a:endParaRPr>
          </a:p>
        </p:txBody>
      </p:sp>
      <p:sp>
        <p:nvSpPr>
          <p:cNvPr id="28677" name="Rectangle 7"/>
          <p:cNvSpPr>
            <a:spLocks noChangeArrowheads="1"/>
          </p:cNvSpPr>
          <p:nvPr/>
        </p:nvSpPr>
        <p:spPr bwMode="auto">
          <a:xfrm>
            <a:off x="7149482" y="3886895"/>
            <a:ext cx="3411015" cy="2123656"/>
          </a:xfrm>
          <a:prstGeom prst="rect">
            <a:avLst/>
          </a:prstGeom>
          <a:noFill/>
          <a:ln w="12700">
            <a:solidFill>
              <a:srgbClr val="0CC6DE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/>
          </a:p>
        </p:txBody>
      </p:sp>
      <p:sp>
        <p:nvSpPr>
          <p:cNvPr id="28678" name="Rectangle 8"/>
          <p:cNvSpPr>
            <a:spLocks noChangeArrowheads="1"/>
          </p:cNvSpPr>
          <p:nvPr/>
        </p:nvSpPr>
        <p:spPr bwMode="auto">
          <a:xfrm>
            <a:off x="2279650" y="4272782"/>
            <a:ext cx="3384303" cy="1737772"/>
          </a:xfrm>
          <a:prstGeom prst="rect">
            <a:avLst/>
          </a:prstGeom>
          <a:noFill/>
          <a:ln w="12700">
            <a:solidFill>
              <a:srgbClr val="0CC6DE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/>
          </a:p>
        </p:txBody>
      </p:sp>
      <p:sp>
        <p:nvSpPr>
          <p:cNvPr id="28679" name="Text Box 9"/>
          <p:cNvSpPr txBox="1">
            <a:spLocks noChangeArrowheads="1"/>
          </p:cNvSpPr>
          <p:nvPr/>
        </p:nvSpPr>
        <p:spPr bwMode="auto">
          <a:xfrm>
            <a:off x="7195720" y="3886895"/>
            <a:ext cx="3652808" cy="2123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180975" indent="-1809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28650" indent="-1714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altLang="de-DE" sz="1800" dirty="0">
                <a:solidFill>
                  <a:srgbClr val="003478"/>
                </a:solidFill>
              </a:rPr>
              <a:t>188 </a:t>
            </a:r>
            <a:r>
              <a:rPr lang="de-DE" altLang="de-DE" sz="1800" dirty="0" err="1">
                <a:solidFill>
                  <a:srgbClr val="003478"/>
                </a:solidFill>
              </a:rPr>
              <a:t>institutes</a:t>
            </a:r>
            <a:r>
              <a:rPr lang="en-US" altLang="de-DE" sz="1800" dirty="0">
                <a:solidFill>
                  <a:srgbClr val="003478"/>
                </a:solidFill>
              </a:rPr>
              <a:t> (177)</a:t>
            </a:r>
          </a:p>
          <a:p>
            <a:pPr eaLnBrk="1" hangingPunct="1">
              <a:spcBef>
                <a:spcPct val="0"/>
              </a:spcBef>
            </a:pPr>
            <a:r>
              <a:rPr lang="de-DE" altLang="de-DE" sz="1800" dirty="0">
                <a:solidFill>
                  <a:srgbClr val="003478"/>
                </a:solidFill>
              </a:rPr>
              <a:t>266 LHC Masterclasses (257)</a:t>
            </a:r>
          </a:p>
          <a:p>
            <a:pPr lvl="1" eaLnBrk="1" hangingPunct="1">
              <a:spcBef>
                <a:spcPct val="0"/>
              </a:spcBef>
              <a:buFontTx/>
              <a:buChar char="•"/>
            </a:pPr>
            <a:r>
              <a:rPr lang="de-DE" altLang="de-DE" sz="1600" dirty="0">
                <a:solidFill>
                  <a:srgbClr val="003478"/>
                </a:solidFill>
              </a:rPr>
              <a:t>30 ATLAS W (35)</a:t>
            </a:r>
          </a:p>
          <a:p>
            <a:pPr lvl="1" eaLnBrk="1" hangingPunct="1">
              <a:spcBef>
                <a:spcPct val="0"/>
              </a:spcBef>
              <a:buFontTx/>
              <a:buChar char="•"/>
            </a:pPr>
            <a:r>
              <a:rPr lang="de-DE" altLang="de-DE" sz="1600" dirty="0">
                <a:solidFill>
                  <a:srgbClr val="003478"/>
                </a:solidFill>
              </a:rPr>
              <a:t>101 ATLAS Z (104)</a:t>
            </a:r>
          </a:p>
          <a:p>
            <a:pPr lvl="1" eaLnBrk="1" hangingPunct="1">
              <a:spcBef>
                <a:spcPct val="0"/>
              </a:spcBef>
              <a:buFontTx/>
              <a:buChar char="•"/>
            </a:pPr>
            <a:r>
              <a:rPr lang="de-DE" altLang="de-DE" sz="1600" dirty="0">
                <a:solidFill>
                  <a:srgbClr val="003478"/>
                </a:solidFill>
              </a:rPr>
              <a:t>64 CMS (58)</a:t>
            </a:r>
          </a:p>
          <a:p>
            <a:pPr lvl="1" eaLnBrk="1" hangingPunct="1">
              <a:spcBef>
                <a:spcPct val="0"/>
              </a:spcBef>
              <a:buFontTx/>
              <a:buChar char="•"/>
            </a:pPr>
            <a:r>
              <a:rPr lang="de-DE" altLang="de-DE" sz="1600" dirty="0">
                <a:solidFill>
                  <a:srgbClr val="003478"/>
                </a:solidFill>
              </a:rPr>
              <a:t>41 LHCb (39)</a:t>
            </a:r>
          </a:p>
          <a:p>
            <a:pPr lvl="1" eaLnBrk="1" hangingPunct="1">
              <a:spcBef>
                <a:spcPct val="0"/>
              </a:spcBef>
              <a:buFontTx/>
              <a:buChar char="•"/>
            </a:pPr>
            <a:r>
              <a:rPr lang="de-DE" altLang="de-DE" sz="1600" dirty="0">
                <a:solidFill>
                  <a:srgbClr val="003478"/>
                </a:solidFill>
              </a:rPr>
              <a:t>27 ALICE SP (18)</a:t>
            </a:r>
          </a:p>
          <a:p>
            <a:pPr lvl="1" eaLnBrk="1" hangingPunct="1">
              <a:spcBef>
                <a:spcPct val="0"/>
              </a:spcBef>
              <a:buFontTx/>
              <a:buChar char="•"/>
            </a:pPr>
            <a:r>
              <a:rPr lang="de-DE" altLang="de-DE" sz="1600" dirty="0">
                <a:solidFill>
                  <a:srgbClr val="003478"/>
                </a:solidFill>
              </a:rPr>
              <a:t>  3 ALICE R_AA (3)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4294967295"/>
          </p:nvPr>
        </p:nvSpPr>
        <p:spPr bwMode="auto">
          <a:xfrm>
            <a:off x="609600" y="8326967"/>
            <a:ext cx="2844800" cy="6350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1867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609585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21917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828754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438339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3047924" algn="l" defTabSz="121917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3657509" algn="l" defTabSz="121917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4267093" algn="l" defTabSz="121917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4876678" algn="l" defTabSz="121917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>
              <a:defRPr/>
            </a:pP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294967295"/>
          </p:nvPr>
        </p:nvSpPr>
        <p:spPr bwMode="auto">
          <a:xfrm>
            <a:off x="4165600" y="8326967"/>
            <a:ext cx="3860800" cy="6350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1867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609585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21917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828754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438339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3047924" algn="l" defTabSz="121917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3657509" algn="l" defTabSz="121917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4267093" algn="l" defTabSz="121917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4876678" algn="l" defTabSz="121917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>
              <a:defRPr/>
            </a:pPr>
            <a:endParaRPr lang="de-DE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75600" y="862320"/>
            <a:ext cx="2376885" cy="2971107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532"/>
          <a:stretch/>
        </p:blipFill>
        <p:spPr>
          <a:xfrm>
            <a:off x="1919537" y="1175362"/>
            <a:ext cx="3391068" cy="2238548"/>
          </a:xfrm>
          <a:prstGeom prst="rect">
            <a:avLst/>
          </a:prstGeom>
        </p:spPr>
      </p:pic>
      <p:pic>
        <p:nvPicPr>
          <p:cNvPr id="15" name="Picture 8" descr="IPPOG_Logo_coloured">
            <a:extLst>
              <a:ext uri="{FF2B5EF4-FFF2-40B4-BE49-F238E27FC236}">
                <a16:creationId xmlns:a16="http://schemas.microsoft.com/office/drawing/2014/main" xmlns="" id="{3E21BEDF-12D2-6A48-A8FB-CA3380D10E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490" y="12303"/>
            <a:ext cx="796925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0" descr="MC-Logo-RGB">
            <a:extLst>
              <a:ext uri="{FF2B5EF4-FFF2-40B4-BE49-F238E27FC236}">
                <a16:creationId xmlns:a16="http://schemas.microsoft.com/office/drawing/2014/main" xmlns="" id="{9D8BCBCF-9073-D84D-8927-5B66C2F02F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82543" y="6061791"/>
            <a:ext cx="1871663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itel 1">
            <a:extLst>
              <a:ext uri="{FF2B5EF4-FFF2-40B4-BE49-F238E27FC236}">
                <a16:creationId xmlns:a16="http://schemas.microsoft.com/office/drawing/2014/main" xmlns="" id="{CB72B6E3-56FE-CC4C-A88F-2572ED7FAB32}"/>
              </a:ext>
            </a:extLst>
          </p:cNvPr>
          <p:cNvSpPr txBox="1">
            <a:spLocks/>
          </p:cNvSpPr>
          <p:nvPr/>
        </p:nvSpPr>
        <p:spPr>
          <a:xfrm>
            <a:off x="3784601" y="61914"/>
            <a:ext cx="5008879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r>
              <a:rPr lang="de-DE" altLang="en-US" sz="3600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IMC </a:t>
            </a:r>
            <a:r>
              <a:rPr lang="de-DE" altLang="en-US" sz="3600" dirty="0" err="1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Statistics</a:t>
            </a:r>
            <a:r>
              <a:rPr lang="de-DE" altLang="en-US" sz="3600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 2019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47C18970-352F-4B49-94C6-02295DBC1B6B}"/>
              </a:ext>
            </a:extLst>
          </p:cNvPr>
          <p:cNvSpPr/>
          <p:nvPr/>
        </p:nvSpPr>
        <p:spPr>
          <a:xfrm>
            <a:off x="248863" y="723479"/>
            <a:ext cx="5807808" cy="4985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189">
              <a:lnSpc>
                <a:spcPct val="110000"/>
              </a:lnSpc>
            </a:pPr>
            <a:r>
              <a:rPr lang="en-US" altLang="en-US" sz="2400" b="1" dirty="0">
                <a:solidFill>
                  <a:srgbClr val="0000FF"/>
                </a:solidFill>
              </a:rPr>
              <a:t>Motivate the next generations of scientists !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5E989B79-DAEC-CA47-97EF-96BD0F0003E3}"/>
              </a:ext>
            </a:extLst>
          </p:cNvPr>
          <p:cNvSpPr/>
          <p:nvPr/>
        </p:nvSpPr>
        <p:spPr>
          <a:xfrm>
            <a:off x="217229" y="6160227"/>
            <a:ext cx="111450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2400" b="1" dirty="0">
                <a:solidFill>
                  <a:srgbClr val="0000FF"/>
                </a:solidFill>
              </a:rPr>
              <a:t>Flagship project of IPPOG, the International Particle Physics Outreach Group </a:t>
            </a:r>
            <a:endParaRPr lang="x-none" sz="2400" dirty="0"/>
          </a:p>
        </p:txBody>
      </p:sp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5322698" y="1143618"/>
            <a:ext cx="3339356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180975" indent="-1809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de-DE" altLang="de-DE" sz="2000" b="1" dirty="0" smtClean="0">
                <a:solidFill>
                  <a:srgbClr val="7030A0"/>
                </a:solidFill>
              </a:rPr>
              <a:t>54 </a:t>
            </a:r>
            <a:r>
              <a:rPr lang="en-US" altLang="de-DE" sz="2000" b="1" dirty="0" smtClean="0">
                <a:solidFill>
                  <a:srgbClr val="7030A0"/>
                </a:solidFill>
              </a:rPr>
              <a:t>countries</a:t>
            </a:r>
            <a:endParaRPr lang="de-DE" altLang="de-DE" sz="2000" b="1" dirty="0" smtClean="0">
              <a:solidFill>
                <a:srgbClr val="7030A0"/>
              </a:solidFill>
            </a:endParaRPr>
          </a:p>
          <a:p>
            <a:pPr mar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de-DE" altLang="de-DE" sz="2000" b="1" dirty="0" smtClean="0">
                <a:solidFill>
                  <a:srgbClr val="7030A0"/>
                </a:solidFill>
              </a:rPr>
              <a:t>255 </a:t>
            </a:r>
            <a:r>
              <a:rPr lang="en-US" altLang="de-DE" sz="2000" b="1" dirty="0" smtClean="0">
                <a:solidFill>
                  <a:srgbClr val="7030A0"/>
                </a:solidFill>
              </a:rPr>
              <a:t>institutes</a:t>
            </a:r>
            <a:endParaRPr lang="de-DE" altLang="de-DE" sz="2000" b="1" dirty="0" smtClean="0">
              <a:solidFill>
                <a:srgbClr val="7030A0"/>
              </a:solidFill>
            </a:endParaRPr>
          </a:p>
          <a:p>
            <a:pPr mar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de-DE" altLang="de-DE" sz="2000" b="1" dirty="0" smtClean="0">
                <a:solidFill>
                  <a:srgbClr val="7030A0"/>
                </a:solidFill>
              </a:rPr>
              <a:t>15 000 </a:t>
            </a:r>
            <a:r>
              <a:rPr lang="en-US" altLang="de-DE" sz="2000" b="1" dirty="0" smtClean="0">
                <a:solidFill>
                  <a:srgbClr val="7030A0"/>
                </a:solidFill>
              </a:rPr>
              <a:t>students</a:t>
            </a:r>
            <a:endParaRPr lang="de-DE" altLang="de-DE" sz="2000" b="1" dirty="0" smtClean="0">
              <a:solidFill>
                <a:srgbClr val="7030A0"/>
              </a:solidFill>
            </a:endParaRPr>
          </a:p>
          <a:p>
            <a:pPr mar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de-DE" altLang="de-DE" sz="2000" b="1" dirty="0" smtClean="0">
                <a:solidFill>
                  <a:srgbClr val="7030A0"/>
                </a:solidFill>
              </a:rPr>
              <a:t>5 </a:t>
            </a:r>
            <a:r>
              <a:rPr lang="en-US" altLang="de-DE" sz="2000" b="1" dirty="0" smtClean="0">
                <a:solidFill>
                  <a:srgbClr val="7030A0"/>
                </a:solidFill>
              </a:rPr>
              <a:t>weeks in </a:t>
            </a:r>
            <a:r>
              <a:rPr lang="de-DE" altLang="de-DE" sz="2000" b="1" dirty="0" smtClean="0">
                <a:solidFill>
                  <a:srgbClr val="7030A0"/>
                </a:solidFill>
              </a:rPr>
              <a:t>2019</a:t>
            </a:r>
            <a:endParaRPr lang="de-DE" altLang="de-DE" sz="2000" b="1" dirty="0">
              <a:solidFill>
                <a:srgbClr val="7030A0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328235" y="2785070"/>
            <a:ext cx="24759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AD32E6"/>
                </a:solidFill>
                <a:latin typeface="Arial"/>
                <a:cs typeface="Arial"/>
              </a:rPr>
              <a:t>IMC 2021 : </a:t>
            </a:r>
            <a:endParaRPr lang="en-US" b="1" dirty="0" smtClean="0">
              <a:solidFill>
                <a:srgbClr val="AD32E6"/>
              </a:solidFill>
              <a:latin typeface="Arial"/>
              <a:cs typeface="Arial"/>
            </a:endParaRPr>
          </a:p>
          <a:p>
            <a:r>
              <a:rPr lang="en-US" b="1" dirty="0" smtClean="0">
                <a:solidFill>
                  <a:srgbClr val="AD32E6"/>
                </a:solidFill>
                <a:latin typeface="Arial"/>
                <a:cs typeface="Arial"/>
              </a:rPr>
              <a:t>11.2.2021 </a:t>
            </a:r>
            <a:r>
              <a:rPr lang="mr-IN" b="1" dirty="0">
                <a:solidFill>
                  <a:srgbClr val="AD32E6"/>
                </a:solidFill>
                <a:latin typeface="Arial"/>
                <a:cs typeface="Arial"/>
              </a:rPr>
              <a:t>–</a:t>
            </a:r>
            <a:r>
              <a:rPr lang="en-US" b="1" dirty="0">
                <a:solidFill>
                  <a:srgbClr val="AD32E6"/>
                </a:solidFill>
                <a:latin typeface="Arial"/>
                <a:cs typeface="Arial"/>
              </a:rPr>
              <a:t> 27.3.2021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47C18970-352F-4B49-94C6-02295DBC1B6B}"/>
              </a:ext>
            </a:extLst>
          </p:cNvPr>
          <p:cNvSpPr/>
          <p:nvPr/>
        </p:nvSpPr>
        <p:spPr>
          <a:xfrm>
            <a:off x="200820" y="3462835"/>
            <a:ext cx="6577185" cy="4782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189">
              <a:lnSpc>
                <a:spcPct val="110000"/>
              </a:lnSpc>
            </a:pPr>
            <a:r>
              <a:rPr lang="en-US" altLang="en-US" sz="2400" b="1" dirty="0" smtClean="0">
                <a:solidFill>
                  <a:srgbClr val="0000FF"/>
                </a:solidFill>
              </a:rPr>
              <a:t>Brings scientific methods and real data to schools!</a:t>
            </a:r>
            <a:endParaRPr lang="en-US" altLang="en-US" sz="2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9924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3" name="Picture 8" descr="IPPOG_Logo_coloured">
            <a:extLst>
              <a:ext uri="{FF2B5EF4-FFF2-40B4-BE49-F238E27FC236}">
                <a16:creationId xmlns:a16="http://schemas.microsoft.com/office/drawing/2014/main" xmlns="" id="{2F931494-605D-7D40-B367-41E6D879D9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796925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4" name="Picture 10" descr="MC-Logo-RGB">
            <a:extLst>
              <a:ext uri="{FF2B5EF4-FFF2-40B4-BE49-F238E27FC236}">
                <a16:creationId xmlns:a16="http://schemas.microsoft.com/office/drawing/2014/main" xmlns="" id="{1C40BE16-C5C8-D24F-9FD0-390332AD85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93605" y="5973942"/>
            <a:ext cx="2087563" cy="833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el 1">
            <a:extLst>
              <a:ext uri="{FF2B5EF4-FFF2-40B4-BE49-F238E27FC236}">
                <a16:creationId xmlns:a16="http://schemas.microsoft.com/office/drawing/2014/main" xmlns="" id="{A453D528-82EA-F84D-8E2F-85A090118918}"/>
              </a:ext>
            </a:extLst>
          </p:cNvPr>
          <p:cNvSpPr txBox="1">
            <a:spLocks/>
          </p:cNvSpPr>
          <p:nvPr/>
        </p:nvSpPr>
        <p:spPr bwMode="auto">
          <a:xfrm>
            <a:off x="1931139" y="6351"/>
            <a:ext cx="9041661" cy="86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l" eaLnBrk="1" hangingPunct="1">
              <a:defRPr/>
            </a:pPr>
            <a:r>
              <a:rPr lang="de-DE" altLang="en-US" sz="3600" b="1" dirty="0" err="1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Concept</a:t>
            </a:r>
            <a:r>
              <a:rPr lang="de-DE" altLang="en-US" sz="3600" b="1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altLang="en-US" sz="3600" b="1" dirty="0" err="1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and</a:t>
            </a:r>
            <a:r>
              <a:rPr lang="de-DE" altLang="en-US" sz="3600" b="1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altLang="en-US" sz="3600" b="1" dirty="0" err="1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programme</a:t>
            </a:r>
            <a:r>
              <a:rPr lang="de-DE" altLang="en-US" sz="3600" b="1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altLang="en-US" sz="3600" b="1" dirty="0" err="1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of</a:t>
            </a:r>
            <a:r>
              <a:rPr lang="de-DE" altLang="en-US" sz="3600" b="1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 an IMC </a:t>
            </a:r>
            <a:r>
              <a:rPr lang="de-DE" altLang="en-US" sz="3600" b="1" dirty="0" err="1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day</a:t>
            </a:r>
            <a:endParaRPr lang="de-DE" altLang="en-US" sz="3600" b="1" dirty="0">
              <a:solidFill>
                <a:srgbClr val="0000F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xtplatzhalter 2">
            <a:extLst>
              <a:ext uri="{FF2B5EF4-FFF2-40B4-BE49-F238E27FC236}">
                <a16:creationId xmlns:a16="http://schemas.microsoft.com/office/drawing/2014/main" xmlns="" id="{9425F949-8C52-104A-8CE1-7B5F08823670}"/>
              </a:ext>
            </a:extLst>
          </p:cNvPr>
          <p:cNvSpPr txBox="1">
            <a:spLocks/>
          </p:cNvSpPr>
          <p:nvPr/>
        </p:nvSpPr>
        <p:spPr>
          <a:xfrm>
            <a:off x="993870" y="2713080"/>
            <a:ext cx="6611937" cy="3448917"/>
          </a:xfrm>
          <a:prstGeom prst="rect">
            <a:avLst/>
          </a:prstGeom>
        </p:spPr>
        <p:txBody>
          <a:bodyPr/>
          <a:lstStyle>
            <a:lvl1pPr marL="182563" indent="-182563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4000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90000"/>
              </a:lnSpc>
              <a:spcAft>
                <a:spcPts val="600"/>
              </a:spcAft>
              <a:buNone/>
            </a:pPr>
            <a:r>
              <a:rPr lang="en-US" altLang="de-DE" sz="2000" b="1" u="sng" dirty="0">
                <a:solidFill>
                  <a:srgbClr val="002E6F"/>
                </a:solidFill>
                <a:sym typeface="Wingdings" pitchFamily="2" charset="2"/>
              </a:rPr>
              <a:t>LOCAL TIME:	</a:t>
            </a:r>
            <a:r>
              <a:rPr lang="en-US" altLang="en-US" sz="2000" b="1" u="sng" dirty="0">
                <a:solidFill>
                  <a:srgbClr val="002E6F"/>
                </a:solidFill>
              </a:rPr>
              <a:t>ACTIVITY</a:t>
            </a:r>
            <a:endParaRPr lang="en-US" altLang="de-DE" sz="2000" b="1" u="sng" dirty="0">
              <a:solidFill>
                <a:srgbClr val="002E6F"/>
              </a:solidFill>
              <a:sym typeface="Wingdings" pitchFamily="2" charset="2"/>
            </a:endParaRPr>
          </a:p>
          <a:p>
            <a:pPr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  <a:buNone/>
            </a:pPr>
            <a:r>
              <a:rPr lang="en-US" altLang="de-DE" sz="2000" dirty="0">
                <a:sym typeface="Wingdings" pitchFamily="2" charset="2"/>
              </a:rPr>
              <a:t>  </a:t>
            </a:r>
            <a:r>
              <a:rPr lang="en-US" altLang="de-DE" sz="2000" b="1" dirty="0">
                <a:solidFill>
                  <a:srgbClr val="002E6F"/>
                </a:solidFill>
                <a:sym typeface="Wingdings" pitchFamily="2" charset="2"/>
              </a:rPr>
              <a:t>8:30 -   9:00</a:t>
            </a:r>
            <a:r>
              <a:rPr lang="en-US" altLang="de-DE" sz="2000" dirty="0">
                <a:sym typeface="Wingdings" pitchFamily="2" charset="2"/>
              </a:rPr>
              <a:t>	</a:t>
            </a:r>
            <a:r>
              <a:rPr lang="en-US" altLang="en-US" sz="2000" dirty="0">
                <a:solidFill>
                  <a:srgbClr val="0000FF"/>
                </a:solidFill>
              </a:rPr>
              <a:t>Registration and Welcome </a:t>
            </a:r>
          </a:p>
          <a:p>
            <a:pPr>
              <a:lnSpc>
                <a:spcPct val="90000"/>
              </a:lnSpc>
              <a:spcAft>
                <a:spcPts val="600"/>
              </a:spcAft>
              <a:buNone/>
            </a:pPr>
            <a:r>
              <a:rPr lang="en-US" altLang="de-DE" sz="2000" dirty="0">
                <a:solidFill>
                  <a:srgbClr val="0000FF"/>
                </a:solidFill>
                <a:sym typeface="Wingdings" pitchFamily="2" charset="2"/>
              </a:rPr>
              <a:t>	</a:t>
            </a:r>
            <a:r>
              <a:rPr lang="en-US" altLang="de-DE" sz="2000" b="1" dirty="0">
                <a:solidFill>
                  <a:srgbClr val="002E6F"/>
                </a:solidFill>
                <a:sym typeface="Wingdings" pitchFamily="2" charset="2"/>
              </a:rPr>
              <a:t>9:00 - 10:00</a:t>
            </a:r>
            <a:r>
              <a:rPr lang="en-US" altLang="de-DE" sz="2000" dirty="0">
                <a:sym typeface="Wingdings" pitchFamily="2" charset="2"/>
              </a:rPr>
              <a:t>	</a:t>
            </a:r>
            <a:r>
              <a:rPr lang="en-US" altLang="en-US" sz="2000" dirty="0">
                <a:solidFill>
                  <a:srgbClr val="0000FF"/>
                </a:solidFill>
              </a:rPr>
              <a:t>Introductory lectures</a:t>
            </a:r>
            <a:endParaRPr lang="en-US" altLang="de-DE" sz="2000" dirty="0">
              <a:sym typeface="Wingdings" pitchFamily="2" charset="2"/>
            </a:endParaRPr>
          </a:p>
          <a:p>
            <a:pPr>
              <a:buFontTx/>
              <a:buNone/>
            </a:pPr>
            <a:r>
              <a:rPr lang="en-US" altLang="de-DE" sz="2000" b="1" dirty="0">
                <a:solidFill>
                  <a:srgbClr val="002E6F"/>
                </a:solidFill>
                <a:sym typeface="Wingdings" pitchFamily="2" charset="2"/>
              </a:rPr>
              <a:t>10:30 - 11:30</a:t>
            </a:r>
            <a:r>
              <a:rPr lang="en-US" altLang="de-DE" sz="2000" dirty="0">
                <a:sym typeface="Wingdings" pitchFamily="2" charset="2"/>
              </a:rPr>
              <a:t>	</a:t>
            </a:r>
            <a:r>
              <a:rPr lang="en-US" altLang="en-US" sz="2000" dirty="0">
                <a:solidFill>
                  <a:srgbClr val="0000FF"/>
                </a:solidFill>
              </a:rPr>
              <a:t>Visit of a lab or experiment</a:t>
            </a:r>
          </a:p>
          <a:p>
            <a:pPr>
              <a:lnSpc>
                <a:spcPct val="90000"/>
              </a:lnSpc>
              <a:spcAft>
                <a:spcPts val="600"/>
              </a:spcAft>
              <a:buNone/>
            </a:pPr>
            <a:r>
              <a:rPr lang="en-US" altLang="de-DE" sz="2000" b="1" dirty="0">
                <a:solidFill>
                  <a:srgbClr val="002E6F"/>
                </a:solidFill>
                <a:sym typeface="Wingdings" pitchFamily="2" charset="2"/>
              </a:rPr>
              <a:t>12:00 - 13:00</a:t>
            </a:r>
            <a:r>
              <a:rPr lang="en-US" altLang="de-DE" sz="2000" dirty="0">
                <a:sym typeface="Wingdings" pitchFamily="2" charset="2"/>
              </a:rPr>
              <a:t>	</a:t>
            </a:r>
            <a:r>
              <a:rPr lang="en-US" altLang="en-US" sz="2000" dirty="0">
                <a:solidFill>
                  <a:srgbClr val="0000FF"/>
                </a:solidFill>
              </a:rPr>
              <a:t>Lunch</a:t>
            </a:r>
          </a:p>
          <a:p>
            <a:pPr>
              <a:lnSpc>
                <a:spcPct val="90000"/>
              </a:lnSpc>
              <a:spcAft>
                <a:spcPts val="600"/>
              </a:spcAft>
              <a:buNone/>
            </a:pPr>
            <a:r>
              <a:rPr lang="en-US" altLang="de-DE" sz="2000" b="1" dirty="0">
                <a:solidFill>
                  <a:srgbClr val="002E6F"/>
                </a:solidFill>
                <a:sym typeface="Wingdings" pitchFamily="2" charset="2"/>
              </a:rPr>
              <a:t>13:00 - 15:00</a:t>
            </a:r>
            <a:r>
              <a:rPr lang="en-US" altLang="de-DE" sz="2000" dirty="0">
                <a:sym typeface="Wingdings" pitchFamily="2" charset="2"/>
              </a:rPr>
              <a:t>	</a:t>
            </a:r>
            <a:r>
              <a:rPr lang="en-US" altLang="en-US" sz="2000" dirty="0">
                <a:solidFill>
                  <a:srgbClr val="0000FF"/>
                </a:solidFill>
              </a:rPr>
              <a:t>Hands-on session</a:t>
            </a:r>
          </a:p>
          <a:p>
            <a:pPr>
              <a:buFontTx/>
              <a:buNone/>
            </a:pPr>
            <a:r>
              <a:rPr lang="en-US" altLang="de-DE" sz="2000" b="1" dirty="0">
                <a:solidFill>
                  <a:srgbClr val="002E6F"/>
                </a:solidFill>
                <a:sym typeface="Wingdings" pitchFamily="2" charset="2"/>
              </a:rPr>
              <a:t>15:00 - 16:00</a:t>
            </a:r>
            <a:r>
              <a:rPr lang="en-US" altLang="de-DE" sz="2000" dirty="0">
                <a:sym typeface="Wingdings" pitchFamily="2" charset="2"/>
              </a:rPr>
              <a:t>	</a:t>
            </a:r>
            <a:r>
              <a:rPr lang="en-US" altLang="de-DE" sz="2000" dirty="0">
                <a:solidFill>
                  <a:srgbClr val="0000FF"/>
                </a:solidFill>
                <a:sym typeface="Wingdings" pitchFamily="2" charset="2"/>
              </a:rPr>
              <a:t>D</a:t>
            </a:r>
            <a:r>
              <a:rPr lang="en-US" altLang="en-US" sz="2000" dirty="0">
                <a:solidFill>
                  <a:srgbClr val="0000FF"/>
                </a:solidFill>
              </a:rPr>
              <a:t>iscuss results locally</a:t>
            </a:r>
          </a:p>
          <a:p>
            <a:pPr>
              <a:lnSpc>
                <a:spcPct val="90000"/>
              </a:lnSpc>
              <a:spcAft>
                <a:spcPts val="600"/>
              </a:spcAft>
              <a:buNone/>
            </a:pPr>
            <a:r>
              <a:rPr lang="en-US" altLang="de-DE" sz="2000" b="1" dirty="0">
                <a:solidFill>
                  <a:srgbClr val="002E6F"/>
                </a:solidFill>
                <a:sym typeface="Wingdings" pitchFamily="2" charset="2"/>
              </a:rPr>
              <a:t>16:00 - 17:00</a:t>
            </a:r>
            <a:r>
              <a:rPr lang="en-US" altLang="de-DE" sz="2000" dirty="0">
                <a:sym typeface="Wingdings" pitchFamily="2" charset="2"/>
              </a:rPr>
              <a:t>	</a:t>
            </a:r>
            <a:r>
              <a:rPr lang="en-US" altLang="en-US" sz="2000" b="1" dirty="0">
                <a:solidFill>
                  <a:srgbClr val="C00000"/>
                </a:solidFill>
              </a:rPr>
              <a:t>Video conference</a:t>
            </a:r>
          </a:p>
          <a:p>
            <a:pPr marL="0" indent="0">
              <a:lnSpc>
                <a:spcPct val="110000"/>
              </a:lnSpc>
              <a:buNone/>
            </a:pPr>
            <a:endParaRPr lang="de-DE" altLang="de-DE" sz="2400" dirty="0">
              <a:solidFill>
                <a:srgbClr val="333399"/>
              </a:solidFill>
            </a:endParaRPr>
          </a:p>
          <a:p>
            <a:pPr eaLnBrk="1" hangingPunct="1">
              <a:lnSpc>
                <a:spcPct val="80000"/>
              </a:lnSpc>
            </a:pPr>
            <a:endParaRPr lang="de-DE" altLang="de-DE" sz="300" b="1" dirty="0"/>
          </a:p>
          <a:p>
            <a:pPr eaLnBrk="1" hangingPunct="1">
              <a:lnSpc>
                <a:spcPct val="80000"/>
              </a:lnSpc>
            </a:pPr>
            <a:endParaRPr lang="de-DE" altLang="de-DE" sz="300" b="1" dirty="0"/>
          </a:p>
          <a:p>
            <a:pPr eaLnBrk="1" hangingPunct="1">
              <a:lnSpc>
                <a:spcPct val="80000"/>
              </a:lnSpc>
            </a:pPr>
            <a:endParaRPr lang="de-DE" altLang="de-DE" sz="800" b="1" dirty="0"/>
          </a:p>
          <a:p>
            <a:pPr eaLnBrk="1" hangingPunct="1">
              <a:lnSpc>
                <a:spcPct val="80000"/>
              </a:lnSpc>
            </a:pPr>
            <a:endParaRPr lang="de-DE" altLang="de-DE" sz="800" b="1" dirty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de-DE" altLang="de-DE" sz="800" b="1" dirty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de-DE" altLang="de-DE" sz="300" dirty="0"/>
          </a:p>
        </p:txBody>
      </p:sp>
      <p:pic>
        <p:nvPicPr>
          <p:cNvPr id="49157" name="Picture 11">
            <a:extLst>
              <a:ext uri="{FF2B5EF4-FFF2-40B4-BE49-F238E27FC236}">
                <a16:creationId xmlns:a16="http://schemas.microsoft.com/office/drawing/2014/main" xmlns="" id="{C3E67470-E534-344D-A53E-CA75AEF9AC11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78750" y="871538"/>
            <a:ext cx="2419351" cy="126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8" name="Grafik 1">
            <a:extLst>
              <a:ext uri="{FF2B5EF4-FFF2-40B4-BE49-F238E27FC236}">
                <a16:creationId xmlns:a16="http://schemas.microsoft.com/office/drawing/2014/main" xmlns="" id="{23913A15-2986-194C-8CB6-C0DEC1F041AD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89864" y="2306639"/>
            <a:ext cx="2454275" cy="1627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Grafik 11">
            <a:extLst>
              <a:ext uri="{FF2B5EF4-FFF2-40B4-BE49-F238E27FC236}">
                <a16:creationId xmlns:a16="http://schemas.microsoft.com/office/drawing/2014/main" xmlns="" id="{360DFB76-4B61-1845-BF52-884CE3B42EFE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89864" y="4135439"/>
            <a:ext cx="2454275" cy="138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60" name="Rectangle 15">
            <a:extLst>
              <a:ext uri="{FF2B5EF4-FFF2-40B4-BE49-F238E27FC236}">
                <a16:creationId xmlns:a16="http://schemas.microsoft.com/office/drawing/2014/main" xmlns="" id="{1D678888-640B-0949-BAA7-4592B1869B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31139" y="6161998"/>
            <a:ext cx="862488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en-US" altLang="en-US" sz="2000" b="1" dirty="0">
                <a:solidFill>
                  <a:srgbClr val="7030A0"/>
                </a:solidFill>
              </a:rPr>
              <a:t>The aim is to get insight into topics and methods of research</a:t>
            </a: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xmlns="" id="{E334C8FA-EE28-0646-829F-EF5B191224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3870" y="640278"/>
            <a:ext cx="6207917" cy="1405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2133" dirty="0">
                <a:solidFill>
                  <a:srgbClr val="0000FF"/>
                </a:solidFill>
              </a:rPr>
              <a:t>Every year, during the months of </a:t>
            </a:r>
          </a:p>
          <a:p>
            <a:r>
              <a:rPr lang="en-US" altLang="en-US" sz="2133" dirty="0">
                <a:solidFill>
                  <a:srgbClr val="0000FF"/>
                </a:solidFill>
              </a:rPr>
              <a:t>February-March</a:t>
            </a:r>
          </a:p>
          <a:p>
            <a:r>
              <a:rPr lang="en-US" altLang="en-US" sz="2133" dirty="0">
                <a:solidFill>
                  <a:srgbClr val="0000FF"/>
                </a:solidFill>
              </a:rPr>
              <a:t>school-children (15-19 year old)</a:t>
            </a:r>
          </a:p>
          <a:p>
            <a:r>
              <a:rPr lang="en-US" altLang="en-US" sz="2133" dirty="0">
                <a:solidFill>
                  <a:srgbClr val="0000FF"/>
                </a:solidFill>
              </a:rPr>
              <a:t>are invited to an institute of their area.</a:t>
            </a: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xmlns="" id="{0BE92B7D-F6B2-CA4B-B392-8624F2A37A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9169" y="2133601"/>
            <a:ext cx="7875752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en-US" altLang="en-US" sz="2000" b="1" dirty="0">
                <a:solidFill>
                  <a:srgbClr val="C00000"/>
                </a:solidFill>
              </a:rPr>
              <a:t>2-5 institutes per day performing the same </a:t>
            </a:r>
            <a:r>
              <a:rPr lang="en-US" altLang="en-US" sz="2000" b="1" dirty="0" err="1">
                <a:solidFill>
                  <a:srgbClr val="C00000"/>
                </a:solidFill>
              </a:rPr>
              <a:t>programme</a:t>
            </a:r>
            <a:r>
              <a:rPr lang="en-US" altLang="en-US" sz="2000" b="1" dirty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14" name="Rectangle 15">
            <a:extLst>
              <a:ext uri="{FF2B5EF4-FFF2-40B4-BE49-F238E27FC236}">
                <a16:creationId xmlns:a16="http://schemas.microsoft.com/office/drawing/2014/main" xmlns="" id="{0BE92B7D-F6B2-CA4B-B392-8624F2A37A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05807" y="488121"/>
            <a:ext cx="3022429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en-US" altLang="en-US" sz="2000" b="1" smtClean="0">
                <a:solidFill>
                  <a:srgbClr val="C00000"/>
                </a:solidFill>
              </a:rPr>
              <a:t>Scientists for a day !!</a:t>
            </a:r>
            <a:endParaRPr lang="en-US" altLang="en-US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046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EBE30-3689-42B7-ABF5-604AC779A0A8}" type="slidenum">
              <a:rPr lang="el-GR" smtClean="0"/>
              <a:t>9</a:t>
            </a:fld>
            <a:endParaRPr lang="el-G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0457" y="513975"/>
            <a:ext cx="3998260" cy="299869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0457" y="3679079"/>
            <a:ext cx="3990166" cy="299262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2233" y="513975"/>
            <a:ext cx="3998260" cy="299869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72233" y="3629307"/>
            <a:ext cx="3998260" cy="3042396"/>
          </a:xfrm>
          <a:prstGeom prst="rect">
            <a:avLst/>
          </a:prstGeom>
        </p:spPr>
      </p:pic>
      <p:sp>
        <p:nvSpPr>
          <p:cNvPr id="9" name="Titel 1"/>
          <p:cNvSpPr txBox="1">
            <a:spLocks/>
          </p:cNvSpPr>
          <p:nvPr/>
        </p:nvSpPr>
        <p:spPr bwMode="auto">
          <a:xfrm>
            <a:off x="1218920" y="22665"/>
            <a:ext cx="11394780" cy="703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l" eaLnBrk="1" hangingPunct="1">
              <a:defRPr/>
            </a:pPr>
            <a:r>
              <a:rPr lang="de-DE" altLang="en-US" sz="2800" b="1" kern="0" dirty="0" err="1" smtClean="0">
                <a:solidFill>
                  <a:srgbClr val="0000FF"/>
                </a:solidFill>
                <a:latin typeface="Calibri" charset="0"/>
                <a:ea typeface="Calibri" charset="0"/>
                <a:cs typeface="Calibri" charset="0"/>
              </a:rPr>
              <a:t>From</a:t>
            </a:r>
            <a:r>
              <a:rPr lang="de-DE" altLang="en-US" sz="2800" b="1" kern="0" dirty="0" smtClean="0">
                <a:solidFill>
                  <a:srgbClr val="0000FF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de-DE" altLang="en-US" sz="2800" b="1" kern="0" dirty="0" err="1" smtClean="0">
                <a:solidFill>
                  <a:srgbClr val="0000FF"/>
                </a:solidFill>
                <a:latin typeface="Calibri" charset="0"/>
                <a:ea typeface="Calibri" charset="0"/>
                <a:cs typeface="Calibri" charset="0"/>
              </a:rPr>
              <a:t>first</a:t>
            </a:r>
            <a:r>
              <a:rPr lang="de-DE" altLang="en-US" sz="2800" b="1" kern="0" dirty="0" smtClean="0">
                <a:solidFill>
                  <a:srgbClr val="0000FF"/>
                </a:solidFill>
                <a:latin typeface="Calibri" charset="0"/>
                <a:ea typeface="Calibri" charset="0"/>
                <a:cs typeface="Calibri" charset="0"/>
              </a:rPr>
              <a:t> ALICE MC in Sarajevo in 2019 </a:t>
            </a:r>
            <a:r>
              <a:rPr lang="de-DE" altLang="en-US" sz="2800" b="1" kern="0" dirty="0" err="1" smtClean="0">
                <a:solidFill>
                  <a:srgbClr val="0000FF"/>
                </a:solidFill>
                <a:latin typeface="Calibri" charset="0"/>
                <a:ea typeface="Calibri" charset="0"/>
                <a:cs typeface="Calibri" charset="0"/>
              </a:rPr>
              <a:t>to</a:t>
            </a:r>
            <a:r>
              <a:rPr lang="de-DE" altLang="en-US" sz="2800" b="1" kern="0" dirty="0" smtClean="0">
                <a:solidFill>
                  <a:srgbClr val="0000FF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de-DE" altLang="en-US" sz="2800" b="1" kern="0" dirty="0" err="1" smtClean="0">
                <a:solidFill>
                  <a:srgbClr val="0000FF"/>
                </a:solidFill>
                <a:latin typeface="Calibri" charset="0"/>
                <a:ea typeface="Calibri" charset="0"/>
                <a:cs typeface="Calibri" charset="0"/>
              </a:rPr>
              <a:t>hundreds</a:t>
            </a:r>
            <a:r>
              <a:rPr lang="de-DE" altLang="en-US" sz="2800" b="1" kern="0" dirty="0" smtClean="0">
                <a:solidFill>
                  <a:srgbClr val="0000FF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de-DE" altLang="en-US" sz="2800" b="1" kern="0" dirty="0" err="1" smtClean="0">
                <a:solidFill>
                  <a:srgbClr val="0000FF"/>
                </a:solidFill>
                <a:latin typeface="Calibri" charset="0"/>
                <a:ea typeface="Calibri" charset="0"/>
                <a:cs typeface="Calibri" charset="0"/>
              </a:rPr>
              <a:t>of</a:t>
            </a:r>
            <a:r>
              <a:rPr lang="de-DE" altLang="en-US" sz="2800" b="1" kern="0" dirty="0" smtClean="0">
                <a:solidFill>
                  <a:srgbClr val="0000FF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de-DE" altLang="en-US" sz="2800" b="1" kern="0" dirty="0" err="1" smtClean="0">
                <a:solidFill>
                  <a:srgbClr val="0000FF"/>
                </a:solidFill>
                <a:latin typeface="Calibri" charset="0"/>
                <a:ea typeface="Calibri" charset="0"/>
                <a:cs typeface="Calibri" charset="0"/>
              </a:rPr>
              <a:t>students</a:t>
            </a:r>
            <a:r>
              <a:rPr lang="de-DE" altLang="en-US" sz="2800" b="1" kern="0" dirty="0" smtClean="0">
                <a:solidFill>
                  <a:srgbClr val="0000FF"/>
                </a:solidFill>
                <a:latin typeface="Calibri" charset="0"/>
                <a:ea typeface="Calibri" charset="0"/>
                <a:cs typeface="Calibri" charset="0"/>
              </a:rPr>
              <a:t> !!</a:t>
            </a:r>
            <a:endParaRPr lang="de-DE" altLang="en-US" sz="2800" b="1" kern="0" dirty="0">
              <a:solidFill>
                <a:srgbClr val="0000FF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10" name="Picture 8" descr="IPPOG_Logo_coloured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665"/>
            <a:ext cx="796925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 descr="MC-Logo-RGB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0338" y="6092825"/>
            <a:ext cx="1871662" cy="74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968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YF-LIBRARY-greek-13nov2020" id="{5D8397EB-1ACE-D841-98AD-8F19F533FFB7}" vid="{FD72F048-6602-DB43-995E-CA2822F5325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YF-LIBRARY-greek-14nov2020-asgiven</Template>
  <TotalTime>6996</TotalTime>
  <Words>739</Words>
  <Application>Microsoft Macintosh PowerPoint</Application>
  <PresentationFormat>Widescreen</PresentationFormat>
  <Paragraphs>159</Paragraphs>
  <Slides>28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9" baseType="lpstr">
      <vt:lpstr>Amatic SC</vt:lpstr>
      <vt:lpstr>ArialMT</vt:lpstr>
      <vt:lpstr>Calibri</vt:lpstr>
      <vt:lpstr>Calibri Light</vt:lpstr>
      <vt:lpstr>Courier New</vt:lpstr>
      <vt:lpstr>ＭＳ Ｐゴシック</vt:lpstr>
      <vt:lpstr>Times</vt:lpstr>
      <vt:lpstr>Wingdings</vt:lpstr>
      <vt:lpstr>ヒラギノ角ゴ Pro W3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New PTMC and Treatment Planning</vt:lpstr>
      <vt:lpstr>New PTMC and Treatment Planning</vt:lpstr>
      <vt:lpstr>PowerPoint Presentation</vt:lpstr>
      <vt:lpstr>Accelerators: our key to the subatomic world</vt:lpstr>
      <vt:lpstr>Accelerators: can precisely deliver energy</vt:lpstr>
      <vt:lpstr>A particle beam can break the DNA and kill a cell</vt:lpstr>
      <vt:lpstr>And if the cells has the cancer?  Killed ! </vt:lpstr>
      <vt:lpstr>Hadron therapy  with protons or 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Πορεία από Έρευνα σε Εφαρμογές</dc:title>
  <dc:creator>Microsoft Office User</dc:creator>
  <cp:lastModifiedBy>Microsoft Office User</cp:lastModifiedBy>
  <cp:revision>116</cp:revision>
  <dcterms:created xsi:type="dcterms:W3CDTF">2020-11-14T06:35:33Z</dcterms:created>
  <dcterms:modified xsi:type="dcterms:W3CDTF">2021-03-10T19:57:00Z</dcterms:modified>
</cp:coreProperties>
</file>