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61" r:id="rId4"/>
    <p:sldId id="260" r:id="rId5"/>
    <p:sldId id="262" r:id="rId6"/>
    <p:sldId id="259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5143500" type="screen16x9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333333"/>
    <a:srgbClr val="EAEAEA"/>
    <a:srgbClr val="FDBB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55" autoAdjust="0"/>
  </p:normalViewPr>
  <p:slideViewPr>
    <p:cSldViewPr snapToGrid="0" snapToObjects="1">
      <p:cViewPr>
        <p:scale>
          <a:sx n="118" d="100"/>
          <a:sy n="118" d="100"/>
        </p:scale>
        <p:origin x="824" y="45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51660-0934-124D-A4B3-496C7F320307}" type="datetimeFigureOut">
              <a:rPr lang="de-DE" smtClean="0"/>
              <a:t>25.03.21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A3EDE-7EBB-0F4A-80C2-34DB9D2E2ED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8215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828EF-C252-394A-93BF-1C478CFA0896}" type="datetimeFigureOut">
              <a:rPr lang="de-DE" smtClean="0"/>
              <a:t>25.03.21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02386-BEE7-5D4D-B4E7-4BB579C4788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0198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7040B52E-6118-F844-8FBE-85B6AFDC9E2A}"/>
              </a:ext>
            </a:extLst>
          </p:cNvPr>
          <p:cNvGrpSpPr/>
          <p:nvPr userDrawn="1"/>
        </p:nvGrpSpPr>
        <p:grpSpPr>
          <a:xfrm>
            <a:off x="1502578" y="976199"/>
            <a:ext cx="7426269" cy="3877686"/>
            <a:chOff x="1502578" y="976199"/>
            <a:chExt cx="7426269" cy="3877686"/>
          </a:xfrm>
        </p:grpSpPr>
        <p:sp>
          <p:nvSpPr>
            <p:cNvPr id="4" name="Rechteck 3">
              <a:extLst>
                <a:ext uri="{FF2B5EF4-FFF2-40B4-BE49-F238E27FC236}">
                  <a16:creationId xmlns:a16="http://schemas.microsoft.com/office/drawing/2014/main" id="{3FAB316F-95F1-6040-AB6B-EF23A5D58FAF}"/>
                </a:ext>
              </a:extLst>
            </p:cNvPr>
            <p:cNvSpPr/>
            <p:nvPr userDrawn="1"/>
          </p:nvSpPr>
          <p:spPr>
            <a:xfrm>
              <a:off x="7781365" y="3854824"/>
              <a:ext cx="1147482" cy="9990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 dirty="0"/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9DE39F29-B8C0-C64D-ADFE-A8AFF963CB1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02578" y="976199"/>
              <a:ext cx="6099496" cy="3877686"/>
            </a:xfrm>
            <a:prstGeom prst="rect">
              <a:avLst/>
            </a:prstGeom>
          </p:spPr>
        </p:pic>
      </p:grp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151529" y="2738074"/>
            <a:ext cx="4303059" cy="584900"/>
          </a:xfrm>
        </p:spPr>
        <p:txBody>
          <a:bodyPr anchor="b" anchorCtr="0">
            <a:noAutofit/>
          </a:bodyPr>
          <a:lstStyle>
            <a:lvl1pPr algn="ctr">
              <a:defRPr sz="2400">
                <a:solidFill>
                  <a:srgbClr val="666666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51529" y="3322973"/>
            <a:ext cx="4303060" cy="531851"/>
          </a:xfrm>
        </p:spPr>
        <p:txBody>
          <a:bodyPr>
            <a:normAutofit/>
          </a:bodyPr>
          <a:lstStyle>
            <a:lvl1pPr marL="0" indent="0" algn="ctr">
              <a:buNone/>
              <a:defRPr sz="1500">
                <a:solidFill>
                  <a:schemeClr val="bg1">
                    <a:lumMod val="6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de-DE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404091" y="4987636"/>
            <a:ext cx="3371273" cy="155864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</p:spTree>
    <p:extLst>
      <p:ext uri="{BB962C8B-B14F-4D97-AF65-F5344CB8AC3E}">
        <p14:creationId xmlns:p14="http://schemas.microsoft.com/office/powerpoint/2010/main" val="240993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68" y="230397"/>
            <a:ext cx="6700979" cy="59066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23547" y="4914483"/>
            <a:ext cx="825285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r>
              <a:rPr lang="de-DE"/>
              <a:t>31.03.14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1" y="4920459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Name/Vortragstitel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7664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3"/>
          </p:nvPr>
        </p:nvSpPr>
        <p:spPr>
          <a:xfrm>
            <a:off x="7099001" y="4914483"/>
            <a:ext cx="84983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r>
              <a:rPr lang="de-DE"/>
              <a:t>31.03.14</a:t>
            </a:r>
            <a:endParaRPr lang="de-DE" dirty="0"/>
          </a:p>
        </p:txBody>
      </p:sp>
      <p:sp>
        <p:nvSpPr>
          <p:cNvPr id="9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1" y="4920459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Name/Vortragstitel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6025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099001" y="4914483"/>
            <a:ext cx="84983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r>
              <a:rPr lang="de-DE"/>
              <a:t>31.03.14</a:t>
            </a:r>
            <a:endParaRPr lang="de-DE" dirty="0"/>
          </a:p>
        </p:txBody>
      </p:sp>
      <p:sp>
        <p:nvSpPr>
          <p:cNvPr id="7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1" y="4920459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Name/Vortragstitel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9792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Gerade Verbindung 26">
            <a:extLst>
              <a:ext uri="{FF2B5EF4-FFF2-40B4-BE49-F238E27FC236}">
                <a16:creationId xmlns:a16="http://schemas.microsoft.com/office/drawing/2014/main" id="{943494DA-FA9D-1447-B70B-2896FD77F5D0}"/>
              </a:ext>
            </a:extLst>
          </p:cNvPr>
          <p:cNvCxnSpPr/>
          <p:nvPr userDrawn="1"/>
        </p:nvCxnSpPr>
        <p:spPr>
          <a:xfrm>
            <a:off x="0" y="5049583"/>
            <a:ext cx="9144000" cy="0"/>
          </a:xfrm>
          <a:prstGeom prst="line">
            <a:avLst/>
          </a:prstGeom>
          <a:ln w="2032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Bild 6" descr="GSI_Logo_rgb.png">
            <a:extLst>
              <a:ext uri="{FF2B5EF4-FFF2-40B4-BE49-F238E27FC236}">
                <a16:creationId xmlns:a16="http://schemas.microsoft.com/office/drawing/2014/main" id="{0E0D4DB1-EEDA-A644-B002-75EBF9968E0A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839" y="363875"/>
            <a:ext cx="1129081" cy="376361"/>
          </a:xfrm>
          <a:prstGeom prst="rect">
            <a:avLst/>
          </a:prstGeom>
        </p:spPr>
      </p:pic>
      <p:cxnSp>
        <p:nvCxnSpPr>
          <p:cNvPr id="23" name="Gerade Verbindung 22">
            <a:extLst>
              <a:ext uri="{FF2B5EF4-FFF2-40B4-BE49-F238E27FC236}">
                <a16:creationId xmlns:a16="http://schemas.microsoft.com/office/drawing/2014/main" id="{2AC6B5F8-0827-6645-B5C9-ED4385971D8F}"/>
              </a:ext>
            </a:extLst>
          </p:cNvPr>
          <p:cNvCxnSpPr/>
          <p:nvPr userDrawn="1"/>
        </p:nvCxnSpPr>
        <p:spPr>
          <a:xfrm>
            <a:off x="0" y="826224"/>
            <a:ext cx="9144000" cy="0"/>
          </a:xfrm>
          <a:prstGeom prst="line">
            <a:avLst/>
          </a:prstGeom>
          <a:ln w="2032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hteck 23">
            <a:extLst>
              <a:ext uri="{FF2B5EF4-FFF2-40B4-BE49-F238E27FC236}">
                <a16:creationId xmlns:a16="http://schemas.microsoft.com/office/drawing/2014/main" id="{CC9BBC89-C94F-2342-BFB0-0C52DC04C485}"/>
              </a:ext>
            </a:extLst>
          </p:cNvPr>
          <p:cNvSpPr>
            <a:spLocks/>
          </p:cNvSpPr>
          <p:nvPr userDrawn="1"/>
        </p:nvSpPr>
        <p:spPr>
          <a:xfrm>
            <a:off x="-1" y="727074"/>
            <a:ext cx="201600" cy="201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5E807027-043F-224A-B8A1-2EA6FD7AA9B7}"/>
              </a:ext>
            </a:extLst>
          </p:cNvPr>
          <p:cNvSpPr>
            <a:spLocks/>
          </p:cNvSpPr>
          <p:nvPr userDrawn="1"/>
        </p:nvSpPr>
        <p:spPr>
          <a:xfrm>
            <a:off x="-1" y="4949824"/>
            <a:ext cx="203277" cy="203277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17635" y="1088015"/>
            <a:ext cx="8420176" cy="367768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15792" y="4914482"/>
            <a:ext cx="74489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435270" y="4950517"/>
            <a:ext cx="3527133" cy="20774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l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750" dirty="0">
                <a:solidFill>
                  <a:srgbClr val="333333"/>
                </a:solidFill>
                <a:latin typeface="Arial"/>
                <a:cs typeface="Arial"/>
              </a:rPr>
              <a:t>GSI Helmholtzzentrum für Schwerionenforschung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17638" y="231075"/>
            <a:ext cx="6129236" cy="5906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51256" y="4914482"/>
            <a:ext cx="84837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rgbClr val="333333"/>
                </a:solidFill>
              </a:defRPr>
            </a:lvl1pPr>
          </a:lstStyle>
          <a:p>
            <a:r>
              <a:rPr lang="de-DE"/>
              <a:t>31.03.14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013201" y="4920458"/>
            <a:ext cx="3136599" cy="2678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Name/Vortragstitel</a:t>
            </a:r>
            <a:endParaRPr lang="de-DE" dirty="0"/>
          </a:p>
        </p:txBody>
      </p:sp>
      <p:pic>
        <p:nvPicPr>
          <p:cNvPr id="13" name="Bild 12" descr="FAIR_Logo_rgb.png">
            <a:extLst>
              <a:ext uri="{FF2B5EF4-FFF2-40B4-BE49-F238E27FC236}">
                <a16:creationId xmlns:a16="http://schemas.microsoft.com/office/drawing/2014/main" id="{6EBF7B64-1F60-354C-83F5-CFA893F204B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0829" y="206825"/>
            <a:ext cx="775055" cy="64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88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hf sldNum="0" hdr="0" ftr="0" dt="0"/>
  <p:txStyles>
    <p:titleStyle>
      <a:lvl1pPr algn="l" defTabSz="342900" rtl="0" eaLnBrk="1" latinLnBrk="0" hangingPunct="1">
        <a:spcBef>
          <a:spcPct val="0"/>
        </a:spcBef>
        <a:buNone/>
        <a:defRPr sz="18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1pPr>
      <a:lvl2pPr marL="557213" indent="-214313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500" kern="1200">
          <a:solidFill>
            <a:srgbClr val="333333"/>
          </a:solidFill>
          <a:latin typeface="Arial"/>
          <a:ea typeface="+mn-ea"/>
          <a:cs typeface="Arial"/>
        </a:defRPr>
      </a:lvl2pPr>
      <a:lvl3pPr marL="8572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350" kern="1200">
          <a:solidFill>
            <a:srgbClr val="333333"/>
          </a:solidFill>
          <a:latin typeface="Arial"/>
          <a:ea typeface="+mn-ea"/>
          <a:cs typeface="Arial"/>
        </a:defRPr>
      </a:lvl3pPr>
      <a:lvl4pPr marL="12001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200" kern="1200">
          <a:solidFill>
            <a:srgbClr val="333333"/>
          </a:solidFill>
          <a:latin typeface="Arial"/>
          <a:ea typeface="+mn-ea"/>
          <a:cs typeface="Arial"/>
        </a:defRPr>
      </a:lvl4pPr>
      <a:lvl5pPr marL="1543050" indent="-171450" algn="l" defTabSz="3429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050" kern="1200">
          <a:solidFill>
            <a:srgbClr val="333333"/>
          </a:solidFill>
          <a:latin typeface="Arial"/>
          <a:ea typeface="+mn-ea"/>
          <a:cs typeface="Arial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tiff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Çfarë</a:t>
            </a:r>
            <a:r>
              <a:rPr lang="de-DE" dirty="0"/>
              <a:t> </a:t>
            </a:r>
            <a:r>
              <a:rPr lang="de-DE" dirty="0" err="1"/>
              <a:t>është</a:t>
            </a:r>
            <a:r>
              <a:rPr lang="de-DE" dirty="0"/>
              <a:t> </a:t>
            </a:r>
            <a:r>
              <a:rPr lang="de-DE" dirty="0" err="1"/>
              <a:t>matRad</a:t>
            </a:r>
            <a:r>
              <a:rPr lang="de-DE" dirty="0"/>
              <a:t>?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695575" y="3322973"/>
            <a:ext cx="3759014" cy="531851"/>
          </a:xfrm>
        </p:spPr>
        <p:txBody>
          <a:bodyPr>
            <a:normAutofit fontScale="77500" lnSpcReduction="20000"/>
          </a:bodyPr>
          <a:lstStyle/>
          <a:p>
            <a:pPr marL="14288" algn="l"/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Albana Topi, PhD (</a:t>
            </a:r>
            <a:r>
              <a:rPr lang="en-US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a.topi@gsi.de</a:t>
            </a: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</a:p>
          <a:p>
            <a:pPr marL="14288" algn="l"/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GSI Helmholtz Center for Heavy Ion Research (</a:t>
            </a:r>
            <a:r>
              <a:rPr lang="en-US" sz="1400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gsi.de</a:t>
            </a: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b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on behalf of IPPOG and IMC</a:t>
            </a:r>
          </a:p>
          <a:p>
            <a:pPr algn="l"/>
            <a:endParaRPr 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1700146-489B-014F-A5F5-BFE8A2A5DF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15" y="895007"/>
            <a:ext cx="1127760" cy="112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8">
            <a:extLst>
              <a:ext uri="{FF2B5EF4-FFF2-40B4-BE49-F238E27FC236}">
                <a16:creationId xmlns:a16="http://schemas.microsoft.com/office/drawing/2014/main" id="{B31B528A-6FD6-3D4F-A4C4-0A49832D84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702" y="4109912"/>
            <a:ext cx="1784555" cy="712185"/>
          </a:xfrm>
          <a:prstGeom prst="rect">
            <a:avLst/>
          </a:prstGeom>
        </p:spPr>
      </p:pic>
      <p:pic>
        <p:nvPicPr>
          <p:cNvPr id="6" name="Picture 5" descr="A picture containing icon&#10;&#10;Description automatically generated">
            <a:extLst>
              <a:ext uri="{FF2B5EF4-FFF2-40B4-BE49-F238E27FC236}">
                <a16:creationId xmlns:a16="http://schemas.microsoft.com/office/drawing/2014/main" id="{C2026E84-E1AB-3B47-BB38-1F58D9EAC6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9428" y="994631"/>
            <a:ext cx="970641" cy="968749"/>
          </a:xfrm>
          <a:prstGeom prst="rect">
            <a:avLst/>
          </a:prstGeom>
        </p:spPr>
      </p:pic>
      <p:pic>
        <p:nvPicPr>
          <p:cNvPr id="7" name="Picture 6" descr="Shape&#10;&#10;Description automatically generated with medium confidence">
            <a:extLst>
              <a:ext uri="{FF2B5EF4-FFF2-40B4-BE49-F238E27FC236}">
                <a16:creationId xmlns:a16="http://schemas.microsoft.com/office/drawing/2014/main" id="{3A99E985-38A7-BF46-8F35-4623813D51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1374" y="1841830"/>
            <a:ext cx="789129" cy="887770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2CA9EB12-486D-B24E-9D33-9C772BE230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24999" y="2898066"/>
            <a:ext cx="1083412" cy="966613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7D56AFEF-3183-FA46-B249-A8AC0B335B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42217" y="2024153"/>
            <a:ext cx="877852" cy="877852"/>
          </a:xfrm>
          <a:prstGeom prst="rect">
            <a:avLst/>
          </a:prstGeom>
        </p:spPr>
      </p:pic>
      <p:pic>
        <p:nvPicPr>
          <p:cNvPr id="1025" name="Picture 1" descr="page1image28293760">
            <a:extLst>
              <a:ext uri="{FF2B5EF4-FFF2-40B4-BE49-F238E27FC236}">
                <a16:creationId xmlns:a16="http://schemas.microsoft.com/office/drawing/2014/main" id="{0C055608-C38A-7E4D-A84B-19538BB65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7063"/>
            <a:ext cx="2695575" cy="70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4097CBD-2EBC-9646-9DBE-62BF486A5C5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48177" y="987821"/>
            <a:ext cx="903352" cy="854009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B2E1D17F-379F-7C4F-A355-7DC9C122BA5B}"/>
              </a:ext>
            </a:extLst>
          </p:cNvPr>
          <p:cNvSpPr txBox="1">
            <a:spLocks/>
          </p:cNvSpPr>
          <p:nvPr/>
        </p:nvSpPr>
        <p:spPr>
          <a:xfrm>
            <a:off x="311700" y="292850"/>
            <a:ext cx="7513299" cy="49274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342900" rtl="0" eaLnBrk="1" latinLnBrk="0" hangingPunct="1">
              <a:spcBef>
                <a:spcPct val="0"/>
              </a:spcBef>
              <a:buNone/>
              <a:defRPr sz="2400" b="1" kern="1200">
                <a:solidFill>
                  <a:srgbClr val="666666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de-DE" altLang="en-US" dirty="0" err="1">
                <a:solidFill>
                  <a:schemeClr val="tx2">
                    <a:lumMod val="10000"/>
                  </a:schemeClr>
                </a:solidFill>
                <a:latin typeface="Eurostile" panose="020B0504020202050204" pitchFamily="34" charset="77"/>
              </a:rPr>
              <a:t>Particle</a:t>
            </a:r>
            <a:r>
              <a:rPr lang="de-DE" altLang="en-US" dirty="0">
                <a:solidFill>
                  <a:schemeClr val="tx2">
                    <a:lumMod val="10000"/>
                  </a:schemeClr>
                </a:solidFill>
                <a:latin typeface="Eurostile" panose="020B0504020202050204" pitchFamily="34" charset="77"/>
              </a:rPr>
              <a:t> </a:t>
            </a:r>
            <a:r>
              <a:rPr lang="de-DE" altLang="en-US" dirty="0" err="1">
                <a:solidFill>
                  <a:schemeClr val="tx2">
                    <a:lumMod val="10000"/>
                  </a:schemeClr>
                </a:solidFill>
                <a:latin typeface="Eurostile" panose="020B0504020202050204" pitchFamily="34" charset="77"/>
              </a:rPr>
              <a:t>Therapy</a:t>
            </a:r>
            <a:r>
              <a:rPr lang="de-DE" altLang="en-US" dirty="0">
                <a:solidFill>
                  <a:schemeClr val="tx2">
                    <a:lumMod val="10000"/>
                  </a:schemeClr>
                </a:solidFill>
                <a:latin typeface="Eurostile" panose="020B0504020202050204" pitchFamily="34" charset="77"/>
              </a:rPr>
              <a:t> </a:t>
            </a:r>
            <a:r>
              <a:rPr lang="de-DE" altLang="en-US" dirty="0" err="1">
                <a:solidFill>
                  <a:schemeClr val="tx2">
                    <a:lumMod val="10000"/>
                  </a:schemeClr>
                </a:solidFill>
                <a:latin typeface="Eurostile" panose="020B0504020202050204" pitchFamily="34" charset="77"/>
              </a:rPr>
              <a:t>MasterClass</a:t>
            </a:r>
            <a:endParaRPr lang="en-US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CA1450-754A-A146-906A-0F7762E072E7}"/>
              </a:ext>
            </a:extLst>
          </p:cNvPr>
          <p:cNvSpPr txBox="1"/>
          <p:nvPr/>
        </p:nvSpPr>
        <p:spPr>
          <a:xfrm>
            <a:off x="80630" y="3851436"/>
            <a:ext cx="1473480" cy="120032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en-US" sz="1200" dirty="0"/>
              <a:t>Slides by:</a:t>
            </a:r>
            <a:br>
              <a:rPr lang="en-US" sz="1200" dirty="0"/>
            </a:br>
            <a:r>
              <a:rPr lang="en-GB" sz="12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Aris </a:t>
            </a:r>
            <a:r>
              <a:rPr lang="en-GB" sz="12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Mamaras</a:t>
            </a:r>
            <a:endParaRPr lang="en-US" sz="1200" dirty="0"/>
          </a:p>
          <a:p>
            <a:pPr lvl="0"/>
            <a:r>
              <a:rPr lang="en-GB" sz="12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Viridiana Badillo</a:t>
            </a:r>
            <a:endParaRPr lang="en-GB" sz="1200" dirty="0"/>
          </a:p>
          <a:p>
            <a:pPr lvl="0"/>
            <a:r>
              <a:rPr lang="en-GB" sz="12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Enrique Sánchez</a:t>
            </a:r>
            <a:endParaRPr lang="en-GB" sz="1200" dirty="0"/>
          </a:p>
          <a:p>
            <a:pPr lvl="0"/>
            <a:r>
              <a:rPr lang="en-GB" sz="12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Yiota</a:t>
            </a:r>
            <a:r>
              <a:rPr lang="en-GB" sz="1200" dirty="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Foka</a:t>
            </a:r>
            <a:endParaRPr lang="en-GB" sz="1200" dirty="0"/>
          </a:p>
          <a:p>
            <a:pPr algn="l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10199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D00BB-23A6-0740-B074-00175B031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Isocenter</a:t>
            </a:r>
          </a:p>
        </p:txBody>
      </p:sp>
      <p:pic>
        <p:nvPicPr>
          <p:cNvPr id="4" name="Google Shape;143;gad3567b2e2_0_8">
            <a:extLst>
              <a:ext uri="{FF2B5EF4-FFF2-40B4-BE49-F238E27FC236}">
                <a16:creationId xmlns:a16="http://schemas.microsoft.com/office/drawing/2014/main" id="{CBFE8096-1BB4-8249-9FDA-9301FABEA11A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 rotWithShape="1">
          <a:blip r:embed="rId2">
            <a:alphaModFix/>
          </a:blip>
          <a:srcRect/>
          <a:stretch/>
        </p:blipFill>
        <p:spPr>
          <a:xfrm>
            <a:off x="1584960" y="1087438"/>
            <a:ext cx="5885179" cy="36782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" name="Google Shape;144;gad3567b2e2_0_8">
            <a:extLst>
              <a:ext uri="{FF2B5EF4-FFF2-40B4-BE49-F238E27FC236}">
                <a16:creationId xmlns:a16="http://schemas.microsoft.com/office/drawing/2014/main" id="{F1A2BBFF-EB6A-374C-9448-E79B002EC659}"/>
              </a:ext>
            </a:extLst>
          </p:cNvPr>
          <p:cNvCxnSpPr/>
          <p:nvPr/>
        </p:nvCxnSpPr>
        <p:spPr>
          <a:xfrm>
            <a:off x="4962688" y="3010915"/>
            <a:ext cx="385800" cy="108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" name="Google Shape;145;gad3567b2e2_0_8">
            <a:extLst>
              <a:ext uri="{FF2B5EF4-FFF2-40B4-BE49-F238E27FC236}">
                <a16:creationId xmlns:a16="http://schemas.microsoft.com/office/drawing/2014/main" id="{E62E94EE-EE93-3042-A854-1CDA4DC93868}"/>
              </a:ext>
            </a:extLst>
          </p:cNvPr>
          <p:cNvCxnSpPr/>
          <p:nvPr/>
        </p:nvCxnSpPr>
        <p:spPr>
          <a:xfrm>
            <a:off x="2131574" y="3534975"/>
            <a:ext cx="10800" cy="36420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48672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8D062-8CB7-5042-810B-96D99A309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568" y="230397"/>
            <a:ext cx="6700979" cy="590668"/>
          </a:xfrm>
        </p:spPr>
        <p:txBody>
          <a:bodyPr anchor="b">
            <a:normAutofit/>
          </a:bodyPr>
          <a:lstStyle/>
          <a:p>
            <a:r>
              <a:rPr lang="en-US" dirty="0" err="1"/>
              <a:t>Paneli</a:t>
            </a:r>
            <a:r>
              <a:rPr lang="en-US" dirty="0"/>
              <a:t>: Workflow</a:t>
            </a:r>
          </a:p>
        </p:txBody>
      </p:sp>
      <p:pic>
        <p:nvPicPr>
          <p:cNvPr id="6" name="Google Shape;174;p9">
            <a:extLst>
              <a:ext uri="{FF2B5EF4-FFF2-40B4-BE49-F238E27FC236}">
                <a16:creationId xmlns:a16="http://schemas.microsoft.com/office/drawing/2014/main" id="{3C5E5DD6-7410-1F42-AF43-E816C3CD98B0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54707" y="1754977"/>
            <a:ext cx="6926040" cy="163354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178;p9">
            <a:extLst>
              <a:ext uri="{FF2B5EF4-FFF2-40B4-BE49-F238E27FC236}">
                <a16:creationId xmlns:a16="http://schemas.microsoft.com/office/drawing/2014/main" id="{028F06AE-ACCB-4247-BDFC-3E599D9E30EC}"/>
              </a:ext>
            </a:extLst>
          </p:cNvPr>
          <p:cNvSpPr/>
          <p:nvPr/>
        </p:nvSpPr>
        <p:spPr>
          <a:xfrm>
            <a:off x="1718186" y="1918562"/>
            <a:ext cx="1277700" cy="268500"/>
          </a:xfrm>
          <a:prstGeom prst="rect">
            <a:avLst/>
          </a:prstGeom>
          <a:noFill/>
          <a:ln w="762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Google Shape;190;p10">
            <a:extLst>
              <a:ext uri="{FF2B5EF4-FFF2-40B4-BE49-F238E27FC236}">
                <a16:creationId xmlns:a16="http://schemas.microsoft.com/office/drawing/2014/main" id="{C0A7E3AC-91BE-0941-90C4-6942410D7364}"/>
              </a:ext>
            </a:extLst>
          </p:cNvPr>
          <p:cNvSpPr/>
          <p:nvPr/>
        </p:nvSpPr>
        <p:spPr>
          <a:xfrm>
            <a:off x="3075601" y="1918781"/>
            <a:ext cx="1277700" cy="270000"/>
          </a:xfrm>
          <a:prstGeom prst="rect">
            <a:avLst/>
          </a:prstGeom>
          <a:noFill/>
          <a:ln w="762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" name="Google Shape;191;p10">
            <a:extLst>
              <a:ext uri="{FF2B5EF4-FFF2-40B4-BE49-F238E27FC236}">
                <a16:creationId xmlns:a16="http://schemas.microsoft.com/office/drawing/2014/main" id="{A882A39B-4A3C-354C-9083-880DEDF6858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805" t="2786" r="2183" b="13121"/>
          <a:stretch/>
        </p:blipFill>
        <p:spPr>
          <a:xfrm>
            <a:off x="1251856" y="2730187"/>
            <a:ext cx="3374573" cy="833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92;p10">
            <a:extLst>
              <a:ext uri="{FF2B5EF4-FFF2-40B4-BE49-F238E27FC236}">
                <a16:creationId xmlns:a16="http://schemas.microsoft.com/office/drawing/2014/main" id="{07697CAA-EBDA-C640-A451-F5928F5A42A6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112593" y="1590839"/>
            <a:ext cx="1170174" cy="12240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87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8D062-8CB7-5042-810B-96D99A309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568" y="230397"/>
            <a:ext cx="6700979" cy="590668"/>
          </a:xfrm>
        </p:spPr>
        <p:txBody>
          <a:bodyPr anchor="b">
            <a:normAutofit/>
          </a:bodyPr>
          <a:lstStyle/>
          <a:p>
            <a:r>
              <a:rPr lang="en-US" dirty="0" err="1"/>
              <a:t>Paneli</a:t>
            </a:r>
            <a:r>
              <a:rPr lang="en-US" dirty="0"/>
              <a:t>: Workflow</a:t>
            </a:r>
          </a:p>
        </p:txBody>
      </p:sp>
      <p:grpSp>
        <p:nvGrpSpPr>
          <p:cNvPr id="14" name="Google Shape;204;p11">
            <a:extLst>
              <a:ext uri="{FF2B5EF4-FFF2-40B4-BE49-F238E27FC236}">
                <a16:creationId xmlns:a16="http://schemas.microsoft.com/office/drawing/2014/main" id="{E855D8EA-C645-0A44-88F0-F5A4DC06C73F}"/>
              </a:ext>
            </a:extLst>
          </p:cNvPr>
          <p:cNvGrpSpPr/>
          <p:nvPr/>
        </p:nvGrpSpPr>
        <p:grpSpPr>
          <a:xfrm>
            <a:off x="422568" y="1414821"/>
            <a:ext cx="6276286" cy="1535207"/>
            <a:chOff x="2968702" y="382913"/>
            <a:chExt cx="4655530" cy="1138763"/>
          </a:xfrm>
        </p:grpSpPr>
        <p:pic>
          <p:nvPicPr>
            <p:cNvPr id="15" name="Google Shape;205;p11">
              <a:extLst>
                <a:ext uri="{FF2B5EF4-FFF2-40B4-BE49-F238E27FC236}">
                  <a16:creationId xmlns:a16="http://schemas.microsoft.com/office/drawing/2014/main" id="{5B2AAC7C-82E1-7948-8C2A-D25923869DD7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2968702" y="382913"/>
              <a:ext cx="4655530" cy="113876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Google Shape;206;p11">
              <a:extLst>
                <a:ext uri="{FF2B5EF4-FFF2-40B4-BE49-F238E27FC236}">
                  <a16:creationId xmlns:a16="http://schemas.microsoft.com/office/drawing/2014/main" id="{86B93D2E-93E8-824D-B825-C5A579ACE03C}"/>
                </a:ext>
              </a:extLst>
            </p:cNvPr>
            <p:cNvSpPr/>
            <p:nvPr/>
          </p:nvSpPr>
          <p:spPr>
            <a:xfrm>
              <a:off x="5468577" y="509674"/>
              <a:ext cx="858900" cy="174300"/>
            </a:xfrm>
            <a:prstGeom prst="rect">
              <a:avLst/>
            </a:prstGeom>
            <a:noFill/>
            <a:ln w="76200" cap="flat" cmpd="sng">
              <a:solidFill>
                <a:srgbClr val="00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3" name="Google Shape;203;p11">
            <a:extLst>
              <a:ext uri="{FF2B5EF4-FFF2-40B4-BE49-F238E27FC236}">
                <a16:creationId xmlns:a16="http://schemas.microsoft.com/office/drawing/2014/main" id="{39B90190-D897-094D-8783-98CF856DF24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53335" y="1912153"/>
            <a:ext cx="3401875" cy="30009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7AB27E9-F6F6-4840-9EC4-02B77FBCAE8B}"/>
              </a:ext>
            </a:extLst>
          </p:cNvPr>
          <p:cNvSpPr txBox="1"/>
          <p:nvPr/>
        </p:nvSpPr>
        <p:spPr>
          <a:xfrm>
            <a:off x="388790" y="3262694"/>
            <a:ext cx="4583306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es" dirty="0"/>
              <a:t>Here the program will look for the minimum</a:t>
            </a:r>
            <a:br>
              <a:rPr lang="es" dirty="0"/>
            </a:br>
            <a:r>
              <a:rPr lang="es" dirty="0"/>
              <a:t> radiation flux per bixel.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9127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E3A79-BBB7-6D44-9B21-1D368E49D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7638" y="231075"/>
            <a:ext cx="6129236" cy="590668"/>
          </a:xfrm>
        </p:spPr>
        <p:txBody>
          <a:bodyPr anchor="b">
            <a:normAutofit/>
          </a:bodyPr>
          <a:lstStyle/>
          <a:p>
            <a:r>
              <a:rPr lang="en-US" dirty="0"/>
              <a:t>Workflow – exponential distribution</a:t>
            </a:r>
          </a:p>
        </p:txBody>
      </p:sp>
      <p:pic>
        <p:nvPicPr>
          <p:cNvPr id="4" name="Google Shape;215;p12">
            <a:extLst>
              <a:ext uri="{FF2B5EF4-FFF2-40B4-BE49-F238E27FC236}">
                <a16:creationId xmlns:a16="http://schemas.microsoft.com/office/drawing/2014/main" id="{A0A77FD1-D95D-B04D-972C-27C885FF7280}"/>
              </a:ext>
            </a:extLst>
          </p:cNvPr>
          <p:cNvPicPr preferRelativeResize="0">
            <a:picLocks noGrp="1"/>
          </p:cNvPicPr>
          <p:nvPr>
            <p:ph sz="half" idx="1"/>
          </p:nvPr>
        </p:nvPicPr>
        <p:blipFill rotWithShape="1">
          <a:blip r:embed="rId2"/>
          <a:stretch/>
        </p:blipFill>
        <p:spPr>
          <a:xfrm>
            <a:off x="178143" y="988765"/>
            <a:ext cx="2762355" cy="243679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50A8A0E-C7A8-4F79-9C5E-07C33DC215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82256" y="988765"/>
            <a:ext cx="5369858" cy="2091892"/>
          </a:xfrm>
        </p:spPr>
        <p:txBody>
          <a:bodyPr/>
          <a:lstStyle/>
          <a:p>
            <a:r>
              <a:rPr lang="en-GB" dirty="0"/>
              <a:t>The optimizer optimizes a non-linear constrained optimization problem with an interior-point algorithm. The objective function and constraint functions are built from the specific objectives one can set in the table.</a:t>
            </a:r>
          </a:p>
        </p:txBody>
      </p:sp>
      <p:pic>
        <p:nvPicPr>
          <p:cNvPr id="7" name="Google Shape;216;p12">
            <a:extLst>
              <a:ext uri="{FF2B5EF4-FFF2-40B4-BE49-F238E27FC236}">
                <a16:creationId xmlns:a16="http://schemas.microsoft.com/office/drawing/2014/main" id="{F5A440E5-99F4-0F4F-A399-5BD0C602B05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905147" y="2554093"/>
            <a:ext cx="4596714" cy="138717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6E0CC5C-117E-914F-822B-24CCAC2BB42E}"/>
              </a:ext>
            </a:extLst>
          </p:cNvPr>
          <p:cNvSpPr/>
          <p:nvPr/>
        </p:nvSpPr>
        <p:spPr>
          <a:xfrm>
            <a:off x="48985" y="4006163"/>
            <a:ext cx="90460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GB" dirty="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Objectives and constraints include the organs of interest (</a:t>
            </a:r>
            <a:r>
              <a:rPr lang="en-GB" dirty="0" err="1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e.g</a:t>
            </a:r>
            <a:r>
              <a:rPr lang="en-GB" dirty="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target), as well as the organs at risk (</a:t>
            </a:r>
            <a:r>
              <a:rPr lang="en-GB" dirty="0" err="1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e.g</a:t>
            </a:r>
            <a:r>
              <a:rPr lang="en-GB" dirty="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 body, core etc.) that are about to be irradiated and also, we want to avoid obtaining more dose.</a:t>
            </a:r>
          </a:p>
        </p:txBody>
      </p:sp>
    </p:spTree>
    <p:extLst>
      <p:ext uri="{BB962C8B-B14F-4D97-AF65-F5344CB8AC3E}">
        <p14:creationId xmlns:p14="http://schemas.microsoft.com/office/powerpoint/2010/main" val="11235630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45EBD-CDF4-F14A-A4C1-2E39CEBF0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Workflow: Save to GUI</a:t>
            </a:r>
          </a:p>
        </p:txBody>
      </p:sp>
      <p:grpSp>
        <p:nvGrpSpPr>
          <p:cNvPr id="4" name="Google Shape;227;p13">
            <a:extLst>
              <a:ext uri="{FF2B5EF4-FFF2-40B4-BE49-F238E27FC236}">
                <a16:creationId xmlns:a16="http://schemas.microsoft.com/office/drawing/2014/main" id="{FAB967DF-8098-AE40-993D-250CE99D4487}"/>
              </a:ext>
            </a:extLst>
          </p:cNvPr>
          <p:cNvGrpSpPr/>
          <p:nvPr/>
        </p:nvGrpSpPr>
        <p:grpSpPr>
          <a:xfrm>
            <a:off x="302089" y="2304122"/>
            <a:ext cx="4799851" cy="1314474"/>
            <a:chOff x="3953650" y="1878638"/>
            <a:chExt cx="4655530" cy="1138763"/>
          </a:xfrm>
        </p:grpSpPr>
        <p:pic>
          <p:nvPicPr>
            <p:cNvPr id="5" name="Google Shape;228;p13">
              <a:extLst>
                <a:ext uri="{FF2B5EF4-FFF2-40B4-BE49-F238E27FC236}">
                  <a16:creationId xmlns:a16="http://schemas.microsoft.com/office/drawing/2014/main" id="{C9BBDFFA-11AF-3646-A23B-960D062FB797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3953650" y="1878638"/>
              <a:ext cx="4655530" cy="113876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Google Shape;229;p13">
              <a:extLst>
                <a:ext uri="{FF2B5EF4-FFF2-40B4-BE49-F238E27FC236}">
                  <a16:creationId xmlns:a16="http://schemas.microsoft.com/office/drawing/2014/main" id="{0E0F9B2C-E9E6-2743-9D07-829F21E964AF}"/>
                </a:ext>
              </a:extLst>
            </p:cNvPr>
            <p:cNvSpPr/>
            <p:nvPr/>
          </p:nvSpPr>
          <p:spPr>
            <a:xfrm>
              <a:off x="7374936" y="1977483"/>
              <a:ext cx="858900" cy="174300"/>
            </a:xfrm>
            <a:prstGeom prst="rect">
              <a:avLst/>
            </a:prstGeom>
            <a:noFill/>
            <a:ln w="76200" cap="flat" cmpd="sng">
              <a:solidFill>
                <a:srgbClr val="00FF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7" name="Google Shape;230;p13">
            <a:extLst>
              <a:ext uri="{FF2B5EF4-FFF2-40B4-BE49-F238E27FC236}">
                <a16:creationId xmlns:a16="http://schemas.microsoft.com/office/drawing/2014/main" id="{6A86E13B-E44A-D343-8238-2B2A8656A09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227438" y="1808888"/>
            <a:ext cx="3790950" cy="20955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8AAC5A9-1280-1548-92AD-551AB10BCC36}"/>
              </a:ext>
            </a:extLst>
          </p:cNvPr>
          <p:cNvSpPr txBox="1"/>
          <p:nvPr/>
        </p:nvSpPr>
        <p:spPr>
          <a:xfrm>
            <a:off x="522514" y="1153886"/>
            <a:ext cx="7417480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 err="1"/>
              <a:t>Kjo</a:t>
            </a:r>
            <a:r>
              <a:rPr lang="en-US" dirty="0"/>
              <a:t> </a:t>
            </a:r>
            <a:r>
              <a:rPr lang="en-US" dirty="0" err="1"/>
              <a:t>komand</a:t>
            </a:r>
            <a:r>
              <a:rPr lang="en-US" dirty="0"/>
              <a:t> </a:t>
            </a:r>
            <a:r>
              <a:rPr lang="en-US" dirty="0" err="1"/>
              <a:t>ruan</a:t>
            </a:r>
            <a:r>
              <a:rPr lang="en-US" dirty="0"/>
              <a:t> set-up e </a:t>
            </a:r>
            <a:r>
              <a:rPr lang="en-US" dirty="0" err="1"/>
              <a:t>krijuar</a:t>
            </a:r>
            <a:r>
              <a:rPr lang="en-US" dirty="0"/>
              <a:t> </a:t>
            </a:r>
            <a:r>
              <a:rPr lang="en-US" dirty="0" err="1"/>
              <a:t>dhe</a:t>
            </a:r>
            <a:r>
              <a:rPr lang="en-US" dirty="0"/>
              <a:t> </a:t>
            </a:r>
            <a:r>
              <a:rPr lang="en-US" dirty="0" err="1"/>
              <a:t>kërkon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ti</a:t>
            </a:r>
            <a:r>
              <a:rPr lang="en-US" dirty="0"/>
              <a:t> </a:t>
            </a:r>
            <a:r>
              <a:rPr lang="en-US" dirty="0" err="1"/>
              <a:t>vendosësh</a:t>
            </a:r>
            <a:r>
              <a:rPr lang="en-US" dirty="0"/>
              <a:t> </a:t>
            </a:r>
            <a:r>
              <a:rPr lang="en-US" dirty="0" err="1"/>
              <a:t>një</a:t>
            </a:r>
            <a:r>
              <a:rPr lang="en-US" dirty="0"/>
              <a:t> </a:t>
            </a:r>
            <a:r>
              <a:rPr lang="en-US" dirty="0" err="1"/>
              <a:t>emër</a:t>
            </a:r>
            <a:r>
              <a:rPr lang="en-US" dirty="0"/>
              <a:t>.</a:t>
            </a:r>
            <a:br>
              <a:rPr lang="en-US" dirty="0"/>
            </a:br>
            <a:r>
              <a:rPr lang="en-US" dirty="0"/>
              <a:t>Ky hap </a:t>
            </a:r>
            <a:r>
              <a:rPr lang="en-US" dirty="0" err="1"/>
              <a:t>është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rëndësishëm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shfaqjen</a:t>
            </a:r>
            <a:r>
              <a:rPr lang="en-US" dirty="0"/>
              <a:t> e DVH.</a:t>
            </a:r>
          </a:p>
        </p:txBody>
      </p:sp>
    </p:spTree>
    <p:extLst>
      <p:ext uri="{BB962C8B-B14F-4D97-AF65-F5344CB8AC3E}">
        <p14:creationId xmlns:p14="http://schemas.microsoft.com/office/powerpoint/2010/main" val="2867101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FE4E0-33E0-CD45-92CB-DC204A878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Visualisation</a:t>
            </a:r>
            <a:endParaRPr lang="en-US" dirty="0"/>
          </a:p>
        </p:txBody>
      </p:sp>
      <p:pic>
        <p:nvPicPr>
          <p:cNvPr id="4" name="Google Shape;241;p14">
            <a:extLst>
              <a:ext uri="{FF2B5EF4-FFF2-40B4-BE49-F238E27FC236}">
                <a16:creationId xmlns:a16="http://schemas.microsoft.com/office/drawing/2014/main" id="{9FEC5255-BDC0-3F40-88FD-AA7F50004760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23142" y="1451650"/>
            <a:ext cx="5305425" cy="15335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242;p14">
            <a:extLst>
              <a:ext uri="{FF2B5EF4-FFF2-40B4-BE49-F238E27FC236}">
                <a16:creationId xmlns:a16="http://schemas.microsoft.com/office/drawing/2014/main" id="{8BF8DAA3-BF5A-5C4E-8B48-622193D6EA09}"/>
              </a:ext>
            </a:extLst>
          </p:cNvPr>
          <p:cNvSpPr/>
          <p:nvPr/>
        </p:nvSpPr>
        <p:spPr>
          <a:xfrm>
            <a:off x="2930280" y="2656039"/>
            <a:ext cx="687000" cy="161100"/>
          </a:xfrm>
          <a:prstGeom prst="rect">
            <a:avLst/>
          </a:prstGeom>
          <a:noFill/>
          <a:ln w="76200" cap="flat" cmpd="sng">
            <a:solidFill>
              <a:srgbClr val="00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Google Shape;243;p14">
            <a:extLst>
              <a:ext uri="{FF2B5EF4-FFF2-40B4-BE49-F238E27FC236}">
                <a16:creationId xmlns:a16="http://schemas.microsoft.com/office/drawing/2014/main" id="{7CD1F276-DA07-494C-BFD4-02D05F942FD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01725" y="1391902"/>
            <a:ext cx="3230575" cy="285047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8DA2329-834F-6641-ABD4-69D5D956A2C6}"/>
              </a:ext>
            </a:extLst>
          </p:cNvPr>
          <p:cNvSpPr txBox="1"/>
          <p:nvPr/>
        </p:nvSpPr>
        <p:spPr>
          <a:xfrm>
            <a:off x="293914" y="1055914"/>
            <a:ext cx="8622873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/>
              <a:t>Show DVH/QI: </a:t>
            </a:r>
            <a:r>
              <a:rPr lang="en-US" dirty="0" err="1"/>
              <a:t>tregon</a:t>
            </a:r>
            <a:r>
              <a:rPr lang="en-US" dirty="0"/>
              <a:t> dose-volume histogram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korrespondojnë</a:t>
            </a:r>
            <a:r>
              <a:rPr lang="en-US" dirty="0"/>
              <a:t> </a:t>
            </a:r>
            <a:r>
              <a:rPr lang="en-US" dirty="0" err="1"/>
              <a:t>planit</a:t>
            </a:r>
            <a:r>
              <a:rPr lang="en-US" dirty="0"/>
              <a:t> </a:t>
            </a:r>
            <a:r>
              <a:rPr lang="en-US" dirty="0" err="1"/>
              <a:t>që</a:t>
            </a:r>
            <a:r>
              <a:rPr lang="en-US" dirty="0"/>
              <a:t> </a:t>
            </a:r>
            <a:r>
              <a:rPr lang="en-US" dirty="0" err="1"/>
              <a:t>krijon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205763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F73CD3-99F0-DA40-BD1B-A5856AB245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DVH </a:t>
            </a:r>
            <a:r>
              <a:rPr lang="en-US" dirty="0" err="1"/>
              <a:t>për</a:t>
            </a:r>
            <a:r>
              <a:rPr lang="en-US" dirty="0"/>
              <a:t> </a:t>
            </a:r>
            <a:r>
              <a:rPr lang="en-US" dirty="0" err="1"/>
              <a:t>çdo</a:t>
            </a:r>
            <a:r>
              <a:rPr lang="en-US" dirty="0"/>
              <a:t> </a:t>
            </a:r>
            <a:r>
              <a:rPr lang="en-US" dirty="0" err="1"/>
              <a:t>rast</a:t>
            </a:r>
            <a:r>
              <a:rPr lang="en-US" dirty="0"/>
              <a:t> </a:t>
            </a:r>
            <a:r>
              <a:rPr lang="en-US" dirty="0" err="1"/>
              <a:t>studimi</a:t>
            </a:r>
            <a:endParaRPr lang="en-US" dirty="0"/>
          </a:p>
        </p:txBody>
      </p:sp>
      <p:pic>
        <p:nvPicPr>
          <p:cNvPr id="4" name="Google Shape;249;p15">
            <a:extLst>
              <a:ext uri="{FF2B5EF4-FFF2-40B4-BE49-F238E27FC236}">
                <a16:creationId xmlns:a16="http://schemas.microsoft.com/office/drawing/2014/main" id="{C25D3A57-CB05-104E-A253-1451572B6BF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31401" y="821065"/>
            <a:ext cx="4880219" cy="4104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250;p15">
            <a:extLst>
              <a:ext uri="{FF2B5EF4-FFF2-40B4-BE49-F238E27FC236}">
                <a16:creationId xmlns:a16="http://schemas.microsoft.com/office/drawing/2014/main" id="{5B6D8FA4-E947-FC47-A68C-F97C8BDFF01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7130" y="960329"/>
            <a:ext cx="2143126" cy="31936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8485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3A0C25-A738-8549-A12D-C5912AEF5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Përmbledhje</a:t>
            </a:r>
            <a:r>
              <a:rPr lang="en-US" dirty="0"/>
              <a:t> e </a:t>
            </a:r>
            <a:r>
              <a:rPr lang="en-US" dirty="0" err="1"/>
              <a:t>proçeseve</a:t>
            </a:r>
            <a:endParaRPr lang="en-US" dirty="0"/>
          </a:p>
        </p:txBody>
      </p:sp>
      <p:sp>
        <p:nvSpPr>
          <p:cNvPr id="4" name="Google Shape;263;p16">
            <a:extLst>
              <a:ext uri="{FF2B5EF4-FFF2-40B4-BE49-F238E27FC236}">
                <a16:creationId xmlns:a16="http://schemas.microsoft.com/office/drawing/2014/main" id="{43DAA0B5-7B94-7748-B459-5B3CC9077995}"/>
              </a:ext>
            </a:extLst>
          </p:cNvPr>
          <p:cNvSpPr/>
          <p:nvPr/>
        </p:nvSpPr>
        <p:spPr>
          <a:xfrm>
            <a:off x="3425425" y="1193975"/>
            <a:ext cx="5336700" cy="2834700"/>
          </a:xfrm>
          <a:prstGeom prst="rect">
            <a:avLst/>
          </a:prstGeom>
          <a:solidFill>
            <a:srgbClr val="FFE59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Google Shape;268;p16">
            <a:extLst>
              <a:ext uri="{FF2B5EF4-FFF2-40B4-BE49-F238E27FC236}">
                <a16:creationId xmlns:a16="http://schemas.microsoft.com/office/drawing/2014/main" id="{DBE29CFF-2C47-E64E-9914-312AA1A2EB3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15853" t="11628" r="66648" b="74804"/>
          <a:stretch/>
        </p:blipFill>
        <p:spPr>
          <a:xfrm>
            <a:off x="762375" y="1774875"/>
            <a:ext cx="1374475" cy="26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269;p16">
            <a:extLst>
              <a:ext uri="{FF2B5EF4-FFF2-40B4-BE49-F238E27FC236}">
                <a16:creationId xmlns:a16="http://schemas.microsoft.com/office/drawing/2014/main" id="{172F1004-E598-8443-BA6E-89AF6D9692F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l="35375" t="12072" r="47125" b="74360"/>
          <a:stretch/>
        </p:blipFill>
        <p:spPr>
          <a:xfrm>
            <a:off x="3884763" y="3329263"/>
            <a:ext cx="1374475" cy="26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70;p16">
            <a:extLst>
              <a:ext uri="{FF2B5EF4-FFF2-40B4-BE49-F238E27FC236}">
                <a16:creationId xmlns:a16="http://schemas.microsoft.com/office/drawing/2014/main" id="{E2C9F666-7AE2-A340-996B-D0CDAA73D44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54333" t="12601" r="28441" b="76011"/>
          <a:stretch/>
        </p:blipFill>
        <p:spPr>
          <a:xfrm>
            <a:off x="7007152" y="1774875"/>
            <a:ext cx="1453262" cy="26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71;p16">
            <a:extLst>
              <a:ext uri="{FF2B5EF4-FFF2-40B4-BE49-F238E27FC236}">
                <a16:creationId xmlns:a16="http://schemas.microsoft.com/office/drawing/2014/main" id="{E45024AC-4E8A-0042-9F2C-25C7428F9A2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51367" t="78007" r="36688" b="10088"/>
          <a:stretch/>
        </p:blipFill>
        <p:spPr>
          <a:xfrm>
            <a:off x="7277325" y="3329275"/>
            <a:ext cx="912923" cy="26305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272;p16">
            <a:extLst>
              <a:ext uri="{FF2B5EF4-FFF2-40B4-BE49-F238E27FC236}">
                <a16:creationId xmlns:a16="http://schemas.microsoft.com/office/drawing/2014/main" id="{DE17871D-F3B2-5042-874E-340181AED05E}"/>
              </a:ext>
            </a:extLst>
          </p:cNvPr>
          <p:cNvSpPr txBox="1"/>
          <p:nvPr/>
        </p:nvSpPr>
        <p:spPr>
          <a:xfrm>
            <a:off x="665713" y="3138600"/>
            <a:ext cx="1567800" cy="6444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Choose a study case </a:t>
            </a:r>
            <a:endParaRPr sz="1400" b="0" i="0" u="none" strike="noStrike" cap="none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14" name="Google Shape;273;p16">
            <a:extLst>
              <a:ext uri="{FF2B5EF4-FFF2-40B4-BE49-F238E27FC236}">
                <a16:creationId xmlns:a16="http://schemas.microsoft.com/office/drawing/2014/main" id="{EDDA4F09-D07E-6049-B77E-A81E9F285BD0}"/>
              </a:ext>
            </a:extLst>
          </p:cNvPr>
          <p:cNvSpPr txBox="1"/>
          <p:nvPr/>
        </p:nvSpPr>
        <p:spPr>
          <a:xfrm>
            <a:off x="3788100" y="1573504"/>
            <a:ext cx="1567800" cy="801000"/>
          </a:xfrm>
          <a:prstGeom prst="rect">
            <a:avLst/>
          </a:prstGeom>
          <a:solidFill>
            <a:srgbClr val="6D9EEB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Choose the plan settings</a:t>
            </a:r>
            <a:endParaRPr sz="1400" b="0" i="0" u="none" strike="noStrike" cap="none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cxnSp>
        <p:nvCxnSpPr>
          <p:cNvPr id="15" name="Google Shape;274;p16">
            <a:extLst>
              <a:ext uri="{FF2B5EF4-FFF2-40B4-BE49-F238E27FC236}">
                <a16:creationId xmlns:a16="http://schemas.microsoft.com/office/drawing/2014/main" id="{A8C4D737-3C0D-B542-8311-009C8696D055}"/>
              </a:ext>
            </a:extLst>
          </p:cNvPr>
          <p:cNvCxnSpPr>
            <a:stCxn id="9" idx="2"/>
            <a:endCxn id="13" idx="0"/>
          </p:cNvCxnSpPr>
          <p:nvPr/>
        </p:nvCxnSpPr>
        <p:spPr>
          <a:xfrm>
            <a:off x="1449613" y="2037950"/>
            <a:ext cx="0" cy="11007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6" name="Google Shape;275;p16">
            <a:extLst>
              <a:ext uri="{FF2B5EF4-FFF2-40B4-BE49-F238E27FC236}">
                <a16:creationId xmlns:a16="http://schemas.microsoft.com/office/drawing/2014/main" id="{C9603FE8-E6CF-F742-9C9D-6403F6AE7FC2}"/>
              </a:ext>
            </a:extLst>
          </p:cNvPr>
          <p:cNvCxnSpPr>
            <a:endCxn id="14" idx="1"/>
          </p:cNvCxnSpPr>
          <p:nvPr/>
        </p:nvCxnSpPr>
        <p:spPr>
          <a:xfrm rot="10800000" flipH="1">
            <a:off x="2244300" y="1974004"/>
            <a:ext cx="1543800" cy="15081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7" name="Google Shape;276;p16">
            <a:extLst>
              <a:ext uri="{FF2B5EF4-FFF2-40B4-BE49-F238E27FC236}">
                <a16:creationId xmlns:a16="http://schemas.microsoft.com/office/drawing/2014/main" id="{F4FE467B-DF9F-2648-B997-AE6857CD0F18}"/>
              </a:ext>
            </a:extLst>
          </p:cNvPr>
          <p:cNvCxnSpPr>
            <a:stCxn id="14" idx="2"/>
            <a:endCxn id="10" idx="0"/>
          </p:cNvCxnSpPr>
          <p:nvPr/>
        </p:nvCxnSpPr>
        <p:spPr>
          <a:xfrm>
            <a:off x="4572000" y="2374504"/>
            <a:ext cx="0" cy="9549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8" name="Google Shape;277;p16">
            <a:extLst>
              <a:ext uri="{FF2B5EF4-FFF2-40B4-BE49-F238E27FC236}">
                <a16:creationId xmlns:a16="http://schemas.microsoft.com/office/drawing/2014/main" id="{1CF2D05E-F6DC-0944-A690-0EE543E42A83}"/>
              </a:ext>
            </a:extLst>
          </p:cNvPr>
          <p:cNvCxnSpPr>
            <a:endCxn id="11" idx="1"/>
          </p:cNvCxnSpPr>
          <p:nvPr/>
        </p:nvCxnSpPr>
        <p:spPr>
          <a:xfrm rot="10800000" flipH="1">
            <a:off x="5259352" y="1906413"/>
            <a:ext cx="1747800" cy="15756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9" name="Google Shape;278;p16">
            <a:extLst>
              <a:ext uri="{FF2B5EF4-FFF2-40B4-BE49-F238E27FC236}">
                <a16:creationId xmlns:a16="http://schemas.microsoft.com/office/drawing/2014/main" id="{DB10185B-DB35-E840-B5C0-7DC0509DC556}"/>
              </a:ext>
            </a:extLst>
          </p:cNvPr>
          <p:cNvCxnSpPr>
            <a:stCxn id="11" idx="2"/>
            <a:endCxn id="12" idx="0"/>
          </p:cNvCxnSpPr>
          <p:nvPr/>
        </p:nvCxnSpPr>
        <p:spPr>
          <a:xfrm>
            <a:off x="7733783" y="2037950"/>
            <a:ext cx="0" cy="12912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0" name="Google Shape;279;p16">
            <a:extLst>
              <a:ext uri="{FF2B5EF4-FFF2-40B4-BE49-F238E27FC236}">
                <a16:creationId xmlns:a16="http://schemas.microsoft.com/office/drawing/2014/main" id="{C0168D6E-3935-E843-9486-A4A26CEBD98B}"/>
              </a:ext>
            </a:extLst>
          </p:cNvPr>
          <p:cNvSpPr txBox="1"/>
          <p:nvPr/>
        </p:nvSpPr>
        <p:spPr>
          <a:xfrm>
            <a:off x="3398575" y="3592325"/>
            <a:ext cx="5390400" cy="39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r>
              <a:rPr lang="es" sz="1300" b="0" i="0" u="none" strike="noStrike" cap="none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Repeat every time you change a setting</a:t>
            </a:r>
            <a:endParaRPr sz="1300" b="0" i="0" u="none" strike="noStrike" cap="none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21" name="Google Shape;280;p16">
            <a:extLst>
              <a:ext uri="{FF2B5EF4-FFF2-40B4-BE49-F238E27FC236}">
                <a16:creationId xmlns:a16="http://schemas.microsoft.com/office/drawing/2014/main" id="{314D795B-B487-3645-87D1-D0360672130F}"/>
              </a:ext>
            </a:extLst>
          </p:cNvPr>
          <p:cNvSpPr txBox="1"/>
          <p:nvPr/>
        </p:nvSpPr>
        <p:spPr>
          <a:xfrm>
            <a:off x="7828000" y="2459000"/>
            <a:ext cx="214800" cy="26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s" sz="1400" b="0" i="0" u="none" strike="noStrike" cap="none">
                <a:solidFill>
                  <a:srgbClr val="000000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*</a:t>
            </a:r>
            <a:endParaRPr sz="1400" b="0" i="0" u="none" strike="noStrike" cap="none">
              <a:solidFill>
                <a:srgbClr val="000000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  <p:extLst>
      <p:ext uri="{BB962C8B-B14F-4D97-AF65-F5344CB8AC3E}">
        <p14:creationId xmlns:p14="http://schemas.microsoft.com/office/powerpoint/2010/main" val="32260816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3BD6F-37C0-334A-8CB0-4509E65E2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TG119 Fantom case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058F90-652F-4648-94C3-17C13203E6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568" y="1685578"/>
            <a:ext cx="4384994" cy="2806275"/>
          </a:xfrm>
        </p:spPr>
        <p:txBody>
          <a:bodyPr/>
          <a:lstStyle/>
          <a:p>
            <a:r>
              <a:rPr lang="en-US" sz="1600" dirty="0" err="1"/>
              <a:t>Fantoma</a:t>
            </a:r>
            <a:r>
              <a:rPr lang="en-US" sz="1600" dirty="0"/>
              <a:t> TG119 apo </a:t>
            </a:r>
            <a:r>
              <a:rPr lang="en-US" sz="1600" dirty="0" err="1"/>
              <a:t>fantoma</a:t>
            </a:r>
            <a:r>
              <a:rPr lang="en-US" sz="1600" dirty="0"/>
              <a:t> C </a:t>
            </a:r>
            <a:r>
              <a:rPr lang="en-US" sz="1600" dirty="0" err="1"/>
              <a:t>përdoret</a:t>
            </a:r>
            <a:r>
              <a:rPr lang="en-US" sz="1600" dirty="0"/>
              <a:t> </a:t>
            </a:r>
            <a:r>
              <a:rPr lang="en-US" sz="1600" dirty="0" err="1"/>
              <a:t>nga</a:t>
            </a:r>
            <a:r>
              <a:rPr lang="en-US" sz="1600" dirty="0"/>
              <a:t> </a:t>
            </a:r>
            <a:r>
              <a:rPr lang="en-US" sz="1600" dirty="0" err="1"/>
              <a:t>profesionistë</a:t>
            </a:r>
            <a:r>
              <a:rPr lang="en-US" sz="1600" dirty="0"/>
              <a:t> </a:t>
            </a:r>
            <a:r>
              <a:rPr lang="en-US" sz="1600" dirty="0" err="1"/>
              <a:t>për</a:t>
            </a:r>
            <a:r>
              <a:rPr lang="en-US" sz="1600" dirty="0"/>
              <a:t> </a:t>
            </a:r>
            <a:r>
              <a:rPr lang="en-US" sz="1600" dirty="0" err="1"/>
              <a:t>të</a:t>
            </a:r>
            <a:r>
              <a:rPr lang="en-US" sz="1600" dirty="0"/>
              <a:t> </a:t>
            </a:r>
            <a:r>
              <a:rPr lang="en-US" sz="1600" dirty="0" err="1"/>
              <a:t>verifikuar</a:t>
            </a:r>
            <a:r>
              <a:rPr lang="en-US" sz="1600" dirty="0"/>
              <a:t> </a:t>
            </a:r>
            <a:r>
              <a:rPr lang="en-US" sz="1600" dirty="0" err="1"/>
              <a:t>të</a:t>
            </a:r>
            <a:r>
              <a:rPr lang="en-US" sz="1600" dirty="0"/>
              <a:t> </a:t>
            </a:r>
            <a:r>
              <a:rPr lang="en-US" sz="1600" dirty="0" err="1"/>
              <a:t>paisjet</a:t>
            </a:r>
            <a:r>
              <a:rPr lang="en-US" sz="1600" dirty="0"/>
              <a:t> </a:t>
            </a:r>
            <a:r>
              <a:rPr lang="en-US" sz="1600" dirty="0" err="1"/>
              <a:t>funksionojnë</a:t>
            </a:r>
            <a:r>
              <a:rPr lang="en-US" sz="1600" dirty="0"/>
              <a:t> </a:t>
            </a:r>
            <a:r>
              <a:rPr lang="en-US" sz="1600" dirty="0" err="1"/>
              <a:t>siç</a:t>
            </a:r>
            <a:r>
              <a:rPr lang="en-US" sz="1600" dirty="0"/>
              <a:t> </a:t>
            </a:r>
            <a:r>
              <a:rPr lang="en-US" sz="1600" dirty="0" err="1"/>
              <a:t>duhet</a:t>
            </a:r>
            <a:r>
              <a:rPr lang="en-US" sz="1600" dirty="0"/>
              <a:t>. </a:t>
            </a:r>
            <a:r>
              <a:rPr lang="en-US" sz="1600" dirty="0" err="1"/>
              <a:t>Kanë</a:t>
            </a:r>
            <a:r>
              <a:rPr lang="en-US" sz="1600" dirty="0"/>
              <a:t> </a:t>
            </a:r>
            <a:r>
              <a:rPr lang="en-US" sz="1600" dirty="0" err="1"/>
              <a:t>formë</a:t>
            </a:r>
            <a:r>
              <a:rPr lang="en-US" sz="1600" dirty="0"/>
              <a:t> </a:t>
            </a:r>
            <a:r>
              <a:rPr lang="en-US" sz="1600" dirty="0" err="1"/>
              <a:t>dhe</a:t>
            </a:r>
            <a:r>
              <a:rPr lang="en-US" sz="1600" dirty="0"/>
              <a:t> </a:t>
            </a:r>
            <a:r>
              <a:rPr lang="en-US" sz="1600" dirty="0" err="1"/>
              <a:t>dimensione</a:t>
            </a:r>
            <a:r>
              <a:rPr lang="en-US" sz="1600" dirty="0"/>
              <a:t> </a:t>
            </a:r>
            <a:r>
              <a:rPr lang="en-US" sz="1600" dirty="0" err="1"/>
              <a:t>standarte</a:t>
            </a:r>
            <a:r>
              <a:rPr lang="en-US" sz="1600" dirty="0"/>
              <a:t>.</a:t>
            </a:r>
            <a:br>
              <a:rPr lang="en-US" sz="1600" dirty="0"/>
            </a:br>
            <a:endParaRPr lang="en-US" sz="1600" dirty="0"/>
          </a:p>
          <a:p>
            <a:r>
              <a:rPr lang="en-US" sz="1600" dirty="0" err="1"/>
              <a:t>Qëllimi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përdorimit</a:t>
            </a:r>
            <a:r>
              <a:rPr lang="en-US" sz="1600" dirty="0"/>
              <a:t> </a:t>
            </a:r>
            <a:r>
              <a:rPr lang="en-US" sz="1600" dirty="0" err="1"/>
              <a:t>është</a:t>
            </a:r>
            <a:r>
              <a:rPr lang="en-US" sz="1600" dirty="0"/>
              <a:t> </a:t>
            </a:r>
            <a:r>
              <a:rPr lang="en-US" sz="1600" dirty="0" err="1"/>
              <a:t>rrezatimi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en-US" sz="1600" dirty="0"/>
              <a:t> </a:t>
            </a:r>
            <a:r>
              <a:rPr lang="en-US" sz="1600" dirty="0" err="1"/>
              <a:t>zonës</a:t>
            </a:r>
            <a:r>
              <a:rPr lang="en-US" sz="1600" dirty="0"/>
              <a:t> </a:t>
            </a:r>
            <a:r>
              <a:rPr lang="en-US" sz="1600" dirty="0" err="1"/>
              <a:t>në</a:t>
            </a:r>
            <a:r>
              <a:rPr lang="en-US" sz="1600" dirty="0"/>
              <a:t> </a:t>
            </a:r>
            <a:r>
              <a:rPr lang="en-US" sz="1600" dirty="0" err="1"/>
              <a:t>formë</a:t>
            </a:r>
            <a:r>
              <a:rPr lang="en-US" sz="1600" dirty="0"/>
              <a:t> “C” </a:t>
            </a:r>
            <a:r>
              <a:rPr lang="en-US" sz="1600" dirty="0" err="1"/>
              <a:t>dhe</a:t>
            </a:r>
            <a:r>
              <a:rPr lang="en-US" sz="1600" dirty="0"/>
              <a:t> </a:t>
            </a:r>
            <a:r>
              <a:rPr lang="en-US" sz="1600" dirty="0" err="1"/>
              <a:t>evitimi</a:t>
            </a:r>
            <a:r>
              <a:rPr lang="en-US" sz="1600" dirty="0"/>
              <a:t> </a:t>
            </a:r>
            <a:r>
              <a:rPr lang="en-US" sz="1600" dirty="0" err="1"/>
              <a:t>i</a:t>
            </a:r>
            <a:r>
              <a:rPr lang="en-US" sz="1600" dirty="0"/>
              <a:t> zones </a:t>
            </a:r>
            <a:r>
              <a:rPr lang="en-US" sz="1600" dirty="0" err="1"/>
              <a:t>qëndrore</a:t>
            </a:r>
            <a:endParaRPr lang="en-US" sz="1600" dirty="0"/>
          </a:p>
          <a:p>
            <a:endParaRPr lang="en-US" sz="1600" dirty="0"/>
          </a:p>
        </p:txBody>
      </p:sp>
      <p:grpSp>
        <p:nvGrpSpPr>
          <p:cNvPr id="4" name="Google Shape;291;p17">
            <a:extLst>
              <a:ext uri="{FF2B5EF4-FFF2-40B4-BE49-F238E27FC236}">
                <a16:creationId xmlns:a16="http://schemas.microsoft.com/office/drawing/2014/main" id="{B1D28527-46A6-154E-9B98-50490019EBCB}"/>
              </a:ext>
            </a:extLst>
          </p:cNvPr>
          <p:cNvGrpSpPr/>
          <p:nvPr/>
        </p:nvGrpSpPr>
        <p:grpSpPr>
          <a:xfrm>
            <a:off x="5871061" y="2598161"/>
            <a:ext cx="3068200" cy="2346547"/>
            <a:chOff x="5493075" y="1362075"/>
            <a:chExt cx="3190875" cy="2419350"/>
          </a:xfrm>
        </p:grpSpPr>
        <p:pic>
          <p:nvPicPr>
            <p:cNvPr id="5" name="Google Shape;292;p17">
              <a:extLst>
                <a:ext uri="{FF2B5EF4-FFF2-40B4-BE49-F238E27FC236}">
                  <a16:creationId xmlns:a16="http://schemas.microsoft.com/office/drawing/2014/main" id="{2C936F77-D5DA-6747-9376-622B0D2AECC5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5493075" y="1362075"/>
              <a:ext cx="3190875" cy="24193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Google Shape;293;p17">
              <a:extLst>
                <a:ext uri="{FF2B5EF4-FFF2-40B4-BE49-F238E27FC236}">
                  <a16:creationId xmlns:a16="http://schemas.microsoft.com/office/drawing/2014/main" id="{63B7BAA7-79D0-D641-A41A-DAD9915E2F22}"/>
                </a:ext>
              </a:extLst>
            </p:cNvPr>
            <p:cNvSpPr txBox="1"/>
            <p:nvPr/>
          </p:nvSpPr>
          <p:spPr>
            <a:xfrm>
              <a:off x="6345625" y="1867850"/>
              <a:ext cx="1419000" cy="364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es" sz="1400" b="1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Irradiation part</a:t>
              </a:r>
              <a:endParaRPr sz="14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" name="Google Shape;294;p17">
              <a:extLst>
                <a:ext uri="{FF2B5EF4-FFF2-40B4-BE49-F238E27FC236}">
                  <a16:creationId xmlns:a16="http://schemas.microsoft.com/office/drawing/2014/main" id="{858ABD82-9888-F54E-A7AE-FACCE4D40E2D}"/>
                </a:ext>
              </a:extLst>
            </p:cNvPr>
            <p:cNvSpPr txBox="1"/>
            <p:nvPr/>
          </p:nvSpPr>
          <p:spPr>
            <a:xfrm>
              <a:off x="6222540" y="2870370"/>
              <a:ext cx="1665169" cy="3645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</a:pPr>
              <a:r>
                <a:rPr lang="es" sz="1200" b="1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Avoid the center</a:t>
              </a:r>
              <a:endParaRPr sz="1200" b="1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8" name="Google Shape;295;p17">
            <a:extLst>
              <a:ext uri="{FF2B5EF4-FFF2-40B4-BE49-F238E27FC236}">
                <a16:creationId xmlns:a16="http://schemas.microsoft.com/office/drawing/2014/main" id="{5AAFED4B-26A3-9941-925A-3AF690ABA7A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77681" y="1032634"/>
            <a:ext cx="2190750" cy="14573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5824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61433-60E9-0B4F-9225-83A9359A8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Liver case </a:t>
            </a:r>
          </a:p>
        </p:txBody>
      </p:sp>
      <p:pic>
        <p:nvPicPr>
          <p:cNvPr id="4" name="Google Shape;94;p3">
            <a:extLst>
              <a:ext uri="{FF2B5EF4-FFF2-40B4-BE49-F238E27FC236}">
                <a16:creationId xmlns:a16="http://schemas.microsoft.com/office/drawing/2014/main" id="{7AE66023-85BB-9943-89FD-7CA7EC0DAAC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61248" y="1454143"/>
            <a:ext cx="3179974" cy="2909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95;p3">
            <a:extLst>
              <a:ext uri="{FF2B5EF4-FFF2-40B4-BE49-F238E27FC236}">
                <a16:creationId xmlns:a16="http://schemas.microsoft.com/office/drawing/2014/main" id="{86EA0182-DD7B-804E-94B2-4AE7A229BE9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23182" y="1443365"/>
            <a:ext cx="2490425" cy="292012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96;p3">
            <a:extLst>
              <a:ext uri="{FF2B5EF4-FFF2-40B4-BE49-F238E27FC236}">
                <a16:creationId xmlns:a16="http://schemas.microsoft.com/office/drawing/2014/main" id="{A266024F-1613-DF47-9589-E5033515BDB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50746" y="1448755"/>
            <a:ext cx="2490424" cy="292012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1;p2">
            <a:extLst>
              <a:ext uri="{FF2B5EF4-FFF2-40B4-BE49-F238E27FC236}">
                <a16:creationId xmlns:a16="http://schemas.microsoft.com/office/drawing/2014/main" id="{EC42D94B-0DAA-C94C-98D8-6A01176D539D}"/>
              </a:ext>
            </a:extLst>
          </p:cNvPr>
          <p:cNvSpPr txBox="1"/>
          <p:nvPr/>
        </p:nvSpPr>
        <p:spPr>
          <a:xfrm>
            <a:off x="1095997" y="4331163"/>
            <a:ext cx="1373100" cy="33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Source Code Pro"/>
                <a:ea typeface="Source Code Pro"/>
                <a:cs typeface="Source Code Pro"/>
                <a:sym typeface="Source Code Pro"/>
              </a:rPr>
              <a:t>Axial view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8" name="Google Shape;72;p2">
            <a:extLst>
              <a:ext uri="{FF2B5EF4-FFF2-40B4-BE49-F238E27FC236}">
                <a16:creationId xmlns:a16="http://schemas.microsoft.com/office/drawing/2014/main" id="{FFB29D55-28A3-F741-BE40-67442B2C09D1}"/>
              </a:ext>
            </a:extLst>
          </p:cNvPr>
          <p:cNvSpPr txBox="1"/>
          <p:nvPr/>
        </p:nvSpPr>
        <p:spPr>
          <a:xfrm>
            <a:off x="4130522" y="4331163"/>
            <a:ext cx="1644300" cy="33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Source Code Pro"/>
                <a:ea typeface="Source Code Pro"/>
                <a:cs typeface="Source Code Pro"/>
                <a:sym typeface="Source Code Pro"/>
              </a:rPr>
              <a:t>Sagittal view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9" name="Google Shape;73;p2">
            <a:extLst>
              <a:ext uri="{FF2B5EF4-FFF2-40B4-BE49-F238E27FC236}">
                <a16:creationId xmlns:a16="http://schemas.microsoft.com/office/drawing/2014/main" id="{3D27D76C-CB1E-B444-B02C-C0D9F127F39B}"/>
              </a:ext>
            </a:extLst>
          </p:cNvPr>
          <p:cNvSpPr txBox="1"/>
          <p:nvPr/>
        </p:nvSpPr>
        <p:spPr>
          <a:xfrm>
            <a:off x="6889160" y="4305663"/>
            <a:ext cx="1532400" cy="3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Source Code Pro"/>
                <a:ea typeface="Source Code Pro"/>
                <a:cs typeface="Source Code Pro"/>
                <a:sym typeface="Source Code Pro"/>
              </a:rPr>
              <a:t>Coronal view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  <p:extLst>
      <p:ext uri="{BB962C8B-B14F-4D97-AF65-F5344CB8AC3E}">
        <p14:creationId xmlns:p14="http://schemas.microsoft.com/office/powerpoint/2010/main" val="2245429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7638" y="231075"/>
            <a:ext cx="6129236" cy="590668"/>
          </a:xfrm>
        </p:spPr>
        <p:txBody>
          <a:bodyPr anchor="b">
            <a:normAutofit/>
          </a:bodyPr>
          <a:lstStyle/>
          <a:p>
            <a:r>
              <a:rPr lang="de-DE" dirty="0"/>
              <a:t>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C28A2A2-5FEE-F44E-B8D9-08DCA57F28C1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074522"/>
            <a:ext cx="4038600" cy="1645729"/>
          </a:xfrm>
          <a:prstGeom prst="rect">
            <a:avLst/>
          </a:prstGeom>
          <a:noFill/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9383A6FA-6CE1-470E-8757-F00DF5E2F3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/>
          <a:p>
            <a:r>
              <a:rPr lang="en-GB" dirty="0"/>
              <a:t>Open source software toolkit for radiation treatment planning of intensity modulated photon, proton and carbon ion therapy </a:t>
            </a:r>
            <a:br>
              <a:rPr lang="en-GB" dirty="0"/>
            </a:br>
            <a:endParaRPr lang="en-GB" dirty="0"/>
          </a:p>
          <a:p>
            <a:r>
              <a:rPr lang="en-GB" dirty="0"/>
              <a:t>Implemented for educational and research purposes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442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D66E7-5CCA-D54B-A05A-B68CA4372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Head &amp; Neck case</a:t>
            </a:r>
          </a:p>
        </p:txBody>
      </p:sp>
      <p:pic>
        <p:nvPicPr>
          <p:cNvPr id="4" name="Google Shape;68;p2">
            <a:extLst>
              <a:ext uri="{FF2B5EF4-FFF2-40B4-BE49-F238E27FC236}">
                <a16:creationId xmlns:a16="http://schemas.microsoft.com/office/drawing/2014/main" id="{11743728-1E62-C544-8D4A-67CF5563E1E0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73182" y="1339697"/>
            <a:ext cx="3018727" cy="291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69;p2">
            <a:extLst>
              <a:ext uri="{FF2B5EF4-FFF2-40B4-BE49-F238E27FC236}">
                <a16:creationId xmlns:a16="http://schemas.microsoft.com/office/drawing/2014/main" id="{81AA19CB-090C-B24E-8E33-0AE298A09E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57573" y="1339697"/>
            <a:ext cx="2646201" cy="291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70;p2">
            <a:extLst>
              <a:ext uri="{FF2B5EF4-FFF2-40B4-BE49-F238E27FC236}">
                <a16:creationId xmlns:a16="http://schemas.microsoft.com/office/drawing/2014/main" id="{5CB0392C-BBE3-4C4C-A72B-F9907C442DF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459547" y="1353547"/>
            <a:ext cx="2391625" cy="289845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71;p2">
            <a:extLst>
              <a:ext uri="{FF2B5EF4-FFF2-40B4-BE49-F238E27FC236}">
                <a16:creationId xmlns:a16="http://schemas.microsoft.com/office/drawing/2014/main" id="{802EB5D2-4DFA-954F-8922-A069FD8A9544}"/>
              </a:ext>
            </a:extLst>
          </p:cNvPr>
          <p:cNvSpPr txBox="1"/>
          <p:nvPr/>
        </p:nvSpPr>
        <p:spPr>
          <a:xfrm>
            <a:off x="1095997" y="4265847"/>
            <a:ext cx="1373100" cy="33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Source Code Pro"/>
                <a:ea typeface="Source Code Pro"/>
                <a:cs typeface="Source Code Pro"/>
                <a:sym typeface="Source Code Pro"/>
              </a:rPr>
              <a:t>Axial view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8" name="Google Shape;72;p2">
            <a:extLst>
              <a:ext uri="{FF2B5EF4-FFF2-40B4-BE49-F238E27FC236}">
                <a16:creationId xmlns:a16="http://schemas.microsoft.com/office/drawing/2014/main" id="{9EC9011D-ADB5-644D-B922-D687E1E800D3}"/>
              </a:ext>
            </a:extLst>
          </p:cNvPr>
          <p:cNvSpPr txBox="1"/>
          <p:nvPr/>
        </p:nvSpPr>
        <p:spPr>
          <a:xfrm>
            <a:off x="4130522" y="4265847"/>
            <a:ext cx="1644300" cy="33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Source Code Pro"/>
                <a:ea typeface="Source Code Pro"/>
                <a:cs typeface="Source Code Pro"/>
                <a:sym typeface="Source Code Pro"/>
              </a:rPr>
              <a:t>Sagittal view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  <p:sp>
        <p:nvSpPr>
          <p:cNvPr id="9" name="Google Shape;73;p2">
            <a:extLst>
              <a:ext uri="{FF2B5EF4-FFF2-40B4-BE49-F238E27FC236}">
                <a16:creationId xmlns:a16="http://schemas.microsoft.com/office/drawing/2014/main" id="{F87054F2-C0B4-F949-A524-886C0C5A04EB}"/>
              </a:ext>
            </a:extLst>
          </p:cNvPr>
          <p:cNvSpPr txBox="1"/>
          <p:nvPr/>
        </p:nvSpPr>
        <p:spPr>
          <a:xfrm>
            <a:off x="6889160" y="4240347"/>
            <a:ext cx="1532400" cy="38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Source Code Pro"/>
                <a:ea typeface="Source Code Pro"/>
                <a:cs typeface="Source Code Pro"/>
                <a:sym typeface="Source Code Pro"/>
              </a:rPr>
              <a:t>Coronal view</a:t>
            </a:r>
            <a:endParaRPr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  <p:extLst>
      <p:ext uri="{BB962C8B-B14F-4D97-AF65-F5344CB8AC3E}">
        <p14:creationId xmlns:p14="http://schemas.microsoft.com/office/powerpoint/2010/main" val="2727130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CBFAB-D292-E748-AEB9-B05E07967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Pse</a:t>
            </a:r>
            <a:r>
              <a:rPr lang="en-US" dirty="0"/>
              <a:t> </a:t>
            </a:r>
            <a:r>
              <a:rPr lang="en-US" dirty="0" err="1"/>
              <a:t>bazohet</a:t>
            </a:r>
            <a:r>
              <a:rPr lang="en-US" dirty="0"/>
              <a:t> </a:t>
            </a:r>
            <a:r>
              <a:rPr lang="en-US" dirty="0" err="1"/>
              <a:t>në</a:t>
            </a:r>
            <a:r>
              <a:rPr lang="en-US" dirty="0"/>
              <a:t> </a:t>
            </a:r>
            <a:r>
              <a:rPr lang="en-US" dirty="0" err="1"/>
              <a:t>Matlab</a:t>
            </a:r>
            <a:r>
              <a:rPr lang="en-US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26C85C-751E-2344-81E3-EDD6001604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4752" y="1645920"/>
            <a:ext cx="8420176" cy="3202080"/>
          </a:xfrm>
        </p:spPr>
        <p:txBody>
          <a:bodyPr/>
          <a:lstStyle/>
          <a:p>
            <a:r>
              <a:rPr lang="en-GB" dirty="0"/>
              <a:t>User friendly and easy data visualization functionalities </a:t>
            </a:r>
          </a:p>
          <a:p>
            <a:r>
              <a:rPr lang="en-GB" dirty="0"/>
              <a:t>Convenient debugging </a:t>
            </a:r>
          </a:p>
          <a:p>
            <a:r>
              <a:rPr lang="en-GB" dirty="0"/>
              <a:t>Allows for rapid prototype developments </a:t>
            </a:r>
          </a:p>
          <a:p>
            <a:r>
              <a:rPr lang="en-GB" dirty="0"/>
              <a:t>Well known tool in the medical physics community </a:t>
            </a:r>
          </a:p>
          <a:p>
            <a:r>
              <a:rPr lang="en-GB" dirty="0"/>
              <a:t>Simple syntax compared to higher abstract programming languages like C++ </a:t>
            </a:r>
          </a:p>
          <a:p>
            <a:r>
              <a:rPr lang="en-GB" dirty="0"/>
              <a:t>Standalone (</a:t>
            </a:r>
            <a:r>
              <a:rPr lang="en-GB" dirty="0" err="1"/>
              <a:t>matRad.exe</a:t>
            </a:r>
            <a:r>
              <a:rPr lang="en-GB" dirty="0"/>
              <a:t>) can be used without license </a:t>
            </a:r>
          </a:p>
          <a:p>
            <a:r>
              <a:rPr lang="en-GB" dirty="0"/>
              <a:t>An open source independent development environment (IDE) is given by octave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E53AFC5-C631-9944-97A4-3A7F42572C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0065" y="1029540"/>
            <a:ext cx="1832301" cy="1915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796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DFBC400-D6F1-A14C-ADEE-4F0179A8AB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5127" y="941134"/>
            <a:ext cx="5867233" cy="401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53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3CABBB-ECD1-614C-87E4-F8DB91B16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568" y="230397"/>
            <a:ext cx="6700979" cy="590668"/>
          </a:xfrm>
        </p:spPr>
        <p:txBody>
          <a:bodyPr anchor="b">
            <a:normAutofit/>
          </a:bodyPr>
          <a:lstStyle/>
          <a:p>
            <a:r>
              <a:rPr lang="en-US" dirty="0"/>
              <a:t>Si </a:t>
            </a:r>
            <a:r>
              <a:rPr lang="en-US" dirty="0" err="1"/>
              <a:t>ndodh</a:t>
            </a:r>
            <a:r>
              <a:rPr lang="en-US" dirty="0"/>
              <a:t> </a:t>
            </a:r>
            <a:r>
              <a:rPr lang="en-US" dirty="0" err="1"/>
              <a:t>proçesimi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dhënave</a:t>
            </a:r>
            <a:r>
              <a:rPr lang="en-US" dirty="0"/>
              <a:t>?</a:t>
            </a:r>
          </a:p>
        </p:txBody>
      </p:sp>
      <p:pic>
        <p:nvPicPr>
          <p:cNvPr id="4" name="Content Placeholder 3" descr="Diagram&#10;&#10;Description automatically generated">
            <a:extLst>
              <a:ext uri="{FF2B5EF4-FFF2-40B4-BE49-F238E27FC236}">
                <a16:creationId xmlns:a16="http://schemas.microsoft.com/office/drawing/2014/main" id="{4849B5AA-83B7-024B-A10D-EFD8ADEA02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3979" y="1088015"/>
            <a:ext cx="8127488" cy="36776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68723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95E2C-27B9-964D-A2B6-0341E15CF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Interfaqja</a:t>
            </a:r>
            <a:r>
              <a:rPr lang="en-US" dirty="0"/>
              <a:t> </a:t>
            </a:r>
            <a:r>
              <a:rPr lang="en-US" dirty="0" err="1"/>
              <a:t>grafike</a:t>
            </a:r>
            <a:r>
              <a:rPr lang="en-US" dirty="0"/>
              <a:t> e </a:t>
            </a:r>
            <a:r>
              <a:rPr lang="en-US" dirty="0" err="1"/>
              <a:t>matRad</a:t>
            </a:r>
            <a:endParaRPr lang="en-US" dirty="0"/>
          </a:p>
        </p:txBody>
      </p:sp>
      <p:pic>
        <p:nvPicPr>
          <p:cNvPr id="2049" name="Picture 1" descr="page5image11464624">
            <a:extLst>
              <a:ext uri="{FF2B5EF4-FFF2-40B4-BE49-F238E27FC236}">
                <a16:creationId xmlns:a16="http://schemas.microsoft.com/office/drawing/2014/main" id="{C00230F1-2ED5-C44C-9432-93A7E2D5521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5" b="14180"/>
          <a:stretch/>
        </p:blipFill>
        <p:spPr bwMode="auto">
          <a:xfrm>
            <a:off x="2253476" y="1097626"/>
            <a:ext cx="6700979" cy="3660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>
            <a:extLst>
              <a:ext uri="{FF2B5EF4-FFF2-40B4-BE49-F238E27FC236}">
                <a16:creationId xmlns:a16="http://schemas.microsoft.com/office/drawing/2014/main" id="{5525B819-6F0D-BB45-8CD2-6DD182D6BE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545" y="1097626"/>
            <a:ext cx="2003334" cy="2003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D1DC48C-C9E5-8F43-99EA-468DA12249F8}"/>
              </a:ext>
            </a:extLst>
          </p:cNvPr>
          <p:cNvSpPr txBox="1"/>
          <p:nvPr/>
        </p:nvSpPr>
        <p:spPr>
          <a:xfrm>
            <a:off x="-45720" y="3377521"/>
            <a:ext cx="2403222" cy="52322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dirty="0" err="1"/>
              <a:t>Mund</a:t>
            </a:r>
            <a:r>
              <a:rPr lang="en-US" sz="1400" dirty="0"/>
              <a:t> </a:t>
            </a:r>
            <a:r>
              <a:rPr lang="en-US" sz="1400" dirty="0" err="1"/>
              <a:t>të</a:t>
            </a:r>
            <a:r>
              <a:rPr lang="en-US" sz="1400" dirty="0"/>
              <a:t> </a:t>
            </a:r>
            <a:r>
              <a:rPr lang="en-US" sz="1400" dirty="0" err="1"/>
              <a:t>përdoret</a:t>
            </a:r>
            <a:r>
              <a:rPr lang="en-US" sz="1400" dirty="0"/>
              <a:t> me </a:t>
            </a:r>
            <a:br>
              <a:rPr lang="en-US" sz="1400" dirty="0"/>
            </a:br>
            <a:r>
              <a:rPr lang="en-US" sz="1400" dirty="0" err="1"/>
              <a:t>Matlab</a:t>
            </a:r>
            <a:r>
              <a:rPr lang="en-US" sz="1400" dirty="0"/>
              <a:t> </a:t>
            </a:r>
            <a:r>
              <a:rPr lang="en-US" sz="1400" dirty="0" err="1"/>
              <a:t>ose</a:t>
            </a:r>
            <a:r>
              <a:rPr lang="en-US" sz="1400" dirty="0"/>
              <a:t> me </a:t>
            </a:r>
            <a:r>
              <a:rPr lang="en-US" sz="1400" dirty="0" err="1"/>
              <a:t>matRad</a:t>
            </a:r>
            <a:r>
              <a:rPr lang="en-US" sz="1400" dirty="0"/>
              <a:t> GUI</a:t>
            </a:r>
          </a:p>
        </p:txBody>
      </p:sp>
    </p:spTree>
    <p:extLst>
      <p:ext uri="{BB962C8B-B14F-4D97-AF65-F5344CB8AC3E}">
        <p14:creationId xmlns:p14="http://schemas.microsoft.com/office/powerpoint/2010/main" val="1258426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9B515-FE4B-B747-9910-8FC932C76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Paketa</a:t>
            </a:r>
            <a:r>
              <a:rPr lang="en-US" dirty="0"/>
              <a:t> e </a:t>
            </a:r>
            <a:r>
              <a:rPr lang="en-US" dirty="0" err="1"/>
              <a:t>matRad</a:t>
            </a:r>
            <a:r>
              <a:rPr lang="en-US" dirty="0"/>
              <a:t> </a:t>
            </a:r>
            <a:r>
              <a:rPr lang="en-US" dirty="0" err="1"/>
              <a:t>për</a:t>
            </a:r>
            <a:r>
              <a:rPr lang="en-US" dirty="0"/>
              <a:t> PTMC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E5EA3-174D-5347-9F2D-48DB22E37A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Paketa</a:t>
            </a:r>
            <a:r>
              <a:rPr lang="en-US" dirty="0"/>
              <a:t> e </a:t>
            </a:r>
            <a:r>
              <a:rPr lang="en-US" dirty="0" err="1"/>
              <a:t>instalimit</a:t>
            </a:r>
            <a:r>
              <a:rPr lang="en-US" dirty="0"/>
              <a:t> </a:t>
            </a:r>
            <a:r>
              <a:rPr lang="en-US" dirty="0" err="1"/>
              <a:t>të</a:t>
            </a:r>
            <a:r>
              <a:rPr lang="en-US" dirty="0"/>
              <a:t> </a:t>
            </a:r>
            <a:r>
              <a:rPr lang="en-US" dirty="0" err="1"/>
              <a:t>programit</a:t>
            </a:r>
            <a:r>
              <a:rPr lang="en-US" dirty="0"/>
              <a:t> </a:t>
            </a:r>
            <a:r>
              <a:rPr lang="en-US" dirty="0" err="1"/>
              <a:t>vjen</a:t>
            </a:r>
            <a:r>
              <a:rPr lang="en-US" dirty="0"/>
              <a:t> </a:t>
            </a:r>
            <a:r>
              <a:rPr lang="en-US" dirty="0" err="1"/>
              <a:t>bashkë</a:t>
            </a:r>
            <a:r>
              <a:rPr lang="en-US" dirty="0"/>
              <a:t> me 3 </a:t>
            </a:r>
            <a:r>
              <a:rPr lang="en-US" dirty="0" err="1"/>
              <a:t>raste</a:t>
            </a:r>
            <a:r>
              <a:rPr lang="en-US" dirty="0"/>
              <a:t> </a:t>
            </a:r>
            <a:r>
              <a:rPr lang="en-US" dirty="0" err="1"/>
              <a:t>studimi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TG 119 </a:t>
            </a:r>
            <a:r>
              <a:rPr lang="en-US" dirty="0" err="1"/>
              <a:t>ose</a:t>
            </a:r>
            <a:r>
              <a:rPr lang="en-US" dirty="0"/>
              <a:t> </a:t>
            </a:r>
            <a:r>
              <a:rPr lang="en-US" dirty="0" err="1"/>
              <a:t>fantoma</a:t>
            </a:r>
            <a:r>
              <a:rPr lang="en-US" dirty="0"/>
              <a:t> C</a:t>
            </a:r>
          </a:p>
          <a:p>
            <a:pPr lvl="1"/>
            <a:r>
              <a:rPr lang="en-US" dirty="0"/>
              <a:t>Liver</a:t>
            </a:r>
          </a:p>
          <a:p>
            <a:pPr lvl="1"/>
            <a:r>
              <a:rPr lang="en-US" dirty="0"/>
              <a:t>Head &amp; Neck (H&amp;N) </a:t>
            </a:r>
          </a:p>
        </p:txBody>
      </p:sp>
      <p:pic>
        <p:nvPicPr>
          <p:cNvPr id="4" name="Google Shape;104;p4">
            <a:extLst>
              <a:ext uri="{FF2B5EF4-FFF2-40B4-BE49-F238E27FC236}">
                <a16:creationId xmlns:a16="http://schemas.microsoft.com/office/drawing/2014/main" id="{E8009AB9-A215-2F4E-9AEB-2F1D98B3EC1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064052" y="2427197"/>
            <a:ext cx="3144175" cy="2239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03;p4">
            <a:extLst>
              <a:ext uri="{FF2B5EF4-FFF2-40B4-BE49-F238E27FC236}">
                <a16:creationId xmlns:a16="http://schemas.microsoft.com/office/drawing/2014/main" id="{A237364D-67AF-D74D-9AB3-765D8E5B568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82193" y="1757878"/>
            <a:ext cx="3144172" cy="26888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9080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2F9DC-3352-B841-9DF9-40F33820F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Nisja</a:t>
            </a:r>
            <a:r>
              <a:rPr lang="en-US" dirty="0"/>
              <a:t> e </a:t>
            </a:r>
            <a:r>
              <a:rPr lang="en-US" dirty="0" err="1"/>
              <a:t>programit</a:t>
            </a:r>
            <a:endParaRPr lang="en-US" dirty="0"/>
          </a:p>
        </p:txBody>
      </p:sp>
      <p:pic>
        <p:nvPicPr>
          <p:cNvPr id="4" name="Google Shape;115;p5">
            <a:extLst>
              <a:ext uri="{FF2B5EF4-FFF2-40B4-BE49-F238E27FC236}">
                <a16:creationId xmlns:a16="http://schemas.microsoft.com/office/drawing/2014/main" id="{AAB1E177-C1C1-F945-AF96-C64991419240}"/>
              </a:ext>
            </a:extLst>
          </p:cNvPr>
          <p:cNvPicPr preferRelativeResize="0">
            <a:picLocks noGrp="1"/>
          </p:cNvPicPr>
          <p:nvPr>
            <p:ph idx="1"/>
          </p:nvPr>
        </p:nvPicPr>
        <p:blipFill>
          <a:blip r:embed="rId2">
            <a:alphaModFix/>
          </a:blip>
          <a:stretch>
            <a:fillRect/>
          </a:stretch>
        </p:blipFill>
        <p:spPr>
          <a:xfrm>
            <a:off x="843065" y="1087438"/>
            <a:ext cx="7368970" cy="36782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836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792C73-2E20-DD45-93DE-DB8BFF237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Paneli</a:t>
            </a:r>
            <a:r>
              <a:rPr lang="en-US" dirty="0"/>
              <a:t>: Plan</a:t>
            </a:r>
          </a:p>
        </p:txBody>
      </p:sp>
      <p:pic>
        <p:nvPicPr>
          <p:cNvPr id="4" name="Google Shape;120;p6">
            <a:extLst>
              <a:ext uri="{FF2B5EF4-FFF2-40B4-BE49-F238E27FC236}">
                <a16:creationId xmlns:a16="http://schemas.microsoft.com/office/drawing/2014/main" id="{A90F1625-4141-9544-9466-CCAC6554667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503924" y="3091303"/>
            <a:ext cx="4560200" cy="17697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22;p6">
            <a:extLst>
              <a:ext uri="{FF2B5EF4-FFF2-40B4-BE49-F238E27FC236}">
                <a16:creationId xmlns:a16="http://schemas.microsoft.com/office/drawing/2014/main" id="{F83AB0FD-02E2-054F-899B-D25343678804}"/>
              </a:ext>
            </a:extLst>
          </p:cNvPr>
          <p:cNvSpPr txBox="1">
            <a:spLocks/>
          </p:cNvSpPr>
          <p:nvPr/>
        </p:nvSpPr>
        <p:spPr>
          <a:xfrm>
            <a:off x="236225" y="987900"/>
            <a:ext cx="4198200" cy="39624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5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3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2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05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11150">
              <a:lnSpc>
                <a:spcPct val="115000"/>
              </a:lnSpc>
              <a:spcBef>
                <a:spcPts val="0"/>
              </a:spcBef>
              <a:buSzPts val="1300"/>
              <a:buFont typeface="Wingdings" charset="2"/>
              <a:buChar char="●"/>
            </a:pPr>
            <a:r>
              <a:rPr lang="en-GB" sz="1300" b="1" dirty="0" err="1"/>
              <a:t>Bixel</a:t>
            </a:r>
            <a:r>
              <a:rPr lang="en-GB" sz="1300" b="1" dirty="0"/>
              <a:t> width</a:t>
            </a:r>
            <a:r>
              <a:rPr lang="en-GB" sz="1300" dirty="0"/>
              <a:t>: square size.</a:t>
            </a:r>
          </a:p>
          <a:p>
            <a:pPr marL="457200" indent="-311150">
              <a:lnSpc>
                <a:spcPct val="115000"/>
              </a:lnSpc>
              <a:spcBef>
                <a:spcPts val="0"/>
              </a:spcBef>
              <a:buSzPts val="1300"/>
              <a:buFont typeface="Wingdings" charset="2"/>
              <a:buChar char="●"/>
            </a:pPr>
            <a:r>
              <a:rPr lang="en-GB" sz="1300" b="1" dirty="0"/>
              <a:t>Gantry and couch angles: </a:t>
            </a:r>
            <a:r>
              <a:rPr lang="en-GB" sz="1300" i="1" dirty="0" err="1"/>
              <a:t>Vendos</a:t>
            </a:r>
            <a:r>
              <a:rPr lang="en-GB" sz="1300" i="1" dirty="0"/>
              <a:t> </a:t>
            </a:r>
            <a:r>
              <a:rPr lang="en-GB" sz="1300" i="1" dirty="0" err="1"/>
              <a:t>vlerat</a:t>
            </a:r>
            <a:r>
              <a:rPr lang="en-GB" sz="1300" i="1" dirty="0"/>
              <a:t> e </a:t>
            </a:r>
            <a:r>
              <a:rPr lang="en-GB" sz="1300" i="1" dirty="0" err="1"/>
              <a:t>kendeve</a:t>
            </a:r>
            <a:r>
              <a:rPr lang="en-GB" sz="1300" i="1" dirty="0"/>
              <a:t> </a:t>
            </a:r>
            <a:r>
              <a:rPr lang="en-GB" sz="1300" i="1" dirty="0" err="1"/>
              <a:t>për</a:t>
            </a:r>
            <a:r>
              <a:rPr lang="en-GB" sz="1300" i="1" dirty="0"/>
              <a:t> Gantry </a:t>
            </a:r>
            <a:r>
              <a:rPr lang="en-GB" sz="1300" i="1" dirty="0" err="1"/>
              <a:t>dhe</a:t>
            </a:r>
            <a:r>
              <a:rPr lang="en-GB" sz="1300" i="1" dirty="0"/>
              <a:t> </a:t>
            </a:r>
            <a:r>
              <a:rPr lang="en-GB" sz="1300" i="1" dirty="0" err="1"/>
              <a:t>për</a:t>
            </a:r>
            <a:r>
              <a:rPr lang="en-GB" sz="1300" i="1" dirty="0"/>
              <a:t> couch (</a:t>
            </a:r>
            <a:r>
              <a:rPr lang="en-GB" sz="1300" i="1" dirty="0" err="1"/>
              <a:t>krevatin</a:t>
            </a:r>
            <a:r>
              <a:rPr lang="en-GB" sz="1300" i="1" dirty="0"/>
              <a:t> e </a:t>
            </a:r>
            <a:r>
              <a:rPr lang="en-GB" sz="1300" i="1" dirty="0" err="1"/>
              <a:t>pazientit</a:t>
            </a:r>
            <a:r>
              <a:rPr lang="en-GB" sz="1300" i="1" dirty="0"/>
              <a:t>). </a:t>
            </a:r>
            <a:r>
              <a:rPr lang="en-GB" sz="1300" i="1" dirty="0" err="1"/>
              <a:t>Nëse</a:t>
            </a:r>
            <a:r>
              <a:rPr lang="en-GB" sz="1300" i="1" dirty="0"/>
              <a:t> </a:t>
            </a:r>
            <a:r>
              <a:rPr lang="en-GB" sz="1300" i="1" dirty="0" err="1"/>
              <a:t>përdoren</a:t>
            </a:r>
            <a:r>
              <a:rPr lang="en-GB" sz="1300" i="1" dirty="0"/>
              <a:t> 5 </a:t>
            </a:r>
            <a:r>
              <a:rPr lang="en-GB" sz="1300" i="1" dirty="0" err="1"/>
              <a:t>kënde</a:t>
            </a:r>
            <a:r>
              <a:rPr lang="en-GB" sz="1300" i="1" dirty="0"/>
              <a:t> </a:t>
            </a:r>
            <a:r>
              <a:rPr lang="en-GB" sz="1300" i="1" dirty="0" err="1"/>
              <a:t>për</a:t>
            </a:r>
            <a:r>
              <a:rPr lang="en-GB" sz="1300" i="1" dirty="0"/>
              <a:t> </a:t>
            </a:r>
            <a:r>
              <a:rPr lang="en-GB" sz="1300" i="1" dirty="0" err="1"/>
              <a:t>Grantry</a:t>
            </a:r>
            <a:r>
              <a:rPr lang="en-GB" sz="1300" i="1" dirty="0"/>
              <a:t>, </a:t>
            </a:r>
            <a:r>
              <a:rPr lang="en-GB" sz="1300" i="1" dirty="0" err="1"/>
              <a:t>atëhere</a:t>
            </a:r>
            <a:r>
              <a:rPr lang="en-GB" sz="1300" i="1" dirty="0"/>
              <a:t> do </a:t>
            </a:r>
            <a:r>
              <a:rPr lang="en-GB" sz="1300" i="1" dirty="0" err="1"/>
              <a:t>të</a:t>
            </a:r>
            <a:r>
              <a:rPr lang="en-GB" sz="1300" i="1" dirty="0"/>
              <a:t> </a:t>
            </a:r>
            <a:r>
              <a:rPr lang="en-GB" sz="1300" i="1" dirty="0" err="1"/>
              <a:t>kemi</a:t>
            </a:r>
            <a:r>
              <a:rPr lang="en-GB" sz="1300" i="1" dirty="0"/>
              <a:t> </a:t>
            </a:r>
            <a:r>
              <a:rPr lang="en-GB" sz="1300" dirty="0"/>
              <a:t>5 </a:t>
            </a:r>
            <a:r>
              <a:rPr lang="en-GB" sz="1300" dirty="0" err="1"/>
              <a:t>kënde</a:t>
            </a:r>
            <a:r>
              <a:rPr lang="en-GB" sz="1300" dirty="0"/>
              <a:t> </a:t>
            </a:r>
            <a:r>
              <a:rPr lang="en-GB" sz="1300" dirty="0" err="1"/>
              <a:t>edhe</a:t>
            </a:r>
            <a:r>
              <a:rPr lang="en-GB" sz="1300" dirty="0"/>
              <a:t> </a:t>
            </a:r>
            <a:r>
              <a:rPr lang="en-GB" sz="1300" dirty="0" err="1"/>
              <a:t>për</a:t>
            </a:r>
            <a:r>
              <a:rPr lang="en-GB" sz="1300" dirty="0"/>
              <a:t> </a:t>
            </a:r>
            <a:r>
              <a:rPr lang="en-GB" sz="1300" dirty="0" err="1"/>
              <a:t>krevatin</a:t>
            </a:r>
            <a:r>
              <a:rPr lang="en-GB" sz="1300" dirty="0"/>
              <a:t>. </a:t>
            </a:r>
            <a:r>
              <a:rPr lang="en-GB" sz="1300" dirty="0" err="1"/>
              <a:t>Këto</a:t>
            </a:r>
            <a:r>
              <a:rPr lang="en-GB" sz="1300" dirty="0"/>
              <a:t> </a:t>
            </a:r>
            <a:r>
              <a:rPr lang="en-GB" sz="1300" dirty="0" err="1"/>
              <a:t>kënde</a:t>
            </a:r>
            <a:r>
              <a:rPr lang="en-GB" sz="1300" dirty="0"/>
              <a:t> </a:t>
            </a:r>
            <a:r>
              <a:rPr lang="en-GB" sz="1300" dirty="0" err="1"/>
              <a:t>kanë</a:t>
            </a:r>
            <a:r>
              <a:rPr lang="en-GB" sz="1300" dirty="0"/>
              <a:t> </a:t>
            </a:r>
            <a:r>
              <a:rPr lang="en-GB" sz="1300" dirty="0" err="1"/>
              <a:t>vlera</a:t>
            </a:r>
            <a:r>
              <a:rPr lang="en-GB" sz="1300" dirty="0"/>
              <a:t> </a:t>
            </a:r>
            <a:r>
              <a:rPr lang="en-GB" sz="1300" dirty="0" err="1"/>
              <a:t>nga</a:t>
            </a:r>
            <a:r>
              <a:rPr lang="en-GB" sz="1300" dirty="0"/>
              <a:t> 0º </a:t>
            </a:r>
            <a:r>
              <a:rPr lang="en-GB" sz="1300" dirty="0" err="1"/>
              <a:t>deri</a:t>
            </a:r>
            <a:r>
              <a:rPr lang="en-GB" sz="1300" dirty="0"/>
              <a:t> 359º.</a:t>
            </a:r>
          </a:p>
          <a:p>
            <a:pPr marL="457200" indent="-311150">
              <a:lnSpc>
                <a:spcPct val="115000"/>
              </a:lnSpc>
              <a:spcBef>
                <a:spcPts val="0"/>
              </a:spcBef>
              <a:buSzPts val="1300"/>
              <a:buFont typeface="Wingdings" charset="2"/>
              <a:buChar char="●"/>
            </a:pPr>
            <a:r>
              <a:rPr lang="en-GB" sz="1300" b="1" dirty="0"/>
              <a:t>Radiation mode</a:t>
            </a:r>
            <a:r>
              <a:rPr lang="en-GB" sz="1300" dirty="0"/>
              <a:t>: </a:t>
            </a:r>
            <a:r>
              <a:rPr lang="en-GB" sz="1300" dirty="0" err="1"/>
              <a:t>çfarë</a:t>
            </a:r>
            <a:r>
              <a:rPr lang="en-GB" sz="1300" dirty="0"/>
              <a:t> </a:t>
            </a:r>
            <a:r>
              <a:rPr lang="en-GB" sz="1300" dirty="0" err="1"/>
              <a:t>grimce</a:t>
            </a:r>
            <a:r>
              <a:rPr lang="en-GB" sz="1300" dirty="0"/>
              <a:t> do </a:t>
            </a:r>
            <a:r>
              <a:rPr lang="en-GB" sz="1300" dirty="0" err="1"/>
              <a:t>të</a:t>
            </a:r>
            <a:r>
              <a:rPr lang="en-GB" sz="1300" dirty="0"/>
              <a:t> </a:t>
            </a:r>
            <a:r>
              <a:rPr lang="en-GB" sz="1300" dirty="0" err="1"/>
              <a:t>përdoret</a:t>
            </a:r>
            <a:r>
              <a:rPr lang="en-GB" sz="1300" dirty="0"/>
              <a:t>.</a:t>
            </a:r>
            <a:endParaRPr lang="en-GB" dirty="0"/>
          </a:p>
          <a:p>
            <a:pPr marL="457200" indent="-311150">
              <a:lnSpc>
                <a:spcPct val="115000"/>
              </a:lnSpc>
              <a:spcBef>
                <a:spcPts val="0"/>
              </a:spcBef>
              <a:buSzPts val="1300"/>
              <a:buFont typeface="Wingdings" charset="2"/>
              <a:buChar char="●"/>
            </a:pPr>
            <a:r>
              <a:rPr lang="en-GB" sz="1300" b="1" dirty="0" err="1"/>
              <a:t>Isocenter</a:t>
            </a:r>
            <a:r>
              <a:rPr lang="en-GB" sz="1300" dirty="0"/>
              <a:t>: </a:t>
            </a:r>
            <a:r>
              <a:rPr lang="en-GB" sz="1300" dirty="0" err="1"/>
              <a:t>Gjithmon</a:t>
            </a:r>
            <a:r>
              <a:rPr lang="en-GB" sz="1300" dirty="0"/>
              <a:t> </a:t>
            </a:r>
            <a:r>
              <a:rPr lang="en-GB" sz="1300" dirty="0" err="1"/>
              <a:t>verifiko</a:t>
            </a:r>
            <a:r>
              <a:rPr lang="en-GB" sz="1300" dirty="0"/>
              <a:t> </a:t>
            </a:r>
            <a:r>
              <a:rPr lang="en-GB" sz="1300" dirty="0" err="1"/>
              <a:t>që</a:t>
            </a:r>
            <a:r>
              <a:rPr lang="en-GB" sz="1300" dirty="0"/>
              <a:t> “automatic </a:t>
            </a:r>
            <a:r>
              <a:rPr lang="en-GB" sz="1300" dirty="0" err="1"/>
              <a:t>isocenter</a:t>
            </a:r>
            <a:r>
              <a:rPr lang="en-GB" sz="1300" dirty="0"/>
              <a:t>” </a:t>
            </a:r>
            <a:r>
              <a:rPr lang="en-GB" sz="1300" dirty="0" err="1"/>
              <a:t>është</a:t>
            </a:r>
            <a:r>
              <a:rPr lang="en-GB" sz="1300" dirty="0"/>
              <a:t> </a:t>
            </a:r>
            <a:r>
              <a:rPr lang="en-GB" sz="1300" dirty="0" err="1"/>
              <a:t>aktive</a:t>
            </a:r>
            <a:r>
              <a:rPr lang="en-GB" sz="1300" dirty="0"/>
              <a:t>. </a:t>
            </a:r>
            <a:r>
              <a:rPr lang="en-GB" sz="1300" dirty="0" err="1"/>
              <a:t>Është</a:t>
            </a:r>
            <a:r>
              <a:rPr lang="en-GB" sz="1300" dirty="0"/>
              <a:t> </a:t>
            </a:r>
            <a:r>
              <a:rPr lang="en-GB" sz="1300" dirty="0" err="1"/>
              <a:t>qëndra</a:t>
            </a:r>
            <a:r>
              <a:rPr lang="en-GB" sz="1300" dirty="0"/>
              <a:t> </a:t>
            </a:r>
            <a:r>
              <a:rPr lang="en-GB" sz="1300" dirty="0" err="1"/>
              <a:t>ku</a:t>
            </a:r>
            <a:r>
              <a:rPr lang="en-GB" sz="1300" dirty="0"/>
              <a:t> </a:t>
            </a:r>
            <a:r>
              <a:rPr lang="en-GB" sz="1300" dirty="0" err="1"/>
              <a:t>kalon</a:t>
            </a:r>
            <a:r>
              <a:rPr lang="en-GB" sz="1300" dirty="0"/>
              <a:t> tufa e </a:t>
            </a:r>
            <a:r>
              <a:rPr lang="en-GB" sz="1300" dirty="0" err="1"/>
              <a:t>rrezatimit</a:t>
            </a:r>
            <a:r>
              <a:rPr lang="en-GB" sz="1300" dirty="0"/>
              <a:t>.</a:t>
            </a:r>
          </a:p>
          <a:p>
            <a:pPr marL="457200" indent="-311150">
              <a:lnSpc>
                <a:spcPct val="115000"/>
              </a:lnSpc>
              <a:spcBef>
                <a:spcPts val="0"/>
              </a:spcBef>
              <a:buSzPts val="1300"/>
              <a:buFont typeface="Wingdings" charset="2"/>
              <a:buChar char="●"/>
            </a:pPr>
            <a:r>
              <a:rPr lang="en-GB" sz="1300" b="1" dirty="0"/>
              <a:t>Fractions:</a:t>
            </a:r>
            <a:r>
              <a:rPr lang="en-GB" sz="1300" dirty="0"/>
              <a:t> </a:t>
            </a:r>
            <a:r>
              <a:rPr lang="en-GB" sz="1300" dirty="0" err="1"/>
              <a:t>Numri</a:t>
            </a:r>
            <a:r>
              <a:rPr lang="en-GB" sz="1300" dirty="0"/>
              <a:t> </a:t>
            </a:r>
            <a:r>
              <a:rPr lang="en-GB" sz="1300" dirty="0" err="1"/>
              <a:t>i</a:t>
            </a:r>
            <a:r>
              <a:rPr lang="en-GB" sz="1300" dirty="0"/>
              <a:t> </a:t>
            </a:r>
            <a:r>
              <a:rPr lang="en-GB" sz="1300" dirty="0" err="1"/>
              <a:t>fraksioneve</a:t>
            </a:r>
            <a:r>
              <a:rPr lang="en-GB" sz="1300" dirty="0"/>
              <a:t> = </a:t>
            </a:r>
            <a:r>
              <a:rPr lang="en-GB" sz="1300" dirty="0" err="1"/>
              <a:t>numri</a:t>
            </a:r>
            <a:r>
              <a:rPr lang="en-GB" sz="1300" dirty="0"/>
              <a:t> “slices” apo </a:t>
            </a:r>
            <a:r>
              <a:rPr lang="en-GB" sz="1300" dirty="0" err="1"/>
              <a:t>fetave</a:t>
            </a:r>
            <a:r>
              <a:rPr lang="en-GB" sz="1300" dirty="0"/>
              <a:t> </a:t>
            </a:r>
            <a:r>
              <a:rPr lang="en-GB" sz="1300" dirty="0" err="1"/>
              <a:t>që</a:t>
            </a:r>
            <a:r>
              <a:rPr lang="en-GB" sz="1300" dirty="0"/>
              <a:t> do </a:t>
            </a:r>
            <a:r>
              <a:rPr lang="en-GB" sz="1300" dirty="0" err="1"/>
              <a:t>të</a:t>
            </a:r>
            <a:r>
              <a:rPr lang="en-GB" sz="1300" dirty="0"/>
              <a:t> </a:t>
            </a:r>
            <a:r>
              <a:rPr lang="en-GB" sz="1300" dirty="0" err="1"/>
              <a:t>përdoren</a:t>
            </a:r>
            <a:r>
              <a:rPr lang="en-GB" sz="1300" dirty="0"/>
              <a:t> </a:t>
            </a:r>
            <a:r>
              <a:rPr lang="en-GB" sz="1300" dirty="0" err="1"/>
              <a:t>për</a:t>
            </a:r>
            <a:r>
              <a:rPr lang="en-GB" sz="1300" dirty="0"/>
              <a:t> </a:t>
            </a:r>
            <a:r>
              <a:rPr lang="en-GB" sz="1300" dirty="0" err="1"/>
              <a:t>të</a:t>
            </a:r>
            <a:r>
              <a:rPr lang="en-GB" sz="1300" dirty="0"/>
              <a:t> </a:t>
            </a:r>
            <a:r>
              <a:rPr lang="en-GB" sz="1300" dirty="0" err="1"/>
              <a:t>vizualizuar</a:t>
            </a:r>
            <a:r>
              <a:rPr lang="en-GB" sz="1300" dirty="0"/>
              <a:t> 3D graphics.</a:t>
            </a:r>
          </a:p>
          <a:p>
            <a:pPr marL="457200" indent="-311150">
              <a:lnSpc>
                <a:spcPct val="115000"/>
              </a:lnSpc>
              <a:spcBef>
                <a:spcPts val="0"/>
              </a:spcBef>
              <a:buSzPts val="1300"/>
              <a:buFont typeface="Wingdings" charset="2"/>
              <a:buChar char="●"/>
            </a:pPr>
            <a:r>
              <a:rPr lang="en-GB" sz="1300" b="1" dirty="0"/>
              <a:t>Run sequencing</a:t>
            </a:r>
            <a:r>
              <a:rPr lang="en-GB" sz="1300" dirty="0"/>
              <a:t>: </a:t>
            </a:r>
            <a:r>
              <a:rPr lang="en-GB" sz="1300" dirty="0" err="1"/>
              <a:t>përdoret</a:t>
            </a:r>
            <a:r>
              <a:rPr lang="en-GB" sz="1300" dirty="0"/>
              <a:t> </a:t>
            </a:r>
            <a:r>
              <a:rPr lang="en-GB" sz="1300" dirty="0" err="1"/>
              <a:t>për</a:t>
            </a:r>
            <a:r>
              <a:rPr lang="en-GB" sz="1300" dirty="0"/>
              <a:t> </a:t>
            </a:r>
            <a:r>
              <a:rPr lang="en-GB" sz="1300" dirty="0" err="1"/>
              <a:t>të</a:t>
            </a:r>
            <a:r>
              <a:rPr lang="en-GB" sz="1300" dirty="0"/>
              <a:t> </a:t>
            </a:r>
            <a:r>
              <a:rPr lang="en-GB" sz="1300" dirty="0" err="1"/>
              <a:t>kolimuar</a:t>
            </a:r>
            <a:r>
              <a:rPr lang="en-GB" sz="1300" dirty="0"/>
              <a:t> </a:t>
            </a:r>
            <a:r>
              <a:rPr lang="en-GB" sz="1300" dirty="0" err="1"/>
              <a:t>tufën</a:t>
            </a:r>
            <a:r>
              <a:rPr lang="en-GB" sz="1300" dirty="0"/>
              <a:t> (</a:t>
            </a:r>
            <a:r>
              <a:rPr lang="en-GB" sz="1300" dirty="0" err="1"/>
              <a:t>për</a:t>
            </a:r>
            <a:r>
              <a:rPr lang="en-GB" sz="1300" dirty="0"/>
              <a:t> </a:t>
            </a:r>
            <a:r>
              <a:rPr lang="en-GB" sz="1300" dirty="0" err="1"/>
              <a:t>rastin</a:t>
            </a:r>
            <a:r>
              <a:rPr lang="en-GB" sz="1300" dirty="0"/>
              <a:t> </a:t>
            </a:r>
            <a:r>
              <a:rPr lang="en-GB" sz="1300" dirty="0" err="1"/>
              <a:t>tonë</a:t>
            </a:r>
            <a:r>
              <a:rPr lang="en-GB" sz="1300" dirty="0"/>
              <a:t> </a:t>
            </a:r>
            <a:r>
              <a:rPr lang="en-GB" sz="1300" dirty="0" err="1"/>
              <a:t>nuk</a:t>
            </a:r>
            <a:r>
              <a:rPr lang="en-GB" sz="1300" dirty="0"/>
              <a:t> </a:t>
            </a:r>
            <a:r>
              <a:rPr lang="en-GB" sz="1300" dirty="0" err="1"/>
              <a:t>është</a:t>
            </a:r>
            <a:r>
              <a:rPr lang="en-GB" sz="1300" dirty="0"/>
              <a:t> </a:t>
            </a:r>
            <a:r>
              <a:rPr lang="en-GB" sz="1300" dirty="0" err="1"/>
              <a:t>aktive</a:t>
            </a:r>
            <a:r>
              <a:rPr lang="en-GB" sz="1300" dirty="0"/>
              <a:t>)</a:t>
            </a:r>
          </a:p>
        </p:txBody>
      </p:sp>
      <p:pic>
        <p:nvPicPr>
          <p:cNvPr id="7" name="Google Shape;123;p6">
            <a:extLst>
              <a:ext uri="{FF2B5EF4-FFF2-40B4-BE49-F238E27FC236}">
                <a16:creationId xmlns:a16="http://schemas.microsoft.com/office/drawing/2014/main" id="{B4898370-E45B-1A45-8F17-B56835C2C48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46662" y="959740"/>
            <a:ext cx="2674723" cy="19928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4834656"/>
      </p:ext>
    </p:extLst>
  </p:cSld>
  <p:clrMapOvr>
    <a:masterClrMapping/>
  </p:clrMapOvr>
</p:sld>
</file>

<file path=ppt/theme/theme1.xml><?xml version="1.0" encoding="utf-8"?>
<a:theme xmlns:a="http://schemas.openxmlformats.org/drawingml/2006/main" name="fair-gsi-folienmaster_2017_onering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NBEKANNT" id="{701AB067-3694-5346-B63B-076BA46C8D18}" vid="{6FF6D1D2-2E86-3E48-AFB0-BC8599EE19D4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fair-gsi-folienmaster_2017_onering</Template>
  <TotalTime>82</TotalTime>
  <Words>557</Words>
  <Application>Microsoft Macintosh PowerPoint</Application>
  <PresentationFormat>On-screen Show (16:9)</PresentationFormat>
  <Paragraphs>65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Eurostile</vt:lpstr>
      <vt:lpstr>Source Code Pro</vt:lpstr>
      <vt:lpstr>Verdana</vt:lpstr>
      <vt:lpstr>Wingdings</vt:lpstr>
      <vt:lpstr>fair-gsi-folienmaster_2017_onering</vt:lpstr>
      <vt:lpstr>Çfarë është matRad?</vt:lpstr>
      <vt:lpstr> </vt:lpstr>
      <vt:lpstr>Pse bazohet në Matlab?</vt:lpstr>
      <vt:lpstr>PowerPoint Presentation</vt:lpstr>
      <vt:lpstr>Si ndodh proçesimi i të dhënave?</vt:lpstr>
      <vt:lpstr>Interfaqja grafike e matRad</vt:lpstr>
      <vt:lpstr>Paketa e matRad për PTMC</vt:lpstr>
      <vt:lpstr>Nisja e programit</vt:lpstr>
      <vt:lpstr>Paneli: Plan</vt:lpstr>
      <vt:lpstr>Isocenter</vt:lpstr>
      <vt:lpstr>Paneli: Workflow</vt:lpstr>
      <vt:lpstr>Paneli: Workflow</vt:lpstr>
      <vt:lpstr>Workflow – exponential distribution</vt:lpstr>
      <vt:lpstr>Workflow: Save to GUI</vt:lpstr>
      <vt:lpstr>Visualisation</vt:lpstr>
      <vt:lpstr>DVH për çdo rast studimi</vt:lpstr>
      <vt:lpstr>Përmbledhje e proçeseve</vt:lpstr>
      <vt:lpstr>TG119 Fantom case</vt:lpstr>
      <vt:lpstr>Liver case </vt:lpstr>
      <vt:lpstr>Head &amp; Neck case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Çfarë është matRad</dc:title>
  <dc:creator>Michael Weisz</dc:creator>
  <cp:lastModifiedBy>Michael Weisz</cp:lastModifiedBy>
  <cp:revision>25</cp:revision>
  <dcterms:created xsi:type="dcterms:W3CDTF">2021-03-25T22:07:12Z</dcterms:created>
  <dcterms:modified xsi:type="dcterms:W3CDTF">2021-03-25T23:29:55Z</dcterms:modified>
</cp:coreProperties>
</file>