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6"/>
  </p:notesMasterIdLst>
  <p:sldIdLst>
    <p:sldId id="302" r:id="rId2"/>
    <p:sldId id="256" r:id="rId3"/>
    <p:sldId id="418" r:id="rId4"/>
    <p:sldId id="419" r:id="rId5"/>
    <p:sldId id="478" r:id="rId6"/>
    <p:sldId id="268" r:id="rId7"/>
    <p:sldId id="284" r:id="rId8"/>
    <p:sldId id="273" r:id="rId9"/>
    <p:sldId id="293" r:id="rId10"/>
    <p:sldId id="297" r:id="rId11"/>
    <p:sldId id="299" r:id="rId12"/>
    <p:sldId id="300" r:id="rId13"/>
    <p:sldId id="479" r:id="rId14"/>
    <p:sldId id="482" r:id="rId15"/>
    <p:sldId id="325" r:id="rId16"/>
    <p:sldId id="327" r:id="rId17"/>
    <p:sldId id="328" r:id="rId18"/>
    <p:sldId id="332" r:id="rId19"/>
    <p:sldId id="333" r:id="rId20"/>
    <p:sldId id="345" r:id="rId21"/>
    <p:sldId id="356" r:id="rId22"/>
    <p:sldId id="364" r:id="rId23"/>
    <p:sldId id="353" r:id="rId24"/>
    <p:sldId id="369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FFCC99"/>
    <a:srgbClr val="BADDE1"/>
    <a:srgbClr val="FFFF99"/>
    <a:srgbClr val="003366"/>
    <a:srgbClr val="660033"/>
    <a:srgbClr val="CC0000"/>
    <a:srgbClr val="993300"/>
    <a:srgbClr val="663300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135" autoAdjust="0"/>
  </p:normalViewPr>
  <p:slideViewPr>
    <p:cSldViewPr>
      <p:cViewPr varScale="1">
        <p:scale>
          <a:sx n="107" d="100"/>
          <a:sy n="107" d="100"/>
        </p:scale>
        <p:origin x="1128" y="1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347A7FB-D4E3-4D31-B691-BE54B052FAD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1399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DD25AE-9DAC-431A-96B1-774E551F388B}" type="datetime1">
              <a:rPr lang="en-US" smtClean="0"/>
              <a:t>3/25/21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Adhurim HOXHA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F92F42-0005-4D2A-9435-9F931726D6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074141-7E84-4578-A3D0-8D31F1B9C0B5}" type="datetime1">
              <a:rPr lang="en-US" smtClean="0"/>
              <a:t>3/25/21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Adhurim HOXHA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92BB91-3501-4376-83D9-E87DFB080E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049962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0499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A703B7-F590-4BF9-983B-3B3A765746E4}" type="datetime1">
              <a:rPr lang="en-US" smtClean="0"/>
              <a:t>3/25/21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Adhurim HOXHA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77F107-450A-4C5C-A89F-8258DB93F8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770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39E860EF-B7A9-43BB-B279-621658A3B917}" type="datetime1">
              <a:rPr lang="en-US" smtClean="0"/>
              <a:t>3/25/21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77000"/>
            <a:ext cx="2895600" cy="2444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Adhurim HOXHA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4770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59740258-AFFD-455D-BF92-16823C0F10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6049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4770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1381619D-0563-4766-8F58-EFC0CFF18C0F}" type="datetime1">
              <a:rPr lang="en-US" smtClean="0"/>
              <a:t>3/25/21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77000"/>
            <a:ext cx="2895600" cy="2444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Adhurim HOXHA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4770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6C800128-4934-47DF-BD75-93BA1B18E0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4038600" cy="2552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066800"/>
            <a:ext cx="4038600" cy="2552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771900"/>
            <a:ext cx="4038600" cy="2552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771900"/>
            <a:ext cx="4038600" cy="2552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4770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9123152B-7A02-4DEC-AE24-29B06170336A}" type="datetime1">
              <a:rPr lang="en-US" smtClean="0"/>
              <a:t>3/25/21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477000"/>
            <a:ext cx="2895600" cy="2444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Adhurim HOXHA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4770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DE1FBDF1-5A00-4CC5-811D-E3375FEE22A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066800"/>
            <a:ext cx="4038600" cy="2552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71900"/>
            <a:ext cx="4038600" cy="2552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4770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C17205C3-1539-4AD6-B5E5-49BA527A2FB6}" type="datetime1">
              <a:rPr lang="en-US" smtClean="0"/>
              <a:t>3/25/21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477000"/>
            <a:ext cx="2895600" cy="2444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Adhurim HOXHA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4770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49489152-0BF8-4B95-89BD-08FB7E57EB9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A2C1B8-E0A2-4B40-87C1-E944BC8B1285}" type="datetime1">
              <a:rPr lang="en-US" smtClean="0"/>
              <a:t>3/25/21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Adhurim HOXHA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51ABA7-AA3C-4E79-A428-0338B70A83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B204A42-F37D-4899-975E-3A786AFDBD8C}" type="datetime1">
              <a:rPr lang="en-US" smtClean="0"/>
              <a:t>3/25/21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Adhurim HOXHA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464207-CD45-4E31-8B18-9108763342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88E71A-195C-4D07-8208-77A077660846}" type="datetime1">
              <a:rPr lang="en-US" smtClean="0"/>
              <a:t>3/25/21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Adhurim HOXHA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9F12A6-1D85-4F4C-8D3E-97AA96B895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6A27E0-F40E-406C-B056-1EAE102AA8F4}" type="datetime1">
              <a:rPr lang="en-US" smtClean="0"/>
              <a:t>3/25/21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Adhurim HOXHA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C3172B-0554-40C2-94A9-5F75E30C46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202C1DB-C4DB-4B50-8843-D5086ECB7118}" type="datetime1">
              <a:rPr lang="en-US" smtClean="0"/>
              <a:t>3/25/21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Adhurim HOXHA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65E20D-6F68-4FC9-81B5-6EF17179344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1547B2-8DB6-4C22-8B98-8D63F8474B11}" type="datetime1">
              <a:rPr lang="en-US" smtClean="0"/>
              <a:t>3/25/21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Adhurim HOXHA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A214CD-9536-4276-8B89-AB176D1449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9F12D97-9772-4F17-A18D-39418B6B86DF}" type="datetime1">
              <a:rPr lang="en-US" smtClean="0"/>
              <a:t>3/25/21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Adhurim HOXHA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FFE71D-D150-4FBF-8ABC-F7D38F64E7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33D818-2268-4C03-9073-9554C51D8883}" type="datetime1">
              <a:rPr lang="en-US" smtClean="0"/>
              <a:t>3/25/21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Adhurim HOXHA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67BEE5-3400-40E9-A3BC-CD24DA4C8B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tif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770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00000"/>
                </a:solidFill>
              </a:defRPr>
            </a:lvl1pPr>
          </a:lstStyle>
          <a:p>
            <a:fld id="{319FCC29-C3DD-4661-9851-932FD34FCF34}" type="datetime1">
              <a:rPr lang="en-US" smtClean="0"/>
              <a:t>3/25/21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77000"/>
            <a:ext cx="2895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00000"/>
                </a:solidFill>
                <a:latin typeface="Comic Sans MS" pitchFamily="66" charset="0"/>
              </a:defRPr>
            </a:lvl1pPr>
          </a:lstStyle>
          <a:p>
            <a:r>
              <a:rPr lang="en-US"/>
              <a:t>Adhurim HOXHA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770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00000"/>
                </a:solidFill>
              </a:defRPr>
            </a:lvl1pPr>
          </a:lstStyle>
          <a:p>
            <a:fld id="{A4834CF0-C410-4B04-B8B1-13CCE74DBA9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" name="Text Box 8"/>
          <p:cNvSpPr txBox="1">
            <a:spLocks noChangeArrowheads="1"/>
          </p:cNvSpPr>
          <p:nvPr userDrawn="1"/>
        </p:nvSpPr>
        <p:spPr bwMode="auto">
          <a:xfrm>
            <a:off x="1066800" y="169863"/>
            <a:ext cx="6019800" cy="48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sz="1200" b="1">
                <a:solidFill>
                  <a:srgbClr val="000066"/>
                </a:solidFill>
              </a:rPr>
              <a:t>UNIVERSITETI</a:t>
            </a:r>
            <a:r>
              <a:rPr lang="en-US" sz="1200" b="1" baseline="0">
                <a:solidFill>
                  <a:srgbClr val="000066"/>
                </a:solidFill>
              </a:rPr>
              <a:t> POLITEKNIK I TIRANES</a:t>
            </a:r>
          </a:p>
          <a:p>
            <a:pPr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sz="1200" b="1" baseline="0">
                <a:solidFill>
                  <a:srgbClr val="000066"/>
                </a:solidFill>
              </a:rPr>
              <a:t>FAKULTETI I I</a:t>
            </a:r>
            <a:r>
              <a:rPr lang="en-US" sz="1200" b="1">
                <a:solidFill>
                  <a:srgbClr val="000066"/>
                </a:solidFill>
              </a:rPr>
              <a:t>NXHINIERISE MATEMATIKE DHE INXHINIERISE FIZIKE</a:t>
            </a:r>
            <a:endParaRPr lang="en-US" sz="1200" b="1" dirty="0">
              <a:solidFill>
                <a:srgbClr val="000066"/>
              </a:solidFill>
              <a:cs typeface="Arial" charset="0"/>
            </a:endParaRPr>
          </a:p>
        </p:txBody>
      </p:sp>
      <p:sp>
        <p:nvSpPr>
          <p:cNvPr id="11" name="Line 9"/>
          <p:cNvSpPr>
            <a:spLocks noChangeShapeType="1"/>
          </p:cNvSpPr>
          <p:nvPr userDrawn="1"/>
        </p:nvSpPr>
        <p:spPr bwMode="auto">
          <a:xfrm>
            <a:off x="228600" y="762000"/>
            <a:ext cx="8763000" cy="0"/>
          </a:xfrm>
          <a:prstGeom prst="line">
            <a:avLst/>
          </a:prstGeom>
          <a:noFill/>
          <a:ln w="38100">
            <a:solidFill>
              <a:srgbClr val="99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12" name="Picture 11" descr="Stema e UPT.tif"/>
          <p:cNvPicPr>
            <a:picLocks noChangeAspect="1"/>
          </p:cNvPicPr>
          <p:nvPr userDrawn="1"/>
        </p:nvPicPr>
        <p:blipFill>
          <a:blip r:embed="rId17" cstate="print"/>
          <a:stretch>
            <a:fillRect/>
          </a:stretch>
        </p:blipFill>
        <p:spPr>
          <a:xfrm>
            <a:off x="304800" y="76200"/>
            <a:ext cx="533400" cy="5461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6.wmf"/><Relationship Id="rId4" Type="http://schemas.openxmlformats.org/officeDocument/2006/relationships/oleObject" Target="../embeddings/oleObject1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228600" y="1219200"/>
            <a:ext cx="88392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200" b="1" dirty="0" err="1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rPr>
              <a:t>Metodat</a:t>
            </a:r>
            <a:r>
              <a:rPr lang="en-US" sz="3200" b="1" dirty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rPr>
              <a:t> e </a:t>
            </a:r>
            <a:r>
              <a:rPr lang="en-US" sz="3200" b="1" dirty="0" err="1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rPr>
              <a:t>diagnostikimit</a:t>
            </a:r>
            <a:endParaRPr lang="en-US" sz="3200" b="1" dirty="0">
              <a:solidFill>
                <a:srgbClr val="66003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  <a:cs typeface="Arial" charset="0"/>
            </a:endParaRPr>
          </a:p>
        </p:txBody>
      </p:sp>
      <p:pic>
        <p:nvPicPr>
          <p:cNvPr id="2" name="Picture 1" descr="1.jpg">
            <a:extLst>
              <a:ext uri="{FF2B5EF4-FFF2-40B4-BE49-F238E27FC236}">
                <a16:creationId xmlns:a16="http://schemas.microsoft.com/office/drawing/2014/main" id="{4803E665-D26F-4BFE-A779-D86F21E87971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2656" y="2261230"/>
            <a:ext cx="6398687" cy="2792796"/>
          </a:xfrm>
          <a:prstGeom prst="rect">
            <a:avLst/>
          </a:prstGeom>
          <a:ln w="50800">
            <a:solidFill>
              <a:srgbClr val="CC9900"/>
            </a:solidFill>
          </a:ln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4" name="Picture 1">
            <a:extLst>
              <a:ext uri="{FF2B5EF4-FFF2-40B4-BE49-F238E27FC236}">
                <a16:creationId xmlns:a16="http://schemas.microsoft.com/office/drawing/2014/main" id="{9C6665B3-8205-4079-A0D4-2DE48A2F7E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8" t="3125" r="1808" b="284"/>
          <a:stretch>
            <a:fillRect/>
          </a:stretch>
        </p:blipFill>
        <p:spPr bwMode="auto">
          <a:xfrm>
            <a:off x="685800" y="2004898"/>
            <a:ext cx="2953095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5" name="Text Box 2">
            <a:extLst>
              <a:ext uri="{FF2B5EF4-FFF2-40B4-BE49-F238E27FC236}">
                <a16:creationId xmlns:a16="http://schemas.microsoft.com/office/drawing/2014/main" id="{A2C58987-1266-47FA-92A8-5A372563B0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7800" y="4572000"/>
            <a:ext cx="1219200" cy="35219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200" b="1" dirty="0">
                <a:latin typeface="Times New Roman" panose="02020603050405020304" pitchFamily="18" charset="0"/>
              </a:rPr>
              <a:t>(b)</a:t>
            </a:r>
            <a:r>
              <a:rPr lang="en-US" altLang="en-US" sz="1200" dirty="0">
                <a:latin typeface="Times New Roman" panose="02020603050405020304" pitchFamily="18" charset="0"/>
              </a:rPr>
              <a:t> </a:t>
            </a:r>
            <a:r>
              <a:rPr lang="en-US" altLang="en-US" sz="1200" dirty="0" err="1">
                <a:latin typeface="Times New Roman" panose="02020603050405020304" pitchFamily="18" charset="0"/>
              </a:rPr>
              <a:t>Pajisja</a:t>
            </a:r>
            <a:r>
              <a:rPr lang="en-US" altLang="en-US" sz="1200" dirty="0">
                <a:latin typeface="Times New Roman" panose="02020603050405020304" pitchFamily="18" charset="0"/>
              </a:rPr>
              <a:t> </a:t>
            </a:r>
            <a:r>
              <a:rPr lang="en-US" altLang="en-US" sz="1200" b="1" i="1" dirty="0">
                <a:latin typeface="Times New Roman" panose="02020603050405020304" pitchFamily="18" charset="0"/>
              </a:rPr>
              <a:t>CT</a:t>
            </a:r>
            <a:r>
              <a:rPr lang="en-US" altLang="en-US" sz="1200" dirty="0">
                <a:latin typeface="Times New Roman" panose="02020603050405020304" pitchFamily="18" charset="0"/>
              </a:rPr>
              <a:t> 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grpSp>
        <p:nvGrpSpPr>
          <p:cNvPr id="22531" name="Group 7">
            <a:extLst>
              <a:ext uri="{FF2B5EF4-FFF2-40B4-BE49-F238E27FC236}">
                <a16:creationId xmlns:a16="http://schemas.microsoft.com/office/drawing/2014/main" id="{242A2F29-6682-4445-8B57-AC5F53E6E0A8}"/>
              </a:ext>
            </a:extLst>
          </p:cNvPr>
          <p:cNvGrpSpPr>
            <a:grpSpLocks/>
          </p:cNvGrpSpPr>
          <p:nvPr/>
        </p:nvGrpSpPr>
        <p:grpSpPr bwMode="auto">
          <a:xfrm>
            <a:off x="1882378" y="1065610"/>
            <a:ext cx="5270897" cy="550069"/>
            <a:chOff x="3007895" y="924965"/>
            <a:chExt cx="7026442" cy="733927"/>
          </a:xfrm>
        </p:grpSpPr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7A3F4E7E-490E-4909-B8E1-5BE7AE1B4F55}"/>
                </a:ext>
              </a:extLst>
            </p:cNvPr>
            <p:cNvSpPr/>
            <p:nvPr/>
          </p:nvSpPr>
          <p:spPr>
            <a:xfrm>
              <a:off x="3007895" y="924965"/>
              <a:ext cx="7026442" cy="733927"/>
            </a:xfrm>
            <a:prstGeom prst="roundRect">
              <a:avLst/>
            </a:prstGeom>
            <a:ln w="38100">
              <a:solidFill>
                <a:schemeClr val="tx1"/>
              </a:solidFill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A00686A-EFD4-4F25-B67C-A2AB939BC81E}"/>
                </a:ext>
              </a:extLst>
            </p:cNvPr>
            <p:cNvSpPr/>
            <p:nvPr/>
          </p:nvSpPr>
          <p:spPr>
            <a:xfrm>
              <a:off x="4408128" y="1030318"/>
              <a:ext cx="4809233" cy="5543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100" dirty="0" err="1">
                  <a:ln w="0"/>
                  <a:effectLst>
                    <a:glow rad="63500">
                      <a:schemeClr val="accent1">
                        <a:satMod val="175000"/>
                        <a:alpha val="40000"/>
                      </a:schemeClr>
                    </a:glow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Calibri" panose="020F0502020204030204" pitchFamily="34" charset="0"/>
                </a:rPr>
                <a:t>Tomografia</a:t>
              </a:r>
              <a:r>
                <a:rPr lang="en-US" sz="2100" b="1" spc="38" dirty="0">
                  <a:ln w="0"/>
                  <a:solidFill>
                    <a:schemeClr val="bg2"/>
                  </a:solidFill>
                  <a:effectLst>
                    <a:glow rad="63500">
                      <a:schemeClr val="accent1">
                        <a:satMod val="175000"/>
                        <a:alpha val="40000"/>
                      </a:schemeClr>
                    </a:glow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latin typeface="Times New Roman" panose="02020603050405020304" pitchFamily="18" charset="0"/>
                  <a:ea typeface="Calibri" panose="020F0502020204030204" pitchFamily="34" charset="0"/>
                </a:rPr>
                <a:t> </a:t>
              </a:r>
              <a:r>
                <a:rPr lang="en-US" sz="2100" dirty="0" err="1">
                  <a:ln w="0"/>
                  <a:effectLst>
                    <a:glow rad="63500">
                      <a:schemeClr val="accent1">
                        <a:satMod val="175000"/>
                        <a:alpha val="40000"/>
                      </a:schemeClr>
                    </a:glow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Calibri" panose="020F0502020204030204" pitchFamily="34" charset="0"/>
                </a:rPr>
                <a:t>Kompjuterike</a:t>
              </a:r>
              <a:r>
                <a:rPr lang="en-US" sz="2100" b="1" spc="38" dirty="0">
                  <a:ln w="0"/>
                  <a:solidFill>
                    <a:schemeClr val="bg2"/>
                  </a:solidFill>
                  <a:effectLst>
                    <a:glow rad="63500">
                      <a:schemeClr val="accent1">
                        <a:satMod val="175000"/>
                        <a:alpha val="40000"/>
                      </a:schemeClr>
                    </a:glow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latin typeface="Times New Roman" panose="02020603050405020304" pitchFamily="18" charset="0"/>
                  <a:ea typeface="Calibri" panose="020F0502020204030204" pitchFamily="34" charset="0"/>
                </a:rPr>
                <a:t> </a:t>
              </a:r>
              <a:r>
                <a:rPr lang="en-US" sz="2100" dirty="0">
                  <a:ln w="0"/>
                  <a:effectLst>
                    <a:glow rad="63500">
                      <a:schemeClr val="accent1">
                        <a:satMod val="175000"/>
                        <a:alpha val="40000"/>
                      </a:schemeClr>
                    </a:glow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Calibri" panose="020F0502020204030204" pitchFamily="34" charset="0"/>
                </a:rPr>
                <a:t>(CT)</a:t>
              </a:r>
              <a:endParaRPr lang="en-US" sz="2100" b="1" spc="38" dirty="0">
                <a:ln w="0"/>
                <a:solidFill>
                  <a:schemeClr val="bg2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endParaRPr>
            </a:p>
          </p:txBody>
        </p:sp>
      </p:grpSp>
      <p:pic>
        <p:nvPicPr>
          <p:cNvPr id="8" name="Picture 1">
            <a:extLst>
              <a:ext uri="{FF2B5EF4-FFF2-40B4-BE49-F238E27FC236}">
                <a16:creationId xmlns:a16="http://schemas.microsoft.com/office/drawing/2014/main" id="{052857BB-8683-4AB4-BAE6-767E5C9174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1" t="1700" r="1794" b="7132"/>
          <a:stretch>
            <a:fillRect/>
          </a:stretch>
        </p:blipFill>
        <p:spPr bwMode="auto">
          <a:xfrm>
            <a:off x="4876800" y="2507783"/>
            <a:ext cx="2981550" cy="292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2">
            <a:extLst>
              <a:ext uri="{FF2B5EF4-FFF2-40B4-BE49-F238E27FC236}">
                <a16:creationId xmlns:a16="http://schemas.microsoft.com/office/drawing/2014/main" id="{6140FFE7-2872-450D-BF2B-839F19B344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" y="5695812"/>
            <a:ext cx="8915400" cy="10859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400" dirty="0" err="1">
                <a:latin typeface="Times New Roman" panose="02020603050405020304" pitchFamily="18" charset="0"/>
              </a:rPr>
              <a:t>Kompleksi</a:t>
            </a:r>
            <a:r>
              <a:rPr lang="en-US" altLang="en-US" sz="1400" dirty="0">
                <a:latin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</a:rPr>
              <a:t>elektromekanik</a:t>
            </a:r>
            <a:r>
              <a:rPr lang="en-US" altLang="en-US" sz="1400" dirty="0">
                <a:latin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</a:rPr>
              <a:t>në</a:t>
            </a:r>
            <a:r>
              <a:rPr lang="en-US" altLang="en-US" sz="1400" dirty="0">
                <a:latin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</a:rPr>
              <a:t>brendësi</a:t>
            </a:r>
            <a:r>
              <a:rPr lang="en-US" altLang="en-US" sz="1400" dirty="0">
                <a:latin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</a:rPr>
              <a:t>të</a:t>
            </a:r>
            <a:r>
              <a:rPr lang="en-US" altLang="en-US" sz="1400" dirty="0">
                <a:latin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</a:rPr>
              <a:t>pajisjses</a:t>
            </a:r>
            <a:r>
              <a:rPr lang="en-US" altLang="en-US" sz="1400" dirty="0">
                <a:latin typeface="Times New Roman" panose="02020603050405020304" pitchFamily="18" charset="0"/>
              </a:rPr>
              <a:t> CT, </a:t>
            </a:r>
            <a:r>
              <a:rPr lang="en-US" altLang="en-US" sz="1400" dirty="0" err="1">
                <a:latin typeface="Times New Roman" panose="02020603050405020304" pitchFamily="18" charset="0"/>
              </a:rPr>
              <a:t>ku</a:t>
            </a:r>
            <a:r>
              <a:rPr lang="en-US" altLang="en-US" sz="1400" dirty="0">
                <a:latin typeface="Times New Roman" panose="02020603050405020304" pitchFamily="18" charset="0"/>
              </a:rPr>
              <a:t> </a:t>
            </a:r>
            <a:r>
              <a:rPr lang="en-US" altLang="en-US" sz="1400" i="1" dirty="0" err="1">
                <a:latin typeface="Times New Roman" panose="02020603050405020304" pitchFamily="18" charset="0"/>
              </a:rPr>
              <a:t>tubi</a:t>
            </a:r>
            <a:r>
              <a:rPr lang="en-US" altLang="en-US" sz="1400" i="1" dirty="0">
                <a:latin typeface="Times New Roman" panose="02020603050405020304" pitchFamily="18" charset="0"/>
              </a:rPr>
              <a:t> </a:t>
            </a:r>
            <a:r>
              <a:rPr lang="en-US" altLang="en-US" sz="1400" i="1" dirty="0" err="1">
                <a:latin typeface="Times New Roman" panose="02020603050405020304" pitchFamily="18" charset="0"/>
              </a:rPr>
              <a:t>i</a:t>
            </a:r>
            <a:r>
              <a:rPr lang="en-US" altLang="en-US" sz="1400" i="1" dirty="0">
                <a:latin typeface="Times New Roman" panose="02020603050405020304" pitchFamily="18" charset="0"/>
              </a:rPr>
              <a:t> </a:t>
            </a:r>
            <a:r>
              <a:rPr lang="en-US" altLang="en-US" sz="1400" i="1" dirty="0" err="1">
                <a:latin typeface="Times New Roman" panose="02020603050405020304" pitchFamily="18" charset="0"/>
              </a:rPr>
              <a:t>rrezeve</a:t>
            </a:r>
            <a:r>
              <a:rPr lang="en-US" altLang="en-US" sz="1400" i="1" dirty="0">
                <a:latin typeface="Times New Roman" panose="02020603050405020304" pitchFamily="18" charset="0"/>
              </a:rPr>
              <a:t> X</a:t>
            </a:r>
            <a:r>
              <a:rPr lang="en-US" altLang="en-US" sz="1400" dirty="0">
                <a:latin typeface="Times New Roman" panose="02020603050405020304" pitchFamily="18" charset="0"/>
              </a:rPr>
              <a:t> (</a:t>
            </a:r>
            <a:r>
              <a:rPr lang="en-US" altLang="en-US" sz="1400" b="1" dirty="0">
                <a:latin typeface="Times New Roman" panose="02020603050405020304" pitchFamily="18" charset="0"/>
              </a:rPr>
              <a:t>T</a:t>
            </a:r>
            <a:r>
              <a:rPr lang="en-US" altLang="en-US" sz="1400" dirty="0">
                <a:latin typeface="Times New Roman" panose="02020603050405020304" pitchFamily="18" charset="0"/>
              </a:rPr>
              <a:t>) </a:t>
            </a:r>
            <a:r>
              <a:rPr lang="en-US" altLang="en-US" sz="1400" dirty="0" err="1">
                <a:latin typeface="Times New Roman" panose="02020603050405020304" pitchFamily="18" charset="0"/>
              </a:rPr>
              <a:t>dhe</a:t>
            </a:r>
            <a:r>
              <a:rPr lang="en-US" altLang="en-US" sz="1400" dirty="0">
                <a:latin typeface="Times New Roman" panose="02020603050405020304" pitchFamily="18" charset="0"/>
              </a:rPr>
              <a:t> </a:t>
            </a:r>
            <a:r>
              <a:rPr lang="en-US" altLang="en-US" sz="1400" i="1" dirty="0" err="1">
                <a:latin typeface="Times New Roman" panose="02020603050405020304" pitchFamily="18" charset="0"/>
              </a:rPr>
              <a:t>dedektori</a:t>
            </a:r>
            <a:r>
              <a:rPr lang="en-US" altLang="en-US" sz="1400" dirty="0">
                <a:latin typeface="Times New Roman" panose="02020603050405020304" pitchFamily="18" charset="0"/>
              </a:rPr>
              <a:t> (</a:t>
            </a:r>
            <a:r>
              <a:rPr lang="en-US" altLang="en-US" sz="1400" b="1" dirty="0">
                <a:latin typeface="Times New Roman" panose="02020603050405020304" pitchFamily="18" charset="0"/>
              </a:rPr>
              <a:t>D</a:t>
            </a:r>
            <a:r>
              <a:rPr lang="en-US" altLang="en-US" sz="1400" dirty="0">
                <a:latin typeface="Times New Roman" panose="02020603050405020304" pitchFamily="18" charset="0"/>
              </a:rPr>
              <a:t>) </a:t>
            </a:r>
            <a:r>
              <a:rPr lang="en-US" altLang="en-US" sz="1400" dirty="0" err="1">
                <a:latin typeface="Times New Roman" panose="02020603050405020304" pitchFamily="18" charset="0"/>
              </a:rPr>
              <a:t>janë</a:t>
            </a:r>
            <a:r>
              <a:rPr lang="en-US" altLang="en-US" sz="1400" dirty="0">
                <a:latin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</a:rPr>
              <a:t>montuar</a:t>
            </a:r>
            <a:r>
              <a:rPr lang="en-US" altLang="en-US" sz="1400" dirty="0">
                <a:latin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</a:rPr>
              <a:t>në</a:t>
            </a:r>
            <a:r>
              <a:rPr lang="en-US" altLang="en-US" sz="1400" dirty="0">
                <a:latin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</a:rPr>
              <a:t>një</a:t>
            </a:r>
            <a:r>
              <a:rPr lang="en-US" altLang="en-US" sz="1400" dirty="0">
                <a:latin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</a:rPr>
              <a:t>strukturë</a:t>
            </a:r>
            <a:r>
              <a:rPr lang="en-US" altLang="en-US" sz="1400" dirty="0">
                <a:latin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</a:rPr>
              <a:t>rrotulluese</a:t>
            </a:r>
            <a:r>
              <a:rPr lang="en-US" altLang="en-US" sz="1400" dirty="0">
                <a:latin typeface="Times New Roman" panose="02020603050405020304" pitchFamily="18" charset="0"/>
              </a:rPr>
              <a:t> (</a:t>
            </a:r>
            <a:r>
              <a:rPr lang="en-US" altLang="en-US" sz="1400" b="1" i="1" dirty="0">
                <a:latin typeface="Times New Roman" panose="02020603050405020304" pitchFamily="18" charset="0"/>
              </a:rPr>
              <a:t>CT </a:t>
            </a:r>
            <a:r>
              <a:rPr lang="en-US" altLang="en-US" sz="1400" b="1" i="1" dirty="0" err="1">
                <a:latin typeface="Times New Roman" panose="02020603050405020304" pitchFamily="18" charset="0"/>
              </a:rPr>
              <a:t>gjenerata</a:t>
            </a:r>
            <a:r>
              <a:rPr lang="en-US" altLang="en-US" sz="1400" b="1" i="1" dirty="0">
                <a:latin typeface="Times New Roman" panose="02020603050405020304" pitchFamily="18" charset="0"/>
              </a:rPr>
              <a:t> e </a:t>
            </a:r>
            <a:r>
              <a:rPr lang="en-US" altLang="en-US" sz="1400" b="1" i="1" dirty="0" err="1">
                <a:latin typeface="Times New Roman" panose="02020603050405020304" pitchFamily="18" charset="0"/>
              </a:rPr>
              <a:t>tretë</a:t>
            </a:r>
            <a:r>
              <a:rPr lang="en-US" altLang="en-US" sz="1400" dirty="0">
                <a:latin typeface="Times New Roman" panose="02020603050405020304" pitchFamily="18" charset="0"/>
              </a:rPr>
              <a:t>, </a:t>
            </a:r>
            <a:r>
              <a:rPr lang="en-US" altLang="en-US" sz="1400" dirty="0" err="1">
                <a:latin typeface="Times New Roman" panose="02020603050405020304" pitchFamily="18" charset="0"/>
              </a:rPr>
              <a:t>ku</a:t>
            </a:r>
            <a:r>
              <a:rPr lang="en-US" altLang="en-US" sz="1400" dirty="0">
                <a:latin typeface="Times New Roman" panose="02020603050405020304" pitchFamily="18" charset="0"/>
              </a:rPr>
              <a:t>  </a:t>
            </a:r>
            <a:r>
              <a:rPr lang="en-US" altLang="en-US" sz="1400" dirty="0" err="1">
                <a:latin typeface="Times New Roman" panose="02020603050405020304" pitchFamily="18" charset="0"/>
              </a:rPr>
              <a:t>dedektori</a:t>
            </a:r>
            <a:r>
              <a:rPr lang="en-US" altLang="en-US" sz="1400" dirty="0">
                <a:latin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</a:rPr>
              <a:t>dhe</a:t>
            </a:r>
            <a:r>
              <a:rPr lang="en-US" altLang="en-US" sz="1400" dirty="0">
                <a:latin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</a:rPr>
              <a:t>burimi</a:t>
            </a:r>
            <a:r>
              <a:rPr lang="en-US" altLang="en-US" sz="1400" dirty="0">
                <a:latin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</a:rPr>
              <a:t>i</a:t>
            </a:r>
            <a:r>
              <a:rPr lang="en-US" altLang="en-US" sz="1400" dirty="0">
                <a:latin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</a:rPr>
              <a:t>rrezeve</a:t>
            </a:r>
            <a:r>
              <a:rPr lang="en-US" altLang="en-US" sz="1400" dirty="0">
                <a:latin typeface="Times New Roman" panose="02020603050405020304" pitchFamily="18" charset="0"/>
              </a:rPr>
              <a:t> X (</a:t>
            </a:r>
            <a:r>
              <a:rPr lang="en-US" altLang="en-US" sz="1400" b="1" dirty="0">
                <a:latin typeface="Times New Roman" panose="02020603050405020304" pitchFamily="18" charset="0"/>
              </a:rPr>
              <a:t>X</a:t>
            </a:r>
            <a:r>
              <a:rPr lang="en-US" altLang="en-US" sz="1400" dirty="0">
                <a:latin typeface="Times New Roman" panose="02020603050405020304" pitchFamily="18" charset="0"/>
              </a:rPr>
              <a:t>) </a:t>
            </a:r>
            <a:r>
              <a:rPr lang="en-US" altLang="en-US" sz="1400" dirty="0" err="1">
                <a:latin typeface="Times New Roman" panose="02020603050405020304" pitchFamily="18" charset="0"/>
              </a:rPr>
              <a:t>janë</a:t>
            </a:r>
            <a:r>
              <a:rPr lang="en-US" altLang="en-US" sz="1400" dirty="0">
                <a:latin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</a:rPr>
              <a:t>montuar</a:t>
            </a:r>
            <a:r>
              <a:rPr lang="en-US" altLang="en-US" sz="1400" dirty="0">
                <a:latin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</a:rPr>
              <a:t>individualisht</a:t>
            </a:r>
            <a:r>
              <a:rPr lang="en-US" altLang="en-US" sz="1400" dirty="0">
                <a:latin typeface="Times New Roman" panose="02020603050405020304" pitchFamily="18" charset="0"/>
              </a:rPr>
              <a:t> / </a:t>
            </a:r>
            <a:r>
              <a:rPr lang="en-US" altLang="en-US" sz="1400" dirty="0" err="1">
                <a:latin typeface="Times New Roman" panose="02020603050405020304" pitchFamily="18" charset="0"/>
              </a:rPr>
              <a:t>veçmas</a:t>
            </a:r>
            <a:r>
              <a:rPr lang="en-US" altLang="en-US" sz="1400" dirty="0">
                <a:latin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</a:rPr>
              <a:t>në</a:t>
            </a:r>
            <a:r>
              <a:rPr lang="en-US" altLang="en-US" sz="1400" dirty="0">
                <a:latin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</a:rPr>
              <a:t>një</a:t>
            </a:r>
            <a:r>
              <a:rPr lang="en-US" altLang="en-US" sz="1400" dirty="0">
                <a:latin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</a:rPr>
              <a:t>strukturë</a:t>
            </a:r>
            <a:r>
              <a:rPr lang="en-US" altLang="en-US" sz="1400" dirty="0">
                <a:latin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</a:rPr>
              <a:t>rrotulluese</a:t>
            </a:r>
            <a:r>
              <a:rPr lang="en-US" altLang="en-US" sz="1400" dirty="0">
                <a:latin typeface="Times New Roman" panose="02020603050405020304" pitchFamily="18" charset="0"/>
              </a:rPr>
              <a:t> (</a:t>
            </a:r>
            <a:r>
              <a:rPr lang="en-US" altLang="en-US" sz="1400" i="1" dirty="0">
                <a:latin typeface="Times New Roman" panose="02020603050405020304" pitchFamily="18" charset="0"/>
              </a:rPr>
              <a:t>gantry</a:t>
            </a:r>
            <a:r>
              <a:rPr lang="en-US" altLang="en-US" sz="1400" dirty="0">
                <a:latin typeface="Times New Roman" panose="02020603050405020304" pitchFamily="18" charset="0"/>
              </a:rPr>
              <a:t>) (</a:t>
            </a:r>
            <a:r>
              <a:rPr lang="en-US" altLang="en-US" sz="1400" b="1" dirty="0">
                <a:latin typeface="Times New Roman" panose="02020603050405020304" pitchFamily="18" charset="0"/>
              </a:rPr>
              <a:t>R</a:t>
            </a:r>
            <a:r>
              <a:rPr lang="en-US" altLang="en-US" sz="1400" dirty="0">
                <a:latin typeface="Times New Roman" panose="02020603050405020304" pitchFamily="18" charset="0"/>
              </a:rPr>
              <a:t>)).</a:t>
            </a:r>
            <a:endParaRPr lang="en-US" altLang="en-US" sz="14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Group 1">
            <a:extLst>
              <a:ext uri="{FF2B5EF4-FFF2-40B4-BE49-F238E27FC236}">
                <a16:creationId xmlns:a16="http://schemas.microsoft.com/office/drawing/2014/main" id="{E57C0E34-F090-4680-B617-C367B6B15A45}"/>
              </a:ext>
            </a:extLst>
          </p:cNvPr>
          <p:cNvGrpSpPr>
            <a:grpSpLocks/>
          </p:cNvGrpSpPr>
          <p:nvPr/>
        </p:nvGrpSpPr>
        <p:grpSpPr bwMode="auto">
          <a:xfrm>
            <a:off x="1882378" y="1065610"/>
            <a:ext cx="5270897" cy="550069"/>
            <a:chOff x="3007895" y="924965"/>
            <a:chExt cx="7026442" cy="733927"/>
          </a:xfrm>
        </p:grpSpPr>
        <p:sp>
          <p:nvSpPr>
            <p:cNvPr id="3" name="Rounded Rectangle 2">
              <a:extLst>
                <a:ext uri="{FF2B5EF4-FFF2-40B4-BE49-F238E27FC236}">
                  <a16:creationId xmlns:a16="http://schemas.microsoft.com/office/drawing/2014/main" id="{9FC8DA40-18E1-4EB8-A158-9169A23C3F69}"/>
                </a:ext>
              </a:extLst>
            </p:cNvPr>
            <p:cNvSpPr/>
            <p:nvPr/>
          </p:nvSpPr>
          <p:spPr>
            <a:xfrm>
              <a:off x="3007895" y="924965"/>
              <a:ext cx="7026442" cy="733927"/>
            </a:xfrm>
            <a:prstGeom prst="roundRect">
              <a:avLst/>
            </a:prstGeom>
            <a:ln w="38100">
              <a:solidFill>
                <a:schemeClr val="tx1"/>
              </a:solidFill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7D88082F-3D1F-46BC-8302-071D212A4E6E}"/>
                </a:ext>
              </a:extLst>
            </p:cNvPr>
            <p:cNvSpPr/>
            <p:nvPr/>
          </p:nvSpPr>
          <p:spPr>
            <a:xfrm>
              <a:off x="4408128" y="1030318"/>
              <a:ext cx="4809233" cy="5543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100" dirty="0" err="1">
                  <a:ln w="0"/>
                  <a:effectLst>
                    <a:glow rad="63500">
                      <a:schemeClr val="accent1">
                        <a:satMod val="175000"/>
                        <a:alpha val="40000"/>
                      </a:schemeClr>
                    </a:glow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Calibri" panose="020F0502020204030204" pitchFamily="34" charset="0"/>
                </a:rPr>
                <a:t>Tomografia</a:t>
              </a:r>
              <a:r>
                <a:rPr lang="en-US" sz="2100" b="1" spc="38" dirty="0">
                  <a:ln w="0"/>
                  <a:solidFill>
                    <a:schemeClr val="bg2"/>
                  </a:solidFill>
                  <a:effectLst>
                    <a:glow rad="63500">
                      <a:schemeClr val="accent1">
                        <a:satMod val="175000"/>
                        <a:alpha val="40000"/>
                      </a:schemeClr>
                    </a:glow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latin typeface="Times New Roman" panose="02020603050405020304" pitchFamily="18" charset="0"/>
                  <a:ea typeface="Calibri" panose="020F0502020204030204" pitchFamily="34" charset="0"/>
                </a:rPr>
                <a:t> </a:t>
              </a:r>
              <a:r>
                <a:rPr lang="en-US" sz="2100" dirty="0" err="1">
                  <a:ln w="0"/>
                  <a:effectLst>
                    <a:glow rad="63500">
                      <a:schemeClr val="accent1">
                        <a:satMod val="175000"/>
                        <a:alpha val="40000"/>
                      </a:schemeClr>
                    </a:glow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Calibri" panose="020F0502020204030204" pitchFamily="34" charset="0"/>
                </a:rPr>
                <a:t>Kompjuterike</a:t>
              </a:r>
              <a:r>
                <a:rPr lang="en-US" sz="2100" b="1" spc="38" dirty="0">
                  <a:ln w="0"/>
                  <a:solidFill>
                    <a:schemeClr val="bg2"/>
                  </a:solidFill>
                  <a:effectLst>
                    <a:glow rad="63500">
                      <a:schemeClr val="accent1">
                        <a:satMod val="175000"/>
                        <a:alpha val="40000"/>
                      </a:schemeClr>
                    </a:glow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latin typeface="Times New Roman" panose="02020603050405020304" pitchFamily="18" charset="0"/>
                  <a:ea typeface="Calibri" panose="020F0502020204030204" pitchFamily="34" charset="0"/>
                </a:rPr>
                <a:t> </a:t>
              </a:r>
              <a:r>
                <a:rPr lang="en-US" sz="2100" dirty="0">
                  <a:ln w="0"/>
                  <a:effectLst>
                    <a:glow rad="63500">
                      <a:schemeClr val="accent1">
                        <a:satMod val="175000"/>
                        <a:alpha val="40000"/>
                      </a:schemeClr>
                    </a:glow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Calibri" panose="020F0502020204030204" pitchFamily="34" charset="0"/>
                </a:rPr>
                <a:t>(CT)</a:t>
              </a:r>
              <a:endParaRPr lang="en-US" sz="2100" b="1" spc="38" dirty="0">
                <a:ln w="0"/>
                <a:solidFill>
                  <a:schemeClr val="bg2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endParaRPr>
            </a:p>
          </p:txBody>
        </p:sp>
      </p:grpSp>
      <p:sp>
        <p:nvSpPr>
          <p:cNvPr id="24579" name="Rectangle 4">
            <a:extLst>
              <a:ext uri="{FF2B5EF4-FFF2-40B4-BE49-F238E27FC236}">
                <a16:creationId xmlns:a16="http://schemas.microsoft.com/office/drawing/2014/main" id="{72D142E3-9C30-44EE-AE1E-CDFD0DA822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2057400"/>
            <a:ext cx="4876800" cy="4617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en-US" sz="165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Modifikimi</a:t>
            </a:r>
            <a:r>
              <a:rPr lang="en-US" altLang="en-US" sz="165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5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US" altLang="en-US" sz="165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5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imazhit</a:t>
            </a:r>
            <a:r>
              <a:rPr lang="en-US" altLang="en-US" sz="165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5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në</a:t>
            </a:r>
            <a:r>
              <a:rPr lang="en-US" altLang="en-US" sz="165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5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ekran</a:t>
            </a:r>
            <a:r>
              <a:rPr lang="en-US" altLang="en-US" sz="165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5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është</a:t>
            </a:r>
            <a:r>
              <a:rPr lang="en-US" altLang="en-US" sz="165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5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shumë</a:t>
            </a:r>
            <a:r>
              <a:rPr lang="en-US" altLang="en-US" sz="165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5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US" altLang="en-US" sz="165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5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rëndësishëm</a:t>
            </a:r>
            <a:r>
              <a:rPr lang="en-US" altLang="en-US" sz="165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5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për</a:t>
            </a:r>
            <a:r>
              <a:rPr lang="en-US" altLang="en-US" sz="165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5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radiologun</a:t>
            </a:r>
            <a:r>
              <a:rPr lang="en-US" altLang="en-US" sz="165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5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për</a:t>
            </a:r>
            <a:r>
              <a:rPr lang="en-US" altLang="en-US" sz="165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5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të</a:t>
            </a:r>
            <a:r>
              <a:rPr lang="en-US" altLang="en-US" sz="165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5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patur</a:t>
            </a:r>
            <a:r>
              <a:rPr lang="en-US" altLang="en-US" sz="165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5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mundësi</a:t>
            </a:r>
            <a:r>
              <a:rPr lang="en-US" altLang="en-US" sz="165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5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për</a:t>
            </a:r>
            <a:r>
              <a:rPr lang="en-US" altLang="en-US" sz="165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5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të</a:t>
            </a:r>
            <a:r>
              <a:rPr lang="en-US" altLang="en-US" sz="165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5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marrë</a:t>
            </a:r>
            <a:r>
              <a:rPr lang="en-US" altLang="en-US" sz="165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5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maksimumin</a:t>
            </a:r>
            <a:r>
              <a:rPr lang="en-US" altLang="en-US" sz="165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 </a:t>
            </a:r>
            <a:r>
              <a:rPr lang="en-US" altLang="en-US" sz="165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informacionit</a:t>
            </a:r>
            <a:r>
              <a:rPr lang="en-US" altLang="en-US" sz="165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en-US" sz="165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Indet</a:t>
            </a:r>
            <a:r>
              <a:rPr lang="en-US" altLang="en-US" sz="165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me </a:t>
            </a:r>
            <a:r>
              <a:rPr lang="en-US" altLang="en-US" sz="165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densitet</a:t>
            </a:r>
            <a:r>
              <a:rPr lang="en-US" altLang="en-US" sz="165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5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më</a:t>
            </a:r>
            <a:r>
              <a:rPr lang="en-US" altLang="en-US" sz="165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5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të</a:t>
            </a:r>
            <a:r>
              <a:rPr lang="en-US" altLang="en-US" sz="165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5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lartë</a:t>
            </a:r>
            <a:r>
              <a:rPr lang="en-US" altLang="en-US" sz="165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5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paraqiten</a:t>
            </a:r>
            <a:r>
              <a:rPr lang="en-US" altLang="en-US" sz="165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5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më</a:t>
            </a:r>
            <a:r>
              <a:rPr lang="en-US" altLang="en-US" sz="165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5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të</a:t>
            </a:r>
            <a:r>
              <a:rPr lang="en-US" altLang="en-US" sz="165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5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bardhë</a:t>
            </a:r>
            <a:r>
              <a:rPr lang="en-US" altLang="en-US" sz="165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en-US" sz="165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Indet</a:t>
            </a:r>
            <a:r>
              <a:rPr lang="en-US" altLang="en-US" sz="165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me </a:t>
            </a:r>
            <a:r>
              <a:rPr lang="en-US" altLang="en-US" sz="165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densitet</a:t>
            </a:r>
            <a:r>
              <a:rPr lang="en-US" altLang="en-US" sz="165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5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më</a:t>
            </a:r>
            <a:r>
              <a:rPr lang="en-US" altLang="en-US" sz="165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5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të</a:t>
            </a:r>
            <a:r>
              <a:rPr lang="en-US" altLang="en-US" sz="165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5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ulët</a:t>
            </a:r>
            <a:r>
              <a:rPr lang="en-US" altLang="en-US" sz="165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5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paraqiten</a:t>
            </a:r>
            <a:r>
              <a:rPr lang="en-US" altLang="en-US" sz="165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me </a:t>
            </a:r>
            <a:r>
              <a:rPr lang="en-US" altLang="en-US" sz="165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të</a:t>
            </a:r>
            <a:r>
              <a:rPr lang="en-US" altLang="en-US" sz="165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5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zezë</a:t>
            </a:r>
            <a:r>
              <a:rPr lang="en-US" altLang="en-US" sz="165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5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altLang="en-US" sz="165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</a:t>
            </a:r>
            <a:r>
              <a:rPr lang="en-US" altLang="en-US" sz="165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5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tek</a:t>
            </a:r>
            <a:r>
              <a:rPr lang="en-US" altLang="en-US" sz="165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filmi </a:t>
            </a:r>
            <a:r>
              <a:rPr lang="en-US" altLang="en-US" sz="165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fotografik</a:t>
            </a:r>
            <a:r>
              <a:rPr lang="en-US" altLang="en-US" sz="165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endParaRPr lang="en-US" altLang="en-US" sz="165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en-US" sz="165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Radiologu</a:t>
            </a:r>
            <a:r>
              <a:rPr lang="en-US" altLang="en-US" sz="165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5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mundet</a:t>
            </a:r>
            <a:r>
              <a:rPr lang="en-US" altLang="en-US" sz="165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5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edhe</a:t>
            </a:r>
            <a:r>
              <a:rPr lang="en-US" altLang="en-US" sz="165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duke </a:t>
            </a:r>
            <a:r>
              <a:rPr lang="en-US" altLang="en-US" sz="165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kryer</a:t>
            </a:r>
            <a:r>
              <a:rPr lang="en-US" altLang="en-US" sz="165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5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matje</a:t>
            </a:r>
            <a:r>
              <a:rPr lang="en-US" altLang="en-US" sz="165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5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sasiore</a:t>
            </a:r>
            <a:r>
              <a:rPr lang="en-US" altLang="en-US" sz="165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5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të</a:t>
            </a:r>
            <a:r>
              <a:rPr lang="en-US" altLang="en-US" sz="165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5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dobësimit</a:t>
            </a:r>
            <a:r>
              <a:rPr lang="en-US" altLang="en-US" sz="165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altLang="en-US" sz="165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në</a:t>
            </a:r>
            <a:r>
              <a:rPr lang="en-US" altLang="en-US" sz="165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5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një</a:t>
            </a:r>
            <a:r>
              <a:rPr lang="en-US" altLang="en-US" sz="165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zone </a:t>
            </a:r>
            <a:r>
              <a:rPr lang="en-US" altLang="en-US" sz="165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të</a:t>
            </a:r>
            <a:r>
              <a:rPr lang="en-US" altLang="en-US" sz="165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5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veçantë</a:t>
            </a:r>
            <a:r>
              <a:rPr lang="en-US" altLang="en-US" sz="165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altLang="en-US" sz="165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që</a:t>
            </a:r>
            <a:r>
              <a:rPr lang="en-US" altLang="en-US" sz="165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5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US" altLang="en-US" sz="165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5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intereson</a:t>
            </a:r>
            <a:r>
              <a:rPr lang="en-US" altLang="en-US" sz="165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), </a:t>
            </a:r>
            <a:r>
              <a:rPr lang="en-US" altLang="en-US" sz="165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mund</a:t>
            </a:r>
            <a:r>
              <a:rPr lang="en-US" altLang="en-US" sz="165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en-US" sz="165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të</a:t>
            </a:r>
            <a:r>
              <a:rPr lang="en-US" altLang="en-US" sz="165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5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përcaktojë</a:t>
            </a:r>
            <a:r>
              <a:rPr lang="en-US" altLang="en-US" sz="165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5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edhe</a:t>
            </a:r>
            <a:r>
              <a:rPr lang="en-US" altLang="en-US" sz="165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5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përmasat</a:t>
            </a:r>
            <a:r>
              <a:rPr lang="en-US" altLang="en-US" sz="165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5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lineare</a:t>
            </a:r>
            <a:r>
              <a:rPr lang="en-US" altLang="en-US" sz="165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5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të</a:t>
            </a:r>
            <a:r>
              <a:rPr lang="en-US" altLang="en-US" sz="165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5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pjesëve</a:t>
            </a:r>
            <a:r>
              <a:rPr lang="en-US" altLang="en-US" sz="165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5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të</a:t>
            </a:r>
            <a:r>
              <a:rPr lang="en-US" altLang="en-US" sz="165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5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mazhit</a:t>
            </a:r>
            <a:r>
              <a:rPr lang="en-US" altLang="en-US" sz="165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6" name="Picture 20">
            <a:extLst>
              <a:ext uri="{FF2B5EF4-FFF2-40B4-BE49-F238E27FC236}">
                <a16:creationId xmlns:a16="http://schemas.microsoft.com/office/drawing/2014/main" id="{AC61C85D-8A32-42AD-A6B5-39496C41FEC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340"/>
          <a:stretch/>
        </p:blipFill>
        <p:spPr bwMode="auto">
          <a:xfrm>
            <a:off x="5305424" y="1828800"/>
            <a:ext cx="3490231" cy="457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1">
            <a:extLst>
              <a:ext uri="{FF2B5EF4-FFF2-40B4-BE49-F238E27FC236}">
                <a16:creationId xmlns:a16="http://schemas.microsoft.com/office/drawing/2014/main" id="{06B6F93E-E277-49A4-9641-6FD5DBC30036}"/>
              </a:ext>
            </a:extLst>
          </p:cNvPr>
          <p:cNvGrpSpPr>
            <a:grpSpLocks/>
          </p:cNvGrpSpPr>
          <p:nvPr/>
        </p:nvGrpSpPr>
        <p:grpSpPr bwMode="auto">
          <a:xfrm>
            <a:off x="1882378" y="1065610"/>
            <a:ext cx="5270897" cy="550069"/>
            <a:chOff x="3007895" y="924965"/>
            <a:chExt cx="7026442" cy="733927"/>
          </a:xfrm>
        </p:grpSpPr>
        <p:sp>
          <p:nvSpPr>
            <p:cNvPr id="3" name="Rounded Rectangle 2">
              <a:extLst>
                <a:ext uri="{FF2B5EF4-FFF2-40B4-BE49-F238E27FC236}">
                  <a16:creationId xmlns:a16="http://schemas.microsoft.com/office/drawing/2014/main" id="{07C1FECF-3A21-4466-95AD-968F5CAFD4BC}"/>
                </a:ext>
              </a:extLst>
            </p:cNvPr>
            <p:cNvSpPr/>
            <p:nvPr/>
          </p:nvSpPr>
          <p:spPr>
            <a:xfrm>
              <a:off x="3007895" y="924965"/>
              <a:ext cx="7026442" cy="733927"/>
            </a:xfrm>
            <a:prstGeom prst="roundRect">
              <a:avLst/>
            </a:prstGeom>
            <a:ln w="38100">
              <a:solidFill>
                <a:schemeClr val="tx1"/>
              </a:solidFill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5471CF24-2379-4C3F-BFF5-E837477B4BB4}"/>
                </a:ext>
              </a:extLst>
            </p:cNvPr>
            <p:cNvSpPr/>
            <p:nvPr/>
          </p:nvSpPr>
          <p:spPr>
            <a:xfrm>
              <a:off x="4408128" y="1030318"/>
              <a:ext cx="4809233" cy="5543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100" dirty="0" err="1">
                  <a:ln w="0"/>
                  <a:effectLst>
                    <a:glow rad="63500">
                      <a:schemeClr val="accent1">
                        <a:satMod val="175000"/>
                        <a:alpha val="40000"/>
                      </a:schemeClr>
                    </a:glow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Calibri" panose="020F0502020204030204" pitchFamily="34" charset="0"/>
                </a:rPr>
                <a:t>Tomografia</a:t>
              </a:r>
              <a:r>
                <a:rPr lang="en-US" sz="2100" b="1" spc="38" dirty="0">
                  <a:ln w="0"/>
                  <a:solidFill>
                    <a:schemeClr val="bg2"/>
                  </a:solidFill>
                  <a:effectLst>
                    <a:glow rad="63500">
                      <a:schemeClr val="accent1">
                        <a:satMod val="175000"/>
                        <a:alpha val="40000"/>
                      </a:schemeClr>
                    </a:glow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latin typeface="Times New Roman" panose="02020603050405020304" pitchFamily="18" charset="0"/>
                  <a:ea typeface="Calibri" panose="020F0502020204030204" pitchFamily="34" charset="0"/>
                </a:rPr>
                <a:t> </a:t>
              </a:r>
              <a:r>
                <a:rPr lang="en-US" sz="2100" dirty="0" err="1">
                  <a:ln w="0"/>
                  <a:effectLst>
                    <a:glow rad="63500">
                      <a:schemeClr val="accent1">
                        <a:satMod val="175000"/>
                        <a:alpha val="40000"/>
                      </a:schemeClr>
                    </a:glow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Calibri" panose="020F0502020204030204" pitchFamily="34" charset="0"/>
                </a:rPr>
                <a:t>Kompjuterike</a:t>
              </a:r>
              <a:r>
                <a:rPr lang="en-US" sz="2100" b="1" spc="38" dirty="0">
                  <a:ln w="0"/>
                  <a:solidFill>
                    <a:schemeClr val="bg2"/>
                  </a:solidFill>
                  <a:effectLst>
                    <a:glow rad="63500">
                      <a:schemeClr val="accent1">
                        <a:satMod val="175000"/>
                        <a:alpha val="40000"/>
                      </a:schemeClr>
                    </a:glow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latin typeface="Times New Roman" panose="02020603050405020304" pitchFamily="18" charset="0"/>
                  <a:ea typeface="Calibri" panose="020F0502020204030204" pitchFamily="34" charset="0"/>
                </a:rPr>
                <a:t> </a:t>
              </a:r>
              <a:r>
                <a:rPr lang="en-US" sz="2100" dirty="0">
                  <a:ln w="0"/>
                  <a:effectLst>
                    <a:glow rad="63500">
                      <a:schemeClr val="accent1">
                        <a:satMod val="175000"/>
                        <a:alpha val="40000"/>
                      </a:schemeClr>
                    </a:glow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Calibri" panose="020F0502020204030204" pitchFamily="34" charset="0"/>
                </a:rPr>
                <a:t>(CT)</a:t>
              </a:r>
              <a:endParaRPr lang="en-US" sz="2100" b="1" spc="38" dirty="0">
                <a:ln w="0"/>
                <a:solidFill>
                  <a:schemeClr val="bg2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endParaRPr>
            </a:p>
          </p:txBody>
        </p:sp>
      </p:grpSp>
      <p:pic>
        <p:nvPicPr>
          <p:cNvPr id="25604" name="Picture 7">
            <a:extLst>
              <a:ext uri="{FF2B5EF4-FFF2-40B4-BE49-F238E27FC236}">
                <a16:creationId xmlns:a16="http://schemas.microsoft.com/office/drawing/2014/main" id="{A25F8BBF-4EAA-4A8D-B5FB-7A32EF1774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7708" y="2149769"/>
            <a:ext cx="4988584" cy="3085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5" name="Text Box 2">
            <a:extLst>
              <a:ext uri="{FF2B5EF4-FFF2-40B4-BE49-F238E27FC236}">
                <a16:creationId xmlns:a16="http://schemas.microsoft.com/office/drawing/2014/main" id="{D08B3786-F27E-4D01-9254-C6194CF7C9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5750" y="5460502"/>
            <a:ext cx="8572500" cy="108525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CT </a:t>
            </a:r>
            <a:r>
              <a:rPr lang="en-US" altLang="en-US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US" alt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pjesës</a:t>
            </a:r>
            <a:r>
              <a:rPr lang="en-US" alt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torako</a:t>
            </a:r>
            <a:r>
              <a:rPr lang="en-US" alt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en-US" altLang="en-US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boshtore</a:t>
            </a:r>
            <a:r>
              <a:rPr lang="en-US" alt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altLang="en-US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Shihet</a:t>
            </a:r>
            <a:r>
              <a:rPr lang="en-US" alt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</a:t>
            </a:r>
            <a:r>
              <a:rPr lang="en-US" alt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mushkria</a:t>
            </a:r>
            <a:r>
              <a:rPr lang="en-US" alt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altLang="en-US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ajri</a:t>
            </a:r>
            <a:r>
              <a:rPr lang="en-US" alt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en-US" altLang="en-US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kanë</a:t>
            </a:r>
            <a:r>
              <a:rPr lang="en-US" alt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koeficient</a:t>
            </a:r>
            <a:r>
              <a:rPr lang="en-US" alt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përthithjeje</a:t>
            </a:r>
            <a:r>
              <a:rPr lang="en-US" alt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të</a:t>
            </a:r>
            <a:r>
              <a:rPr lang="en-US" alt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ulët</a:t>
            </a:r>
            <a:r>
              <a:rPr lang="en-US" alt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altLang="en-US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zemra</a:t>
            </a:r>
            <a:r>
              <a:rPr lang="en-US" alt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dhe</a:t>
            </a:r>
            <a:r>
              <a:rPr lang="en-US" alt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indet</a:t>
            </a:r>
            <a:r>
              <a:rPr lang="en-US" alt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 </a:t>
            </a:r>
            <a:r>
              <a:rPr lang="en-US" altLang="en-US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buta</a:t>
            </a:r>
            <a:r>
              <a:rPr lang="en-US" alt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kanë</a:t>
            </a:r>
            <a:r>
              <a:rPr lang="en-US" alt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koeficient</a:t>
            </a:r>
            <a:r>
              <a:rPr lang="en-US" alt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përthithjeje</a:t>
            </a:r>
            <a:r>
              <a:rPr lang="en-US" alt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mesatar</a:t>
            </a:r>
            <a:r>
              <a:rPr lang="en-US" alt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dhe</a:t>
            </a:r>
            <a:r>
              <a:rPr lang="en-US" alt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indet</a:t>
            </a:r>
            <a:r>
              <a:rPr lang="en-US" alt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kockore</a:t>
            </a:r>
            <a:r>
              <a:rPr lang="en-US" alt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kanë</a:t>
            </a:r>
            <a:r>
              <a:rPr lang="en-US" alt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koeficient</a:t>
            </a:r>
            <a:r>
              <a:rPr lang="en-US" alt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përthithjeje</a:t>
            </a:r>
            <a:r>
              <a:rPr lang="en-US" alt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më</a:t>
            </a:r>
            <a:r>
              <a:rPr lang="en-US" alt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të</a:t>
            </a:r>
            <a:r>
              <a:rPr lang="en-US" alt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lartë</a:t>
            </a:r>
            <a:r>
              <a:rPr lang="en-US" alt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 </a:t>
            </a:r>
            <a:endParaRPr lang="en-US" altLang="en-US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altLang="en-US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altLang="en-US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extLst>
              <a:ext uri="{FF2B5EF4-FFF2-40B4-BE49-F238E27FC236}">
                <a16:creationId xmlns:a16="http://schemas.microsoft.com/office/drawing/2014/main" id="{4DC7CE67-0BF7-4F5A-A0D6-1E55927A19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394" y="1694260"/>
            <a:ext cx="9041606" cy="1163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en-US" sz="1650">
                <a:latin typeface="Times New Roman" panose="02020603050405020304" pitchFamily="18" charset="0"/>
                <a:cs typeface="Calibri" panose="020F0502020204030204" pitchFamily="34" charset="0"/>
              </a:rPr>
              <a:t>Me proceduar me softwar-e plane të seksioneve të ndryshme, mund të përftohen </a:t>
            </a:r>
            <a:r>
              <a:rPr lang="en-US" altLang="en-US" sz="1650" b="1" i="1">
                <a:latin typeface="Times New Roman" panose="02020603050405020304" pitchFamily="18" charset="0"/>
                <a:cs typeface="Calibri" panose="020F0502020204030204" pitchFamily="34" charset="0"/>
              </a:rPr>
              <a:t>imazhe 3 dimensionale </a:t>
            </a:r>
            <a:r>
              <a:rPr lang="en-US" altLang="en-US" sz="1650">
                <a:latin typeface="Times New Roman" panose="02020603050405020304" pitchFamily="18" charset="0"/>
                <a:cs typeface="Calibri" panose="020F0502020204030204" pitchFamily="34" charset="0"/>
              </a:rPr>
              <a:t>(</a:t>
            </a:r>
            <a:r>
              <a:rPr lang="en-US" altLang="en-US" sz="1650" b="1" i="1">
                <a:latin typeface="Times New Roman" panose="02020603050405020304" pitchFamily="18" charset="0"/>
                <a:cs typeface="Calibri" panose="020F0502020204030204" pitchFamily="34" charset="0"/>
              </a:rPr>
              <a:t>surface rendering)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en-US" sz="1500">
                <a:latin typeface="Times New Roman" panose="02020603050405020304" pitchFamily="18" charset="0"/>
                <a:cs typeface="Calibri" panose="020F0502020204030204" pitchFamily="34" charset="0"/>
              </a:rPr>
              <a:t>Këto ndërtime janë kryer off-line (pas tomografisë) dhe në përgjithësi kërkojnë kohë për të kryer llogaritje të gjata</a:t>
            </a:r>
            <a:endParaRPr lang="en-US" altLang="en-US" sz="1500"/>
          </a:p>
        </p:txBody>
      </p:sp>
      <p:grpSp>
        <p:nvGrpSpPr>
          <p:cNvPr id="27651" name="Group 3">
            <a:extLst>
              <a:ext uri="{FF2B5EF4-FFF2-40B4-BE49-F238E27FC236}">
                <a16:creationId xmlns:a16="http://schemas.microsoft.com/office/drawing/2014/main" id="{A875975B-CB0D-4C34-9EE8-F4C94326D662}"/>
              </a:ext>
            </a:extLst>
          </p:cNvPr>
          <p:cNvGrpSpPr>
            <a:grpSpLocks/>
          </p:cNvGrpSpPr>
          <p:nvPr/>
        </p:nvGrpSpPr>
        <p:grpSpPr bwMode="auto">
          <a:xfrm>
            <a:off x="1882378" y="1065610"/>
            <a:ext cx="5270897" cy="550069"/>
            <a:chOff x="3007895" y="924965"/>
            <a:chExt cx="7026442" cy="733927"/>
          </a:xfrm>
        </p:grpSpPr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5F389CDB-D7A7-4FC6-880E-866F8C9B19D1}"/>
                </a:ext>
              </a:extLst>
            </p:cNvPr>
            <p:cNvSpPr/>
            <p:nvPr/>
          </p:nvSpPr>
          <p:spPr>
            <a:xfrm>
              <a:off x="3007895" y="924965"/>
              <a:ext cx="7026442" cy="733927"/>
            </a:xfrm>
            <a:prstGeom prst="roundRect">
              <a:avLst/>
            </a:prstGeom>
            <a:ln w="38100">
              <a:solidFill>
                <a:schemeClr val="tx1"/>
              </a:solidFill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DC04EBC-EA1D-4033-BDFD-DAB733475E2F}"/>
                </a:ext>
              </a:extLst>
            </p:cNvPr>
            <p:cNvSpPr/>
            <p:nvPr/>
          </p:nvSpPr>
          <p:spPr>
            <a:xfrm>
              <a:off x="4408128" y="1030318"/>
              <a:ext cx="4809233" cy="5543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100" dirty="0" err="1">
                  <a:ln w="0"/>
                  <a:effectLst>
                    <a:glow rad="63500">
                      <a:schemeClr val="accent1">
                        <a:satMod val="175000"/>
                        <a:alpha val="40000"/>
                      </a:schemeClr>
                    </a:glow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Calibri" panose="020F0502020204030204" pitchFamily="34" charset="0"/>
                </a:rPr>
                <a:t>Tomografia</a:t>
              </a:r>
              <a:r>
                <a:rPr lang="en-US" sz="2100" b="1" spc="38" dirty="0">
                  <a:ln w="0"/>
                  <a:solidFill>
                    <a:schemeClr val="bg2"/>
                  </a:solidFill>
                  <a:effectLst>
                    <a:glow rad="63500">
                      <a:schemeClr val="accent1">
                        <a:satMod val="175000"/>
                        <a:alpha val="40000"/>
                      </a:schemeClr>
                    </a:glow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latin typeface="Times New Roman" panose="02020603050405020304" pitchFamily="18" charset="0"/>
                  <a:ea typeface="Calibri" panose="020F0502020204030204" pitchFamily="34" charset="0"/>
                </a:rPr>
                <a:t> </a:t>
              </a:r>
              <a:r>
                <a:rPr lang="en-US" sz="2100" dirty="0" err="1">
                  <a:ln w="0"/>
                  <a:effectLst>
                    <a:glow rad="63500">
                      <a:schemeClr val="accent1">
                        <a:satMod val="175000"/>
                        <a:alpha val="40000"/>
                      </a:schemeClr>
                    </a:glow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Calibri" panose="020F0502020204030204" pitchFamily="34" charset="0"/>
                </a:rPr>
                <a:t>Kompjuterike</a:t>
              </a:r>
              <a:r>
                <a:rPr lang="en-US" sz="2100" b="1" spc="38" dirty="0">
                  <a:ln w="0"/>
                  <a:solidFill>
                    <a:schemeClr val="bg2"/>
                  </a:solidFill>
                  <a:effectLst>
                    <a:glow rad="63500">
                      <a:schemeClr val="accent1">
                        <a:satMod val="175000"/>
                        <a:alpha val="40000"/>
                      </a:schemeClr>
                    </a:glow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latin typeface="Times New Roman" panose="02020603050405020304" pitchFamily="18" charset="0"/>
                  <a:ea typeface="Calibri" panose="020F0502020204030204" pitchFamily="34" charset="0"/>
                </a:rPr>
                <a:t> </a:t>
              </a:r>
              <a:r>
                <a:rPr lang="en-US" sz="2100" dirty="0">
                  <a:ln w="0"/>
                  <a:effectLst>
                    <a:glow rad="63500">
                      <a:schemeClr val="accent1">
                        <a:satMod val="175000"/>
                        <a:alpha val="40000"/>
                      </a:schemeClr>
                    </a:glow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Calibri" panose="020F0502020204030204" pitchFamily="34" charset="0"/>
                </a:rPr>
                <a:t>(CT)</a:t>
              </a:r>
              <a:endParaRPr lang="en-US" sz="2100" b="1" spc="38" dirty="0">
                <a:ln w="0"/>
                <a:solidFill>
                  <a:schemeClr val="bg2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endParaRPr>
            </a:p>
          </p:txBody>
        </p:sp>
      </p:grpSp>
      <p:grpSp>
        <p:nvGrpSpPr>
          <p:cNvPr id="27652" name="Group 10">
            <a:extLst>
              <a:ext uri="{FF2B5EF4-FFF2-40B4-BE49-F238E27FC236}">
                <a16:creationId xmlns:a16="http://schemas.microsoft.com/office/drawing/2014/main" id="{FAA511D9-5731-482F-A3C7-B39DE1035B3E}"/>
              </a:ext>
            </a:extLst>
          </p:cNvPr>
          <p:cNvGrpSpPr>
            <a:grpSpLocks/>
          </p:cNvGrpSpPr>
          <p:nvPr/>
        </p:nvGrpSpPr>
        <p:grpSpPr bwMode="auto">
          <a:xfrm>
            <a:off x="1219200" y="3313616"/>
            <a:ext cx="6553200" cy="3391984"/>
            <a:chOff x="1625790" y="3274864"/>
            <a:chExt cx="8737072" cy="4523563"/>
          </a:xfrm>
        </p:grpSpPr>
        <p:sp>
          <p:nvSpPr>
            <p:cNvPr id="27653" name="Text Box 2">
              <a:extLst>
                <a:ext uri="{FF2B5EF4-FFF2-40B4-BE49-F238E27FC236}">
                  <a16:creationId xmlns:a16="http://schemas.microsoft.com/office/drawing/2014/main" id="{CD05632D-6115-4FFE-9026-7210AE4804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25790" y="6850055"/>
              <a:ext cx="8737072" cy="94837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lnSpc>
                  <a:spcPct val="107000"/>
                </a:lnSpc>
                <a:spcBef>
                  <a:spcPct val="0"/>
                </a:spcBef>
                <a:spcAft>
                  <a:spcPts val="600"/>
                </a:spcAft>
                <a:buNone/>
              </a:pPr>
              <a:r>
                <a:rPr lang="en-US" altLang="en-US" sz="1600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Me </a:t>
              </a:r>
              <a:r>
                <a:rPr lang="en-US" altLang="en-US" sz="1600" dirty="0" err="1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teknikën</a:t>
              </a:r>
              <a:r>
                <a:rPr lang="en-US" altLang="en-US" sz="1600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altLang="en-US" sz="1600" b="1" i="1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surface rendering</a:t>
              </a:r>
              <a:r>
                <a:rPr lang="en-US" altLang="en-US" sz="1600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, </a:t>
              </a:r>
              <a:r>
                <a:rPr lang="en-US" altLang="en-US" sz="1600" dirty="0" err="1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në</a:t>
              </a:r>
              <a:r>
                <a:rPr lang="en-US" altLang="en-US" sz="1600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altLang="en-US" sz="1600" dirty="0" err="1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të</a:t>
              </a:r>
              <a:r>
                <a:rPr lang="en-US" altLang="en-US" sz="1600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altLang="en-US" sz="1600" dirty="0" err="1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majtë</a:t>
              </a:r>
              <a:r>
                <a:rPr lang="en-US" altLang="en-US" sz="1600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altLang="en-US" sz="1600" dirty="0" err="1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është</a:t>
              </a:r>
              <a:r>
                <a:rPr lang="en-US" altLang="en-US" sz="1600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altLang="en-US" sz="1600" dirty="0" err="1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rindërtuar</a:t>
              </a:r>
              <a:r>
                <a:rPr lang="en-US" altLang="en-US" sz="1600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altLang="en-US" sz="1600" dirty="0" err="1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torake</a:t>
              </a:r>
              <a:r>
                <a:rPr lang="en-US" altLang="en-US" sz="1600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(</a:t>
              </a:r>
              <a:r>
                <a:rPr lang="en-US" altLang="en-US" sz="1600" dirty="0" err="1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trake</a:t>
              </a:r>
              <a:r>
                <a:rPr lang="en-US" altLang="en-US" sz="1600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) </a:t>
              </a:r>
              <a:r>
                <a:rPr lang="en-US" altLang="en-US" sz="1600" dirty="0" err="1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dhe</a:t>
              </a:r>
              <a:r>
                <a:rPr lang="en-US" altLang="en-US" sz="1600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altLang="en-US" sz="1600" dirty="0" err="1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në</a:t>
              </a:r>
              <a:r>
                <a:rPr lang="en-US" altLang="en-US" sz="1600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altLang="en-US" sz="1600" dirty="0" err="1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të</a:t>
              </a:r>
              <a:r>
                <a:rPr lang="en-US" altLang="en-US" sz="1600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altLang="en-US" sz="1600" dirty="0" err="1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djathtë</a:t>
              </a:r>
              <a:r>
                <a:rPr lang="en-US" altLang="en-US" sz="1600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altLang="en-US" sz="1600" dirty="0" err="1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zemra</a:t>
              </a:r>
              <a:r>
                <a:rPr lang="en-US" altLang="en-US" sz="1600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altLang="en-US" sz="1600" dirty="0" err="1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dhe</a:t>
              </a:r>
              <a:r>
                <a:rPr lang="en-US" altLang="en-US" sz="1600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altLang="en-US" sz="1600" dirty="0" err="1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enët</a:t>
              </a:r>
              <a:r>
                <a:rPr lang="en-US" altLang="en-US" sz="1600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altLang="en-US" sz="1600" dirty="0" err="1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polmonare</a:t>
              </a:r>
              <a:r>
                <a:rPr lang="en-US" altLang="en-US" sz="1600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n-US" altLang="en-US" sz="1600" dirty="0"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pic>
          <p:nvPicPr>
            <p:cNvPr id="27654" name="Picture 13">
              <a:extLst>
                <a:ext uri="{FF2B5EF4-FFF2-40B4-BE49-F238E27FC236}">
                  <a16:creationId xmlns:a16="http://schemas.microsoft.com/office/drawing/2014/main" id="{E9E801CC-2BD2-43C9-868C-0499CB36934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25790" y="3274864"/>
              <a:ext cx="8630939" cy="3200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4C37FF0B-8234-4DA1-B636-289B7BC661D3}"/>
              </a:ext>
            </a:extLst>
          </p:cNvPr>
          <p:cNvSpPr/>
          <p:nvPr/>
        </p:nvSpPr>
        <p:spPr bwMode="auto">
          <a:xfrm>
            <a:off x="399473" y="872488"/>
            <a:ext cx="6109097" cy="548879"/>
          </a:xfrm>
          <a:prstGeom prst="roundRect">
            <a:avLst/>
          </a:prstGeom>
          <a:solidFill>
            <a:srgbClr val="F8FCCE"/>
          </a:solidFill>
          <a:ln w="38100"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65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Tomografia</a:t>
            </a: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e </a:t>
            </a:r>
            <a:r>
              <a:rPr lang="en-US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Emetimit</a:t>
            </a: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të</a:t>
            </a: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Pozitroneve</a:t>
            </a: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PET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5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55300" name="Picture 1">
            <a:extLst>
              <a:ext uri="{FF2B5EF4-FFF2-40B4-BE49-F238E27FC236}">
                <a16:creationId xmlns:a16="http://schemas.microsoft.com/office/drawing/2014/main" id="{9D23E52F-B7F4-4B98-92C1-F08F359E21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2" t="5490" r="3206" b="3529"/>
          <a:stretch>
            <a:fillRect/>
          </a:stretch>
        </p:blipFill>
        <p:spPr bwMode="auto">
          <a:xfrm>
            <a:off x="1447800" y="2489440"/>
            <a:ext cx="6176406" cy="2399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1">
            <a:extLst>
              <a:ext uri="{FF2B5EF4-FFF2-40B4-BE49-F238E27FC236}">
                <a16:creationId xmlns:a16="http://schemas.microsoft.com/office/drawing/2014/main" id="{B36A4FB4-9197-4CB5-B9E9-A40C41B636CD}"/>
              </a:ext>
            </a:extLst>
          </p:cNvPr>
          <p:cNvGrpSpPr>
            <a:grpSpLocks/>
          </p:cNvGrpSpPr>
          <p:nvPr/>
        </p:nvGrpSpPr>
        <p:grpSpPr bwMode="auto">
          <a:xfrm>
            <a:off x="2514600" y="1605092"/>
            <a:ext cx="6109097" cy="631031"/>
            <a:chOff x="1612230" y="1143408"/>
            <a:chExt cx="8145379" cy="974558"/>
          </a:xfrm>
        </p:grpSpPr>
        <p:sp>
          <p:nvSpPr>
            <p:cNvPr id="9" name="Rounded Rectangle 2">
              <a:extLst>
                <a:ext uri="{FF2B5EF4-FFF2-40B4-BE49-F238E27FC236}">
                  <a16:creationId xmlns:a16="http://schemas.microsoft.com/office/drawing/2014/main" id="{19A1A610-C0C6-4E15-B997-5CCE65A24FB9}"/>
                </a:ext>
              </a:extLst>
            </p:cNvPr>
            <p:cNvSpPr/>
            <p:nvPr/>
          </p:nvSpPr>
          <p:spPr>
            <a:xfrm>
              <a:off x="1612230" y="1143408"/>
              <a:ext cx="8145379" cy="974558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 w="38100"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920113E-8FC5-4A5E-A1E0-AC1848B5C1F4}"/>
                </a:ext>
              </a:extLst>
            </p:cNvPr>
            <p:cNvSpPr/>
            <p:nvPr/>
          </p:nvSpPr>
          <p:spPr>
            <a:xfrm>
              <a:off x="2891449" y="1387967"/>
              <a:ext cx="5586944" cy="57039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i="1" dirty="0" err="1">
                  <a:ln/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Tomografia</a:t>
              </a:r>
              <a:r>
                <a:rPr lang="en-US" b="1" i="1" dirty="0">
                  <a:ln/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e </a:t>
              </a:r>
              <a:r>
                <a:rPr lang="en-US" b="1" i="1" dirty="0" err="1">
                  <a:ln/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një</a:t>
              </a:r>
              <a:r>
                <a:rPr lang="en-US" b="1" i="1" dirty="0">
                  <a:ln/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b="1" i="1" dirty="0" err="1">
                  <a:ln/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fotoni</a:t>
              </a:r>
              <a:r>
                <a:rPr lang="en-US" b="1" i="1" dirty="0">
                  <a:ln/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b="1" i="1" dirty="0" err="1">
                  <a:ln/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të</a:t>
              </a:r>
              <a:r>
                <a:rPr lang="en-US" b="1" i="1" dirty="0">
                  <a:ln/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b="1" i="1" dirty="0" err="1">
                  <a:ln/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vetëm</a:t>
              </a:r>
              <a:r>
                <a:rPr lang="en-US" b="1" i="1" dirty="0">
                  <a:ln/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b="1" dirty="0">
                  <a:ln/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lang="en-US" b="1" i="1" dirty="0">
                  <a:ln/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SPECT)</a:t>
              </a:r>
              <a:endParaRPr lang="en-US" b="1" i="1" dirty="0">
                <a:ln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804F81E9-CC49-473B-BA62-BAB65DFE812E}"/>
              </a:ext>
            </a:extLst>
          </p:cNvPr>
          <p:cNvSpPr/>
          <p:nvPr/>
        </p:nvSpPr>
        <p:spPr>
          <a:xfrm>
            <a:off x="381000" y="5109311"/>
            <a:ext cx="8626077" cy="1538434"/>
          </a:xfrm>
          <a:prstGeom prst="rect">
            <a:avLst/>
          </a:prstGeom>
          <a:solidFill>
            <a:srgbClr val="FFFF99">
              <a:alpha val="61176"/>
            </a:srgbClr>
          </a:solidFill>
        </p:spPr>
        <p:txBody>
          <a:bodyPr wrap="square">
            <a:spAutoFit/>
          </a:bodyPr>
          <a:lstStyle/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750"/>
              </a:spcAft>
              <a:tabLst>
                <a:tab pos="1478756" algn="l"/>
              </a:tabLst>
              <a:defRPr/>
            </a:pPr>
            <a:r>
              <a:rPr lang="en-US" sz="1500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Tomografia</a:t>
            </a:r>
            <a:r>
              <a:rPr lang="en-US" sz="15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 </a:t>
            </a:r>
            <a:r>
              <a:rPr lang="en-US" sz="1500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një</a:t>
            </a:r>
            <a:r>
              <a:rPr lang="en-US" sz="15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500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fotoni</a:t>
            </a:r>
            <a:r>
              <a:rPr lang="en-US" sz="15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500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të</a:t>
            </a:r>
            <a:r>
              <a:rPr lang="en-US" sz="15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500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vetëm</a:t>
            </a:r>
            <a:r>
              <a:rPr lang="en-US" sz="15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5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ose</a:t>
            </a:r>
            <a:r>
              <a:rPr lang="en-US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SPECT , e </a:t>
            </a:r>
            <a:r>
              <a:rPr lang="en-US" altLang="en-US" sz="1500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emetimit</a:t>
            </a:r>
            <a:r>
              <a:rPr lang="en-US" altLang="en-US" sz="15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500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të</a:t>
            </a:r>
            <a:r>
              <a:rPr lang="en-US" altLang="en-US" sz="15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500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pozitroneve</a:t>
            </a:r>
            <a:r>
              <a:rPr lang="en-US" altLang="en-US" sz="15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PET </a:t>
            </a:r>
            <a:r>
              <a:rPr lang="en-US" sz="15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en-US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257175" indent="-257175" algn="just" fontAlgn="auto">
              <a:lnSpc>
                <a:spcPct val="15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478756" algn="l"/>
              </a:tabLst>
              <a:defRPr/>
            </a:pPr>
            <a:r>
              <a:rPr lang="en-US" sz="15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bazohet</a:t>
            </a:r>
            <a:r>
              <a:rPr lang="en-US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5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në</a:t>
            </a:r>
            <a:r>
              <a:rPr lang="en-US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5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hetimet</a:t>
            </a:r>
            <a:r>
              <a:rPr lang="en-US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“</a:t>
            </a:r>
            <a:r>
              <a:rPr lang="en-US" sz="15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 vivo</a:t>
            </a:r>
            <a:r>
              <a:rPr lang="en-US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” </a:t>
            </a:r>
            <a:r>
              <a:rPr lang="en-US" sz="15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dhe</a:t>
            </a:r>
            <a:r>
              <a:rPr lang="en-US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5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në</a:t>
            </a:r>
            <a:r>
              <a:rPr lang="en-US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5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formimin</a:t>
            </a:r>
            <a:r>
              <a:rPr lang="en-US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 </a:t>
            </a:r>
            <a:r>
              <a:rPr lang="en-US" sz="15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imazheve</a:t>
            </a:r>
            <a:r>
              <a:rPr lang="en-US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relative, </a:t>
            </a:r>
            <a:r>
              <a:rPr lang="en-US" sz="15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nga</a:t>
            </a:r>
            <a:r>
              <a:rPr lang="en-US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5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rrezatimi</a:t>
            </a:r>
            <a:r>
              <a:rPr lang="en-US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sz="15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US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5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përbërë</a:t>
            </a:r>
            <a:r>
              <a:rPr lang="en-US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5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nga</a:t>
            </a:r>
            <a:r>
              <a:rPr lang="en-US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5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pozitrone</a:t>
            </a:r>
            <a:r>
              <a:rPr lang="en-US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5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ose</a:t>
            </a:r>
            <a:r>
              <a:rPr lang="en-US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5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fotonet</a:t>
            </a:r>
            <a:r>
              <a:rPr lang="en-US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γ) </a:t>
            </a:r>
            <a:r>
              <a:rPr lang="en-US" sz="15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të</a:t>
            </a:r>
            <a:r>
              <a:rPr lang="en-US" sz="15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5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lëshuara</a:t>
            </a:r>
            <a:r>
              <a:rPr lang="en-US" sz="15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5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nga</a:t>
            </a:r>
            <a:r>
              <a:rPr lang="en-US" sz="15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5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lënda</a:t>
            </a:r>
            <a:r>
              <a:rPr lang="en-US" sz="15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5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radioaktove</a:t>
            </a:r>
            <a:r>
              <a:rPr lang="en-US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5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të</a:t>
            </a:r>
            <a:r>
              <a:rPr lang="en-US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5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induktuara</a:t>
            </a:r>
            <a:r>
              <a:rPr lang="en-US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5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</a:t>
            </a:r>
            <a:r>
              <a:rPr lang="en-US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5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elemente</a:t>
            </a:r>
            <a:r>
              <a:rPr lang="en-US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5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gjurmuese</a:t>
            </a:r>
            <a:r>
              <a:rPr lang="en-US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5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në</a:t>
            </a:r>
            <a:r>
              <a:rPr lang="en-US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5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sistemin</a:t>
            </a:r>
            <a:r>
              <a:rPr lang="en-US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5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fiziologjik</a:t>
            </a:r>
            <a:r>
              <a:rPr lang="en-US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5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në</a:t>
            </a:r>
            <a:r>
              <a:rPr lang="en-US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5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studim</a:t>
            </a:r>
            <a:r>
              <a:rPr lang="en-US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4246390320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0" name="Group 4">
            <a:extLst>
              <a:ext uri="{FF2B5EF4-FFF2-40B4-BE49-F238E27FC236}">
                <a16:creationId xmlns:a16="http://schemas.microsoft.com/office/drawing/2014/main" id="{B8265548-2739-4748-BCD2-C29F2F5E5F4A}"/>
              </a:ext>
            </a:extLst>
          </p:cNvPr>
          <p:cNvGrpSpPr>
            <a:grpSpLocks/>
          </p:cNvGrpSpPr>
          <p:nvPr/>
        </p:nvGrpSpPr>
        <p:grpSpPr bwMode="auto">
          <a:xfrm>
            <a:off x="182880" y="1229934"/>
            <a:ext cx="4389120" cy="457200"/>
            <a:chOff x="1612230" y="1143408"/>
            <a:chExt cx="8145379" cy="974558"/>
          </a:xfrm>
        </p:grpSpPr>
        <p:sp>
          <p:nvSpPr>
            <p:cNvPr id="3" name="Rounded Rectangle 2">
              <a:extLst>
                <a:ext uri="{FF2B5EF4-FFF2-40B4-BE49-F238E27FC236}">
                  <a16:creationId xmlns:a16="http://schemas.microsoft.com/office/drawing/2014/main" id="{C6849716-5491-4ABE-B8B5-677EA2DCD12B}"/>
                </a:ext>
              </a:extLst>
            </p:cNvPr>
            <p:cNvSpPr/>
            <p:nvPr/>
          </p:nvSpPr>
          <p:spPr>
            <a:xfrm>
              <a:off x="1612230" y="1143408"/>
              <a:ext cx="8145379" cy="974558"/>
            </a:xfrm>
            <a:prstGeom prst="roundRect">
              <a:avLst/>
            </a:prstGeom>
            <a:blipFill>
              <a:blip r:embed="rId2"/>
              <a:tile tx="0" ty="0" sx="100000" sy="100000" flip="none" algn="tl"/>
            </a:blipFill>
            <a:ln w="38100"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D8A8DCA0-E9D2-432C-B278-49F256ED2EE1}"/>
                </a:ext>
              </a:extLst>
            </p:cNvPr>
            <p:cNvSpPr/>
            <p:nvPr/>
          </p:nvSpPr>
          <p:spPr>
            <a:xfrm>
              <a:off x="2945574" y="1387968"/>
              <a:ext cx="5478694" cy="60137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i="1" dirty="0" err="1">
                  <a:ln/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Tomografia</a:t>
              </a:r>
              <a:r>
                <a:rPr lang="en-US" sz="1600" b="1" i="1" dirty="0">
                  <a:ln/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e </a:t>
              </a:r>
              <a:r>
                <a:rPr lang="en-US" sz="1600" b="1" i="1" dirty="0" err="1">
                  <a:ln/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një</a:t>
              </a:r>
              <a:r>
                <a:rPr lang="en-US" sz="1600" b="1" i="1" dirty="0">
                  <a:ln/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600" b="1" i="1" dirty="0" err="1">
                  <a:ln/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fotoni</a:t>
              </a:r>
              <a:r>
                <a:rPr lang="en-US" sz="1600" b="1" i="1" dirty="0">
                  <a:ln/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600" b="1" i="1" dirty="0" err="1">
                  <a:ln/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të</a:t>
              </a:r>
              <a:r>
                <a:rPr lang="en-US" sz="1600" b="1" i="1" dirty="0">
                  <a:ln/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600" b="1" i="1" dirty="0" err="1">
                  <a:ln/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vetëm</a:t>
              </a:r>
              <a:r>
                <a:rPr lang="en-US" sz="1600" b="1" i="1" dirty="0">
                  <a:ln/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600" b="1" dirty="0">
                  <a:ln/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lang="en-US" sz="1600" b="1" i="1" dirty="0">
                  <a:ln/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SPECT)</a:t>
              </a:r>
              <a:endParaRPr lang="en-US" sz="1600" b="1" i="1" dirty="0">
                <a:ln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43011" name="Picture 4">
            <a:extLst>
              <a:ext uri="{FF2B5EF4-FFF2-40B4-BE49-F238E27FC236}">
                <a16:creationId xmlns:a16="http://schemas.microsoft.com/office/drawing/2014/main" id="{EBF66584-79F0-4ABB-9A70-3EFECF8C17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87" r="1469" b="5231"/>
          <a:stretch>
            <a:fillRect/>
          </a:stretch>
        </p:blipFill>
        <p:spPr bwMode="auto">
          <a:xfrm>
            <a:off x="1143000" y="2575918"/>
            <a:ext cx="6544865" cy="3839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">
            <a:extLst>
              <a:ext uri="{FF2B5EF4-FFF2-40B4-BE49-F238E27FC236}">
                <a16:creationId xmlns:a16="http://schemas.microsoft.com/office/drawing/2014/main" id="{0AC4FABD-1EB9-4C07-9076-519726CA26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67" t="23639" r="19150" b="39037"/>
          <a:stretch>
            <a:fillRect/>
          </a:stretch>
        </p:blipFill>
        <p:spPr bwMode="auto">
          <a:xfrm>
            <a:off x="5006173" y="940994"/>
            <a:ext cx="3938783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07A0B141-2D2F-4B07-A619-7FE1A6A53C51}"/>
              </a:ext>
            </a:extLst>
          </p:cNvPr>
          <p:cNvSpPr/>
          <p:nvPr/>
        </p:nvSpPr>
        <p:spPr bwMode="auto">
          <a:xfrm>
            <a:off x="1398985" y="1002506"/>
            <a:ext cx="6109097" cy="548879"/>
          </a:xfrm>
          <a:prstGeom prst="roundRect">
            <a:avLst/>
          </a:prstGeom>
          <a:solidFill>
            <a:srgbClr val="F8FCCE"/>
          </a:solidFill>
          <a:ln w="38100"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65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Tomografia</a:t>
            </a: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e </a:t>
            </a:r>
            <a:r>
              <a:rPr lang="en-US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Emetimit</a:t>
            </a: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të</a:t>
            </a: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Pozitroneve</a:t>
            </a: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PET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5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grpSp>
        <p:nvGrpSpPr>
          <p:cNvPr id="54275" name="Group 4">
            <a:extLst>
              <a:ext uri="{FF2B5EF4-FFF2-40B4-BE49-F238E27FC236}">
                <a16:creationId xmlns:a16="http://schemas.microsoft.com/office/drawing/2014/main" id="{8398A014-87B9-48CD-B87D-D2AD776A3DA0}"/>
              </a:ext>
            </a:extLst>
          </p:cNvPr>
          <p:cNvGrpSpPr>
            <a:grpSpLocks/>
          </p:cNvGrpSpPr>
          <p:nvPr/>
        </p:nvGrpSpPr>
        <p:grpSpPr bwMode="auto">
          <a:xfrm>
            <a:off x="514350" y="3124200"/>
            <a:ext cx="8193881" cy="3297803"/>
            <a:chOff x="661735" y="3203166"/>
            <a:chExt cx="10924674" cy="4396084"/>
          </a:xfrm>
        </p:grpSpPr>
        <p:pic>
          <p:nvPicPr>
            <p:cNvPr id="54276" name="Picture 1">
              <a:extLst>
                <a:ext uri="{FF2B5EF4-FFF2-40B4-BE49-F238E27FC236}">
                  <a16:creationId xmlns:a16="http://schemas.microsoft.com/office/drawing/2014/main" id="{CF80767B-C74D-4AD0-A619-7CA9C7DBFC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97" t="6154" r="5418" b="7179"/>
            <a:stretch>
              <a:fillRect/>
            </a:stretch>
          </p:blipFill>
          <p:spPr bwMode="auto">
            <a:xfrm>
              <a:off x="4293859" y="3203166"/>
              <a:ext cx="3660423" cy="1737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4277" name="Text Box 2">
              <a:extLst>
                <a:ext uri="{FF2B5EF4-FFF2-40B4-BE49-F238E27FC236}">
                  <a16:creationId xmlns:a16="http://schemas.microsoft.com/office/drawing/2014/main" id="{58745450-AA3F-490D-8B7B-1058E9A905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1735" y="5133133"/>
              <a:ext cx="10924674" cy="246611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200000"/>
                </a:lnSpc>
                <a:spcBef>
                  <a:spcPct val="0"/>
                </a:spcBef>
                <a:spcAft>
                  <a:spcPts val="600"/>
                </a:spcAft>
                <a:buNone/>
              </a:pPr>
              <a:r>
                <a:rPr lang="en-US" altLang="en-US" sz="1500" dirty="0" err="1">
                  <a:latin typeface="Times New Roman" panose="02020603050405020304" pitchFamily="18" charset="0"/>
                </a:rPr>
                <a:t>Anhilimi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i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pozitronit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(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fituar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nga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zbërthimi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i="1" dirty="0">
                  <a:latin typeface="Times New Roman" panose="02020603050405020304" pitchFamily="18" charset="0"/>
                </a:rPr>
                <a:t>β</a:t>
              </a:r>
              <a:r>
                <a:rPr lang="en-US" altLang="en-US" sz="1500" i="1" baseline="30000" dirty="0">
                  <a:latin typeface="Times New Roman" panose="02020603050405020304" pitchFamily="18" charset="0"/>
                </a:rPr>
                <a:t>+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i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një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radiobërthame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) me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një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elektron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atomik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shoqërohet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me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lindjen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e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dy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fotoneve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i="1" dirty="0">
                  <a:latin typeface="Times New Roman" panose="02020603050405020304" pitchFamily="18" charset="0"/>
                </a:rPr>
                <a:t>γ,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që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përhapen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në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kahe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të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kundërta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dhe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zotërojnë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/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fitojnë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energji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të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njëjtë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.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Në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të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vërtetë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secili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foton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zotëron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energjinë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0.511 MeV,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që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i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korrespondon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masës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së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elektronit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të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konvertuar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në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energji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sipas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relacionit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i="1" dirty="0">
                  <a:latin typeface="Times New Roman" panose="02020603050405020304" pitchFamily="18" charset="0"/>
                </a:rPr>
                <a:t>E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= </a:t>
              </a:r>
              <a:r>
                <a:rPr lang="en-US" altLang="en-US" sz="1500" i="1" dirty="0">
                  <a:latin typeface="Times New Roman" panose="02020603050405020304" pitchFamily="18" charset="0"/>
                </a:rPr>
                <a:t>m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∙</a:t>
              </a:r>
              <a:r>
                <a:rPr lang="en-US" altLang="en-US" sz="1500" i="1" dirty="0">
                  <a:latin typeface="Times New Roman" panose="02020603050405020304" pitchFamily="18" charset="0"/>
                </a:rPr>
                <a:t>c</a:t>
              </a:r>
              <a:r>
                <a:rPr lang="en-US" altLang="en-US" sz="1500" baseline="30000" dirty="0">
                  <a:latin typeface="Times New Roman" panose="02020603050405020304" pitchFamily="18" charset="0"/>
                </a:rPr>
                <a:t>2</a:t>
              </a:r>
              <a:endParaRPr lang="en-US" altLang="en-US" sz="1500" dirty="0"/>
            </a:p>
          </p:txBody>
        </p:sp>
      </p:grp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B73A657F-DFB8-4D5C-8E0B-39BEF48051A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5961204"/>
              </p:ext>
            </p:extLst>
          </p:nvPr>
        </p:nvGraphicFramePr>
        <p:xfrm>
          <a:off x="2895600" y="1936298"/>
          <a:ext cx="2139553" cy="4798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r:id="rId4" imgW="1396394" imgH="317362" progId="Equation.DSMT4">
                  <p:embed/>
                </p:oleObj>
              </mc:Choice>
              <mc:Fallback>
                <p:oleObj r:id="rId4" imgW="1396394" imgH="317362" progId="Equation.DSMT4">
                  <p:embed/>
                  <p:pic>
                    <p:nvPicPr>
                      <p:cNvPr id="4" name="Object 5">
                        <a:extLst>
                          <a:ext uri="{FF2B5EF4-FFF2-40B4-BE49-F238E27FC236}">
                            <a16:creationId xmlns:a16="http://schemas.microsoft.com/office/drawing/2014/main" id="{B55DF87C-D1B3-4F1D-8793-2733290D92F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1936298"/>
                        <a:ext cx="2139553" cy="479822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rgbClr val="0070C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7">
            <a:extLst>
              <a:ext uri="{FF2B5EF4-FFF2-40B4-BE49-F238E27FC236}">
                <a16:creationId xmlns:a16="http://schemas.microsoft.com/office/drawing/2014/main" id="{053011E5-341A-48E0-9DFE-BBCF72A363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5000" y="2014627"/>
            <a:ext cx="1500188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de-DE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de-DE" altLang="en-US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de-DE" altLang="en-US" sz="15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de-DE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altLang="en-US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pozitronik</a:t>
            </a:r>
            <a:r>
              <a:rPr lang="de-DE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299" name="Group 5">
            <a:extLst>
              <a:ext uri="{FF2B5EF4-FFF2-40B4-BE49-F238E27FC236}">
                <a16:creationId xmlns:a16="http://schemas.microsoft.com/office/drawing/2014/main" id="{C39DBBA2-9074-456E-A372-3F66B999C4A8}"/>
              </a:ext>
            </a:extLst>
          </p:cNvPr>
          <p:cNvGrpSpPr>
            <a:grpSpLocks/>
          </p:cNvGrpSpPr>
          <p:nvPr/>
        </p:nvGrpSpPr>
        <p:grpSpPr bwMode="auto">
          <a:xfrm>
            <a:off x="299442" y="2590800"/>
            <a:ext cx="8545116" cy="3742135"/>
            <a:chOff x="433597" y="1663116"/>
            <a:chExt cx="11393904" cy="4990347"/>
          </a:xfrm>
        </p:grpSpPr>
        <p:pic>
          <p:nvPicPr>
            <p:cNvPr id="55300" name="Picture 1">
              <a:extLst>
                <a:ext uri="{FF2B5EF4-FFF2-40B4-BE49-F238E27FC236}">
                  <a16:creationId xmlns:a16="http://schemas.microsoft.com/office/drawing/2014/main" id="{9D23E52F-B7F4-4B98-92C1-F08F359E216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22" t="5490" r="3206" b="3529"/>
            <a:stretch>
              <a:fillRect/>
            </a:stretch>
          </p:blipFill>
          <p:spPr bwMode="auto">
            <a:xfrm>
              <a:off x="1775266" y="1663116"/>
              <a:ext cx="8235509" cy="3200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5301" name="Text Box 2">
              <a:extLst>
                <a:ext uri="{FF2B5EF4-FFF2-40B4-BE49-F238E27FC236}">
                  <a16:creationId xmlns:a16="http://schemas.microsoft.com/office/drawing/2014/main" id="{03824033-2981-4035-A706-437D5F171D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3597" y="5104147"/>
              <a:ext cx="11393904" cy="15493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50000"/>
                </a:lnSpc>
                <a:spcBef>
                  <a:spcPct val="0"/>
                </a:spcBef>
                <a:spcAft>
                  <a:spcPts val="600"/>
                </a:spcAft>
                <a:buNone/>
              </a:pPr>
              <a:r>
                <a:rPr lang="en-US" altLang="en-US" sz="1500" dirty="0" err="1">
                  <a:latin typeface="Times New Roman" panose="02020603050405020304" pitchFamily="18" charset="0"/>
                </a:rPr>
                <a:t>Parimi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i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kapjes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së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rrezatimit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të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lëshuar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nga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radiobërthamat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në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PET (</a:t>
              </a:r>
              <a:r>
                <a:rPr lang="en-US" altLang="en-US" sz="1500" b="1" dirty="0">
                  <a:latin typeface="Times New Roman" panose="02020603050405020304" pitchFamily="18" charset="0"/>
                </a:rPr>
                <a:t>a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)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dhe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në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SPECT (</a:t>
              </a:r>
              <a:r>
                <a:rPr lang="en-US" altLang="en-US" sz="1500" b="1" dirty="0">
                  <a:latin typeface="Times New Roman" panose="02020603050405020304" pitchFamily="18" charset="0"/>
                </a:rPr>
                <a:t>b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). Tek PET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kolimimi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elektronik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kryhet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duke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imponuar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dy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sinjale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tek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dy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marrësit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. Tek SPECT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përdoret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një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kolimator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i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përbërë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nga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një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ekran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plumbi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që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lejon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të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kapen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fotonet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e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ardhur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vetëm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nga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një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500" dirty="0" err="1">
                  <a:latin typeface="Times New Roman" panose="02020603050405020304" pitchFamily="18" charset="0"/>
                </a:rPr>
                <a:t>drejtim</a:t>
              </a:r>
              <a:r>
                <a:rPr lang="en-US" altLang="en-US" sz="1500" dirty="0">
                  <a:latin typeface="Times New Roman" panose="02020603050405020304" pitchFamily="18" charset="0"/>
                </a:rPr>
                <a:t>.</a:t>
              </a:r>
              <a:endParaRPr lang="en-US" altLang="en-US" sz="1500" dirty="0"/>
            </a:p>
          </p:txBody>
        </p:sp>
      </p:grpSp>
      <p:grpSp>
        <p:nvGrpSpPr>
          <p:cNvPr id="8" name="Group 1">
            <a:extLst>
              <a:ext uri="{FF2B5EF4-FFF2-40B4-BE49-F238E27FC236}">
                <a16:creationId xmlns:a16="http://schemas.microsoft.com/office/drawing/2014/main" id="{B36A4FB4-9197-4CB5-B9E9-A40C41B636CD}"/>
              </a:ext>
            </a:extLst>
          </p:cNvPr>
          <p:cNvGrpSpPr>
            <a:grpSpLocks/>
          </p:cNvGrpSpPr>
          <p:nvPr/>
        </p:nvGrpSpPr>
        <p:grpSpPr bwMode="auto">
          <a:xfrm>
            <a:off x="2438400" y="1680282"/>
            <a:ext cx="6109097" cy="631031"/>
            <a:chOff x="1612230" y="1143408"/>
            <a:chExt cx="8145379" cy="974558"/>
          </a:xfrm>
        </p:grpSpPr>
        <p:sp>
          <p:nvSpPr>
            <p:cNvPr id="9" name="Rounded Rectangle 2">
              <a:extLst>
                <a:ext uri="{FF2B5EF4-FFF2-40B4-BE49-F238E27FC236}">
                  <a16:creationId xmlns:a16="http://schemas.microsoft.com/office/drawing/2014/main" id="{19A1A610-C0C6-4E15-B997-5CCE65A24FB9}"/>
                </a:ext>
              </a:extLst>
            </p:cNvPr>
            <p:cNvSpPr/>
            <p:nvPr/>
          </p:nvSpPr>
          <p:spPr>
            <a:xfrm>
              <a:off x="1612230" y="1143408"/>
              <a:ext cx="8145379" cy="974558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 w="38100"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920113E-8FC5-4A5E-A1E0-AC1848B5C1F4}"/>
                </a:ext>
              </a:extLst>
            </p:cNvPr>
            <p:cNvSpPr/>
            <p:nvPr/>
          </p:nvSpPr>
          <p:spPr>
            <a:xfrm>
              <a:off x="2891449" y="1387967"/>
              <a:ext cx="5586944" cy="57039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i="1" dirty="0" err="1">
                  <a:ln/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Tomografia</a:t>
              </a:r>
              <a:r>
                <a:rPr lang="en-US" b="1" i="1" dirty="0">
                  <a:ln/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e </a:t>
              </a:r>
              <a:r>
                <a:rPr lang="en-US" b="1" i="1" dirty="0" err="1">
                  <a:ln/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një</a:t>
              </a:r>
              <a:r>
                <a:rPr lang="en-US" b="1" i="1" dirty="0">
                  <a:ln/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b="1" i="1" dirty="0" err="1">
                  <a:ln/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fotoni</a:t>
              </a:r>
              <a:r>
                <a:rPr lang="en-US" b="1" i="1" dirty="0">
                  <a:ln/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b="1" i="1" dirty="0" err="1">
                  <a:ln/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të</a:t>
              </a:r>
              <a:r>
                <a:rPr lang="en-US" b="1" i="1" dirty="0">
                  <a:ln/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b="1" i="1" dirty="0" err="1">
                  <a:ln/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vetëm</a:t>
              </a:r>
              <a:r>
                <a:rPr lang="en-US" b="1" i="1" dirty="0">
                  <a:ln/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b="1" dirty="0">
                  <a:ln/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lang="en-US" b="1" i="1" dirty="0">
                  <a:ln/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SPECT)</a:t>
              </a:r>
              <a:endParaRPr lang="en-US" b="1" i="1" dirty="0">
                <a:ln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1" name="Rounded Rectangle 1">
            <a:extLst>
              <a:ext uri="{FF2B5EF4-FFF2-40B4-BE49-F238E27FC236}">
                <a16:creationId xmlns:a16="http://schemas.microsoft.com/office/drawing/2014/main" id="{ABD3A2F7-159E-42F2-B09F-FF6D4FA4A52B}"/>
              </a:ext>
            </a:extLst>
          </p:cNvPr>
          <p:cNvSpPr/>
          <p:nvPr/>
        </p:nvSpPr>
        <p:spPr bwMode="auto">
          <a:xfrm>
            <a:off x="609600" y="950960"/>
            <a:ext cx="6109097" cy="548879"/>
          </a:xfrm>
          <a:prstGeom prst="roundRect">
            <a:avLst/>
          </a:prstGeom>
          <a:solidFill>
            <a:srgbClr val="F8FCCE"/>
          </a:solidFill>
          <a:ln w="38100"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65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Tomografia</a:t>
            </a: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e </a:t>
            </a:r>
            <a:r>
              <a:rPr lang="en-US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Emetimit</a:t>
            </a: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të</a:t>
            </a: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Pozitroneve</a:t>
            </a: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PET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5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371" name="Group 4">
            <a:extLst>
              <a:ext uri="{FF2B5EF4-FFF2-40B4-BE49-F238E27FC236}">
                <a16:creationId xmlns:a16="http://schemas.microsoft.com/office/drawing/2014/main" id="{50CADC90-7E6D-438F-AA25-13B6ADDD34A4}"/>
              </a:ext>
            </a:extLst>
          </p:cNvPr>
          <p:cNvGrpSpPr>
            <a:grpSpLocks/>
          </p:cNvGrpSpPr>
          <p:nvPr/>
        </p:nvGrpSpPr>
        <p:grpSpPr bwMode="auto">
          <a:xfrm>
            <a:off x="152400" y="1714501"/>
            <a:ext cx="8668942" cy="4152948"/>
            <a:chOff x="203782" y="1143582"/>
            <a:chExt cx="11558213" cy="5536076"/>
          </a:xfrm>
        </p:grpSpPr>
        <p:pic>
          <p:nvPicPr>
            <p:cNvPr id="58372" name="Picture 1">
              <a:extLst>
                <a:ext uri="{FF2B5EF4-FFF2-40B4-BE49-F238E27FC236}">
                  <a16:creationId xmlns:a16="http://schemas.microsoft.com/office/drawing/2014/main" id="{6DC424D7-1CFF-4425-86A9-5371998ECCC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31" t="1566" r="6705" b="70505"/>
            <a:stretch>
              <a:fillRect/>
            </a:stretch>
          </p:blipFill>
          <p:spPr bwMode="auto">
            <a:xfrm>
              <a:off x="446178" y="1402020"/>
              <a:ext cx="5271771" cy="2011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 Box 2">
              <a:extLst>
                <a:ext uri="{FF2B5EF4-FFF2-40B4-BE49-F238E27FC236}">
                  <a16:creationId xmlns:a16="http://schemas.microsoft.com/office/drawing/2014/main" id="{66AAA218-CC28-4137-A9AD-692917448D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3782" y="4106890"/>
              <a:ext cx="6581561" cy="257276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/>
            <a:lstStyle/>
            <a:p>
              <a:pPr algn="just">
                <a:lnSpc>
                  <a:spcPct val="150000"/>
                </a:lnSpc>
                <a:spcAft>
                  <a:spcPts val="600"/>
                </a:spcAft>
                <a:defRPr/>
              </a:pPr>
              <a:r>
                <a:rPr lang="en-US" altLang="en-US" sz="1400" dirty="0" err="1">
                  <a:latin typeface="Times New Roman" panose="02020603050405020304" pitchFamily="18" charset="0"/>
                </a:rPr>
                <a:t>Pamje</a:t>
              </a:r>
              <a:r>
                <a:rPr lang="en-US" altLang="en-US" sz="14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400" dirty="0" err="1">
                  <a:latin typeface="Times New Roman" panose="02020603050405020304" pitchFamily="18" charset="0"/>
                </a:rPr>
                <a:t>ballore</a:t>
              </a:r>
              <a:r>
                <a:rPr lang="en-US" altLang="en-US" sz="1400" dirty="0">
                  <a:latin typeface="Times New Roman" panose="02020603050405020304" pitchFamily="18" charset="0"/>
                </a:rPr>
                <a:t> (</a:t>
              </a:r>
              <a:r>
                <a:rPr lang="en-US" altLang="en-US" sz="1400" b="1" dirty="0">
                  <a:latin typeface="Times New Roman" panose="02020603050405020304" pitchFamily="18" charset="0"/>
                </a:rPr>
                <a:t>a</a:t>
              </a:r>
              <a:r>
                <a:rPr lang="en-US" altLang="en-US" sz="1400" dirty="0">
                  <a:latin typeface="Times New Roman" panose="02020603050405020304" pitchFamily="18" charset="0"/>
                </a:rPr>
                <a:t>) </a:t>
              </a:r>
              <a:r>
                <a:rPr lang="en-US" altLang="en-US" sz="1400" dirty="0" err="1">
                  <a:latin typeface="Times New Roman" panose="02020603050405020304" pitchFamily="18" charset="0"/>
                </a:rPr>
                <a:t>dhe</a:t>
              </a:r>
              <a:r>
                <a:rPr lang="en-US" altLang="en-US" sz="14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400" dirty="0" err="1">
                  <a:latin typeface="Times New Roman" panose="02020603050405020304" pitchFamily="18" charset="0"/>
                </a:rPr>
                <a:t>nga</a:t>
              </a:r>
              <a:r>
                <a:rPr lang="en-US" altLang="en-US" sz="14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400" dirty="0" err="1">
                  <a:latin typeface="Times New Roman" panose="02020603050405020304" pitchFamily="18" charset="0"/>
                </a:rPr>
                <a:t>lart</a:t>
              </a:r>
              <a:r>
                <a:rPr lang="en-US" altLang="en-US" sz="1400" dirty="0">
                  <a:latin typeface="Times New Roman" panose="02020603050405020304" pitchFamily="18" charset="0"/>
                </a:rPr>
                <a:t> (</a:t>
              </a:r>
              <a:r>
                <a:rPr lang="en-US" altLang="en-US" sz="1400" b="1" dirty="0">
                  <a:latin typeface="Times New Roman" panose="02020603050405020304" pitchFamily="18" charset="0"/>
                </a:rPr>
                <a:t>b</a:t>
              </a:r>
              <a:r>
                <a:rPr lang="en-US" altLang="en-US" sz="1400" dirty="0">
                  <a:latin typeface="Times New Roman" panose="02020603050405020304" pitchFamily="18" charset="0"/>
                </a:rPr>
                <a:t>) e </a:t>
              </a:r>
              <a:r>
                <a:rPr lang="en-US" altLang="en-US" sz="1400" dirty="0" err="1">
                  <a:latin typeface="Times New Roman" panose="02020603050405020304" pitchFamily="18" charset="0"/>
                </a:rPr>
                <a:t>një</a:t>
              </a:r>
              <a:r>
                <a:rPr lang="en-US" altLang="en-US" sz="14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400" dirty="0" err="1">
                  <a:latin typeface="Times New Roman" panose="02020603050405020304" pitchFamily="18" charset="0"/>
                </a:rPr>
                <a:t>pajisje</a:t>
              </a:r>
              <a:r>
                <a:rPr lang="en-US" altLang="en-US" sz="1400" dirty="0">
                  <a:latin typeface="Times New Roman" panose="02020603050405020304" pitchFamily="18" charset="0"/>
                </a:rPr>
                <a:t> PET “</a:t>
              </a:r>
              <a:r>
                <a:rPr lang="en-US" altLang="en-US" sz="1400" i="1" dirty="0">
                  <a:latin typeface="Times New Roman" panose="02020603050405020304" pitchFamily="18" charset="0"/>
                </a:rPr>
                <a:t>total body</a:t>
              </a:r>
              <a:r>
                <a:rPr lang="en-US" altLang="en-US" sz="1400" dirty="0">
                  <a:latin typeface="Times New Roman" panose="02020603050405020304" pitchFamily="18" charset="0"/>
                </a:rPr>
                <a:t>”, </a:t>
              </a:r>
              <a:r>
                <a:rPr lang="en-US" altLang="en-US" sz="1400" dirty="0" err="1">
                  <a:latin typeface="Times New Roman" panose="02020603050405020304" pitchFamily="18" charset="0"/>
                </a:rPr>
                <a:t>ku</a:t>
              </a:r>
              <a:r>
                <a:rPr lang="en-US" altLang="en-US" sz="14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400" dirty="0" err="1">
                  <a:latin typeface="Times New Roman" panose="02020603050405020304" pitchFamily="18" charset="0"/>
                </a:rPr>
                <a:t>grupi</a:t>
              </a:r>
              <a:r>
                <a:rPr lang="en-US" altLang="en-US" sz="14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400" dirty="0" err="1">
                  <a:latin typeface="Times New Roman" panose="02020603050405020304" pitchFamily="18" charset="0"/>
                </a:rPr>
                <a:t>i</a:t>
              </a:r>
              <a:r>
                <a:rPr lang="en-US" altLang="en-US" sz="14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400" dirty="0" err="1">
                  <a:latin typeface="Times New Roman" panose="02020603050405020304" pitchFamily="18" charset="0"/>
                </a:rPr>
                <a:t>dedektorëve</a:t>
              </a:r>
              <a:r>
                <a:rPr lang="en-US" altLang="en-US" sz="14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400" dirty="0" err="1">
                  <a:latin typeface="Times New Roman" panose="02020603050405020304" pitchFamily="18" charset="0"/>
                </a:rPr>
                <a:t>që</a:t>
              </a:r>
              <a:r>
                <a:rPr lang="en-US" altLang="en-US" sz="14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400" dirty="0" err="1">
                  <a:latin typeface="Times New Roman" panose="02020603050405020304" pitchFamily="18" charset="0"/>
                </a:rPr>
                <a:t>dedektojnë</a:t>
              </a:r>
              <a:r>
                <a:rPr lang="en-US" altLang="en-US" sz="14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400" dirty="0" err="1">
                  <a:latin typeface="Times New Roman" panose="02020603050405020304" pitchFamily="18" charset="0"/>
                </a:rPr>
                <a:t>njëkohësisht</a:t>
              </a:r>
              <a:r>
                <a:rPr lang="en-US" altLang="en-US" sz="14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400" dirty="0" err="1">
                  <a:latin typeface="Times New Roman" panose="02020603050405020304" pitchFamily="18" charset="0"/>
                </a:rPr>
                <a:t>janë</a:t>
              </a:r>
              <a:r>
                <a:rPr lang="en-US" altLang="en-US" sz="14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400" dirty="0" err="1">
                  <a:latin typeface="Times New Roman" panose="02020603050405020304" pitchFamily="18" charset="0"/>
                </a:rPr>
                <a:t>vendosur</a:t>
              </a:r>
              <a:r>
                <a:rPr lang="en-US" altLang="en-US" sz="14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400" dirty="0" err="1">
                  <a:latin typeface="Times New Roman" panose="02020603050405020304" pitchFamily="18" charset="0"/>
                </a:rPr>
                <a:t>në</a:t>
              </a:r>
              <a:r>
                <a:rPr lang="en-US" altLang="en-US" sz="14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400" dirty="0" err="1">
                  <a:latin typeface="Times New Roman" panose="02020603050405020304" pitchFamily="18" charset="0"/>
                </a:rPr>
                <a:t>planin</a:t>
              </a:r>
              <a:r>
                <a:rPr lang="en-US" altLang="en-US" sz="1400" dirty="0">
                  <a:latin typeface="Times New Roman" panose="02020603050405020304" pitchFamily="18" charset="0"/>
                </a:rPr>
                <a:t> e </a:t>
              </a:r>
              <a:r>
                <a:rPr lang="en-US" altLang="en-US" sz="1400" dirty="0" err="1">
                  <a:latin typeface="Times New Roman" panose="02020603050405020304" pitchFamily="18" charset="0"/>
                </a:rPr>
                <a:t>një</a:t>
              </a:r>
              <a:r>
                <a:rPr lang="en-US" altLang="en-US" sz="14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400" dirty="0" err="1">
                  <a:latin typeface="Times New Roman" panose="02020603050405020304" pitchFamily="18" charset="0"/>
                </a:rPr>
                <a:t>strukture</a:t>
              </a:r>
              <a:r>
                <a:rPr lang="en-US" altLang="en-US" sz="14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400" dirty="0" err="1">
                  <a:latin typeface="Times New Roman" panose="02020603050405020304" pitchFamily="18" charset="0"/>
                </a:rPr>
                <a:t>hekzagonale</a:t>
              </a:r>
              <a:r>
                <a:rPr lang="en-US" altLang="en-US" sz="14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400" dirty="0" err="1">
                  <a:latin typeface="Times New Roman" panose="02020603050405020304" pitchFamily="18" charset="0"/>
                </a:rPr>
                <a:t>në</a:t>
              </a:r>
              <a:r>
                <a:rPr lang="en-US" altLang="en-US" sz="14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400" dirty="0" err="1">
                  <a:latin typeface="Times New Roman" panose="02020603050405020304" pitchFamily="18" charset="0"/>
                </a:rPr>
                <a:t>brendësi</a:t>
              </a:r>
              <a:r>
                <a:rPr lang="en-US" altLang="en-US" sz="14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400" dirty="0" err="1">
                  <a:latin typeface="Times New Roman" panose="02020603050405020304" pitchFamily="18" charset="0"/>
                </a:rPr>
                <a:t>të</a:t>
              </a:r>
              <a:r>
                <a:rPr lang="en-US" altLang="en-US" sz="14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400" dirty="0" err="1">
                  <a:latin typeface="Times New Roman" panose="02020603050405020304" pitchFamily="18" charset="0"/>
                </a:rPr>
                <a:t>trupit</a:t>
              </a:r>
              <a:r>
                <a:rPr lang="en-US" altLang="en-US" sz="1400" dirty="0">
                  <a:latin typeface="Times New Roman" panose="02020603050405020304" pitchFamily="18" charset="0"/>
                </a:rPr>
                <a:t>. </a:t>
              </a:r>
              <a:r>
                <a:rPr lang="en-US" altLang="en-US" sz="1400" dirty="0" err="1">
                  <a:latin typeface="Times New Roman" panose="02020603050405020304" pitchFamily="18" charset="0"/>
                </a:rPr>
                <a:t>Në</a:t>
              </a:r>
              <a:r>
                <a:rPr lang="en-US" altLang="en-US" sz="1400" dirty="0">
                  <a:latin typeface="Times New Roman" panose="02020603050405020304" pitchFamily="18" charset="0"/>
                </a:rPr>
                <a:t> (</a:t>
              </a:r>
              <a:r>
                <a:rPr lang="en-US" altLang="en-US" sz="1400" b="1" dirty="0">
                  <a:latin typeface="Times New Roman" panose="02020603050405020304" pitchFamily="18" charset="0"/>
                </a:rPr>
                <a:t>a</a:t>
              </a:r>
              <a:r>
                <a:rPr lang="en-US" altLang="en-US" sz="1400" dirty="0">
                  <a:latin typeface="Times New Roman" panose="02020603050405020304" pitchFamily="18" charset="0"/>
                </a:rPr>
                <a:t>) </a:t>
              </a:r>
              <a:r>
                <a:rPr lang="en-US" altLang="en-US" sz="1400" dirty="0" err="1">
                  <a:latin typeface="Times New Roman" panose="02020603050405020304" pitchFamily="18" charset="0"/>
                </a:rPr>
                <a:t>fotonet</a:t>
              </a:r>
              <a:r>
                <a:rPr lang="en-US" altLang="en-US" sz="14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400" dirty="0" err="1">
                  <a:latin typeface="Times New Roman" panose="02020603050405020304" pitchFamily="18" charset="0"/>
                </a:rPr>
                <a:t>në</a:t>
              </a:r>
              <a:r>
                <a:rPr lang="en-US" altLang="en-US" sz="1400" dirty="0">
                  <a:latin typeface="Times New Roman" panose="02020603050405020304" pitchFamily="18" charset="0"/>
                </a:rPr>
                <a:t> B e C </a:t>
              </a:r>
              <a:r>
                <a:rPr lang="en-US" altLang="en-US" sz="1400" dirty="0" err="1">
                  <a:latin typeface="Times New Roman" panose="02020603050405020304" pitchFamily="18" charset="0"/>
                </a:rPr>
                <a:t>nuk</a:t>
              </a:r>
              <a:r>
                <a:rPr lang="en-US" altLang="en-US" sz="14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400" dirty="0" err="1">
                  <a:latin typeface="Times New Roman" panose="02020603050405020304" pitchFamily="18" charset="0"/>
                </a:rPr>
                <a:t>kanë</a:t>
              </a:r>
              <a:r>
                <a:rPr lang="en-US" altLang="en-US" sz="14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400" dirty="0" err="1">
                  <a:latin typeface="Times New Roman" panose="02020603050405020304" pitchFamily="18" charset="0"/>
                </a:rPr>
                <a:t>kolinear</a:t>
              </a:r>
              <a:r>
                <a:rPr lang="en-US" altLang="en-US" sz="1400" dirty="0">
                  <a:latin typeface="Times New Roman" panose="02020603050405020304" pitchFamily="18" charset="0"/>
                </a:rPr>
                <a:t> e </a:t>
              </a:r>
              <a:r>
                <a:rPr lang="en-US" altLang="en-US" sz="1400" dirty="0" err="1">
                  <a:latin typeface="Times New Roman" panose="02020603050405020304" pitchFamily="18" charset="0"/>
                </a:rPr>
                <a:t>për</a:t>
              </a:r>
              <a:r>
                <a:rPr lang="en-US" altLang="en-US" sz="14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400" dirty="0" err="1">
                  <a:latin typeface="Times New Roman" panose="02020603050405020304" pitchFamily="18" charset="0"/>
                </a:rPr>
                <a:t>rrjedhojë</a:t>
              </a:r>
              <a:r>
                <a:rPr lang="en-US" altLang="en-US" sz="14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400" dirty="0" err="1">
                  <a:latin typeface="Times New Roman" panose="02020603050405020304" pitchFamily="18" charset="0"/>
                </a:rPr>
                <a:t>nuk</a:t>
              </a:r>
              <a:r>
                <a:rPr lang="en-US" altLang="en-US" sz="14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400" dirty="0" err="1">
                  <a:latin typeface="Times New Roman" panose="02020603050405020304" pitchFamily="18" charset="0"/>
                </a:rPr>
                <a:t>numërohen</a:t>
              </a:r>
              <a:r>
                <a:rPr lang="en-US" altLang="en-US" sz="1400" dirty="0">
                  <a:latin typeface="Times New Roman" panose="02020603050405020304" pitchFamily="18" charset="0"/>
                </a:rPr>
                <a:t> / </a:t>
              </a:r>
              <a:r>
                <a:rPr lang="en-US" altLang="en-US" sz="1400" dirty="0" err="1">
                  <a:latin typeface="Times New Roman" panose="02020603050405020304" pitchFamily="18" charset="0"/>
                </a:rPr>
                <a:t>llogariten</a:t>
              </a:r>
              <a:r>
                <a:rPr lang="en-US" altLang="en-US" sz="14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400" dirty="0" err="1">
                  <a:latin typeface="Times New Roman" panose="02020603050405020304" pitchFamily="18" charset="0"/>
                </a:rPr>
                <a:t>nga</a:t>
              </a:r>
              <a:r>
                <a:rPr lang="en-US" altLang="en-US" sz="14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400" dirty="0" err="1">
                  <a:latin typeface="Times New Roman" panose="02020603050405020304" pitchFamily="18" charset="0"/>
                </a:rPr>
                <a:t>pajisja</a:t>
              </a:r>
              <a:r>
                <a:rPr lang="en-US" altLang="en-US" sz="1400" dirty="0">
                  <a:latin typeface="Times New Roman" panose="02020603050405020304" pitchFamily="18" charset="0"/>
                </a:rPr>
                <a:t>, </a:t>
              </a:r>
              <a:r>
                <a:rPr lang="en-US" altLang="en-US" sz="1400" dirty="0" err="1">
                  <a:latin typeface="Times New Roman" panose="02020603050405020304" pitchFamily="18" charset="0"/>
                </a:rPr>
                <a:t>ndërsa</a:t>
              </a:r>
              <a:r>
                <a:rPr lang="en-US" altLang="en-US" sz="14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400" dirty="0" err="1">
                  <a:latin typeface="Times New Roman" panose="02020603050405020304" pitchFamily="18" charset="0"/>
                </a:rPr>
                <a:t>fotonet</a:t>
              </a:r>
              <a:r>
                <a:rPr lang="en-US" altLang="en-US" sz="14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400" dirty="0" err="1">
                  <a:latin typeface="Times New Roman" panose="02020603050405020304" pitchFamily="18" charset="0"/>
                </a:rPr>
                <a:t>në</a:t>
              </a:r>
              <a:r>
                <a:rPr lang="en-US" altLang="en-US" sz="1400" dirty="0">
                  <a:latin typeface="Times New Roman" panose="02020603050405020304" pitchFamily="18" charset="0"/>
                </a:rPr>
                <a:t> A </a:t>
              </a:r>
              <a:r>
                <a:rPr lang="en-US" altLang="en-US" sz="1400" dirty="0" err="1">
                  <a:latin typeface="Times New Roman" panose="02020603050405020304" pitchFamily="18" charset="0"/>
                </a:rPr>
                <a:t>janë</a:t>
              </a:r>
              <a:r>
                <a:rPr lang="en-US" altLang="en-US" sz="14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400" dirty="0" err="1">
                  <a:latin typeface="Times New Roman" panose="02020603050405020304" pitchFamily="18" charset="0"/>
                </a:rPr>
                <a:t>kolinear</a:t>
              </a:r>
              <a:r>
                <a:rPr lang="en-US" altLang="en-US" sz="14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400" dirty="0" err="1">
                  <a:latin typeface="Times New Roman" panose="02020603050405020304" pitchFamily="18" charset="0"/>
                </a:rPr>
                <a:t>dhe</a:t>
              </a:r>
              <a:r>
                <a:rPr lang="en-US" altLang="en-US" sz="14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400" dirty="0" err="1">
                  <a:latin typeface="Times New Roman" panose="02020603050405020304" pitchFamily="18" charset="0"/>
                </a:rPr>
                <a:t>shndërrohen</a:t>
              </a:r>
              <a:r>
                <a:rPr lang="en-US" altLang="en-US" sz="14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400" dirty="0" err="1">
                  <a:latin typeface="Times New Roman" panose="02020603050405020304" pitchFamily="18" charset="0"/>
                </a:rPr>
                <a:t>në</a:t>
              </a:r>
              <a:r>
                <a:rPr lang="en-US" altLang="en-US" sz="14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400" dirty="0" err="1">
                  <a:latin typeface="Times New Roman" panose="02020603050405020304" pitchFamily="18" charset="0"/>
                </a:rPr>
                <a:t>sinjal</a:t>
              </a:r>
              <a:r>
                <a:rPr lang="en-US" altLang="en-US" sz="14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400" dirty="0" err="1">
                  <a:latin typeface="Times New Roman" panose="02020603050405020304" pitchFamily="18" charset="0"/>
                </a:rPr>
                <a:t>tek</a:t>
              </a:r>
              <a:r>
                <a:rPr lang="en-US" altLang="en-US" sz="1400" dirty="0">
                  <a:latin typeface="Times New Roman" panose="02020603050405020304" pitchFamily="18" charset="0"/>
                </a:rPr>
                <a:t> </a:t>
              </a:r>
              <a:r>
                <a:rPr lang="en-US" altLang="en-US" sz="1400" dirty="0" err="1">
                  <a:latin typeface="Times New Roman" panose="02020603050405020304" pitchFamily="18" charset="0"/>
                </a:rPr>
                <a:t>pajisja</a:t>
              </a:r>
              <a:endParaRPr lang="en-US" altLang="en-US" sz="1400" dirty="0"/>
            </a:p>
          </p:txBody>
        </p:sp>
        <p:pic>
          <p:nvPicPr>
            <p:cNvPr id="58374" name="Picture 1">
              <a:extLst>
                <a:ext uri="{FF2B5EF4-FFF2-40B4-BE49-F238E27FC236}">
                  <a16:creationId xmlns:a16="http://schemas.microsoft.com/office/drawing/2014/main" id="{FD752415-9084-4F73-83F6-3681FB0CC9F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31" t="29495" r="6705" b="1567"/>
            <a:stretch>
              <a:fillRect/>
            </a:stretch>
          </p:blipFill>
          <p:spPr bwMode="auto">
            <a:xfrm>
              <a:off x="6713621" y="1143582"/>
              <a:ext cx="5048374" cy="4754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Rounded Rectangle 1">
            <a:extLst>
              <a:ext uri="{FF2B5EF4-FFF2-40B4-BE49-F238E27FC236}">
                <a16:creationId xmlns:a16="http://schemas.microsoft.com/office/drawing/2014/main" id="{AC67DF00-E0A8-43B1-9C31-6EFDC8CB4B09}"/>
              </a:ext>
            </a:extLst>
          </p:cNvPr>
          <p:cNvSpPr/>
          <p:nvPr/>
        </p:nvSpPr>
        <p:spPr bwMode="auto">
          <a:xfrm>
            <a:off x="1398985" y="1002506"/>
            <a:ext cx="6109097" cy="548879"/>
          </a:xfrm>
          <a:prstGeom prst="roundRect">
            <a:avLst/>
          </a:prstGeom>
          <a:solidFill>
            <a:srgbClr val="F8FCCE"/>
          </a:solidFill>
          <a:ln w="38100"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65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Tomografia</a:t>
            </a: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e </a:t>
            </a:r>
            <a:r>
              <a:rPr lang="en-US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Emetimit</a:t>
            </a: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të</a:t>
            </a: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Pozitroneve</a:t>
            </a: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PET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5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6" name="Picture 1">
            <a:extLst>
              <a:ext uri="{FF2B5EF4-FFF2-40B4-BE49-F238E27FC236}">
                <a16:creationId xmlns:a16="http://schemas.microsoft.com/office/drawing/2014/main" id="{70DE9A33-C5C0-4813-A6C7-039D034ECB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739600"/>
            <a:ext cx="3066877" cy="2194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7" name="Text Box 2">
            <a:extLst>
              <a:ext uri="{FF2B5EF4-FFF2-40B4-BE49-F238E27FC236}">
                <a16:creationId xmlns:a16="http://schemas.microsoft.com/office/drawing/2014/main" id="{5654A3CB-E2BA-4FAE-8EB0-322B2DBD79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401" y="4131992"/>
            <a:ext cx="3657600" cy="3438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400" dirty="0" err="1">
                <a:latin typeface="Times New Roman" panose="02020603050405020304" pitchFamily="18" charset="0"/>
              </a:rPr>
              <a:t>Fotografia</a:t>
            </a:r>
            <a:r>
              <a:rPr lang="en-US" altLang="en-US" sz="1400" dirty="0">
                <a:latin typeface="Times New Roman" panose="02020603050405020304" pitchFamily="18" charset="0"/>
              </a:rPr>
              <a:t> e </a:t>
            </a:r>
            <a:r>
              <a:rPr lang="en-US" altLang="en-US" sz="1400" dirty="0" err="1">
                <a:latin typeface="Times New Roman" panose="02020603050405020304" pitchFamily="18" charset="0"/>
              </a:rPr>
              <a:t>një</a:t>
            </a:r>
            <a:r>
              <a:rPr lang="en-US" altLang="en-US" sz="1400" dirty="0">
                <a:latin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</a:rPr>
              <a:t>pajisje</a:t>
            </a:r>
            <a:r>
              <a:rPr lang="en-US" altLang="en-US" sz="1400" dirty="0">
                <a:latin typeface="Times New Roman" panose="02020603050405020304" pitchFamily="18" charset="0"/>
              </a:rPr>
              <a:t> PET. </a:t>
            </a:r>
            <a:r>
              <a:rPr lang="en-US" altLang="en-US" sz="1400" dirty="0" err="1">
                <a:latin typeface="Times New Roman" panose="02020603050405020304" pitchFamily="18" charset="0"/>
              </a:rPr>
              <a:t>Në</a:t>
            </a:r>
            <a:r>
              <a:rPr lang="en-US" altLang="en-US" sz="1400" dirty="0">
                <a:latin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</a:rPr>
              <a:t>brendësi</a:t>
            </a:r>
            <a:r>
              <a:rPr lang="en-US" altLang="en-US" sz="1400" dirty="0">
                <a:latin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</a:rPr>
              <a:t>të</a:t>
            </a:r>
            <a:r>
              <a:rPr lang="en-US" altLang="en-US" sz="1400" dirty="0">
                <a:latin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</a:rPr>
              <a:t>dritares</a:t>
            </a:r>
            <a:r>
              <a:rPr lang="en-US" altLang="en-US" sz="1400" dirty="0">
                <a:latin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</a:rPr>
              <a:t>së</a:t>
            </a:r>
            <a:r>
              <a:rPr lang="en-US" altLang="en-US" sz="1400" dirty="0">
                <a:latin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</a:rPr>
              <a:t>errët</a:t>
            </a:r>
            <a:r>
              <a:rPr lang="en-US" altLang="en-US" sz="1400" dirty="0">
                <a:latin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</a:rPr>
              <a:t>janë</a:t>
            </a:r>
            <a:r>
              <a:rPr lang="en-US" altLang="en-US" sz="1400" dirty="0">
                <a:latin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</a:rPr>
              <a:t>vendosur</a:t>
            </a:r>
            <a:r>
              <a:rPr lang="en-US" altLang="en-US" sz="1400" dirty="0">
                <a:latin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</a:rPr>
              <a:t>gjithë</a:t>
            </a:r>
            <a:r>
              <a:rPr lang="en-US" altLang="en-US" sz="1400" dirty="0">
                <a:latin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</a:rPr>
              <a:t>dedektorët</a:t>
            </a:r>
            <a:endParaRPr lang="en-US" altLang="en-US" sz="1400" dirty="0"/>
          </a:p>
        </p:txBody>
      </p:sp>
      <p:sp>
        <p:nvSpPr>
          <p:cNvPr id="6" name="Rounded Rectangle 1">
            <a:extLst>
              <a:ext uri="{FF2B5EF4-FFF2-40B4-BE49-F238E27FC236}">
                <a16:creationId xmlns:a16="http://schemas.microsoft.com/office/drawing/2014/main" id="{909BD4EC-A986-4842-84E1-D0BE0396DAA6}"/>
              </a:ext>
            </a:extLst>
          </p:cNvPr>
          <p:cNvSpPr/>
          <p:nvPr/>
        </p:nvSpPr>
        <p:spPr bwMode="auto">
          <a:xfrm>
            <a:off x="1398985" y="1002506"/>
            <a:ext cx="6109097" cy="548879"/>
          </a:xfrm>
          <a:prstGeom prst="roundRect">
            <a:avLst/>
          </a:prstGeom>
          <a:solidFill>
            <a:srgbClr val="F8FCCE"/>
          </a:solidFill>
          <a:ln w="38100"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65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Tomografia</a:t>
            </a: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e </a:t>
            </a:r>
            <a:r>
              <a:rPr lang="en-US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Emetimit</a:t>
            </a: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të</a:t>
            </a: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Pozitroneve</a:t>
            </a: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PET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5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7" name="Picture 1">
            <a:extLst>
              <a:ext uri="{FF2B5EF4-FFF2-40B4-BE49-F238E27FC236}">
                <a16:creationId xmlns:a16="http://schemas.microsoft.com/office/drawing/2014/main" id="{79E24541-9D65-4BC7-B334-EE7AA168A1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8928" y="3206624"/>
            <a:ext cx="4504671" cy="2194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2">
            <a:extLst>
              <a:ext uri="{FF2B5EF4-FFF2-40B4-BE49-F238E27FC236}">
                <a16:creationId xmlns:a16="http://schemas.microsoft.com/office/drawing/2014/main" id="{17E5BAA0-FEEC-4A95-8565-8217F9D5F2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3841" y="5683581"/>
            <a:ext cx="2705695" cy="34382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350" dirty="0" err="1">
                <a:latin typeface="Times New Roman" panose="02020603050405020304" pitchFamily="18" charset="0"/>
              </a:rPr>
              <a:t>Imazh</a:t>
            </a:r>
            <a:r>
              <a:rPr lang="en-US" altLang="en-US" sz="1350" dirty="0">
                <a:latin typeface="Times New Roman" panose="02020603050405020304" pitchFamily="18" charset="0"/>
              </a:rPr>
              <a:t> PET e </a:t>
            </a:r>
            <a:r>
              <a:rPr lang="en-US" altLang="en-US" sz="1350" dirty="0" err="1">
                <a:latin typeface="Times New Roman" panose="02020603050405020304" pitchFamily="18" charset="0"/>
              </a:rPr>
              <a:t>një</a:t>
            </a:r>
            <a:r>
              <a:rPr lang="en-US" altLang="en-US" sz="1350" dirty="0">
                <a:latin typeface="Times New Roman" panose="02020603050405020304" pitchFamily="18" charset="0"/>
              </a:rPr>
              <a:t> </a:t>
            </a:r>
            <a:r>
              <a:rPr lang="en-US" altLang="en-US" sz="1350" dirty="0" err="1">
                <a:latin typeface="Times New Roman" panose="02020603050405020304" pitchFamily="18" charset="0"/>
              </a:rPr>
              <a:t>pjese</a:t>
            </a:r>
            <a:r>
              <a:rPr lang="en-US" altLang="en-US" sz="1350" dirty="0">
                <a:latin typeface="Times New Roman" panose="02020603050405020304" pitchFamily="18" charset="0"/>
              </a:rPr>
              <a:t> </a:t>
            </a:r>
            <a:r>
              <a:rPr lang="en-US" altLang="en-US" sz="1350" dirty="0" err="1">
                <a:latin typeface="Times New Roman" panose="02020603050405020304" pitchFamily="18" charset="0"/>
              </a:rPr>
              <a:t>të</a:t>
            </a:r>
            <a:r>
              <a:rPr lang="en-US" altLang="en-US" sz="1350" dirty="0">
                <a:latin typeface="Times New Roman" panose="02020603050405020304" pitchFamily="18" charset="0"/>
              </a:rPr>
              <a:t> </a:t>
            </a:r>
            <a:r>
              <a:rPr lang="en-US" altLang="en-US" sz="1350" dirty="0" err="1">
                <a:latin typeface="Times New Roman" panose="02020603050405020304" pitchFamily="18" charset="0"/>
              </a:rPr>
              <a:t>kafkës</a:t>
            </a:r>
            <a:r>
              <a:rPr lang="en-US" altLang="en-US" sz="1350" dirty="0">
                <a:latin typeface="Times New Roman" panose="02020603050405020304" pitchFamily="18" charset="0"/>
              </a:rPr>
              <a:t>, </a:t>
            </a:r>
            <a:endParaRPr lang="en-US" altLang="en-US" sz="1350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D985EC-59B7-4D86-A747-EA8D6AD2E6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6700" y="2362200"/>
            <a:ext cx="8610600" cy="1905000"/>
          </a:xfrm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 rtlCol="0">
            <a:normAutofit fontScale="90000"/>
          </a:bodyPr>
          <a:lstStyle/>
          <a:p>
            <a:pPr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en-US" b="1" dirty="0" err="1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Metodat</a:t>
            </a:r>
            <a:r>
              <a:rPr lang="en-US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e </a:t>
            </a:r>
            <a:r>
              <a:rPr lang="en-US" b="1" dirty="0" err="1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diagnostikimit</a:t>
            </a:r>
            <a:br>
              <a:rPr lang="en-US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CT, SPECT, PET, MRI</a:t>
            </a:r>
          </a:p>
        </p:txBody>
      </p:sp>
      <p:sp>
        <p:nvSpPr>
          <p:cNvPr id="2051" name="Subtitle 2">
            <a:extLst>
              <a:ext uri="{FF2B5EF4-FFF2-40B4-BE49-F238E27FC236}">
                <a16:creationId xmlns:a16="http://schemas.microsoft.com/office/drawing/2014/main" id="{2947FBEF-0A0F-45AB-AD63-33791724CE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19200" y="5638800"/>
            <a:ext cx="6858000" cy="478631"/>
          </a:xfrm>
        </p:spPr>
        <p:txBody>
          <a:bodyPr/>
          <a:lstStyle/>
          <a:p>
            <a:pPr eaLnBrk="1" hangingPunct="1"/>
            <a:r>
              <a:rPr lang="it-IT" altLang="en-US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Tiranë 2021</a:t>
            </a:r>
            <a:endParaRPr lang="en-US" altLang="en-US" sz="2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06629EFC-CD79-417C-9476-C0604F9A8B1C}"/>
              </a:ext>
            </a:extLst>
          </p:cNvPr>
          <p:cNvSpPr/>
          <p:nvPr/>
        </p:nvSpPr>
        <p:spPr bwMode="auto">
          <a:xfrm>
            <a:off x="1371600" y="914400"/>
            <a:ext cx="6109097" cy="548878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  <a:ln w="38100"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65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Rezonanca</a:t>
            </a: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Magnetike</a:t>
            </a: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Bërthamore</a:t>
            </a: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(MRI)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5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FF69463-4FAA-4BE0-A6E6-3589CC9EF234}"/>
              </a:ext>
            </a:extLst>
          </p:cNvPr>
          <p:cNvSpPr txBox="1"/>
          <p:nvPr/>
        </p:nvSpPr>
        <p:spPr>
          <a:xfrm>
            <a:off x="190500" y="1652943"/>
            <a:ext cx="8763000" cy="1669496"/>
          </a:xfrm>
          <a:prstGeom prst="rect">
            <a:avLst/>
          </a:prstGeom>
          <a:solidFill>
            <a:srgbClr val="BADDE1">
              <a:alpha val="56078"/>
            </a:srgbClr>
          </a:solidFill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en-US" sz="14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Rezonanca</a:t>
            </a:r>
            <a:r>
              <a:rPr lang="en-US" sz="1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Magnetike</a:t>
            </a:r>
            <a:r>
              <a:rPr lang="en-US" sz="1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Bërthamore</a:t>
            </a:r>
            <a:r>
              <a:rPr lang="en-US" sz="1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(MRI)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është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një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tip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rëndësishëm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spektroskopisë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në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të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cilën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57175" indent="-257175" algn="just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valët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elektromagnetike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që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bashkëveprojnë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materien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janë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valë</a:t>
            </a:r>
            <a:r>
              <a:rPr lang="en-US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të</a:t>
            </a:r>
            <a:r>
              <a:rPr lang="en-US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radios </a:t>
            </a:r>
            <a:r>
              <a:rPr lang="en-US" sz="1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të</a:t>
            </a:r>
            <a:r>
              <a:rPr lang="en-US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frekuencës</a:t>
            </a:r>
            <a:r>
              <a:rPr lang="en-US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së</a:t>
            </a:r>
            <a:r>
              <a:rPr lang="en-US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ulët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(10 – 100 MHz)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dhe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rrjedhimisht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 </a:t>
            </a:r>
            <a:r>
              <a:rPr lang="en-US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energji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të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ulët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marL="257175" indent="-257175" algn="just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tek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çdo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tip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të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spektroskopisë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është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një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proces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mikroskopik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përthithjes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dhe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emetimit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të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fotonit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energji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h∙f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nga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pjesë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të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nivelit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energjitik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të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kuantifikuar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të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pranishme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në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materie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5" name="TextBox 2">
            <a:extLst>
              <a:ext uri="{FF2B5EF4-FFF2-40B4-BE49-F238E27FC236}">
                <a16:creationId xmlns:a16="http://schemas.microsoft.com/office/drawing/2014/main" id="{D1CB223C-A382-4637-9026-31A2E708CC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190" y="5052554"/>
            <a:ext cx="8762999" cy="1782091"/>
          </a:xfrm>
          <a:prstGeom prst="rect">
            <a:avLst/>
          </a:prstGeom>
          <a:solidFill>
            <a:srgbClr val="FFCC99">
              <a:alpha val="50196"/>
            </a:srgbClr>
          </a:solidFill>
          <a:ln>
            <a:noFill/>
          </a:ln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it-IT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Bërthamat me interes më të madhe në tomografinë e RM janë: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it-IT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it-IT" altLang="en-US" sz="15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protonet, </a:t>
            </a:r>
            <a:r>
              <a:rPr lang="it-IT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që ndodhen në </a:t>
            </a:r>
            <a:r>
              <a:rPr lang="it-IT" altLang="en-US" sz="15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atomet e hidrogjenit</a:t>
            </a:r>
            <a:r>
              <a:rPr lang="it-IT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it-IT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të pranishme në të gjitha përbërjet kimike që përbëjnë indet e butë dhe lëngjet në trupin e njeriut. 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it-IT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Për protonet </a:t>
            </a:r>
            <a:r>
              <a:rPr lang="it-IT" altLang="en-US" sz="15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frekuenca e rezonancës </a:t>
            </a:r>
            <a:r>
              <a:rPr lang="it-IT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është </a:t>
            </a:r>
            <a:r>
              <a:rPr lang="it-IT" altLang="en-US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42,6 MHz </a:t>
            </a:r>
            <a:r>
              <a:rPr lang="it-IT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për çdo tesla të fushës magnetike të zbatura      (1 tesla = 10</a:t>
            </a:r>
            <a:r>
              <a:rPr lang="it-IT" altLang="en-US" sz="15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it-IT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gauss).</a:t>
            </a:r>
            <a:endParaRPr lang="en-US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1">
            <a:extLst>
              <a:ext uri="{FF2B5EF4-FFF2-40B4-BE49-F238E27FC236}">
                <a16:creationId xmlns:a16="http://schemas.microsoft.com/office/drawing/2014/main" id="{DB2F39E2-0B7E-4FF3-8D51-23F6988B62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67" t="23639" r="19150" b="39037"/>
          <a:stretch>
            <a:fillRect/>
          </a:stretch>
        </p:blipFill>
        <p:spPr bwMode="auto">
          <a:xfrm>
            <a:off x="2895600" y="3512105"/>
            <a:ext cx="3938783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D598DE9-8CCD-4BA9-BA59-4998639847AA}"/>
              </a:ext>
            </a:extLst>
          </p:cNvPr>
          <p:cNvSpPr txBox="1"/>
          <p:nvPr/>
        </p:nvSpPr>
        <p:spPr>
          <a:xfrm>
            <a:off x="228600" y="1544585"/>
            <a:ext cx="3988594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Pjesët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kryesore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të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një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tomografie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MRI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C06D0A2-8FFB-406B-BD79-672D6A5CDDD3}"/>
              </a:ext>
            </a:extLst>
          </p:cNvPr>
          <p:cNvSpPr txBox="1"/>
          <p:nvPr/>
        </p:nvSpPr>
        <p:spPr>
          <a:xfrm>
            <a:off x="228600" y="2090117"/>
            <a:ext cx="7474149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57175" indent="-257175" algn="just">
              <a:lnSpc>
                <a:spcPct val="150000"/>
              </a:lnSpc>
              <a:buFont typeface="+mj-lt"/>
              <a:buAutoNum type="alphaLcParenR"/>
              <a:defRPr/>
            </a:pPr>
            <a:r>
              <a:rPr lang="en-US" sz="1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një</a:t>
            </a:r>
            <a:r>
              <a:rPr lang="en-US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magnet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algn="just">
              <a:lnSpc>
                <a:spcPct val="150000"/>
              </a:lnSpc>
              <a:defRPr/>
            </a:pP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që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të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formojë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një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fushë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magnetike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të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njëtrajtshme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rreth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0.1 – 0.5 tesla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	</a:t>
            </a:r>
          </a:p>
          <a:p>
            <a:pPr marL="257175" indent="-257175">
              <a:lnSpc>
                <a:spcPct val="150000"/>
              </a:lnSpc>
              <a:buFont typeface="+mj-lt"/>
              <a:buAutoNum type="alphaLcParenR" startAt="2"/>
              <a:defRPr/>
            </a:pPr>
            <a:r>
              <a:rPr lang="en-US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solenoid </a:t>
            </a:r>
            <a:r>
              <a:rPr lang="en-US" sz="1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adizional</a:t>
            </a:r>
            <a:endParaRPr lang="en-US" sz="1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defRPr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që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shërben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për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të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krijuar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gradientin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 </a:t>
            </a:r>
            <a:r>
              <a:rPr lang="en-US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fushës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magnetike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përgjatë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tre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boshteve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përpendikulare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LcParenR" startAt="3"/>
              <a:defRPr/>
            </a:pPr>
            <a:r>
              <a:rPr lang="en-US" sz="1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bobina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50000"/>
              </a:lnSpc>
              <a:defRPr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nga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cila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dërgohen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frekuencat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dhe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që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shërbejnë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edhe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të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kapur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mbledhur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sinjalet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spektroskopike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gjithmonë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të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radiofrekuencës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të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përgjigjes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së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materialit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Këto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bobina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janë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të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lidhura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gjeneratorët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valëve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të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radios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dhe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të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marrësit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nëpërmjet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gjithë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instrumenteve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relative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elektronike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spcAft>
                <a:spcPts val="750"/>
              </a:spcAft>
              <a:buFont typeface="Calibri Light" panose="020F0302020204030204" pitchFamily="34" charset="0"/>
              <a:buAutoNum type="alphaLcParenR" startAt="4"/>
            </a:pPr>
            <a:r>
              <a:rPr lang="en-US" altLang="en-US" sz="1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en-US" altLang="en-US" sz="1500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kompjuteri</a:t>
            </a:r>
            <a:r>
              <a:rPr lang="en-US" altLang="en-US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që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shërben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për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të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endParaRPr lang="en-US" altLang="en-US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00000"/>
              </a:lnSpc>
              <a:spcBef>
                <a:spcPct val="0"/>
              </a:spcBef>
              <a:spcAft>
                <a:spcPts val="750"/>
              </a:spcAft>
              <a:buFont typeface="Calibri Light" panose="020F0302020204030204" pitchFamily="34" charset="0"/>
              <a:buAutoNum type="romanLcParenR"/>
            </a:pPr>
            <a:r>
              <a:rPr lang="en-US" altLang="en-US" sz="1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en-US" altLang="en-US" sz="14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pilotuar</a:t>
            </a:r>
            <a:r>
              <a:rPr lang="en-US" altLang="en-US" sz="1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studimin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duke </a:t>
            </a:r>
            <a:r>
              <a:rPr lang="en-US" alt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lejuar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të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ndryshojnë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kushtet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 </a:t>
            </a:r>
            <a:r>
              <a:rPr lang="en-US" alt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rrezatimit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en-US" altLang="en-US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00000"/>
              </a:lnSpc>
              <a:spcBef>
                <a:spcPct val="0"/>
              </a:spcBef>
              <a:spcAft>
                <a:spcPts val="750"/>
              </a:spcAft>
              <a:buFont typeface="Calibri Light" panose="020F0302020204030204" pitchFamily="34" charset="0"/>
              <a:buAutoNum type="romanLcParenR"/>
            </a:pPr>
            <a:r>
              <a:rPr lang="en-US" altLang="en-US" sz="1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en-US" altLang="en-US" sz="14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proçesuar</a:t>
            </a:r>
            <a:r>
              <a:rPr lang="en-US" altLang="en-US" sz="1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sinjalet</a:t>
            </a:r>
            <a:r>
              <a:rPr lang="en-US" altLang="en-US" sz="1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relative </a:t>
            </a:r>
            <a:r>
              <a:rPr lang="en-US" altLang="en-US" sz="14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të</a:t>
            </a:r>
            <a:r>
              <a:rPr lang="en-US" altLang="en-US" sz="1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projeksioneve</a:t>
            </a:r>
            <a:r>
              <a:rPr lang="en-US" altLang="en-US" sz="1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të</a:t>
            </a:r>
            <a:r>
              <a:rPr lang="en-US" altLang="en-US" sz="1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ndryshme</a:t>
            </a:r>
            <a:r>
              <a:rPr lang="en-US" altLang="en-US" sz="1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en-US" altLang="en-US" sz="1400" i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00000"/>
              </a:lnSpc>
              <a:spcBef>
                <a:spcPct val="0"/>
              </a:spcBef>
              <a:spcAft>
                <a:spcPts val="750"/>
              </a:spcAft>
              <a:buFont typeface="Calibri Light" panose="020F0302020204030204" pitchFamily="34" charset="0"/>
              <a:buAutoNum type="romanLcParenR"/>
            </a:pPr>
            <a:r>
              <a:rPr lang="en-US" altLang="en-US" sz="1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en-US" altLang="en-US" sz="14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paraqitur</a:t>
            </a:r>
            <a:r>
              <a:rPr lang="en-US" altLang="en-US" sz="1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në</a:t>
            </a:r>
            <a:r>
              <a:rPr lang="en-US" altLang="en-US" sz="1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monitor </a:t>
            </a:r>
            <a:r>
              <a:rPr lang="en-US" altLang="en-US" sz="14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imazhin</a:t>
            </a:r>
            <a:r>
              <a:rPr lang="en-US" altLang="en-US" sz="1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ounded Rectangle 2">
            <a:extLst>
              <a:ext uri="{FF2B5EF4-FFF2-40B4-BE49-F238E27FC236}">
                <a16:creationId xmlns:a16="http://schemas.microsoft.com/office/drawing/2014/main" id="{370AEE83-D352-4376-BF24-E81490AAD3DC}"/>
              </a:ext>
            </a:extLst>
          </p:cNvPr>
          <p:cNvSpPr/>
          <p:nvPr/>
        </p:nvSpPr>
        <p:spPr bwMode="auto">
          <a:xfrm>
            <a:off x="685800" y="843753"/>
            <a:ext cx="6109097" cy="548878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  <a:ln w="38100"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65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Rezonanca</a:t>
            </a: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Magnetike</a:t>
            </a: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Bërthamore</a:t>
            </a: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(MRI)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5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6" name="Picture 1">
            <a:extLst>
              <a:ext uri="{FF2B5EF4-FFF2-40B4-BE49-F238E27FC236}">
                <a16:creationId xmlns:a16="http://schemas.microsoft.com/office/drawing/2014/main" id="{FDC9C864-28DD-4B6D-9F50-0CC5D83B2E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0" t="5345" r="6560" b="2228"/>
          <a:stretch>
            <a:fillRect/>
          </a:stretch>
        </p:blipFill>
        <p:spPr bwMode="auto">
          <a:xfrm>
            <a:off x="6324600" y="1219200"/>
            <a:ext cx="2819400" cy="2024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67" name="Picture 1">
            <a:extLst>
              <a:ext uri="{FF2B5EF4-FFF2-40B4-BE49-F238E27FC236}">
                <a16:creationId xmlns:a16="http://schemas.microsoft.com/office/drawing/2014/main" id="{5446CBE2-3D97-4BC9-9543-8CC767081B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0" t="5345" r="6560" b="2228"/>
          <a:stretch>
            <a:fillRect/>
          </a:stretch>
        </p:blipFill>
        <p:spPr bwMode="auto">
          <a:xfrm>
            <a:off x="290007" y="786885"/>
            <a:ext cx="4457039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98B5CBF-5E7B-4D7F-B862-18CEDD3ABC04}"/>
              </a:ext>
            </a:extLst>
          </p:cNvPr>
          <p:cNvSpPr txBox="1"/>
          <p:nvPr/>
        </p:nvSpPr>
        <p:spPr>
          <a:xfrm>
            <a:off x="4844322" y="1905000"/>
            <a:ext cx="3988594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Pjesët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kryesore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të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një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tomografie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MRI </a:t>
            </a:r>
          </a:p>
        </p:txBody>
      </p:sp>
      <p:pic>
        <p:nvPicPr>
          <p:cNvPr id="5" name="Picture 1">
            <a:extLst>
              <a:ext uri="{FF2B5EF4-FFF2-40B4-BE49-F238E27FC236}">
                <a16:creationId xmlns:a16="http://schemas.microsoft.com/office/drawing/2014/main" id="{38892424-B384-4077-96DB-C7EFA5B2A1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3" t="4056" r="4410" b="1802"/>
          <a:stretch>
            <a:fillRect/>
          </a:stretch>
        </p:blipFill>
        <p:spPr bwMode="auto">
          <a:xfrm>
            <a:off x="4343400" y="3886200"/>
            <a:ext cx="4650581" cy="2834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2">
            <a:extLst>
              <a:ext uri="{FF2B5EF4-FFF2-40B4-BE49-F238E27FC236}">
                <a16:creationId xmlns:a16="http://schemas.microsoft.com/office/drawing/2014/main" id="{DE6EA834-C4E4-4070-B98D-67BFA361E7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066" y="4470915"/>
            <a:ext cx="4038600" cy="181760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400" dirty="0" err="1">
                <a:latin typeface="Times New Roman" panose="02020603050405020304" pitchFamily="18" charset="0"/>
              </a:rPr>
              <a:t>Pozicionet</a:t>
            </a:r>
            <a:r>
              <a:rPr lang="en-US" altLang="en-US" sz="1400" dirty="0">
                <a:latin typeface="Times New Roman" panose="02020603050405020304" pitchFamily="18" charset="0"/>
              </a:rPr>
              <a:t> e </a:t>
            </a:r>
            <a:r>
              <a:rPr lang="en-US" altLang="en-US" sz="1400" dirty="0" err="1">
                <a:latin typeface="Times New Roman" panose="02020603050405020304" pitchFamily="18" charset="0"/>
              </a:rPr>
              <a:t>bobinës</a:t>
            </a:r>
            <a:r>
              <a:rPr lang="en-US" altLang="en-US" sz="1400" dirty="0">
                <a:latin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</a:rPr>
              <a:t>të</a:t>
            </a:r>
            <a:r>
              <a:rPr lang="en-US" altLang="en-US" sz="1400" dirty="0">
                <a:latin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</a:rPr>
              <a:t>magnetike</a:t>
            </a:r>
            <a:r>
              <a:rPr lang="en-US" altLang="en-US" sz="1400" dirty="0">
                <a:latin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</a:rPr>
              <a:t>kryesor</a:t>
            </a:r>
            <a:r>
              <a:rPr lang="en-US" altLang="en-US" sz="1400" dirty="0">
                <a:latin typeface="Times New Roman" panose="02020603050405020304" pitchFamily="18" charset="0"/>
              </a:rPr>
              <a:t>, </a:t>
            </a:r>
            <a:r>
              <a:rPr lang="en-US" altLang="en-US" sz="1400" dirty="0" err="1">
                <a:latin typeface="Times New Roman" panose="02020603050405020304" pitchFamily="18" charset="0"/>
              </a:rPr>
              <a:t>të</a:t>
            </a:r>
            <a:r>
              <a:rPr lang="en-US" altLang="en-US" sz="1400" dirty="0">
                <a:latin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</a:rPr>
              <a:t>bobinës</a:t>
            </a:r>
            <a:r>
              <a:rPr lang="en-US" altLang="en-US" sz="1400" dirty="0">
                <a:latin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</a:rPr>
              <a:t>së</a:t>
            </a:r>
            <a:r>
              <a:rPr lang="en-US" altLang="en-US" sz="1400" dirty="0">
                <a:latin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</a:rPr>
              <a:t>gradientit</a:t>
            </a:r>
            <a:r>
              <a:rPr lang="en-US" altLang="en-US" sz="1400" dirty="0">
                <a:latin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</a:rPr>
              <a:t>në</a:t>
            </a:r>
            <a:r>
              <a:rPr lang="en-US" altLang="en-US" sz="1400" dirty="0">
                <a:latin typeface="Times New Roman" panose="02020603050405020304" pitchFamily="18" charset="0"/>
              </a:rPr>
              <a:t> </a:t>
            </a:r>
            <a:r>
              <a:rPr lang="en-US" altLang="en-US" sz="1400" i="1" dirty="0">
                <a:latin typeface="Times New Roman" panose="02020603050405020304" pitchFamily="18" charset="0"/>
              </a:rPr>
              <a:t>z</a:t>
            </a:r>
            <a:r>
              <a:rPr lang="en-US" altLang="en-US" sz="1400" dirty="0">
                <a:latin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</a:rPr>
              <a:t>dhe</a:t>
            </a:r>
            <a:r>
              <a:rPr lang="en-US" altLang="en-US" sz="1400" dirty="0">
                <a:latin typeface="Times New Roman" panose="02020603050405020304" pitchFamily="18" charset="0"/>
              </a:rPr>
              <a:t> </a:t>
            </a:r>
            <a:r>
              <a:rPr lang="en-US" altLang="en-US" sz="1400" i="1" dirty="0">
                <a:latin typeface="Times New Roman" panose="02020603050405020304" pitchFamily="18" charset="0"/>
              </a:rPr>
              <a:t>y</a:t>
            </a:r>
            <a:r>
              <a:rPr lang="en-US" altLang="en-US" sz="1400" dirty="0">
                <a:latin typeface="Times New Roman" panose="02020603050405020304" pitchFamily="18" charset="0"/>
              </a:rPr>
              <a:t> (</a:t>
            </a:r>
            <a:r>
              <a:rPr lang="en-US" altLang="en-US" sz="1400" dirty="0" err="1">
                <a:latin typeface="Times New Roman" panose="02020603050405020304" pitchFamily="18" charset="0"/>
              </a:rPr>
              <a:t>fusha</a:t>
            </a:r>
            <a:r>
              <a:rPr lang="en-US" altLang="en-US" sz="1400" dirty="0">
                <a:latin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</a:rPr>
              <a:t>magnetike</a:t>
            </a:r>
            <a:r>
              <a:rPr lang="en-US" altLang="en-US" sz="1400" dirty="0">
                <a:latin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</a:rPr>
              <a:t>është</a:t>
            </a:r>
            <a:r>
              <a:rPr lang="en-US" altLang="en-US" sz="1400" dirty="0">
                <a:latin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</a:rPr>
              <a:t>pingule</a:t>
            </a:r>
            <a:r>
              <a:rPr lang="en-US" altLang="en-US" sz="1400" dirty="0">
                <a:latin typeface="Times New Roman" panose="02020603050405020304" pitchFamily="18" charset="0"/>
              </a:rPr>
              <a:t> me </a:t>
            </a:r>
            <a:r>
              <a:rPr lang="en-US" altLang="en-US" sz="1400" dirty="0" err="1">
                <a:latin typeface="Times New Roman" panose="02020603050405020304" pitchFamily="18" charset="0"/>
              </a:rPr>
              <a:t>bobbinën</a:t>
            </a:r>
            <a:r>
              <a:rPr lang="en-US" altLang="en-US" sz="1400" dirty="0">
                <a:latin typeface="Times New Roman" panose="02020603050405020304" pitchFamily="18" charset="0"/>
              </a:rPr>
              <a:t>). </a:t>
            </a:r>
            <a:r>
              <a:rPr lang="en-US" altLang="en-US" sz="1400" dirty="0" err="1">
                <a:latin typeface="Times New Roman" panose="02020603050405020304" pitchFamily="18" charset="0"/>
              </a:rPr>
              <a:t>Për</a:t>
            </a:r>
            <a:r>
              <a:rPr lang="en-US" altLang="en-US" sz="1400" dirty="0">
                <a:latin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</a:rPr>
              <a:t>të</a:t>
            </a:r>
            <a:r>
              <a:rPr lang="en-US" altLang="en-US" sz="1400" dirty="0">
                <a:latin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</a:rPr>
              <a:t>mos</a:t>
            </a:r>
            <a:r>
              <a:rPr lang="en-US" altLang="en-US" sz="1400" dirty="0">
                <a:latin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</a:rPr>
              <a:t>krijuar</a:t>
            </a:r>
            <a:r>
              <a:rPr lang="en-US" altLang="en-US" sz="1400" dirty="0">
                <a:latin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</a:rPr>
              <a:t>konfuzion</a:t>
            </a:r>
            <a:r>
              <a:rPr lang="en-US" altLang="en-US" sz="1400" dirty="0">
                <a:latin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</a:rPr>
              <a:t>në</a:t>
            </a:r>
            <a:r>
              <a:rPr lang="en-US" altLang="en-US" sz="1400" dirty="0">
                <a:latin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</a:rPr>
              <a:t>vizatim</a:t>
            </a:r>
            <a:r>
              <a:rPr lang="en-US" altLang="en-US" sz="1400" dirty="0">
                <a:latin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</a:rPr>
              <a:t>janë</a:t>
            </a:r>
            <a:r>
              <a:rPr lang="en-US" altLang="en-US" sz="1400" dirty="0">
                <a:latin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</a:rPr>
              <a:t>hequr</a:t>
            </a:r>
            <a:r>
              <a:rPr lang="en-US" altLang="en-US" sz="1400" dirty="0">
                <a:latin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</a:rPr>
              <a:t>bobinat</a:t>
            </a:r>
            <a:r>
              <a:rPr lang="en-US" altLang="en-US" sz="1400" dirty="0">
                <a:latin typeface="Times New Roman" panose="02020603050405020304" pitchFamily="18" charset="0"/>
              </a:rPr>
              <a:t> e </a:t>
            </a:r>
            <a:r>
              <a:rPr lang="en-US" altLang="en-US" sz="1400" dirty="0" err="1">
                <a:latin typeface="Times New Roman" panose="02020603050405020304" pitchFamily="18" charset="0"/>
              </a:rPr>
              <a:t>gradientit</a:t>
            </a:r>
            <a:r>
              <a:rPr lang="en-US" altLang="en-US" sz="1400" dirty="0">
                <a:latin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</a:rPr>
              <a:t>sipas</a:t>
            </a:r>
            <a:r>
              <a:rPr lang="en-US" altLang="en-US" sz="1400" dirty="0">
                <a:latin typeface="Times New Roman" panose="02020603050405020304" pitchFamily="18" charset="0"/>
              </a:rPr>
              <a:t> </a:t>
            </a:r>
            <a:r>
              <a:rPr lang="en-US" altLang="en-US" sz="1400" i="1" dirty="0">
                <a:latin typeface="Times New Roman" panose="02020603050405020304" pitchFamily="18" charset="0"/>
              </a:rPr>
              <a:t>x</a:t>
            </a:r>
            <a:r>
              <a:rPr lang="en-US" altLang="en-US" sz="1400" dirty="0">
                <a:latin typeface="Times New Roman" panose="02020603050405020304" pitchFamily="18" charset="0"/>
              </a:rPr>
              <a:t>.</a:t>
            </a:r>
            <a:endParaRPr lang="en-US" altLang="en-US" sz="1400" dirty="0"/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C2A5C922-7670-4CD6-9AF9-9F4E583EA476}"/>
              </a:ext>
            </a:extLst>
          </p:cNvPr>
          <p:cNvSpPr/>
          <p:nvPr/>
        </p:nvSpPr>
        <p:spPr bwMode="auto">
          <a:xfrm>
            <a:off x="1497807" y="969169"/>
            <a:ext cx="6109097" cy="548879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  <a:ln w="38100"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65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Rezonanca</a:t>
            </a: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Magnetike</a:t>
            </a: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Bërthamore</a:t>
            </a: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(MRI)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5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118787" name="Picture 1">
            <a:extLst>
              <a:ext uri="{FF2B5EF4-FFF2-40B4-BE49-F238E27FC236}">
                <a16:creationId xmlns:a16="http://schemas.microsoft.com/office/drawing/2014/main" id="{0D1308F2-EC7B-44CB-A3D5-0235FCA510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004"/>
          <a:stretch>
            <a:fillRect/>
          </a:stretch>
        </p:blipFill>
        <p:spPr bwMode="auto">
          <a:xfrm>
            <a:off x="685800" y="2487884"/>
            <a:ext cx="7555706" cy="2606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2">
            <a:extLst>
              <a:ext uri="{FF2B5EF4-FFF2-40B4-BE49-F238E27FC236}">
                <a16:creationId xmlns:a16="http://schemas.microsoft.com/office/drawing/2014/main" id="{790E163C-CF89-44CD-9535-F65335D7F2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3020" y="5420789"/>
            <a:ext cx="8437960" cy="936084"/>
          </a:xfrm>
          <a:prstGeom prst="rect">
            <a:avLst/>
          </a:prstGeom>
          <a:solidFill>
            <a:schemeClr val="bg1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150000"/>
              </a:lnSpc>
              <a:spcAft>
                <a:spcPts val="600"/>
              </a:spcAft>
              <a:defRPr/>
            </a:pPr>
            <a:r>
              <a:rPr lang="en-US" altLang="en-US" dirty="0">
                <a:latin typeface="Times New Roman" panose="02020603050405020304" pitchFamily="18" charset="0"/>
              </a:rPr>
              <a:t>(</a:t>
            </a:r>
            <a:r>
              <a:rPr lang="en-US" altLang="en-US" b="1" dirty="0">
                <a:latin typeface="Times New Roman" panose="02020603050405020304" pitchFamily="18" charset="0"/>
              </a:rPr>
              <a:t>b</a:t>
            </a:r>
            <a:r>
              <a:rPr lang="en-US" altLang="en-US" dirty="0">
                <a:latin typeface="Times New Roman" panose="02020603050405020304" pitchFamily="18" charset="0"/>
              </a:rPr>
              <a:t>) </a:t>
            </a:r>
            <a:r>
              <a:rPr lang="en-US" altLang="en-US" dirty="0" err="1">
                <a:latin typeface="Times New Roman" panose="02020603050405020304" pitchFamily="18" charset="0"/>
              </a:rPr>
              <a:t>Pajisja</a:t>
            </a:r>
            <a:r>
              <a:rPr lang="en-US" altLang="en-US" dirty="0">
                <a:latin typeface="Times New Roman" panose="02020603050405020304" pitchFamily="18" charset="0"/>
              </a:rPr>
              <a:t> MRI (</a:t>
            </a:r>
            <a:r>
              <a:rPr lang="en-US" altLang="en-US" b="1" dirty="0">
                <a:latin typeface="Times New Roman" panose="02020603050405020304" pitchFamily="18" charset="0"/>
              </a:rPr>
              <a:t>c</a:t>
            </a:r>
            <a:r>
              <a:rPr lang="en-US" altLang="en-US" dirty="0">
                <a:latin typeface="Times New Roman" panose="02020603050405020304" pitchFamily="18" charset="0"/>
              </a:rPr>
              <a:t>) </a:t>
            </a:r>
            <a:r>
              <a:rPr lang="en-US" altLang="en-US" dirty="0" err="1">
                <a:latin typeface="Times New Roman" panose="02020603050405020304" pitchFamily="18" charset="0"/>
              </a:rPr>
              <a:t>Pajisja</a:t>
            </a:r>
            <a:r>
              <a:rPr lang="en-US" altLang="en-US" dirty="0">
                <a:latin typeface="Times New Roman" panose="02020603050405020304" pitchFamily="18" charset="0"/>
              </a:rPr>
              <a:t> MRI me solenoid </a:t>
            </a:r>
            <a:r>
              <a:rPr lang="en-US" altLang="en-US" dirty="0" err="1">
                <a:latin typeface="Times New Roman" panose="02020603050405020304" pitchFamily="18" charset="0"/>
              </a:rPr>
              <a:t>të</a:t>
            </a:r>
            <a:r>
              <a:rPr lang="en-US" altLang="en-US" dirty="0">
                <a:latin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Times New Roman" panose="02020603050405020304" pitchFamily="18" charset="0"/>
              </a:rPr>
              <a:t>hapur</a:t>
            </a:r>
            <a:r>
              <a:rPr lang="en-US" altLang="en-US" dirty="0">
                <a:latin typeface="Times New Roman" panose="02020603050405020304" pitchFamily="18" charset="0"/>
              </a:rPr>
              <a:t>. </a:t>
            </a:r>
            <a:r>
              <a:rPr lang="en-US" altLang="en-US" dirty="0" err="1">
                <a:latin typeface="Times New Roman" panose="02020603050405020304" pitchFamily="18" charset="0"/>
              </a:rPr>
              <a:t>Pajisja</a:t>
            </a:r>
            <a:r>
              <a:rPr lang="en-US" altLang="en-US" dirty="0">
                <a:latin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Times New Roman" panose="02020603050405020304" pitchFamily="18" charset="0"/>
              </a:rPr>
              <a:t>mund</a:t>
            </a:r>
            <a:r>
              <a:rPr lang="en-US" altLang="en-US" dirty="0">
                <a:latin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Times New Roman" panose="02020603050405020304" pitchFamily="18" charset="0"/>
              </a:rPr>
              <a:t>të</a:t>
            </a:r>
            <a:r>
              <a:rPr lang="en-US" altLang="en-US" dirty="0">
                <a:latin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Times New Roman" panose="02020603050405020304" pitchFamily="18" charset="0"/>
              </a:rPr>
              <a:t>rrotullohet</a:t>
            </a:r>
            <a:r>
              <a:rPr lang="en-US" altLang="en-US" dirty="0">
                <a:latin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Times New Roman" panose="02020603050405020304" pitchFamily="18" charset="0"/>
              </a:rPr>
              <a:t>në</a:t>
            </a:r>
            <a:r>
              <a:rPr lang="en-US" altLang="en-US" dirty="0">
                <a:latin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Times New Roman" panose="02020603050405020304" pitchFamily="18" charset="0"/>
              </a:rPr>
              <a:t>pozicionin</a:t>
            </a:r>
            <a:r>
              <a:rPr lang="en-US" altLang="en-US" dirty="0">
                <a:latin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Times New Roman" panose="02020603050405020304" pitchFamily="18" charset="0"/>
              </a:rPr>
              <a:t>vertikal</a:t>
            </a:r>
            <a:endParaRPr lang="en-US" alt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D1635CF-28F2-4F5B-984D-68AE9A0C8E77}"/>
              </a:ext>
            </a:extLst>
          </p:cNvPr>
          <p:cNvSpPr/>
          <p:nvPr/>
        </p:nvSpPr>
        <p:spPr>
          <a:xfrm>
            <a:off x="152400" y="1748613"/>
            <a:ext cx="2458640" cy="38504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Bef>
                <a:spcPts val="0"/>
              </a:spcBef>
              <a:spcAft>
                <a:spcPts val="750"/>
              </a:spcAft>
              <a:defRPr/>
            </a:pPr>
            <a:r>
              <a:rPr lang="en-US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Pajisja</a:t>
            </a:r>
            <a:r>
              <a:rPr lang="en-US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MRI</a:t>
            </a:r>
            <a:endParaRPr lang="en-US" b="1" i="1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C27D7915-C174-4EF2-9B0F-4F546788AA5F}"/>
              </a:ext>
            </a:extLst>
          </p:cNvPr>
          <p:cNvSpPr/>
          <p:nvPr/>
        </p:nvSpPr>
        <p:spPr bwMode="auto">
          <a:xfrm>
            <a:off x="1517451" y="886817"/>
            <a:ext cx="6109097" cy="548878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  <a:ln w="38100"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65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Rezonanca</a:t>
            </a: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Magnetike</a:t>
            </a: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Bërthamore</a:t>
            </a: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(MRI)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5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552764A-5AEA-428B-B16E-28448B44ACCF}"/>
              </a:ext>
            </a:extLst>
          </p:cNvPr>
          <p:cNvSpPr/>
          <p:nvPr/>
        </p:nvSpPr>
        <p:spPr>
          <a:xfrm>
            <a:off x="76199" y="1625238"/>
            <a:ext cx="8991600" cy="1494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en-US" sz="16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Imazhet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paraqesin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:</a:t>
            </a:r>
          </a:p>
          <a:p>
            <a:pPr marL="257175" indent="-257175">
              <a:lnSpc>
                <a:spcPct val="200000"/>
              </a:lnSpc>
              <a:buFont typeface="Arial" panose="020B0604020202020204" pitchFamily="34" charset="0"/>
              <a:buChar char="•"/>
              <a:defRPr/>
            </a:pPr>
            <a:r>
              <a:rPr lang="en-US" sz="16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një</a:t>
            </a:r>
            <a:r>
              <a:rPr lang="en-US" sz="16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6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seksion</a:t>
            </a:r>
            <a:r>
              <a:rPr lang="en-US" sz="16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6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dypërmasor</a:t>
            </a:r>
            <a:r>
              <a:rPr lang="en-US" sz="16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të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trupit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të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njeriut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pPr marL="257175" indent="-257175">
              <a:lnSpc>
                <a:spcPct val="200000"/>
              </a:lnSpc>
              <a:buFont typeface="Arial" panose="020B0604020202020204" pitchFamily="34" charset="0"/>
              <a:buChar char="•"/>
              <a:defRPr/>
            </a:pPr>
            <a:r>
              <a:rPr lang="en-US" sz="16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Pozicionet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 e </a:t>
            </a:r>
            <a:r>
              <a:rPr lang="en-US" sz="16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seksionit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mund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të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ndryshojnë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në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mënyrë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që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të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6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përftohet</a:t>
            </a:r>
            <a:r>
              <a:rPr lang="en-US" sz="16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6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informacion</a:t>
            </a:r>
            <a:r>
              <a:rPr lang="en-US" sz="16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6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mbi</a:t>
            </a:r>
            <a:r>
              <a:rPr lang="en-US" sz="16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6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të</a:t>
            </a:r>
            <a:r>
              <a:rPr lang="en-US" sz="16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6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gjithë</a:t>
            </a:r>
            <a:r>
              <a:rPr lang="en-US" sz="16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6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vëllimin</a:t>
            </a:r>
            <a:r>
              <a:rPr lang="en-US" sz="1600" i="1" dirty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en-US" sz="1600" dirty="0"/>
          </a:p>
        </p:txBody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2879C9AB-D9E0-4C36-AB5F-F781D24B90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7" t="67488" r="4939" b="641"/>
          <a:stretch>
            <a:fillRect/>
          </a:stretch>
        </p:blipFill>
        <p:spPr bwMode="auto">
          <a:xfrm>
            <a:off x="838200" y="3472774"/>
            <a:ext cx="274201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2">
            <a:extLst>
              <a:ext uri="{FF2B5EF4-FFF2-40B4-BE49-F238E27FC236}">
                <a16:creationId xmlns:a16="http://schemas.microsoft.com/office/drawing/2014/main" id="{C2CD68B9-4CD2-42DD-B640-10008E86C2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6200" y="4657277"/>
            <a:ext cx="4914304" cy="115096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algn="just">
              <a:lnSpc>
                <a:spcPct val="150000"/>
              </a:lnSpc>
              <a:spcAft>
                <a:spcPts val="600"/>
              </a:spcAft>
              <a:defRPr/>
            </a:pPr>
            <a:r>
              <a:rPr lang="en-US" altLang="en-US" sz="1600" dirty="0" err="1">
                <a:latin typeface="Times New Roman" panose="02020603050405020304" pitchFamily="18" charset="0"/>
              </a:rPr>
              <a:t>Imazhe</a:t>
            </a:r>
            <a:r>
              <a:rPr lang="en-US" altLang="en-US" sz="1600" dirty="0">
                <a:latin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</a:rPr>
              <a:t>ballore</a:t>
            </a:r>
            <a:r>
              <a:rPr lang="en-US" altLang="en-US" sz="1600" dirty="0">
                <a:latin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</a:rPr>
              <a:t>të</a:t>
            </a:r>
            <a:r>
              <a:rPr lang="en-US" altLang="en-US" sz="1600" dirty="0">
                <a:latin typeface="Times New Roman" panose="02020603050405020304" pitchFamily="18" charset="0"/>
              </a:rPr>
              <a:t> MRI. </a:t>
            </a:r>
            <a:r>
              <a:rPr lang="en-US" altLang="en-US" sz="1600" dirty="0" err="1">
                <a:latin typeface="Times New Roman" panose="02020603050405020304" pitchFamily="18" charset="0"/>
              </a:rPr>
              <a:t>Tek</a:t>
            </a:r>
            <a:r>
              <a:rPr lang="en-US" altLang="en-US" sz="1600" dirty="0">
                <a:latin typeface="Times New Roman" panose="02020603050405020304" pitchFamily="18" charset="0"/>
              </a:rPr>
              <a:t> (</a:t>
            </a:r>
            <a:r>
              <a:rPr lang="en-US" altLang="en-US" sz="1600" b="1" dirty="0">
                <a:latin typeface="Times New Roman" panose="02020603050405020304" pitchFamily="18" charset="0"/>
              </a:rPr>
              <a:t>c</a:t>
            </a:r>
            <a:r>
              <a:rPr lang="en-US" altLang="en-US" sz="1600" dirty="0">
                <a:latin typeface="Times New Roman" panose="02020603050405020304" pitchFamily="18" charset="0"/>
              </a:rPr>
              <a:t>) </a:t>
            </a:r>
            <a:r>
              <a:rPr lang="en-US" altLang="en-US" sz="1600" dirty="0" err="1">
                <a:latin typeface="Times New Roman" panose="02020603050405020304" pitchFamily="18" charset="0"/>
              </a:rPr>
              <a:t>është</a:t>
            </a:r>
            <a:r>
              <a:rPr lang="en-US" altLang="en-US" sz="1600" dirty="0">
                <a:latin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</a:rPr>
              <a:t>paraqitur</a:t>
            </a:r>
            <a:r>
              <a:rPr lang="en-US" altLang="en-US" sz="1600" dirty="0">
                <a:latin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</a:rPr>
              <a:t>një</a:t>
            </a:r>
            <a:r>
              <a:rPr lang="en-US" altLang="en-US" sz="1600" dirty="0">
                <a:latin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</a:rPr>
              <a:t>seksion</a:t>
            </a:r>
            <a:r>
              <a:rPr lang="en-US" altLang="en-US" sz="1600" dirty="0">
                <a:latin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</a:rPr>
              <a:t>seksion</a:t>
            </a:r>
            <a:r>
              <a:rPr lang="en-US" altLang="en-US" sz="1600" dirty="0">
                <a:latin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</a:rPr>
              <a:t>i</a:t>
            </a:r>
            <a:r>
              <a:rPr lang="en-US" altLang="en-US" sz="1600" dirty="0">
                <a:latin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</a:rPr>
              <a:t>gjymtyrëve</a:t>
            </a:r>
            <a:r>
              <a:rPr lang="en-US" altLang="en-US" sz="1600" dirty="0">
                <a:latin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</a:rPr>
              <a:t>të</a:t>
            </a:r>
            <a:r>
              <a:rPr lang="en-US" altLang="en-US" sz="1600" dirty="0">
                <a:latin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</a:rPr>
              <a:t>poshtme</a:t>
            </a:r>
            <a:r>
              <a:rPr lang="en-US" altLang="en-US" sz="1600" dirty="0">
                <a:latin typeface="Times New Roman" panose="02020603050405020304" pitchFamily="18" charset="0"/>
              </a:rPr>
              <a:t> (e </a:t>
            </a:r>
            <a:r>
              <a:rPr lang="en-US" altLang="en-US" sz="1600" dirty="0" err="1">
                <a:latin typeface="Times New Roman" panose="02020603050405020304" pitchFamily="18" charset="0"/>
              </a:rPr>
              <a:t>përqëndruar</a:t>
            </a:r>
            <a:r>
              <a:rPr lang="en-US" altLang="en-US" sz="1600" dirty="0">
                <a:latin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</a:rPr>
              <a:t>tek</a:t>
            </a:r>
            <a:r>
              <a:rPr lang="en-US" altLang="en-US" sz="1600" dirty="0">
                <a:latin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</a:rPr>
              <a:t>gjuri</a:t>
            </a:r>
            <a:r>
              <a:rPr lang="en-US" altLang="en-US" sz="1600" dirty="0">
                <a:latin typeface="Times New Roman" panose="02020603050405020304" pitchFamily="18" charset="0"/>
              </a:rPr>
              <a:t>)</a:t>
            </a:r>
            <a:endParaRPr lang="en-US" altLang="en-US" sz="16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F4171B-E63F-400F-858D-8D55D8599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214CD-9536-4276-8B89-AB176D144930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D15157-B42A-4F66-8973-575995D7A07E}"/>
              </a:ext>
            </a:extLst>
          </p:cNvPr>
          <p:cNvSpPr txBox="1"/>
          <p:nvPr/>
        </p:nvSpPr>
        <p:spPr>
          <a:xfrm>
            <a:off x="990600" y="3973793"/>
            <a:ext cx="7809689" cy="2264081"/>
          </a:xfrm>
          <a:prstGeom prst="rect">
            <a:avLst/>
          </a:prstGeom>
          <a:noFill/>
          <a:ln>
            <a:solidFill>
              <a:srgbClr val="FFFF99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Metodat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e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diagnostikimit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që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përdoren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për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ndërtimin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imazhit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dixhital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tomografik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janë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  <a:defRPr/>
            </a:pPr>
            <a:r>
              <a:rPr lang="en-US" sz="1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Tomografia</a:t>
            </a:r>
            <a:r>
              <a:rPr lang="en-US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 </a:t>
            </a:r>
            <a:r>
              <a:rPr lang="en-US" sz="1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kompjuterizuar</a:t>
            </a:r>
            <a:r>
              <a:rPr lang="en-US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Computed Tomography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ose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  <a:defRPr/>
            </a:pPr>
            <a:r>
              <a:rPr lang="en-US" altLang="en-US" sz="1600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Tomografia</a:t>
            </a:r>
            <a:r>
              <a:rPr lang="en-US" altLang="en-US" sz="16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 </a:t>
            </a:r>
            <a:r>
              <a:rPr lang="en-US" altLang="en-US" sz="1600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një</a:t>
            </a:r>
            <a:r>
              <a:rPr lang="en-US" altLang="en-US" sz="16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00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fotoni</a:t>
            </a:r>
            <a:r>
              <a:rPr lang="en-US" altLang="en-US" sz="16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00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të</a:t>
            </a:r>
            <a:r>
              <a:rPr lang="en-US" altLang="en-US" sz="16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00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vetëm</a:t>
            </a:r>
            <a:r>
              <a:rPr lang="en-US" altLang="en-US" sz="16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altLang="en-US" sz="1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Single Photon Emission Computed Tomography</a:t>
            </a:r>
            <a:r>
              <a:rPr lang="en-US" altLang="en-US" sz="16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en-US" alt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ose</a:t>
            </a:r>
            <a:r>
              <a:rPr lang="en-US" alt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SPECT;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  <a:defRPr/>
            </a:pPr>
            <a:r>
              <a:rPr lang="en-US" altLang="en-US" sz="1600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Tomografia</a:t>
            </a:r>
            <a:r>
              <a:rPr lang="en-US" altLang="en-US" sz="16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 </a:t>
            </a:r>
            <a:r>
              <a:rPr lang="en-US" altLang="en-US" sz="1600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Pozitronit</a:t>
            </a:r>
            <a:r>
              <a:rPr lang="en-US" altLang="en-US" sz="16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altLang="en-US" sz="1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Positron Emission Tomography</a:t>
            </a:r>
            <a:r>
              <a:rPr lang="en-US" altLang="en-US" sz="16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en-US" altLang="en-US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ose</a:t>
            </a:r>
            <a:r>
              <a:rPr lang="en-US" alt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PET;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  <a:defRPr/>
            </a:pPr>
            <a:r>
              <a:rPr lang="en-US" altLang="en-US" sz="1600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Rezonanca</a:t>
            </a:r>
            <a:r>
              <a:rPr lang="en-US" altLang="en-US" sz="16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00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Magnetike</a:t>
            </a:r>
            <a:r>
              <a:rPr lang="en-US" altLang="en-US" sz="16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00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Bërthamore</a:t>
            </a:r>
            <a:r>
              <a:rPr lang="en-US" alt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ose</a:t>
            </a:r>
            <a:r>
              <a:rPr lang="en-US" alt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MRI;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F6E7443-D620-492E-B34F-5BF576F8F2A9}"/>
              </a:ext>
            </a:extLst>
          </p:cNvPr>
          <p:cNvSpPr txBox="1"/>
          <p:nvPr/>
        </p:nvSpPr>
        <p:spPr>
          <a:xfrm>
            <a:off x="685224" y="1715302"/>
            <a:ext cx="7608267" cy="17045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Metodat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diagnostikimit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përdoren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për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përftimin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imazheve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mjekësore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të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cilat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klasifikojmë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Imazhe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analoge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Imazhe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dixhitale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8" name="Text Box 4">
            <a:extLst>
              <a:ext uri="{FF2B5EF4-FFF2-40B4-BE49-F238E27FC236}">
                <a16:creationId xmlns:a16="http://schemas.microsoft.com/office/drawing/2014/main" id="{BD684AE8-8A6C-4F26-A409-84FE79C722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915592"/>
            <a:ext cx="8839200" cy="40011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000" b="1" dirty="0" err="1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Metodat</a:t>
            </a:r>
            <a:r>
              <a:rPr lang="en-GB" sz="20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e </a:t>
            </a:r>
            <a:r>
              <a:rPr lang="en-GB" sz="2000" b="1" dirty="0" err="1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diagnostikimit</a:t>
            </a:r>
            <a:endParaRPr lang="en-US" sz="2000" b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9" name="Picture 8" descr="Untitled-1.jpg">
            <a:extLst>
              <a:ext uri="{FF2B5EF4-FFF2-40B4-BE49-F238E27FC236}">
                <a16:creationId xmlns:a16="http://schemas.microsoft.com/office/drawing/2014/main" id="{397A4729-95CD-49CE-9132-248BEA12DDAD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284500" y="1905000"/>
            <a:ext cx="253549" cy="274320"/>
          </a:xfrm>
          <a:prstGeom prst="rect">
            <a:avLst/>
          </a:prstGeom>
        </p:spPr>
      </p:pic>
      <p:pic>
        <p:nvPicPr>
          <p:cNvPr id="10" name="Picture 9" descr="Untitled-1.jpg">
            <a:extLst>
              <a:ext uri="{FF2B5EF4-FFF2-40B4-BE49-F238E27FC236}">
                <a16:creationId xmlns:a16="http://schemas.microsoft.com/office/drawing/2014/main" id="{A823F0F8-2BCC-4B05-8E62-9E35DCF86DD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545133" y="4114800"/>
            <a:ext cx="253549" cy="27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47416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2839D1-AD92-41DB-AEC2-347BCABC60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29400" y="6509678"/>
            <a:ext cx="2133600" cy="244475"/>
          </a:xfrm>
        </p:spPr>
        <p:txBody>
          <a:bodyPr/>
          <a:lstStyle/>
          <a:p>
            <a:fld id="{55A214CD-9536-4276-8B89-AB176D144930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4BE698A-BCB8-482E-BAF2-F43F1721AFDB}"/>
              </a:ext>
            </a:extLst>
          </p:cNvPr>
          <p:cNvSpPr/>
          <p:nvPr/>
        </p:nvSpPr>
        <p:spPr>
          <a:xfrm>
            <a:off x="152400" y="1524000"/>
            <a:ext cx="6018003" cy="1278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Qëllimi</a:t>
            </a:r>
            <a:r>
              <a:rPr lang="en-US" sz="1600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600" b="1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en-US" sz="1600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600" b="1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ndërtimit</a:t>
            </a:r>
            <a:r>
              <a:rPr lang="en-US" sz="1600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600" b="1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të</a:t>
            </a:r>
            <a:r>
              <a:rPr lang="en-US" sz="1600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600" b="1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imazhit</a:t>
            </a:r>
            <a:r>
              <a:rPr lang="en-US" sz="1600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600" b="1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tomografik</a:t>
            </a:r>
            <a:r>
              <a:rPr lang="en-US" sz="1600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konsiston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në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:</a:t>
            </a:r>
          </a:p>
          <a:p>
            <a:pPr marL="342900" indent="-3429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përcaktimin</a:t>
            </a:r>
            <a:r>
              <a:rPr lang="en-US" sz="1600" i="1" dirty="0">
                <a:latin typeface="Times New Roman" panose="02020603050405020304" pitchFamily="18" charset="0"/>
                <a:ea typeface="Calibri" panose="020F0502020204030204" pitchFamily="34" charset="0"/>
              </a:rPr>
              <a:t> e </a:t>
            </a:r>
            <a:r>
              <a:rPr lang="en-US" sz="16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funksionit</a:t>
            </a:r>
            <a:r>
              <a:rPr lang="en-US" sz="1600" i="1" dirty="0">
                <a:latin typeface="Times New Roman" panose="02020603050405020304" pitchFamily="18" charset="0"/>
                <a:ea typeface="Calibri" panose="020F0502020204030204" pitchFamily="34" charset="0"/>
              </a:rPr>
              <a:t> f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(</a:t>
            </a:r>
            <a:r>
              <a:rPr lang="en-US" sz="16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x</a:t>
            </a:r>
            <a:r>
              <a:rPr lang="en-US" sz="16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,</a:t>
            </a:r>
            <a:r>
              <a:rPr lang="en-US" sz="16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y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), </a:t>
            </a:r>
            <a:r>
              <a:rPr lang="en-US" sz="16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që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përshkruan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6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tonalitet</a:t>
            </a:r>
            <a:r>
              <a:rPr lang="en-US" sz="1600" i="1" dirty="0">
                <a:latin typeface="Times New Roman" panose="02020603050405020304" pitchFamily="18" charset="0"/>
                <a:ea typeface="Calibri" panose="020F0502020204030204" pitchFamily="34" charset="0"/>
              </a:rPr>
              <a:t> e </a:t>
            </a:r>
            <a:r>
              <a:rPr lang="en-US" sz="16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ndryshme</a:t>
            </a:r>
            <a:r>
              <a:rPr lang="en-US" sz="16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6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të</a:t>
            </a:r>
            <a:r>
              <a:rPr lang="en-US" sz="16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6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ngjyrës</a:t>
            </a:r>
            <a:r>
              <a:rPr lang="en-US" sz="16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6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gri</a:t>
            </a:r>
            <a:r>
              <a:rPr lang="en-US" sz="16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të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pranishme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në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një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 plan </a:t>
            </a:r>
            <a:r>
              <a:rPr lang="en-US" sz="16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të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veçantë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të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objektit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en-US" sz="1600" dirty="0">
              <a:latin typeface="+mn-lt"/>
            </a:endParaRPr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A4BAEF6E-BBB8-4179-82E8-51D3D004824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85" t="8557" r="3076" b="5580"/>
          <a:stretch/>
        </p:blipFill>
        <p:spPr bwMode="auto">
          <a:xfrm>
            <a:off x="6458559" y="3677164"/>
            <a:ext cx="2192526" cy="2834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">
            <a:extLst>
              <a:ext uri="{FF2B5EF4-FFF2-40B4-BE49-F238E27FC236}">
                <a16:creationId xmlns:a16="http://schemas.microsoft.com/office/drawing/2014/main" id="{2F1D4C96-7072-4062-A52B-FC81174578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6" t="-336" r="8742" b="5505"/>
          <a:stretch/>
        </p:blipFill>
        <p:spPr bwMode="auto">
          <a:xfrm>
            <a:off x="300777" y="4630696"/>
            <a:ext cx="2333331" cy="2103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2">
            <a:extLst>
              <a:ext uri="{FF2B5EF4-FFF2-40B4-BE49-F238E27FC236}">
                <a16:creationId xmlns:a16="http://schemas.microsoft.com/office/drawing/2014/main" id="{5ED0814F-7CE0-4257-AD80-5C7F40DFDE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68709" y="5010999"/>
            <a:ext cx="2606581" cy="95410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400" dirty="0">
                <a:latin typeface="Times New Roman" panose="02020603050405020304" pitchFamily="18" charset="0"/>
              </a:rPr>
              <a:t>Planet </a:t>
            </a:r>
            <a:r>
              <a:rPr lang="en-US" altLang="en-US" sz="1400" dirty="0" err="1">
                <a:latin typeface="Times New Roman" panose="02020603050405020304" pitchFamily="18" charset="0"/>
              </a:rPr>
              <a:t>tomografike</a:t>
            </a:r>
            <a:r>
              <a:rPr lang="en-US" altLang="en-US" sz="1400" dirty="0">
                <a:latin typeface="Times New Roman" panose="02020603050405020304" pitchFamily="18" charset="0"/>
              </a:rPr>
              <a:t>. 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400" i="1" dirty="0">
                <a:latin typeface="Times New Roman" panose="02020603050405020304" pitchFamily="18" charset="0"/>
              </a:rPr>
              <a:t>            </a:t>
            </a:r>
            <a:r>
              <a:rPr lang="en-US" altLang="en-US" sz="1400" i="1" dirty="0" err="1">
                <a:latin typeface="Times New Roman" panose="02020603050405020304" pitchFamily="18" charset="0"/>
              </a:rPr>
              <a:t>Plani</a:t>
            </a:r>
            <a:r>
              <a:rPr lang="en-US" altLang="en-US" sz="1400" i="1" dirty="0">
                <a:latin typeface="Times New Roman" panose="02020603050405020304" pitchFamily="18" charset="0"/>
              </a:rPr>
              <a:t> </a:t>
            </a:r>
            <a:r>
              <a:rPr lang="en-US" altLang="en-US" sz="1400" i="1" dirty="0" err="1">
                <a:latin typeface="Times New Roman" panose="02020603050405020304" pitchFamily="18" charset="0"/>
              </a:rPr>
              <a:t>tërthor</a:t>
            </a:r>
            <a:r>
              <a:rPr lang="en-US" altLang="en-US" sz="1400" dirty="0">
                <a:latin typeface="Times New Roman" panose="02020603050405020304" pitchFamily="18" charset="0"/>
              </a:rPr>
              <a:t> (</a:t>
            </a:r>
            <a:r>
              <a:rPr lang="en-US" altLang="en-US" sz="1400" b="1" i="1" dirty="0">
                <a:latin typeface="Times New Roman" panose="02020603050405020304" pitchFamily="18" charset="0"/>
              </a:rPr>
              <a:t>T</a:t>
            </a:r>
            <a:r>
              <a:rPr lang="en-US" altLang="en-US" sz="1400" dirty="0">
                <a:latin typeface="Times New Roman" panose="02020603050405020304" pitchFamily="18" charset="0"/>
              </a:rPr>
              <a:t>)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400" i="1" dirty="0">
                <a:latin typeface="Times New Roman" panose="02020603050405020304" pitchFamily="18" charset="0"/>
              </a:rPr>
              <a:t>            </a:t>
            </a:r>
            <a:r>
              <a:rPr lang="en-US" altLang="en-US" sz="1400" i="1" dirty="0" err="1">
                <a:latin typeface="Times New Roman" panose="02020603050405020304" pitchFamily="18" charset="0"/>
              </a:rPr>
              <a:t>Plani</a:t>
            </a:r>
            <a:r>
              <a:rPr lang="en-US" altLang="en-US" sz="1400" i="1" dirty="0">
                <a:latin typeface="Times New Roman" panose="02020603050405020304" pitchFamily="18" charset="0"/>
              </a:rPr>
              <a:t> </a:t>
            </a:r>
            <a:r>
              <a:rPr lang="en-US" altLang="en-US" sz="1400" i="1" dirty="0" err="1">
                <a:latin typeface="Times New Roman" panose="02020603050405020304" pitchFamily="18" charset="0"/>
              </a:rPr>
              <a:t>ballor</a:t>
            </a:r>
            <a:r>
              <a:rPr lang="en-US" altLang="en-US" sz="1400" dirty="0">
                <a:latin typeface="Times New Roman" panose="02020603050405020304" pitchFamily="18" charset="0"/>
              </a:rPr>
              <a:t> (</a:t>
            </a:r>
            <a:r>
              <a:rPr lang="en-US" altLang="en-US" sz="1400" b="1" i="1" dirty="0">
                <a:latin typeface="Times New Roman" panose="02020603050405020304" pitchFamily="18" charset="0"/>
              </a:rPr>
              <a:t>F</a:t>
            </a:r>
            <a:r>
              <a:rPr lang="en-US" altLang="en-US" sz="1400" dirty="0">
                <a:latin typeface="Times New Roman" panose="02020603050405020304" pitchFamily="18" charset="0"/>
              </a:rPr>
              <a:t>)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400" i="1" dirty="0">
                <a:latin typeface="Times New Roman" panose="02020603050405020304" pitchFamily="18" charset="0"/>
              </a:rPr>
              <a:t>            </a:t>
            </a:r>
            <a:r>
              <a:rPr lang="en-US" altLang="en-US" sz="1400" i="1" dirty="0" err="1">
                <a:latin typeface="Times New Roman" panose="02020603050405020304" pitchFamily="18" charset="0"/>
              </a:rPr>
              <a:t>Plani</a:t>
            </a:r>
            <a:r>
              <a:rPr lang="en-US" altLang="en-US" sz="1400" i="1" dirty="0">
                <a:latin typeface="Times New Roman" panose="02020603050405020304" pitchFamily="18" charset="0"/>
              </a:rPr>
              <a:t> </a:t>
            </a:r>
            <a:r>
              <a:rPr lang="en-US" altLang="en-US" sz="1400" i="1" dirty="0" err="1">
                <a:latin typeface="Times New Roman" panose="02020603050405020304" pitchFamily="18" charset="0"/>
              </a:rPr>
              <a:t>shigjetor</a:t>
            </a:r>
            <a:r>
              <a:rPr lang="en-US" altLang="en-US" sz="1400" dirty="0">
                <a:latin typeface="Times New Roman" panose="02020603050405020304" pitchFamily="18" charset="0"/>
              </a:rPr>
              <a:t> (</a:t>
            </a:r>
            <a:r>
              <a:rPr lang="en-US" altLang="en-US" sz="1400" b="1" i="1" dirty="0">
                <a:latin typeface="Times New Roman" panose="02020603050405020304" pitchFamily="18" charset="0"/>
              </a:rPr>
              <a:t>S</a:t>
            </a:r>
            <a:r>
              <a:rPr lang="en-US" altLang="en-US" sz="1400" dirty="0">
                <a:latin typeface="Times New Roman" panose="02020603050405020304" pitchFamily="18" charset="0"/>
              </a:rPr>
              <a:t>)</a:t>
            </a:r>
            <a:endParaRPr lang="en-US" altLang="en-US" sz="1400" dirty="0">
              <a:latin typeface="Arial" panose="020B0604020202020204" pitchFamily="34" charset="0"/>
            </a:endParaRPr>
          </a:p>
        </p:txBody>
      </p:sp>
      <p:pic>
        <p:nvPicPr>
          <p:cNvPr id="10" name="Picture 3">
            <a:extLst>
              <a:ext uri="{FF2B5EF4-FFF2-40B4-BE49-F238E27FC236}">
                <a16:creationId xmlns:a16="http://schemas.microsoft.com/office/drawing/2014/main" id="{5F676002-8556-439F-A7CB-690FB3D184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7" t="4077" r="49259" b="5579"/>
          <a:stretch/>
        </p:blipFill>
        <p:spPr bwMode="auto">
          <a:xfrm>
            <a:off x="6424959" y="1184704"/>
            <a:ext cx="1884320" cy="2194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CED942E-E6F0-4A71-801B-A6B12C950424}"/>
              </a:ext>
            </a:extLst>
          </p:cNvPr>
          <p:cNvSpPr txBox="1"/>
          <p:nvPr/>
        </p:nvSpPr>
        <p:spPr>
          <a:xfrm>
            <a:off x="228600" y="3575765"/>
            <a:ext cx="5562599" cy="7864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1600" dirty="0">
                <a:latin typeface="Times New Roman" panose="02020603050405020304" pitchFamily="18" charset="0"/>
                <a:cs typeface="Calibri" panose="020F0502020204030204" pitchFamily="34" charset="0"/>
              </a:rPr>
              <a:t>Planet </a:t>
            </a:r>
            <a:r>
              <a:rPr lang="en-US" altLang="en-US" sz="1600" dirty="0" err="1">
                <a:latin typeface="Times New Roman" panose="02020603050405020304" pitchFamily="18" charset="0"/>
                <a:cs typeface="Calibri" panose="020F0502020204030204" pitchFamily="34" charset="0"/>
              </a:rPr>
              <a:t>gjeometrike</a:t>
            </a:r>
            <a:r>
              <a:rPr lang="en-US" altLang="en-US" sz="1600" dirty="0"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cs typeface="Calibri" panose="020F0502020204030204" pitchFamily="34" charset="0"/>
              </a:rPr>
              <a:t>standarte</a:t>
            </a:r>
            <a:r>
              <a:rPr lang="en-US" altLang="en-US" sz="1600" dirty="0"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cs typeface="Calibri" panose="020F0502020204030204" pitchFamily="34" charset="0"/>
              </a:rPr>
              <a:t>që</a:t>
            </a:r>
            <a:r>
              <a:rPr lang="en-US" altLang="en-US" sz="1600" dirty="0"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cs typeface="Calibri" panose="020F0502020204030204" pitchFamily="34" charset="0"/>
              </a:rPr>
              <a:t>përdoren</a:t>
            </a:r>
            <a:r>
              <a:rPr lang="en-US" altLang="en-US" sz="1600" dirty="0"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cs typeface="Calibri" panose="020F0502020204030204" pitchFamily="34" charset="0"/>
              </a:rPr>
              <a:t>në</a:t>
            </a:r>
            <a:r>
              <a:rPr lang="en-US" altLang="en-US" sz="1600" dirty="0"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cs typeface="Calibri" panose="020F0502020204030204" pitchFamily="34" charset="0"/>
              </a:rPr>
              <a:t>tomografi</a:t>
            </a:r>
            <a:r>
              <a:rPr lang="en-US" altLang="en-US" sz="1600" dirty="0"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cs typeface="Calibri" panose="020F0502020204030204" pitchFamily="34" charset="0"/>
              </a:rPr>
              <a:t>janë</a:t>
            </a:r>
            <a:r>
              <a:rPr lang="en-US" altLang="en-US" sz="1600" dirty="0"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cs typeface="Calibri" panose="020F0502020204030204" pitchFamily="34" charset="0"/>
              </a:rPr>
              <a:t>paraqitur</a:t>
            </a:r>
            <a:r>
              <a:rPr lang="en-US" altLang="en-US" sz="1600" dirty="0"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cs typeface="Calibri" panose="020F0502020204030204" pitchFamily="34" charset="0"/>
              </a:rPr>
              <a:t>në</a:t>
            </a:r>
            <a:r>
              <a:rPr lang="en-US" altLang="en-US" sz="1600" dirty="0"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cs typeface="Calibri" panose="020F0502020204030204" pitchFamily="34" charset="0"/>
              </a:rPr>
              <a:t>figurë</a:t>
            </a:r>
            <a:endParaRPr lang="en-US" sz="1600" dirty="0"/>
          </a:p>
        </p:txBody>
      </p:sp>
      <p:sp>
        <p:nvSpPr>
          <p:cNvPr id="13" name="Text Box 4">
            <a:extLst>
              <a:ext uri="{FF2B5EF4-FFF2-40B4-BE49-F238E27FC236}">
                <a16:creationId xmlns:a16="http://schemas.microsoft.com/office/drawing/2014/main" id="{6A864EBB-CB93-4AFE-B914-225C506BC0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915592"/>
            <a:ext cx="8839200" cy="40011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000" b="1" dirty="0" err="1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Imazhi</a:t>
            </a:r>
            <a:r>
              <a:rPr lang="en-GB" sz="2000" b="1" dirty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GB" sz="2000" b="1" dirty="0" err="1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tomografik</a:t>
            </a:r>
            <a:endParaRPr lang="en-US" sz="2000" b="1" dirty="0">
              <a:solidFill>
                <a:srgbClr val="66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4" name="Picture 5" descr="images (8).jpg">
            <a:extLst>
              <a:ext uri="{FF2B5EF4-FFF2-40B4-BE49-F238E27FC236}">
                <a16:creationId xmlns:a16="http://schemas.microsoft.com/office/drawing/2014/main" id="{657A0F98-AB2F-4D6D-AE4C-5E3B8941E25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/>
          <a:srcRect t="21457" b="28544"/>
          <a:stretch/>
        </p:blipFill>
        <p:spPr bwMode="auto">
          <a:xfrm flipH="1">
            <a:off x="2752828" y="5546589"/>
            <a:ext cx="365760" cy="182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5" descr="images (8).jpg">
            <a:extLst>
              <a:ext uri="{FF2B5EF4-FFF2-40B4-BE49-F238E27FC236}">
                <a16:creationId xmlns:a16="http://schemas.microsoft.com/office/drawing/2014/main" id="{B03C89D3-6260-4FD9-890A-3966C3E1815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/>
          <a:srcRect t="21457" b="28544"/>
          <a:stretch/>
        </p:blipFill>
        <p:spPr bwMode="auto">
          <a:xfrm>
            <a:off x="5875290" y="2589657"/>
            <a:ext cx="365760" cy="182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920496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4">
            <a:extLst>
              <a:ext uri="{FF2B5EF4-FFF2-40B4-BE49-F238E27FC236}">
                <a16:creationId xmlns:a16="http://schemas.microsoft.com/office/drawing/2014/main" id="{B00A95B3-EC01-4803-AEE4-8768D25E6AE9}"/>
              </a:ext>
            </a:extLst>
          </p:cNvPr>
          <p:cNvGrpSpPr>
            <a:grpSpLocks/>
          </p:cNvGrpSpPr>
          <p:nvPr/>
        </p:nvGrpSpPr>
        <p:grpSpPr bwMode="auto">
          <a:xfrm>
            <a:off x="281709" y="957479"/>
            <a:ext cx="4518891" cy="550069"/>
            <a:chOff x="3296654" y="1130968"/>
            <a:chExt cx="7026442" cy="733927"/>
          </a:xfrm>
        </p:grpSpPr>
        <p:sp>
          <p:nvSpPr>
            <p:cNvPr id="3" name="Rounded Rectangle 2">
              <a:extLst>
                <a:ext uri="{FF2B5EF4-FFF2-40B4-BE49-F238E27FC236}">
                  <a16:creationId xmlns:a16="http://schemas.microsoft.com/office/drawing/2014/main" id="{1D7A99EC-2BBB-4BDB-8847-94FC3EA52D2A}"/>
                </a:ext>
              </a:extLst>
            </p:cNvPr>
            <p:cNvSpPr/>
            <p:nvPr/>
          </p:nvSpPr>
          <p:spPr>
            <a:xfrm>
              <a:off x="3296654" y="1130968"/>
              <a:ext cx="7026442" cy="733927"/>
            </a:xfrm>
            <a:prstGeom prst="roundRect">
              <a:avLst/>
            </a:prstGeom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7875754F-2BA4-4E63-8856-0CC8DBFCE15E}"/>
                </a:ext>
              </a:extLst>
            </p:cNvPr>
            <p:cNvSpPr/>
            <p:nvPr/>
          </p:nvSpPr>
          <p:spPr>
            <a:xfrm>
              <a:off x="4408128" y="1236321"/>
              <a:ext cx="4809233" cy="5543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100" dirty="0" err="1">
                  <a:ln w="0"/>
                  <a:effectLst>
                    <a:glow rad="63500">
                      <a:schemeClr val="accent1">
                        <a:satMod val="175000"/>
                        <a:alpha val="40000"/>
                      </a:schemeClr>
                    </a:glow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Calibri" panose="020F0502020204030204" pitchFamily="34" charset="0"/>
                </a:rPr>
                <a:t>Tomografia</a:t>
              </a:r>
              <a:r>
                <a:rPr lang="en-US" sz="2100" b="1" spc="38" dirty="0">
                  <a:ln w="0"/>
                  <a:solidFill>
                    <a:schemeClr val="bg2"/>
                  </a:solidFill>
                  <a:effectLst>
                    <a:glow rad="63500">
                      <a:schemeClr val="accent1">
                        <a:satMod val="175000"/>
                        <a:alpha val="40000"/>
                      </a:schemeClr>
                    </a:glow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latin typeface="Times New Roman" panose="02020603050405020304" pitchFamily="18" charset="0"/>
                  <a:ea typeface="Calibri" panose="020F0502020204030204" pitchFamily="34" charset="0"/>
                </a:rPr>
                <a:t> </a:t>
              </a:r>
              <a:r>
                <a:rPr lang="en-US" sz="2100" dirty="0" err="1">
                  <a:ln w="0"/>
                  <a:effectLst>
                    <a:glow rad="63500">
                      <a:schemeClr val="accent1">
                        <a:satMod val="175000"/>
                        <a:alpha val="40000"/>
                      </a:schemeClr>
                    </a:glow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Calibri" panose="020F0502020204030204" pitchFamily="34" charset="0"/>
                </a:rPr>
                <a:t>Kompjuterike</a:t>
              </a:r>
              <a:r>
                <a:rPr lang="en-US" sz="2100" b="1" spc="38" dirty="0">
                  <a:ln w="0"/>
                  <a:solidFill>
                    <a:schemeClr val="bg2"/>
                  </a:solidFill>
                  <a:effectLst>
                    <a:glow rad="63500">
                      <a:schemeClr val="accent1">
                        <a:satMod val="175000"/>
                        <a:alpha val="40000"/>
                      </a:schemeClr>
                    </a:glow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latin typeface="Times New Roman" panose="02020603050405020304" pitchFamily="18" charset="0"/>
                  <a:ea typeface="Calibri" panose="020F0502020204030204" pitchFamily="34" charset="0"/>
                </a:rPr>
                <a:t> </a:t>
              </a:r>
              <a:r>
                <a:rPr lang="en-US" sz="2100" dirty="0">
                  <a:ln w="0"/>
                  <a:effectLst>
                    <a:glow rad="63500">
                      <a:schemeClr val="accent1">
                        <a:satMod val="175000"/>
                        <a:alpha val="40000"/>
                      </a:schemeClr>
                    </a:glow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Calibri" panose="020F0502020204030204" pitchFamily="34" charset="0"/>
                </a:rPr>
                <a:t>(CT)</a:t>
              </a:r>
              <a:endParaRPr lang="en-US" sz="2100" b="1" spc="38" dirty="0">
                <a:ln w="0"/>
                <a:solidFill>
                  <a:schemeClr val="bg2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endParaRPr>
            </a:p>
          </p:txBody>
        </p:sp>
      </p:grpSp>
      <p:sp>
        <p:nvSpPr>
          <p:cNvPr id="6147" name="Rectangle 5">
            <a:extLst>
              <a:ext uri="{FF2B5EF4-FFF2-40B4-BE49-F238E27FC236}">
                <a16:creationId xmlns:a16="http://schemas.microsoft.com/office/drawing/2014/main" id="{4CEB1EB0-9CFF-460E-9F1E-83CFDC57D0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659948"/>
            <a:ext cx="4800600" cy="1560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197167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197167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19716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1971675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1971675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1971675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1971675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1971675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1971675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200000"/>
              </a:lnSpc>
              <a:spcBef>
                <a:spcPct val="0"/>
              </a:spcBef>
              <a:spcAft>
                <a:spcPts val="750"/>
              </a:spcAft>
              <a:buNone/>
            </a:pPr>
            <a:r>
              <a:rPr lang="en-US" altLang="en-US" sz="1400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Tomografia</a:t>
            </a:r>
            <a:r>
              <a:rPr lang="en-US" altLang="en-US" sz="1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Kompjuterike</a:t>
            </a:r>
            <a:r>
              <a:rPr lang="en-US" altLang="en-US" sz="1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(CT) </a:t>
            </a:r>
            <a:r>
              <a:rPr lang="en-US" alt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është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një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teknik</a:t>
            </a:r>
            <a:r>
              <a:rPr lang="en-US" altLang="en-US" sz="1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radiografike</a:t>
            </a:r>
            <a:r>
              <a:rPr lang="en-US" altLang="en-US" sz="1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spcAft>
                <a:spcPts val="750"/>
              </a:spcAft>
              <a:buNone/>
            </a:pPr>
            <a:r>
              <a:rPr lang="en-US" alt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në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të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cilën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me </a:t>
            </a:r>
            <a:r>
              <a:rPr lang="en-US" alt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anë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të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dobësmit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të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rrezeve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X, </a:t>
            </a:r>
            <a:r>
              <a:rPr lang="en-US" alt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përftohen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imazhet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 </a:t>
            </a:r>
            <a:r>
              <a:rPr lang="en-US" alt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seksioneve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të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trupit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altLang="en-US" sz="1400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harta</a:t>
            </a:r>
            <a:r>
              <a:rPr lang="en-US" altLang="en-US" sz="1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 </a:t>
            </a:r>
            <a:r>
              <a:rPr lang="en-US" altLang="en-US" sz="1400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dobësimit</a:t>
            </a:r>
            <a:r>
              <a:rPr lang="en-US" altLang="en-US" sz="1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të</a:t>
            </a:r>
            <a:r>
              <a:rPr lang="en-US" altLang="en-US" sz="1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rrezeve</a:t>
            </a:r>
            <a:r>
              <a:rPr lang="en-US" altLang="en-US" sz="1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X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), </a:t>
            </a:r>
            <a:r>
              <a:rPr lang="en-US" alt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imazhe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të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ndërtuara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përmes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programeve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përkatëse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të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llogaritjeve</a:t>
            </a:r>
            <a:endParaRPr lang="en-US" altLang="en-US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148" name="Picture 1">
            <a:extLst>
              <a:ext uri="{FF2B5EF4-FFF2-40B4-BE49-F238E27FC236}">
                <a16:creationId xmlns:a16="http://schemas.microsoft.com/office/drawing/2014/main" id="{9E95AAEC-574D-4589-9427-96BDFA3CE1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96"/>
          <a:stretch>
            <a:fillRect/>
          </a:stretch>
        </p:blipFill>
        <p:spPr bwMode="auto">
          <a:xfrm>
            <a:off x="281709" y="3569277"/>
            <a:ext cx="3820715" cy="2331244"/>
          </a:xfrm>
          <a:prstGeom prst="rect">
            <a:avLst/>
          </a:prstGeom>
          <a:noFill/>
          <a:ln w="19050">
            <a:solidFill>
              <a:schemeClr val="accent5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1">
            <a:extLst>
              <a:ext uri="{FF2B5EF4-FFF2-40B4-BE49-F238E27FC236}">
                <a16:creationId xmlns:a16="http://schemas.microsoft.com/office/drawing/2014/main" id="{E0D7A2B9-2F5B-4C30-B60B-973D6B6DE7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4512084"/>
            <a:ext cx="3327797" cy="2126456"/>
          </a:xfrm>
          <a:prstGeom prst="rect">
            <a:avLst/>
          </a:prstGeom>
          <a:noFill/>
          <a:ln w="19050">
            <a:solidFill>
              <a:schemeClr val="accent5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A1DA3520-B951-49F4-A94A-5DB6AF6426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18" t="13062" r="19479" b="14014"/>
          <a:stretch>
            <a:fillRect/>
          </a:stretch>
        </p:blipFill>
        <p:spPr bwMode="auto">
          <a:xfrm>
            <a:off x="5041569" y="1282688"/>
            <a:ext cx="3950031" cy="2651760"/>
          </a:xfrm>
          <a:prstGeom prst="rect">
            <a:avLst/>
          </a:prstGeom>
          <a:noFill/>
          <a:ln w="19050">
            <a:solidFill>
              <a:schemeClr val="accent5">
                <a:lumMod val="2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>
            <a:extLst>
              <a:ext uri="{FF2B5EF4-FFF2-40B4-BE49-F238E27FC236}">
                <a16:creationId xmlns:a16="http://schemas.microsoft.com/office/drawing/2014/main" id="{BA38E1A5-A09B-4394-8ADA-E4F67F8D56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011" y="1886085"/>
            <a:ext cx="504467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600" dirty="0" err="1">
                <a:latin typeface="Times New Roman" panose="02020603050405020304" pitchFamily="18" charset="0"/>
                <a:cs typeface="Calibri" panose="020F0502020204030204" pitchFamily="34" charset="0"/>
              </a:rPr>
              <a:t>Elementet</a:t>
            </a:r>
            <a:r>
              <a:rPr lang="en-US" altLang="en-US" sz="1600" dirty="0"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cs typeface="Calibri" panose="020F0502020204030204" pitchFamily="34" charset="0"/>
              </a:rPr>
              <a:t>teknologjike</a:t>
            </a:r>
            <a:r>
              <a:rPr lang="en-US" altLang="en-US" sz="1600" dirty="0"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cs typeface="Calibri" panose="020F0502020204030204" pitchFamily="34" charset="0"/>
              </a:rPr>
              <a:t>kryesore</a:t>
            </a:r>
            <a:r>
              <a:rPr lang="en-US" altLang="en-US" sz="1600" dirty="0"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cs typeface="Calibri" panose="020F0502020204030204" pitchFamily="34" charset="0"/>
              </a:rPr>
              <a:t>të</a:t>
            </a:r>
            <a:r>
              <a:rPr lang="en-US" altLang="en-US" sz="1600" dirty="0"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cs typeface="Calibri" panose="020F0502020204030204" pitchFamily="34" charset="0"/>
              </a:rPr>
              <a:t>një</a:t>
            </a:r>
            <a:r>
              <a:rPr lang="en-US" altLang="en-US" sz="1600" dirty="0"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altLang="en-US" sz="1600" b="1" i="1" dirty="0" err="1">
                <a:latin typeface="Times New Roman" panose="02020603050405020304" pitchFamily="18" charset="0"/>
                <a:cs typeface="Calibri" panose="020F0502020204030204" pitchFamily="34" charset="0"/>
              </a:rPr>
              <a:t>pajisjeje</a:t>
            </a:r>
            <a:r>
              <a:rPr lang="en-US" altLang="en-US" sz="1600" b="1" i="1" dirty="0">
                <a:latin typeface="Times New Roman" panose="02020603050405020304" pitchFamily="18" charset="0"/>
                <a:cs typeface="Calibri" panose="020F0502020204030204" pitchFamily="34" charset="0"/>
              </a:rPr>
              <a:t> CT </a:t>
            </a:r>
            <a:r>
              <a:rPr lang="en-US" altLang="en-US" sz="1600" dirty="0" err="1">
                <a:latin typeface="Times New Roman" panose="02020603050405020304" pitchFamily="18" charset="0"/>
                <a:cs typeface="Calibri" panose="020F0502020204030204" pitchFamily="34" charset="0"/>
              </a:rPr>
              <a:t>janë</a:t>
            </a:r>
            <a:r>
              <a:rPr lang="en-US" altLang="en-US" sz="1600" dirty="0">
                <a:latin typeface="Times New Roman" panose="02020603050405020304" pitchFamily="18" charset="0"/>
                <a:cs typeface="Calibri" panose="020F0502020204030204" pitchFamily="34" charset="0"/>
              </a:rPr>
              <a:t>:</a:t>
            </a:r>
            <a:endParaRPr lang="en-US" altLang="en-US" sz="1600" dirty="0"/>
          </a:p>
        </p:txBody>
      </p:sp>
      <p:grpSp>
        <p:nvGrpSpPr>
          <p:cNvPr id="8195" name="Group 5">
            <a:extLst>
              <a:ext uri="{FF2B5EF4-FFF2-40B4-BE49-F238E27FC236}">
                <a16:creationId xmlns:a16="http://schemas.microsoft.com/office/drawing/2014/main" id="{645F4C4D-72CF-4716-A21B-539E5EAFAF2E}"/>
              </a:ext>
            </a:extLst>
          </p:cNvPr>
          <p:cNvGrpSpPr>
            <a:grpSpLocks/>
          </p:cNvGrpSpPr>
          <p:nvPr/>
        </p:nvGrpSpPr>
        <p:grpSpPr bwMode="auto">
          <a:xfrm>
            <a:off x="165498" y="1004888"/>
            <a:ext cx="5269706" cy="550069"/>
            <a:chOff x="3296654" y="1130968"/>
            <a:chExt cx="7026442" cy="733927"/>
          </a:xfrm>
        </p:grpSpPr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BB7DAB28-56CE-4C1E-AA08-DE2C5381BC68}"/>
                </a:ext>
              </a:extLst>
            </p:cNvPr>
            <p:cNvSpPr/>
            <p:nvPr/>
          </p:nvSpPr>
          <p:spPr>
            <a:xfrm>
              <a:off x="3296654" y="1130968"/>
              <a:ext cx="7026442" cy="733927"/>
            </a:xfrm>
            <a:prstGeom prst="roundRect">
              <a:avLst/>
            </a:prstGeom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9E9A53E-3C4F-40C1-9174-C85791FCE7D6}"/>
                </a:ext>
              </a:extLst>
            </p:cNvPr>
            <p:cNvSpPr/>
            <p:nvPr/>
          </p:nvSpPr>
          <p:spPr>
            <a:xfrm>
              <a:off x="4408128" y="1236321"/>
              <a:ext cx="4810320" cy="5543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100" dirty="0" err="1">
                  <a:ln w="0"/>
                  <a:effectLst>
                    <a:glow rad="63500">
                      <a:schemeClr val="accent1">
                        <a:satMod val="175000"/>
                        <a:alpha val="40000"/>
                      </a:schemeClr>
                    </a:glow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Calibri" panose="020F0502020204030204" pitchFamily="34" charset="0"/>
                </a:rPr>
                <a:t>Tomografia</a:t>
              </a:r>
              <a:r>
                <a:rPr lang="en-US" sz="2100" b="1" spc="38" dirty="0">
                  <a:ln w="0"/>
                  <a:solidFill>
                    <a:schemeClr val="bg2"/>
                  </a:solidFill>
                  <a:effectLst>
                    <a:glow rad="63500">
                      <a:schemeClr val="accent1">
                        <a:satMod val="175000"/>
                        <a:alpha val="40000"/>
                      </a:schemeClr>
                    </a:glow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latin typeface="Times New Roman" panose="02020603050405020304" pitchFamily="18" charset="0"/>
                  <a:ea typeface="Calibri" panose="020F0502020204030204" pitchFamily="34" charset="0"/>
                </a:rPr>
                <a:t> </a:t>
              </a:r>
              <a:r>
                <a:rPr lang="en-US" sz="2100" dirty="0" err="1">
                  <a:ln w="0"/>
                  <a:effectLst>
                    <a:glow rad="63500">
                      <a:schemeClr val="accent1">
                        <a:satMod val="175000"/>
                        <a:alpha val="40000"/>
                      </a:schemeClr>
                    </a:glow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Calibri" panose="020F0502020204030204" pitchFamily="34" charset="0"/>
                </a:rPr>
                <a:t>Kompjuterike</a:t>
              </a:r>
              <a:r>
                <a:rPr lang="en-US" sz="2100" b="1" spc="38" dirty="0">
                  <a:ln w="0"/>
                  <a:solidFill>
                    <a:schemeClr val="bg2"/>
                  </a:solidFill>
                  <a:effectLst>
                    <a:glow rad="63500">
                      <a:schemeClr val="accent1">
                        <a:satMod val="175000"/>
                        <a:alpha val="40000"/>
                      </a:schemeClr>
                    </a:glow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latin typeface="Times New Roman" panose="02020603050405020304" pitchFamily="18" charset="0"/>
                  <a:ea typeface="Calibri" panose="020F0502020204030204" pitchFamily="34" charset="0"/>
                </a:rPr>
                <a:t> </a:t>
              </a:r>
              <a:r>
                <a:rPr lang="en-US" sz="2100" dirty="0">
                  <a:ln w="0"/>
                  <a:effectLst>
                    <a:glow rad="63500">
                      <a:schemeClr val="accent1">
                        <a:satMod val="175000"/>
                        <a:alpha val="40000"/>
                      </a:schemeClr>
                    </a:glow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Calibri" panose="020F0502020204030204" pitchFamily="34" charset="0"/>
                </a:rPr>
                <a:t>(CT)</a:t>
              </a:r>
              <a:endParaRPr lang="en-US" sz="2100" b="1" spc="38" dirty="0">
                <a:ln w="0"/>
                <a:solidFill>
                  <a:schemeClr val="bg2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endParaRPr>
            </a:p>
          </p:txBody>
        </p:sp>
      </p:grpSp>
      <p:sp>
        <p:nvSpPr>
          <p:cNvPr id="8196" name="Rectangle 4">
            <a:extLst>
              <a:ext uri="{FF2B5EF4-FFF2-40B4-BE49-F238E27FC236}">
                <a16:creationId xmlns:a16="http://schemas.microsoft.com/office/drawing/2014/main" id="{2B6DA4BA-3854-4465-9F62-6D1B1750FE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402" y="2759975"/>
            <a:ext cx="5006578" cy="2576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9144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9144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9144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914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914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914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914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914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914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50000"/>
              </a:lnSpc>
              <a:spcBef>
                <a:spcPct val="0"/>
              </a:spcBef>
              <a:spcAft>
                <a:spcPts val="750"/>
              </a:spcAft>
              <a:buFont typeface="Symbol" panose="05050102010706020507" pitchFamily="18" charset="2"/>
              <a:buChar char=""/>
            </a:pPr>
            <a:r>
              <a:rPr lang="en-US" altLang="en-US" sz="1600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tubi</a:t>
            </a:r>
            <a:r>
              <a:rPr lang="en-US" altLang="en-US" sz="16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00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US" altLang="en-US" sz="16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00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rrezeve</a:t>
            </a:r>
            <a:r>
              <a:rPr lang="en-US" altLang="en-US" sz="16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00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monokromatike</a:t>
            </a:r>
            <a:r>
              <a:rPr lang="en-US" altLang="en-US" sz="16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</a:t>
            </a:r>
            <a:r>
              <a:rPr lang="en-US" alt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 </a:t>
            </a:r>
            <a:r>
              <a:rPr lang="en-US" alt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intensitete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të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lartë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endParaRPr lang="en-US" altLang="en-US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  <a:spcAft>
                <a:spcPts val="750"/>
              </a:spcAft>
              <a:buFont typeface="Symbol" panose="05050102010706020507" pitchFamily="18" charset="2"/>
              <a:buChar char=""/>
            </a:pPr>
            <a:r>
              <a:rPr lang="en-US" altLang="en-US" sz="1600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dedektori</a:t>
            </a:r>
            <a:r>
              <a:rPr lang="en-US" altLang="en-US" sz="16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00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US" altLang="en-US" sz="16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00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rrezeve</a:t>
            </a:r>
            <a:r>
              <a:rPr lang="en-US" altLang="en-US" sz="16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</a:t>
            </a:r>
            <a:r>
              <a:rPr lang="en-US" alt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alt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kompakt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dhe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me </a:t>
            </a:r>
            <a:r>
              <a:rPr lang="en-US" alt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ndjeshmëri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të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lartë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en-US" altLang="en-US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  <a:spcAft>
                <a:spcPts val="750"/>
              </a:spcAft>
              <a:buFont typeface="Symbol" panose="05050102010706020507" pitchFamily="18" charset="2"/>
              <a:buChar char=""/>
            </a:pPr>
            <a:r>
              <a:rPr lang="en-US" altLang="en-US" sz="1600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llogaritësi</a:t>
            </a:r>
            <a:r>
              <a:rPr lang="en-US" altLang="en-US" sz="16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00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dixhital</a:t>
            </a:r>
            <a:r>
              <a:rPr lang="en-US" altLang="en-US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 </a:t>
            </a:r>
            <a:r>
              <a:rPr lang="en-US" alt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saktësi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të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lartë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dhe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memorie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të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mjaftueshme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en-US" altLang="en-US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  <a:spcAft>
                <a:spcPts val="750"/>
              </a:spcAft>
              <a:buFont typeface="Symbol" panose="05050102010706020507" pitchFamily="18" charset="2"/>
              <a:buChar char=""/>
            </a:pPr>
            <a:r>
              <a:rPr lang="en-US" altLang="en-US" sz="1600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sistemi</a:t>
            </a:r>
            <a:r>
              <a:rPr lang="en-US" altLang="en-US" sz="16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00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US" altLang="en-US" sz="16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00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vizualizimit</a:t>
            </a:r>
            <a:r>
              <a:rPr lang="en-US" altLang="en-US" sz="16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00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të</a:t>
            </a:r>
            <a:r>
              <a:rPr lang="en-US" altLang="en-US" sz="16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00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imazhit</a:t>
            </a:r>
            <a:r>
              <a:rPr lang="en-US" altLang="en-US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përshtatur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sipas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kuptimit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klinik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alt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shkallë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të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grisë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n-US" altLang="en-US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197" name="Picture 1">
            <a:extLst>
              <a:ext uri="{FF2B5EF4-FFF2-40B4-BE49-F238E27FC236}">
                <a16:creationId xmlns:a16="http://schemas.microsoft.com/office/drawing/2014/main" id="{EBDF8C34-9E4F-47B3-9364-73CDA9C62B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96" t="9415" r="4840" b="2400"/>
          <a:stretch>
            <a:fillRect/>
          </a:stretch>
        </p:blipFill>
        <p:spPr bwMode="auto">
          <a:xfrm>
            <a:off x="5674772" y="926509"/>
            <a:ext cx="3443288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10">
            <a:extLst>
              <a:ext uri="{FF2B5EF4-FFF2-40B4-BE49-F238E27FC236}">
                <a16:creationId xmlns:a16="http://schemas.microsoft.com/office/drawing/2014/main" id="{949975E7-A009-4CB4-977E-F19164DE52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0" t="1186" r="4166" b="4842"/>
          <a:stretch>
            <a:fillRect/>
          </a:stretch>
        </p:blipFill>
        <p:spPr bwMode="auto">
          <a:xfrm>
            <a:off x="5406021" y="4048277"/>
            <a:ext cx="3744515" cy="2778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1">
            <a:extLst>
              <a:ext uri="{FF2B5EF4-FFF2-40B4-BE49-F238E27FC236}">
                <a16:creationId xmlns:a16="http://schemas.microsoft.com/office/drawing/2014/main" id="{D53BFE7F-710A-4006-9348-FCF8C2522218}"/>
              </a:ext>
            </a:extLst>
          </p:cNvPr>
          <p:cNvGrpSpPr>
            <a:grpSpLocks/>
          </p:cNvGrpSpPr>
          <p:nvPr/>
        </p:nvGrpSpPr>
        <p:grpSpPr bwMode="auto">
          <a:xfrm>
            <a:off x="381000" y="931061"/>
            <a:ext cx="5269706" cy="550069"/>
            <a:chOff x="3007895" y="1025614"/>
            <a:chExt cx="7026442" cy="733927"/>
          </a:xfrm>
        </p:grpSpPr>
        <p:sp>
          <p:nvSpPr>
            <p:cNvPr id="3" name="Rounded Rectangle 2">
              <a:extLst>
                <a:ext uri="{FF2B5EF4-FFF2-40B4-BE49-F238E27FC236}">
                  <a16:creationId xmlns:a16="http://schemas.microsoft.com/office/drawing/2014/main" id="{C23DF026-5AF7-4EFF-8D92-E7CF1BE3D473}"/>
                </a:ext>
              </a:extLst>
            </p:cNvPr>
            <p:cNvSpPr/>
            <p:nvPr/>
          </p:nvSpPr>
          <p:spPr>
            <a:xfrm>
              <a:off x="3007895" y="1025614"/>
              <a:ext cx="7026442" cy="733927"/>
            </a:xfrm>
            <a:prstGeom prst="roundRect">
              <a:avLst/>
            </a:prstGeom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21B1EAB2-6ACB-4A52-BD56-07290522D1C5}"/>
                </a:ext>
              </a:extLst>
            </p:cNvPr>
            <p:cNvSpPr/>
            <p:nvPr/>
          </p:nvSpPr>
          <p:spPr>
            <a:xfrm>
              <a:off x="4408128" y="1135672"/>
              <a:ext cx="4810320" cy="5543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100" dirty="0" err="1">
                  <a:ln w="0"/>
                  <a:effectLst>
                    <a:glow rad="63500">
                      <a:schemeClr val="accent1">
                        <a:satMod val="175000"/>
                        <a:alpha val="40000"/>
                      </a:schemeClr>
                    </a:glow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Calibri" panose="020F0502020204030204" pitchFamily="34" charset="0"/>
                </a:rPr>
                <a:t>Tomografia</a:t>
              </a:r>
              <a:r>
                <a:rPr lang="en-US" sz="2100" b="1" spc="38" dirty="0">
                  <a:ln w="0"/>
                  <a:solidFill>
                    <a:schemeClr val="bg2"/>
                  </a:solidFill>
                  <a:effectLst>
                    <a:glow rad="63500">
                      <a:schemeClr val="accent1">
                        <a:satMod val="175000"/>
                        <a:alpha val="40000"/>
                      </a:schemeClr>
                    </a:glow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latin typeface="Times New Roman" panose="02020603050405020304" pitchFamily="18" charset="0"/>
                  <a:ea typeface="Calibri" panose="020F0502020204030204" pitchFamily="34" charset="0"/>
                </a:rPr>
                <a:t> </a:t>
              </a:r>
              <a:r>
                <a:rPr lang="en-US" sz="2100" dirty="0" err="1">
                  <a:ln w="0"/>
                  <a:effectLst>
                    <a:glow rad="63500">
                      <a:schemeClr val="accent1">
                        <a:satMod val="175000"/>
                        <a:alpha val="40000"/>
                      </a:schemeClr>
                    </a:glow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Calibri" panose="020F0502020204030204" pitchFamily="34" charset="0"/>
                </a:rPr>
                <a:t>Kompjuterike</a:t>
              </a:r>
              <a:r>
                <a:rPr lang="en-US" sz="2100" b="1" spc="38" dirty="0">
                  <a:ln w="0"/>
                  <a:solidFill>
                    <a:schemeClr val="bg2"/>
                  </a:solidFill>
                  <a:effectLst>
                    <a:glow rad="63500">
                      <a:schemeClr val="accent1">
                        <a:satMod val="175000"/>
                        <a:alpha val="40000"/>
                      </a:schemeClr>
                    </a:glow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latin typeface="Times New Roman" panose="02020603050405020304" pitchFamily="18" charset="0"/>
                  <a:ea typeface="Calibri" panose="020F0502020204030204" pitchFamily="34" charset="0"/>
                </a:rPr>
                <a:t> </a:t>
              </a:r>
              <a:r>
                <a:rPr lang="en-US" sz="2100" dirty="0">
                  <a:ln w="0"/>
                  <a:effectLst>
                    <a:glow rad="63500">
                      <a:schemeClr val="accent1">
                        <a:satMod val="175000"/>
                        <a:alpha val="40000"/>
                      </a:schemeClr>
                    </a:glow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Calibri" panose="020F0502020204030204" pitchFamily="34" charset="0"/>
                </a:rPr>
                <a:t>(CT)</a:t>
              </a:r>
              <a:endParaRPr lang="en-US" sz="2100" b="1" spc="38" dirty="0">
                <a:ln w="0"/>
                <a:solidFill>
                  <a:schemeClr val="bg2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endParaRPr>
            </a:p>
          </p:txBody>
        </p:sp>
      </p:grpSp>
      <p:pic>
        <p:nvPicPr>
          <p:cNvPr id="16387" name="Picture 4">
            <a:extLst>
              <a:ext uri="{FF2B5EF4-FFF2-40B4-BE49-F238E27FC236}">
                <a16:creationId xmlns:a16="http://schemas.microsoft.com/office/drawing/2014/main" id="{421FF6DE-0A77-4693-9025-487696BAF9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99" t="33195" r="17114" b="812"/>
          <a:stretch>
            <a:fillRect/>
          </a:stretch>
        </p:blipFill>
        <p:spPr bwMode="auto">
          <a:xfrm>
            <a:off x="5838318" y="1203786"/>
            <a:ext cx="3084389" cy="2286000"/>
          </a:xfrm>
          <a:prstGeom prst="rect">
            <a:avLst/>
          </a:prstGeom>
          <a:noFill/>
          <a:ln w="19050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88" name="TextBox 5">
            <a:extLst>
              <a:ext uri="{FF2B5EF4-FFF2-40B4-BE49-F238E27FC236}">
                <a16:creationId xmlns:a16="http://schemas.microsoft.com/office/drawing/2014/main" id="{809EA42F-D22E-4D54-8327-C659B6C208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1807154"/>
            <a:ext cx="4508841" cy="1189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en-US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Tërësia</a:t>
            </a:r>
            <a:r>
              <a:rPr lang="en-US" altLang="en-US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 </a:t>
            </a:r>
            <a:r>
              <a:rPr lang="en-US" altLang="en-US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matjeve</a:t>
            </a:r>
            <a:r>
              <a:rPr lang="en-US" altLang="en-US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të</a:t>
            </a:r>
            <a:r>
              <a:rPr lang="en-US" altLang="en-US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dobësimit</a:t>
            </a:r>
            <a:r>
              <a:rPr lang="en-US" altLang="en-US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të</a:t>
            </a:r>
            <a:r>
              <a:rPr lang="en-US" altLang="en-US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marra</a:t>
            </a:r>
            <a:r>
              <a:rPr lang="en-US" altLang="en-US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gjatë</a:t>
            </a:r>
            <a:r>
              <a:rPr lang="en-US" altLang="en-US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një</a:t>
            </a:r>
            <a:r>
              <a:rPr lang="en-US" altLang="en-US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lëvizjeje</a:t>
            </a:r>
            <a:r>
              <a:rPr lang="en-US" altLang="en-US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të</a:t>
            </a:r>
            <a:r>
              <a:rPr lang="en-US" altLang="en-US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plotë</a:t>
            </a:r>
            <a:r>
              <a:rPr lang="en-US" altLang="en-US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paraqet</a:t>
            </a:r>
            <a:r>
              <a:rPr lang="en-US" altLang="en-US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një</a:t>
            </a:r>
            <a:r>
              <a:rPr lang="en-US" altLang="en-US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5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pamje</a:t>
            </a:r>
            <a:r>
              <a:rPr lang="en-US" altLang="en-US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ose</a:t>
            </a:r>
            <a:r>
              <a:rPr lang="en-US" altLang="en-US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projektim</a:t>
            </a:r>
            <a:r>
              <a:rPr lang="en-US" altLang="en-US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të</a:t>
            </a:r>
            <a:r>
              <a:rPr lang="en-US" altLang="en-US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shtresës</a:t>
            </a:r>
            <a:r>
              <a:rPr lang="en-US" altLang="en-US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së</a:t>
            </a:r>
            <a:r>
              <a:rPr lang="en-US" altLang="en-US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përshkuar</a:t>
            </a:r>
            <a:r>
              <a:rPr lang="en-US" altLang="en-US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7" name="TextBox 5">
            <a:extLst>
              <a:ext uri="{FF2B5EF4-FFF2-40B4-BE49-F238E27FC236}">
                <a16:creationId xmlns:a16="http://schemas.microsoft.com/office/drawing/2014/main" id="{86CD80CD-80B0-4899-AF9D-5D0BB8D69F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9800" y="3638991"/>
            <a:ext cx="6560507" cy="786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Një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skanim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është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përbërë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nga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një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bashkësi</a:t>
            </a:r>
            <a:r>
              <a:rPr lang="en-US" alt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shumë</a:t>
            </a:r>
            <a:r>
              <a:rPr lang="en-US" alt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pamjesh</a:t>
            </a:r>
            <a:r>
              <a:rPr lang="en-US" alt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dhe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krijon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një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Set (</a:t>
            </a:r>
            <a:r>
              <a:rPr lang="en-US" alt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bazë</a:t>
            </a:r>
            <a:r>
              <a:rPr lang="en-US" alt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të</a:t>
            </a:r>
            <a:r>
              <a:rPr lang="en-US" alt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dhënash</a:t>
            </a:r>
            <a:r>
              <a:rPr lang="en-US" alt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që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 </a:t>
            </a:r>
            <a:r>
              <a:rPr lang="en-US" alt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të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përdoren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për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të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rindërtuar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imazhin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D85D6322-FD1B-4D44-B188-868C194CA4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918" r="12085"/>
          <a:stretch>
            <a:fillRect/>
          </a:stretch>
        </p:blipFill>
        <p:spPr bwMode="auto">
          <a:xfrm>
            <a:off x="490845" y="4648200"/>
            <a:ext cx="4508840" cy="1737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Untitled-1.jpg">
            <a:extLst>
              <a:ext uri="{FF2B5EF4-FFF2-40B4-BE49-F238E27FC236}">
                <a16:creationId xmlns:a16="http://schemas.microsoft.com/office/drawing/2014/main" id="{F0ED94EE-6ED1-406E-B09B-62BAF4E510CE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490845" y="1989563"/>
            <a:ext cx="253549" cy="274320"/>
          </a:xfrm>
          <a:prstGeom prst="rect">
            <a:avLst/>
          </a:prstGeom>
        </p:spPr>
      </p:pic>
      <p:pic>
        <p:nvPicPr>
          <p:cNvPr id="10" name="Picture 9" descr="Untitled-1.jpg">
            <a:extLst>
              <a:ext uri="{FF2B5EF4-FFF2-40B4-BE49-F238E27FC236}">
                <a16:creationId xmlns:a16="http://schemas.microsoft.com/office/drawing/2014/main" id="{FF22C981-32D4-464B-BDF2-5E0FB460F9A8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1752600" y="3758048"/>
            <a:ext cx="253549" cy="27432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8A1CF70-8A5D-4611-A39C-72EE4C75A831}"/>
              </a:ext>
            </a:extLst>
          </p:cNvPr>
          <p:cNvSpPr txBox="1"/>
          <p:nvPr/>
        </p:nvSpPr>
        <p:spPr>
          <a:xfrm>
            <a:off x="228600" y="1577682"/>
            <a:ext cx="6085608" cy="2633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Në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imazhin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CT, që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është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një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imazh</a:t>
            </a:r>
            <a:r>
              <a:rPr lang="en-US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dixhital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paraqitet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një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shtresë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hollë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tërthore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trupit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që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merret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nëpërmjet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57175" indent="-257175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"/>
              <a:defRPr/>
            </a:pP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matjes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së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dobësimit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të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tufës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së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rrezeve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X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që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rrotulohet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rreth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shtresës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trupore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që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studiohet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7175" indent="-257175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  <a:defRPr/>
            </a:pP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vlerësimit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kompjuteri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shkallës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së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dobësimit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të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sinjalit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nga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shtresa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trupore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që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ekzaminohet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dhe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7175" indent="-257175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  <a:defRPr/>
            </a:pP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paraqitja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saj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në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monitor.</a:t>
            </a:r>
          </a:p>
        </p:txBody>
      </p:sp>
      <p:grpSp>
        <p:nvGrpSpPr>
          <p:cNvPr id="7171" name="Group 3">
            <a:extLst>
              <a:ext uri="{FF2B5EF4-FFF2-40B4-BE49-F238E27FC236}">
                <a16:creationId xmlns:a16="http://schemas.microsoft.com/office/drawing/2014/main" id="{735C0306-E59F-45A6-A572-0E833CA5F67C}"/>
              </a:ext>
            </a:extLst>
          </p:cNvPr>
          <p:cNvGrpSpPr>
            <a:grpSpLocks/>
          </p:cNvGrpSpPr>
          <p:nvPr/>
        </p:nvGrpSpPr>
        <p:grpSpPr bwMode="auto">
          <a:xfrm>
            <a:off x="1936551" y="862015"/>
            <a:ext cx="5270897" cy="550069"/>
            <a:chOff x="3296654" y="1130968"/>
            <a:chExt cx="7026442" cy="733927"/>
          </a:xfrm>
        </p:grpSpPr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B9955A09-355B-4F35-9F21-370B0E9BB815}"/>
                </a:ext>
              </a:extLst>
            </p:cNvPr>
            <p:cNvSpPr/>
            <p:nvPr/>
          </p:nvSpPr>
          <p:spPr>
            <a:xfrm>
              <a:off x="3296654" y="1130968"/>
              <a:ext cx="7026442" cy="733927"/>
            </a:xfrm>
            <a:prstGeom prst="roundRect">
              <a:avLst/>
            </a:prstGeom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8DAB55C-72DD-48DB-8D50-88FD08E53621}"/>
                </a:ext>
              </a:extLst>
            </p:cNvPr>
            <p:cNvSpPr/>
            <p:nvPr/>
          </p:nvSpPr>
          <p:spPr>
            <a:xfrm>
              <a:off x="4408128" y="1236321"/>
              <a:ext cx="4809233" cy="5543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100" dirty="0" err="1">
                  <a:ln w="0"/>
                  <a:effectLst>
                    <a:glow rad="63500">
                      <a:schemeClr val="accent1">
                        <a:satMod val="175000"/>
                        <a:alpha val="40000"/>
                      </a:schemeClr>
                    </a:glow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Calibri" panose="020F0502020204030204" pitchFamily="34" charset="0"/>
                </a:rPr>
                <a:t>Tomografia</a:t>
              </a:r>
              <a:r>
                <a:rPr lang="en-US" sz="2100" b="1" spc="38" dirty="0">
                  <a:ln w="0"/>
                  <a:solidFill>
                    <a:schemeClr val="bg2"/>
                  </a:solidFill>
                  <a:effectLst>
                    <a:glow rad="63500">
                      <a:schemeClr val="accent1">
                        <a:satMod val="175000"/>
                        <a:alpha val="40000"/>
                      </a:schemeClr>
                    </a:glow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latin typeface="Times New Roman" panose="02020603050405020304" pitchFamily="18" charset="0"/>
                  <a:ea typeface="Calibri" panose="020F0502020204030204" pitchFamily="34" charset="0"/>
                </a:rPr>
                <a:t> </a:t>
              </a:r>
              <a:r>
                <a:rPr lang="en-US" sz="2100" dirty="0" err="1">
                  <a:ln w="0"/>
                  <a:effectLst>
                    <a:glow rad="63500">
                      <a:schemeClr val="accent1">
                        <a:satMod val="175000"/>
                        <a:alpha val="40000"/>
                      </a:schemeClr>
                    </a:glow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Calibri" panose="020F0502020204030204" pitchFamily="34" charset="0"/>
                </a:rPr>
                <a:t>Kompjuterike</a:t>
              </a:r>
              <a:r>
                <a:rPr lang="en-US" sz="2100" b="1" spc="38" dirty="0">
                  <a:ln w="0"/>
                  <a:solidFill>
                    <a:schemeClr val="bg2"/>
                  </a:solidFill>
                  <a:effectLst>
                    <a:glow rad="63500">
                      <a:schemeClr val="accent1">
                        <a:satMod val="175000"/>
                        <a:alpha val="40000"/>
                      </a:schemeClr>
                    </a:glow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latin typeface="Times New Roman" panose="02020603050405020304" pitchFamily="18" charset="0"/>
                  <a:ea typeface="Calibri" panose="020F0502020204030204" pitchFamily="34" charset="0"/>
                </a:rPr>
                <a:t> </a:t>
              </a:r>
              <a:r>
                <a:rPr lang="en-US" sz="2100" dirty="0">
                  <a:ln w="0"/>
                  <a:effectLst>
                    <a:glow rad="63500">
                      <a:schemeClr val="accent1">
                        <a:satMod val="175000"/>
                        <a:alpha val="40000"/>
                      </a:schemeClr>
                    </a:glow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Calibri" panose="020F0502020204030204" pitchFamily="34" charset="0"/>
                </a:rPr>
                <a:t>(CT)</a:t>
              </a:r>
              <a:endParaRPr lang="en-US" sz="2100" b="1" spc="38" dirty="0">
                <a:ln w="0"/>
                <a:solidFill>
                  <a:schemeClr val="bg2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endParaRPr>
            </a:p>
          </p:txBody>
        </p:sp>
      </p:grpSp>
      <p:sp>
        <p:nvSpPr>
          <p:cNvPr id="7172" name="Rectangle 2">
            <a:extLst>
              <a:ext uri="{FF2B5EF4-FFF2-40B4-BE49-F238E27FC236}">
                <a16:creationId xmlns:a16="http://schemas.microsoft.com/office/drawing/2014/main" id="{F384A8AA-0774-4C19-BCC4-42C572AED8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38104" y="4206616"/>
            <a:ext cx="5552208" cy="2264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Imazhet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 </a:t>
            </a:r>
            <a:r>
              <a:rPr lang="en-US" alt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pjesëve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të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një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objekti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ndërtohen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duke </a:t>
            </a:r>
            <a:r>
              <a:rPr lang="en-US" alt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ndjekur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një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seri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matjesh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en-US" sz="1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të</a:t>
            </a:r>
            <a:r>
              <a:rPr lang="en-US" altLang="en-US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dobësimit</a:t>
            </a:r>
            <a:r>
              <a:rPr lang="en-US" altLang="en-US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të</a:t>
            </a:r>
            <a:r>
              <a:rPr lang="en-US" altLang="en-US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tufës</a:t>
            </a:r>
            <a:r>
              <a:rPr lang="en-US" altLang="en-US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së</a:t>
            </a:r>
            <a:r>
              <a:rPr lang="en-US" altLang="en-US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rrezeve</a:t>
            </a:r>
            <a:r>
              <a:rPr lang="en-US" altLang="en-US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X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nën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kënde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të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ndryshme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gjatë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rrotullimit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 180° </a:t>
            </a:r>
            <a:r>
              <a:rPr lang="en-US" alt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përreth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objektit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Imazhi</a:t>
            </a:r>
            <a:r>
              <a:rPr lang="en-US" alt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ndërtohet</a:t>
            </a:r>
            <a:r>
              <a:rPr lang="en-US" alt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nga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matjet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 </a:t>
            </a:r>
            <a:r>
              <a:rPr lang="en-US" alt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përthithjes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në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të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gjitha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drejtimet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 </a:t>
            </a:r>
            <a:r>
              <a:rPr lang="en-US" alt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programuara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7173" name="Picture 1">
            <a:extLst>
              <a:ext uri="{FF2B5EF4-FFF2-40B4-BE49-F238E27FC236}">
                <a16:creationId xmlns:a16="http://schemas.microsoft.com/office/drawing/2014/main" id="{7D5F1E45-824E-4760-BAB6-95C59E5D8E4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0" t="3693" r="6418" b="7097"/>
          <a:stretch>
            <a:fillRect/>
          </a:stretch>
        </p:blipFill>
        <p:spPr bwMode="auto">
          <a:xfrm>
            <a:off x="620315" y="4395395"/>
            <a:ext cx="2632472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1">
            <a:extLst>
              <a:ext uri="{FF2B5EF4-FFF2-40B4-BE49-F238E27FC236}">
                <a16:creationId xmlns:a16="http://schemas.microsoft.com/office/drawing/2014/main" id="{6861293F-5AD1-47B2-A57D-C3B282854BC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7" t="6909" b="5219"/>
          <a:stretch>
            <a:fillRect/>
          </a:stretch>
        </p:blipFill>
        <p:spPr bwMode="auto">
          <a:xfrm>
            <a:off x="6314208" y="1940670"/>
            <a:ext cx="2601192" cy="1737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1">
            <a:extLst>
              <a:ext uri="{FF2B5EF4-FFF2-40B4-BE49-F238E27FC236}">
                <a16:creationId xmlns:a16="http://schemas.microsoft.com/office/drawing/2014/main" id="{7CF53932-9A6E-446D-B257-16D2B729DF6D}"/>
              </a:ext>
            </a:extLst>
          </p:cNvPr>
          <p:cNvGrpSpPr>
            <a:grpSpLocks/>
          </p:cNvGrpSpPr>
          <p:nvPr/>
        </p:nvGrpSpPr>
        <p:grpSpPr bwMode="auto">
          <a:xfrm>
            <a:off x="1882378" y="1032273"/>
            <a:ext cx="5270897" cy="550069"/>
            <a:chOff x="3007895" y="1025614"/>
            <a:chExt cx="7026442" cy="733927"/>
          </a:xfrm>
        </p:grpSpPr>
        <p:sp>
          <p:nvSpPr>
            <p:cNvPr id="3" name="Rounded Rectangle 2">
              <a:extLst>
                <a:ext uri="{FF2B5EF4-FFF2-40B4-BE49-F238E27FC236}">
                  <a16:creationId xmlns:a16="http://schemas.microsoft.com/office/drawing/2014/main" id="{9B3DA830-4EC1-46DB-8CB7-F4A9BA0B2D8E}"/>
                </a:ext>
              </a:extLst>
            </p:cNvPr>
            <p:cNvSpPr/>
            <p:nvPr/>
          </p:nvSpPr>
          <p:spPr>
            <a:xfrm>
              <a:off x="3007895" y="1025614"/>
              <a:ext cx="7026442" cy="733927"/>
            </a:xfrm>
            <a:prstGeom prst="roundRect">
              <a:avLst/>
            </a:prstGeom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C2AF0DB-A469-4A8F-8C98-E786743A7F4B}"/>
                </a:ext>
              </a:extLst>
            </p:cNvPr>
            <p:cNvSpPr/>
            <p:nvPr/>
          </p:nvSpPr>
          <p:spPr>
            <a:xfrm>
              <a:off x="4408128" y="1135672"/>
              <a:ext cx="4809233" cy="5543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100" dirty="0" err="1">
                  <a:ln w="0"/>
                  <a:effectLst>
                    <a:glow rad="63500">
                      <a:schemeClr val="accent1">
                        <a:satMod val="175000"/>
                        <a:alpha val="40000"/>
                      </a:schemeClr>
                    </a:glow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Calibri" panose="020F0502020204030204" pitchFamily="34" charset="0"/>
                </a:rPr>
                <a:t>Tomografia</a:t>
              </a:r>
              <a:r>
                <a:rPr lang="en-US" sz="2100" b="1" spc="38" dirty="0">
                  <a:ln w="0"/>
                  <a:solidFill>
                    <a:schemeClr val="bg2"/>
                  </a:solidFill>
                  <a:effectLst>
                    <a:glow rad="63500">
                      <a:schemeClr val="accent1">
                        <a:satMod val="175000"/>
                        <a:alpha val="40000"/>
                      </a:schemeClr>
                    </a:glow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latin typeface="Times New Roman" panose="02020603050405020304" pitchFamily="18" charset="0"/>
                  <a:ea typeface="Calibri" panose="020F0502020204030204" pitchFamily="34" charset="0"/>
                </a:rPr>
                <a:t> </a:t>
              </a:r>
              <a:r>
                <a:rPr lang="en-US" sz="2100" dirty="0" err="1">
                  <a:ln w="0"/>
                  <a:effectLst>
                    <a:glow rad="63500">
                      <a:schemeClr val="accent1">
                        <a:satMod val="175000"/>
                        <a:alpha val="40000"/>
                      </a:schemeClr>
                    </a:glow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Calibri" panose="020F0502020204030204" pitchFamily="34" charset="0"/>
                </a:rPr>
                <a:t>Kompjuterike</a:t>
              </a:r>
              <a:r>
                <a:rPr lang="en-US" sz="2100" b="1" spc="38" dirty="0">
                  <a:ln w="0"/>
                  <a:solidFill>
                    <a:schemeClr val="bg2"/>
                  </a:solidFill>
                  <a:effectLst>
                    <a:glow rad="63500">
                      <a:schemeClr val="accent1">
                        <a:satMod val="175000"/>
                        <a:alpha val="40000"/>
                      </a:schemeClr>
                    </a:glow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latin typeface="Times New Roman" panose="02020603050405020304" pitchFamily="18" charset="0"/>
                  <a:ea typeface="Calibri" panose="020F0502020204030204" pitchFamily="34" charset="0"/>
                </a:rPr>
                <a:t> </a:t>
              </a:r>
              <a:r>
                <a:rPr lang="en-US" sz="2100" dirty="0">
                  <a:ln w="0"/>
                  <a:effectLst>
                    <a:glow rad="63500">
                      <a:schemeClr val="accent1">
                        <a:satMod val="175000"/>
                        <a:alpha val="40000"/>
                      </a:schemeClr>
                    </a:glow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Calibri" panose="020F0502020204030204" pitchFamily="34" charset="0"/>
                </a:rPr>
                <a:t>(CT)</a:t>
              </a:r>
              <a:endParaRPr lang="en-US" sz="2100" b="1" spc="38" dirty="0">
                <a:ln w="0"/>
                <a:solidFill>
                  <a:schemeClr val="bg2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endParaRPr>
            </a:p>
          </p:txBody>
        </p:sp>
      </p:grpSp>
      <p:pic>
        <p:nvPicPr>
          <p:cNvPr id="18435" name="Picture 4">
            <a:extLst>
              <a:ext uri="{FF2B5EF4-FFF2-40B4-BE49-F238E27FC236}">
                <a16:creationId xmlns:a16="http://schemas.microsoft.com/office/drawing/2014/main" id="{B014831D-CBEE-49CE-ACBF-3275BDB1F9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2" t="4800" r="684" b="1157"/>
          <a:stretch>
            <a:fillRect/>
          </a:stretch>
        </p:blipFill>
        <p:spPr bwMode="auto">
          <a:xfrm>
            <a:off x="1801416" y="1777604"/>
            <a:ext cx="5432822" cy="3970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5870</TotalTime>
  <Words>1489</Words>
  <Application>Microsoft Macintosh PowerPoint</Application>
  <PresentationFormat>On-screen Show (4:3)</PresentationFormat>
  <Paragraphs>125</Paragraphs>
  <Slides>24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Arial</vt:lpstr>
      <vt:lpstr>Calibri</vt:lpstr>
      <vt:lpstr>Calibri Light</vt:lpstr>
      <vt:lpstr>Comic Sans MS</vt:lpstr>
      <vt:lpstr>Courier New</vt:lpstr>
      <vt:lpstr>Symbol</vt:lpstr>
      <vt:lpstr>Times New Roman</vt:lpstr>
      <vt:lpstr>Default Design</vt:lpstr>
      <vt:lpstr>Equation.DSMT4</vt:lpstr>
      <vt:lpstr>PowerPoint Presentation</vt:lpstr>
      <vt:lpstr>Metodat e diagnostikimit CT, SPECT, PET, MRI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Michael Weisz</cp:lastModifiedBy>
  <cp:revision>824</cp:revision>
  <dcterms:created xsi:type="dcterms:W3CDTF">2012-10-03T08:14:23Z</dcterms:created>
  <dcterms:modified xsi:type="dcterms:W3CDTF">2021-03-25T21:14:05Z</dcterms:modified>
</cp:coreProperties>
</file>