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707" r:id="rId2"/>
    <p:sldId id="756" r:id="rId3"/>
    <p:sldId id="711" r:id="rId4"/>
    <p:sldId id="754" r:id="rId5"/>
    <p:sldId id="734" r:id="rId6"/>
    <p:sldId id="708" r:id="rId7"/>
    <p:sldId id="709" r:id="rId8"/>
    <p:sldId id="714" r:id="rId9"/>
    <p:sldId id="717" r:id="rId10"/>
    <p:sldId id="730" r:id="rId11"/>
    <p:sldId id="728" r:id="rId12"/>
    <p:sldId id="721" r:id="rId13"/>
    <p:sldId id="716" r:id="rId14"/>
    <p:sldId id="731" r:id="rId15"/>
    <p:sldId id="703" r:id="rId16"/>
    <p:sldId id="713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8" roundtripDataSignature="AMtx7mjRXeMbdYobE6gH4d3TeJNUk5Nw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52"/>
    <p:restoredTop sz="96041"/>
  </p:normalViewPr>
  <p:slideViewPr>
    <p:cSldViewPr snapToGrid="0">
      <p:cViewPr varScale="1">
        <p:scale>
          <a:sx n="165" d="100"/>
          <a:sy n="165" d="100"/>
        </p:scale>
        <p:origin x="504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59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8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5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2297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35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7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2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32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9" name="Google Shape;39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4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7869D-EF7E-451F-B50A-276F8776FF05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27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2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7" r:id="rId3"/>
    <p:sldLayoutId id="2147483663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3.jpeg"/><Relationship Id="rId7" Type="http://schemas.openxmlformats.org/officeDocument/2006/relationships/image" Target="../media/image3.tif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3.svg"/><Relationship Id="rId5" Type="http://schemas.openxmlformats.org/officeDocument/2006/relationships/image" Target="../media/image29.png"/><Relationship Id="rId10" Type="http://schemas.openxmlformats.org/officeDocument/2006/relationships/image" Target="../media/image32.png"/><Relationship Id="rId4" Type="http://schemas.openxmlformats.org/officeDocument/2006/relationships/image" Target="../media/image28.png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7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3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7" Type="http://schemas.openxmlformats.org/officeDocument/2006/relationships/image" Target="../media/image4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hyperlink" Target="https://indico.cern.ch/event/999560" TargetMode="Externa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ern.nymus3d.nl/maps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tiff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png"/><Relationship Id="rId7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hysicsmasterclasses.org/index.php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4.png"/><Relationship Id="rId2" Type="http://schemas.openxmlformats.org/officeDocument/2006/relationships/hyperlink" Target="https://ippog.org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openxmlformats.org/officeDocument/2006/relationships/image" Target="../media/image3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AFB8A66-BD2A-4429-AB21-7E63E6B79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</p:spPr>
        <p:txBody>
          <a:bodyPr/>
          <a:lstStyle/>
          <a:p>
            <a:pPr algn="ctr"/>
            <a:r>
              <a:rPr lang="de-DE" altLang="en-US" sz="4000" dirty="0" err="1">
                <a:solidFill>
                  <a:schemeClr val="tx2">
                    <a:lumMod val="10000"/>
                  </a:schemeClr>
                </a:solidFill>
                <a:latin typeface="Eurostile" panose="020B0504020202050204" pitchFamily="34" charset="77"/>
              </a:rPr>
              <a:t>Particle</a:t>
            </a:r>
            <a:r>
              <a:rPr lang="de-DE" altLang="en-US" sz="4000" dirty="0">
                <a:solidFill>
                  <a:schemeClr val="tx2">
                    <a:lumMod val="10000"/>
                  </a:schemeClr>
                </a:solidFill>
                <a:latin typeface="Eurostile" panose="020B0504020202050204" pitchFamily="34" charset="77"/>
              </a:rPr>
              <a:t> </a:t>
            </a:r>
            <a:r>
              <a:rPr lang="de-DE" altLang="en-US" sz="4000" dirty="0" err="1">
                <a:solidFill>
                  <a:schemeClr val="tx2">
                    <a:lumMod val="10000"/>
                  </a:schemeClr>
                </a:solidFill>
                <a:latin typeface="Eurostile" panose="020B0504020202050204" pitchFamily="34" charset="77"/>
              </a:rPr>
              <a:t>Therapy</a:t>
            </a:r>
            <a:r>
              <a:rPr lang="de-DE" altLang="en-US" sz="4000" dirty="0">
                <a:solidFill>
                  <a:schemeClr val="tx2">
                    <a:lumMod val="10000"/>
                  </a:schemeClr>
                </a:solidFill>
                <a:latin typeface="Eurostile" panose="020B0504020202050204" pitchFamily="34" charset="77"/>
              </a:rPr>
              <a:t> </a:t>
            </a:r>
            <a:r>
              <a:rPr lang="de-DE" altLang="en-US" sz="4000" dirty="0" err="1">
                <a:solidFill>
                  <a:schemeClr val="tx2">
                    <a:lumMod val="10000"/>
                  </a:schemeClr>
                </a:solidFill>
                <a:latin typeface="Eurostile" panose="020B0504020202050204" pitchFamily="34" charset="77"/>
              </a:rPr>
              <a:t>MasterClass</a:t>
            </a:r>
            <a:br>
              <a:rPr lang="de-DE" altLang="en-US" sz="4000" dirty="0">
                <a:solidFill>
                  <a:schemeClr val="tx2">
                    <a:lumMod val="10000"/>
                  </a:schemeClr>
                </a:solidFill>
                <a:latin typeface="Eurostile" panose="020B0504020202050204" pitchFamily="34" charset="77"/>
              </a:rPr>
            </a:br>
            <a:br>
              <a:rPr lang="de-DE" altLang="en-US" sz="4000" dirty="0">
                <a:solidFill>
                  <a:schemeClr val="tx2">
                    <a:lumMod val="10000"/>
                  </a:schemeClr>
                </a:solidFill>
              </a:rPr>
            </a:b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Picture 8" descr="A person standing in front of a computer&#10;&#10;Description automatically generated">
            <a:extLst>
              <a:ext uri="{FF2B5EF4-FFF2-40B4-BE49-F238E27FC236}">
                <a16:creationId xmlns:a16="http://schemas.microsoft.com/office/drawing/2014/main" id="{75686145-D368-7B46-BAAE-903A221D17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11000" contrast="-7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08981" y="1117600"/>
            <a:ext cx="6498032" cy="215363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3F822966-E09C-CE4B-B5A1-E582A8DFB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45E394F-2558-8B49-956A-1CA397718A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703C8E79-ACBA-8F4E-B07D-0A0ABB0C4103}"/>
              </a:ext>
            </a:extLst>
          </p:cNvPr>
          <p:cNvSpPr txBox="1">
            <a:spLocks/>
          </p:cNvSpPr>
          <p:nvPr/>
        </p:nvSpPr>
        <p:spPr>
          <a:xfrm>
            <a:off x="1257920" y="3294983"/>
            <a:ext cx="6600154" cy="1703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14288" indent="0">
              <a:buFont typeface="Source Code Pro"/>
              <a:buNone/>
            </a:pPr>
            <a:r>
              <a:rPr lang="en-US" sz="1600" b="1" dirty="0">
                <a:solidFill>
                  <a:schemeClr val="accent1"/>
                </a:solidFill>
              </a:rPr>
              <a:t>Albana Topi, PhD </a:t>
            </a:r>
            <a:r>
              <a:rPr lang="en-US" sz="1600" b="1" dirty="0">
                <a:solidFill>
                  <a:schemeClr val="bg2"/>
                </a:solidFill>
              </a:rPr>
              <a:t>(</a:t>
            </a:r>
            <a:r>
              <a:rPr lang="en-US" sz="1600" b="1" dirty="0" err="1">
                <a:solidFill>
                  <a:schemeClr val="bg2"/>
                </a:solidFill>
              </a:rPr>
              <a:t>a.topi@gsi.de</a:t>
            </a:r>
            <a:r>
              <a:rPr lang="en-US" sz="1600" b="1" dirty="0">
                <a:solidFill>
                  <a:schemeClr val="bg2"/>
                </a:solidFill>
              </a:rPr>
              <a:t>)</a:t>
            </a:r>
          </a:p>
          <a:p>
            <a:pPr marL="14288" indent="0">
              <a:buFont typeface="Source Code Pro"/>
              <a:buNone/>
            </a:pPr>
            <a:r>
              <a:rPr lang="en-US" sz="1600" b="1" dirty="0">
                <a:solidFill>
                  <a:schemeClr val="accent1"/>
                </a:solidFill>
              </a:rPr>
              <a:t>GSI Helmholtz Center for Heavy Ion Research </a:t>
            </a:r>
            <a:r>
              <a:rPr lang="en-US" sz="1600" b="1" dirty="0">
                <a:solidFill>
                  <a:schemeClr val="bg2"/>
                </a:solidFill>
              </a:rPr>
              <a:t>(</a:t>
            </a:r>
            <a:r>
              <a:rPr lang="en-US" sz="1600" b="1" dirty="0" err="1">
                <a:solidFill>
                  <a:schemeClr val="bg2"/>
                </a:solidFill>
              </a:rPr>
              <a:t>gsi.de</a:t>
            </a:r>
            <a:r>
              <a:rPr lang="en-US" sz="1600" b="1" dirty="0">
                <a:solidFill>
                  <a:schemeClr val="bg2"/>
                </a:solidFill>
              </a:rPr>
              <a:t>)</a:t>
            </a:r>
            <a:br>
              <a:rPr lang="en-US" sz="1600" b="1" dirty="0">
                <a:solidFill>
                  <a:schemeClr val="bg2"/>
                </a:solidFill>
              </a:rPr>
            </a:br>
            <a:r>
              <a:rPr lang="en-US" sz="1600" b="1" dirty="0">
                <a:solidFill>
                  <a:schemeClr val="bg2"/>
                </a:solidFill>
              </a:rPr>
              <a:t>on behalf of IPPOG and IMC</a:t>
            </a:r>
          </a:p>
          <a:p>
            <a:pPr marL="14288" indent="0">
              <a:buFont typeface="Source Code Pro"/>
              <a:buNone/>
            </a:pPr>
            <a:endParaRPr lang="en-US" sz="1600" b="1" dirty="0">
              <a:solidFill>
                <a:schemeClr val="accent1"/>
              </a:solidFill>
            </a:endParaRPr>
          </a:p>
          <a:p>
            <a:pPr marL="14288" indent="0">
              <a:buNone/>
            </a:pPr>
            <a:endParaRPr lang="en-US" sz="1600" b="1" dirty="0">
              <a:solidFill>
                <a:schemeClr val="accent1"/>
              </a:solidFill>
            </a:endParaRPr>
          </a:p>
          <a:p>
            <a:pPr marL="14288" indent="0">
              <a:buFont typeface="Source Code Pro"/>
              <a:buNone/>
            </a:pPr>
            <a:endParaRPr lang="en-US" sz="1600" b="1" dirty="0">
              <a:solidFill>
                <a:schemeClr val="accent1"/>
              </a:solidFill>
            </a:endParaRPr>
          </a:p>
          <a:p>
            <a:pPr marL="14288" indent="0">
              <a:buFont typeface="Source Code Pro"/>
              <a:buNone/>
            </a:pPr>
            <a:endParaRPr lang="en-US" sz="1600" b="1" dirty="0">
              <a:solidFill>
                <a:schemeClr val="accent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8C9CEA0-913B-3246-A029-89CB52145E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7309371D-53B4-C348-A35A-8B7C950105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960" y="1093850"/>
            <a:ext cx="970641" cy="968749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0377EDE-C177-0540-8E63-F17B7BBC93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052" y="2345719"/>
            <a:ext cx="789129" cy="887770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677D2236-2E9A-9D41-92AC-8ED60005CB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27779" y="2265808"/>
            <a:ext cx="1083412" cy="966613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F041AC68-EE31-6843-86DD-0F8E653764F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30559" y="1142995"/>
            <a:ext cx="877852" cy="87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77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5122DA-661D-6547-A653-4A4A9D316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Eurostile" panose="020B0504020202050204" pitchFamily="34" charset="77"/>
              </a:rPr>
              <a:t>The </a:t>
            </a:r>
            <a:r>
              <a:rPr lang="en-US" dirty="0" err="1">
                <a:latin typeface="Eurostile" panose="020B0504020202050204" pitchFamily="34" charset="77"/>
              </a:rPr>
              <a:t>CURIEocity</a:t>
            </a:r>
            <a:r>
              <a:rPr lang="en-US" dirty="0">
                <a:latin typeface="Eurostile" panose="020B0504020202050204" pitchFamily="34" charset="77"/>
              </a:rPr>
              <a:t> team from Crete</a:t>
            </a:r>
          </a:p>
        </p:txBody>
      </p:sp>
      <p:pic>
        <p:nvPicPr>
          <p:cNvPr id="4" name="Picture 19" descr="../Downloads/IMG_5877.jpg">
            <a:extLst>
              <a:ext uri="{FF2B5EF4-FFF2-40B4-BE49-F238E27FC236}">
                <a16:creationId xmlns:a16="http://schemas.microsoft.com/office/drawing/2014/main" id="{1E8E391C-C8BF-E24A-B2EA-17D6A5699F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767"/>
          <a:stretch/>
        </p:blipFill>
        <p:spPr bwMode="auto">
          <a:xfrm>
            <a:off x="894954" y="1093850"/>
            <a:ext cx="3374231" cy="158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3">
            <a:extLst>
              <a:ext uri="{FF2B5EF4-FFF2-40B4-BE49-F238E27FC236}">
                <a16:creationId xmlns:a16="http://schemas.microsoft.com/office/drawing/2014/main" id="{B72473E0-D829-CD49-90AA-5194948974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288"/>
          <a:stretch/>
        </p:blipFill>
        <p:spPr bwMode="auto">
          <a:xfrm>
            <a:off x="5735836" y="2919650"/>
            <a:ext cx="2608659" cy="180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6" descr="../Downloads/IMG_5828.jpg">
            <a:extLst>
              <a:ext uri="{FF2B5EF4-FFF2-40B4-BE49-F238E27FC236}">
                <a16:creationId xmlns:a16="http://schemas.microsoft.com/office/drawing/2014/main" id="{71215BA2-8C99-C64E-84ED-A46CAD404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800" y="2820829"/>
            <a:ext cx="3374231" cy="1907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71921A06-B2EC-2A45-BE0A-26FFD1DF209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6329" y="1012269"/>
            <a:ext cx="2468166" cy="180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feil nach rechts 8">
            <a:extLst>
              <a:ext uri="{FF2B5EF4-FFF2-40B4-BE49-F238E27FC236}">
                <a16:creationId xmlns:a16="http://schemas.microsoft.com/office/drawing/2014/main" id="{EB5F610E-55DD-DA42-9985-797BF2ECC54D}"/>
              </a:ext>
            </a:extLst>
          </p:cNvPr>
          <p:cNvSpPr/>
          <p:nvPr/>
        </p:nvSpPr>
        <p:spPr>
          <a:xfrm>
            <a:off x="4775200" y="1422400"/>
            <a:ext cx="1076960" cy="494149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CERN</a:t>
            </a:r>
          </a:p>
        </p:txBody>
      </p:sp>
      <p:sp>
        <p:nvSpPr>
          <p:cNvPr id="10" name="Pfeil nach rechts 9" descr="TO GSI&#10;">
            <a:extLst>
              <a:ext uri="{FF2B5EF4-FFF2-40B4-BE49-F238E27FC236}">
                <a16:creationId xmlns:a16="http://schemas.microsoft.com/office/drawing/2014/main" id="{D85AB8F8-D925-E94C-A49C-7C5FB75136B0}"/>
              </a:ext>
            </a:extLst>
          </p:cNvPr>
          <p:cNvSpPr/>
          <p:nvPr/>
        </p:nvSpPr>
        <p:spPr>
          <a:xfrm rot="2673421">
            <a:off x="4787189" y="2282364"/>
            <a:ext cx="1076960" cy="49414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GSI</a:t>
            </a:r>
          </a:p>
        </p:txBody>
      </p:sp>
      <p:sp>
        <p:nvSpPr>
          <p:cNvPr id="11" name="Träne 10">
            <a:extLst>
              <a:ext uri="{FF2B5EF4-FFF2-40B4-BE49-F238E27FC236}">
                <a16:creationId xmlns:a16="http://schemas.microsoft.com/office/drawing/2014/main" id="{F75C6FAB-3D1C-B947-B767-77F662B471D4}"/>
              </a:ext>
            </a:extLst>
          </p:cNvPr>
          <p:cNvSpPr/>
          <p:nvPr/>
        </p:nvSpPr>
        <p:spPr>
          <a:xfrm>
            <a:off x="172720" y="2820830"/>
            <a:ext cx="1605229" cy="654059"/>
          </a:xfrm>
          <a:prstGeom prst="teardrop">
            <a:avLst>
              <a:gd name="adj" fmla="val 10445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From Crete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E0807132-2451-864A-B4C0-ECE3B9B19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798C10F-089B-A940-B088-FD9B6CA0473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D53EDAB-D83F-7B48-A182-1CFF836819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609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B37FB-9CEB-DA4A-9E63-98A27A6E6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Eurostile" panose="020B0504020202050204" pitchFamily="34" charset="77"/>
              </a:rPr>
              <a:t>PTMC in IMC 2020</a:t>
            </a:r>
          </a:p>
        </p:txBody>
      </p:sp>
      <p:pic>
        <p:nvPicPr>
          <p:cNvPr id="4" name="Google Shape;227;p24">
            <a:extLst>
              <a:ext uri="{FF2B5EF4-FFF2-40B4-BE49-F238E27FC236}">
                <a16:creationId xmlns:a16="http://schemas.microsoft.com/office/drawing/2014/main" id="{5FBB7CE7-7128-DE4F-90C4-C7F32ADE910D}"/>
              </a:ext>
            </a:extLst>
          </p:cNvPr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3811" y="1093850"/>
            <a:ext cx="5071417" cy="3078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22;p24">
            <a:extLst>
              <a:ext uri="{FF2B5EF4-FFF2-40B4-BE49-F238E27FC236}">
                <a16:creationId xmlns:a16="http://schemas.microsoft.com/office/drawing/2014/main" id="{E7E31ABC-5656-6F4B-8802-E414882E9AB9}"/>
              </a:ext>
            </a:extLst>
          </p:cNvPr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982" y="4032563"/>
            <a:ext cx="1506450" cy="82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23;p24">
            <a:extLst>
              <a:ext uri="{FF2B5EF4-FFF2-40B4-BE49-F238E27FC236}">
                <a16:creationId xmlns:a16="http://schemas.microsoft.com/office/drawing/2014/main" id="{89194568-97D5-9943-ADE2-F5FCE0976700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1663" y="4032563"/>
            <a:ext cx="829725" cy="82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25;p24">
            <a:extLst>
              <a:ext uri="{FF2B5EF4-FFF2-40B4-BE49-F238E27FC236}">
                <a16:creationId xmlns:a16="http://schemas.microsoft.com/office/drawing/2014/main" id="{6E8C08CE-060B-604A-BABD-D702AAF5258C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870" b="22518"/>
          <a:stretch/>
        </p:blipFill>
        <p:spPr>
          <a:xfrm>
            <a:off x="811982" y="2485024"/>
            <a:ext cx="2359406" cy="1479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17;p23">
            <a:extLst>
              <a:ext uri="{FF2B5EF4-FFF2-40B4-BE49-F238E27FC236}">
                <a16:creationId xmlns:a16="http://schemas.microsoft.com/office/drawing/2014/main" id="{A3A4DD63-D035-5249-ADA2-8A5656DE094E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3" t="20262" b="9093"/>
          <a:stretch/>
        </p:blipFill>
        <p:spPr>
          <a:xfrm>
            <a:off x="687023" y="1161675"/>
            <a:ext cx="2609324" cy="1255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24;p24">
            <a:extLst>
              <a:ext uri="{FF2B5EF4-FFF2-40B4-BE49-F238E27FC236}">
                <a16:creationId xmlns:a16="http://schemas.microsoft.com/office/drawing/2014/main" id="{04F97BCD-3F87-4B4E-827A-13821E01DAFB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3811" y="4244602"/>
            <a:ext cx="5071417" cy="6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39E34524-B5F4-AB4A-9BCD-F0AE80763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DAD8690-183F-C348-A93A-3CF80D4AE9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  <p:sp>
        <p:nvSpPr>
          <p:cNvPr id="3" name="Träne 2">
            <a:extLst>
              <a:ext uri="{FF2B5EF4-FFF2-40B4-BE49-F238E27FC236}">
                <a16:creationId xmlns:a16="http://schemas.microsoft.com/office/drawing/2014/main" id="{27282EB1-6D8D-114D-8B16-D250C05C7C78}"/>
              </a:ext>
            </a:extLst>
          </p:cNvPr>
          <p:cNvSpPr/>
          <p:nvPr/>
        </p:nvSpPr>
        <p:spPr>
          <a:xfrm>
            <a:off x="2159001" y="2037080"/>
            <a:ext cx="1661160" cy="1407160"/>
          </a:xfrm>
          <a:prstGeom prst="teardrop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The first &amp; the only one</a:t>
            </a:r>
          </a:p>
          <a:p>
            <a:pPr algn="ctr"/>
            <a:r>
              <a:rPr lang="en-US" dirty="0">
                <a:solidFill>
                  <a:schemeClr val="accent1"/>
                </a:solidFill>
              </a:rPr>
              <a:t>in 2020</a:t>
            </a:r>
          </a:p>
        </p:txBody>
      </p:sp>
      <p:pic>
        <p:nvPicPr>
          <p:cNvPr id="13" name="Grafik 12" descr="Keim mit einfarbiger Füllung">
            <a:extLst>
              <a:ext uri="{FF2B5EF4-FFF2-40B4-BE49-F238E27FC236}">
                <a16:creationId xmlns:a16="http://schemas.microsoft.com/office/drawing/2014/main" id="{EB644DBE-FF58-C34A-BC56-198AF75908E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96347" y="1994567"/>
            <a:ext cx="523814" cy="52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98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22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926" y="4143900"/>
            <a:ext cx="1506450" cy="82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2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1861" y="4118675"/>
            <a:ext cx="935440" cy="82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2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3451" y="4118675"/>
            <a:ext cx="5128252" cy="88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2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3450" y="208700"/>
            <a:ext cx="2405551" cy="1805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2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5151" y="2085438"/>
            <a:ext cx="2466551" cy="18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2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5150" y="208680"/>
            <a:ext cx="2405551" cy="1805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2"/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938" y="255675"/>
            <a:ext cx="2743362" cy="3657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30;p11"/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3450" y="2085438"/>
            <a:ext cx="2405551" cy="18280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räne 1">
            <a:extLst>
              <a:ext uri="{FF2B5EF4-FFF2-40B4-BE49-F238E27FC236}">
                <a16:creationId xmlns:a16="http://schemas.microsoft.com/office/drawing/2014/main" id="{CCB9D048-CC91-CC43-8D48-75322A8A7E40}"/>
              </a:ext>
            </a:extLst>
          </p:cNvPr>
          <p:cNvSpPr/>
          <p:nvPr/>
        </p:nvSpPr>
        <p:spPr>
          <a:xfrm>
            <a:off x="51485" y="1711960"/>
            <a:ext cx="690881" cy="434438"/>
          </a:xfrm>
          <a:prstGeom prst="teardrop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accent3">
                    <a:lumMod val="50000"/>
                  </a:schemeClr>
                </a:solidFill>
              </a:rPr>
              <a:t>Yiota</a:t>
            </a:r>
            <a:endParaRPr lang="en-US" sz="9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995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18BE09-0A4F-6942-91C5-8724BD52B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Eurostile" panose="020B0504020202050204" pitchFamily="34" charset="77"/>
              </a:rPr>
              <a:t>PTMC in IMC 2021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4B0E464-2F68-D942-8175-0529682334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Dates IMC2021: 11.02 – 27.03.2021</a:t>
            </a:r>
          </a:p>
          <a:p>
            <a:pPr lvl="1"/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06.03 </a:t>
            </a:r>
            <a:r>
              <a:rPr lang="en-GB" dirty="0"/>
              <a:t>Greece, GSI, Heidelberg, Skopje, Portugal</a:t>
            </a:r>
          </a:p>
          <a:p>
            <a:pPr lvl="1"/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08.03</a:t>
            </a:r>
            <a:r>
              <a:rPr lang="en-GB" dirty="0"/>
              <a:t> CERN</a:t>
            </a:r>
          </a:p>
          <a:p>
            <a:pPr lvl="1"/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11.03</a:t>
            </a:r>
            <a:r>
              <a:rPr lang="en-GB" dirty="0"/>
              <a:t> Prague, Teheran, Mexico, Sarajevo, Dortmund</a:t>
            </a:r>
          </a:p>
          <a:p>
            <a:pPr lvl="1"/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23.03</a:t>
            </a:r>
            <a:r>
              <a:rPr lang="en-GB" dirty="0"/>
              <a:t> Munich, Milan, Riga, Egypt</a:t>
            </a:r>
          </a:p>
          <a:p>
            <a:pPr lvl="1"/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24.03</a:t>
            </a:r>
            <a:r>
              <a:rPr lang="en-GB" dirty="0"/>
              <a:t> Tuzla, Kaunas, Vilnius, Saint-Petersburg, Egypt, Montenegro</a:t>
            </a:r>
          </a:p>
          <a:p>
            <a:pPr lvl="1"/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26.03</a:t>
            </a:r>
            <a:r>
              <a:rPr lang="en-GB" dirty="0"/>
              <a:t> Tirana, Pristina, Tetovo, Novi Sad, Sofia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6F93E8E-21CE-9942-B670-F9757AB74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81BC360-E95F-8C41-B88D-93E29399B0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C185F14-A05E-AE4F-A6D3-73FE8DB991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6DECD88A-93C2-5542-84E1-1C52DFC17063}"/>
              </a:ext>
            </a:extLst>
          </p:cNvPr>
          <p:cNvSpPr/>
          <p:nvPr/>
        </p:nvSpPr>
        <p:spPr>
          <a:xfrm>
            <a:off x="873760" y="4018280"/>
            <a:ext cx="5273040" cy="386100"/>
          </a:xfrm>
          <a:prstGeom prst="round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2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bgerundetes Rechteck 12">
            <a:extLst>
              <a:ext uri="{FF2B5EF4-FFF2-40B4-BE49-F238E27FC236}">
                <a16:creationId xmlns:a16="http://schemas.microsoft.com/office/drawing/2014/main" id="{2929B5BF-8298-D844-89AC-EBE86C400BDC}"/>
              </a:ext>
            </a:extLst>
          </p:cNvPr>
          <p:cNvSpPr/>
          <p:nvPr/>
        </p:nvSpPr>
        <p:spPr>
          <a:xfrm>
            <a:off x="2902589" y="4288081"/>
            <a:ext cx="4456855" cy="386100"/>
          </a:xfrm>
          <a:prstGeom prst="roundRect">
            <a:avLst/>
          </a:prstGeom>
          <a:solidFill>
            <a:schemeClr val="accent5">
              <a:lumMod val="20000"/>
              <a:lumOff val="80000"/>
              <a:alpha val="57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F28BF08-969D-8B46-9707-DFF2C7D2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Eurostile" panose="020B0504020202050204" pitchFamily="34" charset="77"/>
              </a:rPr>
              <a:t>PTMC Agenda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F6FB116-9963-4B49-A75B-2812D48D1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1883" y="1390903"/>
            <a:ext cx="7799913" cy="3329039"/>
          </a:xfrm>
        </p:spPr>
        <p:txBody>
          <a:bodyPr numCol="2"/>
          <a:lstStyle/>
          <a:p>
            <a:pPr marL="1824038" indent="0">
              <a:buNone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09:00 – 09:20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09:20 – 10:25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2"/>
                </a:solidFill>
              </a:rPr>
              <a:t>10:25 – 10:35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10:35 – 11:20</a:t>
            </a:r>
          </a:p>
          <a:p>
            <a:pPr marL="1824038" indent="0">
              <a:buNone/>
              <a:tabLst>
                <a:tab pos="130175" algn="l"/>
                <a:tab pos="1152525" algn="l"/>
              </a:tabLst>
            </a:pPr>
            <a:r>
              <a:rPr lang="en-US" dirty="0">
                <a:solidFill>
                  <a:schemeClr val="bg2"/>
                </a:solidFill>
              </a:rPr>
              <a:t>11:20 – 11:30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11:30 – 12:00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2"/>
                </a:solidFill>
              </a:rPr>
              <a:t>12:00 – 13:00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13:00 – 15:15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15:15 – 16:00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16:00 – 17:00</a:t>
            </a:r>
          </a:p>
          <a:p>
            <a:pPr marL="14288" indent="0">
              <a:buNone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Welcome and introduction </a:t>
            </a:r>
          </a:p>
          <a:p>
            <a:pPr marL="1428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Introductory lectures I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2"/>
                </a:solidFill>
              </a:rPr>
              <a:t>Coffee break</a:t>
            </a:r>
          </a:p>
          <a:p>
            <a:pPr marL="1428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Introductory lectures II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2"/>
                </a:solidFill>
              </a:rPr>
              <a:t>Short break</a:t>
            </a:r>
          </a:p>
          <a:p>
            <a:pPr marL="14288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Virtual lab visit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2"/>
                </a:solidFill>
              </a:rPr>
              <a:t>Lunch break</a:t>
            </a:r>
          </a:p>
          <a:p>
            <a:pPr marL="1428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Hands-on session</a:t>
            </a:r>
          </a:p>
          <a:p>
            <a:pPr marL="1428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Locally - results discussion</a:t>
            </a:r>
            <a:r>
              <a:rPr lang="en-US" dirty="0">
                <a:solidFill>
                  <a:schemeClr val="bg2"/>
                </a:solidFill>
              </a:rPr>
              <a:t> </a:t>
            </a:r>
          </a:p>
          <a:p>
            <a:pPr marL="14288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Video conference</a:t>
            </a: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EB62A495-6241-0E44-AA56-2C4663C3D7A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868" y="1093850"/>
            <a:ext cx="1814513" cy="94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60E4B629-251D-2549-A6D2-C1EDBFB538B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204" y="2170176"/>
            <a:ext cx="1840706" cy="122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11">
            <a:extLst>
              <a:ext uri="{FF2B5EF4-FFF2-40B4-BE49-F238E27FC236}">
                <a16:creationId xmlns:a16="http://schemas.microsoft.com/office/drawing/2014/main" id="{203E8A78-A652-7D4B-A198-9BB6A15A70C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204" y="3541776"/>
            <a:ext cx="1840706" cy="103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9BA1EC30-14B8-854C-B02F-3E02E9BD4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CB86DE3-D7C6-754A-8C2A-D07AE88460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094CD80-72CC-2441-8E8B-C67CB07D522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5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9960A608-956E-9248-8B34-36F7F5BE3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E55B0C5-9159-4449-92A5-7E9504A79C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9460"/>
            <a:ext cx="1784555" cy="71218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19C0EFC-6BF7-7341-9DB6-044DEC16F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8518A528-8834-914A-8DE4-570D94BC0FD9}"/>
              </a:ext>
            </a:extLst>
          </p:cNvPr>
          <p:cNvSpPr/>
          <p:nvPr/>
        </p:nvSpPr>
        <p:spPr>
          <a:xfrm>
            <a:off x="601507" y="4181475"/>
            <a:ext cx="2313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hlinkClick r:id="rId5"/>
              </a:rPr>
              <a:t>https://indico.cern.ch/event/999560</a:t>
            </a:r>
            <a:r>
              <a:rPr lang="en-US" sz="105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8720EB-2BF2-0841-BCB1-770A01992F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3536" y="383561"/>
            <a:ext cx="4844893" cy="4025899"/>
          </a:xfrm>
          <a:prstGeom prst="rect">
            <a:avLst/>
          </a:prstGeom>
        </p:spPr>
      </p:pic>
      <p:pic>
        <p:nvPicPr>
          <p:cNvPr id="13" name="Grafik 12" descr="Ein Bild, das Baum, draußen, Gras enthält.&#10;&#10;Automatisch generierte Beschreibung">
            <a:extLst>
              <a:ext uri="{FF2B5EF4-FFF2-40B4-BE49-F238E27FC236}">
                <a16:creationId xmlns:a16="http://schemas.microsoft.com/office/drawing/2014/main" id="{F34447AF-4085-FA48-8BFB-B0AB79A27D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606" y="1400679"/>
            <a:ext cx="2780796" cy="27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828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2BAC0F-C517-314D-A599-FE91C837C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511" y="292850"/>
            <a:ext cx="8520600" cy="801000"/>
          </a:xfrm>
        </p:spPr>
        <p:txBody>
          <a:bodyPr wrap="square" anchor="t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4000" dirty="0">
                <a:latin typeface="Eurostile" panose="020B0504020202050204" pitchFamily="34" charset="77"/>
              </a:rPr>
              <a:t>Virtual Particle Therapy Centre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50A8CC1-E979-244C-B8E8-0B4DC3BB40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7E4A908C-71AC-1E44-BC06-C208364ED0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53" y="1093850"/>
            <a:ext cx="6839168" cy="3609089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2DEF6C3-F557-734B-AF84-44602434E1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EB199A9-E378-AA47-99A8-BB0E578B37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CE20CD-A359-1049-8DF6-67EB282815B1}"/>
              </a:ext>
            </a:extLst>
          </p:cNvPr>
          <p:cNvSpPr txBox="1"/>
          <p:nvPr/>
        </p:nvSpPr>
        <p:spPr>
          <a:xfrm>
            <a:off x="3261515" y="4702939"/>
            <a:ext cx="2571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6"/>
              </a:rPr>
              <a:t>https://cern.nymus3d.nl/maps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3341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2D888-3AF3-934D-B439-F866947BB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Eurostile" panose="020B0504020202050204" pitchFamily="34" charset="77"/>
              </a:rPr>
              <a:t>Before we start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2A0C8B-51C0-1A4C-A531-F9327C9409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Please keep your camera on (It is nice to see each other :-)</a:t>
            </a:r>
            <a:br>
              <a:rPr lang="en-US" dirty="0"/>
            </a:br>
            <a:endParaRPr lang="en-US" dirty="0"/>
          </a:p>
          <a:p>
            <a:r>
              <a:rPr lang="en-US" dirty="0"/>
              <a:t>Do you agree to record or to take pictures of you?</a:t>
            </a:r>
          </a:p>
          <a:p>
            <a:r>
              <a:rPr lang="en-US" dirty="0"/>
              <a:t>Do you agree to post photos or videos of you in IPPOG website?</a:t>
            </a:r>
          </a:p>
          <a:p>
            <a:r>
              <a:rPr lang="en-US" dirty="0"/>
              <a:t>During the Hands-on session there will be CT of different body part, are you ok with seeing this images?</a:t>
            </a:r>
            <a:br>
              <a:rPr lang="en-US" dirty="0"/>
            </a:br>
            <a:endParaRPr lang="en-US" dirty="0"/>
          </a:p>
          <a:p>
            <a:pPr marL="114300" indent="0" algn="r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If you disagree with any of these points, please email me: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</a:rPr>
              <a:t>a.topi@gsi.de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  <a:p>
            <a:pPr marL="114300" indent="0">
              <a:buNone/>
            </a:pPr>
            <a:endParaRPr lang="en-US" dirty="0">
              <a:solidFill>
                <a:schemeClr val="tx1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677E387-6E74-1447-AE70-DD35EDF7B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2652DE3-38D4-D94F-A98A-D3C8AEF0B1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6A98D92-9A0D-B64C-9519-5814636CBA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156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28BF08-969D-8B46-9707-DFF2C7D2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Eurostile" panose="020B0504020202050204" pitchFamily="34" charset="77"/>
              </a:rPr>
              <a:t>PTMC Agenda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F6FB116-9963-4B49-A75B-2812D48D1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1883" y="1390903"/>
            <a:ext cx="7799913" cy="3329039"/>
          </a:xfrm>
        </p:spPr>
        <p:txBody>
          <a:bodyPr numCol="2"/>
          <a:lstStyle/>
          <a:p>
            <a:pPr marL="1824038" indent="0">
              <a:buNone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09:00 – 09:20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09:20 – 10:20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2"/>
                </a:solidFill>
              </a:rPr>
              <a:t>10:20 – 10:30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10:30 – 11:20</a:t>
            </a:r>
          </a:p>
          <a:p>
            <a:pPr marL="1824038" indent="0">
              <a:buNone/>
              <a:tabLst>
                <a:tab pos="130175" algn="l"/>
                <a:tab pos="1152525" algn="l"/>
              </a:tabLst>
            </a:pPr>
            <a:r>
              <a:rPr lang="en-US" dirty="0">
                <a:solidFill>
                  <a:schemeClr val="bg2"/>
                </a:solidFill>
              </a:rPr>
              <a:t>11:20 – 11:30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11:30 – 12:00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2"/>
                </a:solidFill>
              </a:rPr>
              <a:t>12:00 – 13:00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13:00 – 15:15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15:15 – 16:00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16:00 – 17:00</a:t>
            </a:r>
          </a:p>
          <a:p>
            <a:pPr marL="14288" indent="0">
              <a:buNone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Welcome and introduction </a:t>
            </a:r>
          </a:p>
          <a:p>
            <a:pPr marL="1428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Introductory lectures I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2"/>
                </a:solidFill>
              </a:rPr>
              <a:t>Coffee break</a:t>
            </a:r>
          </a:p>
          <a:p>
            <a:pPr marL="1428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Introductory lectures II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2"/>
                </a:solidFill>
              </a:rPr>
              <a:t>Short break</a:t>
            </a:r>
          </a:p>
          <a:p>
            <a:pPr marL="14288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Virtual lab visit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2"/>
                </a:solidFill>
              </a:rPr>
              <a:t>Lunch break</a:t>
            </a:r>
          </a:p>
          <a:p>
            <a:pPr marL="1428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Hands-on session</a:t>
            </a:r>
          </a:p>
          <a:p>
            <a:pPr marL="14288" indent="0">
              <a:buNone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Locally - results discussion</a:t>
            </a:r>
            <a:r>
              <a:rPr lang="en-US" dirty="0">
                <a:solidFill>
                  <a:schemeClr val="bg2"/>
                </a:solidFill>
              </a:rPr>
              <a:t> </a:t>
            </a:r>
          </a:p>
          <a:p>
            <a:pPr marL="14288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Video conference</a:t>
            </a: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EB62A495-6241-0E44-AA56-2C4663C3D7A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868" y="1093850"/>
            <a:ext cx="1814513" cy="94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60E4B629-251D-2549-A6D2-C1EDBFB538B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204" y="2170176"/>
            <a:ext cx="1840706" cy="122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11">
            <a:extLst>
              <a:ext uri="{FF2B5EF4-FFF2-40B4-BE49-F238E27FC236}">
                <a16:creationId xmlns:a16="http://schemas.microsoft.com/office/drawing/2014/main" id="{203E8A78-A652-7D4B-A198-9BB6A15A70C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204" y="3541776"/>
            <a:ext cx="1840706" cy="103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AA23EE68-1304-4C45-AC1A-7B5AB2D8F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7703897-5D58-8540-A656-594E81326BB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78145DE-9303-9E4F-8D2F-BD8B1E78DC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  <p:sp>
        <p:nvSpPr>
          <p:cNvPr id="3" name="Cloud 2">
            <a:extLst>
              <a:ext uri="{FF2B5EF4-FFF2-40B4-BE49-F238E27FC236}">
                <a16:creationId xmlns:a16="http://schemas.microsoft.com/office/drawing/2014/main" id="{745440DE-CA09-B44B-8E8A-A9E94AF558BA}"/>
              </a:ext>
            </a:extLst>
          </p:cNvPr>
          <p:cNvSpPr/>
          <p:nvPr/>
        </p:nvSpPr>
        <p:spPr>
          <a:xfrm>
            <a:off x="4572000" y="1878322"/>
            <a:ext cx="3954719" cy="2354200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Let’s have fun 😃 while learning about Particle therapy &amp; </a:t>
            </a:r>
            <a:r>
              <a:rPr lang="en-US" sz="2000" dirty="0" err="1"/>
              <a:t>matRad</a:t>
            </a:r>
            <a:r>
              <a:rPr lang="en-US" sz="2000" dirty="0"/>
              <a:t> 👩‍🎓🧑‍🎓👩🏻‍💻🧑🏻‍💻</a:t>
            </a:r>
          </a:p>
        </p:txBody>
      </p:sp>
    </p:spTree>
    <p:extLst>
      <p:ext uri="{BB962C8B-B14F-4D97-AF65-F5344CB8AC3E}">
        <p14:creationId xmlns:p14="http://schemas.microsoft.com/office/powerpoint/2010/main" val="228699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875817F9-C977-EE46-B463-10A3A8BB3E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2" r="2" b="2"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  <p:pic>
        <p:nvPicPr>
          <p:cNvPr id="3" name="Picture 1" descr="page2image10957616">
            <a:extLst>
              <a:ext uri="{FF2B5EF4-FFF2-40B4-BE49-F238E27FC236}">
                <a16:creationId xmlns:a16="http://schemas.microsoft.com/office/drawing/2014/main" id="{AD1DA626-6DD9-BD4E-BAC2-58FF514D66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3" r="25479"/>
          <a:stretch/>
        </p:blipFill>
        <p:spPr bwMode="auto">
          <a:xfrm>
            <a:off x="7580897" y="838199"/>
            <a:ext cx="1410704" cy="162282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9798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28BF08-969D-8B46-9707-DFF2C7D2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Eurostile" panose="020B0504020202050204" pitchFamily="34" charset="77"/>
              </a:rPr>
              <a:t>PTMC Agenda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F6FB116-9963-4B49-A75B-2812D48D1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1883" y="1390903"/>
            <a:ext cx="7799913" cy="3329039"/>
          </a:xfrm>
        </p:spPr>
        <p:txBody>
          <a:bodyPr numCol="2"/>
          <a:lstStyle/>
          <a:p>
            <a:pPr marL="1824038" indent="0">
              <a:buNone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09:00 – 09:20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09:20 – 10:25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10:25 – 10:35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10:35 – 11:20</a:t>
            </a:r>
          </a:p>
          <a:p>
            <a:pPr marL="1824038" indent="0">
              <a:buNone/>
              <a:tabLst>
                <a:tab pos="130175" algn="l"/>
                <a:tab pos="1152525" algn="l"/>
              </a:tabLst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11:20 – 11:30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11:30 – 12:00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12:00 – 13:00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13:00 – 15:15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15:15 – 16:00</a:t>
            </a:r>
          </a:p>
          <a:p>
            <a:pPr marL="182403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16:00 – 17:00</a:t>
            </a:r>
          </a:p>
          <a:p>
            <a:pPr marL="14288" indent="0">
              <a:buNone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Welcome and introduction 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Introductory lectures I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Coffee break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Introductory lectures II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Short break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Virtual lab visit 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Lunch break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Hands-on session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Locally - results discussion </a:t>
            </a:r>
          </a:p>
          <a:p>
            <a:pPr marL="14288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Video conference</a:t>
            </a: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EB62A495-6241-0E44-AA56-2C4663C3D7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868" y="1093850"/>
            <a:ext cx="1814513" cy="94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60E4B629-251D-2549-A6D2-C1EDBFB538B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204" y="2170176"/>
            <a:ext cx="1840706" cy="122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11">
            <a:extLst>
              <a:ext uri="{FF2B5EF4-FFF2-40B4-BE49-F238E27FC236}">
                <a16:creationId xmlns:a16="http://schemas.microsoft.com/office/drawing/2014/main" id="{203E8A78-A652-7D4B-A198-9BB6A15A70C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204" y="3541776"/>
            <a:ext cx="1840706" cy="103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AA23EE68-1304-4C45-AC1A-7B5AB2D8F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7703897-5D58-8540-A656-594E81326BB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78145DE-9303-9E4F-8D2F-BD8B1E78DC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096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3C430AEF-B2A1-684F-B48C-C68D5E8318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  <p:pic>
        <p:nvPicPr>
          <p:cNvPr id="5" name="Picture 9" descr="pic_Netzwerk_Teilchenwelt_PR_21">
            <a:extLst>
              <a:ext uri="{FF2B5EF4-FFF2-40B4-BE49-F238E27FC236}">
                <a16:creationId xmlns:a16="http://schemas.microsoft.com/office/drawing/2014/main" id="{59D77BAD-0D72-B84C-A481-FDC838DB0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365" y="1637263"/>
            <a:ext cx="4240935" cy="264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866E30C-EA04-A841-8CEE-22B2EF882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Eurostile" panose="020B0504020202050204" pitchFamily="34" charset="77"/>
              </a:rPr>
              <a:t>International </a:t>
            </a:r>
            <a:r>
              <a:rPr lang="en-US" dirty="0" err="1">
                <a:latin typeface="Eurostile" panose="020B0504020202050204" pitchFamily="34" charset="77"/>
              </a:rPr>
              <a:t>MasterClasses</a:t>
            </a:r>
            <a:endParaRPr lang="en-US" dirty="0">
              <a:latin typeface="Eurostile" panose="020B0504020202050204" pitchFamily="34" charset="77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F483884-022C-E94F-BFDE-7FAF79738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14D77F2-DB7D-D642-821E-C265ED155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FBE72438-88EF-6E4F-8E2B-6341CDEA2E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17601"/>
            <a:ext cx="4346660" cy="3845559"/>
          </a:xfrm>
        </p:spPr>
        <p:txBody>
          <a:bodyPr/>
          <a:lstStyle/>
          <a:p>
            <a:pPr marL="14288" indent="0"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The aim is to get insight into topics and methods of research</a:t>
            </a:r>
          </a:p>
          <a:p>
            <a:pPr marL="14288" indent="0">
              <a:buNone/>
            </a:pPr>
            <a:endParaRPr lang="en-US" sz="1400" b="1" dirty="0">
              <a:solidFill>
                <a:schemeClr val="accent1"/>
              </a:solidFill>
            </a:endParaRPr>
          </a:p>
          <a:p>
            <a:pPr marL="300038" indent="-285750"/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PTMC is integrated into the International </a:t>
            </a:r>
            <a:r>
              <a:rPr lang="en-US" sz="1400" b="1" dirty="0" err="1">
                <a:solidFill>
                  <a:schemeClr val="accent4">
                    <a:lumMod val="75000"/>
                  </a:schemeClr>
                </a:solidFill>
              </a:rPr>
              <a:t>MasterClasses</a:t>
            </a:r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 project</a:t>
            </a:r>
            <a:br>
              <a:rPr lang="en-US" sz="1400" b="1" dirty="0">
                <a:solidFill>
                  <a:schemeClr val="accent1"/>
                </a:solidFill>
              </a:rPr>
            </a:br>
            <a:endParaRPr lang="en-US" sz="1400" b="1" dirty="0">
              <a:solidFill>
                <a:schemeClr val="accent1"/>
              </a:solidFill>
            </a:endParaRPr>
          </a:p>
          <a:p>
            <a:pPr marL="300038" indent="-285750"/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The IMC project is an educational </a:t>
            </a:r>
          </a:p>
          <a:p>
            <a:pPr marL="14288" indent="0">
              <a:buNone/>
            </a:pP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   outreach activity that brings the</a:t>
            </a:r>
          </a:p>
          <a:p>
            <a:pPr marL="14288" indent="0">
              <a:buNone/>
            </a:pP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   excitement of cutting-edge research</a:t>
            </a:r>
          </a:p>
          <a:p>
            <a:pPr marL="14288" indent="0">
              <a:buNone/>
            </a:pP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   methods into the classroom. </a:t>
            </a:r>
            <a:br>
              <a:rPr lang="en-US" sz="1400" b="1" dirty="0">
                <a:solidFill>
                  <a:schemeClr val="accent1"/>
                </a:solidFill>
              </a:rPr>
            </a:br>
            <a:endParaRPr lang="en-US" sz="1400" b="1" dirty="0">
              <a:solidFill>
                <a:schemeClr val="tx1">
                  <a:lumMod val="75000"/>
                </a:schemeClr>
              </a:solidFill>
            </a:endParaRPr>
          </a:p>
          <a:p>
            <a:pPr marL="300038" indent="-285750"/>
            <a:r>
              <a:rPr lang="en-US" sz="1400" b="1" dirty="0">
                <a:solidFill>
                  <a:schemeClr val="tx1">
                    <a:lumMod val="75000"/>
                  </a:schemeClr>
                </a:solidFill>
              </a:rPr>
              <a:t>Offers to pupils hands-on experience with real data</a:t>
            </a:r>
            <a:br>
              <a:rPr lang="en-US" sz="1400" b="1" dirty="0">
                <a:solidFill>
                  <a:schemeClr val="accent1"/>
                </a:solidFill>
              </a:rPr>
            </a:br>
            <a:endParaRPr lang="en-US" sz="1400" b="1" dirty="0">
              <a:solidFill>
                <a:schemeClr val="accent1"/>
              </a:solidFill>
            </a:endParaRPr>
          </a:p>
          <a:p>
            <a:pPr marL="14288" indent="0">
              <a:buNone/>
            </a:pPr>
            <a:r>
              <a:rPr lang="en-US" sz="1400" b="1" dirty="0">
                <a:solidFill>
                  <a:srgbClr val="00B0F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https://physicsmasterclasses.org/index.php</a:t>
            </a:r>
            <a:r>
              <a:rPr lang="en-US" sz="1400" b="1" dirty="0">
                <a:solidFill>
                  <a:srgbClr val="00B0F0"/>
                </a:solidFill>
              </a:rPr>
              <a:t> </a:t>
            </a:r>
          </a:p>
        </p:txBody>
      </p:sp>
      <p:sp>
        <p:nvSpPr>
          <p:cNvPr id="11" name="Wolke 10">
            <a:extLst>
              <a:ext uri="{FF2B5EF4-FFF2-40B4-BE49-F238E27FC236}">
                <a16:creationId xmlns:a16="http://schemas.microsoft.com/office/drawing/2014/main" id="{6153B93D-A96D-3945-98FA-608CC9CD3848}"/>
              </a:ext>
            </a:extLst>
          </p:cNvPr>
          <p:cNvSpPr/>
          <p:nvPr/>
        </p:nvSpPr>
        <p:spPr>
          <a:xfrm>
            <a:off x="1839952" y="1390683"/>
            <a:ext cx="3033132" cy="2163336"/>
          </a:xfrm>
          <a:prstGeom prst="cloud">
            <a:avLst/>
          </a:prstGeom>
          <a:solidFill>
            <a:schemeClr val="lt1">
              <a:alpha val="9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Normalisht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organizohet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me </a:t>
            </a:r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nxënës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të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gjimnazit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për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ti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inkurajuar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që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të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studjojnë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fizikë</a:t>
            </a:r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951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2F8A7B-B7D3-6047-BC2E-2A8B1C550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Eurostile" panose="020B0504020202050204" pitchFamily="34" charset="77"/>
              </a:rPr>
              <a:t>IMC Statistics 2019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06A123B-C30D-F445-8B67-C84A1CAB3C6F}"/>
              </a:ext>
            </a:extLst>
          </p:cNvPr>
          <p:cNvSpPr/>
          <p:nvPr/>
        </p:nvSpPr>
        <p:spPr>
          <a:xfrm>
            <a:off x="433877" y="2540556"/>
            <a:ext cx="3653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200" b="1" dirty="0">
                <a:solidFill>
                  <a:schemeClr val="accent1"/>
                </a:solidFill>
              </a:rPr>
              <a:t>Flagship project of IPPOG (</a:t>
            </a:r>
            <a:r>
              <a:rPr lang="en-US" altLang="en-US" sz="1200" b="1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https://ippog.org</a:t>
            </a:r>
            <a:r>
              <a:rPr lang="en-US" altLang="en-US" sz="1200" b="1" dirty="0">
                <a:solidFill>
                  <a:srgbClr val="0070C0"/>
                </a:solidFill>
              </a:rPr>
              <a:t> </a:t>
            </a:r>
            <a:r>
              <a:rPr lang="en-US" altLang="en-US" sz="1200" b="1" dirty="0">
                <a:solidFill>
                  <a:schemeClr val="accent1"/>
                </a:solidFill>
              </a:rPr>
              <a:t>)</a:t>
            </a:r>
          </a:p>
          <a:p>
            <a:r>
              <a:rPr lang="en-US" altLang="en-US" sz="1200" b="1" dirty="0">
                <a:solidFill>
                  <a:schemeClr val="accent1"/>
                </a:solidFill>
              </a:rPr>
              <a:t>International Particle Physics Outreach Group</a:t>
            </a:r>
            <a:endParaRPr lang="x-none" sz="1200" dirty="0">
              <a:solidFill>
                <a:schemeClr val="accent1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0DB22EB4-2CDC-1C42-9C53-B5121D7DCA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005" y="3057275"/>
            <a:ext cx="3294459" cy="27930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809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685800">
              <a:lnSpc>
                <a:spcPct val="90000"/>
              </a:lnSpc>
              <a:spcBef>
                <a:spcPct val="0"/>
              </a:spcBef>
              <a:buNone/>
            </a:pPr>
            <a:r>
              <a:rPr lang="de-DE" altLang="de-DE" sz="1350" dirty="0" err="1">
                <a:solidFill>
                  <a:srgbClr val="003478"/>
                </a:solidFill>
              </a:rPr>
              <a:t>Coord</a:t>
            </a:r>
            <a:r>
              <a:rPr lang="de-DE" altLang="de-DE" sz="1350" dirty="0">
                <a:solidFill>
                  <a:srgbClr val="003478"/>
                </a:solidFill>
              </a:rPr>
              <a:t>.: </a:t>
            </a:r>
            <a:r>
              <a:rPr lang="de-DE" altLang="de-DE" sz="1350" dirty="0">
                <a:solidFill>
                  <a:schemeClr val="tx1">
                    <a:lumMod val="75000"/>
                  </a:schemeClr>
                </a:solidFill>
              </a:rPr>
              <a:t>QuarkNet </a:t>
            </a:r>
            <a:r>
              <a:rPr lang="de-DE" altLang="de-DE" sz="1350" dirty="0">
                <a:solidFill>
                  <a:srgbClr val="003478"/>
                </a:solidFill>
              </a:rPr>
              <a:t>/ </a:t>
            </a:r>
            <a:r>
              <a:rPr lang="de-DE" altLang="de-DE" sz="1350" dirty="0">
                <a:solidFill>
                  <a:schemeClr val="accent5">
                    <a:lumMod val="75000"/>
                  </a:schemeClr>
                </a:solidFill>
              </a:rPr>
              <a:t>TU Dresden</a:t>
            </a:r>
            <a:r>
              <a:rPr lang="de-DE" altLang="de-DE" sz="1350" dirty="0">
                <a:solidFill>
                  <a:srgbClr val="003478"/>
                </a:solidFill>
              </a:rPr>
              <a:t> 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868749E5-EA81-674C-9D3B-F20C32154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877" y="3631588"/>
            <a:ext cx="278758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6858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51 institutes (48)</a:t>
            </a:r>
          </a:p>
          <a:p>
            <a:pPr defTabSz="6858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54 LHC Masterclasses (50)</a:t>
            </a:r>
          </a:p>
          <a:p>
            <a:pPr lvl="1" defTabSz="6858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22 ATLAS (19)</a:t>
            </a:r>
          </a:p>
          <a:p>
            <a:pPr lvl="1" defTabSz="6858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32 CMS (31)</a:t>
            </a:r>
          </a:p>
          <a:p>
            <a:pPr marL="178594" indent="-171450" defTabSz="333375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	(Incl. TRIUMF program)</a:t>
            </a:r>
          </a:p>
          <a:p>
            <a:pPr marL="178594" indent="-171450" defTabSz="6858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12 </a:t>
            </a:r>
            <a:r>
              <a:rPr lang="en-GB" altLang="de-DE" sz="1200" dirty="0" err="1">
                <a:solidFill>
                  <a:srgbClr val="003478"/>
                </a:solidFill>
              </a:rPr>
              <a:t>MINERvA</a:t>
            </a:r>
            <a:r>
              <a:rPr lang="en-GB" altLang="de-DE" sz="1200" dirty="0">
                <a:solidFill>
                  <a:srgbClr val="003478"/>
                </a:solidFill>
              </a:rPr>
              <a:t> Masterclasses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95098065-7F30-CB4E-BBEE-B22C9E1E7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7722" y="3371311"/>
            <a:ext cx="2850042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de-DE" sz="1350" dirty="0">
                <a:solidFill>
                  <a:srgbClr val="003478"/>
                </a:solidFill>
              </a:rPr>
              <a:t>188 institutes (177)</a:t>
            </a:r>
          </a:p>
          <a:p>
            <a:pPr eaLnBrk="1" hangingPunct="1">
              <a:spcBef>
                <a:spcPct val="0"/>
              </a:spcBef>
            </a:pPr>
            <a:r>
              <a:rPr lang="en-GB" altLang="de-DE" sz="1350" dirty="0">
                <a:solidFill>
                  <a:srgbClr val="003478"/>
                </a:solidFill>
              </a:rPr>
              <a:t>266 LHC Masterclasses (257)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30 ATLAS W (35)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101 ATLAS Z (104)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64 CMS (58)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41 </a:t>
            </a:r>
            <a:r>
              <a:rPr lang="en-GB" altLang="de-DE" sz="1200" dirty="0" err="1">
                <a:solidFill>
                  <a:srgbClr val="003478"/>
                </a:solidFill>
              </a:rPr>
              <a:t>LHCb</a:t>
            </a:r>
            <a:r>
              <a:rPr lang="en-GB" altLang="de-DE" sz="1200" dirty="0">
                <a:solidFill>
                  <a:srgbClr val="003478"/>
                </a:solidFill>
              </a:rPr>
              <a:t> (39)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27 ALICE SP (18)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GB" altLang="de-DE" sz="1200" dirty="0">
                <a:solidFill>
                  <a:srgbClr val="003478"/>
                </a:solidFill>
              </a:rPr>
              <a:t>  3 ALICE R_AA (3)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261BA54B-5A66-B64D-9AF2-72AFB9DCAB04}"/>
              </a:ext>
            </a:extLst>
          </p:cNvPr>
          <p:cNvCxnSpPr>
            <a:cxnSpLocks/>
          </p:cNvCxnSpPr>
          <p:nvPr/>
        </p:nvCxnSpPr>
        <p:spPr>
          <a:xfrm flipH="1">
            <a:off x="1434164" y="3336582"/>
            <a:ext cx="458802" cy="346257"/>
          </a:xfrm>
          <a:prstGeom prst="straightConnector1">
            <a:avLst/>
          </a:prstGeom>
          <a:ln w="38100">
            <a:solidFill>
              <a:schemeClr val="tx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DDC057A8-EA94-064D-9F91-9F09392671F4}"/>
              </a:ext>
            </a:extLst>
          </p:cNvPr>
          <p:cNvCxnSpPr>
            <a:cxnSpLocks/>
          </p:cNvCxnSpPr>
          <p:nvPr/>
        </p:nvCxnSpPr>
        <p:spPr>
          <a:xfrm>
            <a:off x="2890684" y="3371311"/>
            <a:ext cx="218896" cy="151893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6EC1769A-2CAD-3943-B0E9-8B782A64D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38" y="1334966"/>
            <a:ext cx="1548312" cy="1212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F3FF9A9-CB63-3F4A-BE04-EF55C85BE699}"/>
              </a:ext>
            </a:extLst>
          </p:cNvPr>
          <p:cNvSpPr txBox="1"/>
          <p:nvPr/>
        </p:nvSpPr>
        <p:spPr>
          <a:xfrm>
            <a:off x="1892966" y="1362232"/>
            <a:ext cx="2012089" cy="1083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dirty="0">
                <a:solidFill>
                  <a:srgbClr val="003478"/>
                </a:solidFill>
                <a:latin typeface="+mn-lt"/>
              </a:rPr>
              <a:t>07.03. - 16.04.2019 </a:t>
            </a:r>
          </a:p>
          <a:p>
            <a:pPr marL="0" indent="0"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b="1" dirty="0">
                <a:solidFill>
                  <a:srgbClr val="C00000"/>
                </a:solidFill>
                <a:latin typeface="+mn-lt"/>
              </a:rPr>
              <a:t>255 Institutes</a:t>
            </a:r>
            <a:endParaRPr lang="de-DE" altLang="de-DE" dirty="0">
              <a:solidFill>
                <a:srgbClr val="003478"/>
              </a:solidFill>
              <a:latin typeface="+mn-lt"/>
            </a:endParaRPr>
          </a:p>
          <a:p>
            <a:pPr marL="0" indent="0"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b="1" dirty="0">
                <a:solidFill>
                  <a:srgbClr val="7030A0"/>
                </a:solidFill>
                <a:latin typeface="+mn-lt"/>
              </a:rPr>
              <a:t>54 countries </a:t>
            </a:r>
            <a:r>
              <a:rPr lang="de-DE" altLang="de-DE" b="1" dirty="0" err="1">
                <a:solidFill>
                  <a:srgbClr val="7030A0"/>
                </a:solidFill>
                <a:latin typeface="+mn-lt"/>
              </a:rPr>
              <a:t>involved</a:t>
            </a:r>
            <a:endParaRPr lang="de-DE" altLang="de-DE" b="1" dirty="0">
              <a:solidFill>
                <a:srgbClr val="7030A0"/>
              </a:solidFill>
              <a:latin typeface="+mn-lt"/>
            </a:endParaRPr>
          </a:p>
          <a:p>
            <a:pPr algn="r"/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~ 15000 students 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0E1472D-6220-EA49-B64F-026A1887CF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  <p:pic>
        <p:nvPicPr>
          <p:cNvPr id="16" name="Picture 42">
            <a:extLst>
              <a:ext uri="{FF2B5EF4-FFF2-40B4-BE49-F238E27FC236}">
                <a16:creationId xmlns:a16="http://schemas.microsoft.com/office/drawing/2014/main" id="{44572E0B-9B00-A747-A5C6-2D9242214FA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756"/>
          <a:stretch/>
        </p:blipFill>
        <p:spPr>
          <a:xfrm>
            <a:off x="3951950" y="1318589"/>
            <a:ext cx="2695037" cy="1853427"/>
          </a:xfrm>
          <a:prstGeom prst="rect">
            <a:avLst/>
          </a:prstGeom>
        </p:spPr>
      </p:pic>
      <p:pic>
        <p:nvPicPr>
          <p:cNvPr id="17" name="Picture 43">
            <a:extLst>
              <a:ext uri="{FF2B5EF4-FFF2-40B4-BE49-F238E27FC236}">
                <a16:creationId xmlns:a16="http://schemas.microsoft.com/office/drawing/2014/main" id="{8EB53C40-936F-E54E-9DE2-35B03E5C03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874" y="1314933"/>
            <a:ext cx="2268412" cy="2835515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3B00F66A-EFDA-164C-9E55-8CE062B75F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1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EC9C5-DD87-1642-80C9-E9E14003C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</p:spPr>
        <p:txBody>
          <a:bodyPr wrap="square" anchor="t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Eurostile" panose="020B0504020202050204" pitchFamily="34" charset="77"/>
              </a:rPr>
              <a:t>PTMC and Treatment Planning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3D67CD5-1AAB-436D-8CD8-DDC05E09D5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699" y="1228675"/>
            <a:ext cx="4948107" cy="693210"/>
          </a:xfrm>
        </p:spPr>
        <p:txBody>
          <a:bodyPr/>
          <a:lstStyle/>
          <a:p>
            <a:pPr marL="139700" indent="0">
              <a:buNone/>
            </a:pPr>
            <a:r>
              <a:rPr lang="en-US" b="1" dirty="0" err="1"/>
              <a:t>matRad</a:t>
            </a:r>
            <a:r>
              <a:rPr lang="en-US" dirty="0"/>
              <a:t> - open source treatment planning: developed by Heidelberg DKFZ </a:t>
            </a:r>
            <a:r>
              <a:rPr lang="en-US" dirty="0" err="1"/>
              <a:t>www.matrad.org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2B16D1F8-738D-2F42-8D77-6048F50FD3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8926" y="1446576"/>
            <a:ext cx="2453624" cy="2452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E4544825-6116-6E49-B090-8FBD4DB1EF1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065" y="1921885"/>
            <a:ext cx="4800741" cy="292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3C6CB2E9-F0C7-8E4A-B5C0-6AF051C25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B19E56B-22FF-7742-B2A7-B66F69F1ED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A1E57DD-B268-324A-8831-0827E856FE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  <p:sp>
        <p:nvSpPr>
          <p:cNvPr id="10" name="Träne 9">
            <a:extLst>
              <a:ext uri="{FF2B5EF4-FFF2-40B4-BE49-F238E27FC236}">
                <a16:creationId xmlns:a16="http://schemas.microsoft.com/office/drawing/2014/main" id="{506035D5-CD89-9840-A145-7D7D2D06E323}"/>
              </a:ext>
            </a:extLst>
          </p:cNvPr>
          <p:cNvSpPr/>
          <p:nvPr/>
        </p:nvSpPr>
        <p:spPr>
          <a:xfrm>
            <a:off x="6701205" y="3903947"/>
            <a:ext cx="1030555" cy="434438"/>
          </a:xfrm>
          <a:prstGeom prst="teardrop">
            <a:avLst>
              <a:gd name="adj" fmla="val 114788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accent3">
                    <a:lumMod val="50000"/>
                  </a:schemeClr>
                </a:solidFill>
              </a:rPr>
              <a:t>Christian</a:t>
            </a:r>
          </a:p>
        </p:txBody>
      </p:sp>
    </p:spTree>
    <p:extLst>
      <p:ext uri="{BB962C8B-B14F-4D97-AF65-F5344CB8AC3E}">
        <p14:creationId xmlns:p14="http://schemas.microsoft.com/office/powerpoint/2010/main" val="1944771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42EBB7-E816-BE40-AD88-FA0F006A5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Eurostile" panose="020B0504020202050204" pitchFamily="34" charset="77"/>
              </a:rPr>
              <a:t>PTMC pilots in 2019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F4E30E-6277-C74E-B645-DADE8539C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228675"/>
            <a:ext cx="3379065" cy="3340200"/>
          </a:xfrm>
        </p:spPr>
        <p:txBody>
          <a:bodyPr/>
          <a:lstStyle/>
          <a:p>
            <a:pPr marL="139700" indent="0">
              <a:buNone/>
            </a:pPr>
            <a:r>
              <a:rPr lang="en-US" dirty="0"/>
              <a:t>Common discussion: intuitive, visual comparisons of photons, protons, 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../Downloads/p11.png">
            <a:extLst>
              <a:ext uri="{FF2B5EF4-FFF2-40B4-BE49-F238E27FC236}">
                <a16:creationId xmlns:a16="http://schemas.microsoft.com/office/drawing/2014/main" id="{25A1FF9E-C88F-C34D-9238-708ACEF8AC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96" t="14819" r="4345" b="5099"/>
          <a:stretch/>
        </p:blipFill>
        <p:spPr bwMode="auto">
          <a:xfrm>
            <a:off x="5984867" y="2445801"/>
            <a:ext cx="2847433" cy="1868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v3.png">
            <a:extLst>
              <a:ext uri="{FF2B5EF4-FFF2-40B4-BE49-F238E27FC236}">
                <a16:creationId xmlns:a16="http://schemas.microsoft.com/office/drawing/2014/main" id="{92C7C4B9-C2BE-994E-8FD5-91C9A45104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0" t="16060" r="1258"/>
          <a:stretch/>
        </p:blipFill>
        <p:spPr bwMode="auto">
          <a:xfrm>
            <a:off x="524822" y="2274155"/>
            <a:ext cx="3293869" cy="2040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CA865E6-988E-D544-BCB7-F2D511E5F984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780783" y="1181297"/>
            <a:ext cx="5159491" cy="2405236"/>
          </a:xfrm>
        </p:spPr>
        <p:txBody>
          <a:bodyPr/>
          <a:lstStyle/>
          <a:p>
            <a:r>
              <a:rPr lang="en-US" dirty="0"/>
              <a:t>First test: GSI on 7th February 2019</a:t>
            </a:r>
            <a:br>
              <a:rPr lang="en-US" dirty="0"/>
            </a:br>
            <a:r>
              <a:rPr lang="en-US" dirty="0"/>
              <a:t>~ Participation of </a:t>
            </a:r>
            <a:r>
              <a:rPr lang="en-US" dirty="0" err="1"/>
              <a:t>CURIEosity</a:t>
            </a:r>
            <a:r>
              <a:rPr lang="en-US" dirty="0"/>
              <a:t> Team from Crete</a:t>
            </a:r>
          </a:p>
          <a:p>
            <a:r>
              <a:rPr lang="en-US" dirty="0"/>
              <a:t>First pilot: CERN, DKFZ Heidelberg, GSI, 05.04.2019</a:t>
            </a:r>
          </a:p>
          <a:p>
            <a:pPr marL="46038" indent="0">
              <a:buNone/>
              <a:tabLst>
                <a:tab pos="41275" algn="l"/>
              </a:tabLst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	Survey: positive results from students</a:t>
            </a:r>
          </a:p>
          <a:p>
            <a:pPr marL="46038" indent="0">
              <a:buNone/>
              <a:tabLst>
                <a:tab pos="41275" algn="l"/>
              </a:tabLst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	Hope and motivation </a:t>
            </a:r>
          </a:p>
          <a:p>
            <a:pPr marL="46038" indent="0">
              <a:buNone/>
              <a:tabLst>
                <a:tab pos="41275" algn="l"/>
              </a:tabLst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	to contribute to the</a:t>
            </a:r>
          </a:p>
          <a:p>
            <a:pPr marL="46038" indent="0">
              <a:buNone/>
              <a:tabLst>
                <a:tab pos="41275" algn="l"/>
              </a:tabLst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	fight against cancer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0F0233F-B980-2B4F-89E2-8A061C941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59" y="-10159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2C78327-439E-EC41-89D6-0913F83AD8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44" y="4404380"/>
            <a:ext cx="1784555" cy="71218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D8AD1E5-915D-1B48-9F7E-6AED06EA40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4972" y="-3983"/>
            <a:ext cx="1349027" cy="42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412868"/>
      </p:ext>
    </p:extLst>
  </p:cSld>
  <p:clrMapOvr>
    <a:masterClrMapping/>
  </p:clrMapOvr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698</Words>
  <Application>Microsoft Macintosh PowerPoint</Application>
  <PresentationFormat>On-screen Show (16:9)</PresentationFormat>
  <Paragraphs>143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Amatic SC</vt:lpstr>
      <vt:lpstr>Arial</vt:lpstr>
      <vt:lpstr>Eurostile</vt:lpstr>
      <vt:lpstr>Source Code Pro</vt:lpstr>
      <vt:lpstr>Beach Day</vt:lpstr>
      <vt:lpstr>Particle Therapy MasterClass  </vt:lpstr>
      <vt:lpstr>Before we start</vt:lpstr>
      <vt:lpstr>PTMC Agenda</vt:lpstr>
      <vt:lpstr>PowerPoint Presentation</vt:lpstr>
      <vt:lpstr>PTMC Agenda</vt:lpstr>
      <vt:lpstr>International MasterClasses</vt:lpstr>
      <vt:lpstr>IMC Statistics 2019</vt:lpstr>
      <vt:lpstr>PTMC and Treatment Planning</vt:lpstr>
      <vt:lpstr>PTMC pilots in 2019</vt:lpstr>
      <vt:lpstr>The CURIEocity team from Crete</vt:lpstr>
      <vt:lpstr>PTMC in IMC 2020</vt:lpstr>
      <vt:lpstr>PowerPoint Presentation</vt:lpstr>
      <vt:lpstr>PTMC in IMC 2021</vt:lpstr>
      <vt:lpstr>PTMC Agenda</vt:lpstr>
      <vt:lpstr>PowerPoint Presentation</vt:lpstr>
      <vt:lpstr>Virtual Particle Therapy Centre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therapy  master classes</dc:title>
  <dc:creator>pc</dc:creator>
  <cp:lastModifiedBy>Michael Weisz</cp:lastModifiedBy>
  <cp:revision>305</cp:revision>
  <dcterms:modified xsi:type="dcterms:W3CDTF">2021-03-25T23:38:31Z</dcterms:modified>
</cp:coreProperties>
</file>