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68" r:id="rId5"/>
  </p:sldMasterIdLst>
  <p:notesMasterIdLst>
    <p:notesMasterId r:id="rId19"/>
  </p:notesMasterIdLst>
  <p:handoutMasterIdLst>
    <p:handoutMasterId r:id="rId20"/>
  </p:handoutMasterIdLst>
  <p:sldIdLst>
    <p:sldId id="257" r:id="rId6"/>
    <p:sldId id="258" r:id="rId7"/>
    <p:sldId id="369" r:id="rId8"/>
    <p:sldId id="370" r:id="rId9"/>
    <p:sldId id="371" r:id="rId10"/>
    <p:sldId id="376" r:id="rId11"/>
    <p:sldId id="375" r:id="rId12"/>
    <p:sldId id="374" r:id="rId13"/>
    <p:sldId id="367" r:id="rId14"/>
    <p:sldId id="372" r:id="rId15"/>
    <p:sldId id="368" r:id="rId16"/>
    <p:sldId id="366" r:id="rId17"/>
    <p:sldId id="373" r:id="rId1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63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57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en Edler" initials="KE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00"/>
    <a:srgbClr val="FFFFFF"/>
    <a:srgbClr val="B2B2B2"/>
    <a:srgbClr val="0612FA"/>
    <a:srgbClr val="F08900"/>
    <a:srgbClr val="777777"/>
    <a:srgbClr val="003088"/>
    <a:srgbClr val="1E5DF8"/>
    <a:srgbClr val="626262"/>
    <a:srgbClr val="00B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53" autoAdjust="0"/>
    <p:restoredTop sz="81034" autoAdjust="0"/>
  </p:normalViewPr>
  <p:slideViewPr>
    <p:cSldViewPr snapToGrid="0" snapToObjects="1">
      <p:cViewPr varScale="1">
        <p:scale>
          <a:sx n="83" d="100"/>
          <a:sy n="83" d="100"/>
        </p:scale>
        <p:origin x="744" y="200"/>
      </p:cViewPr>
      <p:guideLst>
        <p:guide orient="horz" pos="323"/>
        <p:guide pos="325"/>
        <p:guide orient="horz" pos="3974"/>
        <p:guide pos="7355"/>
        <p:guide pos="3863"/>
        <p:guide orient="horz" pos="867"/>
        <p:guide orient="horz" pos="3657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handoutMaster" Target="handoutMasters/handoutMaster1.xml"/><Relationship Id="rId21" Type="http://schemas.openxmlformats.org/officeDocument/2006/relationships/commentAuthors" Target="commentAuthors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E00F31-3294-4A1B-BD08-D4B97A497EB5}" type="doc">
      <dgm:prSet loTypeId="urn:microsoft.com/office/officeart/2005/8/layout/radial3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291C522-DF2E-4EAC-BC6D-74EBE86466A5}">
      <dgm:prSet phldrT="[Text]"/>
      <dgm:spPr>
        <a:solidFill>
          <a:srgbClr val="002060">
            <a:alpha val="41000"/>
          </a:srgbClr>
        </a:solidFill>
        <a:ln w="79375">
          <a:solidFill>
            <a:srgbClr val="002060"/>
          </a:solidFill>
        </a:ln>
      </dgm:spPr>
      <dgm:t>
        <a:bodyPr/>
        <a:lstStyle/>
        <a:p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3F4AD2-C56D-4717-9EEC-D282BD58028D}" type="parTrans" cxnId="{BE0C4D2C-A252-401E-B0C1-74A549A1C2D1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8E33CC-28B3-4682-9064-0D9CF7825598}" type="sibTrans" cxnId="{BE0C4D2C-A252-401E-B0C1-74A549A1C2D1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DC8627-E1F1-4E9B-A2FD-2B9519322750}">
      <dgm:prSet phldrT="[Text]"/>
      <dgm:spPr/>
      <dgm:t>
        <a:bodyPr/>
        <a:lstStyle/>
        <a:p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Particle Physics</a:t>
          </a:r>
        </a:p>
      </dgm:t>
    </dgm:pt>
    <dgm:pt modelId="{19BDC41B-4775-4CD7-A786-1C1DE3417306}" type="parTrans" cxnId="{414EEB5D-04E9-4CBE-A810-4CC0F2BD9665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D3A661-99BD-4300-816A-5D18AC4AD45A}" type="sibTrans" cxnId="{414EEB5D-04E9-4CBE-A810-4CC0F2BD9665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966855-716C-44A2-9E46-707350C87BAF}">
      <dgm:prSet phldrT="[Text]"/>
      <dgm:spPr/>
      <dgm:t>
        <a:bodyPr/>
        <a:lstStyle/>
        <a:p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Astronomy</a:t>
          </a:r>
        </a:p>
      </dgm:t>
    </dgm:pt>
    <dgm:pt modelId="{3595638F-68C1-422C-AA21-81166DDCC952}" type="parTrans" cxnId="{7A8D371A-35BC-4FF7-A57A-B6C0C06E890E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7AB8DC-8930-4E13-8E90-B5EAA12300E4}" type="sibTrans" cxnId="{7A8D371A-35BC-4FF7-A57A-B6C0C06E890E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24B5EB-3EC4-4F77-A639-2BD05ABEFA7E}">
      <dgm:prSet phldrT="[Text]"/>
      <dgm:spPr/>
      <dgm:t>
        <a:bodyPr/>
        <a:lstStyle/>
        <a:p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Solar System</a:t>
          </a:r>
        </a:p>
      </dgm:t>
    </dgm:pt>
    <dgm:pt modelId="{595027CF-D6F2-4307-BC78-6E0A69758DC0}" type="parTrans" cxnId="{DFFAC69A-4AED-48D7-B9F0-10AAE7E5916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0B0EEC-2C34-479E-B423-2F4803774EE7}" type="sibTrans" cxnId="{DFFAC69A-4AED-48D7-B9F0-10AAE7E5916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972515-0606-4D13-9AB5-3C2823704340}">
      <dgm:prSet phldrT="[Text]"/>
      <dgm:spPr/>
      <dgm:t>
        <a:bodyPr/>
        <a:lstStyle/>
        <a:p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Nuclear Physics</a:t>
          </a:r>
        </a:p>
      </dgm:t>
    </dgm:pt>
    <dgm:pt modelId="{4DA16D6E-FFC1-4A2C-BE97-0080E045B7BC}" type="parTrans" cxnId="{7B0B3200-35B7-4DC1-B461-F05B3C1F1C45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06A609-DA82-44A0-ADDF-04AC4850269F}" type="sibTrans" cxnId="{7B0B3200-35B7-4DC1-B461-F05B3C1F1C45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F6E02F-C2FB-470D-B44A-BDF0092F0311}">
      <dgm:prSet/>
      <dgm:spPr/>
      <dgm:t>
        <a:bodyPr/>
        <a:lstStyle/>
        <a:p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Particle Astrophysics</a:t>
          </a:r>
        </a:p>
      </dgm:t>
    </dgm:pt>
    <dgm:pt modelId="{C6DC7AF7-2D24-4BAD-8C5F-D417FEDD97CC}" type="parTrans" cxnId="{2369B408-B472-4D81-920A-AA1A78F313F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0B25F5-8E4A-4A24-A9B1-DA384D799768}" type="sibTrans" cxnId="{2369B408-B472-4D81-920A-AA1A78F313F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7FB069-1291-4C86-9852-4F30D8990058}">
      <dgm:prSet/>
      <dgm:spPr/>
      <dgm:t>
        <a:bodyPr/>
        <a:lstStyle/>
        <a:p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Accelerator science</a:t>
          </a:r>
        </a:p>
      </dgm:t>
    </dgm:pt>
    <dgm:pt modelId="{702F9DEC-FE0D-4607-B7C2-5F9EBF1D3BFF}" type="parTrans" cxnId="{509AC580-47D3-40C8-BEC7-AC7A7BD21FF2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C21D09-C879-4772-8207-DD6A4871890A}" type="sibTrans" cxnId="{509AC580-47D3-40C8-BEC7-AC7A7BD21FF2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EBB55B-338E-4E2C-9074-360332FEF66C}">
      <dgm:prSet/>
      <dgm:spPr>
        <a:solidFill>
          <a:schemeClr val="tx1">
            <a:lumMod val="50000"/>
            <a:lumOff val="50000"/>
            <a:alpha val="50000"/>
          </a:schemeClr>
        </a:solidFill>
      </dgm:spPr>
      <dgm:t>
        <a:bodyPr/>
        <a:lstStyle/>
        <a:p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Computing</a:t>
          </a:r>
        </a:p>
      </dgm:t>
    </dgm:pt>
    <dgm:pt modelId="{A0CB8B07-4342-4F33-AD0D-0350CE503F10}" type="parTrans" cxnId="{2E26C65D-BF3A-46DD-AB71-C056A840BE2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5DCDB5-F2EA-44DA-AF6C-E7AA3EFF72E0}" type="sibTrans" cxnId="{2E26C65D-BF3A-46DD-AB71-C056A840BE2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D0C511-260B-4F58-8B62-F4A4E024A509}">
      <dgm:prSet/>
      <dgm:spPr>
        <a:solidFill>
          <a:schemeClr val="bg1">
            <a:lumMod val="75000"/>
            <a:alpha val="50000"/>
          </a:schemeClr>
        </a:solidFill>
      </dgm:spPr>
      <dgm:t>
        <a:bodyPr/>
        <a:lstStyle/>
        <a:p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Life Sciences &amp; Soft Matter</a:t>
          </a:r>
        </a:p>
      </dgm:t>
    </dgm:pt>
    <dgm:pt modelId="{1194878D-BFA4-483F-8C15-074D05A30421}" type="parTrans" cxnId="{B1D70E78-2501-4B12-8C42-7AF9F4AF1EE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D3BF12-28E8-4131-BE71-B22CA074B195}" type="sibTrans" cxnId="{B1D70E78-2501-4B12-8C42-7AF9F4AF1EE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DCD93A-DFAD-4394-8098-93D284ADDEA1}">
      <dgm:prSet/>
      <dgm:spPr>
        <a:solidFill>
          <a:schemeClr val="bg1">
            <a:lumMod val="75000"/>
            <a:alpha val="50000"/>
          </a:schemeClr>
        </a:solidFill>
      </dgm:spPr>
      <dgm:t>
        <a:bodyPr/>
        <a:lstStyle/>
        <a:p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Physical Sciences &amp; Engineering</a:t>
          </a:r>
        </a:p>
      </dgm:t>
    </dgm:pt>
    <dgm:pt modelId="{4A8A8E28-A88E-4725-9667-551A260D65E4}" type="parTrans" cxnId="{81F8C909-933C-4B8A-A144-D25176CE0569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24B33D-2611-441E-B9EF-E93280FAF059}" type="sibTrans" cxnId="{81F8C909-933C-4B8A-A144-D25176CE0569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0B1C82-0C9A-4FF2-8D9F-CAF1A8453AEF}" type="pres">
      <dgm:prSet presAssocID="{94E00F31-3294-4A1B-BD08-D4B97A497EB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7D08A44-5D17-442E-986E-A5191A2A0A74}" type="pres">
      <dgm:prSet presAssocID="{94E00F31-3294-4A1B-BD08-D4B97A497EB5}" presName="radial" presStyleCnt="0">
        <dgm:presLayoutVars>
          <dgm:animLvl val="ctr"/>
        </dgm:presLayoutVars>
      </dgm:prSet>
      <dgm:spPr/>
    </dgm:pt>
    <dgm:pt modelId="{FA607E4B-196C-4192-9229-9015480263B5}" type="pres">
      <dgm:prSet presAssocID="{7291C522-DF2E-4EAC-BC6D-74EBE86466A5}" presName="centerShape" presStyleLbl="vennNode1" presStyleIdx="0" presStyleCnt="10" custScaleX="195530" custScaleY="183575" custLinFactNeighborX="4777" custLinFactNeighborY="-3088"/>
      <dgm:spPr/>
      <dgm:t>
        <a:bodyPr/>
        <a:lstStyle/>
        <a:p>
          <a:endParaRPr lang="en-US"/>
        </a:p>
      </dgm:t>
    </dgm:pt>
    <dgm:pt modelId="{0D38719B-0F19-4746-BF4E-1C05BD76D166}" type="pres">
      <dgm:prSet presAssocID="{43DC8627-E1F1-4E9B-A2FD-2B9519322750}" presName="node" presStyleLbl="vennNode1" presStyleIdx="1" presStyleCnt="10" custRadScaleRad="90410" custRadScaleInc="1398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C5E19C-DD1E-4E7C-A190-C3E0085915E9}" type="pres">
      <dgm:prSet presAssocID="{B7F6E02F-C2FB-470D-B44A-BDF0092F0311}" presName="node" presStyleLbl="vennNode1" presStyleIdx="2" presStyleCnt="10" custRadScaleRad="66832" custRadScaleInc="-597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C61D45-128E-417C-A492-253887C80D84}" type="pres">
      <dgm:prSet presAssocID="{FF7FB069-1291-4C86-9852-4F30D8990058}" presName="node" presStyleLbl="vennNode1" presStyleIdx="3" presStyleCnt="10" custRadScaleRad="42165" custRadScaleInc="-558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28A027-96B4-4E18-BDC9-C8F435855F39}" type="pres">
      <dgm:prSet presAssocID="{B9DCD93A-DFAD-4394-8098-93D284ADDEA1}" presName="node" presStyleLbl="vennNode1" presStyleIdx="4" presStyleCnt="10" custRadScaleRad="79053" custRadScaleInc="812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CC6518-A54F-4234-8E1A-7B04E68E2DDF}" type="pres">
      <dgm:prSet presAssocID="{B7D0C511-260B-4F58-8B62-F4A4E024A509}" presName="node" presStyleLbl="vennNode1" presStyleIdx="5" presStyleCnt="10" custRadScaleRad="74122" custRadScaleInc="1149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34E885-1C2A-46B7-B4DE-7B3F886F4D13}" type="pres">
      <dgm:prSet presAssocID="{04EBB55B-338E-4E2C-9074-360332FEF66C}" presName="node" presStyleLbl="vennNode1" presStyleIdx="6" presStyleCnt="10" custScaleX="175584" custScaleY="162175" custRadScaleRad="1819" custRadScaleInc="-1166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451297-524F-4CC0-8048-0377C370EF46}" type="pres">
      <dgm:prSet presAssocID="{E7966855-716C-44A2-9E46-707350C87BAF}" presName="node" presStyleLbl="vennNode1" presStyleIdx="7" presStyleCnt="10" custRadScaleRad="69661" custRadScaleInc="2429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444315-DF9D-419A-86DA-02F57182EFB5}" type="pres">
      <dgm:prSet presAssocID="{E024B5EB-3EC4-4F77-A639-2BD05ABEFA7E}" presName="node" presStyleLbl="vennNode1" presStyleIdx="8" presStyleCnt="10" custRadScaleRad="58698" custRadScaleInc="-168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A16481-4625-45DC-B31D-B2C095D39F13}" type="pres">
      <dgm:prSet presAssocID="{3F972515-0606-4D13-9AB5-3C2823704340}" presName="node" presStyleLbl="vennNode1" presStyleIdx="9" presStyleCnt="10" custRadScaleRad="71973" custRadScaleInc="3460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69B408-B472-4D81-920A-AA1A78F313FB}" srcId="{7291C522-DF2E-4EAC-BC6D-74EBE86466A5}" destId="{B7F6E02F-C2FB-470D-B44A-BDF0092F0311}" srcOrd="1" destOrd="0" parTransId="{C6DC7AF7-2D24-4BAD-8C5F-D417FEDD97CC}" sibTransId="{1D0B25F5-8E4A-4A24-A9B1-DA384D799768}"/>
    <dgm:cxn modelId="{DFFAC69A-4AED-48D7-B9F0-10AAE7E59163}" srcId="{7291C522-DF2E-4EAC-BC6D-74EBE86466A5}" destId="{E024B5EB-3EC4-4F77-A639-2BD05ABEFA7E}" srcOrd="7" destOrd="0" parTransId="{595027CF-D6F2-4307-BC78-6E0A69758DC0}" sibTransId="{AC0B0EEC-2C34-479E-B423-2F4803774EE7}"/>
    <dgm:cxn modelId="{14124A46-D3D9-0649-91FE-D9A675EEA4E8}" type="presOf" srcId="{43DC8627-E1F1-4E9B-A2FD-2B9519322750}" destId="{0D38719B-0F19-4746-BF4E-1C05BD76D166}" srcOrd="0" destOrd="0" presId="urn:microsoft.com/office/officeart/2005/8/layout/radial3"/>
    <dgm:cxn modelId="{B1D70E78-2501-4B12-8C42-7AF9F4AF1EE7}" srcId="{7291C522-DF2E-4EAC-BC6D-74EBE86466A5}" destId="{B7D0C511-260B-4F58-8B62-F4A4E024A509}" srcOrd="4" destOrd="0" parTransId="{1194878D-BFA4-483F-8C15-074D05A30421}" sibTransId="{5DD3BF12-28E8-4131-BE71-B22CA074B195}"/>
    <dgm:cxn modelId="{BE0C4D2C-A252-401E-B0C1-74A549A1C2D1}" srcId="{94E00F31-3294-4A1B-BD08-D4B97A497EB5}" destId="{7291C522-DF2E-4EAC-BC6D-74EBE86466A5}" srcOrd="0" destOrd="0" parTransId="{E63F4AD2-C56D-4717-9EEC-D282BD58028D}" sibTransId="{798E33CC-28B3-4682-9064-0D9CF7825598}"/>
    <dgm:cxn modelId="{509AC580-47D3-40C8-BEC7-AC7A7BD21FF2}" srcId="{7291C522-DF2E-4EAC-BC6D-74EBE86466A5}" destId="{FF7FB069-1291-4C86-9852-4F30D8990058}" srcOrd="2" destOrd="0" parTransId="{702F9DEC-FE0D-4607-B7C2-5F9EBF1D3BFF}" sibTransId="{05C21D09-C879-4772-8207-DD6A4871890A}"/>
    <dgm:cxn modelId="{F042B50A-D64D-9744-8E1B-8A0A64E7977A}" type="presOf" srcId="{E7966855-716C-44A2-9E46-707350C87BAF}" destId="{D0451297-524F-4CC0-8048-0377C370EF46}" srcOrd="0" destOrd="0" presId="urn:microsoft.com/office/officeart/2005/8/layout/radial3"/>
    <dgm:cxn modelId="{414EEB5D-04E9-4CBE-A810-4CC0F2BD9665}" srcId="{7291C522-DF2E-4EAC-BC6D-74EBE86466A5}" destId="{43DC8627-E1F1-4E9B-A2FD-2B9519322750}" srcOrd="0" destOrd="0" parTransId="{19BDC41B-4775-4CD7-A786-1C1DE3417306}" sibTransId="{65D3A661-99BD-4300-816A-5D18AC4AD45A}"/>
    <dgm:cxn modelId="{7A8D371A-35BC-4FF7-A57A-B6C0C06E890E}" srcId="{7291C522-DF2E-4EAC-BC6D-74EBE86466A5}" destId="{E7966855-716C-44A2-9E46-707350C87BAF}" srcOrd="6" destOrd="0" parTransId="{3595638F-68C1-422C-AA21-81166DDCC952}" sibTransId="{747AB8DC-8930-4E13-8E90-B5EAA12300E4}"/>
    <dgm:cxn modelId="{3DB53616-BB52-A746-901B-FB61B3D32B6C}" type="presOf" srcId="{04EBB55B-338E-4E2C-9074-360332FEF66C}" destId="{1A34E885-1C2A-46B7-B4DE-7B3F886F4D13}" srcOrd="0" destOrd="0" presId="urn:microsoft.com/office/officeart/2005/8/layout/radial3"/>
    <dgm:cxn modelId="{77AA2213-6F4C-454C-8A8D-3ED466764CEC}" type="presOf" srcId="{B7D0C511-260B-4F58-8B62-F4A4E024A509}" destId="{E3CC6518-A54F-4234-8E1A-7B04E68E2DDF}" srcOrd="0" destOrd="0" presId="urn:microsoft.com/office/officeart/2005/8/layout/radial3"/>
    <dgm:cxn modelId="{04C94D09-B567-1B49-920F-92238E1C3DF4}" type="presOf" srcId="{3F972515-0606-4D13-9AB5-3C2823704340}" destId="{CCA16481-4625-45DC-B31D-B2C095D39F13}" srcOrd="0" destOrd="0" presId="urn:microsoft.com/office/officeart/2005/8/layout/radial3"/>
    <dgm:cxn modelId="{32F2A2D3-5FF1-F248-8372-CCF87C3F2AD6}" type="presOf" srcId="{94E00F31-3294-4A1B-BD08-D4B97A497EB5}" destId="{9F0B1C82-0C9A-4FF2-8D9F-CAF1A8453AEF}" srcOrd="0" destOrd="0" presId="urn:microsoft.com/office/officeart/2005/8/layout/radial3"/>
    <dgm:cxn modelId="{4C950E6E-A386-AE46-B347-2F82D7B480D0}" type="presOf" srcId="{E024B5EB-3EC4-4F77-A639-2BD05ABEFA7E}" destId="{57444315-DF9D-419A-86DA-02F57182EFB5}" srcOrd="0" destOrd="0" presId="urn:microsoft.com/office/officeart/2005/8/layout/radial3"/>
    <dgm:cxn modelId="{39E3F2E9-1444-744E-8387-54213B1DB6A4}" type="presOf" srcId="{7291C522-DF2E-4EAC-BC6D-74EBE86466A5}" destId="{FA607E4B-196C-4192-9229-9015480263B5}" srcOrd="0" destOrd="0" presId="urn:microsoft.com/office/officeart/2005/8/layout/radial3"/>
    <dgm:cxn modelId="{28D9D930-1101-BA4A-B5FC-747FDD57BAC9}" type="presOf" srcId="{FF7FB069-1291-4C86-9852-4F30D8990058}" destId="{E3C61D45-128E-417C-A492-253887C80D84}" srcOrd="0" destOrd="0" presId="urn:microsoft.com/office/officeart/2005/8/layout/radial3"/>
    <dgm:cxn modelId="{7B0B3200-35B7-4DC1-B461-F05B3C1F1C45}" srcId="{7291C522-DF2E-4EAC-BC6D-74EBE86466A5}" destId="{3F972515-0606-4D13-9AB5-3C2823704340}" srcOrd="8" destOrd="0" parTransId="{4DA16D6E-FFC1-4A2C-BE97-0080E045B7BC}" sibTransId="{5C06A609-DA82-44A0-ADDF-04AC4850269F}"/>
    <dgm:cxn modelId="{8361AA32-1A2C-A846-9B23-A4584A1A798E}" type="presOf" srcId="{B7F6E02F-C2FB-470D-B44A-BDF0092F0311}" destId="{7BC5E19C-DD1E-4E7C-A190-C3E0085915E9}" srcOrd="0" destOrd="0" presId="urn:microsoft.com/office/officeart/2005/8/layout/radial3"/>
    <dgm:cxn modelId="{81F8C909-933C-4B8A-A144-D25176CE0569}" srcId="{7291C522-DF2E-4EAC-BC6D-74EBE86466A5}" destId="{B9DCD93A-DFAD-4394-8098-93D284ADDEA1}" srcOrd="3" destOrd="0" parTransId="{4A8A8E28-A88E-4725-9667-551A260D65E4}" sibTransId="{F024B33D-2611-441E-B9EF-E93280FAF059}"/>
    <dgm:cxn modelId="{2E26C65D-BF3A-46DD-AB71-C056A840BE2B}" srcId="{7291C522-DF2E-4EAC-BC6D-74EBE86466A5}" destId="{04EBB55B-338E-4E2C-9074-360332FEF66C}" srcOrd="5" destOrd="0" parTransId="{A0CB8B07-4342-4F33-AD0D-0350CE503F10}" sibTransId="{1A5DCDB5-F2EA-44DA-AF6C-E7AA3EFF72E0}"/>
    <dgm:cxn modelId="{CBBB6888-BD8C-E44C-AB6E-43BAD25B49A6}" type="presOf" srcId="{B9DCD93A-DFAD-4394-8098-93D284ADDEA1}" destId="{F828A027-96B4-4E18-BDC9-C8F435855F39}" srcOrd="0" destOrd="0" presId="urn:microsoft.com/office/officeart/2005/8/layout/radial3"/>
    <dgm:cxn modelId="{DE9896AC-AD4F-654D-BC58-5288C887ECF3}" type="presParOf" srcId="{9F0B1C82-0C9A-4FF2-8D9F-CAF1A8453AEF}" destId="{67D08A44-5D17-442E-986E-A5191A2A0A74}" srcOrd="0" destOrd="0" presId="urn:microsoft.com/office/officeart/2005/8/layout/radial3"/>
    <dgm:cxn modelId="{3B44CE36-3ED1-AD48-BE6E-E0F0CEDBCF47}" type="presParOf" srcId="{67D08A44-5D17-442E-986E-A5191A2A0A74}" destId="{FA607E4B-196C-4192-9229-9015480263B5}" srcOrd="0" destOrd="0" presId="urn:microsoft.com/office/officeart/2005/8/layout/radial3"/>
    <dgm:cxn modelId="{D9B8B58F-EEE8-B344-B7D6-C5F13A75AB47}" type="presParOf" srcId="{67D08A44-5D17-442E-986E-A5191A2A0A74}" destId="{0D38719B-0F19-4746-BF4E-1C05BD76D166}" srcOrd="1" destOrd="0" presId="urn:microsoft.com/office/officeart/2005/8/layout/radial3"/>
    <dgm:cxn modelId="{FFE50441-D788-C141-9055-89BCCD1402EF}" type="presParOf" srcId="{67D08A44-5D17-442E-986E-A5191A2A0A74}" destId="{7BC5E19C-DD1E-4E7C-A190-C3E0085915E9}" srcOrd="2" destOrd="0" presId="urn:microsoft.com/office/officeart/2005/8/layout/radial3"/>
    <dgm:cxn modelId="{4E4713E2-487C-2144-AAE0-D8539713C759}" type="presParOf" srcId="{67D08A44-5D17-442E-986E-A5191A2A0A74}" destId="{E3C61D45-128E-417C-A492-253887C80D84}" srcOrd="3" destOrd="0" presId="urn:microsoft.com/office/officeart/2005/8/layout/radial3"/>
    <dgm:cxn modelId="{FB4631C9-7C35-1649-B49B-A2C5736FECE5}" type="presParOf" srcId="{67D08A44-5D17-442E-986E-A5191A2A0A74}" destId="{F828A027-96B4-4E18-BDC9-C8F435855F39}" srcOrd="4" destOrd="0" presId="urn:microsoft.com/office/officeart/2005/8/layout/radial3"/>
    <dgm:cxn modelId="{FA548C78-CEE8-C547-80A3-44E544709CAC}" type="presParOf" srcId="{67D08A44-5D17-442E-986E-A5191A2A0A74}" destId="{E3CC6518-A54F-4234-8E1A-7B04E68E2DDF}" srcOrd="5" destOrd="0" presId="urn:microsoft.com/office/officeart/2005/8/layout/radial3"/>
    <dgm:cxn modelId="{542B86A5-5DE6-5D46-A002-BCB4B57210F1}" type="presParOf" srcId="{67D08A44-5D17-442E-986E-A5191A2A0A74}" destId="{1A34E885-1C2A-46B7-B4DE-7B3F886F4D13}" srcOrd="6" destOrd="0" presId="urn:microsoft.com/office/officeart/2005/8/layout/radial3"/>
    <dgm:cxn modelId="{A820921E-4118-F640-BC1B-627E40AE6BF4}" type="presParOf" srcId="{67D08A44-5D17-442E-986E-A5191A2A0A74}" destId="{D0451297-524F-4CC0-8048-0377C370EF46}" srcOrd="7" destOrd="0" presId="urn:microsoft.com/office/officeart/2005/8/layout/radial3"/>
    <dgm:cxn modelId="{6291B740-464B-6D4F-BDA2-8FA9BBA9136C}" type="presParOf" srcId="{67D08A44-5D17-442E-986E-A5191A2A0A74}" destId="{57444315-DF9D-419A-86DA-02F57182EFB5}" srcOrd="8" destOrd="0" presId="urn:microsoft.com/office/officeart/2005/8/layout/radial3"/>
    <dgm:cxn modelId="{3C764493-C14F-B94F-A34C-C92C56E7A35D}" type="presParOf" srcId="{67D08A44-5D17-442E-986E-A5191A2A0A74}" destId="{CCA16481-4625-45DC-B31D-B2C095D39F13}" srcOrd="9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607E4B-196C-4192-9229-9015480263B5}">
      <dsp:nvSpPr>
        <dsp:cNvPr id="0" name=""/>
        <dsp:cNvSpPr/>
      </dsp:nvSpPr>
      <dsp:spPr>
        <a:xfrm>
          <a:off x="1845240" y="0"/>
          <a:ext cx="6138527" cy="5763208"/>
        </a:xfrm>
        <a:prstGeom prst="ellipse">
          <a:avLst/>
        </a:prstGeom>
        <a:solidFill>
          <a:srgbClr val="002060">
            <a:alpha val="41000"/>
          </a:srgbClr>
        </a:solidFill>
        <a:ln w="79375">
          <a:solidFill>
            <a:srgbClr val="00206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5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44206" y="844002"/>
        <a:ext cx="4340595" cy="4075204"/>
      </dsp:txXfrm>
    </dsp:sp>
    <dsp:sp modelId="{0D38719B-0F19-4746-BF4E-1C05BD76D166}">
      <dsp:nvSpPr>
        <dsp:cNvPr id="0" name=""/>
        <dsp:cNvSpPr/>
      </dsp:nvSpPr>
      <dsp:spPr>
        <a:xfrm>
          <a:off x="5647131" y="938878"/>
          <a:ext cx="1569715" cy="156971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>
              <a:latin typeface="Arial" panose="020B0604020202020204" pitchFamily="34" charset="0"/>
              <a:cs typeface="Arial" panose="020B0604020202020204" pitchFamily="34" charset="0"/>
            </a:rPr>
            <a:t>Particle Physics</a:t>
          </a:r>
        </a:p>
      </dsp:txBody>
      <dsp:txXfrm>
        <a:off x="5877010" y="1168757"/>
        <a:ext cx="1109957" cy="1109957"/>
      </dsp:txXfrm>
    </dsp:sp>
    <dsp:sp modelId="{7BC5E19C-DD1E-4E7C-A190-C3E0085915E9}">
      <dsp:nvSpPr>
        <dsp:cNvPr id="0" name=""/>
        <dsp:cNvSpPr/>
      </dsp:nvSpPr>
      <dsp:spPr>
        <a:xfrm>
          <a:off x="4338534" y="623635"/>
          <a:ext cx="1569715" cy="156971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>
              <a:latin typeface="Arial" panose="020B0604020202020204" pitchFamily="34" charset="0"/>
              <a:cs typeface="Arial" panose="020B0604020202020204" pitchFamily="34" charset="0"/>
            </a:rPr>
            <a:t>Particle Astrophysics</a:t>
          </a:r>
        </a:p>
      </dsp:txBody>
      <dsp:txXfrm>
        <a:off x="4568413" y="853514"/>
        <a:ext cx="1109957" cy="1109957"/>
      </dsp:txXfrm>
    </dsp:sp>
    <dsp:sp modelId="{E3C61D45-128E-417C-A492-253887C80D84}">
      <dsp:nvSpPr>
        <dsp:cNvPr id="0" name=""/>
        <dsp:cNvSpPr/>
      </dsp:nvSpPr>
      <dsp:spPr>
        <a:xfrm>
          <a:off x="4734967" y="1590689"/>
          <a:ext cx="1569715" cy="156971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>
              <a:latin typeface="Arial" panose="020B0604020202020204" pitchFamily="34" charset="0"/>
              <a:cs typeface="Arial" panose="020B0604020202020204" pitchFamily="34" charset="0"/>
            </a:rPr>
            <a:t>Accelerator science</a:t>
          </a:r>
        </a:p>
      </dsp:txBody>
      <dsp:txXfrm>
        <a:off x="4964846" y="1820568"/>
        <a:ext cx="1109957" cy="1109957"/>
      </dsp:txXfrm>
    </dsp:sp>
    <dsp:sp modelId="{F828A027-96B4-4E18-BDC9-C8F435855F39}">
      <dsp:nvSpPr>
        <dsp:cNvPr id="0" name=""/>
        <dsp:cNvSpPr/>
      </dsp:nvSpPr>
      <dsp:spPr>
        <a:xfrm>
          <a:off x="4755172" y="3742981"/>
          <a:ext cx="1569715" cy="1569715"/>
        </a:xfrm>
        <a:prstGeom prst="ellipse">
          <a:avLst/>
        </a:prstGeom>
        <a:solidFill>
          <a:schemeClr val="bg1">
            <a:lumMod val="75000"/>
            <a:alpha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>
              <a:latin typeface="Arial" panose="020B0604020202020204" pitchFamily="34" charset="0"/>
              <a:cs typeface="Arial" panose="020B0604020202020204" pitchFamily="34" charset="0"/>
            </a:rPr>
            <a:t>Physical Sciences &amp; Engineering</a:t>
          </a:r>
        </a:p>
      </dsp:txBody>
      <dsp:txXfrm>
        <a:off x="4985051" y="3972860"/>
        <a:ext cx="1109957" cy="1109957"/>
      </dsp:txXfrm>
    </dsp:sp>
    <dsp:sp modelId="{E3CC6518-A54F-4234-8E1A-7B04E68E2DDF}">
      <dsp:nvSpPr>
        <dsp:cNvPr id="0" name=""/>
        <dsp:cNvSpPr/>
      </dsp:nvSpPr>
      <dsp:spPr>
        <a:xfrm>
          <a:off x="3154135" y="3661988"/>
          <a:ext cx="1569715" cy="1569715"/>
        </a:xfrm>
        <a:prstGeom prst="ellipse">
          <a:avLst/>
        </a:prstGeom>
        <a:solidFill>
          <a:schemeClr val="bg1">
            <a:lumMod val="75000"/>
            <a:alpha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>
              <a:latin typeface="Arial" panose="020B0604020202020204" pitchFamily="34" charset="0"/>
              <a:cs typeface="Arial" panose="020B0604020202020204" pitchFamily="34" charset="0"/>
            </a:rPr>
            <a:t>Life Sciences &amp; Soft Matter</a:t>
          </a:r>
        </a:p>
      </dsp:txBody>
      <dsp:txXfrm>
        <a:off x="3384014" y="3891867"/>
        <a:ext cx="1109957" cy="1109957"/>
      </dsp:txXfrm>
    </dsp:sp>
    <dsp:sp modelId="{1A34E885-1C2A-46B7-B4DE-7B3F886F4D13}">
      <dsp:nvSpPr>
        <dsp:cNvPr id="0" name=""/>
        <dsp:cNvSpPr/>
      </dsp:nvSpPr>
      <dsp:spPr>
        <a:xfrm>
          <a:off x="3333506" y="1664339"/>
          <a:ext cx="2756168" cy="2545685"/>
        </a:xfrm>
        <a:prstGeom prst="ellipse">
          <a:avLst/>
        </a:prstGeom>
        <a:solidFill>
          <a:schemeClr val="tx1">
            <a:lumMod val="50000"/>
            <a:lumOff val="50000"/>
            <a:alpha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>
              <a:latin typeface="Arial" panose="020B0604020202020204" pitchFamily="34" charset="0"/>
              <a:cs typeface="Arial" panose="020B0604020202020204" pitchFamily="34" charset="0"/>
            </a:rPr>
            <a:t>Computing</a:t>
          </a:r>
        </a:p>
      </dsp:txBody>
      <dsp:txXfrm>
        <a:off x="3737137" y="2037146"/>
        <a:ext cx="1948906" cy="1800071"/>
      </dsp:txXfrm>
    </dsp:sp>
    <dsp:sp modelId="{D0451297-524F-4CC0-8048-0377C370EF46}">
      <dsp:nvSpPr>
        <dsp:cNvPr id="0" name=""/>
        <dsp:cNvSpPr/>
      </dsp:nvSpPr>
      <dsp:spPr>
        <a:xfrm>
          <a:off x="3280311" y="623628"/>
          <a:ext cx="1569715" cy="156971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>
              <a:latin typeface="Arial" panose="020B0604020202020204" pitchFamily="34" charset="0"/>
              <a:cs typeface="Arial" panose="020B0604020202020204" pitchFamily="34" charset="0"/>
            </a:rPr>
            <a:t>Astronomy</a:t>
          </a:r>
        </a:p>
      </dsp:txBody>
      <dsp:txXfrm>
        <a:off x="3510190" y="853507"/>
        <a:ext cx="1109957" cy="1109957"/>
      </dsp:txXfrm>
    </dsp:sp>
    <dsp:sp modelId="{57444315-DF9D-419A-86DA-02F57182EFB5}">
      <dsp:nvSpPr>
        <dsp:cNvPr id="0" name=""/>
        <dsp:cNvSpPr/>
      </dsp:nvSpPr>
      <dsp:spPr>
        <a:xfrm>
          <a:off x="2546952" y="2037334"/>
          <a:ext cx="1569715" cy="156971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>
              <a:latin typeface="Arial" panose="020B0604020202020204" pitchFamily="34" charset="0"/>
              <a:cs typeface="Arial" panose="020B0604020202020204" pitchFamily="34" charset="0"/>
            </a:rPr>
            <a:t>Solar System</a:t>
          </a:r>
        </a:p>
      </dsp:txBody>
      <dsp:txXfrm>
        <a:off x="2776831" y="2267213"/>
        <a:ext cx="1109957" cy="1109957"/>
      </dsp:txXfrm>
    </dsp:sp>
    <dsp:sp modelId="{CCA16481-4625-45DC-B31D-B2C095D39F13}">
      <dsp:nvSpPr>
        <dsp:cNvPr id="0" name=""/>
        <dsp:cNvSpPr/>
      </dsp:nvSpPr>
      <dsp:spPr>
        <a:xfrm>
          <a:off x="5561086" y="2359167"/>
          <a:ext cx="1569715" cy="156971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>
              <a:latin typeface="Arial" panose="020B0604020202020204" pitchFamily="34" charset="0"/>
              <a:cs typeface="Arial" panose="020B0604020202020204" pitchFamily="34" charset="0"/>
            </a:rPr>
            <a:t>Nuclear Physics</a:t>
          </a:r>
        </a:p>
      </dsp:txBody>
      <dsp:txXfrm>
        <a:off x="5790965" y="2589046"/>
        <a:ext cx="1109957" cy="11099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733E4-CE39-4EAA-AD17-6869364A658B}" type="datetimeFigureOut">
              <a:rPr lang="en-GB" smtClean="0"/>
              <a:t>09/04/2021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6DAD7-8A7C-4A09-98BC-E31A2B92D4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628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E9A4A-3203-D544-A0F2-9B4A7A1B021E}" type="datetimeFigureOut">
              <a:rPr lang="en-US" smtClean="0"/>
              <a:t>4/9/21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3BA1D-A00F-DB41-84DA-BE26C485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977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4693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4692-E276-6C41-B72C-7BBDFE56EF8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65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4692-E276-6C41-B72C-7BBDFE56EF8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065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20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980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728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598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96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218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942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720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8082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486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2213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BC656C-7953-1248-AA12-F1002D6A1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83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8492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005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theme" Target="../theme/theme2.xml"/><Relationship Id="rId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89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7" r:id="rId2"/>
    <p:sldLayoutId id="2147483661" r:id="rId3"/>
    <p:sldLayoutId id="2147483680" r:id="rId4"/>
    <p:sldLayoutId id="2147483681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D7AF2DF-B182-3D42-AFB4-BDFF5FB9E9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5943" y="5802308"/>
            <a:ext cx="21080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8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tfc.ukri.org/files/balance-of-programmes-2020/" TargetMode="External"/><Relationship Id="rId4" Type="http://schemas.openxmlformats.org/officeDocument/2006/relationships/hyperlink" Target="https://stfc.ukri.org/about-us/our-purpose-and-priorities/planning-and-strategy/programme-evaluation/balance-of-programmes/" TargetMode="External"/><Relationship Id="rId5" Type="http://schemas.openxmlformats.org/officeDocument/2006/relationships/hyperlink" Target="https://www.ukri.org/our-work/creating-world-class-research-and-innovation-infrastructure/ukri-infrastructure-advisory-committee/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tfcmembershipcall.co.uk/" TargetMode="External"/><Relationship Id="rId4" Type="http://schemas.openxmlformats.org/officeDocument/2006/relationships/hyperlink" Target="https://stfc.ukri.org/membershipcall" TargetMode="Externa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043"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8DB0FE0-A4AF-D848-8925-91A37993D74D}"/>
              </a:ext>
            </a:extLst>
          </p:cNvPr>
          <p:cNvSpPr txBox="1"/>
          <p:nvPr/>
        </p:nvSpPr>
        <p:spPr>
          <a:xfrm>
            <a:off x="378778" y="3519579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Board Update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0347" y="4499235"/>
            <a:ext cx="35632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Tara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Shears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Chair, Science Board</a:t>
            </a:r>
          </a:p>
        </p:txBody>
      </p:sp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="" xmlns:a16="http://schemas.microsoft.com/office/drawing/2014/main" id="{F8AC6B74-F95A-4B6A-9FAD-EDCBC2FB616F}"/>
              </a:ext>
            </a:extLst>
          </p:cNvPr>
          <p:cNvGraphicFramePr/>
          <p:nvPr>
            <p:extLst/>
          </p:nvPr>
        </p:nvGraphicFramePr>
        <p:xfrm>
          <a:off x="4044930" y="606806"/>
          <a:ext cx="9385300" cy="614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0C6A8EBC-12EF-4BE8-98A6-CD99368126AF}"/>
              </a:ext>
            </a:extLst>
          </p:cNvPr>
          <p:cNvSpPr txBox="1"/>
          <p:nvPr/>
        </p:nvSpPr>
        <p:spPr>
          <a:xfrm>
            <a:off x="507419" y="464788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Remit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DA1F8C1-F05D-4AA0-B83F-9E1E7BCA002B}"/>
              </a:ext>
            </a:extLst>
          </p:cNvPr>
          <p:cNvSpPr/>
          <p:nvPr/>
        </p:nvSpPr>
        <p:spPr>
          <a:xfrm>
            <a:off x="163854" y="1870259"/>
            <a:ext cx="567968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4000" indent="-324000">
              <a:buFont typeface="Courier New" panose="02070309020205020404" pitchFamily="49" charset="0"/>
              <a:buChar char="o"/>
            </a:pPr>
            <a:r>
              <a:rPr lang="en-GB" sz="2400" b="1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provide STFC with a strategic scientific overview and assessment of, and science advice on, all of the programmes STFC supports</a:t>
            </a:r>
          </a:p>
          <a:p>
            <a:endParaRPr lang="en-GB" b="1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3240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Formulate and </a:t>
            </a:r>
            <a:r>
              <a:rPr lang="en-GB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 </a:t>
            </a:r>
            <a:r>
              <a:rPr lang="en-GB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term science and technology strategies</a:t>
            </a:r>
          </a:p>
          <a:p>
            <a:pPr lvl="1" indent="-3240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programmes and investments</a:t>
            </a:r>
          </a:p>
          <a:p>
            <a:pPr lvl="1" indent="-3240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 with the communities through advisory panels</a:t>
            </a:r>
          </a:p>
          <a:p>
            <a:pPr lvl="1" indent="-3240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 and </a:t>
            </a:r>
            <a:r>
              <a:rPr lang="en-GB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 </a:t>
            </a:r>
            <a:r>
              <a:rPr lang="en-GB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investment </a:t>
            </a:r>
            <a:r>
              <a:rPr lang="en-GB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plans </a:t>
            </a:r>
            <a:r>
              <a:rPr lang="en-GB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against budget</a:t>
            </a:r>
          </a:p>
          <a:p>
            <a:pPr lvl="1" indent="-3240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advice to STFC Council on criteria for selecting projects and science areas</a:t>
            </a:r>
          </a:p>
          <a:p>
            <a:pPr lvl="1" indent="-3240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advice on UKSA programmes</a:t>
            </a:r>
          </a:p>
        </p:txBody>
      </p:sp>
    </p:spTree>
    <p:extLst>
      <p:ext uri="{BB962C8B-B14F-4D97-AF65-F5344CB8AC3E}">
        <p14:creationId xmlns:p14="http://schemas.microsoft.com/office/powerpoint/2010/main" val="56748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B88ED2E3-FE29-4064-874C-579F76936B6F}"/>
              </a:ext>
            </a:extLst>
          </p:cNvPr>
          <p:cNvGrpSpPr/>
          <p:nvPr/>
        </p:nvGrpSpPr>
        <p:grpSpPr>
          <a:xfrm>
            <a:off x="237538" y="234919"/>
            <a:ext cx="11755681" cy="5781568"/>
            <a:chOff x="-1902872" y="65411"/>
            <a:chExt cx="13007818" cy="6325081"/>
          </a:xfrm>
        </p:grpSpPr>
        <p:sp>
          <p:nvSpPr>
            <p:cNvPr id="32" name="Rectangle 31">
              <a:extLst>
                <a:ext uri="{FF2B5EF4-FFF2-40B4-BE49-F238E27FC236}">
                  <a16:creationId xmlns="" xmlns:a16="http://schemas.microsoft.com/office/drawing/2014/main" id="{E6C51772-D784-455D-A543-63128AE5E4B5}"/>
                </a:ext>
              </a:extLst>
            </p:cNvPr>
            <p:cNvSpPr/>
            <p:nvPr/>
          </p:nvSpPr>
          <p:spPr>
            <a:xfrm>
              <a:off x="2588352" y="5214456"/>
              <a:ext cx="1980000" cy="720000"/>
            </a:xfrm>
            <a:prstGeom prst="rect">
              <a:avLst/>
            </a:pr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Physical Sciences &amp;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Engineering Advisory Panel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02787256-A6C0-452B-9AA6-7016F6FEBD3B}"/>
                </a:ext>
              </a:extLst>
            </p:cNvPr>
            <p:cNvSpPr/>
            <p:nvPr/>
          </p:nvSpPr>
          <p:spPr>
            <a:xfrm>
              <a:off x="413280" y="5224944"/>
              <a:ext cx="1980000" cy="72000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Particle Physics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Advisory Panel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="" xmlns:a16="http://schemas.microsoft.com/office/drawing/2014/main" id="{CFC527AC-9CEB-428C-9B45-8AE39D70F4BD}"/>
                </a:ext>
              </a:extLst>
            </p:cNvPr>
            <p:cNvSpPr/>
            <p:nvPr/>
          </p:nvSpPr>
          <p:spPr>
            <a:xfrm>
              <a:off x="2588352" y="4322400"/>
              <a:ext cx="1980000" cy="72000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Nuclear Physics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Advisory Panel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="" xmlns:a16="http://schemas.microsoft.com/office/drawing/2014/main" id="{B130FF47-BAA2-4ED3-B63D-65E92BE247A9}"/>
                </a:ext>
              </a:extLst>
            </p:cNvPr>
            <p:cNvSpPr/>
            <p:nvPr/>
          </p:nvSpPr>
          <p:spPr>
            <a:xfrm>
              <a:off x="413280" y="4322400"/>
              <a:ext cx="1980000" cy="720000"/>
            </a:xfrm>
            <a:prstGeom prst="rect">
              <a:avLst/>
            </a:pr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Life Sciences &amp; Soft Matter Advisory Panel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="" xmlns:a16="http://schemas.microsoft.com/office/drawing/2014/main" id="{4F8A660B-3025-48CA-9439-FC617FD94022}"/>
                </a:ext>
              </a:extLst>
            </p:cNvPr>
            <p:cNvSpPr/>
            <p:nvPr/>
          </p:nvSpPr>
          <p:spPr>
            <a:xfrm>
              <a:off x="2588352" y="3430344"/>
              <a:ext cx="1980000" cy="72000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Astronomy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Advisory Panel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="" xmlns:a16="http://schemas.microsoft.com/office/drawing/2014/main" id="{0648F54F-A990-4C23-9882-321EF3C64104}"/>
                </a:ext>
              </a:extLst>
            </p:cNvPr>
            <p:cNvSpPr/>
            <p:nvPr/>
          </p:nvSpPr>
          <p:spPr>
            <a:xfrm>
              <a:off x="6286989" y="1854357"/>
              <a:ext cx="1980000" cy="720000"/>
            </a:xfrm>
            <a:prstGeom prst="rect">
              <a:avLst/>
            </a:prstGeom>
            <a:solidFill>
              <a:srgbClr val="00206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Science Board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="" xmlns:a16="http://schemas.microsoft.com/office/drawing/2014/main" id="{C91226C8-400B-4880-B308-ABAA06A63AC4}"/>
                </a:ext>
              </a:extLst>
            </p:cNvPr>
            <p:cNvSpPr/>
            <p:nvPr/>
          </p:nvSpPr>
          <p:spPr>
            <a:xfrm>
              <a:off x="3773424" y="835511"/>
              <a:ext cx="1980000" cy="72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STFC Executive Board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9E7C44F9-2588-449B-AE93-42BADC75C6B4}"/>
                </a:ext>
              </a:extLst>
            </p:cNvPr>
            <p:cNvSpPr txBox="1"/>
            <p:nvPr/>
          </p:nvSpPr>
          <p:spPr>
            <a:xfrm>
              <a:off x="-1902872" y="65411"/>
              <a:ext cx="11684581" cy="76944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en-US" sz="4400" b="1" spc="-150" dirty="0">
                  <a:solidFill>
                    <a:srgbClr val="2E2D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Advisory Structure</a:t>
              </a: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="" xmlns:a16="http://schemas.microsoft.com/office/drawing/2014/main" id="{5688456A-E532-48FC-A51E-6CC7D39CD2F0}"/>
                </a:ext>
              </a:extLst>
            </p:cNvPr>
            <p:cNvCxnSpPr>
              <a:cxnSpLocks/>
            </p:cNvCxnSpPr>
            <p:nvPr/>
          </p:nvCxnSpPr>
          <p:spPr>
            <a:xfrm>
              <a:off x="7345274" y="2346792"/>
              <a:ext cx="0" cy="3675696"/>
            </a:xfrm>
            <a:prstGeom prst="line">
              <a:avLst/>
            </a:prstGeom>
            <a:noFill/>
            <a:ln w="254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="" xmlns:a16="http://schemas.microsoft.com/office/drawing/2014/main" id="{790DEE01-34B6-4E33-A1E3-D07D6E7472FF}"/>
                </a:ext>
              </a:extLst>
            </p:cNvPr>
            <p:cNvCxnSpPr>
              <a:cxnSpLocks/>
            </p:cNvCxnSpPr>
            <p:nvPr/>
          </p:nvCxnSpPr>
          <p:spPr>
            <a:xfrm>
              <a:off x="7332787" y="6022488"/>
              <a:ext cx="790779" cy="0"/>
            </a:xfrm>
            <a:prstGeom prst="line">
              <a:avLst/>
            </a:prstGeom>
            <a:noFill/>
            <a:ln w="254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="" xmlns:a16="http://schemas.microsoft.com/office/drawing/2014/main" id="{9EF33BCC-BE3F-4C46-81A8-8FA94B5C7C63}"/>
                </a:ext>
              </a:extLst>
            </p:cNvPr>
            <p:cNvCxnSpPr/>
            <p:nvPr/>
          </p:nvCxnSpPr>
          <p:spPr>
            <a:xfrm>
              <a:off x="7345274" y="5179930"/>
              <a:ext cx="790779" cy="0"/>
            </a:xfrm>
            <a:prstGeom prst="line">
              <a:avLst/>
            </a:prstGeom>
            <a:noFill/>
            <a:ln w="254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="" xmlns:a16="http://schemas.microsoft.com/office/drawing/2014/main" id="{C15BE239-9EAD-46FE-9815-A513E8115BA7}"/>
                </a:ext>
              </a:extLst>
            </p:cNvPr>
            <p:cNvCxnSpPr/>
            <p:nvPr/>
          </p:nvCxnSpPr>
          <p:spPr>
            <a:xfrm>
              <a:off x="7332788" y="4249116"/>
              <a:ext cx="790779" cy="0"/>
            </a:xfrm>
            <a:prstGeom prst="line">
              <a:avLst/>
            </a:prstGeom>
            <a:noFill/>
            <a:ln w="254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="" xmlns:a16="http://schemas.microsoft.com/office/drawing/2014/main" id="{0AC80987-D04A-464C-A564-A8D520525028}"/>
                </a:ext>
              </a:extLst>
            </p:cNvPr>
            <p:cNvCxnSpPr/>
            <p:nvPr/>
          </p:nvCxnSpPr>
          <p:spPr>
            <a:xfrm>
              <a:off x="7332787" y="3358428"/>
              <a:ext cx="790779" cy="0"/>
            </a:xfrm>
            <a:prstGeom prst="line">
              <a:avLst/>
            </a:prstGeom>
            <a:noFill/>
            <a:ln w="254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="" xmlns:a16="http://schemas.microsoft.com/office/drawing/2014/main" id="{2EFCF57D-12EE-4A6A-8D97-7F6A230436B2}"/>
                </a:ext>
              </a:extLst>
            </p:cNvPr>
            <p:cNvCxnSpPr>
              <a:cxnSpLocks/>
            </p:cNvCxnSpPr>
            <p:nvPr/>
          </p:nvCxnSpPr>
          <p:spPr>
            <a:xfrm>
              <a:off x="7144946" y="2440250"/>
              <a:ext cx="0" cy="3144694"/>
            </a:xfrm>
            <a:prstGeom prst="line">
              <a:avLst/>
            </a:prstGeom>
            <a:noFill/>
            <a:ln w="254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="" xmlns:a16="http://schemas.microsoft.com/office/drawing/2014/main" id="{9C496D56-E228-49F0-9A11-39BED27ABD8E}"/>
                </a:ext>
              </a:extLst>
            </p:cNvPr>
            <p:cNvCxnSpPr/>
            <p:nvPr/>
          </p:nvCxnSpPr>
          <p:spPr>
            <a:xfrm>
              <a:off x="6367979" y="3820035"/>
              <a:ext cx="790779" cy="0"/>
            </a:xfrm>
            <a:prstGeom prst="line">
              <a:avLst/>
            </a:prstGeom>
            <a:noFill/>
            <a:ln w="254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="" xmlns:a16="http://schemas.microsoft.com/office/drawing/2014/main" id="{8F5D34C8-D93E-47C3-99B6-A55F198F6549}"/>
                </a:ext>
              </a:extLst>
            </p:cNvPr>
            <p:cNvCxnSpPr/>
            <p:nvPr/>
          </p:nvCxnSpPr>
          <p:spPr>
            <a:xfrm>
              <a:off x="6354167" y="4701624"/>
              <a:ext cx="790779" cy="0"/>
            </a:xfrm>
            <a:prstGeom prst="line">
              <a:avLst/>
            </a:prstGeom>
            <a:noFill/>
            <a:ln w="254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="" xmlns:a16="http://schemas.microsoft.com/office/drawing/2014/main" id="{A7E67296-5A13-4A0F-B81C-7ECFF2B0183D}"/>
                </a:ext>
              </a:extLst>
            </p:cNvPr>
            <p:cNvCxnSpPr/>
            <p:nvPr/>
          </p:nvCxnSpPr>
          <p:spPr>
            <a:xfrm>
              <a:off x="6348034" y="5584944"/>
              <a:ext cx="790779" cy="0"/>
            </a:xfrm>
            <a:prstGeom prst="line">
              <a:avLst/>
            </a:prstGeom>
            <a:noFill/>
            <a:ln w="254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cxnSp>
        <p:sp>
          <p:nvSpPr>
            <p:cNvPr id="50" name="Rectangle 49">
              <a:extLst>
                <a:ext uri="{FF2B5EF4-FFF2-40B4-BE49-F238E27FC236}">
                  <a16:creationId xmlns="" xmlns:a16="http://schemas.microsoft.com/office/drawing/2014/main" id="{AADB41CA-C744-4A9E-A7B6-181484605BA5}"/>
                </a:ext>
              </a:extLst>
            </p:cNvPr>
            <p:cNvSpPr/>
            <p:nvPr/>
          </p:nvSpPr>
          <p:spPr>
            <a:xfrm>
              <a:off x="4763424" y="5228328"/>
              <a:ext cx="1980000" cy="72000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Solar System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Advisory Panel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A30B632B-48EF-473B-91DB-E5272C17FB56}"/>
                </a:ext>
              </a:extLst>
            </p:cNvPr>
            <p:cNvSpPr/>
            <p:nvPr/>
          </p:nvSpPr>
          <p:spPr>
            <a:xfrm>
              <a:off x="4763424" y="4322400"/>
              <a:ext cx="1980000" cy="72000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Particle Astrophysics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Advisory Panel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="" xmlns:a16="http://schemas.microsoft.com/office/drawing/2014/main" id="{A4441AE4-1344-4A04-98A3-886AE92310DE}"/>
                </a:ext>
              </a:extLst>
            </p:cNvPr>
            <p:cNvSpPr/>
            <p:nvPr/>
          </p:nvSpPr>
          <p:spPr>
            <a:xfrm>
              <a:off x="4763424" y="3419856"/>
              <a:ext cx="1980000" cy="720000"/>
            </a:xfrm>
            <a:prstGeom prst="rect">
              <a:avLst/>
            </a:prstGeom>
            <a:solidFill>
              <a:srgbClr val="CCCC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Computing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Advisory Panel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="" xmlns:a16="http://schemas.microsoft.com/office/drawing/2014/main" id="{8E71294E-2763-4A12-84D9-E96143E07A68}"/>
                </a:ext>
              </a:extLst>
            </p:cNvPr>
            <p:cNvSpPr/>
            <p:nvPr/>
          </p:nvSpPr>
          <p:spPr>
            <a:xfrm>
              <a:off x="7801709" y="5670492"/>
              <a:ext cx="1980000" cy="720000"/>
            </a:xfrm>
            <a:prstGeom prst="rect">
              <a:avLst/>
            </a:prstGeom>
            <a:solidFill>
              <a:srgbClr val="4472C4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Projects Peer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Review Panel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="" xmlns:a16="http://schemas.microsoft.com/office/drawing/2014/main" id="{FBA6B558-CFC9-4CC5-8259-04D1BF03EBE9}"/>
                </a:ext>
              </a:extLst>
            </p:cNvPr>
            <p:cNvSpPr/>
            <p:nvPr/>
          </p:nvSpPr>
          <p:spPr>
            <a:xfrm>
              <a:off x="7801709" y="4779804"/>
              <a:ext cx="1980000" cy="720000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Particle Physics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Grants Panel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="" xmlns:a16="http://schemas.microsoft.com/office/drawing/2014/main" id="{2BB46141-2F1B-4086-8AB9-3421660F7ACC}"/>
                </a:ext>
              </a:extLst>
            </p:cNvPr>
            <p:cNvSpPr/>
            <p:nvPr/>
          </p:nvSpPr>
          <p:spPr>
            <a:xfrm>
              <a:off x="7801709" y="3889116"/>
              <a:ext cx="1980000" cy="720000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Nuclear Physics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Grants Panel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4C152D6A-A9CB-405D-A443-0CCAFD8EE840}"/>
                </a:ext>
              </a:extLst>
            </p:cNvPr>
            <p:cNvSpPr/>
            <p:nvPr/>
          </p:nvSpPr>
          <p:spPr>
            <a:xfrm>
              <a:off x="7801709" y="2998428"/>
              <a:ext cx="1980000" cy="720000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Astronomy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Grants Panel</a:t>
              </a: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="" xmlns:a16="http://schemas.microsoft.com/office/drawing/2014/main" id="{561ED2BF-78BA-45CA-9C43-EB05732923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76989" y="1195511"/>
              <a:ext cx="0" cy="818428"/>
            </a:xfrm>
            <a:prstGeom prst="line">
              <a:avLst/>
            </a:prstGeom>
            <a:noFill/>
            <a:ln w="254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cxnSp>
        <p:sp>
          <p:nvSpPr>
            <p:cNvPr id="58" name="Rectangle 57">
              <a:extLst>
                <a:ext uri="{FF2B5EF4-FFF2-40B4-BE49-F238E27FC236}">
                  <a16:creationId xmlns="" xmlns:a16="http://schemas.microsoft.com/office/drawing/2014/main" id="{28459E34-A922-480B-9DF8-DA78EBDD6BEA}"/>
                </a:ext>
              </a:extLst>
            </p:cNvPr>
            <p:cNvSpPr/>
            <p:nvPr/>
          </p:nvSpPr>
          <p:spPr>
            <a:xfrm>
              <a:off x="6286989" y="835511"/>
              <a:ext cx="1980000" cy="72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STFC Council</a:t>
              </a: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="" xmlns:a16="http://schemas.microsoft.com/office/drawing/2014/main" id="{1F1D3698-78FC-4A3C-94BA-77B968769B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14946" y="1195511"/>
              <a:ext cx="0" cy="818428"/>
            </a:xfrm>
            <a:prstGeom prst="line">
              <a:avLst/>
            </a:prstGeom>
            <a:noFill/>
            <a:ln w="254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cxnSp>
        <p:cxnSp>
          <p:nvCxnSpPr>
            <p:cNvPr id="60" name="Straight Connector 59">
              <a:extLst>
                <a:ext uri="{FF2B5EF4-FFF2-40B4-BE49-F238E27FC236}">
                  <a16:creationId xmlns="" xmlns:a16="http://schemas.microsoft.com/office/drawing/2014/main" id="{C04A2F03-6739-426D-9341-68B8B2A9A432}"/>
                </a:ext>
              </a:extLst>
            </p:cNvPr>
            <p:cNvCxnSpPr>
              <a:cxnSpLocks/>
            </p:cNvCxnSpPr>
            <p:nvPr/>
          </p:nvCxnSpPr>
          <p:spPr>
            <a:xfrm>
              <a:off x="8334167" y="1195511"/>
              <a:ext cx="1780779" cy="0"/>
            </a:xfrm>
            <a:prstGeom prst="line">
              <a:avLst/>
            </a:prstGeom>
            <a:noFill/>
            <a:ln w="25400" cap="flat" cmpd="sng" algn="ctr">
              <a:solidFill>
                <a:srgbClr val="002060"/>
              </a:solidFill>
              <a:prstDash val="solid"/>
              <a:miter lim="800000"/>
            </a:ln>
            <a:effectLst/>
          </p:spPr>
        </p:cxnSp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B8CC7148-698F-431A-A7D6-B62CBE16F25A}"/>
                </a:ext>
              </a:extLst>
            </p:cNvPr>
            <p:cNvSpPr/>
            <p:nvPr/>
          </p:nvSpPr>
          <p:spPr>
            <a:xfrm>
              <a:off x="9124946" y="1871316"/>
              <a:ext cx="1980000" cy="72000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00206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TAAB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BC656C-7953-1248-AA12-F1002D6A13D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3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963314" y="1700072"/>
            <a:ext cx="4184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STFC Office: </a:t>
            </a:r>
            <a:r>
              <a:rPr lang="en-US" sz="24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Karen Clifford</a:t>
            </a:r>
            <a:endParaRPr lang="en-US" sz="2400" b="1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88258" y="6459317"/>
            <a:ext cx="7693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US" sz="1600" dirty="0" err="1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stfc.ukri.org</a:t>
            </a:r>
            <a:r>
              <a:rPr lang="en-US" sz="16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/about-us/how-we-are-governed/advisory-boards/science-board/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394088" y="3410537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(new </a:t>
            </a:r>
            <a:r>
              <a:rPr lang="en-US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/ changed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530298" y="1317812"/>
            <a:ext cx="5039734" cy="5109882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62734" y="1424584"/>
            <a:ext cx="4272323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Tara </a:t>
            </a:r>
            <a:r>
              <a:rPr lang="en-US" sz="20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Shears (Liverpool) </a:t>
            </a:r>
            <a:r>
              <a:rPr lang="en-US" sz="20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(Chair</a:t>
            </a:r>
            <a:r>
              <a:rPr lang="en-US" sz="20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r>
              <a:rPr lang="en-US" sz="20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Karen </a:t>
            </a:r>
            <a:r>
              <a:rPr lang="en-US" sz="2000" b="1" dirty="0" err="1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Edler</a:t>
            </a:r>
            <a:r>
              <a:rPr lang="en-US" sz="20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 (Bath) (Deputy Chair)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Carla </a:t>
            </a:r>
            <a:r>
              <a:rPr lang="en-US" sz="2000" dirty="0" err="1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Andreani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(Rome)</a:t>
            </a:r>
          </a:p>
          <a:p>
            <a:r>
              <a:rPr lang="en-US" sz="20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Martin Bauer (Durham)</a:t>
            </a:r>
          </a:p>
          <a:p>
            <a:r>
              <a:rPr lang="en-US" sz="20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Andrew Beale (UCL)</a:t>
            </a:r>
          </a:p>
          <a:p>
            <a:r>
              <a:rPr lang="en-US" sz="20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Andrew Coates (UCL/</a:t>
            </a:r>
            <a:r>
              <a:rPr lang="en-US" sz="2000" dirty="0" err="1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Mullard</a:t>
            </a:r>
            <a:r>
              <a:rPr lang="en-US" sz="20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r>
              <a:rPr lang="en-US" sz="20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Gavin </a:t>
            </a:r>
            <a:r>
              <a:rPr lang="en-US" sz="20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Davies (Imperial</a:t>
            </a:r>
            <a:r>
              <a:rPr lang="en-US" sz="20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George </a:t>
            </a:r>
            <a:r>
              <a:rPr lang="en-US" sz="2000" dirty="0" err="1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Efstathiou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(Cambridge)</a:t>
            </a:r>
            <a:endParaRPr lang="en-US" sz="20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0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Keith </a:t>
            </a:r>
            <a:r>
              <a:rPr lang="en-US" sz="2000" dirty="0" err="1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Grainge</a:t>
            </a:r>
            <a:r>
              <a:rPr lang="en-US" sz="20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 (Manchester)</a:t>
            </a:r>
          </a:p>
          <a:p>
            <a:r>
              <a:rPr lang="en-US" sz="20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Stephen Hayden (Bristol)</a:t>
            </a:r>
          </a:p>
          <a:p>
            <a:r>
              <a:rPr lang="en-US" sz="20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David </a:t>
            </a:r>
            <a:r>
              <a:rPr lang="en-US" sz="20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Ireland (Glasgow</a:t>
            </a:r>
            <a:r>
              <a:rPr lang="en-US" sz="20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r>
              <a:rPr lang="en-US" sz="20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Martin King (Royal Holloway)</a:t>
            </a:r>
            <a:endParaRPr lang="en-US" sz="20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Isabel </a:t>
            </a:r>
            <a:r>
              <a:rPr lang="en-US" sz="2000" dirty="0" err="1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Moraes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(NPL)</a:t>
            </a:r>
          </a:p>
          <a:p>
            <a:r>
              <a:rPr lang="en-US" sz="20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Alex Murphy (Edinburgh)</a:t>
            </a:r>
            <a:endParaRPr lang="en-US" sz="20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000" dirty="0" err="1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Zulfikar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Najmudin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(Imperial)</a:t>
            </a:r>
          </a:p>
          <a:p>
            <a:r>
              <a:rPr lang="en-US" sz="20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Robin </a:t>
            </a:r>
            <a:r>
              <a:rPr lang="en-US" sz="20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Perutz (York</a:t>
            </a:r>
            <a:r>
              <a:rPr lang="en-US" sz="20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237538" y="234919"/>
            <a:ext cx="1055981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Membership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8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237538" y="234919"/>
            <a:ext cx="1055981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Information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0448" y="1565329"/>
            <a:ext cx="11546559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Balance of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programmes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hlinkClick r:id="rId3"/>
              </a:rPr>
              <a:t>https</a:t>
            </a:r>
            <a:r>
              <a:rPr lang="en-US" sz="1600" dirty="0">
                <a:hlinkClick r:id="rId3"/>
              </a:rPr>
              <a:t>://stfc.ukri.org/files/balance-of-programmes-2020/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hlinkClick r:id="rId4"/>
              </a:rPr>
              <a:t>https://stfc.ukri.org/about-us/our-purpose-and-priorities/planning-and-strategy/programme-evaluation/balance-of-programmes/</a:t>
            </a:r>
            <a:endParaRPr lang="en-US" sz="1600" dirty="0"/>
          </a:p>
          <a:p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Infrastructure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prioritisation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>
                <a:hlinkClick r:id="rId5"/>
              </a:rPr>
              <a:t>https://www.ukri.org/our-work/creating-world-class-research-and-innovation-infrastructure/ukri-infrastructure-advisory-committee/</a:t>
            </a:r>
            <a:endParaRPr lang="en-US" sz="1600" dirty="0"/>
          </a:p>
          <a:p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Science Board (+ latest news):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US" sz="1600" dirty="0" err="1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stfc.ukri.org</a:t>
            </a:r>
            <a:r>
              <a:rPr lang="en-US" sz="16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/about-us/how-we-are-governed/advisory-boards/science-board/</a:t>
            </a:r>
          </a:p>
          <a:p>
            <a:endParaRPr lang="en-US" sz="24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50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3163E93-8ADA-7849-A1F1-A16817F4E1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931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E6DE168-6938-B747-BEE8-8CC9B28012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007"/>
          <a:stretch/>
        </p:blipFill>
        <p:spPr>
          <a:xfrm>
            <a:off x="5731098" y="0"/>
            <a:ext cx="6460901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01E8603-51D4-7C45-829A-9AE25E5A2E4F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8338B96-DB54-A843-B2A0-83FB422A5475}"/>
              </a:ext>
            </a:extLst>
          </p:cNvPr>
          <p:cNvSpPr txBox="1"/>
          <p:nvPr/>
        </p:nvSpPr>
        <p:spPr>
          <a:xfrm rot="16200000">
            <a:off x="10705611" y="4816820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Alan Ford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FE8606A-1808-4BB2-A19C-65887D61F0B7}"/>
              </a:ext>
            </a:extLst>
          </p:cNvPr>
          <p:cNvSpPr/>
          <p:nvPr/>
        </p:nvSpPr>
        <p:spPr>
          <a:xfrm>
            <a:off x="403341" y="1355169"/>
            <a:ext cx="5327757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romanUcPeriod"/>
            </a:pPr>
            <a:r>
              <a:rPr lang="en-GB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Updates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romanUcPeriod"/>
            </a:pPr>
            <a:r>
              <a:rPr lang="en-GB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issues</a:t>
            </a:r>
            <a:endParaRPr lang="en-GB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romanUcPeriod"/>
            </a:pPr>
            <a:r>
              <a:rPr lang="en-GB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information</a:t>
            </a:r>
            <a:endParaRPr lang="en-GB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69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21225" y="1609552"/>
            <a:ext cx="1083867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Advisory panel interactions:</a:t>
            </a:r>
          </a:p>
          <a:p>
            <a:endParaRPr lang="en-US" sz="800" b="1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PAAP, NPAP, Advisory Panel Chair Away </a:t>
            </a: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Day</a:t>
            </a:r>
            <a:endParaRPr lang="en-US" sz="2400" dirty="0" smtClean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endParaRPr lang="en-US" sz="20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8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Exercises:</a:t>
            </a:r>
          </a:p>
          <a:p>
            <a:endParaRPr lang="en-US" sz="800" b="1" dirty="0" smtClean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400" kern="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Balance of Programmes 2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400" kern="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Infrastructure prioritisation 2020</a:t>
            </a:r>
          </a:p>
          <a:p>
            <a:pPr marL="285750" indent="-285750">
              <a:buFont typeface="Arial" charset="0"/>
              <a:buChar char="•"/>
            </a:pPr>
            <a:endParaRPr lang="en-US" sz="2400" b="1" dirty="0" smtClean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8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Projects/grant rounds:</a:t>
            </a:r>
          </a:p>
          <a:p>
            <a:endParaRPr lang="en-US" sz="800" b="1" dirty="0" smtClean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SoI, PPRP reports considered and recommendations made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NP CG, AS institute grants, GW panel reports</a:t>
            </a:r>
          </a:p>
          <a:p>
            <a:pPr marL="342900" indent="-342900">
              <a:buFont typeface="Arial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+ strategic reviews, preparations for horizon scanning </a:t>
            </a:r>
            <a:r>
              <a:rPr lang="is-IS" sz="24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….</a:t>
            </a:r>
            <a:endParaRPr lang="en-US" sz="2400" b="1" dirty="0" smtClean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627503" y="491775"/>
            <a:ext cx="1055981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Updates (from the last year)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64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8755" y="1609552"/>
            <a:ext cx="10838679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Funding:</a:t>
            </a:r>
            <a:endParaRPr lang="en-US" sz="2800" b="1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Level of core funding is low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Grants rounds are really really difficult now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No CSR settlement yet to judge future (but ~flat cash next year)</a:t>
            </a:r>
          </a:p>
          <a:p>
            <a:pPr marL="342900" indent="-342900">
              <a:buFont typeface="Arial" charset="0"/>
              <a:buChar char="•"/>
            </a:pPr>
            <a:endParaRPr lang="en-US" sz="2400" dirty="0" smtClean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b="1" dirty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We share concerns over very constrained funding throughout the PPAN programme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See Balance of </a:t>
            </a:r>
            <a:r>
              <a:rPr lang="en-US" sz="2400" dirty="0" err="1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Programmes</a:t>
            </a:r>
            <a:r>
              <a:rPr lang="en-US" sz="2400" dirty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 2 and the </a:t>
            </a:r>
            <a:r>
              <a:rPr lang="en-US" sz="2400" dirty="0" smtClean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programme evaluations</a:t>
            </a:r>
            <a:endParaRPr lang="en-US" sz="2400" dirty="0">
              <a:solidFill>
                <a:srgbClr val="FF690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b="1" dirty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We have given our concerns over exploitation funding to EB and </a:t>
            </a:r>
            <a:r>
              <a:rPr lang="en-US" sz="2400" b="1" dirty="0" smtClean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Council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 smtClean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Also feeding into UKRI research sustainability study </a:t>
            </a:r>
            <a:endParaRPr lang="en-US" sz="2400" dirty="0">
              <a:solidFill>
                <a:srgbClr val="FF6900"/>
              </a:solidFill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627503" y="491775"/>
            <a:ext cx="1055981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issues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7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42255" y="1609552"/>
            <a:ext cx="1083867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Infrastructure </a:t>
            </a:r>
            <a:r>
              <a:rPr lang="en-US" sz="2800" b="1" dirty="0" err="1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prioritisation</a:t>
            </a:r>
            <a:r>
              <a:rPr lang="en-US" sz="28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UKRI developed an R&amp;I infrastructure roadmap in 2019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Cross-UKRI infrastructure fund established to fund major infrastructure priorities (note</a:t>
            </a: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tied to the CSR outcome)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First </a:t>
            </a:r>
            <a:r>
              <a:rPr lang="en-US" sz="2400" dirty="0" err="1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prioritisation</a:t>
            </a: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 exercise ran in summer </a:t>
            </a: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2020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Many lessons learned from the process (timescales, communication </a:t>
            </a:r>
            <a:r>
              <a:rPr lang="en-US" sz="2400" dirty="0" err="1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etc</a:t>
            </a: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marL="342900" indent="-342900">
              <a:buFont typeface="Arial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400" b="1" dirty="0" smtClean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There will be further exercises this year 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TAAB/SB to work together, first round early May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b="1" dirty="0" smtClean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This will be our main near-term business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Ultimately: need to move towards maintaining a pipeline of potential projects</a:t>
            </a:r>
            <a:endParaRPr lang="en-US" sz="2400" dirty="0">
              <a:solidFill>
                <a:srgbClr val="FF690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endParaRPr lang="en-US" sz="2400" dirty="0" smtClean="0">
              <a:solidFill>
                <a:srgbClr val="FF6900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800" b="1" dirty="0" smtClean="0">
              <a:solidFill>
                <a:srgbClr val="FF69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627503" y="491775"/>
            <a:ext cx="1055981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issues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5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21225" y="1609552"/>
            <a:ext cx="1083867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PhD training</a:t>
            </a:r>
            <a:r>
              <a:rPr lang="en-US" sz="28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:</a:t>
            </a:r>
            <a:endParaRPr lang="en-US" sz="2800" b="1" dirty="0" smtClean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Raised by PPAN and facility user APs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Access to data and in situ skills training is an issue during Covid-19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Some UKRI communications with regard to extensions felt to have been unhelpful</a:t>
            </a:r>
          </a:p>
          <a:p>
            <a:pPr marL="342900" indent="-342900">
              <a:buFont typeface="Arial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endParaRPr lang="en-US" sz="2400" dirty="0" smtClean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400" b="1" dirty="0" smtClean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We have conveyed these concerns to EB and Council </a:t>
            </a:r>
          </a:p>
          <a:p>
            <a:pPr marL="342900" indent="-342900">
              <a:buFont typeface="Arial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800" b="1" dirty="0" smtClean="0">
              <a:solidFill>
                <a:srgbClr val="FF690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endParaRPr lang="en-GB" sz="2400" b="1" kern="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2400" b="1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627503" y="491775"/>
            <a:ext cx="1055981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issues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41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42255" y="1609552"/>
            <a:ext cx="108386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Horizon scanning</a:t>
            </a:r>
            <a:r>
              <a:rPr lang="en-US" sz="28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:</a:t>
            </a:r>
            <a:endParaRPr lang="en-US" sz="2800" b="1" dirty="0" smtClean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We have started to discuss how we (SB) might best horizon scan to advise Council</a:t>
            </a: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Discussion inside SB and with AP chairs at annual away day over scope and process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Horizon scanning will become important when funding uplifts</a:t>
            </a:r>
          </a:p>
          <a:p>
            <a:pPr marL="342900" indent="-342900">
              <a:buFont typeface="Arial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400" b="1" dirty="0" smtClean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Activity on back burner for the moment (but not forgotten)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We will pick this up again later in the year / when future funding is clearer</a:t>
            </a:r>
          </a:p>
          <a:p>
            <a:pPr marL="342900" indent="-342900">
              <a:buFont typeface="Arial" charset="0"/>
              <a:buChar char="•"/>
            </a:pPr>
            <a:endParaRPr lang="en-US" sz="2400" dirty="0" smtClean="0">
              <a:solidFill>
                <a:srgbClr val="FF6900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800" b="1" dirty="0" smtClean="0">
              <a:solidFill>
                <a:srgbClr val="FF69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627503" y="491775"/>
            <a:ext cx="1055981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issues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5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21225" y="1609552"/>
            <a:ext cx="108386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Communication: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Issues: please raise with your AP or directly with us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APs now submit paper reports which can document concerns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w</a:t>
            </a: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hich we pass to Council and EB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2E2D62"/>
                </a:solidFill>
                <a:latin typeface="Arial" charset="0"/>
                <a:ea typeface="Arial" charset="0"/>
                <a:cs typeface="Arial" charset="0"/>
              </a:rPr>
              <a:t>I also present community concerns to Council</a:t>
            </a:r>
          </a:p>
          <a:p>
            <a:pPr marL="800100" lvl="1" indent="-342900">
              <a:buFont typeface="Arial" charset="0"/>
              <a:buChar char="•"/>
            </a:pPr>
            <a:endParaRPr lang="en-US" sz="240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400" b="1" dirty="0" smtClean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The SB webpage is now updated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FF6900"/>
                </a:solidFill>
                <a:latin typeface="Arial" charset="0"/>
                <a:ea typeface="Arial" charset="0"/>
                <a:cs typeface="Arial" charset="0"/>
              </a:rPr>
              <a:t>Summaries of SB meetings have reappeared (and will continue to do so)</a:t>
            </a:r>
          </a:p>
          <a:p>
            <a:endParaRPr lang="en-US" sz="800" b="1" dirty="0" smtClean="0">
              <a:solidFill>
                <a:srgbClr val="FF690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endParaRPr lang="en-GB" sz="2400" b="1" kern="0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2400" b="1" dirty="0">
              <a:solidFill>
                <a:srgbClr val="2E2D6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E7C44F9-2588-449B-AE93-42BADC75C6B4}"/>
              </a:ext>
            </a:extLst>
          </p:cNvPr>
          <p:cNvSpPr txBox="1"/>
          <p:nvPr/>
        </p:nvSpPr>
        <p:spPr>
          <a:xfrm>
            <a:off x="627503" y="491775"/>
            <a:ext cx="1055981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defRPr/>
            </a:pPr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issues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C656C-7953-1248-AA12-F1002D6A13D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4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0C6A8EBC-12EF-4BE8-98A6-CD99368126AF}"/>
              </a:ext>
            </a:extLst>
          </p:cNvPr>
          <p:cNvSpPr txBox="1"/>
          <p:nvPr/>
        </p:nvSpPr>
        <p:spPr>
          <a:xfrm>
            <a:off x="507419" y="464788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spc="-150" noProof="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Information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DA1F8C1-F05D-4AA0-B83F-9E1E7BCA002B}"/>
              </a:ext>
            </a:extLst>
          </p:cNvPr>
          <p:cNvSpPr/>
          <p:nvPr/>
        </p:nvSpPr>
        <p:spPr>
          <a:xfrm>
            <a:off x="163853" y="1870259"/>
            <a:ext cx="1037499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4000" indent="-324000">
              <a:buFont typeface="Courier New" panose="02070309020205020404" pitchFamily="49" charset="0"/>
              <a:buChar char="o"/>
            </a:pPr>
            <a:r>
              <a:rPr lang="en-GB" sz="2400" b="1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Remit</a:t>
            </a:r>
          </a:p>
          <a:p>
            <a:pPr marL="324000" indent="-324000">
              <a:buFont typeface="Courier New" panose="02070309020205020404" pitchFamily="49" charset="0"/>
              <a:buChar char="o"/>
            </a:pPr>
            <a:r>
              <a:rPr lang="en-GB" sz="2400" b="1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advisory panel structure</a:t>
            </a:r>
          </a:p>
          <a:p>
            <a:pPr marL="324000" indent="-324000">
              <a:buFont typeface="Courier New" panose="02070309020205020404" pitchFamily="49" charset="0"/>
              <a:buChar char="o"/>
            </a:pPr>
            <a:r>
              <a:rPr lang="en-GB" sz="2400" b="1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Membership</a:t>
            </a:r>
          </a:p>
          <a:p>
            <a:pPr marL="324000" indent="-324000">
              <a:buFont typeface="Courier New" panose="02070309020205020404" pitchFamily="49" charset="0"/>
              <a:buChar char="o"/>
            </a:pPr>
            <a:r>
              <a:rPr lang="en-GB" sz="2400" b="1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information</a:t>
            </a:r>
          </a:p>
          <a:p>
            <a:pPr marL="324000" indent="-324000">
              <a:buFont typeface="Courier New" panose="02070309020205020404" pitchFamily="49" charset="0"/>
              <a:buChar char="o"/>
            </a:pPr>
            <a:endParaRPr lang="en-GB" sz="2400" b="1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4000" indent="-324000">
              <a:buFont typeface="Courier New" panose="02070309020205020404" pitchFamily="49" charset="0"/>
              <a:buChar char="o"/>
            </a:pPr>
            <a:endParaRPr lang="en-GB" sz="2400" b="1" dirty="0" smtClean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4000" indent="-324000">
              <a:buFont typeface="Courier New" panose="02070309020205020404" pitchFamily="49" charset="0"/>
              <a:buChar char="o"/>
            </a:pPr>
            <a:endParaRPr lang="en-GB" sz="2400" b="1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4000" indent="-324000">
              <a:buFont typeface="Courier New" panose="02070309020205020404" pitchFamily="49" charset="0"/>
              <a:buChar char="o"/>
            </a:pPr>
            <a:r>
              <a:rPr lang="en-GB" sz="2400" b="1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Interested in joining Science Board? </a:t>
            </a:r>
            <a:r>
              <a:rPr lang="en-GB" sz="2400" b="1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 out more/</a:t>
            </a:r>
            <a:r>
              <a:rPr lang="en-GB" sz="2400" b="1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</a:t>
            </a:r>
            <a:r>
              <a:rPr lang="en-GB" sz="2400" b="1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24000" indent="-324000">
              <a:buFont typeface="Courier New" panose="02070309020205020404" pitchFamily="49" charset="0"/>
              <a:buChar char="o"/>
            </a:pPr>
            <a:r>
              <a:rPr lang="en-GB" sz="2400" b="1" dirty="0">
                <a:latin typeface="Arial" charset="0"/>
                <a:ea typeface="Arial" charset="0"/>
                <a:cs typeface="Arial" charset="0"/>
                <a:hlinkClick r:id="rId3"/>
              </a:rPr>
              <a:t>STFC Panel Membership Recruitment Webinar on 23 April 21 14.00-15.00 GMT </a:t>
            </a:r>
            <a:endParaRPr lang="en-GB" sz="2400" b="1" dirty="0">
              <a:latin typeface="Arial" charset="0"/>
              <a:ea typeface="Arial" charset="0"/>
              <a:cs typeface="Arial" charset="0"/>
            </a:endParaRPr>
          </a:p>
          <a:p>
            <a:pPr marL="324000" indent="-324000">
              <a:buFont typeface="Courier New" panose="02070309020205020404" pitchFamily="49" charset="0"/>
              <a:buChar char="o"/>
            </a:pPr>
            <a:r>
              <a:rPr lang="en-GB" sz="2400" dirty="0" smtClean="0">
                <a:latin typeface="Arial" charset="0"/>
                <a:ea typeface="Arial" charset="0"/>
                <a:cs typeface="Arial" charset="0"/>
                <a:hlinkClick r:id="rId4"/>
              </a:rPr>
              <a:t>https</a:t>
            </a:r>
            <a:r>
              <a:rPr lang="en-GB" sz="2400" dirty="0">
                <a:latin typeface="Arial" charset="0"/>
                <a:ea typeface="Arial" charset="0"/>
                <a:cs typeface="Arial" charset="0"/>
                <a:hlinkClick r:id="rId4"/>
              </a:rPr>
              <a:t>://stfc.ukri.org/membershipcall</a:t>
            </a: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  </a:t>
            </a:r>
            <a:r>
              <a:rPr lang="en-GB" sz="2400" dirty="0" smtClean="0">
                <a:latin typeface="Arial" charset="0"/>
                <a:ea typeface="Arial" charset="0"/>
                <a:cs typeface="Arial" charset="0"/>
              </a:rPr>
              <a:t>  (deadline May 17</a:t>
            </a:r>
            <a:r>
              <a:rPr lang="en-GB" sz="2400" baseline="30000" dirty="0" smtClean="0"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GB" sz="2400" dirty="0" smtClean="0"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2711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UKRI">
      <a:dk1>
        <a:srgbClr val="201D3E"/>
      </a:dk1>
      <a:lt1>
        <a:srgbClr val="FF6800"/>
      </a:lt1>
      <a:dk2>
        <a:srgbClr val="F19D1B"/>
      </a:dk2>
      <a:lt2>
        <a:srgbClr val="F9BB0E"/>
      </a:lt2>
      <a:accent1>
        <a:srgbClr val="69BF49"/>
      </a:accent1>
      <a:accent2>
        <a:srgbClr val="07B089"/>
      </a:accent2>
      <a:accent3>
        <a:srgbClr val="36D2AF"/>
      </a:accent3>
      <a:accent4>
        <a:srgbClr val="10BED6"/>
      </a:accent4>
      <a:accent5>
        <a:srgbClr val="247BE1"/>
      </a:accent5>
      <a:accent6>
        <a:srgbClr val="BF28BC"/>
      </a:accent6>
      <a:hlink>
        <a:srgbClr val="FF595B"/>
      </a:hlink>
      <a:folHlink>
        <a:srgbClr val="F0243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MASTER 2 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96492E7889F945936663BCEE1F2610" ma:contentTypeVersion="7" ma:contentTypeDescription="Create a new document." ma:contentTypeScope="" ma:versionID="a1eae35bf35935583cd0933c589e2e9a">
  <xsd:schema xmlns:xsd="http://www.w3.org/2001/XMLSchema" xmlns:xs="http://www.w3.org/2001/XMLSchema" xmlns:p="http://schemas.microsoft.com/office/2006/metadata/properties" xmlns:ns3="b60f654c-8a3b-4921-bef4-b45ac3075018" targetNamespace="http://schemas.microsoft.com/office/2006/metadata/properties" ma:root="true" ma:fieldsID="ee9fd260211326e1ee5423545e45a9e7" ns3:_="">
    <xsd:import namespace="b60f654c-8a3b-4921-bef4-b45ac307501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0f654c-8a3b-4921-bef4-b45ac30750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D9C76E-1DF9-43BE-9FB3-39B443011305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b60f654c-8a3b-4921-bef4-b45ac3075018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95C1E30-05E2-46BC-B513-7C9B9077BEF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0EDED12-8B51-4786-BA49-FFE08609B8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0f654c-8a3b-4921-bef4-b45ac30750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43055</TotalTime>
  <Words>753</Words>
  <Application>Microsoft Macintosh PowerPoint</Application>
  <PresentationFormat>Widescreen</PresentationFormat>
  <Paragraphs>184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Calibri</vt:lpstr>
      <vt:lpstr>Calibri Light</vt:lpstr>
      <vt:lpstr>Courier New</vt:lpstr>
      <vt:lpstr>Wingdings</vt:lpstr>
      <vt:lpstr>Arial</vt:lpstr>
      <vt:lpstr>Office Theme</vt:lpstr>
      <vt:lpstr>MASTER 2 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Microsoft Office User</cp:lastModifiedBy>
  <cp:revision>558</cp:revision>
  <cp:lastPrinted>2019-11-27T08:21:14Z</cp:lastPrinted>
  <dcterms:created xsi:type="dcterms:W3CDTF">2019-09-17T08:04:08Z</dcterms:created>
  <dcterms:modified xsi:type="dcterms:W3CDTF">2021-04-11T18:08:22Z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0x0101002196492E7889F945936663BCEE1F2610</vt:lpwstr>
  </property>
</Properties>
</file>