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4"/>
    <p:sldMasterId id="2147483700" r:id="rId5"/>
    <p:sldMasterId id="2147483673" r:id="rId6"/>
    <p:sldMasterId id="2147483648" r:id="rId7"/>
  </p:sldMasterIdLst>
  <p:notesMasterIdLst>
    <p:notesMasterId r:id="rId29"/>
  </p:notesMasterIdLst>
  <p:sldIdLst>
    <p:sldId id="290" r:id="rId8"/>
    <p:sldId id="291" r:id="rId9"/>
    <p:sldId id="292" r:id="rId10"/>
    <p:sldId id="296" r:id="rId11"/>
    <p:sldId id="302" r:id="rId12"/>
    <p:sldId id="303" r:id="rId13"/>
    <p:sldId id="304" r:id="rId14"/>
    <p:sldId id="305" r:id="rId15"/>
    <p:sldId id="309" r:id="rId16"/>
    <p:sldId id="310" r:id="rId17"/>
    <p:sldId id="311" r:id="rId18"/>
    <p:sldId id="294" r:id="rId19"/>
    <p:sldId id="297" r:id="rId20"/>
    <p:sldId id="298" r:id="rId21"/>
    <p:sldId id="299" r:id="rId22"/>
    <p:sldId id="300" r:id="rId23"/>
    <p:sldId id="301" r:id="rId24"/>
    <p:sldId id="283" r:id="rId25"/>
    <p:sldId id="308" r:id="rId26"/>
    <p:sldId id="306" r:id="rId27"/>
    <p:sldId id="307"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 userDrawn="1">
          <p15:clr>
            <a:srgbClr val="A4A3A4"/>
          </p15:clr>
        </p15:guide>
        <p15:guide id="2" pos="325" userDrawn="1">
          <p15:clr>
            <a:srgbClr val="A4A3A4"/>
          </p15:clr>
        </p15:guide>
        <p15:guide id="3" orient="horz" pos="3974" userDrawn="1">
          <p15:clr>
            <a:srgbClr val="A4A3A4"/>
          </p15:clr>
        </p15:guide>
        <p15:guide id="4" pos="7355" userDrawn="1">
          <p15:clr>
            <a:srgbClr val="A4A3A4"/>
          </p15:clr>
        </p15:guide>
        <p15:guide id="5" pos="3840" userDrawn="1">
          <p15:clr>
            <a:srgbClr val="A4A3A4"/>
          </p15:clr>
        </p15:guide>
        <p15:guide id="6" orient="horz" pos="867" userDrawn="1">
          <p15:clr>
            <a:srgbClr val="A4A3A4"/>
          </p15:clr>
        </p15:guide>
        <p15:guide id="7" orient="horz" pos="3634" userDrawn="1">
          <p15:clr>
            <a:srgbClr val="A4A3A4"/>
          </p15:clr>
        </p15:guide>
        <p15:guide id="8" pos="86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088"/>
    <a:srgbClr val="F08900"/>
    <a:srgbClr val="FF6900"/>
    <a:srgbClr val="1E5DF8"/>
    <a:srgbClr val="626262"/>
    <a:srgbClr val="FFFFFF"/>
    <a:srgbClr val="00BED5"/>
    <a:srgbClr val="C13D33"/>
    <a:srgbClr val="E94D36"/>
    <a:srgbClr val="BE2B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25"/>
    <p:restoredTop sz="94422"/>
  </p:normalViewPr>
  <p:slideViewPr>
    <p:cSldViewPr snapToGrid="0" snapToObjects="1">
      <p:cViewPr varScale="1">
        <p:scale>
          <a:sx n="62" d="100"/>
          <a:sy n="62" d="100"/>
        </p:scale>
        <p:origin x="1032" y="44"/>
      </p:cViewPr>
      <p:guideLst>
        <p:guide orient="horz" pos="323"/>
        <p:guide pos="325"/>
        <p:guide orient="horz" pos="3974"/>
        <p:guide pos="7355"/>
        <p:guide pos="3840"/>
        <p:guide orient="horz" pos="867"/>
        <p:guide orient="horz" pos="3634"/>
        <p:guide pos="86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presProps" Target="presProps.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a:defRPr>
            </a:lvl1pPr>
          </a:lstStyle>
          <a:p>
            <a:fld id="{48FE9A4A-3203-D544-A0F2-9B4A7A1B021E}" type="datetimeFigureOut">
              <a:rPr lang="en-US" smtClean="0"/>
              <a:pPr/>
              <a:t>4/14/2021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a:defRPr>
            </a:lvl1pPr>
          </a:lstStyle>
          <a:p>
            <a:fld id="{C0F3BA1D-A00F-DB41-84DA-BE26C4853B35}" type="slidenum">
              <a:rPr lang="en-US" smtClean="0"/>
              <a:pPr/>
              <a:t>‹#›</a:t>
            </a:fld>
            <a:endParaRPr lang="en-US" dirty="0"/>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Slide Number Placeholder 6"/>
          <p:cNvSpPr>
            <a:spLocks noGrp="1" noChangeArrowheads="1"/>
          </p:cNvSpPr>
          <p:nvPr>
            <p:ph type="sldNum" sz="quarter"/>
          </p:nvPr>
        </p:nvSpPr>
        <p:spPr/>
        <p:txBody>
          <a:bodyPr/>
          <a:lstStyle>
            <a:lvl1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9pPr>
          </a:lstStyle>
          <a:p>
            <a:pPr marL="0" marR="0" lvl="0" indent="0" algn="r" defTabSz="914400" rtl="0" eaLnBrk="1" fontAlgn="auto" latinLnBrk="0" hangingPunct="1">
              <a:lnSpc>
                <a:spcPct val="100000"/>
              </a:lnSpc>
              <a:spcBef>
                <a:spcPct val="0"/>
              </a:spcBef>
              <a:spcAft>
                <a:spcPts val="0"/>
              </a:spcAft>
              <a:buClr>
                <a:srgbClr val="000000"/>
              </a:buClr>
              <a:buSzPct val="100000"/>
              <a:buFont typeface="Times New Roman" charset="0"/>
              <a:buNone/>
              <a:tabLst>
                <a:tab pos="723900" algn="l"/>
                <a:tab pos="1447800" algn="l"/>
                <a:tab pos="2171700" algn="l"/>
                <a:tab pos="2895600" algn="l"/>
              </a:tabLst>
              <a:defRPr/>
            </a:pPr>
            <a:fld id="{833E9FA0-AAA0-8E4B-8419-2F37B0AB86BF}" type="slidenum">
              <a:rPr kumimoji="0" lang="en-GB" altLang="x-none" sz="1400" b="0" i="0" u="none" strike="noStrike" kern="1200" cap="none" spc="0" normalizeH="0" baseline="0" noProof="0">
                <a:ln>
                  <a:noFill/>
                </a:ln>
                <a:solidFill>
                  <a:srgbClr val="000000"/>
                </a:solidFill>
                <a:effectLst/>
                <a:uLnTx/>
                <a:uFillTx/>
                <a:latin typeface="Times New Roman" charset="0"/>
                <a:ea typeface="+mn-ea"/>
                <a:cs typeface="+mn-cs"/>
              </a:rPr>
              <a:pPr marL="0" marR="0" lvl="0" indent="0" algn="r" defTabSz="914400" rtl="0" eaLnBrk="1" fontAlgn="auto" latinLnBrk="0" hangingPunct="1">
                <a:lnSpc>
                  <a:spcPct val="100000"/>
                </a:lnSpc>
                <a:spcBef>
                  <a:spcPct val="0"/>
                </a:spcBef>
                <a:spcAft>
                  <a:spcPts val="0"/>
                </a:spcAft>
                <a:buClr>
                  <a:srgbClr val="000000"/>
                </a:buClr>
                <a:buSzPct val="100000"/>
                <a:buFont typeface="Times New Roman" charset="0"/>
                <a:buNone/>
                <a:tabLst>
                  <a:tab pos="723900" algn="l"/>
                  <a:tab pos="1447800" algn="l"/>
                  <a:tab pos="2171700" algn="l"/>
                  <a:tab pos="2895600" algn="l"/>
                </a:tabLst>
                <a:defRPr/>
              </a:pPr>
              <a:t>6</a:t>
            </a:fld>
            <a:endParaRPr kumimoji="0" lang="en-GB" altLang="x-none" sz="1400" b="0" i="0" u="none" strike="noStrike" kern="1200" cap="none" spc="0" normalizeH="0" baseline="0" noProof="0">
              <a:ln>
                <a:noFill/>
              </a:ln>
              <a:solidFill>
                <a:srgbClr val="000000"/>
              </a:solidFill>
              <a:effectLst/>
              <a:uLnTx/>
              <a:uFillTx/>
              <a:latin typeface="Times New Roman" charset="0"/>
              <a:ea typeface="+mn-ea"/>
              <a:cs typeface="+mn-cs"/>
            </a:endParaRPr>
          </a:p>
        </p:txBody>
      </p:sp>
      <p:sp>
        <p:nvSpPr>
          <p:cNvPr id="11265" name="Text Box 1"/>
          <p:cNvSpPr txBox="1">
            <a:spLocks noGrp="1" noRot="1" noChangeAspect="1" noChangeArrowheads="1"/>
          </p:cNvSpPr>
          <p:nvPr>
            <p:ph type="sldImg"/>
          </p:nvPr>
        </p:nvSpPr>
        <p:spPr>
          <a:xfrm>
            <a:off x="217488" y="812800"/>
            <a:ext cx="7123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1266" name="Text Box 2"/>
          <p:cNvSpPr txBox="1">
            <a:spLocks noGrp="1" noChangeArrowheads="1"/>
          </p:cNvSpPr>
          <p:nvPr>
            <p:ph type="body" idx="1"/>
          </p:nvPr>
        </p:nvSpPr>
        <p:spPr>
          <a:xfrm>
            <a:off x="755650" y="5078413"/>
            <a:ext cx="6048375" cy="4811712"/>
          </a:xfrm>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x-none" altLang="x-none"/>
          </a:p>
        </p:txBody>
      </p:sp>
    </p:spTree>
    <p:extLst>
      <p:ext uri="{BB962C8B-B14F-4D97-AF65-F5344CB8AC3E}">
        <p14:creationId xmlns:p14="http://schemas.microsoft.com/office/powerpoint/2010/main" val="3476980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18</a:t>
            </a:fld>
            <a:endParaRPr lang="en-US"/>
          </a:p>
        </p:txBody>
      </p:sp>
    </p:spTree>
    <p:extLst>
      <p:ext uri="{BB962C8B-B14F-4D97-AF65-F5344CB8AC3E}">
        <p14:creationId xmlns:p14="http://schemas.microsoft.com/office/powerpoint/2010/main" val="528541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Slide Number Placeholder 6"/>
          <p:cNvSpPr>
            <a:spLocks noGrp="1" noChangeArrowheads="1"/>
          </p:cNvSpPr>
          <p:nvPr>
            <p:ph type="sldNum" sz="quarter"/>
          </p:nvPr>
        </p:nvSpPr>
        <p:spPr/>
        <p:txBody>
          <a:bodyPr/>
          <a:lstStyle>
            <a:lvl1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9pPr>
          </a:lstStyle>
          <a:p>
            <a:pPr marL="0" marR="0" lvl="0" indent="0" algn="r" defTabSz="914400" rtl="0" eaLnBrk="1" fontAlgn="auto" latinLnBrk="0" hangingPunct="1">
              <a:lnSpc>
                <a:spcPct val="100000"/>
              </a:lnSpc>
              <a:spcBef>
                <a:spcPct val="0"/>
              </a:spcBef>
              <a:spcAft>
                <a:spcPts val="0"/>
              </a:spcAft>
              <a:buClr>
                <a:srgbClr val="000000"/>
              </a:buClr>
              <a:buSzPct val="100000"/>
              <a:buFont typeface="Times New Roman" charset="0"/>
              <a:buNone/>
              <a:tabLst>
                <a:tab pos="723900" algn="l"/>
                <a:tab pos="1447800" algn="l"/>
                <a:tab pos="2171700" algn="l"/>
                <a:tab pos="2895600" algn="l"/>
              </a:tabLst>
              <a:defRPr/>
            </a:pPr>
            <a:fld id="{833E9FA0-AAA0-8E4B-8419-2F37B0AB86BF}" type="slidenum">
              <a:rPr kumimoji="0" lang="en-GB" altLang="x-none" sz="1400" b="0" i="0" u="none" strike="noStrike" kern="1200" cap="none" spc="0" normalizeH="0" baseline="0" noProof="0">
                <a:ln>
                  <a:noFill/>
                </a:ln>
                <a:solidFill>
                  <a:srgbClr val="000000"/>
                </a:solidFill>
                <a:effectLst/>
                <a:uLnTx/>
                <a:uFillTx/>
                <a:latin typeface="Times New Roman" charset="0"/>
                <a:ea typeface="+mn-ea"/>
                <a:cs typeface="+mn-cs"/>
              </a:rPr>
              <a:pPr marL="0" marR="0" lvl="0" indent="0" algn="r" defTabSz="914400" rtl="0" eaLnBrk="1" fontAlgn="auto" latinLnBrk="0" hangingPunct="1">
                <a:lnSpc>
                  <a:spcPct val="100000"/>
                </a:lnSpc>
                <a:spcBef>
                  <a:spcPct val="0"/>
                </a:spcBef>
                <a:spcAft>
                  <a:spcPts val="0"/>
                </a:spcAft>
                <a:buClr>
                  <a:srgbClr val="000000"/>
                </a:buClr>
                <a:buSzPct val="100000"/>
                <a:buFont typeface="Times New Roman" charset="0"/>
                <a:buNone/>
                <a:tabLst>
                  <a:tab pos="723900" algn="l"/>
                  <a:tab pos="1447800" algn="l"/>
                  <a:tab pos="2171700" algn="l"/>
                  <a:tab pos="2895600" algn="l"/>
                </a:tabLst>
                <a:defRPr/>
              </a:pPr>
              <a:t>20</a:t>
            </a:fld>
            <a:endParaRPr kumimoji="0" lang="en-GB" altLang="x-none" sz="1400" b="0" i="0" u="none" strike="noStrike" kern="1200" cap="none" spc="0" normalizeH="0" baseline="0" noProof="0">
              <a:ln>
                <a:noFill/>
              </a:ln>
              <a:solidFill>
                <a:srgbClr val="000000"/>
              </a:solidFill>
              <a:effectLst/>
              <a:uLnTx/>
              <a:uFillTx/>
              <a:latin typeface="Times New Roman" charset="0"/>
              <a:ea typeface="+mn-ea"/>
              <a:cs typeface="+mn-cs"/>
            </a:endParaRPr>
          </a:p>
        </p:txBody>
      </p:sp>
      <p:sp>
        <p:nvSpPr>
          <p:cNvPr id="11265" name="Text Box 1"/>
          <p:cNvSpPr txBox="1">
            <a:spLocks noGrp="1" noRot="1" noChangeAspect="1" noChangeArrowheads="1"/>
          </p:cNvSpPr>
          <p:nvPr>
            <p:ph type="sldImg"/>
          </p:nvPr>
        </p:nvSpPr>
        <p:spPr>
          <a:xfrm>
            <a:off x="217488" y="812800"/>
            <a:ext cx="7123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1266" name="Text Box 2"/>
          <p:cNvSpPr txBox="1">
            <a:spLocks noGrp="1" noChangeArrowheads="1"/>
          </p:cNvSpPr>
          <p:nvPr>
            <p:ph type="body" idx="1"/>
          </p:nvPr>
        </p:nvSpPr>
        <p:spPr>
          <a:xfrm>
            <a:off x="755650" y="5078413"/>
            <a:ext cx="6048375" cy="4811712"/>
          </a:xfrm>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x-none" altLang="x-none"/>
          </a:p>
        </p:txBody>
      </p:sp>
    </p:spTree>
    <p:extLst>
      <p:ext uri="{BB962C8B-B14F-4D97-AF65-F5344CB8AC3E}">
        <p14:creationId xmlns:p14="http://schemas.microsoft.com/office/powerpoint/2010/main" val="6422471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Slide Number Placeholder 6"/>
          <p:cNvSpPr>
            <a:spLocks noGrp="1" noChangeArrowheads="1"/>
          </p:cNvSpPr>
          <p:nvPr>
            <p:ph type="sldNum" sz="quarter"/>
          </p:nvPr>
        </p:nvSpPr>
        <p:spPr/>
        <p:txBody>
          <a:bodyPr/>
          <a:lstStyle>
            <a:lvl1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9pPr>
          </a:lstStyle>
          <a:p>
            <a:pPr marL="0" marR="0" lvl="0" indent="0" algn="r" defTabSz="914400" rtl="0" eaLnBrk="1" fontAlgn="auto" latinLnBrk="0" hangingPunct="1">
              <a:lnSpc>
                <a:spcPct val="100000"/>
              </a:lnSpc>
              <a:spcBef>
                <a:spcPct val="0"/>
              </a:spcBef>
              <a:spcAft>
                <a:spcPts val="0"/>
              </a:spcAft>
              <a:buClr>
                <a:srgbClr val="000000"/>
              </a:buClr>
              <a:buSzPct val="100000"/>
              <a:buFont typeface="Times New Roman" charset="0"/>
              <a:buNone/>
              <a:tabLst>
                <a:tab pos="723900" algn="l"/>
                <a:tab pos="1447800" algn="l"/>
                <a:tab pos="2171700" algn="l"/>
                <a:tab pos="2895600" algn="l"/>
              </a:tabLst>
              <a:defRPr/>
            </a:pPr>
            <a:fld id="{833E9FA0-AAA0-8E4B-8419-2F37B0AB86BF}" type="slidenum">
              <a:rPr kumimoji="0" lang="en-GB" altLang="x-none" sz="1400" b="0" i="0" u="none" strike="noStrike" kern="1200" cap="none" spc="0" normalizeH="0" baseline="0" noProof="0">
                <a:ln>
                  <a:noFill/>
                </a:ln>
                <a:solidFill>
                  <a:srgbClr val="000000"/>
                </a:solidFill>
                <a:effectLst/>
                <a:uLnTx/>
                <a:uFillTx/>
                <a:latin typeface="Times New Roman" charset="0"/>
                <a:ea typeface="+mn-ea"/>
                <a:cs typeface="+mn-cs"/>
              </a:rPr>
              <a:pPr marL="0" marR="0" lvl="0" indent="0" algn="r" defTabSz="914400" rtl="0" eaLnBrk="1" fontAlgn="auto" latinLnBrk="0" hangingPunct="1">
                <a:lnSpc>
                  <a:spcPct val="100000"/>
                </a:lnSpc>
                <a:spcBef>
                  <a:spcPct val="0"/>
                </a:spcBef>
                <a:spcAft>
                  <a:spcPts val="0"/>
                </a:spcAft>
                <a:buClr>
                  <a:srgbClr val="000000"/>
                </a:buClr>
                <a:buSzPct val="100000"/>
                <a:buFont typeface="Times New Roman" charset="0"/>
                <a:buNone/>
                <a:tabLst>
                  <a:tab pos="723900" algn="l"/>
                  <a:tab pos="1447800" algn="l"/>
                  <a:tab pos="2171700" algn="l"/>
                  <a:tab pos="2895600" algn="l"/>
                </a:tabLst>
                <a:defRPr/>
              </a:pPr>
              <a:t>21</a:t>
            </a:fld>
            <a:endParaRPr kumimoji="0" lang="en-GB" altLang="x-none" sz="1400" b="0" i="0" u="none" strike="noStrike" kern="1200" cap="none" spc="0" normalizeH="0" baseline="0" noProof="0">
              <a:ln>
                <a:noFill/>
              </a:ln>
              <a:solidFill>
                <a:srgbClr val="000000"/>
              </a:solidFill>
              <a:effectLst/>
              <a:uLnTx/>
              <a:uFillTx/>
              <a:latin typeface="Times New Roman" charset="0"/>
              <a:ea typeface="+mn-ea"/>
              <a:cs typeface="+mn-cs"/>
            </a:endParaRPr>
          </a:p>
        </p:txBody>
      </p:sp>
      <p:sp>
        <p:nvSpPr>
          <p:cNvPr id="11265" name="Text Box 1"/>
          <p:cNvSpPr txBox="1">
            <a:spLocks noGrp="1" noRot="1" noChangeAspect="1" noChangeArrowheads="1"/>
          </p:cNvSpPr>
          <p:nvPr>
            <p:ph type="sldImg"/>
          </p:nvPr>
        </p:nvSpPr>
        <p:spPr>
          <a:xfrm>
            <a:off x="217488" y="812800"/>
            <a:ext cx="7123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1266" name="Text Box 2"/>
          <p:cNvSpPr txBox="1">
            <a:spLocks noGrp="1" noChangeArrowheads="1"/>
          </p:cNvSpPr>
          <p:nvPr>
            <p:ph type="body" idx="1"/>
          </p:nvPr>
        </p:nvSpPr>
        <p:spPr>
          <a:xfrm>
            <a:off x="755650" y="5078413"/>
            <a:ext cx="6048375" cy="4811712"/>
          </a:xfrm>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x-none" altLang="x-none"/>
          </a:p>
        </p:txBody>
      </p:sp>
    </p:spTree>
    <p:extLst>
      <p:ext uri="{BB962C8B-B14F-4D97-AF65-F5344CB8AC3E}">
        <p14:creationId xmlns:p14="http://schemas.microsoft.com/office/powerpoint/2010/main" val="2230786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4/14/2021</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29370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4/14/2021</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49145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4/14/2021</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600670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161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4/14/2021</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36370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4/14/2021</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45374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4/14/2021</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914999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4/14/2021</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171661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4/14/2021</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9815096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4/14/2021</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0759581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4/14/2021</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67384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4/14/2021</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0239290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4/14/2021</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9409198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4/14/2021</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314143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4/14/2021</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6369692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4/14/2021</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133560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2286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380670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5486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73660-46F7-854A-AAD6-8A18C01AB1D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9193387E-66BF-C046-9DC7-6A1E6FA77F9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3EEB5D08-3CA1-A646-A11D-521626D2C48D}"/>
              </a:ext>
            </a:extLst>
          </p:cNvPr>
          <p:cNvSpPr>
            <a:spLocks noGrp="1"/>
          </p:cNvSpPr>
          <p:nvPr>
            <p:ph type="dt" sz="half" idx="10"/>
          </p:nvPr>
        </p:nvSpPr>
        <p:spPr/>
        <p:txBody>
          <a:bodyPr/>
          <a:lstStyle/>
          <a:p>
            <a:r>
              <a:rPr lang="de-CH" altLang="x-none"/>
              <a:t>12.03.2021</a:t>
            </a:r>
            <a:endParaRPr lang="en-GB" altLang="x-none" dirty="0"/>
          </a:p>
        </p:txBody>
      </p:sp>
      <p:sp>
        <p:nvSpPr>
          <p:cNvPr id="5" name="Footer Placeholder 4">
            <a:extLst>
              <a:ext uri="{FF2B5EF4-FFF2-40B4-BE49-F238E27FC236}">
                <a16:creationId xmlns:a16="http://schemas.microsoft.com/office/drawing/2014/main" id="{F7647070-FCD4-4D41-AD95-02FFBFA84920}"/>
              </a:ext>
            </a:extLst>
          </p:cNvPr>
          <p:cNvSpPr>
            <a:spLocks noGrp="1"/>
          </p:cNvSpPr>
          <p:nvPr>
            <p:ph type="ftr" sz="quarter" idx="11"/>
          </p:nvPr>
        </p:nvSpPr>
        <p:spPr/>
        <p:txBody>
          <a:bodyPr/>
          <a:lstStyle/>
          <a:p>
            <a:r>
              <a:rPr lang="de-DE" altLang="x-none"/>
              <a:t>ECFA Detector R&amp;D Roadmap – Phil Allport</a:t>
            </a:r>
            <a:endParaRPr lang="de-DE" altLang="x-none" dirty="0"/>
          </a:p>
        </p:txBody>
      </p:sp>
      <p:sp>
        <p:nvSpPr>
          <p:cNvPr id="6" name="Slide Number Placeholder 5">
            <a:extLst>
              <a:ext uri="{FF2B5EF4-FFF2-40B4-BE49-F238E27FC236}">
                <a16:creationId xmlns:a16="http://schemas.microsoft.com/office/drawing/2014/main" id="{C971EC92-560D-AB4A-8C53-819C5030AA07}"/>
              </a:ext>
            </a:extLst>
          </p:cNvPr>
          <p:cNvSpPr>
            <a:spLocks noGrp="1"/>
          </p:cNvSpPr>
          <p:nvPr>
            <p:ph type="sldNum" sz="quarter" idx="12"/>
          </p:nvPr>
        </p:nvSpPr>
        <p:spPr/>
        <p:txBody>
          <a:bodyPr/>
          <a:lstStyle/>
          <a:p>
            <a:fld id="{FACEBEBD-FC00-8049-A8CB-280C692E20F4}" type="slidenum">
              <a:rPr lang="en-GB" smtClean="0"/>
              <a:t>‹#›</a:t>
            </a:fld>
            <a:endParaRPr lang="en-GB"/>
          </a:p>
        </p:txBody>
      </p:sp>
      <p:sp>
        <p:nvSpPr>
          <p:cNvPr id="7" name="Rectangle 1">
            <a:extLst>
              <a:ext uri="{FF2B5EF4-FFF2-40B4-BE49-F238E27FC236}">
                <a16:creationId xmlns:a16="http://schemas.microsoft.com/office/drawing/2014/main" id="{6BF5B479-9C18-7F45-BDF9-7795DEED4234}"/>
              </a:ext>
            </a:extLst>
          </p:cNvPr>
          <p:cNvSpPr>
            <a:spLocks noChangeArrowheads="1"/>
          </p:cNvSpPr>
          <p:nvPr userDrawn="1"/>
        </p:nvSpPr>
        <p:spPr bwMode="auto">
          <a:xfrm>
            <a:off x="0" y="6597352"/>
            <a:ext cx="12192000" cy="260350"/>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hangingPunct="1">
              <a:buClr>
                <a:srgbClr val="000000"/>
              </a:buClr>
              <a:buSzPct val="100000"/>
              <a:buFont typeface="Times New Roman" charset="0"/>
              <a:buNone/>
            </a:pPr>
            <a:endParaRPr lang="en-US" altLang="x-none">
              <a:ea typeface="DejaVu Sans" charset="0"/>
              <a:cs typeface="DejaVu Sans" charset="0"/>
            </a:endParaRPr>
          </a:p>
        </p:txBody>
      </p:sp>
      <p:sp>
        <p:nvSpPr>
          <p:cNvPr id="8" name="Text Box 4">
            <a:extLst>
              <a:ext uri="{FF2B5EF4-FFF2-40B4-BE49-F238E27FC236}">
                <a16:creationId xmlns:a16="http://schemas.microsoft.com/office/drawing/2014/main" id="{8704FA24-24B3-5542-85CE-57E6E341E1FC}"/>
              </a:ext>
            </a:extLst>
          </p:cNvPr>
          <p:cNvSpPr txBox="1">
            <a:spLocks noChangeArrowheads="1"/>
          </p:cNvSpPr>
          <p:nvPr userDrawn="1"/>
        </p:nvSpPr>
        <p:spPr bwMode="auto">
          <a:xfrm>
            <a:off x="1836737" y="6634559"/>
            <a:ext cx="41402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14112" rIns="0" bIns="0"/>
          <a:lstStyle>
            <a:lvl1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1pPr>
            <a:lvl2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2pPr>
            <a:lvl3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3pPr>
            <a:lvl4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4pPr>
            <a:lvl5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9pPr>
          </a:lstStyle>
          <a:p>
            <a:pPr algn="ctr" eaLnBrk="1" hangingPunct="1">
              <a:lnSpc>
                <a:spcPct val="93000"/>
              </a:lnSpc>
              <a:buClr>
                <a:srgbClr val="000000"/>
              </a:buClr>
              <a:buSzPct val="100000"/>
              <a:buFont typeface="Times New Roman" charset="0"/>
              <a:buNone/>
            </a:pPr>
            <a:endParaRPr lang="x-none" altLang="x-none" sz="1600">
              <a:solidFill>
                <a:srgbClr val="FFFFFF"/>
              </a:solidFill>
              <a:latin typeface="Arial" charset="0"/>
              <a:ea typeface="Arial Unicode MS" charset="0"/>
              <a:cs typeface="Arial Unicode MS" charset="0"/>
            </a:endParaRPr>
          </a:p>
        </p:txBody>
      </p:sp>
      <p:sp>
        <p:nvSpPr>
          <p:cNvPr id="9" name="Text Box 5">
            <a:extLst>
              <a:ext uri="{FF2B5EF4-FFF2-40B4-BE49-F238E27FC236}">
                <a16:creationId xmlns:a16="http://schemas.microsoft.com/office/drawing/2014/main" id="{70E74E5E-91A4-3446-9891-7EB781A389DD}"/>
              </a:ext>
            </a:extLst>
          </p:cNvPr>
          <p:cNvSpPr txBox="1">
            <a:spLocks noChangeArrowheads="1"/>
          </p:cNvSpPr>
          <p:nvPr userDrawn="1"/>
        </p:nvSpPr>
        <p:spPr bwMode="auto">
          <a:xfrm>
            <a:off x="10614025" y="6606894"/>
            <a:ext cx="1441450"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algn="r" eaLnBrk="1" hangingPunct="1">
              <a:lnSpc>
                <a:spcPct val="93000"/>
              </a:lnSpc>
              <a:buClr>
                <a:srgbClr val="000000"/>
              </a:buClr>
              <a:buSzPct val="100000"/>
              <a:buFont typeface="Times New Roman" charset="0"/>
              <a:buNone/>
            </a:pPr>
            <a:fld id="{C29590A0-6A90-2C40-A486-A733B5887438}" type="slidenum">
              <a:rPr lang="en-GB" altLang="x-none" sz="1400">
                <a:solidFill>
                  <a:srgbClr val="FFFFFF"/>
                </a:solidFill>
                <a:latin typeface="Arial" charset="0"/>
                <a:ea typeface="Arial Unicode MS" charset="0"/>
                <a:cs typeface="Arial Unicode MS" charset="0"/>
              </a:rPr>
              <a:pPr algn="r" eaLnBrk="1" hangingPunct="1">
                <a:lnSpc>
                  <a:spcPct val="93000"/>
                </a:lnSpc>
                <a:buClr>
                  <a:srgbClr val="000000"/>
                </a:buClr>
                <a:buSzPct val="100000"/>
                <a:buFont typeface="Times New Roman" charset="0"/>
                <a:buNone/>
              </a:pPr>
              <a:t>‹#›</a:t>
            </a:fld>
            <a:endParaRPr lang="en-GB" altLang="x-none" sz="1400" dirty="0">
              <a:solidFill>
                <a:srgbClr val="FFFFFF"/>
              </a:solidFill>
              <a:latin typeface="Arial" charset="0"/>
              <a:ea typeface="Arial Unicode MS" charset="0"/>
              <a:cs typeface="Arial Unicode MS" charset="0"/>
            </a:endParaRPr>
          </a:p>
        </p:txBody>
      </p:sp>
      <p:sp>
        <p:nvSpPr>
          <p:cNvPr id="10" name="Text Box 6">
            <a:extLst>
              <a:ext uri="{FF2B5EF4-FFF2-40B4-BE49-F238E27FC236}">
                <a16:creationId xmlns:a16="http://schemas.microsoft.com/office/drawing/2014/main" id="{FC604EB8-8AC6-6C46-9E76-006B20C72242}"/>
              </a:ext>
            </a:extLst>
          </p:cNvPr>
          <p:cNvSpPr txBox="1">
            <a:spLocks noChangeArrowheads="1"/>
          </p:cNvSpPr>
          <p:nvPr userDrawn="1"/>
        </p:nvSpPr>
        <p:spPr bwMode="auto">
          <a:xfrm>
            <a:off x="234000" y="6634559"/>
            <a:ext cx="1257300" cy="22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eaLnBrk="1" hangingPunct="1">
              <a:lnSpc>
                <a:spcPct val="93000"/>
              </a:lnSpc>
              <a:buClr>
                <a:srgbClr val="000000"/>
              </a:buClr>
              <a:buSzPct val="100000"/>
              <a:buFont typeface="Times New Roman" charset="0"/>
              <a:buNone/>
            </a:pPr>
            <a:endParaRPr lang="x-none" altLang="x-none" sz="1600">
              <a:solidFill>
                <a:srgbClr val="FFFFFF"/>
              </a:solidFill>
              <a:latin typeface="Arial" charset="0"/>
              <a:ea typeface="Arial Unicode MS" charset="0"/>
              <a:cs typeface="Arial Unicode MS" charset="0"/>
            </a:endParaRPr>
          </a:p>
        </p:txBody>
      </p:sp>
      <p:sp>
        <p:nvSpPr>
          <p:cNvPr id="11" name="AutoShape 1">
            <a:extLst>
              <a:ext uri="{FF2B5EF4-FFF2-40B4-BE49-F238E27FC236}">
                <a16:creationId xmlns:a16="http://schemas.microsoft.com/office/drawing/2014/main" id="{4F7C4C23-58BF-5547-8DA2-73FC8C2A3565}"/>
              </a:ext>
            </a:extLst>
          </p:cNvPr>
          <p:cNvSpPr>
            <a:spLocks noChangeArrowheads="1"/>
          </p:cNvSpPr>
          <p:nvPr userDrawn="1"/>
        </p:nvSpPr>
        <p:spPr bwMode="auto">
          <a:xfrm>
            <a:off x="31749" y="6598046"/>
            <a:ext cx="9144001" cy="287338"/>
          </a:xfrm>
          <a:custGeom>
            <a:avLst/>
            <a:gdLst>
              <a:gd name="G0" fmla="*/ 25401 1 2"/>
              <a:gd name="G1" fmla="*/ 801 1 2"/>
              <a:gd name="G2" fmla="+- 801 0 0"/>
              <a:gd name="G3" fmla="+- 25401 0 0"/>
            </a:gdLst>
            <a:ahLst/>
            <a:cxnLst>
              <a:cxn ang="0">
                <a:pos x="r" y="vc"/>
              </a:cxn>
              <a:cxn ang="5400000">
                <a:pos x="hc" y="b"/>
              </a:cxn>
              <a:cxn ang="10800000">
                <a:pos x="l" y="vc"/>
              </a:cxn>
              <a:cxn ang="16200000">
                <a:pos x="hc" y="t"/>
              </a:cxn>
            </a:cxnLst>
            <a:rect l="0" t="0" r="0" b="0"/>
            <a:pathLst>
              <a:path>
                <a:moveTo>
                  <a:pt x="0" y="0"/>
                </a:moveTo>
                <a:lnTo>
                  <a:pt x="25401" y="0"/>
                </a:lnTo>
                <a:lnTo>
                  <a:pt x="25401" y="801"/>
                </a:lnTo>
                <a:lnTo>
                  <a:pt x="0" y="801"/>
                </a:lnTo>
                <a:close/>
              </a:path>
            </a:pathLst>
          </a:custGeom>
          <a:solidFill>
            <a:srgbClr val="000080"/>
          </a:solidFill>
          <a:ln w="9360" cap="flat">
            <a:solidFill>
              <a:srgbClr val="00008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hangingPunct="1">
              <a:buClr>
                <a:srgbClr val="000000"/>
              </a:buClr>
              <a:buSzPct val="100000"/>
              <a:buFont typeface="Times New Roman" charset="0"/>
              <a:buNone/>
              <a:defRPr/>
            </a:pPr>
            <a:endParaRPr lang="en-US">
              <a:ea typeface="+mn-ea"/>
              <a:cs typeface="+mn-cs"/>
            </a:endParaRPr>
          </a:p>
        </p:txBody>
      </p:sp>
      <p:pic>
        <p:nvPicPr>
          <p:cNvPr id="13" name="Picture 12">
            <a:extLst>
              <a:ext uri="{FF2B5EF4-FFF2-40B4-BE49-F238E27FC236}">
                <a16:creationId xmlns:a16="http://schemas.microsoft.com/office/drawing/2014/main" id="{E53926F5-3430-0847-B47C-E094B6602664}"/>
              </a:ext>
            </a:extLst>
          </p:cNvPr>
          <p:cNvPicPr>
            <a:picLocks noChangeAspect="1"/>
          </p:cNvPicPr>
          <p:nvPr userDrawn="1"/>
        </p:nvPicPr>
        <p:blipFill>
          <a:blip r:embed="rId2"/>
          <a:stretch>
            <a:fillRect/>
          </a:stretch>
        </p:blipFill>
        <p:spPr>
          <a:xfrm>
            <a:off x="0" y="0"/>
            <a:ext cx="6988792" cy="720000"/>
          </a:xfrm>
          <a:prstGeom prst="rect">
            <a:avLst/>
          </a:prstGeom>
        </p:spPr>
      </p:pic>
    </p:spTree>
    <p:extLst>
      <p:ext uri="{BB962C8B-B14F-4D97-AF65-F5344CB8AC3E}">
        <p14:creationId xmlns:p14="http://schemas.microsoft.com/office/powerpoint/2010/main" val="25444719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10970684" cy="1143000"/>
          </a:xfrm>
        </p:spPr>
        <p:txBody>
          <a:bodyPr/>
          <a:lstStyle/>
          <a:p>
            <a:r>
              <a:rPr lang="en-US" dirty="0"/>
              <a:t>Click to edit Master title style</a:t>
            </a:r>
          </a:p>
        </p:txBody>
      </p:sp>
      <p:sp>
        <p:nvSpPr>
          <p:cNvPr id="12" name="Rectangle 1">
            <a:extLst>
              <a:ext uri="{FF2B5EF4-FFF2-40B4-BE49-F238E27FC236}">
                <a16:creationId xmlns:a16="http://schemas.microsoft.com/office/drawing/2014/main" id="{DB7273D6-8EDF-E94C-ADDC-D7186D2577AF}"/>
              </a:ext>
            </a:extLst>
          </p:cNvPr>
          <p:cNvSpPr>
            <a:spLocks noChangeArrowheads="1"/>
          </p:cNvSpPr>
          <p:nvPr userDrawn="1"/>
        </p:nvSpPr>
        <p:spPr bwMode="auto">
          <a:xfrm>
            <a:off x="0" y="6597352"/>
            <a:ext cx="12192000" cy="260350"/>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hangingPunct="1">
              <a:buClr>
                <a:srgbClr val="000000"/>
              </a:buClr>
              <a:buSzPct val="100000"/>
              <a:buFont typeface="Times New Roman" charset="0"/>
              <a:buNone/>
            </a:pPr>
            <a:endParaRPr lang="en-US" altLang="x-none">
              <a:ea typeface="DejaVu Sans" charset="0"/>
              <a:cs typeface="DejaVu Sans" charset="0"/>
            </a:endParaRPr>
          </a:p>
        </p:txBody>
      </p:sp>
      <p:sp>
        <p:nvSpPr>
          <p:cNvPr id="13" name="Text Box 4">
            <a:extLst>
              <a:ext uri="{FF2B5EF4-FFF2-40B4-BE49-F238E27FC236}">
                <a16:creationId xmlns:a16="http://schemas.microsoft.com/office/drawing/2014/main" id="{982E1B8A-E614-E943-AF56-5609E06E6C2E}"/>
              </a:ext>
            </a:extLst>
          </p:cNvPr>
          <p:cNvSpPr txBox="1">
            <a:spLocks noChangeArrowheads="1"/>
          </p:cNvSpPr>
          <p:nvPr userDrawn="1"/>
        </p:nvSpPr>
        <p:spPr bwMode="auto">
          <a:xfrm>
            <a:off x="1836737" y="6634559"/>
            <a:ext cx="41402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14112" rIns="0" bIns="0"/>
          <a:lstStyle>
            <a:lvl1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1pPr>
            <a:lvl2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2pPr>
            <a:lvl3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3pPr>
            <a:lvl4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4pPr>
            <a:lvl5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9pPr>
          </a:lstStyle>
          <a:p>
            <a:pPr algn="ctr" eaLnBrk="1" hangingPunct="1">
              <a:lnSpc>
                <a:spcPct val="93000"/>
              </a:lnSpc>
              <a:buClr>
                <a:srgbClr val="000000"/>
              </a:buClr>
              <a:buSzPct val="100000"/>
              <a:buFont typeface="Times New Roman" charset="0"/>
              <a:buNone/>
            </a:pPr>
            <a:endParaRPr lang="x-none" altLang="x-none" sz="1600">
              <a:solidFill>
                <a:srgbClr val="FFFFFF"/>
              </a:solidFill>
              <a:latin typeface="Arial" charset="0"/>
              <a:ea typeface="Arial Unicode MS" charset="0"/>
              <a:cs typeface="Arial Unicode MS" charset="0"/>
            </a:endParaRPr>
          </a:p>
        </p:txBody>
      </p:sp>
      <p:sp>
        <p:nvSpPr>
          <p:cNvPr id="14" name="Text Box 5">
            <a:extLst>
              <a:ext uri="{FF2B5EF4-FFF2-40B4-BE49-F238E27FC236}">
                <a16:creationId xmlns:a16="http://schemas.microsoft.com/office/drawing/2014/main" id="{1E1D99B3-597F-6944-9A80-0424522C7E51}"/>
              </a:ext>
            </a:extLst>
          </p:cNvPr>
          <p:cNvSpPr txBox="1">
            <a:spLocks noChangeArrowheads="1"/>
          </p:cNvSpPr>
          <p:nvPr userDrawn="1"/>
        </p:nvSpPr>
        <p:spPr bwMode="auto">
          <a:xfrm>
            <a:off x="10614025" y="6606894"/>
            <a:ext cx="1441450"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algn="r" eaLnBrk="1" hangingPunct="1">
              <a:lnSpc>
                <a:spcPct val="93000"/>
              </a:lnSpc>
              <a:buClr>
                <a:srgbClr val="000000"/>
              </a:buClr>
              <a:buSzPct val="100000"/>
              <a:buFont typeface="Times New Roman" charset="0"/>
              <a:buNone/>
            </a:pPr>
            <a:fld id="{C29590A0-6A90-2C40-A486-A733B5887438}" type="slidenum">
              <a:rPr lang="en-GB" altLang="x-none" sz="1400">
                <a:solidFill>
                  <a:srgbClr val="FFFFFF"/>
                </a:solidFill>
                <a:latin typeface="Arial" charset="0"/>
                <a:ea typeface="Arial Unicode MS" charset="0"/>
                <a:cs typeface="Arial Unicode MS" charset="0"/>
              </a:rPr>
              <a:pPr algn="r" eaLnBrk="1" hangingPunct="1">
                <a:lnSpc>
                  <a:spcPct val="93000"/>
                </a:lnSpc>
                <a:buClr>
                  <a:srgbClr val="000000"/>
                </a:buClr>
                <a:buSzPct val="100000"/>
                <a:buFont typeface="Times New Roman" charset="0"/>
                <a:buNone/>
              </a:pPr>
              <a:t>‹#›</a:t>
            </a:fld>
            <a:endParaRPr lang="en-GB" altLang="x-none" sz="1400" dirty="0">
              <a:solidFill>
                <a:srgbClr val="FFFFFF"/>
              </a:solidFill>
              <a:latin typeface="Arial" charset="0"/>
              <a:ea typeface="Arial Unicode MS" charset="0"/>
              <a:cs typeface="Arial Unicode MS" charset="0"/>
            </a:endParaRPr>
          </a:p>
        </p:txBody>
      </p:sp>
      <p:sp>
        <p:nvSpPr>
          <p:cNvPr id="15" name="Text Box 6">
            <a:extLst>
              <a:ext uri="{FF2B5EF4-FFF2-40B4-BE49-F238E27FC236}">
                <a16:creationId xmlns:a16="http://schemas.microsoft.com/office/drawing/2014/main" id="{829719B0-7549-6B47-A7E0-154832384D1C}"/>
              </a:ext>
            </a:extLst>
          </p:cNvPr>
          <p:cNvSpPr txBox="1">
            <a:spLocks noChangeArrowheads="1"/>
          </p:cNvSpPr>
          <p:nvPr userDrawn="1"/>
        </p:nvSpPr>
        <p:spPr bwMode="auto">
          <a:xfrm>
            <a:off x="234000" y="6634559"/>
            <a:ext cx="1257300" cy="22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eaLnBrk="1" hangingPunct="1">
              <a:lnSpc>
                <a:spcPct val="93000"/>
              </a:lnSpc>
              <a:buClr>
                <a:srgbClr val="000000"/>
              </a:buClr>
              <a:buSzPct val="100000"/>
              <a:buFont typeface="Times New Roman" charset="0"/>
              <a:buNone/>
            </a:pPr>
            <a:endParaRPr lang="x-none" altLang="x-none" sz="1600">
              <a:solidFill>
                <a:srgbClr val="FFFFFF"/>
              </a:solidFill>
              <a:latin typeface="Arial" charset="0"/>
              <a:ea typeface="Arial Unicode MS" charset="0"/>
              <a:cs typeface="Arial Unicode MS" charset="0"/>
            </a:endParaRPr>
          </a:p>
        </p:txBody>
      </p:sp>
      <p:sp>
        <p:nvSpPr>
          <p:cNvPr id="16" name="AutoShape 1">
            <a:extLst>
              <a:ext uri="{FF2B5EF4-FFF2-40B4-BE49-F238E27FC236}">
                <a16:creationId xmlns:a16="http://schemas.microsoft.com/office/drawing/2014/main" id="{053C5E43-FB3C-0241-A90B-37ED1608745A}"/>
              </a:ext>
            </a:extLst>
          </p:cNvPr>
          <p:cNvSpPr>
            <a:spLocks noChangeArrowheads="1"/>
          </p:cNvSpPr>
          <p:nvPr userDrawn="1"/>
        </p:nvSpPr>
        <p:spPr bwMode="auto">
          <a:xfrm>
            <a:off x="31749" y="6598046"/>
            <a:ext cx="9144001" cy="287338"/>
          </a:xfrm>
          <a:custGeom>
            <a:avLst/>
            <a:gdLst>
              <a:gd name="G0" fmla="*/ 25401 1 2"/>
              <a:gd name="G1" fmla="*/ 801 1 2"/>
              <a:gd name="G2" fmla="+- 801 0 0"/>
              <a:gd name="G3" fmla="+- 25401 0 0"/>
            </a:gdLst>
            <a:ahLst/>
            <a:cxnLst>
              <a:cxn ang="0">
                <a:pos x="r" y="vc"/>
              </a:cxn>
              <a:cxn ang="5400000">
                <a:pos x="hc" y="b"/>
              </a:cxn>
              <a:cxn ang="10800000">
                <a:pos x="l" y="vc"/>
              </a:cxn>
              <a:cxn ang="16200000">
                <a:pos x="hc" y="t"/>
              </a:cxn>
            </a:cxnLst>
            <a:rect l="0" t="0" r="0" b="0"/>
            <a:pathLst>
              <a:path>
                <a:moveTo>
                  <a:pt x="0" y="0"/>
                </a:moveTo>
                <a:lnTo>
                  <a:pt x="25401" y="0"/>
                </a:lnTo>
                <a:lnTo>
                  <a:pt x="25401" y="801"/>
                </a:lnTo>
                <a:lnTo>
                  <a:pt x="0" y="801"/>
                </a:lnTo>
                <a:close/>
              </a:path>
            </a:pathLst>
          </a:custGeom>
          <a:solidFill>
            <a:srgbClr val="000080"/>
          </a:solidFill>
          <a:ln w="9360" cap="flat">
            <a:solidFill>
              <a:srgbClr val="00008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hangingPunct="1">
              <a:buClr>
                <a:srgbClr val="000000"/>
              </a:buClr>
              <a:buSzPct val="100000"/>
              <a:buFont typeface="Times New Roman" charset="0"/>
              <a:buNone/>
              <a:defRPr/>
            </a:pPr>
            <a:endParaRPr lang="en-US">
              <a:ea typeface="+mn-ea"/>
              <a:cs typeface="+mn-cs"/>
            </a:endParaRPr>
          </a:p>
        </p:txBody>
      </p:sp>
      <p:sp>
        <p:nvSpPr>
          <p:cNvPr id="17" name="Rectangle 4">
            <a:extLst>
              <a:ext uri="{FF2B5EF4-FFF2-40B4-BE49-F238E27FC236}">
                <a16:creationId xmlns:a16="http://schemas.microsoft.com/office/drawing/2014/main" id="{CEA11FE9-8AC3-C846-AF30-C2DCCA3EA62F}"/>
              </a:ext>
            </a:extLst>
          </p:cNvPr>
          <p:cNvSpPr>
            <a:spLocks noGrp="1" noChangeArrowheads="1"/>
          </p:cNvSpPr>
          <p:nvPr>
            <p:ph type="dt" idx="2"/>
          </p:nvPr>
        </p:nvSpPr>
        <p:spPr bwMode="auto">
          <a:xfrm>
            <a:off x="36513" y="6624000"/>
            <a:ext cx="1798637"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FFFFFF"/>
                </a:solidFill>
                <a:latin typeface="Arial" charset="0"/>
                <a:ea typeface="Geneva" charset="0"/>
                <a:cs typeface="Geneva" charset="0"/>
              </a:defRPr>
            </a:lvl1pPr>
          </a:lstStyle>
          <a:p>
            <a:r>
              <a:rPr lang="de-CH" altLang="x-none" dirty="0"/>
              <a:t>March to May 2021</a:t>
            </a:r>
            <a:endParaRPr lang="en-GB" altLang="x-none" dirty="0"/>
          </a:p>
        </p:txBody>
      </p:sp>
      <p:sp>
        <p:nvSpPr>
          <p:cNvPr id="18" name="Rectangle 5">
            <a:extLst>
              <a:ext uri="{FF2B5EF4-FFF2-40B4-BE49-F238E27FC236}">
                <a16:creationId xmlns:a16="http://schemas.microsoft.com/office/drawing/2014/main" id="{BD283A10-06BF-CD46-A191-36D34287BBEE}"/>
              </a:ext>
            </a:extLst>
          </p:cNvPr>
          <p:cNvSpPr>
            <a:spLocks noGrp="1" noChangeArrowheads="1"/>
          </p:cNvSpPr>
          <p:nvPr>
            <p:ph type="ftr" idx="3"/>
          </p:nvPr>
        </p:nvSpPr>
        <p:spPr bwMode="auto">
          <a:xfrm>
            <a:off x="609600" y="6624001"/>
            <a:ext cx="109728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lvl1pPr algn="ct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FFFFFF"/>
                </a:solidFill>
                <a:latin typeface="Arial" charset="0"/>
                <a:ea typeface="Arial" charset="0"/>
                <a:cs typeface="Arial" charset="0"/>
              </a:defRPr>
            </a:lvl1pPr>
          </a:lstStyle>
          <a:p>
            <a:r>
              <a:rPr lang="de-DE" altLang="x-none" dirty="0"/>
              <a:t>ECFA Detector R&amp;D Roadmap</a:t>
            </a:r>
          </a:p>
        </p:txBody>
      </p:sp>
    </p:spTree>
    <p:extLst>
      <p:ext uri="{BB962C8B-B14F-4D97-AF65-F5344CB8AC3E}">
        <p14:creationId xmlns:p14="http://schemas.microsoft.com/office/powerpoint/2010/main" val="9990264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93286-EF51-DC45-93B8-9E621046760E}"/>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0B45834D-D48F-5E42-A097-5D7EBCFFEDD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4B74C04-0241-7849-9623-8AD7E90C108C}"/>
              </a:ext>
            </a:extLst>
          </p:cNvPr>
          <p:cNvSpPr>
            <a:spLocks noGrp="1"/>
          </p:cNvSpPr>
          <p:nvPr>
            <p:ph type="dt" sz="half" idx="10"/>
          </p:nvPr>
        </p:nvSpPr>
        <p:spPr/>
        <p:txBody>
          <a:bodyPr/>
          <a:lstStyle/>
          <a:p>
            <a:r>
              <a:rPr lang="de-CH" altLang="x-none"/>
              <a:t>March to May 2021</a:t>
            </a:r>
            <a:endParaRPr lang="en-GB" altLang="x-none" dirty="0"/>
          </a:p>
        </p:txBody>
      </p:sp>
      <p:sp>
        <p:nvSpPr>
          <p:cNvPr id="5" name="Footer Placeholder 4">
            <a:extLst>
              <a:ext uri="{FF2B5EF4-FFF2-40B4-BE49-F238E27FC236}">
                <a16:creationId xmlns:a16="http://schemas.microsoft.com/office/drawing/2014/main" id="{CFD26F12-B4DE-1848-9650-76D153CE3399}"/>
              </a:ext>
            </a:extLst>
          </p:cNvPr>
          <p:cNvSpPr>
            <a:spLocks noGrp="1"/>
          </p:cNvSpPr>
          <p:nvPr>
            <p:ph type="ftr" sz="quarter" idx="11"/>
          </p:nvPr>
        </p:nvSpPr>
        <p:spPr/>
        <p:txBody>
          <a:bodyPr/>
          <a:lstStyle/>
          <a:p>
            <a:r>
              <a:rPr lang="de-DE" altLang="x-none"/>
              <a:t>ECFA Detector R&amp;D Roadmap</a:t>
            </a:r>
            <a:endParaRPr lang="de-DE" altLang="x-none" dirty="0"/>
          </a:p>
        </p:txBody>
      </p:sp>
      <p:sp>
        <p:nvSpPr>
          <p:cNvPr id="6" name="Slide Number Placeholder 5">
            <a:extLst>
              <a:ext uri="{FF2B5EF4-FFF2-40B4-BE49-F238E27FC236}">
                <a16:creationId xmlns:a16="http://schemas.microsoft.com/office/drawing/2014/main" id="{0822F332-9753-5545-8112-25E61E9D7F5A}"/>
              </a:ext>
            </a:extLst>
          </p:cNvPr>
          <p:cNvSpPr>
            <a:spLocks noGrp="1"/>
          </p:cNvSpPr>
          <p:nvPr>
            <p:ph type="sldNum" sz="quarter" idx="12"/>
          </p:nvPr>
        </p:nvSpPr>
        <p:spPr/>
        <p:txBody>
          <a:bodyPr/>
          <a:lstStyle/>
          <a:p>
            <a:fld id="{FACEBEBD-FC00-8049-A8CB-280C692E20F4}" type="slidenum">
              <a:rPr lang="en-GB" smtClean="0"/>
              <a:t>‹#›</a:t>
            </a:fld>
            <a:endParaRPr lang="en-GB"/>
          </a:p>
        </p:txBody>
      </p:sp>
      <p:sp>
        <p:nvSpPr>
          <p:cNvPr id="7" name="Rectangle 1">
            <a:extLst>
              <a:ext uri="{FF2B5EF4-FFF2-40B4-BE49-F238E27FC236}">
                <a16:creationId xmlns:a16="http://schemas.microsoft.com/office/drawing/2014/main" id="{B45F8349-94A1-C34A-91AE-FE62F9B03772}"/>
              </a:ext>
            </a:extLst>
          </p:cNvPr>
          <p:cNvSpPr>
            <a:spLocks noChangeArrowheads="1"/>
          </p:cNvSpPr>
          <p:nvPr userDrawn="1"/>
        </p:nvSpPr>
        <p:spPr bwMode="auto">
          <a:xfrm>
            <a:off x="0" y="6597352"/>
            <a:ext cx="12192000" cy="260350"/>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hangingPunct="1">
              <a:buClr>
                <a:srgbClr val="000000"/>
              </a:buClr>
              <a:buSzPct val="100000"/>
              <a:buFont typeface="Times New Roman" charset="0"/>
              <a:buNone/>
            </a:pPr>
            <a:endParaRPr lang="en-US" altLang="x-none">
              <a:ea typeface="DejaVu Sans" charset="0"/>
              <a:cs typeface="DejaVu Sans" charset="0"/>
            </a:endParaRPr>
          </a:p>
        </p:txBody>
      </p:sp>
      <p:sp>
        <p:nvSpPr>
          <p:cNvPr id="8" name="Text Box 4">
            <a:extLst>
              <a:ext uri="{FF2B5EF4-FFF2-40B4-BE49-F238E27FC236}">
                <a16:creationId xmlns:a16="http://schemas.microsoft.com/office/drawing/2014/main" id="{B1E6BDE3-736A-5141-9668-1EBDB04D3AC4}"/>
              </a:ext>
            </a:extLst>
          </p:cNvPr>
          <p:cNvSpPr txBox="1">
            <a:spLocks noChangeArrowheads="1"/>
          </p:cNvSpPr>
          <p:nvPr userDrawn="1"/>
        </p:nvSpPr>
        <p:spPr bwMode="auto">
          <a:xfrm>
            <a:off x="1836737" y="6634559"/>
            <a:ext cx="41402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14112" rIns="0" bIns="0"/>
          <a:lstStyle>
            <a:lvl1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1pPr>
            <a:lvl2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2pPr>
            <a:lvl3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3pPr>
            <a:lvl4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4pPr>
            <a:lvl5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9pPr>
          </a:lstStyle>
          <a:p>
            <a:pPr algn="ctr" eaLnBrk="1" hangingPunct="1">
              <a:lnSpc>
                <a:spcPct val="93000"/>
              </a:lnSpc>
              <a:buClr>
                <a:srgbClr val="000000"/>
              </a:buClr>
              <a:buSzPct val="100000"/>
              <a:buFont typeface="Times New Roman" charset="0"/>
              <a:buNone/>
            </a:pPr>
            <a:endParaRPr lang="x-none" altLang="x-none" sz="1600">
              <a:solidFill>
                <a:srgbClr val="FFFFFF"/>
              </a:solidFill>
              <a:latin typeface="Arial" charset="0"/>
              <a:ea typeface="Arial Unicode MS" charset="0"/>
              <a:cs typeface="Arial Unicode MS" charset="0"/>
            </a:endParaRPr>
          </a:p>
        </p:txBody>
      </p:sp>
      <p:sp>
        <p:nvSpPr>
          <p:cNvPr id="9" name="Text Box 5">
            <a:extLst>
              <a:ext uri="{FF2B5EF4-FFF2-40B4-BE49-F238E27FC236}">
                <a16:creationId xmlns:a16="http://schemas.microsoft.com/office/drawing/2014/main" id="{3172C132-4CEB-6341-B317-07221131E343}"/>
              </a:ext>
            </a:extLst>
          </p:cNvPr>
          <p:cNvSpPr txBox="1">
            <a:spLocks noChangeArrowheads="1"/>
          </p:cNvSpPr>
          <p:nvPr userDrawn="1"/>
        </p:nvSpPr>
        <p:spPr bwMode="auto">
          <a:xfrm>
            <a:off x="10614025" y="6606894"/>
            <a:ext cx="1441450"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algn="r" eaLnBrk="1" hangingPunct="1">
              <a:lnSpc>
                <a:spcPct val="93000"/>
              </a:lnSpc>
              <a:buClr>
                <a:srgbClr val="000000"/>
              </a:buClr>
              <a:buSzPct val="100000"/>
              <a:buFont typeface="Times New Roman" charset="0"/>
              <a:buNone/>
            </a:pPr>
            <a:fld id="{C29590A0-6A90-2C40-A486-A733B5887438}" type="slidenum">
              <a:rPr lang="en-GB" altLang="x-none" sz="1400">
                <a:solidFill>
                  <a:srgbClr val="FFFFFF"/>
                </a:solidFill>
                <a:latin typeface="Arial" charset="0"/>
                <a:ea typeface="Arial Unicode MS" charset="0"/>
                <a:cs typeface="Arial Unicode MS" charset="0"/>
              </a:rPr>
              <a:pPr algn="r" eaLnBrk="1" hangingPunct="1">
                <a:lnSpc>
                  <a:spcPct val="93000"/>
                </a:lnSpc>
                <a:buClr>
                  <a:srgbClr val="000000"/>
                </a:buClr>
                <a:buSzPct val="100000"/>
                <a:buFont typeface="Times New Roman" charset="0"/>
                <a:buNone/>
              </a:pPr>
              <a:t>‹#›</a:t>
            </a:fld>
            <a:endParaRPr lang="en-GB" altLang="x-none" sz="1400" dirty="0">
              <a:solidFill>
                <a:srgbClr val="FFFFFF"/>
              </a:solidFill>
              <a:latin typeface="Arial" charset="0"/>
              <a:ea typeface="Arial Unicode MS" charset="0"/>
              <a:cs typeface="Arial Unicode MS" charset="0"/>
            </a:endParaRPr>
          </a:p>
        </p:txBody>
      </p:sp>
      <p:sp>
        <p:nvSpPr>
          <p:cNvPr id="10" name="Text Box 6">
            <a:extLst>
              <a:ext uri="{FF2B5EF4-FFF2-40B4-BE49-F238E27FC236}">
                <a16:creationId xmlns:a16="http://schemas.microsoft.com/office/drawing/2014/main" id="{788EFBE4-FBE4-DF4B-BC5F-D695B7508BBB}"/>
              </a:ext>
            </a:extLst>
          </p:cNvPr>
          <p:cNvSpPr txBox="1">
            <a:spLocks noChangeArrowheads="1"/>
          </p:cNvSpPr>
          <p:nvPr userDrawn="1"/>
        </p:nvSpPr>
        <p:spPr bwMode="auto">
          <a:xfrm>
            <a:off x="234000" y="6634559"/>
            <a:ext cx="1257300" cy="22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eaLnBrk="1" hangingPunct="1">
              <a:lnSpc>
                <a:spcPct val="93000"/>
              </a:lnSpc>
              <a:buClr>
                <a:srgbClr val="000000"/>
              </a:buClr>
              <a:buSzPct val="100000"/>
              <a:buFont typeface="Times New Roman" charset="0"/>
              <a:buNone/>
            </a:pPr>
            <a:endParaRPr lang="x-none" altLang="x-none" sz="1600">
              <a:solidFill>
                <a:srgbClr val="FFFFFF"/>
              </a:solidFill>
              <a:latin typeface="Arial" charset="0"/>
              <a:ea typeface="Arial Unicode MS" charset="0"/>
              <a:cs typeface="Arial Unicode MS" charset="0"/>
            </a:endParaRPr>
          </a:p>
        </p:txBody>
      </p:sp>
      <p:sp>
        <p:nvSpPr>
          <p:cNvPr id="11" name="AutoShape 1">
            <a:extLst>
              <a:ext uri="{FF2B5EF4-FFF2-40B4-BE49-F238E27FC236}">
                <a16:creationId xmlns:a16="http://schemas.microsoft.com/office/drawing/2014/main" id="{E4B18899-BCEA-7443-B55D-ED0539E7E0F1}"/>
              </a:ext>
            </a:extLst>
          </p:cNvPr>
          <p:cNvSpPr>
            <a:spLocks noChangeArrowheads="1"/>
          </p:cNvSpPr>
          <p:nvPr userDrawn="1"/>
        </p:nvSpPr>
        <p:spPr bwMode="auto">
          <a:xfrm>
            <a:off x="31749" y="6598046"/>
            <a:ext cx="9144001" cy="287338"/>
          </a:xfrm>
          <a:custGeom>
            <a:avLst/>
            <a:gdLst>
              <a:gd name="G0" fmla="*/ 25401 1 2"/>
              <a:gd name="G1" fmla="*/ 801 1 2"/>
              <a:gd name="G2" fmla="+- 801 0 0"/>
              <a:gd name="G3" fmla="+- 25401 0 0"/>
            </a:gdLst>
            <a:ahLst/>
            <a:cxnLst>
              <a:cxn ang="0">
                <a:pos x="r" y="vc"/>
              </a:cxn>
              <a:cxn ang="5400000">
                <a:pos x="hc" y="b"/>
              </a:cxn>
              <a:cxn ang="10800000">
                <a:pos x="l" y="vc"/>
              </a:cxn>
              <a:cxn ang="16200000">
                <a:pos x="hc" y="t"/>
              </a:cxn>
            </a:cxnLst>
            <a:rect l="0" t="0" r="0" b="0"/>
            <a:pathLst>
              <a:path>
                <a:moveTo>
                  <a:pt x="0" y="0"/>
                </a:moveTo>
                <a:lnTo>
                  <a:pt x="25401" y="0"/>
                </a:lnTo>
                <a:lnTo>
                  <a:pt x="25401" y="801"/>
                </a:lnTo>
                <a:lnTo>
                  <a:pt x="0" y="801"/>
                </a:lnTo>
                <a:close/>
              </a:path>
            </a:pathLst>
          </a:custGeom>
          <a:solidFill>
            <a:srgbClr val="000080"/>
          </a:solidFill>
          <a:ln w="9360" cap="flat">
            <a:solidFill>
              <a:srgbClr val="00008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hangingPunct="1">
              <a:buClr>
                <a:srgbClr val="000000"/>
              </a:buClr>
              <a:buSzPct val="100000"/>
              <a:buFont typeface="Times New Roman" charset="0"/>
              <a:buNone/>
              <a:defRPr/>
            </a:pPr>
            <a:endParaRPr lang="en-US">
              <a:ea typeface="+mn-ea"/>
              <a:cs typeface="+mn-cs"/>
            </a:endParaRPr>
          </a:p>
        </p:txBody>
      </p:sp>
      <p:pic>
        <p:nvPicPr>
          <p:cNvPr id="13" name="Picture 12">
            <a:extLst>
              <a:ext uri="{FF2B5EF4-FFF2-40B4-BE49-F238E27FC236}">
                <a16:creationId xmlns:a16="http://schemas.microsoft.com/office/drawing/2014/main" id="{5C80DF13-2C7C-F34C-9E89-213AC84C50F8}"/>
              </a:ext>
            </a:extLst>
          </p:cNvPr>
          <p:cNvPicPr>
            <a:picLocks noChangeAspect="1"/>
          </p:cNvPicPr>
          <p:nvPr userDrawn="1"/>
        </p:nvPicPr>
        <p:blipFill>
          <a:blip r:embed="rId2"/>
          <a:stretch>
            <a:fillRect/>
          </a:stretch>
        </p:blipFill>
        <p:spPr>
          <a:xfrm>
            <a:off x="0" y="0"/>
            <a:ext cx="6988792" cy="720000"/>
          </a:xfrm>
          <a:prstGeom prst="rect">
            <a:avLst/>
          </a:prstGeom>
        </p:spPr>
      </p:pic>
    </p:spTree>
    <p:extLst>
      <p:ext uri="{BB962C8B-B14F-4D97-AF65-F5344CB8AC3E}">
        <p14:creationId xmlns:p14="http://schemas.microsoft.com/office/powerpoint/2010/main" val="1361909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4/14/2021</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1189987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23" name="Title Text"/>
          <p:cNvSpPr txBox="1">
            <a:spLocks noGrp="1"/>
          </p:cNvSpPr>
          <p:nvPr>
            <p:ph type="title"/>
          </p:nvPr>
        </p:nvSpPr>
        <p:spPr>
          <a:prstGeom prst="rect">
            <a:avLst/>
          </a:prstGeom>
        </p:spPr>
        <p:txBody>
          <a:bodyPr/>
          <a:lstStyle/>
          <a:p>
            <a:r>
              <a:t>Title Text</a:t>
            </a:r>
          </a:p>
        </p:txBody>
      </p:sp>
      <p:sp>
        <p:nvSpPr>
          <p:cNvPr id="24"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4/14/2021</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594672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4/14/2021</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84870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4/14/2021</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18961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4/14/2021</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95455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4/14/2021</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818596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4/14/2021</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85277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4.xml"/><Relationship Id="rId1"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4/14/2021</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96768518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715" r:id="rId4"/>
    <p:sldLayoutId id="2147483686" r:id="rId5"/>
    <p:sldLayoutId id="2147483687" r:id="rId6"/>
    <p:sldLayoutId id="2147483688" r:id="rId7"/>
    <p:sldLayoutId id="2147483689" r:id="rId8"/>
    <p:sldLayoutId id="2147483690" r:id="rId9"/>
    <p:sldLayoutId id="2147483691" r:id="rId10"/>
    <p:sldLayoutId id="2147483692" r:id="rId11"/>
    <p:sldLayoutId id="2147483699" r:id="rId12"/>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4/14/2021</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spTree>
    <p:extLst>
      <p:ext uri="{BB962C8B-B14F-4D97-AF65-F5344CB8AC3E}">
        <p14:creationId xmlns:p14="http://schemas.microsoft.com/office/powerpoint/2010/main" val="314338042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97D7E7D-D61C-A24E-9861-D0E9E8D5B16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105C780D-5ECA-B74E-9FD6-D8D62437130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48177119-A8D0-CF4F-AD1C-6328A28F18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ltLang="x-none"/>
              <a:t>12.03.2021</a:t>
            </a:r>
            <a:endParaRPr lang="en-GB" altLang="x-none" dirty="0"/>
          </a:p>
        </p:txBody>
      </p:sp>
      <p:sp>
        <p:nvSpPr>
          <p:cNvPr id="5" name="Footer Placeholder 4">
            <a:extLst>
              <a:ext uri="{FF2B5EF4-FFF2-40B4-BE49-F238E27FC236}">
                <a16:creationId xmlns:a16="http://schemas.microsoft.com/office/drawing/2014/main" id="{9934E210-89C2-D045-986E-598E33CD29C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altLang="x-none"/>
              <a:t>ECFA Detector R&amp;D Roadmap – Phil Allport</a:t>
            </a:r>
            <a:endParaRPr lang="de-DE" altLang="x-none" dirty="0"/>
          </a:p>
        </p:txBody>
      </p:sp>
      <p:sp>
        <p:nvSpPr>
          <p:cNvPr id="6" name="Slide Number Placeholder 5">
            <a:extLst>
              <a:ext uri="{FF2B5EF4-FFF2-40B4-BE49-F238E27FC236}">
                <a16:creationId xmlns:a16="http://schemas.microsoft.com/office/drawing/2014/main" id="{26743E87-96A3-CE4C-B554-543558B1EC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CEBEBD-FC00-8049-A8CB-280C692E20F4}" type="slidenum">
              <a:rPr lang="en-GB" smtClean="0"/>
              <a:t>‹#›</a:t>
            </a:fld>
            <a:endParaRPr lang="en-GB"/>
          </a:p>
        </p:txBody>
      </p:sp>
    </p:spTree>
    <p:extLst>
      <p:ext uri="{BB962C8B-B14F-4D97-AF65-F5344CB8AC3E}">
        <p14:creationId xmlns:p14="http://schemas.microsoft.com/office/powerpoint/2010/main" val="2533143528"/>
      </p:ext>
    </p:extLst>
  </p:cSld>
  <p:clrMap bg1="lt1" tx1="dk1" bg2="lt2" tx2="dk2" accent1="accent1" accent2="accent2" accent3="accent3" accent4="accent4" accent5="accent5" accent6="accent6" hlink="hlink" folHlink="folHlink"/>
  <p:sldLayoutIdLst>
    <p:sldLayoutId id="2147483674" r:id="rId1"/>
    <p:sldLayoutId id="2147483685" r:id="rId2"/>
    <p:sldLayoutId id="2147483675" r:id="rId3"/>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LDG R&amp;D Panel Meetings Dave.Newbold@stfc.ac.uk"/>
          <p:cNvSpPr txBox="1"/>
          <p:nvPr/>
        </p:nvSpPr>
        <p:spPr>
          <a:xfrm>
            <a:off x="603951" y="6455992"/>
            <a:ext cx="9032520" cy="223587"/>
          </a:xfrm>
          <a:prstGeom prst="rect">
            <a:avLst/>
          </a:prstGeom>
          <a:gradFill>
            <a:gsLst>
              <a:gs pos="0">
                <a:srgbClr val="C0DEEB"/>
              </a:gs>
              <a:gs pos="100000">
                <a:srgbClr val="56C3EC"/>
              </a:gs>
            </a:gsLst>
          </a:gra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p>
            <a:pPr marL="79600">
              <a:tabLst>
                <a:tab pos="2902045" algn="ctr"/>
                <a:tab pos="6652381" algn="r"/>
                <a:tab pos="8098939" algn="r"/>
              </a:tabLst>
              <a:defRPr sz="1400">
                <a:solidFill>
                  <a:srgbClr val="0D4693"/>
                </a:solidFill>
                <a:latin typeface="+mn-lt"/>
                <a:ea typeface="+mn-ea"/>
                <a:cs typeface="+mn-cs"/>
                <a:sym typeface="Gill Sans"/>
              </a:defRPr>
            </a:pPr>
            <a:r>
              <a:rPr sz="984"/>
              <a:t>	LDG R&amp;D Panel Meetings</a:t>
            </a:r>
            <a:r>
              <a:rPr sz="984" i="1"/>
              <a:t>	</a:t>
            </a:r>
            <a:r>
              <a:rPr sz="984"/>
              <a:t>Dave.Newbold@stfc.ac.uk</a:t>
            </a:r>
          </a:p>
        </p:txBody>
      </p:sp>
      <p:sp>
        <p:nvSpPr>
          <p:cNvPr id="3" name="Title Text"/>
          <p:cNvSpPr txBox="1">
            <a:spLocks noGrp="1"/>
          </p:cNvSpPr>
          <p:nvPr>
            <p:ph type="title"/>
          </p:nvPr>
        </p:nvSpPr>
        <p:spPr>
          <a:xfrm>
            <a:off x="607219" y="178594"/>
            <a:ext cx="11013281" cy="607219"/>
          </a:xfrm>
          <a:prstGeom prst="rect">
            <a:avLst/>
          </a:prstGeom>
          <a:gradFill>
            <a:gsLst>
              <a:gs pos="0">
                <a:srgbClr val="56C3EC"/>
              </a:gs>
              <a:gs pos="100000">
                <a:srgbClr val="C0DEEB"/>
              </a:gs>
            </a:gsLst>
          </a:gra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4" name="Body Level One…"/>
          <p:cNvSpPr txBox="1">
            <a:spLocks noGrp="1"/>
          </p:cNvSpPr>
          <p:nvPr>
            <p:ph type="body" idx="1"/>
          </p:nvPr>
        </p:nvSpPr>
        <p:spPr>
          <a:xfrm>
            <a:off x="589360" y="877326"/>
            <a:ext cx="11013281" cy="549175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2pPr marL="647700" indent="-266700">
              <a:spcBef>
                <a:spcPts val="400"/>
              </a:spcBef>
              <a:buClr>
                <a:srgbClr val="FF2600"/>
              </a:buClr>
              <a:defRPr sz="2600">
                <a:solidFill>
                  <a:srgbClr val="04295C"/>
                </a:solidFill>
              </a:defRPr>
            </a:lvl2pPr>
            <a:lvl3pPr marL="977900" indent="-241300">
              <a:spcBef>
                <a:spcPts val="400"/>
              </a:spcBef>
              <a:buClr>
                <a:srgbClr val="0056D6"/>
              </a:buClr>
              <a:defRPr sz="2000">
                <a:solidFill>
                  <a:srgbClr val="008E47"/>
                </a:solidFill>
              </a:defRPr>
            </a:lvl3pPr>
            <a:lvl4pPr marL="825500" indent="-558800">
              <a:spcBef>
                <a:spcPts val="2400"/>
              </a:spcBef>
              <a:defRPr sz="2400">
                <a:solidFill>
                  <a:srgbClr val="000000"/>
                </a:solidFill>
                <a:latin typeface="Helvetica Neue"/>
                <a:ea typeface="Helvetica Neue"/>
                <a:cs typeface="Helvetica Neue"/>
                <a:sym typeface="Helvetica Neue"/>
              </a:defRPr>
            </a:lvl4pPr>
            <a:lvl5pPr marL="825500" indent="-558800">
              <a:spcBef>
                <a:spcPts val="2400"/>
              </a:spcBef>
              <a:defRPr sz="2400">
                <a:solidFill>
                  <a:srgbClr val="000000"/>
                </a:solidFill>
                <a:latin typeface="Helvetica Neue"/>
                <a:ea typeface="Helvetica Neue"/>
                <a:cs typeface="Helvetica Neue"/>
                <a:sym typeface="Helvetica Neue"/>
              </a:defRPr>
            </a:lvl5pP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654844" y="6456164"/>
            <a:ext cx="297656" cy="232172"/>
          </a:xfrm>
          <a:prstGeom prst="rect">
            <a:avLst/>
          </a:prstGeom>
          <a:ln w="12700">
            <a:miter lim="400000"/>
          </a:ln>
        </p:spPr>
        <p:txBody>
          <a:bodyPr wrap="none" lIns="63500" tIns="63500" rIns="63500" bIns="63500">
            <a:normAutofit/>
          </a:bodyPr>
          <a:lstStyle>
            <a:lvl1pPr algn="ctr">
              <a:spcBef>
                <a:spcPts val="0"/>
              </a:spcBef>
              <a:defRPr sz="984">
                <a:latin typeface="Gill Sans Light"/>
                <a:ea typeface="Gill Sans Light"/>
                <a:cs typeface="Gill Sans Light"/>
                <a:sym typeface="Gill Sans Light"/>
              </a:defRPr>
            </a:lvl1pPr>
          </a:lstStyle>
          <a:p>
            <a:fld id="{86CB4B4D-7CA3-9044-876B-883B54F8677D}" type="slidenum">
              <a:t>‹#›</a:t>
            </a:fld>
            <a:endParaRPr/>
          </a:p>
        </p:txBody>
      </p:sp>
      <p:pic>
        <p:nvPicPr>
          <p:cNvPr id="6" name="unknown.jpg" descr="unknown.jpg"/>
          <p:cNvPicPr>
            <a:picLocks noChangeAspect="1"/>
          </p:cNvPicPr>
          <p:nvPr/>
        </p:nvPicPr>
        <p:blipFill>
          <a:blip r:embed="rId3"/>
          <a:stretch>
            <a:fillRect/>
          </a:stretch>
        </p:blipFill>
        <p:spPr>
          <a:xfrm>
            <a:off x="9828610" y="6372857"/>
            <a:ext cx="1724500" cy="336278"/>
          </a:xfrm>
          <a:prstGeom prst="rect">
            <a:avLst/>
          </a:prstGeom>
          <a:ln w="12700">
            <a:miter lim="400000"/>
          </a:ln>
        </p:spPr>
      </p:pic>
      <p:sp>
        <p:nvSpPr>
          <p:cNvPr id="7" name="Text"/>
          <p:cNvSpPr txBox="1"/>
          <p:nvPr/>
        </p:nvSpPr>
        <p:spPr>
          <a:xfrm>
            <a:off x="5411391" y="3334882"/>
            <a:ext cx="142875" cy="3668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lvl1pPr defTabSz="457200">
              <a:lnSpc>
                <a:spcPts val="2800"/>
              </a:lnSpc>
              <a:spcBef>
                <a:spcPts val="0"/>
              </a:spcBef>
              <a:defRPr sz="1200">
                <a:solidFill>
                  <a:srgbClr val="000000"/>
                </a:solidFill>
                <a:latin typeface="Times Roman"/>
                <a:ea typeface="Times Roman"/>
                <a:cs typeface="Times Roman"/>
                <a:sym typeface="Times Roman"/>
              </a:defRPr>
            </a:lvl1pPr>
          </a:lstStyle>
          <a:p>
            <a:pPr>
              <a:defRPr sz="1466">
                <a:latin typeface="Helvetica"/>
                <a:ea typeface="Helvetica"/>
                <a:cs typeface="Helvetica"/>
                <a:sym typeface="Helvetica"/>
              </a:defRPr>
            </a:pPr>
            <a:r>
              <a:rPr sz="844">
                <a:latin typeface="Times Roman"/>
                <a:ea typeface="Times Roman"/>
                <a:cs typeface="Times Roman"/>
                <a:sym typeface="Times Roman"/>
              </a:rPr>
              <a:t> </a:t>
            </a:r>
          </a:p>
        </p:txBody>
      </p:sp>
    </p:spTree>
  </p:cSld>
  <p:clrMap bg1="dk1" tx1="lt1" bg2="dk2" tx2="lt2" accent1="accent1" accent2="accent2" accent3="accent3" accent4="accent4" accent5="accent5" accent6="accent6" hlink="hlink" folHlink="folHlink"/>
  <p:sldLayoutIdLst>
    <p:sldLayoutId id="2147483650" r:id="rId1"/>
  </p:sldLayoutIdLst>
  <p:transition spd="med"/>
  <p:txStyles>
    <p:titleStyle>
      <a:lvl1pPr marL="0" marR="0" indent="0" algn="ctr" defTabSz="584200" rtl="0" latinLnBrk="0">
        <a:lnSpc>
          <a:spcPct val="100000"/>
        </a:lnSpc>
        <a:spcBef>
          <a:spcPts val="0"/>
        </a:spcBef>
        <a:spcAft>
          <a:spcPts val="0"/>
        </a:spcAft>
        <a:buClrTx/>
        <a:buSzTx/>
        <a:buFontTx/>
        <a:buNone/>
        <a:tabLst/>
        <a:defRPr sz="4800" b="0" i="0" u="none" strike="noStrike" cap="none" spc="0" baseline="0">
          <a:solidFill>
            <a:srgbClr val="0D4693"/>
          </a:solidFill>
          <a:uFillTx/>
          <a:latin typeface="+mn-lt"/>
          <a:ea typeface="+mn-ea"/>
          <a:cs typeface="+mn-cs"/>
          <a:sym typeface="Gill Sans"/>
        </a:defRPr>
      </a:lvl1pPr>
      <a:lvl2pPr marL="0" marR="0" indent="228600" algn="ctr" defTabSz="584200" rtl="0" latinLnBrk="0">
        <a:lnSpc>
          <a:spcPct val="100000"/>
        </a:lnSpc>
        <a:spcBef>
          <a:spcPts val="0"/>
        </a:spcBef>
        <a:spcAft>
          <a:spcPts val="0"/>
        </a:spcAft>
        <a:buClrTx/>
        <a:buSzTx/>
        <a:buFontTx/>
        <a:buNone/>
        <a:tabLst/>
        <a:defRPr sz="4800" b="0" i="0" u="none" strike="noStrike" cap="none" spc="0" baseline="0">
          <a:solidFill>
            <a:srgbClr val="0D4693"/>
          </a:solidFill>
          <a:uFillTx/>
          <a:latin typeface="+mn-lt"/>
          <a:ea typeface="+mn-ea"/>
          <a:cs typeface="+mn-cs"/>
          <a:sym typeface="Gill Sans"/>
        </a:defRPr>
      </a:lvl2pPr>
      <a:lvl3pPr marL="0" marR="0" indent="457200" algn="ctr" defTabSz="584200" rtl="0" latinLnBrk="0">
        <a:lnSpc>
          <a:spcPct val="100000"/>
        </a:lnSpc>
        <a:spcBef>
          <a:spcPts val="0"/>
        </a:spcBef>
        <a:spcAft>
          <a:spcPts val="0"/>
        </a:spcAft>
        <a:buClrTx/>
        <a:buSzTx/>
        <a:buFontTx/>
        <a:buNone/>
        <a:tabLst/>
        <a:defRPr sz="4800" b="0" i="0" u="none" strike="noStrike" cap="none" spc="0" baseline="0">
          <a:solidFill>
            <a:srgbClr val="0D4693"/>
          </a:solidFill>
          <a:uFillTx/>
          <a:latin typeface="+mn-lt"/>
          <a:ea typeface="+mn-ea"/>
          <a:cs typeface="+mn-cs"/>
          <a:sym typeface="Gill Sans"/>
        </a:defRPr>
      </a:lvl3pPr>
      <a:lvl4pPr marL="0" marR="0" indent="685800" algn="ctr" defTabSz="584200" rtl="0" latinLnBrk="0">
        <a:lnSpc>
          <a:spcPct val="100000"/>
        </a:lnSpc>
        <a:spcBef>
          <a:spcPts val="0"/>
        </a:spcBef>
        <a:spcAft>
          <a:spcPts val="0"/>
        </a:spcAft>
        <a:buClrTx/>
        <a:buSzTx/>
        <a:buFontTx/>
        <a:buNone/>
        <a:tabLst/>
        <a:defRPr sz="4800" b="0" i="0" u="none" strike="noStrike" cap="none" spc="0" baseline="0">
          <a:solidFill>
            <a:srgbClr val="0D4693"/>
          </a:solidFill>
          <a:uFillTx/>
          <a:latin typeface="+mn-lt"/>
          <a:ea typeface="+mn-ea"/>
          <a:cs typeface="+mn-cs"/>
          <a:sym typeface="Gill Sans"/>
        </a:defRPr>
      </a:lvl4pPr>
      <a:lvl5pPr marL="0" marR="0" indent="914400" algn="ctr" defTabSz="584200" rtl="0" latinLnBrk="0">
        <a:lnSpc>
          <a:spcPct val="100000"/>
        </a:lnSpc>
        <a:spcBef>
          <a:spcPts val="0"/>
        </a:spcBef>
        <a:spcAft>
          <a:spcPts val="0"/>
        </a:spcAft>
        <a:buClrTx/>
        <a:buSzTx/>
        <a:buFontTx/>
        <a:buNone/>
        <a:tabLst/>
        <a:defRPr sz="4800" b="0" i="0" u="none" strike="noStrike" cap="none" spc="0" baseline="0">
          <a:solidFill>
            <a:srgbClr val="0D4693"/>
          </a:solidFill>
          <a:uFillTx/>
          <a:latin typeface="+mn-lt"/>
          <a:ea typeface="+mn-ea"/>
          <a:cs typeface="+mn-cs"/>
          <a:sym typeface="Gill Sans"/>
        </a:defRPr>
      </a:lvl5pPr>
      <a:lvl6pPr marL="0" marR="0" indent="1143000" algn="ctr" defTabSz="584200" rtl="0" latinLnBrk="0">
        <a:lnSpc>
          <a:spcPct val="100000"/>
        </a:lnSpc>
        <a:spcBef>
          <a:spcPts val="0"/>
        </a:spcBef>
        <a:spcAft>
          <a:spcPts val="0"/>
        </a:spcAft>
        <a:buClrTx/>
        <a:buSzTx/>
        <a:buFontTx/>
        <a:buNone/>
        <a:tabLst/>
        <a:defRPr sz="4800" b="0" i="0" u="none" strike="noStrike" cap="none" spc="0" baseline="0">
          <a:solidFill>
            <a:srgbClr val="0D4693"/>
          </a:solidFill>
          <a:uFillTx/>
          <a:latin typeface="+mn-lt"/>
          <a:ea typeface="+mn-ea"/>
          <a:cs typeface="+mn-cs"/>
          <a:sym typeface="Gill Sans"/>
        </a:defRPr>
      </a:lvl6pPr>
      <a:lvl7pPr marL="0" marR="0" indent="1371600" algn="ctr" defTabSz="584200" rtl="0" latinLnBrk="0">
        <a:lnSpc>
          <a:spcPct val="100000"/>
        </a:lnSpc>
        <a:spcBef>
          <a:spcPts val="0"/>
        </a:spcBef>
        <a:spcAft>
          <a:spcPts val="0"/>
        </a:spcAft>
        <a:buClrTx/>
        <a:buSzTx/>
        <a:buFontTx/>
        <a:buNone/>
        <a:tabLst/>
        <a:defRPr sz="4800" b="0" i="0" u="none" strike="noStrike" cap="none" spc="0" baseline="0">
          <a:solidFill>
            <a:srgbClr val="0D4693"/>
          </a:solidFill>
          <a:uFillTx/>
          <a:latin typeface="+mn-lt"/>
          <a:ea typeface="+mn-ea"/>
          <a:cs typeface="+mn-cs"/>
          <a:sym typeface="Gill Sans"/>
        </a:defRPr>
      </a:lvl7pPr>
      <a:lvl8pPr marL="0" marR="0" indent="1600200" algn="ctr" defTabSz="584200" rtl="0" latinLnBrk="0">
        <a:lnSpc>
          <a:spcPct val="100000"/>
        </a:lnSpc>
        <a:spcBef>
          <a:spcPts val="0"/>
        </a:spcBef>
        <a:spcAft>
          <a:spcPts val="0"/>
        </a:spcAft>
        <a:buClrTx/>
        <a:buSzTx/>
        <a:buFontTx/>
        <a:buNone/>
        <a:tabLst/>
        <a:defRPr sz="4800" b="0" i="0" u="none" strike="noStrike" cap="none" spc="0" baseline="0">
          <a:solidFill>
            <a:srgbClr val="0D4693"/>
          </a:solidFill>
          <a:uFillTx/>
          <a:latin typeface="+mn-lt"/>
          <a:ea typeface="+mn-ea"/>
          <a:cs typeface="+mn-cs"/>
          <a:sym typeface="Gill Sans"/>
        </a:defRPr>
      </a:lvl8pPr>
      <a:lvl9pPr marL="0" marR="0" indent="1828800" algn="ctr" defTabSz="584200" rtl="0" latinLnBrk="0">
        <a:lnSpc>
          <a:spcPct val="100000"/>
        </a:lnSpc>
        <a:spcBef>
          <a:spcPts val="0"/>
        </a:spcBef>
        <a:spcAft>
          <a:spcPts val="0"/>
        </a:spcAft>
        <a:buClrTx/>
        <a:buSzTx/>
        <a:buFontTx/>
        <a:buNone/>
        <a:tabLst/>
        <a:defRPr sz="4800" b="0" i="0" u="none" strike="noStrike" cap="none" spc="0" baseline="0">
          <a:solidFill>
            <a:srgbClr val="0D4693"/>
          </a:solidFill>
          <a:uFillTx/>
          <a:latin typeface="+mn-lt"/>
          <a:ea typeface="+mn-ea"/>
          <a:cs typeface="+mn-cs"/>
          <a:sym typeface="Gill Sans"/>
        </a:defRPr>
      </a:lvl9pPr>
    </p:titleStyle>
    <p:bodyStyle>
      <a:lvl1pPr marL="304800" marR="0" indent="-279400" algn="l" defTabSz="584200" latinLnBrk="0">
        <a:lnSpc>
          <a:spcPct val="100000"/>
        </a:lnSpc>
        <a:spcBef>
          <a:spcPts val="1500"/>
        </a:spcBef>
        <a:spcAft>
          <a:spcPts val="0"/>
        </a:spcAft>
        <a:buClrTx/>
        <a:buSzPct val="75000"/>
        <a:buFontTx/>
        <a:buChar char="‣"/>
        <a:tabLst/>
        <a:defRPr sz="3200" b="0" i="0" u="none" strike="noStrike" cap="none" spc="0" baseline="0">
          <a:solidFill>
            <a:srgbClr val="0056D6"/>
          </a:solidFill>
          <a:uFillTx/>
          <a:latin typeface="Palatino"/>
          <a:ea typeface="Palatino"/>
          <a:cs typeface="Palatino"/>
          <a:sym typeface="Palatino"/>
        </a:defRPr>
      </a:lvl1pPr>
      <a:lvl2pPr marL="709246" marR="0" indent="-328246" algn="l" defTabSz="584200" latinLnBrk="0">
        <a:lnSpc>
          <a:spcPct val="100000"/>
        </a:lnSpc>
        <a:spcBef>
          <a:spcPts val="1500"/>
        </a:spcBef>
        <a:spcAft>
          <a:spcPts val="0"/>
        </a:spcAft>
        <a:buClrTx/>
        <a:buSzPct val="80000"/>
        <a:buFontTx/>
        <a:buChar char="‣"/>
        <a:tabLst/>
        <a:defRPr sz="3200" b="0" i="0" u="none" strike="noStrike" cap="none" spc="0" baseline="0">
          <a:solidFill>
            <a:srgbClr val="0056D6"/>
          </a:solidFill>
          <a:uFillTx/>
          <a:latin typeface="Palatino"/>
          <a:ea typeface="Palatino"/>
          <a:cs typeface="Palatino"/>
          <a:sym typeface="Palatino"/>
        </a:defRPr>
      </a:lvl2pPr>
      <a:lvl3pPr marL="1122680" marR="0" indent="-386080" algn="l" defTabSz="584200" latinLnBrk="0">
        <a:lnSpc>
          <a:spcPct val="100000"/>
        </a:lnSpc>
        <a:spcBef>
          <a:spcPts val="1500"/>
        </a:spcBef>
        <a:spcAft>
          <a:spcPts val="0"/>
        </a:spcAft>
        <a:buClrTx/>
        <a:buSzPct val="100000"/>
        <a:buFontTx/>
        <a:buChar char="‣"/>
        <a:tabLst/>
        <a:defRPr sz="3200" b="0" i="0" u="none" strike="noStrike" cap="none" spc="0" baseline="0">
          <a:solidFill>
            <a:srgbClr val="0056D6"/>
          </a:solidFill>
          <a:uFillTx/>
          <a:latin typeface="Palatino"/>
          <a:ea typeface="Palatino"/>
          <a:cs typeface="Palatino"/>
          <a:sym typeface="Palatino"/>
        </a:defRPr>
      </a:lvl3pPr>
      <a:lvl4pPr marL="1011766" marR="0" indent="-745066" algn="l" defTabSz="584200" latinLnBrk="0">
        <a:lnSpc>
          <a:spcPct val="100000"/>
        </a:lnSpc>
        <a:spcBef>
          <a:spcPts val="1500"/>
        </a:spcBef>
        <a:spcAft>
          <a:spcPts val="0"/>
        </a:spcAft>
        <a:buClrTx/>
        <a:buSzPct val="171000"/>
        <a:buFontTx/>
        <a:buChar char="‣"/>
        <a:tabLst/>
        <a:defRPr sz="3200" b="0" i="0" u="none" strike="noStrike" cap="none" spc="0" baseline="0">
          <a:solidFill>
            <a:srgbClr val="0056D6"/>
          </a:solidFill>
          <a:uFillTx/>
          <a:latin typeface="Palatino"/>
          <a:ea typeface="Palatino"/>
          <a:cs typeface="Palatino"/>
          <a:sym typeface="Palatino"/>
        </a:defRPr>
      </a:lvl4pPr>
      <a:lvl5pPr marL="1011766" marR="0" indent="-745066" algn="l" defTabSz="584200" latinLnBrk="0">
        <a:lnSpc>
          <a:spcPct val="100000"/>
        </a:lnSpc>
        <a:spcBef>
          <a:spcPts val="1500"/>
        </a:spcBef>
        <a:spcAft>
          <a:spcPts val="0"/>
        </a:spcAft>
        <a:buClrTx/>
        <a:buSzPct val="171000"/>
        <a:buFontTx/>
        <a:buChar char="‣"/>
        <a:tabLst/>
        <a:defRPr sz="3200" b="0" i="0" u="none" strike="noStrike" cap="none" spc="0" baseline="0">
          <a:solidFill>
            <a:srgbClr val="0056D6"/>
          </a:solidFill>
          <a:uFillTx/>
          <a:latin typeface="Palatino"/>
          <a:ea typeface="Palatino"/>
          <a:cs typeface="Palatino"/>
          <a:sym typeface="Palatino"/>
        </a:defRPr>
      </a:lvl5pPr>
      <a:lvl6pPr marL="1011766" marR="0" indent="-745066" algn="l" defTabSz="584200" latinLnBrk="0">
        <a:lnSpc>
          <a:spcPct val="100000"/>
        </a:lnSpc>
        <a:spcBef>
          <a:spcPts val="1500"/>
        </a:spcBef>
        <a:spcAft>
          <a:spcPts val="0"/>
        </a:spcAft>
        <a:buClrTx/>
        <a:buSzPct val="171000"/>
        <a:buFontTx/>
        <a:buChar char="‣"/>
        <a:tabLst/>
        <a:defRPr sz="3200" b="0" i="0" u="none" strike="noStrike" cap="none" spc="0" baseline="0">
          <a:solidFill>
            <a:srgbClr val="0056D6"/>
          </a:solidFill>
          <a:uFillTx/>
          <a:latin typeface="Palatino"/>
          <a:ea typeface="Palatino"/>
          <a:cs typeface="Palatino"/>
          <a:sym typeface="Palatino"/>
        </a:defRPr>
      </a:lvl6pPr>
      <a:lvl7pPr marL="1011766" marR="0" indent="-745066" algn="l" defTabSz="584200" latinLnBrk="0">
        <a:lnSpc>
          <a:spcPct val="100000"/>
        </a:lnSpc>
        <a:spcBef>
          <a:spcPts val="1500"/>
        </a:spcBef>
        <a:spcAft>
          <a:spcPts val="0"/>
        </a:spcAft>
        <a:buClrTx/>
        <a:buSzPct val="171000"/>
        <a:buFontTx/>
        <a:buChar char="‣"/>
        <a:tabLst/>
        <a:defRPr sz="3200" b="0" i="0" u="none" strike="noStrike" cap="none" spc="0" baseline="0">
          <a:solidFill>
            <a:srgbClr val="0056D6"/>
          </a:solidFill>
          <a:uFillTx/>
          <a:latin typeface="Palatino"/>
          <a:ea typeface="Palatino"/>
          <a:cs typeface="Palatino"/>
          <a:sym typeface="Palatino"/>
        </a:defRPr>
      </a:lvl7pPr>
      <a:lvl8pPr marL="1011766" marR="0" indent="-745066" algn="l" defTabSz="584200" latinLnBrk="0">
        <a:lnSpc>
          <a:spcPct val="100000"/>
        </a:lnSpc>
        <a:spcBef>
          <a:spcPts val="1500"/>
        </a:spcBef>
        <a:spcAft>
          <a:spcPts val="0"/>
        </a:spcAft>
        <a:buClrTx/>
        <a:buSzPct val="171000"/>
        <a:buFontTx/>
        <a:buChar char="‣"/>
        <a:tabLst/>
        <a:defRPr sz="3200" b="0" i="0" u="none" strike="noStrike" cap="none" spc="0" baseline="0">
          <a:solidFill>
            <a:srgbClr val="0056D6"/>
          </a:solidFill>
          <a:uFillTx/>
          <a:latin typeface="Palatino"/>
          <a:ea typeface="Palatino"/>
          <a:cs typeface="Palatino"/>
          <a:sym typeface="Palatino"/>
        </a:defRPr>
      </a:lvl8pPr>
      <a:lvl9pPr marL="1011766" marR="0" indent="-745066" algn="l" defTabSz="584200" latinLnBrk="0">
        <a:lnSpc>
          <a:spcPct val="100000"/>
        </a:lnSpc>
        <a:spcBef>
          <a:spcPts val="1500"/>
        </a:spcBef>
        <a:spcAft>
          <a:spcPts val="0"/>
        </a:spcAft>
        <a:buClrTx/>
        <a:buSzPct val="171000"/>
        <a:buFontTx/>
        <a:buChar char="‣"/>
        <a:tabLst/>
        <a:defRPr sz="3200" b="0" i="0" u="none" strike="noStrike" cap="none" spc="0" baseline="0">
          <a:solidFill>
            <a:srgbClr val="0056D6"/>
          </a:solidFill>
          <a:uFillTx/>
          <a:latin typeface="Palatino"/>
          <a:ea typeface="Palatino"/>
          <a:cs typeface="Palatino"/>
          <a:sym typeface="Palatino"/>
        </a:defRPr>
      </a:lvl9pPr>
    </p:bodyStyle>
    <p:otherStyle>
      <a:lvl1pPr marL="0" marR="0" indent="0" algn="ctr" defTabSz="58420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Gill Sans Light"/>
        </a:defRPr>
      </a:lvl1pPr>
      <a:lvl2pPr marL="0" marR="0" indent="228600" algn="ctr" defTabSz="58420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Gill Sans Light"/>
        </a:defRPr>
      </a:lvl2pPr>
      <a:lvl3pPr marL="0" marR="0" indent="457200" algn="ctr" defTabSz="58420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Gill Sans Light"/>
        </a:defRPr>
      </a:lvl3pPr>
      <a:lvl4pPr marL="0" marR="0" indent="685800" algn="ctr" defTabSz="58420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Gill Sans Light"/>
        </a:defRPr>
      </a:lvl4pPr>
      <a:lvl5pPr marL="0" marR="0" indent="914400" algn="ctr" defTabSz="58420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Gill Sans Light"/>
        </a:defRPr>
      </a:lvl5pPr>
      <a:lvl6pPr marL="0" marR="0" indent="1143000" algn="ctr" defTabSz="58420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Gill Sans Light"/>
        </a:defRPr>
      </a:lvl6pPr>
      <a:lvl7pPr marL="0" marR="0" indent="1371600" algn="ctr" defTabSz="58420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Gill Sans Light"/>
        </a:defRPr>
      </a:lvl7pPr>
      <a:lvl8pPr marL="0" marR="0" indent="1600200" algn="ctr" defTabSz="58420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Gill Sans Light"/>
        </a:defRPr>
      </a:lvl8pPr>
      <a:lvl9pPr marL="0" marR="0" indent="1828800" algn="ctr" defTabSz="58420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Gill Sans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hyperlink" Target="https://stfc.ukri.org/about-us/how-we-are-governed/advisory-boards/pptap/"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ecfa.web.cern.ch/" TargetMode="External"/><Relationship Id="rId2" Type="http://schemas.openxmlformats.org/officeDocument/2006/relationships/hyperlink" Target="https://europeanstrategyupdate.web.cern.ch/welcome"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europeanstrategyupdate.web.cern.ch/" TargetMode="External"/><Relationship Id="rId2" Type="http://schemas.openxmlformats.org/officeDocument/2006/relationships/image" Target="../media/image6.png"/><Relationship Id="rId1" Type="http://schemas.openxmlformats.org/officeDocument/2006/relationships/slideLayout" Target="../slideLayouts/slideLayout29.xml"/><Relationship Id="rId6" Type="http://schemas.openxmlformats.org/officeDocument/2006/relationships/hyperlink" Target="https://indico.cern.ch/e/ECFADetectorRDRoadmap" TargetMode="External"/><Relationship Id="rId5" Type="http://schemas.openxmlformats.org/officeDocument/2006/relationships/hyperlink" Target="https://indico.cern.ch/event/966397/" TargetMode="External"/><Relationship Id="rId4" Type="http://schemas.openxmlformats.org/officeDocument/2006/relationships/hyperlink" Target="https://indico.cern.ch/event/933318/"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8.xml"/><Relationship Id="rId5" Type="http://schemas.openxmlformats.org/officeDocument/2006/relationships/image" Target="../media/image7.png"/><Relationship Id="rId4" Type="http://schemas.openxmlformats.org/officeDocument/2006/relationships/hyperlink" Target="https://indico.cern.ch/e/ECFADetectorRDRoadmap"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s://indico.cern.ch/e/ECFADetectorRDRoadmap" TargetMode="External"/><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3" Type="http://schemas.openxmlformats.org/officeDocument/2006/relationships/hyperlink" Target="https://indico.cern.ch/e/ECFADetectorRDRoadmap" TargetMode="External"/><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2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3D119-9BB4-435B-AB15-89BC24CAF5C7}"/>
              </a:ext>
            </a:extLst>
          </p:cNvPr>
          <p:cNvSpPr>
            <a:spLocks noGrp="1"/>
          </p:cNvSpPr>
          <p:nvPr>
            <p:ph type="ctrTitle"/>
          </p:nvPr>
        </p:nvSpPr>
        <p:spPr/>
        <p:txBody>
          <a:bodyPr>
            <a:normAutofit fontScale="90000"/>
          </a:bodyPr>
          <a:lstStyle/>
          <a:p>
            <a:r>
              <a:rPr lang="en-GB" dirty="0"/>
              <a:t>Particle Physics Technology Advisory Panel </a:t>
            </a:r>
          </a:p>
        </p:txBody>
      </p:sp>
      <p:sp>
        <p:nvSpPr>
          <p:cNvPr id="3" name="Subtitle 2">
            <a:extLst>
              <a:ext uri="{FF2B5EF4-FFF2-40B4-BE49-F238E27FC236}">
                <a16:creationId xmlns:a16="http://schemas.microsoft.com/office/drawing/2014/main" id="{84736ABF-4129-442F-8AF0-FD67D285D85E}"/>
              </a:ext>
            </a:extLst>
          </p:cNvPr>
          <p:cNvSpPr>
            <a:spLocks noGrp="1"/>
          </p:cNvSpPr>
          <p:nvPr>
            <p:ph type="subTitle" idx="1"/>
          </p:nvPr>
        </p:nvSpPr>
        <p:spPr/>
        <p:txBody>
          <a:bodyPr>
            <a:normAutofit/>
          </a:bodyPr>
          <a:lstStyle/>
          <a:p>
            <a:r>
              <a:rPr lang="en-GB" b="1" dirty="0"/>
              <a:t>Paula </a:t>
            </a:r>
            <a:r>
              <a:rPr lang="en-GB" b="1" dirty="0" err="1"/>
              <a:t>Chadwick,</a:t>
            </a:r>
            <a:r>
              <a:rPr lang="en-GB" b="1" dirty="0"/>
              <a:t> Durham University – PPTAP Chair</a:t>
            </a:r>
          </a:p>
        </p:txBody>
      </p:sp>
    </p:spTree>
    <p:extLst>
      <p:ext uri="{BB962C8B-B14F-4D97-AF65-F5344CB8AC3E}">
        <p14:creationId xmlns:p14="http://schemas.microsoft.com/office/powerpoint/2010/main" val="9994124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Roadmap Process"/>
          <p:cNvSpPr txBox="1">
            <a:spLocks noGrp="1"/>
          </p:cNvSpPr>
          <p:nvPr>
            <p:ph type="title"/>
          </p:nvPr>
        </p:nvSpPr>
        <p:spPr>
          <a:prstGeom prst="rect">
            <a:avLst/>
          </a:prstGeom>
        </p:spPr>
        <p:txBody>
          <a:bodyPr/>
          <a:lstStyle>
            <a:defPPr marL="0" marR="0" indent="0" algn="l" defTabSz="765353" rtl="0" fontAlgn="auto" latinLnBrk="1" hangingPunct="0">
              <a:lnSpc>
                <a:spcPct val="100000"/>
              </a:lnSpc>
              <a:spcBef>
                <a:spcPts val="0"/>
              </a:spcBef>
              <a:spcAft>
                <a:spcPts val="0"/>
              </a:spcAft>
              <a:buClrTx/>
              <a:buSzTx/>
              <a:buFontTx/>
              <a:buNone/>
              <a:tabLst/>
              <a:defRPr kumimoji="0" sz="1507" b="0" i="0" u="none" strike="noStrike" cap="none" spc="0" normalizeH="0" baseline="0">
                <a:ln>
                  <a:noFill/>
                </a:ln>
                <a:solidFill>
                  <a:srgbClr val="000000"/>
                </a:solidFill>
                <a:effectLst/>
                <a:uFillTx/>
              </a:defRPr>
            </a:defPPr>
            <a:lvl1pPr marL="0" marR="0" indent="0"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1pPr>
            <a:lvl2pPr marL="276377" marR="0" indent="-255118" algn="l" defTabSz="488975" rtl="0" fontAlgn="auto" latinLnBrk="0" hangingPunct="0">
              <a:lnSpc>
                <a:spcPct val="100000"/>
              </a:lnSpc>
              <a:spcBef>
                <a:spcPts val="1507"/>
              </a:spcBef>
              <a:spcAft>
                <a:spcPts val="0"/>
              </a:spcAft>
              <a:buClrTx/>
              <a:buSzPct val="100000"/>
              <a:buFontTx/>
              <a:buChar char="•"/>
              <a:tabLst/>
              <a:defRPr kumimoji="0" sz="3013" b="0" i="0" u="none" strike="noStrike" cap="none" spc="0" normalizeH="0" baseline="0">
                <a:ln>
                  <a:noFill/>
                </a:ln>
                <a:solidFill>
                  <a:srgbClr val="005493"/>
                </a:solidFill>
                <a:effectLst/>
                <a:uFillTx/>
                <a:latin typeface="Palatino"/>
                <a:ea typeface="Palatino"/>
                <a:cs typeface="Palatino"/>
                <a:sym typeface="Palatino"/>
              </a:defRPr>
            </a:lvl2pPr>
            <a:lvl3pPr marL="510235" marR="0" indent="-191338" algn="l" defTabSz="488975" rtl="0" fontAlgn="auto" latinLnBrk="0" hangingPunct="0">
              <a:lnSpc>
                <a:spcPct val="100000"/>
              </a:lnSpc>
              <a:spcBef>
                <a:spcPts val="1507"/>
              </a:spcBef>
              <a:spcAft>
                <a:spcPts val="0"/>
              </a:spcAft>
              <a:buClrTx/>
              <a:buSzPct val="100000"/>
              <a:buFontTx/>
              <a:buChar char="•"/>
              <a:tabLst/>
              <a:defRPr kumimoji="0" sz="3013" b="0" i="0" u="none" strike="noStrike" cap="none" spc="0" normalizeH="0" baseline="0">
                <a:ln>
                  <a:noFill/>
                </a:ln>
                <a:solidFill>
                  <a:srgbClr val="005493"/>
                </a:solidFill>
                <a:effectLst/>
                <a:uFillTx/>
                <a:latin typeface="Palatino"/>
                <a:ea typeface="Palatino"/>
                <a:cs typeface="Palatino"/>
                <a:sym typeface="Palatino"/>
              </a:defRPr>
            </a:lvl3pPr>
            <a:lvl4pPr marL="807872" marR="0" indent="-191338" algn="l" defTabSz="488975" rtl="0" fontAlgn="auto" latinLnBrk="0" hangingPunct="0">
              <a:lnSpc>
                <a:spcPct val="100000"/>
              </a:lnSpc>
              <a:spcBef>
                <a:spcPts val="1507"/>
              </a:spcBef>
              <a:spcAft>
                <a:spcPts val="0"/>
              </a:spcAft>
              <a:buClrTx/>
              <a:buSzPct val="100000"/>
              <a:buFontTx/>
              <a:buChar char="•"/>
              <a:tabLst/>
              <a:defRPr kumimoji="0" sz="3013" b="0" i="0" u="none" strike="noStrike" cap="none" spc="0" normalizeH="0" baseline="0">
                <a:ln>
                  <a:noFill/>
                </a:ln>
                <a:solidFill>
                  <a:srgbClr val="005493"/>
                </a:solidFill>
                <a:effectLst/>
                <a:uFillTx/>
                <a:latin typeface="Palatino"/>
                <a:ea typeface="Palatino"/>
                <a:cs typeface="Palatino"/>
                <a:sym typeface="Palatino"/>
              </a:defRPr>
            </a:lvl4pPr>
            <a:lvl5pPr marL="0" marR="0" indent="1148029"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5pPr>
            <a:lvl6pPr marL="0" marR="0" indent="1435037"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6pPr>
            <a:lvl7pPr marL="0" marR="0" indent="1722044"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7pPr>
            <a:lvl8pPr marL="0" marR="0" indent="2009051"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8pPr>
            <a:lvl9pPr marL="0" marR="0" indent="2296058"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9pPr>
          </a:lstStyle>
          <a:p>
            <a:r>
              <a:rPr lang="en-GB" dirty="0"/>
              <a:t>LDG </a:t>
            </a:r>
            <a:r>
              <a:rPr dirty="0"/>
              <a:t>Roadmap Process</a:t>
            </a:r>
          </a:p>
        </p:txBody>
      </p:sp>
      <p:sp>
        <p:nvSpPr>
          <p:cNvPr id="145" name="Five expert panels appointed:…"/>
          <p:cNvSpPr txBox="1">
            <a:spLocks noGrp="1"/>
          </p:cNvSpPr>
          <p:nvPr>
            <p:ph type="body" idx="1"/>
          </p:nvPr>
        </p:nvSpPr>
        <p:spPr>
          <a:prstGeom prst="rect">
            <a:avLst/>
          </a:prstGeom>
        </p:spPr>
        <p:txBody>
          <a:bodyPr>
            <a:normAutofit fontScale="47500" lnSpcReduction="20000"/>
          </a:bodyPr>
          <a:lstStyle>
            <a:defPPr marL="0" marR="0" indent="0" algn="l" defTabSz="765353" rtl="0" fontAlgn="auto" latinLnBrk="1" hangingPunct="0">
              <a:lnSpc>
                <a:spcPct val="100000"/>
              </a:lnSpc>
              <a:spcBef>
                <a:spcPts val="0"/>
              </a:spcBef>
              <a:spcAft>
                <a:spcPts val="0"/>
              </a:spcAft>
              <a:buClrTx/>
              <a:buSzTx/>
              <a:buFontTx/>
              <a:buNone/>
              <a:tabLst/>
              <a:defRPr kumimoji="0" sz="1507" b="0" i="0" u="none" strike="noStrike" cap="none" spc="0" normalizeH="0" baseline="0">
                <a:ln>
                  <a:noFill/>
                </a:ln>
                <a:solidFill>
                  <a:srgbClr val="000000"/>
                </a:solidFill>
                <a:effectLst/>
                <a:uFillTx/>
              </a:defRPr>
            </a:defPPr>
            <a:lvl1pPr marL="0" marR="0" indent="0"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1pPr>
            <a:lvl2pPr marL="276377" marR="0" indent="-255118" algn="l" defTabSz="488975" rtl="0" fontAlgn="auto" latinLnBrk="0" hangingPunct="0">
              <a:lnSpc>
                <a:spcPct val="100000"/>
              </a:lnSpc>
              <a:spcBef>
                <a:spcPts val="1507"/>
              </a:spcBef>
              <a:spcAft>
                <a:spcPts val="0"/>
              </a:spcAft>
              <a:buClrTx/>
              <a:buSzPct val="100000"/>
              <a:buFontTx/>
              <a:buChar char="•"/>
              <a:tabLst/>
              <a:defRPr kumimoji="0" sz="3013" b="0" i="0" u="none" strike="noStrike" cap="none" spc="0" normalizeH="0" baseline="0">
                <a:ln>
                  <a:noFill/>
                </a:ln>
                <a:solidFill>
                  <a:srgbClr val="005493"/>
                </a:solidFill>
                <a:effectLst/>
                <a:uFillTx/>
                <a:latin typeface="Palatino"/>
                <a:ea typeface="Palatino"/>
                <a:cs typeface="Palatino"/>
                <a:sym typeface="Palatino"/>
              </a:defRPr>
            </a:lvl2pPr>
            <a:lvl3pPr marL="510235" marR="0" indent="-191338" algn="l" defTabSz="488975" rtl="0" fontAlgn="auto" latinLnBrk="0" hangingPunct="0">
              <a:lnSpc>
                <a:spcPct val="100000"/>
              </a:lnSpc>
              <a:spcBef>
                <a:spcPts val="1507"/>
              </a:spcBef>
              <a:spcAft>
                <a:spcPts val="0"/>
              </a:spcAft>
              <a:buClrTx/>
              <a:buSzPct val="100000"/>
              <a:buFontTx/>
              <a:buChar char="•"/>
              <a:tabLst/>
              <a:defRPr kumimoji="0" sz="3013" b="0" i="0" u="none" strike="noStrike" cap="none" spc="0" normalizeH="0" baseline="0">
                <a:ln>
                  <a:noFill/>
                </a:ln>
                <a:solidFill>
                  <a:srgbClr val="005493"/>
                </a:solidFill>
                <a:effectLst/>
                <a:uFillTx/>
                <a:latin typeface="Palatino"/>
                <a:ea typeface="Palatino"/>
                <a:cs typeface="Palatino"/>
                <a:sym typeface="Palatino"/>
              </a:defRPr>
            </a:lvl3pPr>
            <a:lvl4pPr marL="807872" marR="0" indent="-191338" algn="l" defTabSz="488975" rtl="0" fontAlgn="auto" latinLnBrk="0" hangingPunct="0">
              <a:lnSpc>
                <a:spcPct val="100000"/>
              </a:lnSpc>
              <a:spcBef>
                <a:spcPts val="1507"/>
              </a:spcBef>
              <a:spcAft>
                <a:spcPts val="0"/>
              </a:spcAft>
              <a:buClrTx/>
              <a:buSzPct val="100000"/>
              <a:buFontTx/>
              <a:buChar char="•"/>
              <a:tabLst/>
              <a:defRPr kumimoji="0" sz="3013" b="0" i="0" u="none" strike="noStrike" cap="none" spc="0" normalizeH="0" baseline="0">
                <a:ln>
                  <a:noFill/>
                </a:ln>
                <a:solidFill>
                  <a:srgbClr val="005493"/>
                </a:solidFill>
                <a:effectLst/>
                <a:uFillTx/>
                <a:latin typeface="Palatino"/>
                <a:ea typeface="Palatino"/>
                <a:cs typeface="Palatino"/>
                <a:sym typeface="Palatino"/>
              </a:defRPr>
            </a:lvl4pPr>
            <a:lvl5pPr marL="0" marR="0" indent="1148029"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5pPr>
            <a:lvl6pPr marL="0" marR="0" indent="1435037"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6pPr>
            <a:lvl7pPr marL="0" marR="0" indent="1722044"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7pPr>
            <a:lvl8pPr marL="0" marR="0" indent="2009051"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8pPr>
            <a:lvl9pPr marL="0" marR="0" indent="2296058"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9pPr>
          </a:lstStyle>
          <a:p>
            <a:r>
              <a:t>Five expert panels appointed:</a:t>
            </a:r>
          </a:p>
          <a:p>
            <a:pPr lvl="1"/>
            <a:r>
              <a:t>High-field magnets, including use of high-temperature superconductors</a:t>
            </a:r>
          </a:p>
          <a:p>
            <a:pPr lvl="1"/>
            <a:r>
              <a:t>High-gradient acceleration (plasma / laser)</a:t>
            </a:r>
          </a:p>
          <a:p>
            <a:pPr lvl="1"/>
            <a:r>
              <a:t>High-gradient RF structures and systems</a:t>
            </a:r>
          </a:p>
          <a:p>
            <a:pPr lvl="1"/>
            <a:r>
              <a:t>Bright muon beams and muon colliders</a:t>
            </a:r>
          </a:p>
          <a:p>
            <a:pPr lvl="1"/>
            <a:r>
              <a:t>Energy-recovery linacs</a:t>
            </a:r>
          </a:p>
          <a:p>
            <a:r>
              <a:t>Panel chairs</a:t>
            </a:r>
          </a:p>
          <a:p>
            <a:pPr lvl="1"/>
            <a:r>
              <a:t>Magnets: P. Vedrine (IRFU)</a:t>
            </a:r>
          </a:p>
          <a:p>
            <a:pPr lvl="1"/>
            <a:r>
              <a:t>Plasma: R. Assmann (DESY)</a:t>
            </a:r>
          </a:p>
          <a:p>
            <a:pPr lvl="1"/>
            <a:r>
              <a:t>RF: S. Bousson (IJCLab)</a:t>
            </a:r>
          </a:p>
          <a:p>
            <a:pPr lvl="1"/>
            <a:r>
              <a:t>Muons: D. Schulte (CERN)</a:t>
            </a:r>
          </a:p>
          <a:p>
            <a:pPr lvl="1"/>
            <a:r>
              <a:t>ERL: M. Klein (Liverpool)</a:t>
            </a:r>
          </a:p>
          <a:p>
            <a:pPr lvl="1"/>
            <a:r>
              <a:t>Diverse and international</a:t>
            </a:r>
            <a:br/>
            <a:r>
              <a:t>set of panel members now</a:t>
            </a:r>
            <a:br/>
            <a:r>
              <a:t>in place and starting work</a:t>
            </a:r>
          </a:p>
        </p:txBody>
      </p:sp>
      <p:sp>
        <p:nvSpPr>
          <p:cNvPr id="146" name="Slide Number"/>
          <p:cNvSpPr txBox="1">
            <a:spLocks noGrp="1"/>
          </p:cNvSpPr>
          <p:nvPr>
            <p:ph type="sldNum" sz="quarter" idx="2"/>
          </p:nvPr>
        </p:nvSpPr>
        <p:spPr>
          <a:xfrm>
            <a:off x="2046386" y="6456164"/>
            <a:ext cx="160735" cy="232172"/>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normAutofit fontScale="40000" lnSpcReduction="20000"/>
          </a:bodyPr>
          <a:lstStyle>
            <a:defPPr marL="0" marR="0" indent="0" algn="l" defTabSz="538120" rtl="0" fontAlgn="auto" latinLnBrk="1" hangingPunct="0">
              <a:lnSpc>
                <a:spcPct val="100000"/>
              </a:lnSpc>
              <a:spcBef>
                <a:spcPts val="0"/>
              </a:spcBef>
              <a:spcAft>
                <a:spcPts val="0"/>
              </a:spcAft>
              <a:buClrTx/>
              <a:buSzTx/>
              <a:buFontTx/>
              <a:buNone/>
              <a:tabLst/>
              <a:defRPr kumimoji="0" sz="1060" b="0" i="0" u="none" strike="noStrike" cap="none" spc="0" normalizeH="0" baseline="0">
                <a:ln>
                  <a:noFill/>
                </a:ln>
                <a:solidFill>
                  <a:srgbClr val="000000"/>
                </a:solidFill>
                <a:effectLst/>
                <a:uFillTx/>
              </a:defRPr>
            </a:defPPr>
            <a:lvl1pPr marL="0" marR="0" indent="0" algn="l" defTabSz="343798" rtl="0" fontAlgn="auto" latinLnBrk="0" hangingPunct="0">
              <a:lnSpc>
                <a:spcPct val="100000"/>
              </a:lnSpc>
              <a:spcBef>
                <a:spcPts val="1060"/>
              </a:spcBef>
              <a:spcAft>
                <a:spcPts val="0"/>
              </a:spcAft>
              <a:buClrTx/>
              <a:buSzTx/>
              <a:buFontTx/>
              <a:buNone/>
              <a:tabLst/>
              <a:defRPr kumimoji="0" sz="2118" b="0" i="0" u="none" strike="noStrike" cap="none" spc="0" normalizeH="0" baseline="0">
                <a:ln>
                  <a:noFill/>
                </a:ln>
                <a:solidFill>
                  <a:srgbClr val="005493"/>
                </a:solidFill>
                <a:effectLst/>
                <a:uFillTx/>
                <a:latin typeface="Palatino"/>
                <a:ea typeface="Palatino"/>
                <a:cs typeface="Palatino"/>
                <a:sym typeface="Palatino"/>
              </a:defRPr>
            </a:lvl1pPr>
            <a:lvl2pPr marL="194321" marR="0" indent="-179373" algn="l" defTabSz="343798" rtl="0" fontAlgn="auto" latinLnBrk="0" hangingPunct="0">
              <a:lnSpc>
                <a:spcPct val="100000"/>
              </a:lnSpc>
              <a:spcBef>
                <a:spcPts val="1060"/>
              </a:spcBef>
              <a:spcAft>
                <a:spcPts val="0"/>
              </a:spcAft>
              <a:buClrTx/>
              <a:buSzPct val="100000"/>
              <a:buFontTx/>
              <a:buChar char="•"/>
              <a:tabLst/>
              <a:defRPr kumimoji="0" sz="2118" b="0" i="0" u="none" strike="noStrike" cap="none" spc="0" normalizeH="0" baseline="0">
                <a:ln>
                  <a:noFill/>
                </a:ln>
                <a:solidFill>
                  <a:srgbClr val="005493"/>
                </a:solidFill>
                <a:effectLst/>
                <a:uFillTx/>
                <a:latin typeface="Palatino"/>
                <a:ea typeface="Palatino"/>
                <a:cs typeface="Palatino"/>
                <a:sym typeface="Palatino"/>
              </a:defRPr>
            </a:lvl2pPr>
            <a:lvl3pPr marL="358746" marR="0" indent="-134530" algn="l" defTabSz="343798" rtl="0" fontAlgn="auto" latinLnBrk="0" hangingPunct="0">
              <a:lnSpc>
                <a:spcPct val="100000"/>
              </a:lnSpc>
              <a:spcBef>
                <a:spcPts val="1060"/>
              </a:spcBef>
              <a:spcAft>
                <a:spcPts val="0"/>
              </a:spcAft>
              <a:buClrTx/>
              <a:buSzPct val="100000"/>
              <a:buFontTx/>
              <a:buChar char="•"/>
              <a:tabLst/>
              <a:defRPr kumimoji="0" sz="2118" b="0" i="0" u="none" strike="noStrike" cap="none" spc="0" normalizeH="0" baseline="0">
                <a:ln>
                  <a:noFill/>
                </a:ln>
                <a:solidFill>
                  <a:srgbClr val="005493"/>
                </a:solidFill>
                <a:effectLst/>
                <a:uFillTx/>
                <a:latin typeface="Palatino"/>
                <a:ea typeface="Palatino"/>
                <a:cs typeface="Palatino"/>
                <a:sym typeface="Palatino"/>
              </a:defRPr>
            </a:lvl3pPr>
            <a:lvl4pPr marL="568015" marR="0" indent="-134530" algn="l" defTabSz="343798" rtl="0" fontAlgn="auto" latinLnBrk="0" hangingPunct="0">
              <a:lnSpc>
                <a:spcPct val="100000"/>
              </a:lnSpc>
              <a:spcBef>
                <a:spcPts val="1060"/>
              </a:spcBef>
              <a:spcAft>
                <a:spcPts val="0"/>
              </a:spcAft>
              <a:buClrTx/>
              <a:buSzPct val="100000"/>
              <a:buFontTx/>
              <a:buChar char="•"/>
              <a:tabLst/>
              <a:defRPr kumimoji="0" sz="2118" b="0" i="0" u="none" strike="noStrike" cap="none" spc="0" normalizeH="0" baseline="0">
                <a:ln>
                  <a:noFill/>
                </a:ln>
                <a:solidFill>
                  <a:srgbClr val="005493"/>
                </a:solidFill>
                <a:effectLst/>
                <a:uFillTx/>
                <a:latin typeface="Palatino"/>
                <a:ea typeface="Palatino"/>
                <a:cs typeface="Palatino"/>
                <a:sym typeface="Palatino"/>
              </a:defRPr>
            </a:lvl4pPr>
            <a:lvl5pPr marL="0" marR="0" indent="807179" algn="l" defTabSz="343798" rtl="0" fontAlgn="auto" latinLnBrk="0" hangingPunct="0">
              <a:lnSpc>
                <a:spcPct val="100000"/>
              </a:lnSpc>
              <a:spcBef>
                <a:spcPts val="1060"/>
              </a:spcBef>
              <a:spcAft>
                <a:spcPts val="0"/>
              </a:spcAft>
              <a:buClrTx/>
              <a:buSzTx/>
              <a:buFontTx/>
              <a:buNone/>
              <a:tabLst/>
              <a:defRPr kumimoji="0" sz="2118" b="0" i="0" u="none" strike="noStrike" cap="none" spc="0" normalizeH="0" baseline="0">
                <a:ln>
                  <a:noFill/>
                </a:ln>
                <a:solidFill>
                  <a:srgbClr val="005493"/>
                </a:solidFill>
                <a:effectLst/>
                <a:uFillTx/>
                <a:latin typeface="Palatino"/>
                <a:ea typeface="Palatino"/>
                <a:cs typeface="Palatino"/>
                <a:sym typeface="Palatino"/>
              </a:defRPr>
            </a:lvl5pPr>
            <a:lvl6pPr marL="0" marR="0" indent="1008975" algn="l" defTabSz="343798" rtl="0" fontAlgn="auto" latinLnBrk="0" hangingPunct="0">
              <a:lnSpc>
                <a:spcPct val="100000"/>
              </a:lnSpc>
              <a:spcBef>
                <a:spcPts val="1060"/>
              </a:spcBef>
              <a:spcAft>
                <a:spcPts val="0"/>
              </a:spcAft>
              <a:buClrTx/>
              <a:buSzTx/>
              <a:buFontTx/>
              <a:buNone/>
              <a:tabLst/>
              <a:defRPr kumimoji="0" sz="2118" b="0" i="0" u="none" strike="noStrike" cap="none" spc="0" normalizeH="0" baseline="0">
                <a:ln>
                  <a:noFill/>
                </a:ln>
                <a:solidFill>
                  <a:srgbClr val="005493"/>
                </a:solidFill>
                <a:effectLst/>
                <a:uFillTx/>
                <a:latin typeface="Palatino"/>
                <a:ea typeface="Palatino"/>
                <a:cs typeface="Palatino"/>
                <a:sym typeface="Palatino"/>
              </a:defRPr>
            </a:lvl6pPr>
            <a:lvl7pPr marL="0" marR="0" indent="1210769" algn="l" defTabSz="343798" rtl="0" fontAlgn="auto" latinLnBrk="0" hangingPunct="0">
              <a:lnSpc>
                <a:spcPct val="100000"/>
              </a:lnSpc>
              <a:spcBef>
                <a:spcPts val="1060"/>
              </a:spcBef>
              <a:spcAft>
                <a:spcPts val="0"/>
              </a:spcAft>
              <a:buClrTx/>
              <a:buSzTx/>
              <a:buFontTx/>
              <a:buNone/>
              <a:tabLst/>
              <a:defRPr kumimoji="0" sz="2118" b="0" i="0" u="none" strike="noStrike" cap="none" spc="0" normalizeH="0" baseline="0">
                <a:ln>
                  <a:noFill/>
                </a:ln>
                <a:solidFill>
                  <a:srgbClr val="005493"/>
                </a:solidFill>
                <a:effectLst/>
                <a:uFillTx/>
                <a:latin typeface="Palatino"/>
                <a:ea typeface="Palatino"/>
                <a:cs typeface="Palatino"/>
                <a:sym typeface="Palatino"/>
              </a:defRPr>
            </a:lvl7pPr>
            <a:lvl8pPr marL="0" marR="0" indent="1412564" algn="l" defTabSz="343798" rtl="0" fontAlgn="auto" latinLnBrk="0" hangingPunct="0">
              <a:lnSpc>
                <a:spcPct val="100000"/>
              </a:lnSpc>
              <a:spcBef>
                <a:spcPts val="1060"/>
              </a:spcBef>
              <a:spcAft>
                <a:spcPts val="0"/>
              </a:spcAft>
              <a:buClrTx/>
              <a:buSzTx/>
              <a:buFontTx/>
              <a:buNone/>
              <a:tabLst/>
              <a:defRPr kumimoji="0" sz="2118" b="0" i="0" u="none" strike="noStrike" cap="none" spc="0" normalizeH="0" baseline="0">
                <a:ln>
                  <a:noFill/>
                </a:ln>
                <a:solidFill>
                  <a:srgbClr val="005493"/>
                </a:solidFill>
                <a:effectLst/>
                <a:uFillTx/>
                <a:latin typeface="Palatino"/>
                <a:ea typeface="Palatino"/>
                <a:cs typeface="Palatino"/>
                <a:sym typeface="Palatino"/>
              </a:defRPr>
            </a:lvl8pPr>
            <a:lvl9pPr marL="0" marR="0" indent="1614358" algn="l" defTabSz="343798" rtl="0" fontAlgn="auto" latinLnBrk="0" hangingPunct="0">
              <a:lnSpc>
                <a:spcPct val="100000"/>
              </a:lnSpc>
              <a:spcBef>
                <a:spcPts val="1060"/>
              </a:spcBef>
              <a:spcAft>
                <a:spcPts val="0"/>
              </a:spcAft>
              <a:buClrTx/>
              <a:buSzTx/>
              <a:buFontTx/>
              <a:buNone/>
              <a:tabLst/>
              <a:defRPr kumimoji="0" sz="2118" b="0" i="0" u="none" strike="noStrike" cap="none" spc="0" normalizeH="0" baseline="0">
                <a:ln>
                  <a:noFill/>
                </a:ln>
                <a:solidFill>
                  <a:srgbClr val="005493"/>
                </a:solidFill>
                <a:effectLst/>
                <a:uFillTx/>
                <a:latin typeface="Palatino"/>
                <a:ea typeface="Palatino"/>
                <a:cs typeface="Palatino"/>
                <a:sym typeface="Palatino"/>
              </a:defRPr>
            </a:lvl9pPr>
          </a:lstStyle>
          <a:p>
            <a:fld id="{86CB4B4D-7CA3-9044-876B-883B54F8677D}" type="slidenum">
              <a:t>10</a:t>
            </a:fld>
            <a:endParaRPr/>
          </a:p>
        </p:txBody>
      </p:sp>
      <p:pic>
        <p:nvPicPr>
          <p:cNvPr id="147" name="Stucture_v3.pdf" descr="Stucture_v3.pdf"/>
          <p:cNvPicPr>
            <a:picLocks noChangeAspect="1"/>
          </p:cNvPicPr>
          <p:nvPr/>
        </p:nvPicPr>
        <p:blipFill>
          <a:blip r:embed="rId2"/>
          <a:stretch>
            <a:fillRect/>
          </a:stretch>
        </p:blipFill>
        <p:spPr>
          <a:xfrm>
            <a:off x="5883117" y="2964904"/>
            <a:ext cx="4130493" cy="2975992"/>
          </a:xfrm>
          <a:prstGeom prst="rect">
            <a:avLst/>
          </a:prstGeom>
          <a:ln w="12700">
            <a:miter lim="400000"/>
          </a:ln>
        </p:spPr>
      </p:pic>
    </p:spTree>
    <p:extLst>
      <p:ext uri="{BB962C8B-B14F-4D97-AF65-F5344CB8AC3E}">
        <p14:creationId xmlns:p14="http://schemas.microsoft.com/office/powerpoint/2010/main" val="372569792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tatus, Timeline and Outcome"/>
          <p:cNvSpPr txBox="1">
            <a:spLocks noGrp="1"/>
          </p:cNvSpPr>
          <p:nvPr>
            <p:ph type="title"/>
          </p:nvPr>
        </p:nvSpPr>
        <p:spPr>
          <a:prstGeom prst="rect">
            <a:avLst/>
          </a:prstGeom>
        </p:spPr>
        <p:txBody>
          <a:bodyPr/>
          <a:lstStyle>
            <a:defPPr marL="0" marR="0" indent="0" algn="l" defTabSz="765353" rtl="0" fontAlgn="auto" latinLnBrk="1" hangingPunct="0">
              <a:lnSpc>
                <a:spcPct val="100000"/>
              </a:lnSpc>
              <a:spcBef>
                <a:spcPts val="0"/>
              </a:spcBef>
              <a:spcAft>
                <a:spcPts val="0"/>
              </a:spcAft>
              <a:buClrTx/>
              <a:buSzTx/>
              <a:buFontTx/>
              <a:buNone/>
              <a:tabLst/>
              <a:defRPr kumimoji="0" sz="1507" b="0" i="0" u="none" strike="noStrike" cap="none" spc="0" normalizeH="0" baseline="0">
                <a:ln>
                  <a:noFill/>
                </a:ln>
                <a:solidFill>
                  <a:srgbClr val="000000"/>
                </a:solidFill>
                <a:effectLst/>
                <a:uFillTx/>
              </a:defRPr>
            </a:defPPr>
            <a:lvl1pPr marL="0" marR="0" indent="0"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1pPr>
            <a:lvl2pPr marL="276377" marR="0" indent="-255118" algn="l" defTabSz="488975" rtl="0" fontAlgn="auto" latinLnBrk="0" hangingPunct="0">
              <a:lnSpc>
                <a:spcPct val="100000"/>
              </a:lnSpc>
              <a:spcBef>
                <a:spcPts val="1507"/>
              </a:spcBef>
              <a:spcAft>
                <a:spcPts val="0"/>
              </a:spcAft>
              <a:buClrTx/>
              <a:buSzPct val="100000"/>
              <a:buFontTx/>
              <a:buChar char="•"/>
              <a:tabLst/>
              <a:defRPr kumimoji="0" sz="3013" b="0" i="0" u="none" strike="noStrike" cap="none" spc="0" normalizeH="0" baseline="0">
                <a:ln>
                  <a:noFill/>
                </a:ln>
                <a:solidFill>
                  <a:srgbClr val="005493"/>
                </a:solidFill>
                <a:effectLst/>
                <a:uFillTx/>
                <a:latin typeface="Palatino"/>
                <a:ea typeface="Palatino"/>
                <a:cs typeface="Palatino"/>
                <a:sym typeface="Palatino"/>
              </a:defRPr>
            </a:lvl2pPr>
            <a:lvl3pPr marL="510235" marR="0" indent="-191338" algn="l" defTabSz="488975" rtl="0" fontAlgn="auto" latinLnBrk="0" hangingPunct="0">
              <a:lnSpc>
                <a:spcPct val="100000"/>
              </a:lnSpc>
              <a:spcBef>
                <a:spcPts val="1507"/>
              </a:spcBef>
              <a:spcAft>
                <a:spcPts val="0"/>
              </a:spcAft>
              <a:buClrTx/>
              <a:buSzPct val="100000"/>
              <a:buFontTx/>
              <a:buChar char="•"/>
              <a:tabLst/>
              <a:defRPr kumimoji="0" sz="3013" b="0" i="0" u="none" strike="noStrike" cap="none" spc="0" normalizeH="0" baseline="0">
                <a:ln>
                  <a:noFill/>
                </a:ln>
                <a:solidFill>
                  <a:srgbClr val="005493"/>
                </a:solidFill>
                <a:effectLst/>
                <a:uFillTx/>
                <a:latin typeface="Palatino"/>
                <a:ea typeface="Palatino"/>
                <a:cs typeface="Palatino"/>
                <a:sym typeface="Palatino"/>
              </a:defRPr>
            </a:lvl3pPr>
            <a:lvl4pPr marL="807872" marR="0" indent="-191338" algn="l" defTabSz="488975" rtl="0" fontAlgn="auto" latinLnBrk="0" hangingPunct="0">
              <a:lnSpc>
                <a:spcPct val="100000"/>
              </a:lnSpc>
              <a:spcBef>
                <a:spcPts val="1507"/>
              </a:spcBef>
              <a:spcAft>
                <a:spcPts val="0"/>
              </a:spcAft>
              <a:buClrTx/>
              <a:buSzPct val="100000"/>
              <a:buFontTx/>
              <a:buChar char="•"/>
              <a:tabLst/>
              <a:defRPr kumimoji="0" sz="3013" b="0" i="0" u="none" strike="noStrike" cap="none" spc="0" normalizeH="0" baseline="0">
                <a:ln>
                  <a:noFill/>
                </a:ln>
                <a:solidFill>
                  <a:srgbClr val="005493"/>
                </a:solidFill>
                <a:effectLst/>
                <a:uFillTx/>
                <a:latin typeface="Palatino"/>
                <a:ea typeface="Palatino"/>
                <a:cs typeface="Palatino"/>
                <a:sym typeface="Palatino"/>
              </a:defRPr>
            </a:lvl4pPr>
            <a:lvl5pPr marL="0" marR="0" indent="1148029"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5pPr>
            <a:lvl6pPr marL="0" marR="0" indent="1435037"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6pPr>
            <a:lvl7pPr marL="0" marR="0" indent="1722044"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7pPr>
            <a:lvl8pPr marL="0" marR="0" indent="2009051"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8pPr>
            <a:lvl9pPr marL="0" marR="0" indent="2296058"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9pPr>
          </a:lstStyle>
          <a:p>
            <a:r>
              <a:t>Status, Timeline and Outcome</a:t>
            </a:r>
          </a:p>
        </p:txBody>
      </p:sp>
      <p:sp>
        <p:nvSpPr>
          <p:cNvPr id="150" name="Process is really now starting in earnest…"/>
          <p:cNvSpPr txBox="1">
            <a:spLocks noGrp="1"/>
          </p:cNvSpPr>
          <p:nvPr>
            <p:ph type="body" idx="1"/>
          </p:nvPr>
        </p:nvSpPr>
        <p:spPr>
          <a:prstGeom prst="rect">
            <a:avLst/>
          </a:prstGeom>
        </p:spPr>
        <p:txBody>
          <a:bodyPr>
            <a:normAutofit fontScale="92500" lnSpcReduction="20000"/>
          </a:bodyPr>
          <a:lstStyle>
            <a:defPPr marL="0" marR="0" indent="0" algn="l" defTabSz="765353" rtl="0" fontAlgn="auto" latinLnBrk="1" hangingPunct="0">
              <a:lnSpc>
                <a:spcPct val="100000"/>
              </a:lnSpc>
              <a:spcBef>
                <a:spcPts val="0"/>
              </a:spcBef>
              <a:spcAft>
                <a:spcPts val="0"/>
              </a:spcAft>
              <a:buClrTx/>
              <a:buSzTx/>
              <a:buFontTx/>
              <a:buNone/>
              <a:tabLst/>
              <a:defRPr kumimoji="0" sz="1507" b="0" i="0" u="none" strike="noStrike" cap="none" spc="0" normalizeH="0" baseline="0">
                <a:ln>
                  <a:noFill/>
                </a:ln>
                <a:solidFill>
                  <a:srgbClr val="000000"/>
                </a:solidFill>
                <a:effectLst/>
                <a:uFillTx/>
              </a:defRPr>
            </a:defPPr>
            <a:lvl1pPr marL="0" marR="0" indent="0"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1pPr>
            <a:lvl2pPr marL="276377" marR="0" indent="-255118" algn="l" defTabSz="488975" rtl="0" fontAlgn="auto" latinLnBrk="0" hangingPunct="0">
              <a:lnSpc>
                <a:spcPct val="100000"/>
              </a:lnSpc>
              <a:spcBef>
                <a:spcPts val="1507"/>
              </a:spcBef>
              <a:spcAft>
                <a:spcPts val="0"/>
              </a:spcAft>
              <a:buClrTx/>
              <a:buSzPct val="100000"/>
              <a:buFontTx/>
              <a:buChar char="•"/>
              <a:tabLst/>
              <a:defRPr kumimoji="0" sz="3013" b="0" i="0" u="none" strike="noStrike" cap="none" spc="0" normalizeH="0" baseline="0">
                <a:ln>
                  <a:noFill/>
                </a:ln>
                <a:solidFill>
                  <a:srgbClr val="005493"/>
                </a:solidFill>
                <a:effectLst/>
                <a:uFillTx/>
                <a:latin typeface="Palatino"/>
                <a:ea typeface="Palatino"/>
                <a:cs typeface="Palatino"/>
                <a:sym typeface="Palatino"/>
              </a:defRPr>
            </a:lvl2pPr>
            <a:lvl3pPr marL="510235" marR="0" indent="-191338" algn="l" defTabSz="488975" rtl="0" fontAlgn="auto" latinLnBrk="0" hangingPunct="0">
              <a:lnSpc>
                <a:spcPct val="100000"/>
              </a:lnSpc>
              <a:spcBef>
                <a:spcPts val="1507"/>
              </a:spcBef>
              <a:spcAft>
                <a:spcPts val="0"/>
              </a:spcAft>
              <a:buClrTx/>
              <a:buSzPct val="100000"/>
              <a:buFontTx/>
              <a:buChar char="•"/>
              <a:tabLst/>
              <a:defRPr kumimoji="0" sz="3013" b="0" i="0" u="none" strike="noStrike" cap="none" spc="0" normalizeH="0" baseline="0">
                <a:ln>
                  <a:noFill/>
                </a:ln>
                <a:solidFill>
                  <a:srgbClr val="005493"/>
                </a:solidFill>
                <a:effectLst/>
                <a:uFillTx/>
                <a:latin typeface="Palatino"/>
                <a:ea typeface="Palatino"/>
                <a:cs typeface="Palatino"/>
                <a:sym typeface="Palatino"/>
              </a:defRPr>
            </a:lvl3pPr>
            <a:lvl4pPr marL="807872" marR="0" indent="-191338" algn="l" defTabSz="488975" rtl="0" fontAlgn="auto" latinLnBrk="0" hangingPunct="0">
              <a:lnSpc>
                <a:spcPct val="100000"/>
              </a:lnSpc>
              <a:spcBef>
                <a:spcPts val="1507"/>
              </a:spcBef>
              <a:spcAft>
                <a:spcPts val="0"/>
              </a:spcAft>
              <a:buClrTx/>
              <a:buSzPct val="100000"/>
              <a:buFontTx/>
              <a:buChar char="•"/>
              <a:tabLst/>
              <a:defRPr kumimoji="0" sz="3013" b="0" i="0" u="none" strike="noStrike" cap="none" spc="0" normalizeH="0" baseline="0">
                <a:ln>
                  <a:noFill/>
                </a:ln>
                <a:solidFill>
                  <a:srgbClr val="005493"/>
                </a:solidFill>
                <a:effectLst/>
                <a:uFillTx/>
                <a:latin typeface="Palatino"/>
                <a:ea typeface="Palatino"/>
                <a:cs typeface="Palatino"/>
                <a:sym typeface="Palatino"/>
              </a:defRPr>
            </a:lvl4pPr>
            <a:lvl5pPr marL="0" marR="0" indent="1148029"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5pPr>
            <a:lvl6pPr marL="0" marR="0" indent="1435037"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6pPr>
            <a:lvl7pPr marL="0" marR="0" indent="1722044"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7pPr>
            <a:lvl8pPr marL="0" marR="0" indent="2009051"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8pPr>
            <a:lvl9pPr marL="0" marR="0" indent="2296058"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9pPr>
          </a:lstStyle>
          <a:p>
            <a:pPr marL="184301" indent="-168944" defTabSz="353246">
              <a:spcBef>
                <a:spcPts val="844"/>
              </a:spcBef>
              <a:defRPr sz="2752"/>
            </a:pPr>
            <a:r>
              <a:t>Process is really now starting in earnest</a:t>
            </a:r>
          </a:p>
          <a:p>
            <a:pPr marL="391642" lvl="1" indent="-161264" defTabSz="353246">
              <a:spcBef>
                <a:spcPts val="211"/>
              </a:spcBef>
              <a:defRPr sz="2236"/>
            </a:pPr>
            <a:r>
              <a:t>Panels are now fully populated, initial meetings have taken place</a:t>
            </a:r>
          </a:p>
          <a:p>
            <a:pPr marL="391642" lvl="1" indent="-161264" defTabSz="353246">
              <a:spcBef>
                <a:spcPts val="211"/>
              </a:spcBef>
              <a:defRPr sz="2236"/>
            </a:pPr>
            <a:r>
              <a:t>List of workshops and input sessions being populated: </a:t>
            </a:r>
          </a:p>
          <a:p>
            <a:pPr marL="591303" lvl="2" indent="-145906" defTabSz="353246">
              <a:spcBef>
                <a:spcPts val="211"/>
              </a:spcBef>
              <a:defRPr sz="1720"/>
            </a:pPr>
            <a:r>
              <a:t>https://indico.cern.ch/category/13700/ </a:t>
            </a:r>
          </a:p>
          <a:p>
            <a:pPr marL="391642" lvl="1" indent="-161264" defTabSz="353246">
              <a:spcBef>
                <a:spcPts val="211"/>
              </a:spcBef>
              <a:defRPr sz="2236"/>
            </a:pPr>
            <a:r>
              <a:t>Key questions and issues being identified</a:t>
            </a:r>
          </a:p>
          <a:p>
            <a:pPr marL="184301" indent="-168944" defTabSz="353246">
              <a:spcBef>
                <a:spcPts val="844"/>
              </a:spcBef>
              <a:defRPr sz="2752"/>
            </a:pPr>
            <a:r>
              <a:t>Timeline</a:t>
            </a:r>
          </a:p>
          <a:p>
            <a:pPr marL="391642" lvl="1" indent="-161264" defTabSz="353246">
              <a:spcBef>
                <a:spcPts val="211"/>
              </a:spcBef>
              <a:defRPr sz="2236"/>
            </a:pPr>
            <a:r>
              <a:t>March: Council confirmation of roadmap scope and process</a:t>
            </a:r>
          </a:p>
          <a:p>
            <a:pPr marL="591303" lvl="2" indent="-145906" defTabSz="353246">
              <a:spcBef>
                <a:spcPts val="211"/>
              </a:spcBef>
              <a:defRPr sz="1720"/>
            </a:pPr>
            <a:r>
              <a:t>Emphasis on ‘inclusivity across the community’</a:t>
            </a:r>
          </a:p>
          <a:p>
            <a:pPr marL="391642" lvl="1" indent="-161264" defTabSz="353246">
              <a:spcBef>
                <a:spcPts val="211"/>
              </a:spcBef>
              <a:defRPr sz="2236"/>
            </a:pPr>
            <a:r>
              <a:t>June: SPC update</a:t>
            </a:r>
          </a:p>
          <a:p>
            <a:pPr marL="391642" lvl="1" indent="-161264" defTabSz="353246">
              <a:spcBef>
                <a:spcPts val="211"/>
              </a:spcBef>
              <a:defRPr sz="2236"/>
            </a:pPr>
            <a:r>
              <a:t>June: proposed public workshop for HEP community (NEW)</a:t>
            </a:r>
          </a:p>
          <a:p>
            <a:pPr marL="391642" lvl="1" indent="-161264" defTabSz="353246">
              <a:spcBef>
                <a:spcPts val="211"/>
              </a:spcBef>
              <a:defRPr sz="2236"/>
            </a:pPr>
            <a:r>
              <a:t>July: Presentation of progress at EPS-HEP conference for feedback</a:t>
            </a:r>
          </a:p>
          <a:p>
            <a:pPr marL="391642" lvl="1" indent="-161264" defTabSz="353246">
              <a:spcBef>
                <a:spcPts val="211"/>
              </a:spcBef>
              <a:defRPr sz="2236"/>
            </a:pPr>
            <a:r>
              <a:t>September: Present interim findings to SPC / Council (facts, not priorities or plan)</a:t>
            </a:r>
          </a:p>
          <a:p>
            <a:pPr marL="391642" lvl="1" indent="-161264" defTabSz="353246">
              <a:spcBef>
                <a:spcPts val="211"/>
              </a:spcBef>
              <a:defRPr sz="2236"/>
            </a:pPr>
            <a:r>
              <a:t>December: Council approval of final report, definition of next steps</a:t>
            </a:r>
          </a:p>
          <a:p>
            <a:pPr marL="184301" indent="-168944" defTabSz="353246">
              <a:spcBef>
                <a:spcPts val="844"/>
              </a:spcBef>
              <a:defRPr sz="2752"/>
            </a:pPr>
            <a:r>
              <a:t>Outcome</a:t>
            </a:r>
          </a:p>
          <a:p>
            <a:pPr marL="391642" lvl="1" indent="-161264" defTabSz="353246">
              <a:spcBef>
                <a:spcPts val="211"/>
              </a:spcBef>
              <a:defRPr sz="2236"/>
            </a:pPr>
            <a:r>
              <a:t>Yellow report summarising work of the panels and synthetic conclusions</a:t>
            </a:r>
          </a:p>
          <a:p>
            <a:pPr marL="591303" lvl="2" indent="-145906" defTabSz="353246">
              <a:spcBef>
                <a:spcPts val="211"/>
              </a:spcBef>
              <a:defRPr sz="1720"/>
            </a:pPr>
            <a:r>
              <a:t>We may wish to include additional thoughts / material on ‘cross-cutting’ issues, e.g. training</a:t>
            </a:r>
          </a:p>
          <a:p>
            <a:pPr marL="591303" lvl="2" indent="-145906" defTabSz="353246">
              <a:spcBef>
                <a:spcPts val="211"/>
              </a:spcBef>
              <a:defRPr sz="1720"/>
            </a:pPr>
            <a:r>
              <a:t>Clear that ‘preparatory documents’ may be of publishable quality</a:t>
            </a:r>
          </a:p>
          <a:p>
            <a:pPr marL="391642" lvl="1" indent="-161264" defTabSz="353246">
              <a:spcBef>
                <a:spcPts val="211"/>
              </a:spcBef>
              <a:defRPr sz="2236"/>
            </a:pPr>
            <a:r>
              <a:t>SPC / Council recommendations on priorities and next steps</a:t>
            </a:r>
          </a:p>
        </p:txBody>
      </p:sp>
      <p:sp>
        <p:nvSpPr>
          <p:cNvPr id="151" name="Slide Number"/>
          <p:cNvSpPr txBox="1">
            <a:spLocks noGrp="1"/>
          </p:cNvSpPr>
          <p:nvPr>
            <p:ph type="sldNum" sz="quarter" idx="2"/>
          </p:nvPr>
        </p:nvSpPr>
        <p:spPr>
          <a:xfrm>
            <a:off x="2046386" y="6456164"/>
            <a:ext cx="160735" cy="232172"/>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normAutofit fontScale="40000" lnSpcReduction="20000"/>
          </a:bodyPr>
          <a:lstStyle>
            <a:defPPr marL="0" marR="0" indent="0" algn="l" defTabSz="538120" rtl="0" fontAlgn="auto" latinLnBrk="1" hangingPunct="0">
              <a:lnSpc>
                <a:spcPct val="100000"/>
              </a:lnSpc>
              <a:spcBef>
                <a:spcPts val="0"/>
              </a:spcBef>
              <a:spcAft>
                <a:spcPts val="0"/>
              </a:spcAft>
              <a:buClrTx/>
              <a:buSzTx/>
              <a:buFontTx/>
              <a:buNone/>
              <a:tabLst/>
              <a:defRPr kumimoji="0" sz="1060" b="0" i="0" u="none" strike="noStrike" cap="none" spc="0" normalizeH="0" baseline="0">
                <a:ln>
                  <a:noFill/>
                </a:ln>
                <a:solidFill>
                  <a:srgbClr val="000000"/>
                </a:solidFill>
                <a:effectLst/>
                <a:uFillTx/>
              </a:defRPr>
            </a:defPPr>
            <a:lvl1pPr marL="0" marR="0" indent="0" algn="l" defTabSz="343798" rtl="0" fontAlgn="auto" latinLnBrk="0" hangingPunct="0">
              <a:lnSpc>
                <a:spcPct val="100000"/>
              </a:lnSpc>
              <a:spcBef>
                <a:spcPts val="1060"/>
              </a:spcBef>
              <a:spcAft>
                <a:spcPts val="0"/>
              </a:spcAft>
              <a:buClrTx/>
              <a:buSzTx/>
              <a:buFontTx/>
              <a:buNone/>
              <a:tabLst/>
              <a:defRPr kumimoji="0" sz="2118" b="0" i="0" u="none" strike="noStrike" cap="none" spc="0" normalizeH="0" baseline="0">
                <a:ln>
                  <a:noFill/>
                </a:ln>
                <a:solidFill>
                  <a:srgbClr val="005493"/>
                </a:solidFill>
                <a:effectLst/>
                <a:uFillTx/>
                <a:latin typeface="Palatino"/>
                <a:ea typeface="Palatino"/>
                <a:cs typeface="Palatino"/>
                <a:sym typeface="Palatino"/>
              </a:defRPr>
            </a:lvl1pPr>
            <a:lvl2pPr marL="194321" marR="0" indent="-179373" algn="l" defTabSz="343798" rtl="0" fontAlgn="auto" latinLnBrk="0" hangingPunct="0">
              <a:lnSpc>
                <a:spcPct val="100000"/>
              </a:lnSpc>
              <a:spcBef>
                <a:spcPts val="1060"/>
              </a:spcBef>
              <a:spcAft>
                <a:spcPts val="0"/>
              </a:spcAft>
              <a:buClrTx/>
              <a:buSzPct val="100000"/>
              <a:buFontTx/>
              <a:buChar char="•"/>
              <a:tabLst/>
              <a:defRPr kumimoji="0" sz="2118" b="0" i="0" u="none" strike="noStrike" cap="none" spc="0" normalizeH="0" baseline="0">
                <a:ln>
                  <a:noFill/>
                </a:ln>
                <a:solidFill>
                  <a:srgbClr val="005493"/>
                </a:solidFill>
                <a:effectLst/>
                <a:uFillTx/>
                <a:latin typeface="Palatino"/>
                <a:ea typeface="Palatino"/>
                <a:cs typeface="Palatino"/>
                <a:sym typeface="Palatino"/>
              </a:defRPr>
            </a:lvl2pPr>
            <a:lvl3pPr marL="358746" marR="0" indent="-134530" algn="l" defTabSz="343798" rtl="0" fontAlgn="auto" latinLnBrk="0" hangingPunct="0">
              <a:lnSpc>
                <a:spcPct val="100000"/>
              </a:lnSpc>
              <a:spcBef>
                <a:spcPts val="1060"/>
              </a:spcBef>
              <a:spcAft>
                <a:spcPts val="0"/>
              </a:spcAft>
              <a:buClrTx/>
              <a:buSzPct val="100000"/>
              <a:buFontTx/>
              <a:buChar char="•"/>
              <a:tabLst/>
              <a:defRPr kumimoji="0" sz="2118" b="0" i="0" u="none" strike="noStrike" cap="none" spc="0" normalizeH="0" baseline="0">
                <a:ln>
                  <a:noFill/>
                </a:ln>
                <a:solidFill>
                  <a:srgbClr val="005493"/>
                </a:solidFill>
                <a:effectLst/>
                <a:uFillTx/>
                <a:latin typeface="Palatino"/>
                <a:ea typeface="Palatino"/>
                <a:cs typeface="Palatino"/>
                <a:sym typeface="Palatino"/>
              </a:defRPr>
            </a:lvl3pPr>
            <a:lvl4pPr marL="568015" marR="0" indent="-134530" algn="l" defTabSz="343798" rtl="0" fontAlgn="auto" latinLnBrk="0" hangingPunct="0">
              <a:lnSpc>
                <a:spcPct val="100000"/>
              </a:lnSpc>
              <a:spcBef>
                <a:spcPts val="1060"/>
              </a:spcBef>
              <a:spcAft>
                <a:spcPts val="0"/>
              </a:spcAft>
              <a:buClrTx/>
              <a:buSzPct val="100000"/>
              <a:buFontTx/>
              <a:buChar char="•"/>
              <a:tabLst/>
              <a:defRPr kumimoji="0" sz="2118" b="0" i="0" u="none" strike="noStrike" cap="none" spc="0" normalizeH="0" baseline="0">
                <a:ln>
                  <a:noFill/>
                </a:ln>
                <a:solidFill>
                  <a:srgbClr val="005493"/>
                </a:solidFill>
                <a:effectLst/>
                <a:uFillTx/>
                <a:latin typeface="Palatino"/>
                <a:ea typeface="Palatino"/>
                <a:cs typeface="Palatino"/>
                <a:sym typeface="Palatino"/>
              </a:defRPr>
            </a:lvl4pPr>
            <a:lvl5pPr marL="0" marR="0" indent="807179" algn="l" defTabSz="343798" rtl="0" fontAlgn="auto" latinLnBrk="0" hangingPunct="0">
              <a:lnSpc>
                <a:spcPct val="100000"/>
              </a:lnSpc>
              <a:spcBef>
                <a:spcPts val="1060"/>
              </a:spcBef>
              <a:spcAft>
                <a:spcPts val="0"/>
              </a:spcAft>
              <a:buClrTx/>
              <a:buSzTx/>
              <a:buFontTx/>
              <a:buNone/>
              <a:tabLst/>
              <a:defRPr kumimoji="0" sz="2118" b="0" i="0" u="none" strike="noStrike" cap="none" spc="0" normalizeH="0" baseline="0">
                <a:ln>
                  <a:noFill/>
                </a:ln>
                <a:solidFill>
                  <a:srgbClr val="005493"/>
                </a:solidFill>
                <a:effectLst/>
                <a:uFillTx/>
                <a:latin typeface="Palatino"/>
                <a:ea typeface="Palatino"/>
                <a:cs typeface="Palatino"/>
                <a:sym typeface="Palatino"/>
              </a:defRPr>
            </a:lvl5pPr>
            <a:lvl6pPr marL="0" marR="0" indent="1008975" algn="l" defTabSz="343798" rtl="0" fontAlgn="auto" latinLnBrk="0" hangingPunct="0">
              <a:lnSpc>
                <a:spcPct val="100000"/>
              </a:lnSpc>
              <a:spcBef>
                <a:spcPts val="1060"/>
              </a:spcBef>
              <a:spcAft>
                <a:spcPts val="0"/>
              </a:spcAft>
              <a:buClrTx/>
              <a:buSzTx/>
              <a:buFontTx/>
              <a:buNone/>
              <a:tabLst/>
              <a:defRPr kumimoji="0" sz="2118" b="0" i="0" u="none" strike="noStrike" cap="none" spc="0" normalizeH="0" baseline="0">
                <a:ln>
                  <a:noFill/>
                </a:ln>
                <a:solidFill>
                  <a:srgbClr val="005493"/>
                </a:solidFill>
                <a:effectLst/>
                <a:uFillTx/>
                <a:latin typeface="Palatino"/>
                <a:ea typeface="Palatino"/>
                <a:cs typeface="Palatino"/>
                <a:sym typeface="Palatino"/>
              </a:defRPr>
            </a:lvl6pPr>
            <a:lvl7pPr marL="0" marR="0" indent="1210769" algn="l" defTabSz="343798" rtl="0" fontAlgn="auto" latinLnBrk="0" hangingPunct="0">
              <a:lnSpc>
                <a:spcPct val="100000"/>
              </a:lnSpc>
              <a:spcBef>
                <a:spcPts val="1060"/>
              </a:spcBef>
              <a:spcAft>
                <a:spcPts val="0"/>
              </a:spcAft>
              <a:buClrTx/>
              <a:buSzTx/>
              <a:buFontTx/>
              <a:buNone/>
              <a:tabLst/>
              <a:defRPr kumimoji="0" sz="2118" b="0" i="0" u="none" strike="noStrike" cap="none" spc="0" normalizeH="0" baseline="0">
                <a:ln>
                  <a:noFill/>
                </a:ln>
                <a:solidFill>
                  <a:srgbClr val="005493"/>
                </a:solidFill>
                <a:effectLst/>
                <a:uFillTx/>
                <a:latin typeface="Palatino"/>
                <a:ea typeface="Palatino"/>
                <a:cs typeface="Palatino"/>
                <a:sym typeface="Palatino"/>
              </a:defRPr>
            </a:lvl7pPr>
            <a:lvl8pPr marL="0" marR="0" indent="1412564" algn="l" defTabSz="343798" rtl="0" fontAlgn="auto" latinLnBrk="0" hangingPunct="0">
              <a:lnSpc>
                <a:spcPct val="100000"/>
              </a:lnSpc>
              <a:spcBef>
                <a:spcPts val="1060"/>
              </a:spcBef>
              <a:spcAft>
                <a:spcPts val="0"/>
              </a:spcAft>
              <a:buClrTx/>
              <a:buSzTx/>
              <a:buFontTx/>
              <a:buNone/>
              <a:tabLst/>
              <a:defRPr kumimoji="0" sz="2118" b="0" i="0" u="none" strike="noStrike" cap="none" spc="0" normalizeH="0" baseline="0">
                <a:ln>
                  <a:noFill/>
                </a:ln>
                <a:solidFill>
                  <a:srgbClr val="005493"/>
                </a:solidFill>
                <a:effectLst/>
                <a:uFillTx/>
                <a:latin typeface="Palatino"/>
                <a:ea typeface="Palatino"/>
                <a:cs typeface="Palatino"/>
                <a:sym typeface="Palatino"/>
              </a:defRPr>
            </a:lvl8pPr>
            <a:lvl9pPr marL="0" marR="0" indent="1614358" algn="l" defTabSz="343798" rtl="0" fontAlgn="auto" latinLnBrk="0" hangingPunct="0">
              <a:lnSpc>
                <a:spcPct val="100000"/>
              </a:lnSpc>
              <a:spcBef>
                <a:spcPts val="1060"/>
              </a:spcBef>
              <a:spcAft>
                <a:spcPts val="0"/>
              </a:spcAft>
              <a:buClrTx/>
              <a:buSzTx/>
              <a:buFontTx/>
              <a:buNone/>
              <a:tabLst/>
              <a:defRPr kumimoji="0" sz="2118" b="0" i="0" u="none" strike="noStrike" cap="none" spc="0" normalizeH="0" baseline="0">
                <a:ln>
                  <a:noFill/>
                </a:ln>
                <a:solidFill>
                  <a:srgbClr val="005493"/>
                </a:solidFill>
                <a:effectLst/>
                <a:uFillTx/>
                <a:latin typeface="Palatino"/>
                <a:ea typeface="Palatino"/>
                <a:cs typeface="Palatino"/>
                <a:sym typeface="Palatino"/>
              </a:defRPr>
            </a:lvl9pPr>
          </a:lstStyle>
          <a:p>
            <a:fld id="{86CB4B4D-7CA3-9044-876B-883B54F8677D}" type="slidenum">
              <a:t>11</a:t>
            </a:fld>
            <a:endParaRPr/>
          </a:p>
        </p:txBody>
      </p:sp>
    </p:spTree>
    <p:extLst>
      <p:ext uri="{BB962C8B-B14F-4D97-AF65-F5344CB8AC3E}">
        <p14:creationId xmlns:p14="http://schemas.microsoft.com/office/powerpoint/2010/main" val="2971194664"/>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C9043-F1FD-4C84-9767-A3225D3F9C60}"/>
              </a:ext>
            </a:extLst>
          </p:cNvPr>
          <p:cNvSpPr>
            <a:spLocks noGrp="1"/>
          </p:cNvSpPr>
          <p:nvPr>
            <p:ph type="title"/>
          </p:nvPr>
        </p:nvSpPr>
        <p:spPr/>
        <p:txBody>
          <a:bodyPr/>
          <a:lstStyle/>
          <a:p>
            <a:r>
              <a:rPr lang="en-GB" dirty="0"/>
              <a:t>PPTAP Membership</a:t>
            </a:r>
          </a:p>
        </p:txBody>
      </p:sp>
      <p:sp>
        <p:nvSpPr>
          <p:cNvPr id="3" name="Content Placeholder 2">
            <a:extLst>
              <a:ext uri="{FF2B5EF4-FFF2-40B4-BE49-F238E27FC236}">
                <a16:creationId xmlns:a16="http://schemas.microsoft.com/office/drawing/2014/main" id="{CA368B5D-5224-4663-8330-EF06B1760B3E}"/>
              </a:ext>
            </a:extLst>
          </p:cNvPr>
          <p:cNvSpPr>
            <a:spLocks noGrp="1"/>
          </p:cNvSpPr>
          <p:nvPr>
            <p:ph sz="half" idx="1"/>
          </p:nvPr>
        </p:nvSpPr>
        <p:spPr>
          <a:xfrm>
            <a:off x="746100" y="1458015"/>
            <a:ext cx="5181600" cy="1970985"/>
          </a:xfrm>
        </p:spPr>
        <p:txBody>
          <a:bodyPr>
            <a:normAutofit/>
          </a:bodyPr>
          <a:lstStyle/>
          <a:p>
            <a:pPr marL="0" indent="0">
              <a:buNone/>
            </a:pPr>
            <a:r>
              <a:rPr lang="en-GB" sz="2200" b="1" dirty="0"/>
              <a:t>Accelerators</a:t>
            </a:r>
            <a:br>
              <a:rPr lang="en-GB" sz="2200" b="1" dirty="0"/>
            </a:br>
            <a:r>
              <a:rPr lang="en-GB" sz="2200" dirty="0"/>
              <a:t>Prof</a:t>
            </a:r>
            <a:r>
              <a:rPr lang="en-GB" sz="2200" b="1" dirty="0"/>
              <a:t> </a:t>
            </a:r>
            <a:r>
              <a:rPr lang="en-GB" sz="2200" dirty="0"/>
              <a:t>Deepa Angal-Kalinin, </a:t>
            </a:r>
            <a:r>
              <a:rPr lang="en-GB" sz="2200" dirty="0" err="1"/>
              <a:t>ASTeC</a:t>
            </a:r>
            <a:r>
              <a:rPr lang="en-GB" sz="2200" dirty="0"/>
              <a:t> STFC </a:t>
            </a:r>
            <a:br>
              <a:rPr lang="en-GB" sz="2200" dirty="0"/>
            </a:br>
            <a:r>
              <a:rPr lang="en-GB" sz="2200" dirty="0"/>
              <a:t>Prof Robert Appleby, Manchester </a:t>
            </a:r>
            <a:br>
              <a:rPr lang="en-GB" sz="2200" dirty="0"/>
            </a:br>
            <a:r>
              <a:rPr lang="en-GB" sz="2200" dirty="0"/>
              <a:t>Dr Chris Rogers, ISIS STFC</a:t>
            </a:r>
            <a:br>
              <a:rPr lang="en-GB" sz="2200" dirty="0"/>
            </a:br>
            <a:r>
              <a:rPr lang="en-GB" sz="2200" dirty="0"/>
              <a:t>Ben Shepherd, </a:t>
            </a:r>
            <a:r>
              <a:rPr lang="en-GB" sz="2200" dirty="0" err="1"/>
              <a:t>ASTeC</a:t>
            </a:r>
            <a:r>
              <a:rPr lang="en-GB" sz="2200" dirty="0"/>
              <a:t> STFC</a:t>
            </a:r>
            <a:br>
              <a:rPr lang="en-GB" sz="2200" dirty="0"/>
            </a:br>
            <a:r>
              <a:rPr lang="en-GB" sz="2200" dirty="0"/>
              <a:t>Prof Matthew Wing, UCL</a:t>
            </a:r>
          </a:p>
        </p:txBody>
      </p:sp>
      <p:sp>
        <p:nvSpPr>
          <p:cNvPr id="4" name="Content Placeholder 3">
            <a:extLst>
              <a:ext uri="{FF2B5EF4-FFF2-40B4-BE49-F238E27FC236}">
                <a16:creationId xmlns:a16="http://schemas.microsoft.com/office/drawing/2014/main" id="{DBEB7DC2-DFD8-4248-B840-D714D6A7DC50}"/>
              </a:ext>
            </a:extLst>
          </p:cNvPr>
          <p:cNvSpPr>
            <a:spLocks noGrp="1"/>
          </p:cNvSpPr>
          <p:nvPr>
            <p:ph sz="half" idx="2"/>
          </p:nvPr>
        </p:nvSpPr>
        <p:spPr>
          <a:xfrm>
            <a:off x="6366502" y="1556496"/>
            <a:ext cx="5181600" cy="2899128"/>
          </a:xfrm>
        </p:spPr>
        <p:txBody>
          <a:bodyPr>
            <a:normAutofit/>
          </a:bodyPr>
          <a:lstStyle/>
          <a:p>
            <a:pPr marL="0" indent="0">
              <a:buNone/>
            </a:pPr>
            <a:r>
              <a:rPr lang="en-GB" sz="2200" b="1" dirty="0"/>
              <a:t>Detectors</a:t>
            </a:r>
            <a:br>
              <a:rPr lang="en-GB" sz="2200" b="1" dirty="0"/>
            </a:br>
            <a:r>
              <a:rPr lang="en-GB" sz="2200" dirty="0"/>
              <a:t>Prof Adrian Bevan, Queen Mary </a:t>
            </a:r>
            <a:br>
              <a:rPr lang="en-GB" sz="2200" dirty="0"/>
            </a:br>
            <a:r>
              <a:rPr lang="en-GB" sz="2200" dirty="0"/>
              <a:t>Prof Kai Bongs, Birmingham</a:t>
            </a:r>
            <a:br>
              <a:rPr lang="en-GB" sz="2200" dirty="0"/>
            </a:br>
            <a:r>
              <a:rPr lang="en-GB" sz="2200" dirty="0"/>
              <a:t>Rob Halsall, Technology STFC</a:t>
            </a:r>
            <a:br>
              <a:rPr lang="en-GB" sz="2200" dirty="0"/>
            </a:br>
            <a:r>
              <a:rPr lang="en-GB" sz="2200" dirty="0"/>
              <a:t>Dr Kimberley Palladino, Oxford</a:t>
            </a:r>
            <a:br>
              <a:rPr lang="en-GB" sz="2200" dirty="0"/>
            </a:br>
            <a:r>
              <a:rPr lang="en-GB" sz="2200" dirty="0"/>
              <a:t>Dr Angela Romano, Birmingham   	  Dr Craig Sawyer         		  Dr Eva </a:t>
            </a:r>
            <a:r>
              <a:rPr lang="en-GB" sz="2200" dirty="0" err="1"/>
              <a:t>Vilella-Figueras</a:t>
            </a:r>
            <a:r>
              <a:rPr lang="en-GB" sz="2200" dirty="0"/>
              <a:t>, Liverpool</a:t>
            </a:r>
            <a:br>
              <a:rPr lang="en-GB" sz="2200" dirty="0"/>
            </a:br>
            <a:r>
              <a:rPr lang="en-GB" sz="2400" dirty="0"/>
              <a:t>Prof</a:t>
            </a:r>
            <a:r>
              <a:rPr lang="en-GB" sz="2200" dirty="0"/>
              <a:t> </a:t>
            </a:r>
            <a:r>
              <a:rPr lang="en-GB" sz="2200" dirty="0" err="1"/>
              <a:t>Iacopo</a:t>
            </a:r>
            <a:r>
              <a:rPr lang="en-GB" sz="2200" dirty="0"/>
              <a:t> </a:t>
            </a:r>
            <a:r>
              <a:rPr lang="en-GB" sz="2200" dirty="0" err="1"/>
              <a:t>Vivarelli</a:t>
            </a:r>
            <a:r>
              <a:rPr lang="en-GB" sz="2200" dirty="0"/>
              <a:t>, Sussex</a:t>
            </a:r>
          </a:p>
        </p:txBody>
      </p:sp>
      <p:sp>
        <p:nvSpPr>
          <p:cNvPr id="5" name="Content Placeholder 3">
            <a:extLst>
              <a:ext uri="{FF2B5EF4-FFF2-40B4-BE49-F238E27FC236}">
                <a16:creationId xmlns:a16="http://schemas.microsoft.com/office/drawing/2014/main" id="{182F77BC-EC26-4BB7-9F28-76FD4C266A28}"/>
              </a:ext>
            </a:extLst>
          </p:cNvPr>
          <p:cNvSpPr txBox="1">
            <a:spLocks/>
          </p:cNvSpPr>
          <p:nvPr/>
        </p:nvSpPr>
        <p:spPr>
          <a:xfrm>
            <a:off x="753387" y="4399903"/>
            <a:ext cx="5181600" cy="253169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200" b="1" dirty="0"/>
              <a:t>Observers</a:t>
            </a:r>
            <a:br>
              <a:rPr lang="en-GB" sz="2200" b="1" dirty="0"/>
            </a:br>
            <a:r>
              <a:rPr lang="en-GB" sz="2200" dirty="0">
                <a:ea typeface="Calibri" panose="020F0502020204030204" pitchFamily="34" charset="0"/>
              </a:rPr>
              <a:t>Prof Phil Burrows, JAI</a:t>
            </a:r>
            <a:br>
              <a:rPr lang="en-GB" sz="2200" dirty="0">
                <a:ea typeface="Calibri" panose="020F0502020204030204" pitchFamily="34" charset="0"/>
              </a:rPr>
            </a:br>
            <a:r>
              <a:rPr lang="en-GB" sz="2200" dirty="0">
                <a:ea typeface="Calibri" panose="020F0502020204030204" pitchFamily="34" charset="0"/>
              </a:rPr>
              <a:t>Prof Jim Clarke, </a:t>
            </a:r>
            <a:r>
              <a:rPr lang="en-GB" sz="2200" dirty="0" err="1">
                <a:ea typeface="Calibri" panose="020F0502020204030204" pitchFamily="34" charset="0"/>
              </a:rPr>
              <a:t>ASTeC</a:t>
            </a:r>
            <a:r>
              <a:rPr lang="en-GB" sz="2200" dirty="0">
                <a:ea typeface="Calibri" panose="020F0502020204030204" pitchFamily="34" charset="0"/>
              </a:rPr>
              <a:t> STFC</a:t>
            </a:r>
            <a:br>
              <a:rPr lang="en-GB" sz="2200" dirty="0">
                <a:ea typeface="Calibri" panose="020F0502020204030204" pitchFamily="34" charset="0"/>
              </a:rPr>
            </a:br>
            <a:r>
              <a:rPr lang="en-GB" sz="2200" dirty="0">
                <a:ea typeface="Calibri" panose="020F0502020204030204" pitchFamily="34" charset="0"/>
              </a:rPr>
              <a:t>Charlotte Jamieson, PD, STFC</a:t>
            </a:r>
            <a:endParaRPr lang="en-GB" sz="2200" dirty="0"/>
          </a:p>
        </p:txBody>
      </p:sp>
      <p:sp>
        <p:nvSpPr>
          <p:cNvPr id="6" name="Content Placeholder 3">
            <a:extLst>
              <a:ext uri="{FF2B5EF4-FFF2-40B4-BE49-F238E27FC236}">
                <a16:creationId xmlns:a16="http://schemas.microsoft.com/office/drawing/2014/main" id="{3ED9D8F8-8810-4C72-B6C3-140F3092B43F}"/>
              </a:ext>
            </a:extLst>
          </p:cNvPr>
          <p:cNvSpPr txBox="1">
            <a:spLocks/>
          </p:cNvSpPr>
          <p:nvPr/>
        </p:nvSpPr>
        <p:spPr>
          <a:xfrm>
            <a:off x="6373789" y="4349645"/>
            <a:ext cx="5181600" cy="253169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200" b="1" dirty="0"/>
          </a:p>
          <a:p>
            <a:pPr marL="0" indent="0">
              <a:buNone/>
            </a:pPr>
            <a:r>
              <a:rPr lang="en-GB" sz="2200" dirty="0">
                <a:ea typeface="Calibri" panose="020F0502020204030204" pitchFamily="34" charset="0"/>
              </a:rPr>
              <a:t>Prof Max Klein, Liverpool, RECFA</a:t>
            </a:r>
            <a:br>
              <a:rPr lang="en-GB" sz="2200" b="1" dirty="0"/>
            </a:br>
            <a:r>
              <a:rPr lang="en-GB" sz="2200" dirty="0">
                <a:ea typeface="Calibri" panose="020F0502020204030204" pitchFamily="34" charset="0"/>
              </a:rPr>
              <a:t>Prof Dave Newbold, PPD, STFC</a:t>
            </a:r>
            <a:br>
              <a:rPr lang="en-GB" sz="2200" dirty="0">
                <a:ea typeface="Calibri" panose="020F0502020204030204" pitchFamily="34" charset="0"/>
              </a:rPr>
            </a:br>
            <a:r>
              <a:rPr lang="en-GB" sz="2200" dirty="0">
                <a:ea typeface="Calibri" panose="020F0502020204030204" pitchFamily="34" charset="0"/>
              </a:rPr>
              <a:t>Prof Peter Ratoff, CI</a:t>
            </a:r>
          </a:p>
          <a:p>
            <a:pPr marL="0" indent="0">
              <a:buNone/>
            </a:pPr>
            <a:br>
              <a:rPr lang="en-GB" sz="2400" dirty="0">
                <a:latin typeface="Calibri" panose="020F0502020204030204" pitchFamily="34" charset="0"/>
                <a:ea typeface="Calibri" panose="020F0502020204030204" pitchFamily="34" charset="0"/>
                <a:cs typeface="Times New Roman" panose="02020603050405020304" pitchFamily="18" charset="0"/>
              </a:rPr>
            </a:br>
            <a:endParaRPr lang="en-GB" sz="2200" dirty="0"/>
          </a:p>
        </p:txBody>
      </p:sp>
      <p:sp>
        <p:nvSpPr>
          <p:cNvPr id="7" name="Content Placeholder 2">
            <a:extLst>
              <a:ext uri="{FF2B5EF4-FFF2-40B4-BE49-F238E27FC236}">
                <a16:creationId xmlns:a16="http://schemas.microsoft.com/office/drawing/2014/main" id="{342634B3-8C51-42BE-B329-7CC747E221E0}"/>
              </a:ext>
            </a:extLst>
          </p:cNvPr>
          <p:cNvSpPr txBox="1">
            <a:spLocks/>
          </p:cNvSpPr>
          <p:nvPr/>
        </p:nvSpPr>
        <p:spPr>
          <a:xfrm>
            <a:off x="746100" y="3401736"/>
            <a:ext cx="5181600" cy="9479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600" b="1" dirty="0"/>
              <a:t>Computing</a:t>
            </a:r>
          </a:p>
          <a:p>
            <a:pPr marL="0" indent="0">
              <a:buNone/>
            </a:pPr>
            <a:r>
              <a:rPr lang="en-GB" sz="2600" dirty="0"/>
              <a:t>Dr Neil </a:t>
            </a:r>
            <a:r>
              <a:rPr lang="en-GB" sz="2600" dirty="0" err="1"/>
              <a:t>Chue</a:t>
            </a:r>
            <a:r>
              <a:rPr lang="en-GB" sz="2600" dirty="0"/>
              <a:t> Hong, Edinburgh</a:t>
            </a:r>
            <a:br>
              <a:rPr lang="en-GB" sz="2600" b="1" dirty="0"/>
            </a:br>
            <a:r>
              <a:rPr lang="en-GB" sz="2600" dirty="0">
                <a:ea typeface="Calibri" panose="020F0502020204030204" pitchFamily="34" charset="0"/>
              </a:rPr>
              <a:t>Dr Tim Scanlon, UCL</a:t>
            </a:r>
          </a:p>
          <a:p>
            <a:pPr marL="0" indent="0">
              <a:buNone/>
            </a:pPr>
            <a:endParaRPr lang="en-GB" sz="2400" dirty="0"/>
          </a:p>
        </p:txBody>
      </p:sp>
    </p:spTree>
    <p:extLst>
      <p:ext uri="{BB962C8B-B14F-4D97-AF65-F5344CB8AC3E}">
        <p14:creationId xmlns:p14="http://schemas.microsoft.com/office/powerpoint/2010/main" val="41764349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7819D-E80C-48E1-A4A6-3434403A5CB5}"/>
              </a:ext>
            </a:extLst>
          </p:cNvPr>
          <p:cNvSpPr>
            <a:spLocks noGrp="1"/>
          </p:cNvSpPr>
          <p:nvPr>
            <p:ph type="title"/>
          </p:nvPr>
        </p:nvSpPr>
        <p:spPr/>
        <p:txBody>
          <a:bodyPr/>
          <a:lstStyle/>
          <a:p>
            <a:r>
              <a:rPr lang="en-GB" dirty="0"/>
              <a:t>PPTAP </a:t>
            </a:r>
          </a:p>
        </p:txBody>
      </p:sp>
      <p:sp>
        <p:nvSpPr>
          <p:cNvPr id="3" name="Content Placeholder 2">
            <a:extLst>
              <a:ext uri="{FF2B5EF4-FFF2-40B4-BE49-F238E27FC236}">
                <a16:creationId xmlns:a16="http://schemas.microsoft.com/office/drawing/2014/main" id="{5F3D56AE-4D34-41AA-A07C-AA43608AF35F}"/>
              </a:ext>
            </a:extLst>
          </p:cNvPr>
          <p:cNvSpPr>
            <a:spLocks noGrp="1"/>
          </p:cNvSpPr>
          <p:nvPr>
            <p:ph idx="1"/>
          </p:nvPr>
        </p:nvSpPr>
        <p:spPr/>
        <p:txBody>
          <a:bodyPr>
            <a:normAutofit/>
          </a:bodyPr>
          <a:lstStyle/>
          <a:p>
            <a:r>
              <a:rPr lang="en-GB" dirty="0">
                <a:hlinkClick r:id="rId2"/>
              </a:rPr>
              <a:t>Webpage</a:t>
            </a:r>
            <a:endParaRPr lang="en-GB" dirty="0"/>
          </a:p>
          <a:p>
            <a:r>
              <a:rPr lang="en-GB" dirty="0"/>
              <a:t>Meetings: monthly since December</a:t>
            </a:r>
          </a:p>
          <a:p>
            <a:r>
              <a:rPr lang="en-GB" dirty="0"/>
              <a:t>Gathering information </a:t>
            </a:r>
          </a:p>
          <a:p>
            <a:pPr lvl="1"/>
            <a:r>
              <a:rPr lang="en-GB" dirty="0"/>
              <a:t>Community survey closed 12</a:t>
            </a:r>
            <a:r>
              <a:rPr lang="en-GB" baseline="30000" dirty="0"/>
              <a:t>th</a:t>
            </a:r>
            <a:r>
              <a:rPr lang="en-GB" dirty="0"/>
              <a:t> March</a:t>
            </a:r>
          </a:p>
          <a:p>
            <a:pPr lvl="2"/>
            <a:r>
              <a:rPr lang="en-GB" dirty="0"/>
              <a:t>Circulated via PPAP, PAAP and other professional networks</a:t>
            </a:r>
          </a:p>
          <a:p>
            <a:pPr lvl="1"/>
            <a:r>
              <a:rPr lang="en-GB" dirty="0"/>
              <a:t>Circulating ECFA and ELG questionnaires</a:t>
            </a:r>
          </a:p>
          <a:p>
            <a:pPr lvl="1"/>
            <a:r>
              <a:rPr lang="en-GB" dirty="0"/>
              <a:t>Subject area community meetings/workshops</a:t>
            </a:r>
          </a:p>
          <a:p>
            <a:pPr marL="457200" lvl="1" indent="0">
              <a:buNone/>
            </a:pPr>
            <a:endParaRPr lang="en-GB" dirty="0"/>
          </a:p>
          <a:p>
            <a:pPr marL="0" indent="0">
              <a:buNone/>
            </a:pPr>
            <a:endParaRPr lang="en-GB" dirty="0"/>
          </a:p>
        </p:txBody>
      </p:sp>
    </p:spTree>
    <p:extLst>
      <p:ext uri="{BB962C8B-B14F-4D97-AF65-F5344CB8AC3E}">
        <p14:creationId xmlns:p14="http://schemas.microsoft.com/office/powerpoint/2010/main" val="10757583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D634AEC-33C9-4FBC-BA87-9A2B2D8EE43C}"/>
              </a:ext>
            </a:extLst>
          </p:cNvPr>
          <p:cNvSpPr>
            <a:spLocks noGrp="1"/>
          </p:cNvSpPr>
          <p:nvPr>
            <p:ph type="title"/>
          </p:nvPr>
        </p:nvSpPr>
        <p:spPr>
          <a:xfrm>
            <a:off x="1028700" y="1967266"/>
            <a:ext cx="2628900" cy="2547257"/>
          </a:xfrm>
          <a:noFill/>
        </p:spPr>
        <p:txBody>
          <a:bodyPr anchor="ctr">
            <a:normAutofit/>
          </a:bodyPr>
          <a:lstStyle/>
          <a:p>
            <a:pPr algn="ctr"/>
            <a:r>
              <a:rPr lang="en-GB" sz="3300">
                <a:solidFill>
                  <a:srgbClr val="FFFFFF"/>
                </a:solidFill>
              </a:rPr>
              <a:t>Community Survey</a:t>
            </a:r>
          </a:p>
        </p:txBody>
      </p:sp>
      <p:pic>
        <p:nvPicPr>
          <p:cNvPr id="4" name="Picture 3">
            <a:extLst>
              <a:ext uri="{FF2B5EF4-FFF2-40B4-BE49-F238E27FC236}">
                <a16:creationId xmlns:a16="http://schemas.microsoft.com/office/drawing/2014/main" id="{30EF1C5E-097B-485D-995F-5445BE3F4492}"/>
              </a:ext>
            </a:extLst>
          </p:cNvPr>
          <p:cNvPicPr>
            <a:picLocks noChangeAspect="1"/>
          </p:cNvPicPr>
          <p:nvPr/>
        </p:nvPicPr>
        <p:blipFill>
          <a:blip r:embed="rId2"/>
          <a:stretch>
            <a:fillRect/>
          </a:stretch>
        </p:blipFill>
        <p:spPr>
          <a:xfrm>
            <a:off x="4777316" y="755558"/>
            <a:ext cx="6780700" cy="5344555"/>
          </a:xfrm>
          <a:prstGeom prst="rect">
            <a:avLst/>
          </a:prstGeom>
        </p:spPr>
      </p:pic>
      <p:sp>
        <p:nvSpPr>
          <p:cNvPr id="5" name="TextBox 4">
            <a:extLst>
              <a:ext uri="{FF2B5EF4-FFF2-40B4-BE49-F238E27FC236}">
                <a16:creationId xmlns:a16="http://schemas.microsoft.com/office/drawing/2014/main" id="{7C16833B-A0FB-465A-9964-288734FD4145}"/>
              </a:ext>
            </a:extLst>
          </p:cNvPr>
          <p:cNvSpPr txBox="1"/>
          <p:nvPr/>
        </p:nvSpPr>
        <p:spPr>
          <a:xfrm rot="19709547">
            <a:off x="8337985" y="4727702"/>
            <a:ext cx="3215811" cy="1200329"/>
          </a:xfrm>
          <a:prstGeom prst="rect">
            <a:avLst/>
          </a:prstGeom>
          <a:solidFill>
            <a:schemeClr val="bg1"/>
          </a:solidFill>
          <a:ln>
            <a:solidFill>
              <a:schemeClr val="tx1"/>
            </a:solidFill>
          </a:ln>
        </p:spPr>
        <p:txBody>
          <a:bodyPr wrap="square" rtlCol="0">
            <a:spAutoFit/>
          </a:bodyPr>
          <a:lstStyle/>
          <a:p>
            <a:r>
              <a:rPr lang="en-GB" dirty="0"/>
              <a:t>21 questions in total – included the option for respondents to agree to further contact – we had 63 detailed responses</a:t>
            </a:r>
          </a:p>
        </p:txBody>
      </p:sp>
    </p:spTree>
    <p:extLst>
      <p:ext uri="{BB962C8B-B14F-4D97-AF65-F5344CB8AC3E}">
        <p14:creationId xmlns:p14="http://schemas.microsoft.com/office/powerpoint/2010/main" val="33977405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9CAFA1-D1F3-4692-B141-6EC841CB1389}"/>
              </a:ext>
            </a:extLst>
          </p:cNvPr>
          <p:cNvSpPr>
            <a:spLocks noGrp="1"/>
          </p:cNvSpPr>
          <p:nvPr>
            <p:ph type="title"/>
          </p:nvPr>
        </p:nvSpPr>
        <p:spPr/>
        <p:txBody>
          <a:bodyPr/>
          <a:lstStyle/>
          <a:p>
            <a:r>
              <a:rPr lang="en-GB" dirty="0"/>
              <a:t>Community Workshops/Meetings</a:t>
            </a:r>
          </a:p>
        </p:txBody>
      </p:sp>
      <p:sp>
        <p:nvSpPr>
          <p:cNvPr id="3" name="Content Placeholder 2">
            <a:extLst>
              <a:ext uri="{FF2B5EF4-FFF2-40B4-BE49-F238E27FC236}">
                <a16:creationId xmlns:a16="http://schemas.microsoft.com/office/drawing/2014/main" id="{FA44F4CD-CC9E-45B9-AA8F-B8364FD75C5C}"/>
              </a:ext>
            </a:extLst>
          </p:cNvPr>
          <p:cNvSpPr>
            <a:spLocks noGrp="1"/>
          </p:cNvSpPr>
          <p:nvPr>
            <p:ph idx="1"/>
          </p:nvPr>
        </p:nvSpPr>
        <p:spPr/>
        <p:txBody>
          <a:bodyPr/>
          <a:lstStyle/>
          <a:p>
            <a:r>
              <a:rPr lang="en-GB" dirty="0"/>
              <a:t>Envisaged over the couple of months</a:t>
            </a:r>
          </a:p>
          <a:p>
            <a:r>
              <a:rPr lang="en-GB" dirty="0"/>
              <a:t>Focus on specific sub-areas e.g. accelerators, calorimetry etc.</a:t>
            </a:r>
          </a:p>
          <a:p>
            <a:r>
              <a:rPr lang="en-GB" dirty="0"/>
              <a:t>Some sub-areas have already held preliminary meetings</a:t>
            </a:r>
          </a:p>
          <a:p>
            <a:r>
              <a:rPr lang="en-GB" dirty="0"/>
              <a:t>These aim to fill in any gaps, provide context to questionnaire responses etc.</a:t>
            </a:r>
          </a:p>
        </p:txBody>
      </p:sp>
    </p:spTree>
    <p:extLst>
      <p:ext uri="{BB962C8B-B14F-4D97-AF65-F5344CB8AC3E}">
        <p14:creationId xmlns:p14="http://schemas.microsoft.com/office/powerpoint/2010/main" val="2876093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79903-7DFC-4DE1-A4E5-F6BAC917CCFB}"/>
              </a:ext>
            </a:extLst>
          </p:cNvPr>
          <p:cNvSpPr>
            <a:spLocks noGrp="1"/>
          </p:cNvSpPr>
          <p:nvPr>
            <p:ph type="title"/>
          </p:nvPr>
        </p:nvSpPr>
        <p:spPr/>
        <p:txBody>
          <a:bodyPr/>
          <a:lstStyle/>
          <a:p>
            <a:r>
              <a:rPr lang="en-GB" dirty="0"/>
              <a:t>Community Meetings (so far)</a:t>
            </a:r>
          </a:p>
        </p:txBody>
      </p:sp>
      <p:sp>
        <p:nvSpPr>
          <p:cNvPr id="3" name="Content Placeholder 2">
            <a:extLst>
              <a:ext uri="{FF2B5EF4-FFF2-40B4-BE49-F238E27FC236}">
                <a16:creationId xmlns:a16="http://schemas.microsoft.com/office/drawing/2014/main" id="{988D6A73-F819-41AB-87D1-F260073EE828}"/>
              </a:ext>
            </a:extLst>
          </p:cNvPr>
          <p:cNvSpPr>
            <a:spLocks noGrp="1"/>
          </p:cNvSpPr>
          <p:nvPr>
            <p:ph idx="1"/>
          </p:nvPr>
        </p:nvSpPr>
        <p:spPr>
          <a:xfrm>
            <a:off x="838200" y="1599594"/>
            <a:ext cx="10515600" cy="4351338"/>
          </a:xfrm>
        </p:spPr>
        <p:txBody>
          <a:bodyPr>
            <a:normAutofit fontScale="92500" lnSpcReduction="10000"/>
          </a:bodyPr>
          <a:lstStyle/>
          <a:p>
            <a:r>
              <a:rPr lang="en-GB" dirty="0"/>
              <a:t>Accelerators</a:t>
            </a:r>
          </a:p>
          <a:p>
            <a:pPr lvl="1"/>
            <a:r>
              <a:rPr lang="en-GB" dirty="0"/>
              <a:t>Preliminary meeting on March 31</a:t>
            </a:r>
            <a:r>
              <a:rPr lang="en-GB" baseline="30000" dirty="0"/>
              <a:t>st</a:t>
            </a:r>
            <a:endParaRPr lang="en-GB" dirty="0"/>
          </a:p>
          <a:p>
            <a:pPr lvl="1"/>
            <a:r>
              <a:rPr lang="en-GB" dirty="0"/>
              <a:t>Further meetings in due course</a:t>
            </a:r>
          </a:p>
          <a:p>
            <a:r>
              <a:rPr lang="en-GB" dirty="0"/>
              <a:t>Computing</a:t>
            </a:r>
          </a:p>
          <a:p>
            <a:pPr lvl="1"/>
            <a:r>
              <a:rPr lang="en-GB" dirty="0"/>
              <a:t>Specific community survey next month</a:t>
            </a:r>
          </a:p>
          <a:p>
            <a:pPr lvl="1"/>
            <a:r>
              <a:rPr lang="en-GB" dirty="0"/>
              <a:t>Workshop in June</a:t>
            </a:r>
          </a:p>
          <a:p>
            <a:r>
              <a:rPr lang="en-GB" dirty="0"/>
              <a:t>Detectors</a:t>
            </a:r>
          </a:p>
          <a:p>
            <a:pPr lvl="1"/>
            <a:r>
              <a:rPr lang="en-GB" dirty="0"/>
              <a:t>Likely a preliminary meeting soon, workshop in June</a:t>
            </a:r>
          </a:p>
          <a:p>
            <a:r>
              <a:rPr lang="en-GB" dirty="0"/>
              <a:t>Particle Astrophysics</a:t>
            </a:r>
          </a:p>
          <a:p>
            <a:pPr lvl="1"/>
            <a:r>
              <a:rPr lang="en-GB" dirty="0"/>
              <a:t>Series of short, informal meetings (mostly) next week – DM, GWs, neutrino astrophysics, gamma-ray astrophysics</a:t>
            </a:r>
          </a:p>
        </p:txBody>
      </p:sp>
    </p:spTree>
    <p:extLst>
      <p:ext uri="{BB962C8B-B14F-4D97-AF65-F5344CB8AC3E}">
        <p14:creationId xmlns:p14="http://schemas.microsoft.com/office/powerpoint/2010/main" val="35316222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FD9B169-17D5-44A2-9DDE-8E104C6BCF2D}"/>
              </a:ext>
            </a:extLst>
          </p:cNvPr>
          <p:cNvSpPr>
            <a:spLocks noGrp="1"/>
          </p:cNvSpPr>
          <p:nvPr>
            <p:ph type="title"/>
          </p:nvPr>
        </p:nvSpPr>
        <p:spPr/>
        <p:txBody>
          <a:bodyPr/>
          <a:lstStyle/>
          <a:p>
            <a:r>
              <a:rPr lang="en-GB" dirty="0"/>
              <a:t>The Timetable</a:t>
            </a:r>
          </a:p>
        </p:txBody>
      </p:sp>
      <p:pic>
        <p:nvPicPr>
          <p:cNvPr id="3" name="Picture 2">
            <a:extLst>
              <a:ext uri="{FF2B5EF4-FFF2-40B4-BE49-F238E27FC236}">
                <a16:creationId xmlns:a16="http://schemas.microsoft.com/office/drawing/2014/main" id="{F0F19695-0EE7-4A6F-A883-2522903EFC2F}"/>
              </a:ext>
            </a:extLst>
          </p:cNvPr>
          <p:cNvPicPr>
            <a:picLocks noChangeAspect="1"/>
          </p:cNvPicPr>
          <p:nvPr/>
        </p:nvPicPr>
        <p:blipFill>
          <a:blip r:embed="rId2"/>
          <a:stretch>
            <a:fillRect/>
          </a:stretch>
        </p:blipFill>
        <p:spPr>
          <a:xfrm>
            <a:off x="788523" y="1543011"/>
            <a:ext cx="10943748" cy="4159145"/>
          </a:xfrm>
          <a:prstGeom prst="rect">
            <a:avLst/>
          </a:prstGeom>
        </p:spPr>
      </p:pic>
    </p:spTree>
    <p:extLst>
      <p:ext uri="{BB962C8B-B14F-4D97-AF65-F5344CB8AC3E}">
        <p14:creationId xmlns:p14="http://schemas.microsoft.com/office/powerpoint/2010/main" val="4672567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8DB0FE0-A4AF-D848-8925-91A37993D74D}"/>
              </a:ext>
            </a:extLst>
          </p:cNvPr>
          <p:cNvSpPr txBox="1"/>
          <p:nvPr/>
        </p:nvSpPr>
        <p:spPr>
          <a:xfrm>
            <a:off x="1255197" y="2160730"/>
            <a:ext cx="4564836" cy="830997"/>
          </a:xfrm>
          <a:prstGeom prst="rect">
            <a:avLst/>
          </a:prstGeom>
          <a:noFill/>
        </p:spPr>
        <p:txBody>
          <a:bodyPr wrap="square" rtlCol="0" anchor="t">
            <a:spAutoFit/>
          </a:bodyPr>
          <a:lstStyle/>
          <a:p>
            <a:r>
              <a:rPr lang="en-US" sz="4800" b="1" spc="-150" dirty="0">
                <a:solidFill>
                  <a:srgbClr val="002060"/>
                </a:solidFill>
                <a:latin typeface="Arial" panose="020B0604020202020204" pitchFamily="34" charset="0"/>
                <a:cs typeface="Arial" panose="020B0604020202020204" pitchFamily="34" charset="0"/>
              </a:rPr>
              <a:t>Thank you</a:t>
            </a:r>
          </a:p>
        </p:txBody>
      </p:sp>
      <p:pic>
        <p:nvPicPr>
          <p:cNvPr id="6" name="Picture 5">
            <a:extLst>
              <a:ext uri="{FF2B5EF4-FFF2-40B4-BE49-F238E27FC236}">
                <a16:creationId xmlns:a16="http://schemas.microsoft.com/office/drawing/2014/main" id="{E201A9D8-A541-934F-8FC4-9439FCBF676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
        <p:nvSpPr>
          <p:cNvPr id="7" name="Rectangle 6">
            <a:extLst>
              <a:ext uri="{FF2B5EF4-FFF2-40B4-BE49-F238E27FC236}">
                <a16:creationId xmlns:a16="http://schemas.microsoft.com/office/drawing/2014/main" id="{9969D5D6-9CBF-2F47-ABA6-C44F092862B7}"/>
              </a:ext>
            </a:extLst>
          </p:cNvPr>
          <p:cNvSpPr/>
          <p:nvPr/>
        </p:nvSpPr>
        <p:spPr>
          <a:xfrm>
            <a:off x="973969" y="5904254"/>
            <a:ext cx="3556467" cy="646331"/>
          </a:xfrm>
          <a:prstGeom prst="rect">
            <a:avLst/>
          </a:prstGeom>
        </p:spPr>
        <p:txBody>
          <a:bodyPr wrap="square">
            <a:spAutoFit/>
          </a:bodyPr>
          <a:lstStyle/>
          <a:p>
            <a:r>
              <a:rPr lang="en-GB" b="1" dirty="0">
                <a:latin typeface="Arial" panose="020B0604020202020204" pitchFamily="34" charset="0"/>
                <a:cs typeface="Arial" panose="020B0604020202020204" pitchFamily="34" charset="0"/>
              </a:rPr>
              <a:t>Facebook: </a:t>
            </a:r>
            <a:r>
              <a:rPr lang="en-GB" dirty="0">
                <a:latin typeface="Arial" panose="020B0604020202020204" pitchFamily="34" charset="0"/>
                <a:cs typeface="Arial" panose="020B0604020202020204" pitchFamily="34" charset="0"/>
              </a:rPr>
              <a:t>Science and Technology Facilities Council</a:t>
            </a:r>
            <a:endParaRPr lang="en-GB" sz="1600"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2FD539E4-64DB-C141-80BC-DC0282462C17}"/>
              </a:ext>
            </a:extLst>
          </p:cNvPr>
          <p:cNvSpPr/>
          <p:nvPr/>
        </p:nvSpPr>
        <p:spPr>
          <a:xfrm>
            <a:off x="4286723" y="5904254"/>
            <a:ext cx="2734685" cy="369332"/>
          </a:xfrm>
          <a:prstGeom prst="rect">
            <a:avLst/>
          </a:prstGeom>
        </p:spPr>
        <p:txBody>
          <a:bodyPr wrap="square">
            <a:spAutoFit/>
          </a:bodyPr>
          <a:lstStyle/>
          <a:p>
            <a:r>
              <a:rPr lang="en-GB" sz="1600" b="1" dirty="0">
                <a:latin typeface="Arial" panose="020B0604020202020204" pitchFamily="34" charset="0"/>
                <a:cs typeface="Arial" panose="020B0604020202020204" pitchFamily="34" charset="0"/>
              </a:rPr>
              <a:t>Twitter:@</a:t>
            </a:r>
            <a:r>
              <a:rPr lang="en-GB" dirty="0" err="1">
                <a:latin typeface="Arial" panose="020B0604020202020204" pitchFamily="34" charset="0"/>
                <a:cs typeface="Arial" panose="020B0604020202020204" pitchFamily="34" charset="0"/>
              </a:rPr>
              <a:t>STFC_matters</a:t>
            </a:r>
            <a:endParaRPr lang="en-GB" sz="1600"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CAEB0994-2D52-2647-9C24-1B83B0A77782}"/>
              </a:ext>
            </a:extLst>
          </p:cNvPr>
          <p:cNvSpPr/>
          <p:nvPr/>
        </p:nvSpPr>
        <p:spPr>
          <a:xfrm>
            <a:off x="7265120" y="5904254"/>
            <a:ext cx="3319373" cy="646331"/>
          </a:xfrm>
          <a:prstGeom prst="rect">
            <a:avLst/>
          </a:prstGeom>
        </p:spPr>
        <p:txBody>
          <a:bodyPr wrap="square">
            <a:spAutoFit/>
          </a:bodyPr>
          <a:lstStyle/>
          <a:p>
            <a:r>
              <a:rPr lang="en-GB" b="1" dirty="0">
                <a:latin typeface="Arial" panose="020B0604020202020204" pitchFamily="34" charset="0"/>
                <a:cs typeface="Arial" panose="020B0604020202020204" pitchFamily="34" charset="0"/>
              </a:rPr>
              <a:t>YouTube: </a:t>
            </a:r>
            <a:r>
              <a:rPr lang="en-GB" dirty="0">
                <a:latin typeface="Arial" panose="020B0604020202020204" pitchFamily="34" charset="0"/>
                <a:cs typeface="Arial" panose="020B0604020202020204" pitchFamily="34" charset="0"/>
              </a:rPr>
              <a:t>Science and Technology Facilities Council</a:t>
            </a:r>
            <a:endParaRPr lang="en-GB" sz="16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E9815A7B-0F70-45DF-B49D-30499D056E34}"/>
              </a:ext>
            </a:extLst>
          </p:cNvPr>
          <p:cNvSpPr txBox="1"/>
          <p:nvPr/>
        </p:nvSpPr>
        <p:spPr>
          <a:xfrm>
            <a:off x="1150706" y="3534310"/>
            <a:ext cx="8363164" cy="1631216"/>
          </a:xfrm>
          <a:prstGeom prst="rect">
            <a:avLst/>
          </a:prstGeom>
          <a:noFill/>
        </p:spPr>
        <p:txBody>
          <a:bodyPr wrap="square" rtlCol="0">
            <a:spAutoFit/>
          </a:bodyPr>
          <a:lstStyle/>
          <a:p>
            <a:r>
              <a:rPr lang="en-GB" sz="2000" dirty="0"/>
              <a:t>PPTAP Contacts:</a:t>
            </a:r>
          </a:p>
          <a:p>
            <a:endParaRPr lang="en-GB" sz="2000" dirty="0"/>
          </a:p>
          <a:p>
            <a:r>
              <a:rPr lang="en-GB" sz="2000" dirty="0"/>
              <a:t>Paula Chadwick p.m.chadwick@durham.ac.uk</a:t>
            </a:r>
          </a:p>
          <a:p>
            <a:r>
              <a:rPr lang="en-GB" sz="2000" dirty="0"/>
              <a:t>Charlotte Jamieson Charlotte.Jamieson@stfc.ukri.org</a:t>
            </a:r>
          </a:p>
          <a:p>
            <a:r>
              <a:rPr lang="en-GB" sz="2000" dirty="0"/>
              <a:t>Dave Newbold dave.newbold@stfc.ac.uk</a:t>
            </a:r>
          </a:p>
        </p:txBody>
      </p:sp>
    </p:spTree>
    <p:extLst>
      <p:ext uri="{BB962C8B-B14F-4D97-AF65-F5344CB8AC3E}">
        <p14:creationId xmlns:p14="http://schemas.microsoft.com/office/powerpoint/2010/main" val="39177292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C6E3A-6879-4761-835F-DF1B586E58A5}"/>
              </a:ext>
            </a:extLst>
          </p:cNvPr>
          <p:cNvSpPr>
            <a:spLocks noGrp="1"/>
          </p:cNvSpPr>
          <p:nvPr>
            <p:ph type="title"/>
          </p:nvPr>
        </p:nvSpPr>
        <p:spPr/>
        <p:txBody>
          <a:bodyPr/>
          <a:lstStyle/>
          <a:p>
            <a:r>
              <a:rPr lang="en-GB" dirty="0"/>
              <a:t>Backup slides</a:t>
            </a:r>
          </a:p>
        </p:txBody>
      </p:sp>
      <p:sp>
        <p:nvSpPr>
          <p:cNvPr id="3" name="Text Placeholder 2">
            <a:extLst>
              <a:ext uri="{FF2B5EF4-FFF2-40B4-BE49-F238E27FC236}">
                <a16:creationId xmlns:a16="http://schemas.microsoft.com/office/drawing/2014/main" id="{344DF601-988C-417F-9A7D-E9137BE2E49E}"/>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528369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5DD19-A42E-4BEA-BD23-059EC8DA8416}"/>
              </a:ext>
            </a:extLst>
          </p:cNvPr>
          <p:cNvSpPr>
            <a:spLocks noGrp="1"/>
          </p:cNvSpPr>
          <p:nvPr>
            <p:ph type="title"/>
          </p:nvPr>
        </p:nvSpPr>
        <p:spPr/>
        <p:txBody>
          <a:bodyPr/>
          <a:lstStyle/>
          <a:p>
            <a:r>
              <a:rPr lang="en-GB" dirty="0"/>
              <a:t>Why a PPTAP?</a:t>
            </a:r>
          </a:p>
        </p:txBody>
      </p:sp>
      <p:sp>
        <p:nvSpPr>
          <p:cNvPr id="3" name="Content Placeholder 2">
            <a:extLst>
              <a:ext uri="{FF2B5EF4-FFF2-40B4-BE49-F238E27FC236}">
                <a16:creationId xmlns:a16="http://schemas.microsoft.com/office/drawing/2014/main" id="{743164C2-E9CE-4F11-8EC1-C16319EC5CC9}"/>
              </a:ext>
            </a:extLst>
          </p:cNvPr>
          <p:cNvSpPr>
            <a:spLocks noGrp="1"/>
          </p:cNvSpPr>
          <p:nvPr>
            <p:ph idx="1"/>
          </p:nvPr>
        </p:nvSpPr>
        <p:spPr>
          <a:xfrm>
            <a:off x="838200" y="1558497"/>
            <a:ext cx="10515600" cy="4351338"/>
          </a:xfrm>
        </p:spPr>
        <p:txBody>
          <a:bodyPr/>
          <a:lstStyle/>
          <a:p>
            <a:r>
              <a:rPr lang="en-GB" sz="2400" dirty="0">
                <a:ea typeface="Times New Roman" panose="02020603050405020304" pitchFamily="18" charset="0"/>
              </a:rPr>
              <a:t>The European Strategy for Particle Physics </a:t>
            </a:r>
            <a:r>
              <a:rPr lang="en-GB" sz="2400" u="sng" dirty="0">
                <a:solidFill>
                  <a:srgbClr val="0563C1"/>
                </a:solidFill>
                <a:ea typeface="Times New Roman" panose="02020603050405020304" pitchFamily="18" charset="0"/>
                <a:hlinkClick r:id="rId2">
                  <a:extLst>
                    <a:ext uri="{A12FA001-AC4F-418D-AE19-62706E023703}">
                      <ahyp:hlinkClr xmlns:ahyp="http://schemas.microsoft.com/office/drawing/2018/hyperlinkcolor" val="tx"/>
                    </a:ext>
                  </a:extLst>
                </a:hlinkClick>
              </a:rPr>
              <a:t>Update</a:t>
            </a:r>
            <a:r>
              <a:rPr lang="en-GB" sz="2400" u="sng" dirty="0">
                <a:solidFill>
                  <a:srgbClr val="0563C1"/>
                </a:solidFill>
                <a:ea typeface="Times New Roman" panose="02020603050405020304" pitchFamily="18" charset="0"/>
              </a:rPr>
              <a:t> </a:t>
            </a:r>
            <a:r>
              <a:rPr lang="en-GB" sz="2400" dirty="0">
                <a:ea typeface="Times New Roman" panose="02020603050405020304" pitchFamily="18" charset="0"/>
              </a:rPr>
              <a:t>identified an immediate need for active R&amp;D programmes for future detectors and accelerators</a:t>
            </a:r>
          </a:p>
          <a:p>
            <a:r>
              <a:rPr lang="en-GB" sz="2400" dirty="0"/>
              <a:t>The European Committee for Future Accelerators (</a:t>
            </a:r>
            <a:r>
              <a:rPr lang="en-GB" sz="2400" dirty="0">
                <a:hlinkClick r:id="rId3"/>
              </a:rPr>
              <a:t>ECFA</a:t>
            </a:r>
            <a:r>
              <a:rPr lang="en-GB" sz="2400" dirty="0"/>
              <a:t>) called on to establish an R&amp;D roadmap for detectors</a:t>
            </a:r>
          </a:p>
          <a:p>
            <a:r>
              <a:rPr lang="en-GB" sz="2400" dirty="0">
                <a:ea typeface="Times New Roman" panose="02020603050405020304" pitchFamily="18" charset="0"/>
              </a:rPr>
              <a:t>The </a:t>
            </a:r>
            <a:r>
              <a:rPr lang="en-GB" sz="2400" dirty="0"/>
              <a:t>European Laboratory Directors Group (ELDG) called on to establish an R&amp;D roadmap for accelerators</a:t>
            </a:r>
          </a:p>
          <a:p>
            <a:r>
              <a:rPr lang="en-GB" sz="2400" dirty="0">
                <a:ea typeface="Times New Roman" panose="02020603050405020304" pitchFamily="18" charset="0"/>
              </a:rPr>
              <a:t>Work started in autumn 2020 and expected to report to CERN Council in December 2021</a:t>
            </a:r>
          </a:p>
          <a:p>
            <a:r>
              <a:rPr lang="en-GB" sz="2400" dirty="0">
                <a:ea typeface="Times New Roman" panose="02020603050405020304" pitchFamily="18" charset="0"/>
              </a:rPr>
              <a:t>UK input needed for these processes and to inform UK direction</a:t>
            </a:r>
          </a:p>
          <a:p>
            <a:endParaRPr lang="en-GB" dirty="0"/>
          </a:p>
        </p:txBody>
      </p:sp>
    </p:spTree>
    <p:extLst>
      <p:ext uri="{BB962C8B-B14F-4D97-AF65-F5344CB8AC3E}">
        <p14:creationId xmlns:p14="http://schemas.microsoft.com/office/powerpoint/2010/main" val="42565250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0D94401-9A77-064B-BA82-143186796D8B}"/>
              </a:ext>
            </a:extLst>
          </p:cNvPr>
          <p:cNvSpPr/>
          <p:nvPr/>
        </p:nvSpPr>
        <p:spPr>
          <a:xfrm>
            <a:off x="304800" y="1371600"/>
            <a:ext cx="11785794" cy="1297791"/>
          </a:xfrm>
          <a:prstGeom prst="rect">
            <a:avLst/>
          </a:prstGeom>
          <a:solidFill>
            <a:schemeClr val="bg1">
              <a:lumMod val="95000"/>
            </a:schemeClr>
          </a:solidFill>
        </p:spPr>
        <p:txBody>
          <a:bodyPr wrap="square">
            <a:spAutoFit/>
          </a:bodyPr>
          <a:lstStyle/>
          <a:p>
            <a:pPr marL="285750" marR="0" lvl="0" indent="-285750" algn="l" defTabSz="914400" rtl="0" eaLnBrk="1" fontAlgn="auto" latinLnBrk="0" hangingPunct="1">
              <a:lnSpc>
                <a:spcPct val="100000"/>
              </a:lnSpc>
              <a:spcBef>
                <a:spcPts val="0"/>
              </a:spcBef>
              <a:spcAft>
                <a:spcPts val="500"/>
              </a:spcAft>
              <a:buClr>
                <a:srgbClr val="FF0000"/>
              </a:buClr>
              <a:buSzTx/>
              <a:buFont typeface="Arial" charset="0"/>
              <a:buChar char="•"/>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Focus on the technical aspects of detector R&amp;D requirements given the EPPSU deliberation document listed “</a:t>
            </a:r>
            <a:r>
              <a:rPr kumimoji="0" lang="en-GB" sz="14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High-priority future initiatives</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and “</a:t>
            </a:r>
            <a:r>
              <a:rPr kumimoji="0" lang="en-GB" sz="14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Other essential scientific activities for particle physics</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as input and organise material by Task Force.</a:t>
            </a:r>
          </a:p>
          <a:p>
            <a:pPr marL="285750" marR="0" lvl="0" indent="-285750" algn="l" defTabSz="914400" rtl="0" eaLnBrk="1" fontAlgn="auto" latinLnBrk="0" hangingPunct="1">
              <a:lnSpc>
                <a:spcPct val="100000"/>
              </a:lnSpc>
              <a:spcBef>
                <a:spcPts val="0"/>
              </a:spcBef>
              <a:spcAft>
                <a:spcPts val="500"/>
              </a:spcAft>
              <a:buClr>
                <a:srgbClr val="FF0000"/>
              </a:buClr>
              <a:buSzTx/>
              <a:buFont typeface="Arial" charset="0"/>
              <a:buChar char="•"/>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Task Forces start from the future science programmes to identify main detector technology challenges to be met (both mandatory and highly desirable to optimise physics returns) to estimate the period over which the required detector R&amp;D programmes may be expected to extend.</a:t>
            </a:r>
          </a:p>
          <a:p>
            <a:pPr marL="285750" marR="0" lvl="0" indent="-285750" algn="l" defTabSz="914400" rtl="0" eaLnBrk="1" fontAlgn="auto" latinLnBrk="0" hangingPunct="1">
              <a:lnSpc>
                <a:spcPct val="100000"/>
              </a:lnSpc>
              <a:spcBef>
                <a:spcPts val="0"/>
              </a:spcBef>
              <a:spcAft>
                <a:spcPts val="500"/>
              </a:spcAft>
              <a:buClr>
                <a:srgbClr val="FF0000"/>
              </a:buClr>
              <a:buSzTx/>
              <a:buFont typeface="Arial" charset="0"/>
              <a:buChar char="•"/>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Within each Task Force create a time-ordered technology requirements driven R&amp;D roadmap in terms of capabilities not currently achievable.</a:t>
            </a:r>
          </a:p>
        </p:txBody>
      </p:sp>
      <p:pic>
        <p:nvPicPr>
          <p:cNvPr id="7" name="Picture 6">
            <a:extLst>
              <a:ext uri="{FF2B5EF4-FFF2-40B4-BE49-F238E27FC236}">
                <a16:creationId xmlns:a16="http://schemas.microsoft.com/office/drawing/2014/main" id="{0776114C-BD2F-1A42-BFA1-82EB70BA56FD}"/>
              </a:ext>
            </a:extLst>
          </p:cNvPr>
          <p:cNvPicPr>
            <a:picLocks noChangeAspect="1"/>
          </p:cNvPicPr>
          <p:nvPr/>
        </p:nvPicPr>
        <p:blipFill>
          <a:blip r:embed="rId3"/>
          <a:stretch>
            <a:fillRect/>
          </a:stretch>
        </p:blipFill>
        <p:spPr>
          <a:xfrm>
            <a:off x="0" y="0"/>
            <a:ext cx="6988792" cy="720000"/>
          </a:xfrm>
          <a:prstGeom prst="rect">
            <a:avLst/>
          </a:prstGeom>
        </p:spPr>
      </p:pic>
      <p:sp>
        <p:nvSpPr>
          <p:cNvPr id="10" name="Rectangle 3">
            <a:extLst>
              <a:ext uri="{FF2B5EF4-FFF2-40B4-BE49-F238E27FC236}">
                <a16:creationId xmlns:a16="http://schemas.microsoft.com/office/drawing/2014/main" id="{6BA74DC6-DB09-1B4F-93BE-7EC156D2E640}"/>
              </a:ext>
            </a:extLst>
          </p:cNvPr>
          <p:cNvSpPr>
            <a:spLocks noChangeArrowheads="1"/>
          </p:cNvSpPr>
          <p:nvPr/>
        </p:nvSpPr>
        <p:spPr bwMode="auto">
          <a:xfrm>
            <a:off x="0" y="762000"/>
            <a:ext cx="12192000" cy="935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3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Organization for Consultation of Relevant Communities</a:t>
            </a:r>
          </a:p>
          <a:p>
            <a:pPr marL="285750" marR="0" lvl="0" indent="-285750" algn="l" defTabSz="914400" rtl="0" eaLnBrk="1" fontAlgn="auto" latinLnBrk="0" hangingPunct="1">
              <a:lnSpc>
                <a:spcPct val="100000"/>
              </a:lnSpc>
              <a:spcBef>
                <a:spcPts val="0"/>
              </a:spcBef>
              <a:spcAft>
                <a:spcPts val="500"/>
              </a:spcAft>
              <a:buClrTx/>
              <a:buSzTx/>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kumimoji="0" lang="de-CH" sz="3200" b="0" i="0" u="none" strike="noStrike" kern="1200" cap="none" spc="0" normalizeH="0" baseline="0" noProof="0" dirty="0">
              <a:ln>
                <a:noFill/>
              </a:ln>
              <a:solidFill>
                <a:prstClr val="black"/>
              </a:solidFill>
              <a:effectLst/>
              <a:uLnTx/>
              <a:uFillTx/>
              <a:latin typeface="Arial" panose="020B0604020202020204" pitchFamily="34" charset="0"/>
              <a:ea typeface="Arial" charset="0"/>
              <a:cs typeface="Arial" panose="020B0604020202020204" pitchFamily="34" charset="0"/>
            </a:endParaRPr>
          </a:p>
        </p:txBody>
      </p:sp>
      <p:sp>
        <p:nvSpPr>
          <p:cNvPr id="8" name="Rectangle 7"/>
          <p:cNvSpPr/>
          <p:nvPr/>
        </p:nvSpPr>
        <p:spPr>
          <a:xfrm>
            <a:off x="1311412" y="2819400"/>
            <a:ext cx="9356587" cy="562674"/>
          </a:xfrm>
          <a:prstGeom prst="rect">
            <a:avLst/>
          </a:prstGeom>
          <a:solidFill>
            <a:schemeClr val="accent1">
              <a:lumMod val="75000"/>
            </a:schemeClr>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0" marR="0" lvl="0" indent="0" algn="ctr" defTabSz="1066800" rtl="0" eaLnBrk="1" fontAlgn="auto" latinLnBrk="0" hangingPunct="1">
              <a:lnSpc>
                <a:spcPct val="90000"/>
              </a:lnSpc>
              <a:spcBef>
                <a:spcPct val="0"/>
              </a:spcBef>
              <a:spcAft>
                <a:spcPct val="3500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rPr>
              <a:t>Grouped targeted facilities/areas emerging from the EPPSU</a:t>
            </a:r>
            <a:endParaRPr kumimoji="0" lang="en-US" sz="3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59364E34-17AA-A448-8C64-428E1BC27977}"/>
              </a:ext>
            </a:extLst>
          </p:cNvPr>
          <p:cNvGrpSpPr/>
          <p:nvPr/>
        </p:nvGrpSpPr>
        <p:grpSpPr>
          <a:xfrm>
            <a:off x="1295400" y="3429000"/>
            <a:ext cx="9372600" cy="2971800"/>
            <a:chOff x="514882" y="0"/>
            <a:chExt cx="7455952" cy="1175758"/>
          </a:xfrm>
        </p:grpSpPr>
        <p:sp>
          <p:nvSpPr>
            <p:cNvPr id="13" name="Rectangle 12">
              <a:extLst>
                <a:ext uri="{FF2B5EF4-FFF2-40B4-BE49-F238E27FC236}">
                  <a16:creationId xmlns:a16="http://schemas.microsoft.com/office/drawing/2014/main" id="{E03AB10E-8ECA-D742-B3EC-976484D2A95D}"/>
                </a:ext>
              </a:extLst>
            </p:cNvPr>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14" name="Rectangle 13">
              <a:extLst>
                <a:ext uri="{FF2B5EF4-FFF2-40B4-BE49-F238E27FC236}">
                  <a16:creationId xmlns:a16="http://schemas.microsoft.com/office/drawing/2014/main" id="{BBD141F1-D5B0-344D-A2C9-BF1FF0845FF2}"/>
                </a:ext>
              </a:extLst>
            </p:cNvPr>
            <p:cNvSpPr/>
            <p:nvPr/>
          </p:nvSpPr>
          <p:spPr>
            <a:xfrm>
              <a:off x="527620" y="0"/>
              <a:ext cx="7399824"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Detector requirements for full exploitation of the HL-LHC (R&amp;D still needed for LS3 upgrades and for experiment upgrades beyond then) including studies of flavour physics and quark-gluon plasma (where the latter topic also interfaces with nuclear physics).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x-none" sz="5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R&amp;D for long baseline neutrino physics detectors (including aspects targeting astro-particle physics measurements) and supporting experiments such as those at the CERN Neutrino Platform.</a:t>
              </a:r>
            </a:p>
            <a:p>
              <a:pPr marL="285750" marR="0" lvl="0" indent="-285750" algn="l" defTabSz="914400" rtl="0" eaLnBrk="1" fontAlgn="auto" latinLnBrk="0" hangingPunct="1">
                <a:lnSpc>
                  <a:spcPct val="100000"/>
                </a:lnSpc>
                <a:spcBef>
                  <a:spcPts val="0"/>
                </a:spcBef>
                <a:spcAft>
                  <a:spcPts val="0"/>
                </a:spcAft>
                <a:buClrTx/>
                <a:buSzTx/>
                <a:buFont typeface="+mj-lt"/>
                <a:buAutoNum type="arabicPeriod"/>
                <a:tabLst/>
                <a:defRPr/>
              </a:pPr>
              <a:endParaRPr kumimoji="0" lang="x-none" sz="5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Technology developments needed for detectors at </a:t>
              </a:r>
              <a:r>
                <a:rPr kumimoji="0" lang="en-GB" sz="1500" b="1" i="0" u="none" strike="noStrike" kern="1200" cap="none" spc="0" normalizeH="0" baseline="0" noProof="0" dirty="0" err="1">
                  <a:ln>
                    <a:noFill/>
                  </a:ln>
                  <a:solidFill>
                    <a:prstClr val="black"/>
                  </a:solidFill>
                  <a:effectLst/>
                  <a:uLnTx/>
                  <a:uFillTx/>
                  <a:latin typeface="Calibri" panose="020F0502020204030204"/>
                  <a:ea typeface="+mn-ea"/>
                  <a:cs typeface="+mn-cs"/>
                </a:rPr>
                <a:t>e</a:t>
              </a:r>
              <a:r>
                <a:rPr kumimoji="0" lang="en-GB" sz="1500" b="1" i="0" u="none" strike="noStrike" kern="1200" cap="none" spc="0" normalizeH="0" baseline="30000" noProof="0" dirty="0" err="1">
                  <a:ln>
                    <a:noFill/>
                  </a:ln>
                  <a:solidFill>
                    <a:prstClr val="black"/>
                  </a:solidFill>
                  <a:effectLst/>
                  <a:uLnTx/>
                  <a:uFillTx/>
                  <a:latin typeface="Calibri" panose="020F0502020204030204"/>
                  <a:ea typeface="+mn-ea"/>
                  <a:cs typeface="+mn-cs"/>
                </a:rPr>
                <a:t>+</a:t>
              </a:r>
              <a:r>
                <a:rPr kumimoji="0" lang="en-GB" sz="1500" b="1" i="0" u="none" strike="noStrike" kern="1200" cap="none" spc="0" normalizeH="0" baseline="0" noProof="0" dirty="0" err="1">
                  <a:ln>
                    <a:noFill/>
                  </a:ln>
                  <a:solidFill>
                    <a:prstClr val="black"/>
                  </a:solidFill>
                  <a:effectLst/>
                  <a:uLnTx/>
                  <a:uFillTx/>
                  <a:latin typeface="Calibri" panose="020F0502020204030204"/>
                  <a:ea typeface="+mn-ea"/>
                  <a:cs typeface="+mn-cs"/>
                </a:rPr>
                <a:t>e</a:t>
              </a:r>
              <a:r>
                <a:rPr kumimoji="0" lang="en-GB" sz="1500" b="1" i="0" u="none" strike="noStrike" kern="1200" cap="none" spc="0" normalizeH="0" baseline="30000" noProof="0" dirty="0">
                  <a:ln>
                    <a:noFill/>
                  </a:ln>
                  <a:solidFill>
                    <a:prstClr val="black"/>
                  </a:solidFill>
                  <a:effectLst/>
                  <a:uLnTx/>
                  <a:uFillTx/>
                  <a:latin typeface="Calibri" panose="020F0502020204030204"/>
                  <a:ea typeface="+mn-ea"/>
                  <a:cs typeface="+mn-cs"/>
                </a:rPr>
                <a:t>-</a:t>
              </a: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 EW-Higgs-Top factories in all possible accelerator manifestations including instantaneous luminosities at 91.2GeV of up to 5×10</a:t>
              </a:r>
              <a:r>
                <a:rPr kumimoji="0" lang="en-GB" sz="1500" b="1" i="0" u="none" strike="noStrike" kern="1200" cap="none" spc="0" normalizeH="0" baseline="30000" noProof="0" dirty="0">
                  <a:ln>
                    <a:noFill/>
                  </a:ln>
                  <a:solidFill>
                    <a:prstClr val="black"/>
                  </a:solidFill>
                  <a:effectLst/>
                  <a:uLnTx/>
                  <a:uFillTx/>
                  <a:latin typeface="Calibri" panose="020F0502020204030204"/>
                  <a:ea typeface="+mn-ea"/>
                  <a:cs typeface="+mn-cs"/>
                </a:rPr>
                <a:t>36</a:t>
              </a: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cm</a:t>
              </a:r>
              <a:r>
                <a:rPr kumimoji="0" lang="en-GB" sz="1500" b="1" i="0" u="none" strike="noStrike" kern="1200" cap="none" spc="0" normalizeH="0" baseline="30000" noProof="0" dirty="0">
                  <a:ln>
                    <a:noFill/>
                  </a:ln>
                  <a:solidFill>
                    <a:prstClr val="black"/>
                  </a:solidFill>
                  <a:effectLst/>
                  <a:uLnTx/>
                  <a:uFillTx/>
                  <a:latin typeface="Calibri" panose="020F0502020204030204"/>
                  <a:ea typeface="+mn-ea"/>
                  <a:cs typeface="+mn-cs"/>
                </a:rPr>
                <a:t>-2</a:t>
              </a: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s</a:t>
              </a:r>
              <a:r>
                <a:rPr kumimoji="0" lang="en-GB" sz="1500" b="1" i="0" u="none" strike="noStrike" kern="1200" cap="none" spc="0" normalizeH="0" baseline="30000" noProof="0" dirty="0">
                  <a:ln>
                    <a:noFill/>
                  </a:ln>
                  <a:solidFill>
                    <a:prstClr val="black"/>
                  </a:solidFill>
                  <a:effectLst/>
                  <a:uLnTx/>
                  <a:uFillTx/>
                  <a:latin typeface="Calibri" panose="020F0502020204030204"/>
                  <a:ea typeface="+mn-ea"/>
                  <a:cs typeface="+mn-cs"/>
                </a:rPr>
                <a:t>-1</a:t>
              </a: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mj-lt"/>
                <a:buAutoNum type="arabicPeriod"/>
                <a:tabLst/>
                <a:defRPr/>
              </a:pPr>
              <a:endParaRPr kumimoji="0" lang="x-none" sz="5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The long-term R&amp;D programme for detectors at a future 100 TeV hadron collider with integrated luminosities targeted up to 30ab</a:t>
              </a:r>
              <a:r>
                <a:rPr kumimoji="0" lang="en-GB" sz="1500" b="1" i="0" u="none" strike="noStrike" kern="1200" cap="none" spc="0" normalizeH="0" baseline="30000" noProof="0" dirty="0">
                  <a:ln>
                    <a:noFill/>
                  </a:ln>
                  <a:solidFill>
                    <a:prstClr val="black"/>
                  </a:solidFill>
                  <a:effectLst/>
                  <a:uLnTx/>
                  <a:uFillTx/>
                  <a:latin typeface="Calibri" panose="020F0502020204030204"/>
                  <a:ea typeface="+mn-ea"/>
                  <a:cs typeface="+mn-cs"/>
                </a:rPr>
                <a:t>-1</a:t>
              </a: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 and 1000 pile-up for 25ns BCO.</a:t>
              </a:r>
            </a:p>
            <a:p>
              <a:pPr marL="285750" marR="0" lvl="0" indent="-285750" algn="l" defTabSz="914400" rtl="0" eaLnBrk="1" fontAlgn="auto" latinLnBrk="0" hangingPunct="1">
                <a:lnSpc>
                  <a:spcPct val="100000"/>
                </a:lnSpc>
                <a:spcBef>
                  <a:spcPts val="0"/>
                </a:spcBef>
                <a:spcAft>
                  <a:spcPts val="0"/>
                </a:spcAft>
                <a:buClrTx/>
                <a:buSzTx/>
                <a:buFont typeface="+mj-lt"/>
                <a:buAutoNum type="arabicPeriod"/>
                <a:tabLst/>
                <a:defRPr/>
              </a:pPr>
              <a:endParaRPr kumimoji="0" lang="x-none" sz="5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Specific long-term detector technology R&amp;D requirements of a muon collider operating at 10 TeV and with a luminosity of the order of 10</a:t>
              </a:r>
              <a:r>
                <a:rPr kumimoji="0" lang="en-GB" sz="1500" b="1" i="0" u="none" strike="noStrike" kern="1200" cap="none" spc="0" normalizeH="0" baseline="30000" noProof="0" dirty="0">
                  <a:ln>
                    <a:noFill/>
                  </a:ln>
                  <a:solidFill>
                    <a:prstClr val="black"/>
                  </a:solidFill>
                  <a:effectLst/>
                  <a:uLnTx/>
                  <a:uFillTx/>
                  <a:latin typeface="Calibri" panose="020F0502020204030204"/>
                  <a:ea typeface="+mn-ea"/>
                  <a:cs typeface="+mn-cs"/>
                </a:rPr>
                <a:t>35 </a:t>
              </a: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cm</a:t>
              </a:r>
              <a:r>
                <a:rPr kumimoji="0" lang="en-GB" sz="1500" b="1" i="0" u="none" strike="noStrike" kern="1200" cap="none" spc="0" normalizeH="0" baseline="30000" noProof="0" dirty="0">
                  <a:ln>
                    <a:noFill/>
                  </a:ln>
                  <a:solidFill>
                    <a:prstClr val="black"/>
                  </a:solidFill>
                  <a:effectLst/>
                  <a:uLnTx/>
                  <a:uFillTx/>
                  <a:latin typeface="Calibri" panose="020F0502020204030204"/>
                  <a:ea typeface="+mn-ea"/>
                  <a:cs typeface="+mn-cs"/>
                </a:rPr>
                <a:t>–2 </a:t>
              </a: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s</a:t>
              </a:r>
              <a:r>
                <a:rPr kumimoji="0" lang="en-GB" sz="1500" b="1" i="0" u="none" strike="noStrike" kern="1200" cap="none" spc="0" normalizeH="0" baseline="30000" noProof="0" dirty="0">
                  <a:ln>
                    <a:noFill/>
                  </a:ln>
                  <a:solidFill>
                    <a:prstClr val="black"/>
                  </a:solidFill>
                  <a:effectLst/>
                  <a:uLnTx/>
                  <a:uFillTx/>
                  <a:latin typeface="Calibri" panose="020F0502020204030204"/>
                  <a:ea typeface="+mn-ea"/>
                  <a:cs typeface="+mn-cs"/>
                </a:rPr>
                <a:t>–1</a:t>
              </a: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mj-lt"/>
                <a:buAutoNum type="arabicPeriod"/>
                <a:tabLst/>
                <a:defRPr/>
              </a:pPr>
              <a:endParaRPr kumimoji="0" lang="x-none" sz="5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15" name="Rectangle 1">
            <a:extLst>
              <a:ext uri="{FF2B5EF4-FFF2-40B4-BE49-F238E27FC236}">
                <a16:creationId xmlns:a16="http://schemas.microsoft.com/office/drawing/2014/main" id="{DB7273D6-8EDF-E94C-ADDC-D7186D2577AF}"/>
              </a:ext>
            </a:extLst>
          </p:cNvPr>
          <p:cNvSpPr>
            <a:spLocks noChangeArrowheads="1"/>
          </p:cNvSpPr>
          <p:nvPr/>
        </p:nvSpPr>
        <p:spPr bwMode="auto">
          <a:xfrm>
            <a:off x="0" y="6597352"/>
            <a:ext cx="12192000" cy="260350"/>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defRPr/>
            </a:pPr>
            <a:endParaRPr kumimoji="0" lang="en-US" altLang="x-none" sz="1800" b="0" i="0" u="none" strike="noStrike" kern="1200" cap="none" spc="0" normalizeH="0" baseline="0" noProof="0">
              <a:ln>
                <a:noFill/>
              </a:ln>
              <a:solidFill>
                <a:prstClr val="black"/>
              </a:solidFill>
              <a:effectLst/>
              <a:uLnTx/>
              <a:uFillTx/>
              <a:latin typeface="Calibri" panose="020F0502020204030204"/>
              <a:ea typeface="DejaVu Sans" charset="0"/>
              <a:cs typeface="DejaVu Sans" charset="0"/>
            </a:endParaRPr>
          </a:p>
        </p:txBody>
      </p:sp>
      <p:sp>
        <p:nvSpPr>
          <p:cNvPr id="16" name="Text Box 4">
            <a:extLst>
              <a:ext uri="{FF2B5EF4-FFF2-40B4-BE49-F238E27FC236}">
                <a16:creationId xmlns:a16="http://schemas.microsoft.com/office/drawing/2014/main" id="{982E1B8A-E614-E943-AF56-5609E06E6C2E}"/>
              </a:ext>
            </a:extLst>
          </p:cNvPr>
          <p:cNvSpPr txBox="1">
            <a:spLocks noChangeArrowheads="1"/>
          </p:cNvSpPr>
          <p:nvPr/>
        </p:nvSpPr>
        <p:spPr bwMode="auto">
          <a:xfrm>
            <a:off x="1836737" y="6634559"/>
            <a:ext cx="41402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14112" rIns="0" bIns="0"/>
          <a:lstStyle>
            <a:lvl1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1pPr>
            <a:lvl2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2pPr>
            <a:lvl3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3pPr>
            <a:lvl4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4pPr>
            <a:lvl5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9pPr>
          </a:lstStyle>
          <a:p>
            <a:pPr marL="0" marR="0" lvl="0" indent="0" algn="ct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 pos="1447800" algn="l"/>
                <a:tab pos="2171700" algn="l"/>
                <a:tab pos="2895600" algn="l"/>
                <a:tab pos="3619500" algn="l"/>
              </a:tabLst>
              <a:defRPr/>
            </a:pPr>
            <a:endParaRPr kumimoji="0" lang="x-none" altLang="x-none" sz="1600" b="0" i="0" u="none" strike="noStrike" kern="1200" cap="none" spc="0" normalizeH="0" baseline="0" noProof="0">
              <a:ln>
                <a:noFill/>
              </a:ln>
              <a:solidFill>
                <a:srgbClr val="FFFFFF"/>
              </a:solidFill>
              <a:effectLst/>
              <a:uLnTx/>
              <a:uFillTx/>
              <a:latin typeface="Arial" charset="0"/>
              <a:ea typeface="Arial Unicode MS" charset="0"/>
              <a:cs typeface="Arial Unicode MS" charset="0"/>
            </a:endParaRPr>
          </a:p>
        </p:txBody>
      </p:sp>
      <p:sp>
        <p:nvSpPr>
          <p:cNvPr id="17" name="Text Box 5">
            <a:extLst>
              <a:ext uri="{FF2B5EF4-FFF2-40B4-BE49-F238E27FC236}">
                <a16:creationId xmlns:a16="http://schemas.microsoft.com/office/drawing/2014/main" id="{1E1D99B3-597F-6944-9A80-0424522C7E51}"/>
              </a:ext>
            </a:extLst>
          </p:cNvPr>
          <p:cNvSpPr txBox="1">
            <a:spLocks noChangeArrowheads="1"/>
          </p:cNvSpPr>
          <p:nvPr/>
        </p:nvSpPr>
        <p:spPr bwMode="auto">
          <a:xfrm>
            <a:off x="10614025" y="6606894"/>
            <a:ext cx="1441450"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marL="0" marR="0" lvl="0" indent="0" algn="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fld id="{C29590A0-6A90-2C40-A486-A733B5887438}" type="slidenum">
              <a:rPr kumimoji="0" lang="en-GB" altLang="x-none" sz="1400" b="0" i="0" u="none" strike="noStrike" kern="1200" cap="none" spc="0" normalizeH="0" baseline="0" noProof="0">
                <a:ln>
                  <a:noFill/>
                </a:ln>
                <a:solidFill>
                  <a:srgbClr val="FFFFFF"/>
                </a:solidFill>
                <a:effectLst/>
                <a:uLnTx/>
                <a:uFillTx/>
                <a:latin typeface="Arial" charset="0"/>
                <a:ea typeface="Arial Unicode MS" charset="0"/>
                <a:cs typeface="Arial Unicode MS" charset="0"/>
              </a:rPr>
              <a:pPr marL="0" marR="0" lvl="0" indent="0" algn="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t>20</a:t>
            </a:fld>
            <a:endParaRPr kumimoji="0" lang="en-GB" altLang="x-none" sz="1400" b="0" i="0" u="none" strike="noStrike" kern="1200" cap="none" spc="0" normalizeH="0" baseline="0" noProof="0" dirty="0">
              <a:ln>
                <a:noFill/>
              </a:ln>
              <a:solidFill>
                <a:srgbClr val="FFFFFF"/>
              </a:solidFill>
              <a:effectLst/>
              <a:uLnTx/>
              <a:uFillTx/>
              <a:latin typeface="Arial" charset="0"/>
              <a:ea typeface="Arial Unicode MS" charset="0"/>
              <a:cs typeface="Arial Unicode MS" charset="0"/>
            </a:endParaRPr>
          </a:p>
        </p:txBody>
      </p:sp>
      <p:sp>
        <p:nvSpPr>
          <p:cNvPr id="18" name="Text Box 6">
            <a:extLst>
              <a:ext uri="{FF2B5EF4-FFF2-40B4-BE49-F238E27FC236}">
                <a16:creationId xmlns:a16="http://schemas.microsoft.com/office/drawing/2014/main" id="{829719B0-7549-6B47-A7E0-154832384D1C}"/>
              </a:ext>
            </a:extLst>
          </p:cNvPr>
          <p:cNvSpPr txBox="1">
            <a:spLocks noChangeArrowheads="1"/>
          </p:cNvSpPr>
          <p:nvPr/>
        </p:nvSpPr>
        <p:spPr bwMode="auto">
          <a:xfrm>
            <a:off x="234000" y="6634559"/>
            <a:ext cx="1257300" cy="22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endParaRPr kumimoji="0" lang="x-none" altLang="x-none" sz="1600" b="0" i="0" u="none" strike="noStrike" kern="1200" cap="none" spc="0" normalizeH="0" baseline="0" noProof="0">
              <a:ln>
                <a:noFill/>
              </a:ln>
              <a:solidFill>
                <a:srgbClr val="FFFFFF"/>
              </a:solidFill>
              <a:effectLst/>
              <a:uLnTx/>
              <a:uFillTx/>
              <a:latin typeface="Arial" charset="0"/>
              <a:ea typeface="Arial Unicode MS" charset="0"/>
              <a:cs typeface="Arial Unicode MS" charset="0"/>
            </a:endParaRPr>
          </a:p>
        </p:txBody>
      </p:sp>
      <p:sp>
        <p:nvSpPr>
          <p:cNvPr id="19" name="AutoShape 1">
            <a:extLst>
              <a:ext uri="{FF2B5EF4-FFF2-40B4-BE49-F238E27FC236}">
                <a16:creationId xmlns:a16="http://schemas.microsoft.com/office/drawing/2014/main" id="{053C5E43-FB3C-0241-A90B-37ED1608745A}"/>
              </a:ext>
            </a:extLst>
          </p:cNvPr>
          <p:cNvSpPr>
            <a:spLocks noChangeArrowheads="1"/>
          </p:cNvSpPr>
          <p:nvPr/>
        </p:nvSpPr>
        <p:spPr bwMode="auto">
          <a:xfrm>
            <a:off x="31749" y="6598046"/>
            <a:ext cx="9144001" cy="287338"/>
          </a:xfrm>
          <a:custGeom>
            <a:avLst/>
            <a:gdLst>
              <a:gd name="G0" fmla="*/ 25401 1 2"/>
              <a:gd name="G1" fmla="*/ 801 1 2"/>
              <a:gd name="G2" fmla="+- 801 0 0"/>
              <a:gd name="G3" fmla="+- 25401 0 0"/>
            </a:gdLst>
            <a:ahLst/>
            <a:cxnLst>
              <a:cxn ang="0">
                <a:pos x="r" y="vc"/>
              </a:cxn>
              <a:cxn ang="5400000">
                <a:pos x="hc" y="b"/>
              </a:cxn>
              <a:cxn ang="10800000">
                <a:pos x="l" y="vc"/>
              </a:cxn>
              <a:cxn ang="16200000">
                <a:pos x="hc" y="t"/>
              </a:cxn>
            </a:cxnLst>
            <a:rect l="0" t="0" r="0" b="0"/>
            <a:pathLst>
              <a:path>
                <a:moveTo>
                  <a:pt x="0" y="0"/>
                </a:moveTo>
                <a:lnTo>
                  <a:pt x="25401" y="0"/>
                </a:lnTo>
                <a:lnTo>
                  <a:pt x="25401" y="801"/>
                </a:lnTo>
                <a:lnTo>
                  <a:pt x="0" y="801"/>
                </a:lnTo>
                <a:close/>
              </a:path>
            </a:pathLst>
          </a:custGeom>
          <a:solidFill>
            <a:srgbClr val="000080"/>
          </a:solidFill>
          <a:ln w="9360" cap="flat">
            <a:solidFill>
              <a:srgbClr val="00008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Rectangle 4">
            <a:extLst>
              <a:ext uri="{FF2B5EF4-FFF2-40B4-BE49-F238E27FC236}">
                <a16:creationId xmlns:a16="http://schemas.microsoft.com/office/drawing/2014/main" id="{CEA11FE9-8AC3-C846-AF30-C2DCCA3EA62F}"/>
              </a:ext>
            </a:extLst>
          </p:cNvPr>
          <p:cNvSpPr>
            <a:spLocks noGrp="1" noChangeArrowheads="1"/>
          </p:cNvSpPr>
          <p:nvPr>
            <p:ph type="dt" idx="2"/>
          </p:nvPr>
        </p:nvSpPr>
        <p:spPr bwMode="auto">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FFFFFF"/>
                </a:solidFill>
                <a:latin typeface="Arial" charset="0"/>
                <a:ea typeface="Geneva" charset="0"/>
                <a:cs typeface="Geneva" charset="0"/>
              </a:defRPr>
            </a:lvl1pP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de-CH" altLang="x-none" sz="1400" b="0" i="0" u="none" strike="noStrike" kern="1200" cap="none" spc="0" normalizeH="0" baseline="0" noProof="0" dirty="0">
                <a:ln>
                  <a:noFill/>
                </a:ln>
                <a:solidFill>
                  <a:srgbClr val="FFFFFF"/>
                </a:solidFill>
                <a:effectLst/>
                <a:uLnTx/>
                <a:uFillTx/>
                <a:latin typeface="Arial" charset="0"/>
              </a:rPr>
              <a:t>March to May 2021</a:t>
            </a:r>
            <a:endParaRPr kumimoji="0" lang="en-GB" altLang="x-none" sz="1400" b="0" i="0" u="none" strike="noStrike" kern="1200" cap="none" spc="0" normalizeH="0" baseline="0" noProof="0" dirty="0">
              <a:ln>
                <a:noFill/>
              </a:ln>
              <a:solidFill>
                <a:srgbClr val="FFFFFF"/>
              </a:solidFill>
              <a:effectLst/>
              <a:uLnTx/>
              <a:uFillTx/>
              <a:latin typeface="Arial" charset="0"/>
            </a:endParaRPr>
          </a:p>
        </p:txBody>
      </p:sp>
      <p:sp>
        <p:nvSpPr>
          <p:cNvPr id="22" name="Rectangle 5">
            <a:extLst>
              <a:ext uri="{FF2B5EF4-FFF2-40B4-BE49-F238E27FC236}">
                <a16:creationId xmlns:a16="http://schemas.microsoft.com/office/drawing/2014/main" id="{BD283A10-06BF-CD46-A191-36D34287BBEE}"/>
              </a:ext>
            </a:extLst>
          </p:cNvPr>
          <p:cNvSpPr>
            <a:spLocks noGrp="1" noChangeArrowheads="1"/>
          </p:cNvSpPr>
          <p:nvPr>
            <p:ph type="ftr" idx="3"/>
          </p:nvPr>
        </p:nvSpPr>
        <p:spPr bwMode="auto">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lvl1pPr algn="ct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FFFFFF"/>
                </a:solidFill>
                <a:latin typeface="Arial" charset="0"/>
                <a:ea typeface="Arial" charset="0"/>
                <a:cs typeface="Arial" charset="0"/>
              </a:defRPr>
            </a:lvl1pPr>
          </a:lstStyle>
          <a:p>
            <a:pPr marL="0" marR="0" lvl="0" indent="0" algn="ctr" defTabSz="914400" rtl="0" eaLnBrk="1" fontAlgn="auto" latinLnBrk="0" hangingPunct="1">
              <a:lnSpc>
                <a:spcPct val="100000"/>
              </a:lnSpc>
              <a:spcBef>
                <a:spcPts val="0"/>
              </a:spcBef>
              <a:spcAft>
                <a:spcPts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de-DE" altLang="x-none" sz="1400" b="0" i="0" u="none" strike="noStrike" kern="1200" cap="none" spc="0" normalizeH="0" baseline="0" noProof="0" dirty="0">
                <a:ln>
                  <a:noFill/>
                </a:ln>
                <a:solidFill>
                  <a:srgbClr val="FFFFFF"/>
                </a:solidFill>
                <a:effectLst/>
                <a:uLnTx/>
                <a:uFillTx/>
                <a:latin typeface="Arial" charset="0"/>
                <a:cs typeface="Arial" charset="0"/>
              </a:rPr>
              <a:t>ECFA Detector R&amp;D Roadmap</a:t>
            </a:r>
          </a:p>
        </p:txBody>
      </p:sp>
      <p:sp>
        <p:nvSpPr>
          <p:cNvPr id="23" name="TextBox 22">
            <a:extLst>
              <a:ext uri="{FF2B5EF4-FFF2-40B4-BE49-F238E27FC236}">
                <a16:creationId xmlns:a16="http://schemas.microsoft.com/office/drawing/2014/main" id="{229794E9-740C-8743-8D2A-58FFB1F70CA8}"/>
              </a:ext>
            </a:extLst>
          </p:cNvPr>
          <p:cNvSpPr txBox="1"/>
          <p:nvPr/>
        </p:nvSpPr>
        <p:spPr>
          <a:xfrm>
            <a:off x="2209800" y="76200"/>
            <a:ext cx="8869954" cy="553998"/>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44546A">
                    <a:lumMod val="60000"/>
                    <a:lumOff val="40000"/>
                  </a:srgbClr>
                </a:solidFill>
                <a:effectLst/>
                <a:uLnTx/>
                <a:uFillTx/>
                <a:latin typeface="Arial" panose="020B0604020202020204" pitchFamily="34" charset="0"/>
                <a:ea typeface="+mn-ea"/>
                <a:cs typeface="Arial" panose="020B0604020202020204" pitchFamily="34" charset="0"/>
              </a:rPr>
              <a:t>Broad Topic Areas</a:t>
            </a:r>
          </a:p>
        </p:txBody>
      </p:sp>
    </p:spTree>
    <p:extLst>
      <p:ext uri="{BB962C8B-B14F-4D97-AF65-F5344CB8AC3E}">
        <p14:creationId xmlns:p14="http://schemas.microsoft.com/office/powerpoint/2010/main" val="28462453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776114C-BD2F-1A42-BFA1-82EB70BA56FD}"/>
              </a:ext>
            </a:extLst>
          </p:cNvPr>
          <p:cNvPicPr>
            <a:picLocks noChangeAspect="1"/>
          </p:cNvPicPr>
          <p:nvPr/>
        </p:nvPicPr>
        <p:blipFill>
          <a:blip r:embed="rId3"/>
          <a:stretch>
            <a:fillRect/>
          </a:stretch>
        </p:blipFill>
        <p:spPr>
          <a:xfrm>
            <a:off x="0" y="0"/>
            <a:ext cx="6988792" cy="720000"/>
          </a:xfrm>
          <a:prstGeom prst="rect">
            <a:avLst/>
          </a:prstGeom>
        </p:spPr>
      </p:pic>
      <p:sp>
        <p:nvSpPr>
          <p:cNvPr id="8" name="Rectangle 7"/>
          <p:cNvSpPr/>
          <p:nvPr/>
        </p:nvSpPr>
        <p:spPr>
          <a:xfrm>
            <a:off x="1289756" y="838200"/>
            <a:ext cx="9302044" cy="562674"/>
          </a:xfrm>
          <a:prstGeom prst="rect">
            <a:avLst/>
          </a:prstGeom>
          <a:solidFill>
            <a:schemeClr val="accent1">
              <a:lumMod val="75000"/>
            </a:schemeClr>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0" marR="0" lvl="0" indent="0" algn="ctr" defTabSz="1066800" rtl="0" eaLnBrk="1" fontAlgn="auto" latinLnBrk="0" hangingPunct="1">
              <a:lnSpc>
                <a:spcPct val="90000"/>
              </a:lnSpc>
              <a:spcBef>
                <a:spcPct val="0"/>
              </a:spcBef>
              <a:spcAft>
                <a:spcPct val="3500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rPr>
              <a:t>Grouped targeted facilities/areas emerging from the EPPSU</a:t>
            </a:r>
            <a:endParaRPr kumimoji="0" lang="en-US" sz="3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59364E34-17AA-A448-8C64-428E1BC27977}"/>
              </a:ext>
            </a:extLst>
          </p:cNvPr>
          <p:cNvGrpSpPr/>
          <p:nvPr/>
        </p:nvGrpSpPr>
        <p:grpSpPr>
          <a:xfrm>
            <a:off x="1296974" y="1485899"/>
            <a:ext cx="9310065" cy="4914901"/>
            <a:chOff x="514881" y="0"/>
            <a:chExt cx="8429064" cy="1193882"/>
          </a:xfrm>
        </p:grpSpPr>
        <p:sp>
          <p:nvSpPr>
            <p:cNvPr id="13" name="Rectangle 12">
              <a:extLst>
                <a:ext uri="{FF2B5EF4-FFF2-40B4-BE49-F238E27FC236}">
                  <a16:creationId xmlns:a16="http://schemas.microsoft.com/office/drawing/2014/main" id="{E03AB10E-8ECA-D742-B3EC-976484D2A95D}"/>
                </a:ext>
              </a:extLst>
            </p:cNvPr>
            <p:cNvSpPr/>
            <p:nvPr/>
          </p:nvSpPr>
          <p:spPr>
            <a:xfrm>
              <a:off x="514881" y="0"/>
              <a:ext cx="8415266"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14" name="Rectangle 13">
              <a:extLst>
                <a:ext uri="{FF2B5EF4-FFF2-40B4-BE49-F238E27FC236}">
                  <a16:creationId xmlns:a16="http://schemas.microsoft.com/office/drawing/2014/main" id="{BBD141F1-D5B0-344D-A2C9-BF1FF0845FF2}"/>
                </a:ext>
              </a:extLst>
            </p:cNvPr>
            <p:cNvSpPr/>
            <p:nvPr/>
          </p:nvSpPr>
          <p:spPr>
            <a:xfrm>
              <a:off x="514881" y="25615"/>
              <a:ext cx="8429064"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285750" marR="0" lvl="0" indent="-285750" algn="l" defTabSz="914400" rtl="0" eaLnBrk="1" fontAlgn="auto" latinLnBrk="0" hangingPunct="1">
                <a:lnSpc>
                  <a:spcPct val="100000"/>
                </a:lnSpc>
                <a:spcBef>
                  <a:spcPts val="0"/>
                </a:spcBef>
                <a:spcAft>
                  <a:spcPts val="0"/>
                </a:spcAft>
                <a:buClrTx/>
                <a:buSzTx/>
                <a:buFont typeface="+mj-lt"/>
                <a:buAutoNum type="arabicPeriod"/>
                <a:tabLst/>
                <a:defRPr/>
              </a:pPr>
              <a:endParaRPr kumimoji="0" lang="x-none" sz="5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6"/>
                <a:tabLst/>
                <a:defRPr/>
              </a:pP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Detector developments for accelerator-based studies of rare processes, DM candidates and high precision measurements (including strong interaction physics) at both storage rings and fixed target facilities, interfacing also with atomic and nuclear physics.</a:t>
              </a:r>
            </a:p>
            <a:p>
              <a:pPr marL="285750" marR="0" lvl="0" indent="-285750" algn="l" defTabSz="914400" rtl="0" eaLnBrk="1" fontAlgn="auto" latinLnBrk="0" hangingPunct="1">
                <a:lnSpc>
                  <a:spcPct val="100000"/>
                </a:lnSpc>
                <a:spcBef>
                  <a:spcPts val="0"/>
                </a:spcBef>
                <a:spcAft>
                  <a:spcPts val="0"/>
                </a:spcAft>
                <a:buClrTx/>
                <a:buSzTx/>
                <a:buFont typeface="+mj-lt"/>
                <a:buAutoNum type="arabicPeriod" startAt="6"/>
                <a:tabLst/>
                <a:defRPr/>
              </a:pPr>
              <a:endParaRPr kumimoji="0" lang="x-none" sz="5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6"/>
                <a:tabLst/>
                <a:defRPr/>
              </a:pP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R&amp;D for optimal exploitation of dedicated collider experiments studying the partonic structure of the proton and nuclei as well as interface areas with nuclear physics.</a:t>
              </a:r>
            </a:p>
            <a:p>
              <a:pPr marL="285750" marR="0" lvl="0" indent="-285750" algn="l" defTabSz="914400" rtl="0" eaLnBrk="1" fontAlgn="auto" latinLnBrk="0" hangingPunct="1">
                <a:lnSpc>
                  <a:spcPct val="100000"/>
                </a:lnSpc>
                <a:spcBef>
                  <a:spcPts val="0"/>
                </a:spcBef>
                <a:spcAft>
                  <a:spcPts val="0"/>
                </a:spcAft>
                <a:buClrTx/>
                <a:buSzTx/>
                <a:buFont typeface="+mj-lt"/>
                <a:buAutoNum type="arabicPeriod" startAt="6"/>
                <a:tabLst/>
                <a:defRPr/>
              </a:pPr>
              <a:endParaRPr kumimoji="0" lang="x-none" sz="5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6"/>
                <a:tabLst/>
                <a:defRPr/>
              </a:pP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The very broad detector R&amp;D areas for non-accelerator-based experiments, including dark matter searches (including axion searches), reactor neutrino experiments, rare decay processes, neutrino observatories and other interface areas with astro-particle physics.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6"/>
                <a:tabLst/>
                <a:defRPr/>
              </a:pPr>
              <a:endPar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9"/>
                <a:tabLst/>
                <a:defRPr/>
              </a:pPr>
              <a:r>
                <a:rPr kumimoji="0" lang="en-GB" sz="1500" b="1" i="0" u="none" strike="noStrike" kern="1200" cap="none" spc="0" normalizeH="0" baseline="0" noProof="0" dirty="0">
                  <a:ln>
                    <a:noFill/>
                  </a:ln>
                  <a:solidFill>
                    <a:srgbClr val="C00000"/>
                  </a:solidFill>
                  <a:effectLst/>
                  <a:uLnTx/>
                  <a:uFillTx/>
                  <a:latin typeface="Calibri" panose="020F0502020204030204"/>
                  <a:ea typeface="+mn-ea"/>
                  <a:cs typeface="+mn-cs"/>
                </a:rPr>
                <a:t>Facilities needed for detector evaluation, including test-beams and different types of irradiation sources, along with the advanced instrumentation required for these.</a:t>
              </a:r>
              <a:endParaRPr kumimoji="0" lang="x-none" sz="1500" b="1" i="0" u="none" strike="noStrike" kern="1200" cap="none" spc="0" normalizeH="0" baseline="0" noProof="0">
                <a:ln>
                  <a:noFill/>
                </a:ln>
                <a:solidFill>
                  <a:srgbClr val="C00000"/>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9"/>
                <a:tabLst/>
                <a:defRPr/>
              </a:pPr>
              <a:r>
                <a:rPr kumimoji="0" lang="en-GB" sz="1500" b="1" i="0" u="none" strike="noStrike" kern="1200" cap="none" spc="0" normalizeH="0" baseline="0" noProof="0" dirty="0">
                  <a:ln>
                    <a:noFill/>
                  </a:ln>
                  <a:solidFill>
                    <a:srgbClr val="C00000"/>
                  </a:solidFill>
                  <a:effectLst/>
                  <a:uLnTx/>
                  <a:uFillTx/>
                  <a:latin typeface="Calibri" panose="020F0502020204030204"/>
                  <a:ea typeface="+mn-ea"/>
                  <a:cs typeface="+mn-cs"/>
                </a:rPr>
                <a:t>Infrastructures facilitating detector developments, including technological workshops and laboratories, as well as tools for the development of software and electronics.</a:t>
              </a:r>
              <a:endParaRPr kumimoji="0" lang="x-none" sz="1500" b="1" i="0" u="none" strike="noStrike" kern="1200" cap="none" spc="0" normalizeH="0" baseline="0" noProof="0">
                <a:ln>
                  <a:noFill/>
                </a:ln>
                <a:solidFill>
                  <a:srgbClr val="C00000"/>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9"/>
                <a:tabLst/>
                <a:defRPr/>
              </a:pPr>
              <a:r>
                <a:rPr kumimoji="0" lang="en-GB" sz="1500" b="1" i="0" u="none" strike="noStrike" kern="1200" cap="none" spc="0" normalizeH="0" baseline="0" noProof="0" dirty="0">
                  <a:ln>
                    <a:noFill/>
                  </a:ln>
                  <a:solidFill>
                    <a:srgbClr val="C00000"/>
                  </a:solidFill>
                  <a:effectLst/>
                  <a:uLnTx/>
                  <a:uFillTx/>
                  <a:latin typeface="Calibri" panose="020F0502020204030204"/>
                  <a:ea typeface="+mn-ea"/>
                  <a:cs typeface="+mn-cs"/>
                </a:rPr>
                <a:t>Networking structures in order to ensure collaborative environments, to help in the education and training, for cross-fertilization between different technologically communities, and in view of relations with industry.</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9"/>
                <a:tabLst/>
                <a:defRPr/>
              </a:pPr>
              <a:endPar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9"/>
                <a:tabLst/>
                <a:defRPr/>
              </a:pPr>
              <a:r>
                <a:rPr kumimoji="0" lang="en-GB" sz="1600" b="1" i="0" u="none" strike="noStrike" kern="1200" cap="none" spc="0" normalizeH="0" baseline="0" noProof="0" dirty="0">
                  <a:ln>
                    <a:noFill/>
                  </a:ln>
                  <a:solidFill>
                    <a:srgbClr val="008000"/>
                  </a:solidFill>
                  <a:effectLst/>
                  <a:uLnTx/>
                  <a:uFillTx/>
                  <a:latin typeface="Calibri" panose="020F0502020204030204"/>
                  <a:ea typeface="+mn-ea"/>
                  <a:cs typeface="+mn-cs"/>
                </a:rPr>
                <a:t>Overlaps with neighbouring fields and key specifications required for exploitation in other application areas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9"/>
                <a:tabLst/>
                <a:defRPr/>
              </a:pPr>
              <a:r>
                <a:rPr kumimoji="0" lang="en-GB" sz="1600" b="1" i="0" u="none" strike="noStrike" kern="1200" cap="none" spc="0" normalizeH="0" baseline="0" noProof="0" dirty="0">
                  <a:ln>
                    <a:noFill/>
                  </a:ln>
                  <a:solidFill>
                    <a:srgbClr val="008000"/>
                  </a:solidFill>
                  <a:effectLst/>
                  <a:uLnTx/>
                  <a:uFillTx/>
                  <a:latin typeface="Calibri" panose="020F0502020204030204"/>
                  <a:ea typeface="+mn-ea"/>
                  <a:cs typeface="+mn-cs"/>
                </a:rPr>
                <a:t>Opportunities for industrial partnership and technical developments needed for potential commercialisation</a:t>
              </a:r>
              <a:endParaRPr kumimoji="0" lang="en-GB" sz="1500" b="1" i="0" u="none" strike="noStrike" kern="1200" cap="none" spc="0" normalizeH="0" baseline="0" noProof="0" dirty="0">
                <a:ln>
                  <a:noFill/>
                </a:ln>
                <a:solidFill>
                  <a:srgbClr val="008000"/>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mj-lt"/>
                <a:buAutoNum type="arabicPeriod"/>
                <a:tabLst/>
                <a:defRPr/>
              </a:pPr>
              <a:endParaRPr kumimoji="0" lang="x-none" sz="5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x-none" sz="15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10" name="Rectangle 1">
            <a:extLst>
              <a:ext uri="{FF2B5EF4-FFF2-40B4-BE49-F238E27FC236}">
                <a16:creationId xmlns:a16="http://schemas.microsoft.com/office/drawing/2014/main" id="{DB7273D6-8EDF-E94C-ADDC-D7186D2577AF}"/>
              </a:ext>
            </a:extLst>
          </p:cNvPr>
          <p:cNvSpPr>
            <a:spLocks noChangeArrowheads="1"/>
          </p:cNvSpPr>
          <p:nvPr/>
        </p:nvSpPr>
        <p:spPr bwMode="auto">
          <a:xfrm>
            <a:off x="0" y="6597352"/>
            <a:ext cx="12192000" cy="260350"/>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defRPr/>
            </a:pPr>
            <a:endParaRPr kumimoji="0" lang="en-US" altLang="x-none" sz="1800" b="0" i="0" u="none" strike="noStrike" kern="1200" cap="none" spc="0" normalizeH="0" baseline="0" noProof="0">
              <a:ln>
                <a:noFill/>
              </a:ln>
              <a:solidFill>
                <a:prstClr val="black"/>
              </a:solidFill>
              <a:effectLst/>
              <a:uLnTx/>
              <a:uFillTx/>
              <a:latin typeface="Calibri" panose="020F0502020204030204"/>
              <a:ea typeface="DejaVu Sans" charset="0"/>
              <a:cs typeface="DejaVu Sans" charset="0"/>
            </a:endParaRPr>
          </a:p>
        </p:txBody>
      </p:sp>
      <p:sp>
        <p:nvSpPr>
          <p:cNvPr id="15" name="Text Box 4">
            <a:extLst>
              <a:ext uri="{FF2B5EF4-FFF2-40B4-BE49-F238E27FC236}">
                <a16:creationId xmlns:a16="http://schemas.microsoft.com/office/drawing/2014/main" id="{982E1B8A-E614-E943-AF56-5609E06E6C2E}"/>
              </a:ext>
            </a:extLst>
          </p:cNvPr>
          <p:cNvSpPr txBox="1">
            <a:spLocks noChangeArrowheads="1"/>
          </p:cNvSpPr>
          <p:nvPr/>
        </p:nvSpPr>
        <p:spPr bwMode="auto">
          <a:xfrm>
            <a:off x="1836737" y="6634559"/>
            <a:ext cx="41402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14112" rIns="0" bIns="0"/>
          <a:lstStyle>
            <a:lvl1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1pPr>
            <a:lvl2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2pPr>
            <a:lvl3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3pPr>
            <a:lvl4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4pPr>
            <a:lvl5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9pPr>
          </a:lstStyle>
          <a:p>
            <a:pPr marL="0" marR="0" lvl="0" indent="0" algn="ct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 pos="1447800" algn="l"/>
                <a:tab pos="2171700" algn="l"/>
                <a:tab pos="2895600" algn="l"/>
                <a:tab pos="3619500" algn="l"/>
              </a:tabLst>
              <a:defRPr/>
            </a:pPr>
            <a:endParaRPr kumimoji="0" lang="x-none" altLang="x-none" sz="1600" b="0" i="0" u="none" strike="noStrike" kern="1200" cap="none" spc="0" normalizeH="0" baseline="0" noProof="0">
              <a:ln>
                <a:noFill/>
              </a:ln>
              <a:solidFill>
                <a:srgbClr val="FFFFFF"/>
              </a:solidFill>
              <a:effectLst/>
              <a:uLnTx/>
              <a:uFillTx/>
              <a:latin typeface="Arial" charset="0"/>
              <a:ea typeface="Arial Unicode MS" charset="0"/>
              <a:cs typeface="Arial Unicode MS" charset="0"/>
            </a:endParaRPr>
          </a:p>
        </p:txBody>
      </p:sp>
      <p:sp>
        <p:nvSpPr>
          <p:cNvPr id="16" name="Text Box 5">
            <a:extLst>
              <a:ext uri="{FF2B5EF4-FFF2-40B4-BE49-F238E27FC236}">
                <a16:creationId xmlns:a16="http://schemas.microsoft.com/office/drawing/2014/main" id="{1E1D99B3-597F-6944-9A80-0424522C7E51}"/>
              </a:ext>
            </a:extLst>
          </p:cNvPr>
          <p:cNvSpPr txBox="1">
            <a:spLocks noChangeArrowheads="1"/>
          </p:cNvSpPr>
          <p:nvPr/>
        </p:nvSpPr>
        <p:spPr bwMode="auto">
          <a:xfrm>
            <a:off x="10614025" y="6606894"/>
            <a:ext cx="1441450"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marL="0" marR="0" lvl="0" indent="0" algn="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fld id="{C29590A0-6A90-2C40-A486-A733B5887438}" type="slidenum">
              <a:rPr kumimoji="0" lang="en-GB" altLang="x-none" sz="1400" b="0" i="0" u="none" strike="noStrike" kern="1200" cap="none" spc="0" normalizeH="0" baseline="0" noProof="0">
                <a:ln>
                  <a:noFill/>
                </a:ln>
                <a:solidFill>
                  <a:srgbClr val="FFFFFF"/>
                </a:solidFill>
                <a:effectLst/>
                <a:uLnTx/>
                <a:uFillTx/>
                <a:latin typeface="Arial" charset="0"/>
                <a:ea typeface="Arial Unicode MS" charset="0"/>
                <a:cs typeface="Arial Unicode MS" charset="0"/>
              </a:rPr>
              <a:pPr marL="0" marR="0" lvl="0" indent="0" algn="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t>21</a:t>
            </a:fld>
            <a:endParaRPr kumimoji="0" lang="en-GB" altLang="x-none" sz="1400" b="0" i="0" u="none" strike="noStrike" kern="1200" cap="none" spc="0" normalizeH="0" baseline="0" noProof="0" dirty="0">
              <a:ln>
                <a:noFill/>
              </a:ln>
              <a:solidFill>
                <a:srgbClr val="FFFFFF"/>
              </a:solidFill>
              <a:effectLst/>
              <a:uLnTx/>
              <a:uFillTx/>
              <a:latin typeface="Arial" charset="0"/>
              <a:ea typeface="Arial Unicode MS" charset="0"/>
              <a:cs typeface="Arial Unicode MS" charset="0"/>
            </a:endParaRPr>
          </a:p>
        </p:txBody>
      </p:sp>
      <p:sp>
        <p:nvSpPr>
          <p:cNvPr id="17" name="Text Box 6">
            <a:extLst>
              <a:ext uri="{FF2B5EF4-FFF2-40B4-BE49-F238E27FC236}">
                <a16:creationId xmlns:a16="http://schemas.microsoft.com/office/drawing/2014/main" id="{829719B0-7549-6B47-A7E0-154832384D1C}"/>
              </a:ext>
            </a:extLst>
          </p:cNvPr>
          <p:cNvSpPr txBox="1">
            <a:spLocks noChangeArrowheads="1"/>
          </p:cNvSpPr>
          <p:nvPr/>
        </p:nvSpPr>
        <p:spPr bwMode="auto">
          <a:xfrm>
            <a:off x="234000" y="6634559"/>
            <a:ext cx="1257300" cy="22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endParaRPr kumimoji="0" lang="x-none" altLang="x-none" sz="1600" b="0" i="0" u="none" strike="noStrike" kern="1200" cap="none" spc="0" normalizeH="0" baseline="0" noProof="0">
              <a:ln>
                <a:noFill/>
              </a:ln>
              <a:solidFill>
                <a:srgbClr val="FFFFFF"/>
              </a:solidFill>
              <a:effectLst/>
              <a:uLnTx/>
              <a:uFillTx/>
              <a:latin typeface="Arial" charset="0"/>
              <a:ea typeface="Arial Unicode MS" charset="0"/>
              <a:cs typeface="Arial Unicode MS" charset="0"/>
            </a:endParaRPr>
          </a:p>
        </p:txBody>
      </p:sp>
      <p:sp>
        <p:nvSpPr>
          <p:cNvPr id="18" name="AutoShape 1">
            <a:extLst>
              <a:ext uri="{FF2B5EF4-FFF2-40B4-BE49-F238E27FC236}">
                <a16:creationId xmlns:a16="http://schemas.microsoft.com/office/drawing/2014/main" id="{053C5E43-FB3C-0241-A90B-37ED1608745A}"/>
              </a:ext>
            </a:extLst>
          </p:cNvPr>
          <p:cNvSpPr>
            <a:spLocks noChangeArrowheads="1"/>
          </p:cNvSpPr>
          <p:nvPr/>
        </p:nvSpPr>
        <p:spPr bwMode="auto">
          <a:xfrm>
            <a:off x="31749" y="6598046"/>
            <a:ext cx="9144001" cy="287338"/>
          </a:xfrm>
          <a:custGeom>
            <a:avLst/>
            <a:gdLst>
              <a:gd name="G0" fmla="*/ 25401 1 2"/>
              <a:gd name="G1" fmla="*/ 801 1 2"/>
              <a:gd name="G2" fmla="+- 801 0 0"/>
              <a:gd name="G3" fmla="+- 25401 0 0"/>
            </a:gdLst>
            <a:ahLst/>
            <a:cxnLst>
              <a:cxn ang="0">
                <a:pos x="r" y="vc"/>
              </a:cxn>
              <a:cxn ang="5400000">
                <a:pos x="hc" y="b"/>
              </a:cxn>
              <a:cxn ang="10800000">
                <a:pos x="l" y="vc"/>
              </a:cxn>
              <a:cxn ang="16200000">
                <a:pos x="hc" y="t"/>
              </a:cxn>
            </a:cxnLst>
            <a:rect l="0" t="0" r="0" b="0"/>
            <a:pathLst>
              <a:path>
                <a:moveTo>
                  <a:pt x="0" y="0"/>
                </a:moveTo>
                <a:lnTo>
                  <a:pt x="25401" y="0"/>
                </a:lnTo>
                <a:lnTo>
                  <a:pt x="25401" y="801"/>
                </a:lnTo>
                <a:lnTo>
                  <a:pt x="0" y="801"/>
                </a:lnTo>
                <a:close/>
              </a:path>
            </a:pathLst>
          </a:custGeom>
          <a:solidFill>
            <a:srgbClr val="000080"/>
          </a:solidFill>
          <a:ln w="9360" cap="flat">
            <a:solidFill>
              <a:srgbClr val="00008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 name="Rectangle 4">
            <a:extLst>
              <a:ext uri="{FF2B5EF4-FFF2-40B4-BE49-F238E27FC236}">
                <a16:creationId xmlns:a16="http://schemas.microsoft.com/office/drawing/2014/main" id="{CEA11FE9-8AC3-C846-AF30-C2DCCA3EA62F}"/>
              </a:ext>
            </a:extLst>
          </p:cNvPr>
          <p:cNvSpPr>
            <a:spLocks noGrp="1" noChangeArrowheads="1"/>
          </p:cNvSpPr>
          <p:nvPr>
            <p:ph type="dt" idx="2"/>
          </p:nvPr>
        </p:nvSpPr>
        <p:spPr bwMode="auto">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FFFFFF"/>
                </a:solidFill>
                <a:latin typeface="Arial" charset="0"/>
                <a:ea typeface="Geneva" charset="0"/>
                <a:cs typeface="Geneva" charset="0"/>
              </a:defRPr>
            </a:lvl1pP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de-CH" altLang="x-none" sz="1400" b="0" i="0" u="none" strike="noStrike" kern="1200" cap="none" spc="0" normalizeH="0" baseline="0" noProof="0" dirty="0">
                <a:ln>
                  <a:noFill/>
                </a:ln>
                <a:solidFill>
                  <a:srgbClr val="FFFFFF"/>
                </a:solidFill>
                <a:effectLst/>
                <a:uLnTx/>
                <a:uFillTx/>
                <a:latin typeface="Arial" charset="0"/>
              </a:rPr>
              <a:t>March to May 2021</a:t>
            </a:r>
            <a:endParaRPr kumimoji="0" lang="en-GB" altLang="x-none" sz="1400" b="0" i="0" u="none" strike="noStrike" kern="1200" cap="none" spc="0" normalizeH="0" baseline="0" noProof="0" dirty="0">
              <a:ln>
                <a:noFill/>
              </a:ln>
              <a:solidFill>
                <a:srgbClr val="FFFFFF"/>
              </a:solidFill>
              <a:effectLst/>
              <a:uLnTx/>
              <a:uFillTx/>
              <a:latin typeface="Arial" charset="0"/>
            </a:endParaRPr>
          </a:p>
        </p:txBody>
      </p:sp>
      <p:sp>
        <p:nvSpPr>
          <p:cNvPr id="20" name="Rectangle 5">
            <a:extLst>
              <a:ext uri="{FF2B5EF4-FFF2-40B4-BE49-F238E27FC236}">
                <a16:creationId xmlns:a16="http://schemas.microsoft.com/office/drawing/2014/main" id="{BD283A10-06BF-CD46-A191-36D34287BBEE}"/>
              </a:ext>
            </a:extLst>
          </p:cNvPr>
          <p:cNvSpPr>
            <a:spLocks noGrp="1" noChangeArrowheads="1"/>
          </p:cNvSpPr>
          <p:nvPr>
            <p:ph type="ftr" idx="3"/>
          </p:nvPr>
        </p:nvSpPr>
        <p:spPr bwMode="auto">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lvl1pPr algn="ct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FFFFFF"/>
                </a:solidFill>
                <a:latin typeface="Arial" charset="0"/>
                <a:ea typeface="Arial" charset="0"/>
                <a:cs typeface="Arial" charset="0"/>
              </a:defRPr>
            </a:lvl1pPr>
          </a:lstStyle>
          <a:p>
            <a:pPr marL="0" marR="0" lvl="0" indent="0" algn="ctr" defTabSz="914400" rtl="0" eaLnBrk="1" fontAlgn="auto" latinLnBrk="0" hangingPunct="1">
              <a:lnSpc>
                <a:spcPct val="100000"/>
              </a:lnSpc>
              <a:spcBef>
                <a:spcPts val="0"/>
              </a:spcBef>
              <a:spcAft>
                <a:spcPts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de-DE" altLang="x-none" sz="1400" b="0" i="0" u="none" strike="noStrike" kern="1200" cap="none" spc="0" normalizeH="0" baseline="0" noProof="0" dirty="0">
                <a:ln>
                  <a:noFill/>
                </a:ln>
                <a:solidFill>
                  <a:srgbClr val="FFFFFF"/>
                </a:solidFill>
                <a:effectLst/>
                <a:uLnTx/>
                <a:uFillTx/>
                <a:latin typeface="Arial" charset="0"/>
                <a:cs typeface="Arial" charset="0"/>
              </a:rPr>
              <a:t>ECFA Detector R&amp;D Roadmap</a:t>
            </a:r>
          </a:p>
        </p:txBody>
      </p:sp>
      <p:sp>
        <p:nvSpPr>
          <p:cNvPr id="23" name="TextBox 22">
            <a:extLst>
              <a:ext uri="{FF2B5EF4-FFF2-40B4-BE49-F238E27FC236}">
                <a16:creationId xmlns:a16="http://schemas.microsoft.com/office/drawing/2014/main" id="{229794E9-740C-8743-8D2A-58FFB1F70CA8}"/>
              </a:ext>
            </a:extLst>
          </p:cNvPr>
          <p:cNvSpPr txBox="1"/>
          <p:nvPr/>
        </p:nvSpPr>
        <p:spPr>
          <a:xfrm>
            <a:off x="2209800" y="76200"/>
            <a:ext cx="8869954" cy="553998"/>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44546A">
                    <a:lumMod val="60000"/>
                    <a:lumOff val="40000"/>
                  </a:srgbClr>
                </a:solidFill>
                <a:effectLst/>
                <a:uLnTx/>
                <a:uFillTx/>
                <a:latin typeface="Arial" panose="020B0604020202020204" pitchFamily="34" charset="0"/>
                <a:ea typeface="+mn-ea"/>
                <a:cs typeface="Arial" panose="020B0604020202020204" pitchFamily="34" charset="0"/>
              </a:rPr>
              <a:t>Broad Topic Areas</a:t>
            </a:r>
          </a:p>
        </p:txBody>
      </p:sp>
    </p:spTree>
    <p:extLst>
      <p:ext uri="{BB962C8B-B14F-4D97-AF65-F5344CB8AC3E}">
        <p14:creationId xmlns:p14="http://schemas.microsoft.com/office/powerpoint/2010/main" val="132816104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0C63A-CC81-4EDD-BD86-8602A255A3E1}"/>
              </a:ext>
            </a:extLst>
          </p:cNvPr>
          <p:cNvSpPr>
            <a:spLocks noGrp="1"/>
          </p:cNvSpPr>
          <p:nvPr>
            <p:ph type="title"/>
          </p:nvPr>
        </p:nvSpPr>
        <p:spPr/>
        <p:txBody>
          <a:bodyPr/>
          <a:lstStyle/>
          <a:p>
            <a:r>
              <a:rPr lang="en-GB" dirty="0"/>
              <a:t>PPTAP</a:t>
            </a:r>
          </a:p>
        </p:txBody>
      </p:sp>
      <p:sp>
        <p:nvSpPr>
          <p:cNvPr id="3" name="Content Placeholder 2">
            <a:extLst>
              <a:ext uri="{FF2B5EF4-FFF2-40B4-BE49-F238E27FC236}">
                <a16:creationId xmlns:a16="http://schemas.microsoft.com/office/drawing/2014/main" id="{79EE06D8-C54D-47BD-A8A9-8ED3AEF9DEB0}"/>
              </a:ext>
            </a:extLst>
          </p:cNvPr>
          <p:cNvSpPr>
            <a:spLocks noGrp="1"/>
          </p:cNvSpPr>
          <p:nvPr>
            <p:ph idx="1"/>
          </p:nvPr>
        </p:nvSpPr>
        <p:spPr>
          <a:xfrm>
            <a:off x="838200" y="1599593"/>
            <a:ext cx="10515600" cy="4351338"/>
          </a:xfrm>
        </p:spPr>
        <p:txBody>
          <a:bodyPr>
            <a:normAutofit/>
          </a:bodyPr>
          <a:lstStyle/>
          <a:p>
            <a:r>
              <a:rPr lang="en-GB" dirty="0"/>
              <a:t>Aims</a:t>
            </a:r>
          </a:p>
          <a:p>
            <a:pPr lvl="1"/>
            <a:r>
              <a:rPr lang="en-GB" dirty="0"/>
              <a:t>overview of the emerging R&amp;D roadmaps</a:t>
            </a:r>
          </a:p>
          <a:p>
            <a:pPr lvl="1"/>
            <a:r>
              <a:rPr lang="en-GB" dirty="0"/>
              <a:t>understand the case for investment in R&amp;D</a:t>
            </a:r>
          </a:p>
          <a:p>
            <a:r>
              <a:rPr lang="en-GB" dirty="0"/>
              <a:t>Need to look at current programme and landscape</a:t>
            </a:r>
          </a:p>
          <a:p>
            <a:r>
              <a:rPr lang="en-GB" dirty="0"/>
              <a:t>Gather evidence </a:t>
            </a:r>
          </a:p>
          <a:p>
            <a:r>
              <a:rPr lang="en-GB" dirty="0"/>
              <a:t>Look for strengths and synergies</a:t>
            </a:r>
          </a:p>
          <a:p>
            <a:r>
              <a:rPr lang="en-GB" dirty="0"/>
              <a:t>Explore routes forward</a:t>
            </a:r>
          </a:p>
          <a:p>
            <a:r>
              <a:rPr lang="en-GB" dirty="0"/>
              <a:t>Output - report autumn 2021</a:t>
            </a:r>
          </a:p>
          <a:p>
            <a:pPr lvl="1"/>
            <a:endParaRPr lang="en-GB" dirty="0"/>
          </a:p>
        </p:txBody>
      </p:sp>
    </p:spTree>
    <p:extLst>
      <p:ext uri="{BB962C8B-B14F-4D97-AF65-F5344CB8AC3E}">
        <p14:creationId xmlns:p14="http://schemas.microsoft.com/office/powerpoint/2010/main" val="1676871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D72D5-5D93-4024-9429-8CA5DE6834F2}"/>
              </a:ext>
            </a:extLst>
          </p:cNvPr>
          <p:cNvSpPr>
            <a:spLocks noGrp="1"/>
          </p:cNvSpPr>
          <p:nvPr>
            <p:ph type="title"/>
          </p:nvPr>
        </p:nvSpPr>
        <p:spPr/>
        <p:txBody>
          <a:bodyPr/>
          <a:lstStyle/>
          <a:p>
            <a:r>
              <a:rPr lang="en-GB" dirty="0"/>
              <a:t>Roadmap activities</a:t>
            </a:r>
          </a:p>
        </p:txBody>
      </p:sp>
      <p:pic>
        <p:nvPicPr>
          <p:cNvPr id="6" name="Content Placeholder 5">
            <a:extLst>
              <a:ext uri="{FF2B5EF4-FFF2-40B4-BE49-F238E27FC236}">
                <a16:creationId xmlns:a16="http://schemas.microsoft.com/office/drawing/2014/main" id="{CD216921-E4E1-477A-ADA4-94AD5E478148}"/>
              </a:ext>
            </a:extLst>
          </p:cNvPr>
          <p:cNvPicPr>
            <a:picLocks noGrp="1" noChangeAspect="1"/>
          </p:cNvPicPr>
          <p:nvPr>
            <p:ph idx="1"/>
          </p:nvPr>
        </p:nvPicPr>
        <p:blipFill>
          <a:blip r:embed="rId2"/>
          <a:stretch>
            <a:fillRect/>
          </a:stretch>
        </p:blipFill>
        <p:spPr>
          <a:xfrm>
            <a:off x="3206284" y="1459865"/>
            <a:ext cx="6235667" cy="4810822"/>
          </a:xfrm>
          <a:prstGeom prst="rect">
            <a:avLst/>
          </a:prstGeom>
        </p:spPr>
      </p:pic>
      <p:sp>
        <p:nvSpPr>
          <p:cNvPr id="3" name="TextBox 2">
            <a:extLst>
              <a:ext uri="{FF2B5EF4-FFF2-40B4-BE49-F238E27FC236}">
                <a16:creationId xmlns:a16="http://schemas.microsoft.com/office/drawing/2014/main" id="{8D696948-505A-4B0E-A9D0-8C4118DB9445}"/>
              </a:ext>
            </a:extLst>
          </p:cNvPr>
          <p:cNvSpPr txBox="1"/>
          <p:nvPr/>
        </p:nvSpPr>
        <p:spPr>
          <a:xfrm>
            <a:off x="4387065" y="1941816"/>
            <a:ext cx="1099335" cy="380143"/>
          </a:xfrm>
          <a:prstGeom prst="rect">
            <a:avLst/>
          </a:prstGeom>
          <a:noFill/>
        </p:spPr>
        <p:txBody>
          <a:bodyPr wrap="square" rtlCol="0">
            <a:spAutoFit/>
          </a:bodyPr>
          <a:lstStyle/>
          <a:p>
            <a:r>
              <a:rPr lang="en-GB" dirty="0"/>
              <a:t>+ +</a:t>
            </a:r>
          </a:p>
        </p:txBody>
      </p:sp>
    </p:spTree>
    <p:extLst>
      <p:ext uri="{BB962C8B-B14F-4D97-AF65-F5344CB8AC3E}">
        <p14:creationId xmlns:p14="http://schemas.microsoft.com/office/powerpoint/2010/main" val="443050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ChangeArrowheads="1"/>
          </p:cNvSpPr>
          <p:nvPr/>
        </p:nvSpPr>
        <p:spPr bwMode="auto">
          <a:xfrm>
            <a:off x="-76200" y="893763"/>
            <a:ext cx="12192000" cy="935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altLang="x-none" sz="3600" b="0" i="0" u="none" strike="noStrike" kern="1200" cap="none" spc="0" normalizeH="0" baseline="0" noProof="0" dirty="0">
                <a:ln>
                  <a:noFill/>
                </a:ln>
                <a:solidFill>
                  <a:srgbClr val="000000"/>
                </a:solidFill>
                <a:effectLst/>
                <a:uLnTx/>
                <a:uFillTx/>
                <a:latin typeface="Arial" charset="0"/>
                <a:ea typeface="Arial" charset="0"/>
                <a:cs typeface="Arial" charset="0"/>
              </a:rPr>
              <a:t>European Particle Physics Strategy Update</a:t>
            </a:r>
          </a:p>
        </p:txBody>
      </p:sp>
      <p:sp>
        <p:nvSpPr>
          <p:cNvPr id="8" name="Rectangle 7">
            <a:extLst>
              <a:ext uri="{FF2B5EF4-FFF2-40B4-BE49-F238E27FC236}">
                <a16:creationId xmlns:a16="http://schemas.microsoft.com/office/drawing/2014/main" id="{70D94401-9A77-064B-BA82-143186796D8B}"/>
              </a:ext>
            </a:extLst>
          </p:cNvPr>
          <p:cNvSpPr/>
          <p:nvPr/>
        </p:nvSpPr>
        <p:spPr>
          <a:xfrm>
            <a:off x="228600" y="2057400"/>
            <a:ext cx="11734800" cy="2554545"/>
          </a:xfrm>
          <a:prstGeom prst="rect">
            <a:avLst/>
          </a:prstGeom>
          <a:solidFill>
            <a:schemeClr val="bg1">
              <a:lumMod val="95000"/>
            </a:schemeClr>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35CDF"/>
                </a:solidFill>
                <a:effectLst/>
                <a:uLnTx/>
                <a:uFillTx/>
                <a:latin typeface="Arial" panose="020B0604020202020204" pitchFamily="34" charset="0"/>
                <a:ea typeface="+mn-ea"/>
                <a:cs typeface="Arial" panose="020B0604020202020204" pitchFamily="34" charset="0"/>
              </a:rPr>
              <a:t>“Organised by ECFA, a roadmap should be developed by the community to balance the detector R&amp;D efforts in Europe,       taking into account progress with emerging technologies in adjacent fields.”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35CDF"/>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35CDF"/>
                </a:solidFill>
                <a:effectLst/>
                <a:uLnTx/>
                <a:uFillTx/>
                <a:latin typeface="Arial" panose="020B0604020202020204" pitchFamily="34" charset="0"/>
                <a:ea typeface="+mn-ea"/>
                <a:cs typeface="Arial" panose="020B0604020202020204" pitchFamily="34" charset="0"/>
              </a:rPr>
              <a:t>“The roadmap should identify and describe a diversified detector R&amp;D portfolio that has the largest potential to enhance the performance of the particle physics programme in the near and long term.”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35CDF"/>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35CDF"/>
                </a:solidFill>
                <a:effectLst/>
                <a:uLnTx/>
                <a:uFillTx/>
                <a:latin typeface="Arial" panose="020B0604020202020204" pitchFamily="34" charset="0"/>
                <a:ea typeface="+mn-ea"/>
                <a:cs typeface="Arial" panose="020B0604020202020204" pitchFamily="34" charset="0"/>
              </a:rPr>
              <a:t>“Detector R&amp;D activities require specialised infrastructures, tools and access to test facilities.”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35CDF"/>
              </a:solidFill>
              <a:effectLst/>
              <a:uLnTx/>
              <a:uFillTx/>
              <a:latin typeface="Arial" panose="020B0604020202020204" pitchFamily="34" charset="0"/>
              <a:ea typeface="Arial"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35CDF"/>
                </a:solidFill>
                <a:effectLst/>
                <a:uLnTx/>
                <a:uFillTx/>
                <a:latin typeface="Arial" panose="020B0604020202020204" pitchFamily="34" charset="0"/>
                <a:ea typeface="Arial" charset="0"/>
                <a:cs typeface="Arial" panose="020B0604020202020204" pitchFamily="34" charset="0"/>
              </a:rPr>
              <a:t>“</a:t>
            </a:r>
            <a:r>
              <a:rPr kumimoji="0" lang="en-GB" sz="1600" b="1" i="0" u="none" strike="noStrike" kern="1200" cap="none" spc="0" normalizeH="0" baseline="0" noProof="0" dirty="0">
                <a:ln>
                  <a:noFill/>
                </a:ln>
                <a:solidFill>
                  <a:srgbClr val="035CDF"/>
                </a:solidFill>
                <a:effectLst/>
                <a:uLnTx/>
                <a:uFillTx/>
                <a:latin typeface="Arial" panose="020B0604020202020204" pitchFamily="34" charset="0"/>
                <a:ea typeface="Arial" charset="0"/>
                <a:cs typeface="Arial" panose="020B0604020202020204" pitchFamily="34" charset="0"/>
              </a:rPr>
              <a:t>The community should define a global detector R&amp;D roadmap that should be used to support proposals at the European and national levels</a:t>
            </a:r>
            <a:r>
              <a:rPr kumimoji="0" lang="en-GB" sz="1600" b="0" i="0" u="none" strike="noStrike" kern="1200" cap="none" spc="0" normalizeH="0" baseline="0" noProof="0" dirty="0">
                <a:ln>
                  <a:noFill/>
                </a:ln>
                <a:solidFill>
                  <a:srgbClr val="035CDF"/>
                </a:solidFill>
                <a:effectLst/>
                <a:uLnTx/>
                <a:uFillTx/>
                <a:latin typeface="Arial" panose="020B0604020202020204" pitchFamily="34" charset="0"/>
                <a:ea typeface="Arial" charset="0"/>
                <a:cs typeface="Arial" panose="020B0604020202020204" pitchFamily="34" charset="0"/>
              </a:rPr>
              <a:t>.”</a:t>
            </a:r>
          </a:p>
        </p:txBody>
      </p:sp>
      <p:pic>
        <p:nvPicPr>
          <p:cNvPr id="9" name="Picture 8">
            <a:extLst>
              <a:ext uri="{FF2B5EF4-FFF2-40B4-BE49-F238E27FC236}">
                <a16:creationId xmlns:a16="http://schemas.microsoft.com/office/drawing/2014/main" id="{205DEE9B-0F39-754B-8713-8A7E968037DD}"/>
              </a:ext>
            </a:extLst>
          </p:cNvPr>
          <p:cNvPicPr>
            <a:picLocks noChangeAspect="1"/>
          </p:cNvPicPr>
          <p:nvPr/>
        </p:nvPicPr>
        <p:blipFill>
          <a:blip r:embed="rId2"/>
          <a:stretch>
            <a:fillRect/>
          </a:stretch>
        </p:blipFill>
        <p:spPr>
          <a:xfrm rot="20811204">
            <a:off x="11035130" y="1303768"/>
            <a:ext cx="895900" cy="1321377"/>
          </a:xfrm>
          <a:prstGeom prst="rect">
            <a:avLst/>
          </a:prstGeom>
        </p:spPr>
      </p:pic>
      <p:sp>
        <p:nvSpPr>
          <p:cNvPr id="10" name="Rectangle 9">
            <a:extLst>
              <a:ext uri="{FF2B5EF4-FFF2-40B4-BE49-F238E27FC236}">
                <a16:creationId xmlns:a16="http://schemas.microsoft.com/office/drawing/2014/main" id="{EEAAEF29-5867-C542-B2E6-F647587D55ED}"/>
              </a:ext>
            </a:extLst>
          </p:cNvPr>
          <p:cNvSpPr/>
          <p:nvPr/>
        </p:nvSpPr>
        <p:spPr>
          <a:xfrm>
            <a:off x="288920" y="4901625"/>
            <a:ext cx="11194160" cy="190821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x-none" sz="1600" b="1" i="0" u="none" strike="noStrike" kern="1200" cap="none" spc="0" normalizeH="0" baseline="0" noProof="0" dirty="0">
                <a:ln>
                  <a:noFill/>
                </a:ln>
                <a:solidFill>
                  <a:prstClr val="black"/>
                </a:solidFill>
                <a:effectLst/>
                <a:uLnTx/>
                <a:uFillTx/>
                <a:latin typeface="Arial" panose="020B0604020202020204" pitchFamily="34" charset="0"/>
                <a:ea typeface="Arial" charset="0"/>
                <a:cs typeface="Arial" panose="020B0604020202020204" pitchFamily="34" charset="0"/>
              </a:rPr>
              <a:t>Extracted from the documents of 2020 EPPSU,</a:t>
            </a:r>
            <a:r>
              <a:rPr kumimoji="0" lang="en-GB" altLang="x-none" sz="1600" b="1" i="0" u="none" strike="noStrike" kern="1200" cap="none" spc="0" normalizeH="0" baseline="0" noProof="0" dirty="0">
                <a:ln>
                  <a:noFill/>
                </a:ln>
                <a:solidFill>
                  <a:prstClr val="white">
                    <a:lumMod val="65000"/>
                  </a:prstClr>
                </a:solidFill>
                <a:effectLst/>
                <a:uLnTx/>
                <a:uFillTx/>
                <a:latin typeface="Arial" panose="020B0604020202020204" pitchFamily="34" charset="0"/>
                <a:ea typeface="Arial" charset="0"/>
                <a:cs typeface="Arial" panose="020B0604020202020204" pitchFamily="34" charset="0"/>
              </a:rPr>
              <a:t> </a:t>
            </a:r>
            <a:r>
              <a:rPr kumimoji="0" lang="x-none" sz="1600" b="1" i="0"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Arial" panose="020B0604020202020204" pitchFamily="34" charset="0"/>
                <a:hlinkClick r:id="rId3"/>
              </a:rPr>
              <a:t>https://europeanstrategyupdate.web.cern.ch/</a:t>
            </a:r>
            <a:endParaRPr kumimoji="0" lang="en-GB" sz="1600" b="1" i="0"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Arial" panose="020B0604020202020204" pitchFamily="34" charset="0"/>
              </a:rPr>
              <a:t>For previous presentations on the Detector R&amp;D Roadmap see Plenary ECFA: Jorgen D’Hondt (13/7/20) &amp; Susanne Kuehn (20/11/20) (</a:t>
            </a:r>
            <a:r>
              <a:rPr kumimoji="0" lang="en-GB" sz="1600" b="1"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Arial" panose="020B0604020202020204" pitchFamily="34" charset="0"/>
                <a:hlinkClick r:id="rId4"/>
              </a:rPr>
              <a:t>https://indico.cern.ch/event/933318/</a:t>
            </a:r>
            <a:r>
              <a:rPr kumimoji="0" lang="en-GB" sz="1600" b="1"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Arial" panose="020B0604020202020204" pitchFamily="34" charset="0"/>
              </a:rPr>
              <a:t> &amp; </a:t>
            </a:r>
            <a:r>
              <a:rPr kumimoji="0" lang="en-GB" sz="1600" b="1"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Arial" panose="020B0604020202020204" pitchFamily="34" charset="0"/>
                <a:hlinkClick r:id="rId5"/>
              </a:rPr>
              <a:t>https://indico.cern.ch/event/966397/</a:t>
            </a:r>
            <a:r>
              <a:rPr kumimoji="0" lang="en-GB" sz="1600" b="1" i="1"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1" i="0"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1" i="0"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More roadmap process details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altLang="x-none"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Arial" charset="0"/>
              <a:cs typeface="Arial" panose="020B0604020202020204" pitchFamily="34" charset="0"/>
            </a:endParaRPr>
          </a:p>
        </p:txBody>
      </p:sp>
      <p:sp>
        <p:nvSpPr>
          <p:cNvPr id="11" name="Rectangle 1">
            <a:extLst>
              <a:ext uri="{FF2B5EF4-FFF2-40B4-BE49-F238E27FC236}">
                <a16:creationId xmlns:a16="http://schemas.microsoft.com/office/drawing/2014/main" id="{DB7273D6-8EDF-E94C-ADDC-D7186D2577AF}"/>
              </a:ext>
            </a:extLst>
          </p:cNvPr>
          <p:cNvSpPr>
            <a:spLocks noChangeArrowheads="1"/>
          </p:cNvSpPr>
          <p:nvPr/>
        </p:nvSpPr>
        <p:spPr bwMode="auto">
          <a:xfrm>
            <a:off x="0" y="6597352"/>
            <a:ext cx="12192000" cy="260350"/>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defRPr/>
            </a:pPr>
            <a:endParaRPr kumimoji="0" lang="en-US" altLang="x-none" sz="1800" b="0" i="0" u="none" strike="noStrike" kern="1200" cap="none" spc="0" normalizeH="0" baseline="0" noProof="0">
              <a:ln>
                <a:noFill/>
              </a:ln>
              <a:solidFill>
                <a:prstClr val="black"/>
              </a:solidFill>
              <a:effectLst/>
              <a:uLnTx/>
              <a:uFillTx/>
              <a:latin typeface="Calibri" panose="020F0502020204030204"/>
              <a:ea typeface="DejaVu Sans" charset="0"/>
              <a:cs typeface="DejaVu Sans" charset="0"/>
            </a:endParaRPr>
          </a:p>
        </p:txBody>
      </p:sp>
      <p:sp>
        <p:nvSpPr>
          <p:cNvPr id="13" name="Text Box 5">
            <a:extLst>
              <a:ext uri="{FF2B5EF4-FFF2-40B4-BE49-F238E27FC236}">
                <a16:creationId xmlns:a16="http://schemas.microsoft.com/office/drawing/2014/main" id="{1E1D99B3-597F-6944-9A80-0424522C7E51}"/>
              </a:ext>
            </a:extLst>
          </p:cNvPr>
          <p:cNvSpPr txBox="1">
            <a:spLocks noChangeArrowheads="1"/>
          </p:cNvSpPr>
          <p:nvPr/>
        </p:nvSpPr>
        <p:spPr bwMode="auto">
          <a:xfrm>
            <a:off x="10614025" y="6606894"/>
            <a:ext cx="1441450"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marL="0" marR="0" lvl="0" indent="0" algn="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fld id="{C29590A0-6A90-2C40-A486-A733B5887438}" type="slidenum">
              <a:rPr kumimoji="0" lang="en-GB" altLang="x-none" sz="1400" b="0" i="0" u="none" strike="noStrike" kern="1200" cap="none" spc="0" normalizeH="0" baseline="0" noProof="0">
                <a:ln>
                  <a:noFill/>
                </a:ln>
                <a:solidFill>
                  <a:srgbClr val="FFFFFF"/>
                </a:solidFill>
                <a:effectLst/>
                <a:uLnTx/>
                <a:uFillTx/>
                <a:latin typeface="Arial" charset="0"/>
                <a:ea typeface="Arial Unicode MS" charset="0"/>
                <a:cs typeface="Arial Unicode MS" charset="0"/>
              </a:rPr>
              <a:pPr marL="0" marR="0" lvl="0" indent="0" algn="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t>5</a:t>
            </a:fld>
            <a:endParaRPr kumimoji="0" lang="en-GB" altLang="x-none" sz="1400" b="0" i="0" u="none" strike="noStrike" kern="1200" cap="none" spc="0" normalizeH="0" baseline="0" noProof="0" dirty="0">
              <a:ln>
                <a:noFill/>
              </a:ln>
              <a:solidFill>
                <a:srgbClr val="FFFFFF"/>
              </a:solidFill>
              <a:effectLst/>
              <a:uLnTx/>
              <a:uFillTx/>
              <a:latin typeface="Arial" charset="0"/>
              <a:ea typeface="Arial Unicode MS" charset="0"/>
              <a:cs typeface="Arial Unicode MS" charset="0"/>
            </a:endParaRPr>
          </a:p>
        </p:txBody>
      </p:sp>
      <p:sp>
        <p:nvSpPr>
          <p:cNvPr id="18" name="Rectangle 17"/>
          <p:cNvSpPr/>
          <p:nvPr/>
        </p:nvSpPr>
        <p:spPr>
          <a:xfrm>
            <a:off x="3581400" y="6172200"/>
            <a:ext cx="5118837"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prstClr val="black"/>
                </a:solidFill>
                <a:effectLst/>
                <a:uLnTx/>
                <a:uFillTx/>
                <a:latin typeface="Calibri" panose="020F0502020204030204"/>
                <a:ea typeface="+mn-ea"/>
                <a:cs typeface="+mn-cs"/>
                <a:hlinkClick r:id="rId6"/>
              </a:rPr>
              <a:t>https://indico.cern.ch/e/ECFADetectorRDRoadmap</a:t>
            </a: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19" name="TextBox 18">
            <a:extLst>
              <a:ext uri="{FF2B5EF4-FFF2-40B4-BE49-F238E27FC236}">
                <a16:creationId xmlns:a16="http://schemas.microsoft.com/office/drawing/2014/main" id="{229794E9-740C-8743-8D2A-58FFB1F70CA8}"/>
              </a:ext>
            </a:extLst>
          </p:cNvPr>
          <p:cNvSpPr txBox="1"/>
          <p:nvPr/>
        </p:nvSpPr>
        <p:spPr>
          <a:xfrm>
            <a:off x="2514600" y="76200"/>
            <a:ext cx="8869954" cy="553998"/>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44546A">
                    <a:lumMod val="60000"/>
                    <a:lumOff val="40000"/>
                  </a:srgbClr>
                </a:solidFill>
                <a:effectLst/>
                <a:uLnTx/>
                <a:uFillTx/>
                <a:latin typeface="Arial" panose="020B0604020202020204" pitchFamily="34" charset="0"/>
                <a:ea typeface="+mn-ea"/>
                <a:cs typeface="Arial" panose="020B0604020202020204" pitchFamily="34" charset="0"/>
              </a:rPr>
              <a:t>Detector R&amp;D Roadmap</a:t>
            </a:r>
          </a:p>
        </p:txBody>
      </p:sp>
      <p:sp>
        <p:nvSpPr>
          <p:cNvPr id="20" name="Text Box 4">
            <a:extLst>
              <a:ext uri="{FF2B5EF4-FFF2-40B4-BE49-F238E27FC236}">
                <a16:creationId xmlns:a16="http://schemas.microsoft.com/office/drawing/2014/main" id="{951DCABD-13C8-D140-A87B-507BF1E48D32}"/>
              </a:ext>
            </a:extLst>
          </p:cNvPr>
          <p:cNvSpPr txBox="1">
            <a:spLocks noChangeArrowheads="1"/>
          </p:cNvSpPr>
          <p:nvPr/>
        </p:nvSpPr>
        <p:spPr bwMode="auto">
          <a:xfrm>
            <a:off x="1836737" y="6634559"/>
            <a:ext cx="41402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14112" rIns="0" bIns="0"/>
          <a:lstStyle>
            <a:lvl1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1pPr>
            <a:lvl2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2pPr>
            <a:lvl3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3pPr>
            <a:lvl4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4pPr>
            <a:lvl5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9pPr>
          </a:lstStyle>
          <a:p>
            <a:pPr marL="0" marR="0" lvl="0" indent="0" algn="ct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 pos="1447800" algn="l"/>
                <a:tab pos="2171700" algn="l"/>
                <a:tab pos="2895600" algn="l"/>
                <a:tab pos="3619500" algn="l"/>
              </a:tabLst>
              <a:defRPr/>
            </a:pPr>
            <a:endParaRPr kumimoji="0" lang="x-none" altLang="x-none" sz="1600" b="0" i="0" u="none" strike="noStrike" kern="1200" cap="none" spc="0" normalizeH="0" baseline="0" noProof="0">
              <a:ln>
                <a:noFill/>
              </a:ln>
              <a:solidFill>
                <a:srgbClr val="FFFFFF"/>
              </a:solidFill>
              <a:effectLst/>
              <a:uLnTx/>
              <a:uFillTx/>
              <a:latin typeface="Arial" charset="0"/>
              <a:ea typeface="Arial Unicode MS" charset="0"/>
              <a:cs typeface="Arial Unicode MS" charset="0"/>
            </a:endParaRPr>
          </a:p>
        </p:txBody>
      </p:sp>
      <p:sp>
        <p:nvSpPr>
          <p:cNvPr id="21" name="Text Box 6">
            <a:extLst>
              <a:ext uri="{FF2B5EF4-FFF2-40B4-BE49-F238E27FC236}">
                <a16:creationId xmlns:a16="http://schemas.microsoft.com/office/drawing/2014/main" id="{FE9A7A74-6C7E-7F40-B94F-8E1BAC0E30E5}"/>
              </a:ext>
            </a:extLst>
          </p:cNvPr>
          <p:cNvSpPr txBox="1">
            <a:spLocks noChangeArrowheads="1"/>
          </p:cNvSpPr>
          <p:nvPr/>
        </p:nvSpPr>
        <p:spPr bwMode="auto">
          <a:xfrm>
            <a:off x="234000" y="6634559"/>
            <a:ext cx="1257300" cy="22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endParaRPr kumimoji="0" lang="x-none" altLang="x-none" sz="1600" b="0" i="0" u="none" strike="noStrike" kern="1200" cap="none" spc="0" normalizeH="0" baseline="0" noProof="0">
              <a:ln>
                <a:noFill/>
              </a:ln>
              <a:solidFill>
                <a:srgbClr val="FFFFFF"/>
              </a:solidFill>
              <a:effectLst/>
              <a:uLnTx/>
              <a:uFillTx/>
              <a:latin typeface="Arial" charset="0"/>
              <a:ea typeface="Arial Unicode MS" charset="0"/>
              <a:cs typeface="Arial Unicode MS" charset="0"/>
            </a:endParaRPr>
          </a:p>
        </p:txBody>
      </p:sp>
      <p:sp>
        <p:nvSpPr>
          <p:cNvPr id="22" name="AutoShape 1">
            <a:extLst>
              <a:ext uri="{FF2B5EF4-FFF2-40B4-BE49-F238E27FC236}">
                <a16:creationId xmlns:a16="http://schemas.microsoft.com/office/drawing/2014/main" id="{ECD161EF-AC8D-EF4F-9062-39DBD3BF3767}"/>
              </a:ext>
            </a:extLst>
          </p:cNvPr>
          <p:cNvSpPr>
            <a:spLocks noChangeArrowheads="1"/>
          </p:cNvSpPr>
          <p:nvPr/>
        </p:nvSpPr>
        <p:spPr bwMode="auto">
          <a:xfrm>
            <a:off x="31749" y="6598046"/>
            <a:ext cx="9144001" cy="287338"/>
          </a:xfrm>
          <a:custGeom>
            <a:avLst/>
            <a:gdLst>
              <a:gd name="G0" fmla="*/ 25401 1 2"/>
              <a:gd name="G1" fmla="*/ 801 1 2"/>
              <a:gd name="G2" fmla="+- 801 0 0"/>
              <a:gd name="G3" fmla="+- 25401 0 0"/>
            </a:gdLst>
            <a:ahLst/>
            <a:cxnLst>
              <a:cxn ang="0">
                <a:pos x="r" y="vc"/>
              </a:cxn>
              <a:cxn ang="5400000">
                <a:pos x="hc" y="b"/>
              </a:cxn>
              <a:cxn ang="10800000">
                <a:pos x="l" y="vc"/>
              </a:cxn>
              <a:cxn ang="16200000">
                <a:pos x="hc" y="t"/>
              </a:cxn>
            </a:cxnLst>
            <a:rect l="0" t="0" r="0" b="0"/>
            <a:pathLst>
              <a:path>
                <a:moveTo>
                  <a:pt x="0" y="0"/>
                </a:moveTo>
                <a:lnTo>
                  <a:pt x="25401" y="0"/>
                </a:lnTo>
                <a:lnTo>
                  <a:pt x="25401" y="801"/>
                </a:lnTo>
                <a:lnTo>
                  <a:pt x="0" y="801"/>
                </a:lnTo>
                <a:close/>
              </a:path>
            </a:pathLst>
          </a:custGeom>
          <a:solidFill>
            <a:srgbClr val="000080"/>
          </a:solidFill>
          <a:ln w="9360" cap="flat">
            <a:solidFill>
              <a:srgbClr val="00008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 name="Rectangle 4">
            <a:extLst>
              <a:ext uri="{FF2B5EF4-FFF2-40B4-BE49-F238E27FC236}">
                <a16:creationId xmlns:a16="http://schemas.microsoft.com/office/drawing/2014/main" id="{A3755B50-6448-B946-9B7E-002C599409BF}"/>
              </a:ext>
            </a:extLst>
          </p:cNvPr>
          <p:cNvSpPr txBox="1">
            <a:spLocks noChangeArrowheads="1"/>
          </p:cNvSpPr>
          <p:nvPr/>
        </p:nvSpPr>
        <p:spPr bwMode="auto">
          <a:xfrm>
            <a:off x="36513" y="6624000"/>
            <a:ext cx="1798637"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defPPr>
              <a:defRPr lang="x-none"/>
            </a:defPPr>
            <a:lvl1pPr marL="0" algn="l" defTabSz="914400" rtl="0" eaLnBrk="1" latinLnBrk="0"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rgbClr val="FFFFFF"/>
                </a:solidFill>
                <a:latin typeface="Arial" charset="0"/>
                <a:ea typeface="Geneva" charset="0"/>
                <a:cs typeface="Geneva"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de-CH" altLang="x-none" sz="1400" b="0" i="0" u="none" strike="noStrike" kern="1200" cap="none" spc="0" normalizeH="0" baseline="0" noProof="0">
                <a:ln>
                  <a:noFill/>
                </a:ln>
                <a:solidFill>
                  <a:srgbClr val="FFFFFF"/>
                </a:solidFill>
                <a:effectLst/>
                <a:uLnTx/>
                <a:uFillTx/>
                <a:latin typeface="Arial" charset="0"/>
              </a:rPr>
              <a:t>March to May 2021</a:t>
            </a:r>
            <a:endParaRPr kumimoji="0" lang="en-GB" altLang="x-none" sz="1400" b="0" i="0" u="none" strike="noStrike" kern="1200" cap="none" spc="0" normalizeH="0" baseline="0" noProof="0" dirty="0">
              <a:ln>
                <a:noFill/>
              </a:ln>
              <a:solidFill>
                <a:srgbClr val="FFFFFF"/>
              </a:solidFill>
              <a:effectLst/>
              <a:uLnTx/>
              <a:uFillTx/>
              <a:latin typeface="Arial" charset="0"/>
            </a:endParaRPr>
          </a:p>
        </p:txBody>
      </p:sp>
      <p:sp>
        <p:nvSpPr>
          <p:cNvPr id="24" name="Rectangle 5">
            <a:extLst>
              <a:ext uri="{FF2B5EF4-FFF2-40B4-BE49-F238E27FC236}">
                <a16:creationId xmlns:a16="http://schemas.microsoft.com/office/drawing/2014/main" id="{8145CD7B-9C0D-8944-840E-82567A109A96}"/>
              </a:ext>
            </a:extLst>
          </p:cNvPr>
          <p:cNvSpPr txBox="1">
            <a:spLocks noChangeArrowheads="1"/>
          </p:cNvSpPr>
          <p:nvPr/>
        </p:nvSpPr>
        <p:spPr bwMode="auto">
          <a:xfrm>
            <a:off x="609600" y="6624001"/>
            <a:ext cx="109728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defPPr>
              <a:defRPr lang="x-none"/>
            </a:defPPr>
            <a:lvl1pPr marL="0" algn="ctr" defTabSz="914400" rtl="0" eaLnBrk="1" latinLnBrk="0"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rgbClr val="FFFFFF"/>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de-DE" altLang="x-none" sz="1400" b="0" i="0" u="none" strike="noStrike" kern="1200" cap="none" spc="0" normalizeH="0" baseline="0" noProof="0">
                <a:ln>
                  <a:noFill/>
                </a:ln>
                <a:solidFill>
                  <a:srgbClr val="FFFFFF"/>
                </a:solidFill>
                <a:effectLst/>
                <a:uLnTx/>
                <a:uFillTx/>
                <a:latin typeface="Arial" charset="0"/>
                <a:cs typeface="Arial" charset="0"/>
              </a:rPr>
              <a:t>ECFA Detector R&amp;D Roadmap</a:t>
            </a:r>
            <a:endParaRPr kumimoji="0" lang="de-DE" altLang="x-none" sz="1400" b="0" i="0" u="none" strike="noStrike" kern="1200" cap="none" spc="0" normalizeH="0" baseline="0" noProof="0" dirty="0">
              <a:ln>
                <a:noFill/>
              </a:ln>
              <a:solidFill>
                <a:srgbClr val="FFFFFF"/>
              </a:solidFill>
              <a:effectLst/>
              <a:uLnTx/>
              <a:uFillTx/>
              <a:latin typeface="Arial" charset="0"/>
              <a:cs typeface="Arial" charset="0"/>
            </a:endParaRPr>
          </a:p>
        </p:txBody>
      </p:sp>
    </p:spTree>
    <p:extLst>
      <p:ext uri="{BB962C8B-B14F-4D97-AF65-F5344CB8AC3E}">
        <p14:creationId xmlns:p14="http://schemas.microsoft.com/office/powerpoint/2010/main" val="8161022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776114C-BD2F-1A42-BFA1-82EB70BA56FD}"/>
              </a:ext>
            </a:extLst>
          </p:cNvPr>
          <p:cNvPicPr>
            <a:picLocks noChangeAspect="1"/>
          </p:cNvPicPr>
          <p:nvPr/>
        </p:nvPicPr>
        <p:blipFill>
          <a:blip r:embed="rId3"/>
          <a:stretch>
            <a:fillRect/>
          </a:stretch>
        </p:blipFill>
        <p:spPr>
          <a:xfrm>
            <a:off x="0" y="0"/>
            <a:ext cx="6988792" cy="720000"/>
          </a:xfrm>
          <a:prstGeom prst="rect">
            <a:avLst/>
          </a:prstGeom>
        </p:spPr>
      </p:pic>
      <p:sp>
        <p:nvSpPr>
          <p:cNvPr id="10" name="Rectangle 3">
            <a:extLst>
              <a:ext uri="{FF2B5EF4-FFF2-40B4-BE49-F238E27FC236}">
                <a16:creationId xmlns:a16="http://schemas.microsoft.com/office/drawing/2014/main" id="{6BA74DC6-DB09-1B4F-93BE-7EC156D2E640}"/>
              </a:ext>
            </a:extLst>
          </p:cNvPr>
          <p:cNvSpPr>
            <a:spLocks noChangeArrowheads="1"/>
          </p:cNvSpPr>
          <p:nvPr/>
        </p:nvSpPr>
        <p:spPr bwMode="auto">
          <a:xfrm>
            <a:off x="0" y="762000"/>
            <a:ext cx="12192000" cy="935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3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Organization for Consultation of Relevant Communities</a:t>
            </a:r>
          </a:p>
          <a:p>
            <a:pPr marL="285750" marR="0" lvl="0" indent="-285750" algn="l" defTabSz="914400" rtl="0" eaLnBrk="1" fontAlgn="auto" latinLnBrk="0" hangingPunct="1">
              <a:lnSpc>
                <a:spcPct val="100000"/>
              </a:lnSpc>
              <a:spcBef>
                <a:spcPts val="0"/>
              </a:spcBef>
              <a:spcAft>
                <a:spcPts val="500"/>
              </a:spcAft>
              <a:buClrTx/>
              <a:buSzTx/>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kumimoji="0" lang="de-CH" sz="3200" b="0" i="0" u="none" strike="noStrike" kern="1200" cap="none" spc="0" normalizeH="0" baseline="0" noProof="0" dirty="0">
              <a:ln>
                <a:noFill/>
              </a:ln>
              <a:solidFill>
                <a:prstClr val="black"/>
              </a:solidFill>
              <a:effectLst/>
              <a:uLnTx/>
              <a:uFillTx/>
              <a:latin typeface="Arial" panose="020B0604020202020204" pitchFamily="34" charset="0"/>
              <a:ea typeface="Arial" charset="0"/>
              <a:cs typeface="Arial" panose="020B0604020202020204" pitchFamily="34" charset="0"/>
            </a:endParaRPr>
          </a:p>
        </p:txBody>
      </p:sp>
      <p:sp>
        <p:nvSpPr>
          <p:cNvPr id="4" name="Rectangle 3"/>
          <p:cNvSpPr/>
          <p:nvPr/>
        </p:nvSpPr>
        <p:spPr>
          <a:xfrm>
            <a:off x="3581400" y="6172200"/>
            <a:ext cx="5118837"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prstClr val="black"/>
                </a:solidFill>
                <a:effectLst/>
                <a:uLnTx/>
                <a:uFillTx/>
                <a:latin typeface="Calibri" panose="020F0502020204030204"/>
                <a:ea typeface="+mn-ea"/>
                <a:cs typeface="+mn-cs"/>
                <a:hlinkClick r:id="rId4"/>
              </a:rPr>
              <a:t>https://indico.cern.ch/e/ECFADetectorRDRoadmap</a:t>
            </a: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8" name="Rectangle 1">
            <a:extLst>
              <a:ext uri="{FF2B5EF4-FFF2-40B4-BE49-F238E27FC236}">
                <a16:creationId xmlns:a16="http://schemas.microsoft.com/office/drawing/2014/main" id="{DB7273D6-8EDF-E94C-ADDC-D7186D2577AF}"/>
              </a:ext>
            </a:extLst>
          </p:cNvPr>
          <p:cNvSpPr>
            <a:spLocks noChangeArrowheads="1"/>
          </p:cNvSpPr>
          <p:nvPr/>
        </p:nvSpPr>
        <p:spPr bwMode="auto">
          <a:xfrm>
            <a:off x="0" y="6597352"/>
            <a:ext cx="12192000" cy="260350"/>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defRPr/>
            </a:pPr>
            <a:endParaRPr kumimoji="0" lang="en-US" altLang="x-none" sz="1800" b="0" i="0" u="none" strike="noStrike" kern="1200" cap="none" spc="0" normalizeH="0" baseline="0" noProof="0">
              <a:ln>
                <a:noFill/>
              </a:ln>
              <a:solidFill>
                <a:prstClr val="black"/>
              </a:solidFill>
              <a:effectLst/>
              <a:uLnTx/>
              <a:uFillTx/>
              <a:latin typeface="Calibri" panose="020F0502020204030204"/>
              <a:ea typeface="DejaVu Sans" charset="0"/>
              <a:cs typeface="DejaVu Sans" charset="0"/>
            </a:endParaRPr>
          </a:p>
        </p:txBody>
      </p:sp>
      <p:sp>
        <p:nvSpPr>
          <p:cNvPr id="12" name="Text Box 4">
            <a:extLst>
              <a:ext uri="{FF2B5EF4-FFF2-40B4-BE49-F238E27FC236}">
                <a16:creationId xmlns:a16="http://schemas.microsoft.com/office/drawing/2014/main" id="{982E1B8A-E614-E943-AF56-5609E06E6C2E}"/>
              </a:ext>
            </a:extLst>
          </p:cNvPr>
          <p:cNvSpPr txBox="1">
            <a:spLocks noChangeArrowheads="1"/>
          </p:cNvSpPr>
          <p:nvPr/>
        </p:nvSpPr>
        <p:spPr bwMode="auto">
          <a:xfrm>
            <a:off x="1836737" y="6634559"/>
            <a:ext cx="41402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14112" rIns="0" bIns="0"/>
          <a:lstStyle>
            <a:lvl1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1pPr>
            <a:lvl2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2pPr>
            <a:lvl3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3pPr>
            <a:lvl4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4pPr>
            <a:lvl5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9pPr>
          </a:lstStyle>
          <a:p>
            <a:pPr marL="0" marR="0" lvl="0" indent="0" algn="ct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 pos="1447800" algn="l"/>
                <a:tab pos="2171700" algn="l"/>
                <a:tab pos="2895600" algn="l"/>
                <a:tab pos="3619500" algn="l"/>
              </a:tabLst>
              <a:defRPr/>
            </a:pPr>
            <a:endParaRPr kumimoji="0" lang="x-none" altLang="x-none" sz="1600" b="0" i="0" u="none" strike="noStrike" kern="1200" cap="none" spc="0" normalizeH="0" baseline="0" noProof="0">
              <a:ln>
                <a:noFill/>
              </a:ln>
              <a:solidFill>
                <a:srgbClr val="FFFFFF"/>
              </a:solidFill>
              <a:effectLst/>
              <a:uLnTx/>
              <a:uFillTx/>
              <a:latin typeface="Arial" charset="0"/>
              <a:ea typeface="Arial Unicode MS" charset="0"/>
              <a:cs typeface="Arial Unicode MS" charset="0"/>
            </a:endParaRPr>
          </a:p>
        </p:txBody>
      </p:sp>
      <p:sp>
        <p:nvSpPr>
          <p:cNvPr id="13" name="Text Box 5">
            <a:extLst>
              <a:ext uri="{FF2B5EF4-FFF2-40B4-BE49-F238E27FC236}">
                <a16:creationId xmlns:a16="http://schemas.microsoft.com/office/drawing/2014/main" id="{1E1D99B3-597F-6944-9A80-0424522C7E51}"/>
              </a:ext>
            </a:extLst>
          </p:cNvPr>
          <p:cNvSpPr txBox="1">
            <a:spLocks noChangeArrowheads="1"/>
          </p:cNvSpPr>
          <p:nvPr/>
        </p:nvSpPr>
        <p:spPr bwMode="auto">
          <a:xfrm>
            <a:off x="10614025" y="6606894"/>
            <a:ext cx="1441450"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marL="0" marR="0" lvl="0" indent="0" algn="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fld id="{C29590A0-6A90-2C40-A486-A733B5887438}" type="slidenum">
              <a:rPr kumimoji="0" lang="en-GB" altLang="x-none" sz="1400" b="0" i="0" u="none" strike="noStrike" kern="1200" cap="none" spc="0" normalizeH="0" baseline="0" noProof="0">
                <a:ln>
                  <a:noFill/>
                </a:ln>
                <a:solidFill>
                  <a:srgbClr val="FFFFFF"/>
                </a:solidFill>
                <a:effectLst/>
                <a:uLnTx/>
                <a:uFillTx/>
                <a:latin typeface="Arial" charset="0"/>
                <a:ea typeface="Arial Unicode MS" charset="0"/>
                <a:cs typeface="Arial Unicode MS" charset="0"/>
              </a:rPr>
              <a:pPr marL="0" marR="0" lvl="0" indent="0" algn="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t>6</a:t>
            </a:fld>
            <a:endParaRPr kumimoji="0" lang="en-GB" altLang="x-none" sz="1400" b="0" i="0" u="none" strike="noStrike" kern="1200" cap="none" spc="0" normalizeH="0" baseline="0" noProof="0" dirty="0">
              <a:ln>
                <a:noFill/>
              </a:ln>
              <a:solidFill>
                <a:srgbClr val="FFFFFF"/>
              </a:solidFill>
              <a:effectLst/>
              <a:uLnTx/>
              <a:uFillTx/>
              <a:latin typeface="Arial" charset="0"/>
              <a:ea typeface="Arial Unicode MS" charset="0"/>
              <a:cs typeface="Arial Unicode MS" charset="0"/>
            </a:endParaRPr>
          </a:p>
        </p:txBody>
      </p:sp>
      <p:sp>
        <p:nvSpPr>
          <p:cNvPr id="14" name="Text Box 6">
            <a:extLst>
              <a:ext uri="{FF2B5EF4-FFF2-40B4-BE49-F238E27FC236}">
                <a16:creationId xmlns:a16="http://schemas.microsoft.com/office/drawing/2014/main" id="{829719B0-7549-6B47-A7E0-154832384D1C}"/>
              </a:ext>
            </a:extLst>
          </p:cNvPr>
          <p:cNvSpPr txBox="1">
            <a:spLocks noChangeArrowheads="1"/>
          </p:cNvSpPr>
          <p:nvPr/>
        </p:nvSpPr>
        <p:spPr bwMode="auto">
          <a:xfrm>
            <a:off x="234000" y="6634559"/>
            <a:ext cx="1257300" cy="22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endParaRPr kumimoji="0" lang="x-none" altLang="x-none" sz="1600" b="0" i="0" u="none" strike="noStrike" kern="1200" cap="none" spc="0" normalizeH="0" baseline="0" noProof="0">
              <a:ln>
                <a:noFill/>
              </a:ln>
              <a:solidFill>
                <a:srgbClr val="FFFFFF"/>
              </a:solidFill>
              <a:effectLst/>
              <a:uLnTx/>
              <a:uFillTx/>
              <a:latin typeface="Arial" charset="0"/>
              <a:ea typeface="Arial Unicode MS" charset="0"/>
              <a:cs typeface="Arial Unicode MS" charset="0"/>
            </a:endParaRPr>
          </a:p>
        </p:txBody>
      </p:sp>
      <p:sp>
        <p:nvSpPr>
          <p:cNvPr id="15" name="AutoShape 1">
            <a:extLst>
              <a:ext uri="{FF2B5EF4-FFF2-40B4-BE49-F238E27FC236}">
                <a16:creationId xmlns:a16="http://schemas.microsoft.com/office/drawing/2014/main" id="{053C5E43-FB3C-0241-A90B-37ED1608745A}"/>
              </a:ext>
            </a:extLst>
          </p:cNvPr>
          <p:cNvSpPr>
            <a:spLocks noChangeArrowheads="1"/>
          </p:cNvSpPr>
          <p:nvPr/>
        </p:nvSpPr>
        <p:spPr bwMode="auto">
          <a:xfrm>
            <a:off x="31749" y="6598046"/>
            <a:ext cx="9144001" cy="287338"/>
          </a:xfrm>
          <a:custGeom>
            <a:avLst/>
            <a:gdLst>
              <a:gd name="G0" fmla="*/ 25401 1 2"/>
              <a:gd name="G1" fmla="*/ 801 1 2"/>
              <a:gd name="G2" fmla="+- 801 0 0"/>
              <a:gd name="G3" fmla="+- 25401 0 0"/>
            </a:gdLst>
            <a:ahLst/>
            <a:cxnLst>
              <a:cxn ang="0">
                <a:pos x="r" y="vc"/>
              </a:cxn>
              <a:cxn ang="5400000">
                <a:pos x="hc" y="b"/>
              </a:cxn>
              <a:cxn ang="10800000">
                <a:pos x="l" y="vc"/>
              </a:cxn>
              <a:cxn ang="16200000">
                <a:pos x="hc" y="t"/>
              </a:cxn>
            </a:cxnLst>
            <a:rect l="0" t="0" r="0" b="0"/>
            <a:pathLst>
              <a:path>
                <a:moveTo>
                  <a:pt x="0" y="0"/>
                </a:moveTo>
                <a:lnTo>
                  <a:pt x="25401" y="0"/>
                </a:lnTo>
                <a:lnTo>
                  <a:pt x="25401" y="801"/>
                </a:lnTo>
                <a:lnTo>
                  <a:pt x="0" y="801"/>
                </a:lnTo>
                <a:close/>
              </a:path>
            </a:pathLst>
          </a:custGeom>
          <a:solidFill>
            <a:srgbClr val="000080"/>
          </a:solidFill>
          <a:ln w="9360" cap="flat">
            <a:solidFill>
              <a:srgbClr val="00008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Rectangle 4">
            <a:extLst>
              <a:ext uri="{FF2B5EF4-FFF2-40B4-BE49-F238E27FC236}">
                <a16:creationId xmlns:a16="http://schemas.microsoft.com/office/drawing/2014/main" id="{CEA11FE9-8AC3-C846-AF30-C2DCCA3EA62F}"/>
              </a:ext>
            </a:extLst>
          </p:cNvPr>
          <p:cNvSpPr>
            <a:spLocks noGrp="1" noChangeArrowheads="1"/>
          </p:cNvSpPr>
          <p:nvPr>
            <p:ph type="dt" idx="2"/>
          </p:nvPr>
        </p:nvSpPr>
        <p:spPr bwMode="auto">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FFFFFF"/>
                </a:solidFill>
                <a:latin typeface="Arial" charset="0"/>
                <a:ea typeface="Geneva" charset="0"/>
                <a:cs typeface="Geneva" charset="0"/>
              </a:defRPr>
            </a:lvl1pP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de-CH" altLang="x-none" sz="1400" b="0" i="0" u="none" strike="noStrike" kern="1200" cap="none" spc="0" normalizeH="0" baseline="0" noProof="0" dirty="0">
                <a:ln>
                  <a:noFill/>
                </a:ln>
                <a:solidFill>
                  <a:srgbClr val="FFFFFF"/>
                </a:solidFill>
                <a:effectLst/>
                <a:uLnTx/>
                <a:uFillTx/>
                <a:latin typeface="Arial" charset="0"/>
              </a:rPr>
              <a:t>March to May 2021</a:t>
            </a:r>
            <a:endParaRPr kumimoji="0" lang="en-GB" altLang="x-none" sz="1400" b="0" i="0" u="none" strike="noStrike" kern="1200" cap="none" spc="0" normalizeH="0" baseline="0" noProof="0" dirty="0">
              <a:ln>
                <a:noFill/>
              </a:ln>
              <a:solidFill>
                <a:srgbClr val="FFFFFF"/>
              </a:solidFill>
              <a:effectLst/>
              <a:uLnTx/>
              <a:uFillTx/>
              <a:latin typeface="Arial" charset="0"/>
            </a:endParaRPr>
          </a:p>
        </p:txBody>
      </p:sp>
      <p:sp>
        <p:nvSpPr>
          <p:cNvPr id="17" name="Rectangle 5">
            <a:extLst>
              <a:ext uri="{FF2B5EF4-FFF2-40B4-BE49-F238E27FC236}">
                <a16:creationId xmlns:a16="http://schemas.microsoft.com/office/drawing/2014/main" id="{BD283A10-06BF-CD46-A191-36D34287BBEE}"/>
              </a:ext>
            </a:extLst>
          </p:cNvPr>
          <p:cNvSpPr>
            <a:spLocks noGrp="1" noChangeArrowheads="1"/>
          </p:cNvSpPr>
          <p:nvPr>
            <p:ph type="ftr" idx="3"/>
          </p:nvPr>
        </p:nvSpPr>
        <p:spPr bwMode="auto">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lvl1pPr algn="ct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FFFFFF"/>
                </a:solidFill>
                <a:latin typeface="Arial" charset="0"/>
                <a:ea typeface="Arial" charset="0"/>
                <a:cs typeface="Arial" charset="0"/>
              </a:defRPr>
            </a:lvl1pPr>
          </a:lstStyle>
          <a:p>
            <a:pPr marL="0" marR="0" lvl="0" indent="0" algn="ctr" defTabSz="914400" rtl="0" eaLnBrk="1" fontAlgn="auto" latinLnBrk="0" hangingPunct="1">
              <a:lnSpc>
                <a:spcPct val="100000"/>
              </a:lnSpc>
              <a:spcBef>
                <a:spcPts val="0"/>
              </a:spcBef>
              <a:spcAft>
                <a:spcPts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de-DE" altLang="x-none" sz="1400" b="0" i="0" u="none" strike="noStrike" kern="1200" cap="none" spc="0" normalizeH="0" baseline="0" noProof="0" dirty="0">
                <a:ln>
                  <a:noFill/>
                </a:ln>
                <a:solidFill>
                  <a:srgbClr val="FFFFFF"/>
                </a:solidFill>
                <a:effectLst/>
                <a:uLnTx/>
                <a:uFillTx/>
                <a:latin typeface="Arial" charset="0"/>
                <a:cs typeface="Arial" charset="0"/>
              </a:rPr>
              <a:t>ECFA Detector R&amp;D Roadmap</a:t>
            </a:r>
          </a:p>
        </p:txBody>
      </p:sp>
      <p:pic>
        <p:nvPicPr>
          <p:cNvPr id="2" name="Picture 1"/>
          <p:cNvPicPr>
            <a:picLocks noChangeAspect="1"/>
          </p:cNvPicPr>
          <p:nvPr/>
        </p:nvPicPr>
        <p:blipFill rotWithShape="1">
          <a:blip r:embed="rId5">
            <a:extLst>
              <a:ext uri="{28A0092B-C50C-407E-A947-70E740481C1C}">
                <a14:useLocalDpi xmlns:a14="http://schemas.microsoft.com/office/drawing/2010/main" val="0"/>
              </a:ext>
            </a:extLst>
          </a:blip>
          <a:srcRect t="17448"/>
          <a:stretch/>
        </p:blipFill>
        <p:spPr>
          <a:xfrm>
            <a:off x="220599" y="1371600"/>
            <a:ext cx="11584876" cy="4876800"/>
          </a:xfrm>
          <a:prstGeom prst="rect">
            <a:avLst/>
          </a:prstGeom>
        </p:spPr>
      </p:pic>
      <p:sp>
        <p:nvSpPr>
          <p:cNvPr id="19" name="TextBox 18">
            <a:extLst>
              <a:ext uri="{FF2B5EF4-FFF2-40B4-BE49-F238E27FC236}">
                <a16:creationId xmlns:a16="http://schemas.microsoft.com/office/drawing/2014/main" id="{229794E9-740C-8743-8D2A-58FFB1F70CA8}"/>
              </a:ext>
            </a:extLst>
          </p:cNvPr>
          <p:cNvSpPr txBox="1"/>
          <p:nvPr/>
        </p:nvSpPr>
        <p:spPr>
          <a:xfrm>
            <a:off x="2514600" y="76200"/>
            <a:ext cx="8869954" cy="553998"/>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44546A">
                    <a:lumMod val="60000"/>
                    <a:lumOff val="40000"/>
                  </a:srgbClr>
                </a:solidFill>
                <a:effectLst/>
                <a:uLnTx/>
                <a:uFillTx/>
                <a:latin typeface="Arial" panose="020B0604020202020204" pitchFamily="34" charset="0"/>
                <a:ea typeface="+mn-ea"/>
                <a:cs typeface="Arial" panose="020B0604020202020204" pitchFamily="34" charset="0"/>
              </a:rPr>
              <a:t>Detector R&amp;D Roadmap</a:t>
            </a:r>
          </a:p>
        </p:txBody>
      </p:sp>
    </p:spTree>
    <p:extLst>
      <p:ext uri="{BB962C8B-B14F-4D97-AF65-F5344CB8AC3E}">
        <p14:creationId xmlns:p14="http://schemas.microsoft.com/office/powerpoint/2010/main" val="393855633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311676-F9CA-1742-854B-051EBFF66DF4}"/>
              </a:ext>
            </a:extLst>
          </p:cNvPr>
          <p:cNvSpPr/>
          <p:nvPr/>
        </p:nvSpPr>
        <p:spPr>
          <a:xfrm>
            <a:off x="261355" y="751938"/>
            <a:ext cx="2472396" cy="5749789"/>
          </a:xfrm>
          <a:prstGeom prst="rect">
            <a:avLst/>
          </a:prstGeom>
          <a:solidFill>
            <a:schemeClr val="accent6">
              <a:lumMod val="20000"/>
              <a:lumOff val="80000"/>
            </a:schemeClr>
          </a:solid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70AD47">
                    <a:lumMod val="50000"/>
                  </a:srgbClr>
                </a:solidFill>
                <a:effectLst/>
                <a:uLnTx/>
                <a:uFillTx/>
                <a:latin typeface="Arial" panose="020B0604020202020204" pitchFamily="34" charset="0"/>
                <a:ea typeface="+mn-ea"/>
                <a:cs typeface="Arial" panose="020B0604020202020204" pitchFamily="34" charset="0"/>
              </a:rPr>
              <a:t>Organisation</a:t>
            </a:r>
          </a:p>
        </p:txBody>
      </p:sp>
      <p:sp>
        <p:nvSpPr>
          <p:cNvPr id="15" name="Rectangle 14">
            <a:extLst>
              <a:ext uri="{FF2B5EF4-FFF2-40B4-BE49-F238E27FC236}">
                <a16:creationId xmlns:a16="http://schemas.microsoft.com/office/drawing/2014/main" id="{E95CF485-C3B2-F849-B0F4-D47A80B8B5ED}"/>
              </a:ext>
            </a:extLst>
          </p:cNvPr>
          <p:cNvSpPr/>
          <p:nvPr/>
        </p:nvSpPr>
        <p:spPr>
          <a:xfrm>
            <a:off x="449785" y="5198514"/>
            <a:ext cx="2054953" cy="132343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Website: </a:t>
            </a:r>
            <a:r>
              <a:rPr kumimoji="0" lang="en-GB" sz="1600" b="0" i="0" u="none" strike="noStrike" kern="1200" cap="none" spc="0" normalizeH="0" baseline="0" noProof="0" dirty="0">
                <a:ln>
                  <a:noFill/>
                </a:ln>
                <a:solidFill>
                  <a:srgbClr val="0563C1"/>
                </a:solidFill>
                <a:effectLst/>
                <a:uLnTx/>
                <a:uFillTx/>
                <a:latin typeface="Arial" panose="020B0604020202020204" pitchFamily="34" charset="0"/>
                <a:ea typeface="+mn-ea"/>
                <a:cs typeface="Arial" panose="020B0604020202020204" pitchFamily="34" charset="0"/>
                <a:hlinkClick r:id="rId2">
                  <a:extLst>
                    <a:ext uri="{A12FA001-AC4F-418D-AE19-62706E023703}">
                      <ahyp:hlinkClr xmlns:ahyp="http://schemas.microsoft.com/office/drawing/2018/hyperlinkcolor" val="tx"/>
                    </a:ext>
                  </a:extLst>
                </a:hlinkClick>
              </a:rPr>
              <a:t>https://indico.cern.ch/e/ECFADetectorRDRoadmap </a:t>
            </a:r>
            <a:endParaRPr kumimoji="0" lang="en-GB" sz="1600" b="0" i="0" u="none" strike="noStrike" kern="1200" cap="none" spc="0" normalizeH="0" baseline="0" noProof="0" dirty="0">
              <a:ln>
                <a:noFill/>
              </a:ln>
              <a:solidFill>
                <a:srgbClr val="0563C1"/>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9" name="Rounded Rectangle 8">
            <a:extLst>
              <a:ext uri="{FF2B5EF4-FFF2-40B4-BE49-F238E27FC236}">
                <a16:creationId xmlns:a16="http://schemas.microsoft.com/office/drawing/2014/main" id="{F5B4CC56-89DD-CA47-B03C-1908A8254126}"/>
              </a:ext>
            </a:extLst>
          </p:cNvPr>
          <p:cNvSpPr/>
          <p:nvPr/>
        </p:nvSpPr>
        <p:spPr>
          <a:xfrm>
            <a:off x="357320" y="3054677"/>
            <a:ext cx="2257161" cy="1030996"/>
          </a:xfrm>
          <a:prstGeom prst="roundRect">
            <a:avLst/>
          </a:prstGeom>
          <a:solidFill>
            <a:schemeClr val="bg1">
              <a:lumMod val="85000"/>
            </a:schemeClr>
          </a:solid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Sep 2020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70AD47">
                    <a:lumMod val="50000"/>
                  </a:srgbClr>
                </a:solidFill>
                <a:effectLst/>
                <a:uLnTx/>
                <a:uFillTx/>
                <a:latin typeface="Arial" panose="020B0604020202020204" pitchFamily="34" charset="0"/>
                <a:ea typeface="+mn-ea"/>
                <a:cs typeface="Arial" panose="020B0604020202020204" pitchFamily="34" charset="0"/>
              </a:rPr>
              <a:t>Structure in place with </a:t>
            </a:r>
            <a:r>
              <a:rPr kumimoji="0" lang="en-GB" sz="1600" b="1" i="0" u="none" strike="noStrike" kern="1200" cap="none" spc="0" normalizeH="0" baseline="0" noProof="0" dirty="0">
                <a:ln>
                  <a:noFill/>
                </a:ln>
                <a:solidFill>
                  <a:srgbClr val="70AD47">
                    <a:lumMod val="50000"/>
                  </a:srgbClr>
                </a:solidFill>
                <a:effectLst/>
                <a:uLnTx/>
                <a:uFillTx/>
                <a:latin typeface="Arial" panose="020B0604020202020204" pitchFamily="34" charset="0"/>
                <a:ea typeface="+mn-ea"/>
                <a:cs typeface="Arial" panose="020B0604020202020204" pitchFamily="34" charset="0"/>
              </a:rPr>
              <a:t>Detector R&amp;D Roadmap Panel</a:t>
            </a:r>
          </a:p>
        </p:txBody>
      </p:sp>
      <p:sp>
        <p:nvSpPr>
          <p:cNvPr id="20" name="Rectangle 19">
            <a:extLst>
              <a:ext uri="{FF2B5EF4-FFF2-40B4-BE49-F238E27FC236}">
                <a16:creationId xmlns:a16="http://schemas.microsoft.com/office/drawing/2014/main" id="{F4D32749-E01B-1942-B9DC-B41EA3936FF6}"/>
              </a:ext>
            </a:extLst>
          </p:cNvPr>
          <p:cNvSpPr/>
          <p:nvPr/>
        </p:nvSpPr>
        <p:spPr>
          <a:xfrm>
            <a:off x="2902717" y="751937"/>
            <a:ext cx="3195064" cy="5749789"/>
          </a:xfrm>
          <a:prstGeom prst="rect">
            <a:avLst/>
          </a:prstGeom>
          <a:solidFill>
            <a:schemeClr val="accent5">
              <a:lumMod val="20000"/>
              <a:lumOff val="80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5B9BD5">
                    <a:lumMod val="50000"/>
                  </a:srgbClr>
                </a:solidFill>
                <a:effectLst/>
                <a:uLnTx/>
                <a:uFillTx/>
                <a:latin typeface="Arial" panose="020B0604020202020204" pitchFamily="34" charset="0"/>
                <a:ea typeface="+mn-ea"/>
                <a:cs typeface="Arial" panose="020B0604020202020204" pitchFamily="34" charset="0"/>
              </a:rPr>
              <a:t>Expert &amp; Community Consultation</a:t>
            </a:r>
          </a:p>
        </p:txBody>
      </p:sp>
      <p:sp>
        <p:nvSpPr>
          <p:cNvPr id="28" name="Rounded Rectangle 27">
            <a:extLst>
              <a:ext uri="{FF2B5EF4-FFF2-40B4-BE49-F238E27FC236}">
                <a16:creationId xmlns:a16="http://schemas.microsoft.com/office/drawing/2014/main" id="{50BC0294-6097-974A-A057-D19D166BF49C}"/>
              </a:ext>
            </a:extLst>
          </p:cNvPr>
          <p:cNvSpPr/>
          <p:nvPr/>
        </p:nvSpPr>
        <p:spPr>
          <a:xfrm>
            <a:off x="3094151" y="5607856"/>
            <a:ext cx="2842119" cy="679494"/>
          </a:xfrm>
          <a:prstGeom prst="roundRect">
            <a:avLst>
              <a:gd name="adj" fmla="val 0"/>
            </a:avLst>
          </a:prstGeom>
          <a:solidFill>
            <a:schemeClr val="accent2">
              <a:lumMod val="20000"/>
              <a:lumOff val="80000"/>
            </a:scheme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March-May 2021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Open Symposia</a:t>
            </a:r>
          </a:p>
        </p:txBody>
      </p:sp>
      <p:sp>
        <p:nvSpPr>
          <p:cNvPr id="31" name="Rectangle 30">
            <a:extLst>
              <a:ext uri="{FF2B5EF4-FFF2-40B4-BE49-F238E27FC236}">
                <a16:creationId xmlns:a16="http://schemas.microsoft.com/office/drawing/2014/main" id="{192A5C02-7A14-7542-9C8C-1AF8115545A6}"/>
              </a:ext>
            </a:extLst>
          </p:cNvPr>
          <p:cNvSpPr/>
          <p:nvPr/>
        </p:nvSpPr>
        <p:spPr>
          <a:xfrm>
            <a:off x="6302923" y="751938"/>
            <a:ext cx="5728115" cy="4128288"/>
          </a:xfrm>
          <a:prstGeom prst="rect">
            <a:avLst/>
          </a:prstGeom>
          <a:solidFill>
            <a:schemeClr val="accent4">
              <a:lumMod val="20000"/>
              <a:lumOff val="80000"/>
            </a:schemeClr>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E7E6E6">
                    <a:lumMod val="25000"/>
                  </a:srgbClr>
                </a:solidFill>
                <a:effectLst/>
                <a:uLnTx/>
                <a:uFillTx/>
                <a:latin typeface="Arial" panose="020B0604020202020204" pitchFamily="34" charset="0"/>
                <a:ea typeface="+mn-ea"/>
                <a:cs typeface="Arial" panose="020B0604020202020204" pitchFamily="34" charset="0"/>
              </a:rPr>
              <a:t>Drafting Roadmap &amp; Feedback</a:t>
            </a:r>
          </a:p>
        </p:txBody>
      </p:sp>
      <p:sp>
        <p:nvSpPr>
          <p:cNvPr id="33" name="Rounded Rectangle 32">
            <a:extLst>
              <a:ext uri="{FF2B5EF4-FFF2-40B4-BE49-F238E27FC236}">
                <a16:creationId xmlns:a16="http://schemas.microsoft.com/office/drawing/2014/main" id="{0F9ED748-0939-4E40-A50B-19080599B1D2}"/>
              </a:ext>
            </a:extLst>
          </p:cNvPr>
          <p:cNvSpPr/>
          <p:nvPr/>
        </p:nvSpPr>
        <p:spPr>
          <a:xfrm>
            <a:off x="6475032" y="3491673"/>
            <a:ext cx="1497181" cy="1188000"/>
          </a:xfrm>
          <a:prstGeom prst="roundRect">
            <a:avLst/>
          </a:prstGeom>
          <a:solidFill>
            <a:schemeClr val="bg1">
              <a:lumMod val="85000"/>
            </a:schemeClr>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July 2021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Near final draft shared with RECFA</a:t>
            </a: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a:t>
            </a:r>
          </a:p>
        </p:txBody>
      </p:sp>
      <p:sp>
        <p:nvSpPr>
          <p:cNvPr id="35" name="Rounded Rectangle 34">
            <a:extLst>
              <a:ext uri="{FF2B5EF4-FFF2-40B4-BE49-F238E27FC236}">
                <a16:creationId xmlns:a16="http://schemas.microsoft.com/office/drawing/2014/main" id="{763CF280-0A39-634B-AA18-4D54772DF4F4}"/>
              </a:ext>
            </a:extLst>
          </p:cNvPr>
          <p:cNvSpPr/>
          <p:nvPr/>
        </p:nvSpPr>
        <p:spPr>
          <a:xfrm>
            <a:off x="10226062" y="3518974"/>
            <a:ext cx="1634400" cy="1188000"/>
          </a:xfrm>
          <a:prstGeom prst="roundRect">
            <a:avLst/>
          </a:prstGeom>
          <a:solidFill>
            <a:schemeClr val="bg1">
              <a:lumMod val="85000"/>
            </a:schemeClr>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Until Sep 2021 </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Collect final community feedback</a:t>
            </a: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a:t>
            </a:r>
            <a:endParaRPr kumimoji="0" lang="en-GB"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6" name="Rounded Rectangle 35">
            <a:extLst>
              <a:ext uri="{FF2B5EF4-FFF2-40B4-BE49-F238E27FC236}">
                <a16:creationId xmlns:a16="http://schemas.microsoft.com/office/drawing/2014/main" id="{7E95572C-867F-D34E-8E93-9978F186677D}"/>
              </a:ext>
            </a:extLst>
          </p:cNvPr>
          <p:cNvSpPr/>
          <p:nvPr/>
        </p:nvSpPr>
        <p:spPr>
          <a:xfrm>
            <a:off x="8096193" y="3517049"/>
            <a:ext cx="2005889" cy="1194527"/>
          </a:xfrm>
          <a:prstGeom prst="roundRect">
            <a:avLst>
              <a:gd name="adj" fmla="val 0"/>
            </a:avLst>
          </a:prstGeom>
          <a:solidFill>
            <a:schemeClr val="accent2">
              <a:lumMod val="20000"/>
              <a:lumOff val="80000"/>
            </a:scheme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30 July 2021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Presentation at Joint ECFA-EPS session</a:t>
            </a:r>
            <a:endParaRPr kumimoji="0" lang="en-GB" sz="1600" b="0" i="0" u="none" strike="noStrike" kern="1200" cap="none" spc="0" normalizeH="0" baseline="0" noProof="0" dirty="0">
              <a:ln>
                <a:noFill/>
              </a:ln>
              <a:solidFill>
                <a:srgbClr val="4472C4"/>
              </a:solidFill>
              <a:effectLst/>
              <a:uLnTx/>
              <a:uFillTx/>
              <a:latin typeface="Arial" panose="020B0604020202020204" pitchFamily="34" charset="0"/>
              <a:ea typeface="+mn-ea"/>
              <a:cs typeface="Arial" panose="020B0604020202020204" pitchFamily="34" charset="0"/>
            </a:endParaRPr>
          </a:p>
        </p:txBody>
      </p:sp>
      <p:sp>
        <p:nvSpPr>
          <p:cNvPr id="38" name="Rectangle 37">
            <a:extLst>
              <a:ext uri="{FF2B5EF4-FFF2-40B4-BE49-F238E27FC236}">
                <a16:creationId xmlns:a16="http://schemas.microsoft.com/office/drawing/2014/main" id="{E0D1DDD3-AC7F-BB40-A748-A82A4C181F9D}"/>
              </a:ext>
            </a:extLst>
          </p:cNvPr>
          <p:cNvSpPr/>
          <p:nvPr/>
        </p:nvSpPr>
        <p:spPr>
          <a:xfrm>
            <a:off x="6586403" y="5383465"/>
            <a:ext cx="5160949" cy="941135"/>
          </a:xfrm>
          <a:prstGeom prst="rect">
            <a:avLst/>
          </a:prstGeom>
          <a:solidFill>
            <a:schemeClr val="accent2">
              <a:lumMod val="20000"/>
              <a:lumOff val="80000"/>
            </a:scheme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4472C4"/>
                </a:solidFill>
                <a:effectLst/>
                <a:uLnTx/>
                <a:uFillTx/>
                <a:latin typeface="Arial" panose="020B0604020202020204" pitchFamily="34" charset="0"/>
                <a:ea typeface="+mn-ea"/>
                <a:cs typeface="Arial" panose="020B0604020202020204" pitchFamily="34" charset="0"/>
              </a:rPr>
              <a:t>Oct 2021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Detector R&amp;D Roadmap Document</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submission to RECFA and afterwards to PECFA and Council</a:t>
            </a:r>
          </a:p>
        </p:txBody>
      </p:sp>
      <p:sp>
        <p:nvSpPr>
          <p:cNvPr id="24" name="Rounded Rectangle 23">
            <a:extLst>
              <a:ext uri="{FF2B5EF4-FFF2-40B4-BE49-F238E27FC236}">
                <a16:creationId xmlns:a16="http://schemas.microsoft.com/office/drawing/2014/main" id="{6B0384DF-74A0-D344-807B-1355E60A02DE}"/>
              </a:ext>
            </a:extLst>
          </p:cNvPr>
          <p:cNvSpPr/>
          <p:nvPr/>
        </p:nvSpPr>
        <p:spPr>
          <a:xfrm>
            <a:off x="357319" y="4192461"/>
            <a:ext cx="2257162" cy="695639"/>
          </a:xfrm>
          <a:prstGeom prst="roundRect">
            <a:avLst/>
          </a:prstGeom>
          <a:solidFill>
            <a:schemeClr val="bg1">
              <a:lumMod val="85000"/>
            </a:schemeClr>
          </a:solid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Dec 2020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70AD47">
                    <a:lumMod val="50000"/>
                  </a:srgbClr>
                </a:solidFill>
                <a:effectLst/>
                <a:uLnTx/>
                <a:uFillTx/>
                <a:latin typeface="Arial" panose="020B0604020202020204" pitchFamily="34" charset="0"/>
                <a:ea typeface="+mn-ea"/>
                <a:cs typeface="Arial" panose="020B0604020202020204" pitchFamily="34" charset="0"/>
              </a:rPr>
              <a:t>Task Forces active</a:t>
            </a:r>
            <a:endParaRPr kumimoji="0" lang="en-GB" sz="1600" b="1" i="0" u="none" strike="noStrike" kern="1200" cap="none" spc="0" normalizeH="0" baseline="0" noProof="0" dirty="0">
              <a:ln>
                <a:noFill/>
              </a:ln>
              <a:solidFill>
                <a:srgbClr val="70AD47">
                  <a:lumMod val="50000"/>
                </a:srgbClr>
              </a:solidFill>
              <a:effectLst/>
              <a:uLnTx/>
              <a:uFillTx/>
              <a:latin typeface="Arial" panose="020B0604020202020204" pitchFamily="34" charset="0"/>
              <a:ea typeface="+mn-ea"/>
              <a:cs typeface="Arial" panose="020B0604020202020204" pitchFamily="34" charset="0"/>
            </a:endParaRPr>
          </a:p>
        </p:txBody>
      </p:sp>
      <p:sp>
        <p:nvSpPr>
          <p:cNvPr id="4" name="Down Arrow 3">
            <a:extLst>
              <a:ext uri="{FF2B5EF4-FFF2-40B4-BE49-F238E27FC236}">
                <a16:creationId xmlns:a16="http://schemas.microsoft.com/office/drawing/2014/main" id="{0BA1455A-47BE-E941-9DEB-A33142C9E982}"/>
              </a:ext>
            </a:extLst>
          </p:cNvPr>
          <p:cNvSpPr/>
          <p:nvPr/>
        </p:nvSpPr>
        <p:spPr>
          <a:xfrm>
            <a:off x="1321513" y="2531914"/>
            <a:ext cx="328773" cy="465514"/>
          </a:xfrm>
          <a:prstGeom prst="downArrow">
            <a:avLst/>
          </a:prstGeom>
          <a:solidFill>
            <a:schemeClr val="accent6">
              <a:lumMod val="75000"/>
            </a:schemeClr>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Down Arrow 33">
            <a:extLst>
              <a:ext uri="{FF2B5EF4-FFF2-40B4-BE49-F238E27FC236}">
                <a16:creationId xmlns:a16="http://schemas.microsoft.com/office/drawing/2014/main" id="{E25285FA-F7B8-2F4A-897C-ACEB159B1920}"/>
              </a:ext>
            </a:extLst>
          </p:cNvPr>
          <p:cNvSpPr/>
          <p:nvPr/>
        </p:nvSpPr>
        <p:spPr>
          <a:xfrm>
            <a:off x="4331840" y="2117547"/>
            <a:ext cx="328773" cy="3433922"/>
          </a:xfrm>
          <a:prstGeom prst="downArrow">
            <a:avLst/>
          </a:prstGeom>
          <a:solidFill>
            <a:schemeClr val="accent5">
              <a:lumMod val="75000"/>
            </a:schemeClr>
          </a:solidFill>
          <a:ln w="2857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ounded Rectangle 38">
            <a:extLst>
              <a:ext uri="{FF2B5EF4-FFF2-40B4-BE49-F238E27FC236}">
                <a16:creationId xmlns:a16="http://schemas.microsoft.com/office/drawing/2014/main" id="{A655FE2C-C52F-5D4C-8804-EFE0CA0C66D2}"/>
              </a:ext>
            </a:extLst>
          </p:cNvPr>
          <p:cNvSpPr/>
          <p:nvPr/>
        </p:nvSpPr>
        <p:spPr>
          <a:xfrm>
            <a:off x="3322046" y="3665395"/>
            <a:ext cx="2348360" cy="1481749"/>
          </a:xfrm>
          <a:prstGeom prst="roundRect">
            <a:avLst/>
          </a:prstGeom>
          <a:solidFill>
            <a:schemeClr val="bg1">
              <a:lumMod val="85000"/>
            </a:schemeClr>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Task Forces liaise with experts in</a:t>
            </a:r>
          </a:p>
          <a:p>
            <a:pPr marL="142875" marR="0" lvl="0" indent="-1428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ECFA countries</a:t>
            </a:r>
          </a:p>
          <a:p>
            <a:pPr marL="142875" marR="0" lvl="0" indent="-1428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adjacent disciplines</a:t>
            </a:r>
          </a:p>
          <a:p>
            <a:pPr marL="142875" marR="0" lvl="0" indent="-1428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industry</a:t>
            </a:r>
          </a:p>
        </p:txBody>
      </p:sp>
      <p:sp>
        <p:nvSpPr>
          <p:cNvPr id="40" name="Rounded Rectangle 39">
            <a:extLst>
              <a:ext uri="{FF2B5EF4-FFF2-40B4-BE49-F238E27FC236}">
                <a16:creationId xmlns:a16="http://schemas.microsoft.com/office/drawing/2014/main" id="{40568CBA-1F8D-244D-8C0F-829FFBB9DE7A}"/>
              </a:ext>
            </a:extLst>
          </p:cNvPr>
          <p:cNvSpPr/>
          <p:nvPr/>
        </p:nvSpPr>
        <p:spPr>
          <a:xfrm>
            <a:off x="3086358" y="2424405"/>
            <a:ext cx="2842119" cy="1030996"/>
          </a:xfrm>
          <a:prstGeom prst="roundRect">
            <a:avLst/>
          </a:prstGeom>
          <a:solidFill>
            <a:schemeClr val="bg1">
              <a:lumMod val="85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Feb/March 2021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Questionnaires of Task Forces to national contacts</a:t>
            </a:r>
          </a:p>
        </p:txBody>
      </p:sp>
      <p:sp>
        <p:nvSpPr>
          <p:cNvPr id="41" name="Rounded Rectangle 40">
            <a:extLst>
              <a:ext uri="{FF2B5EF4-FFF2-40B4-BE49-F238E27FC236}">
                <a16:creationId xmlns:a16="http://schemas.microsoft.com/office/drawing/2014/main" id="{F3555793-88BD-2441-B0DA-B792A42F954C}"/>
              </a:ext>
            </a:extLst>
          </p:cNvPr>
          <p:cNvSpPr/>
          <p:nvPr/>
        </p:nvSpPr>
        <p:spPr>
          <a:xfrm>
            <a:off x="3086358" y="1356651"/>
            <a:ext cx="2842119" cy="935554"/>
          </a:xfrm>
          <a:prstGeom prst="roundRect">
            <a:avLst/>
          </a:prstGeom>
          <a:solidFill>
            <a:schemeClr val="bg1">
              <a:lumMod val="85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Feb 2021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Collection of requirements of future facilities &amp; projects</a:t>
            </a:r>
          </a:p>
        </p:txBody>
      </p:sp>
      <p:sp>
        <p:nvSpPr>
          <p:cNvPr id="42" name="Rectangle 41">
            <a:extLst>
              <a:ext uri="{FF2B5EF4-FFF2-40B4-BE49-F238E27FC236}">
                <a16:creationId xmlns:a16="http://schemas.microsoft.com/office/drawing/2014/main" id="{176A123E-A8E4-A447-8EE1-0C555B7DB67B}"/>
              </a:ext>
            </a:extLst>
          </p:cNvPr>
          <p:cNvSpPr/>
          <p:nvPr/>
        </p:nvSpPr>
        <p:spPr>
          <a:xfrm>
            <a:off x="357320" y="1199198"/>
            <a:ext cx="2257161" cy="1317182"/>
          </a:xfrm>
          <a:prstGeom prst="rect">
            <a:avLst/>
          </a:prstGeom>
          <a:solidFill>
            <a:schemeClr val="bg1">
              <a:lumMod val="85000"/>
            </a:scheme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May 2020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70AD47">
                    <a:lumMod val="50000"/>
                  </a:srgbClr>
                </a:solidFill>
                <a:effectLst/>
                <a:uLnTx/>
                <a:uFillTx/>
                <a:latin typeface="Arial" panose="020B0604020202020204" pitchFamily="34" charset="0"/>
                <a:ea typeface="+mn-ea"/>
                <a:cs typeface="Arial" panose="020B0604020202020204" pitchFamily="34" charset="0"/>
              </a:rPr>
              <a:t>EPPSU </a:t>
            </a:r>
            <a:r>
              <a:rPr kumimoji="0" lang="en-GB" sz="1600" b="0" i="0" u="none" strike="noStrike" kern="1200" cap="none" spc="0" normalizeH="0" baseline="0" noProof="0" dirty="0">
                <a:ln>
                  <a:noFill/>
                </a:ln>
                <a:solidFill>
                  <a:srgbClr val="70AD47">
                    <a:lumMod val="50000"/>
                  </a:srgbClr>
                </a:solidFill>
                <a:effectLst/>
                <a:uLnTx/>
                <a:uFillTx/>
                <a:latin typeface="Arial" panose="020B0604020202020204" pitchFamily="34" charset="0"/>
                <a:ea typeface="+mn-ea"/>
                <a:cs typeface="Arial" panose="020B0604020202020204" pitchFamily="34" charset="0"/>
              </a:rPr>
              <a:t>mandate to ECFA to develop a roadmap for detector R&amp;D efforts in Europe  </a:t>
            </a:r>
          </a:p>
        </p:txBody>
      </p:sp>
      <p:sp>
        <p:nvSpPr>
          <p:cNvPr id="43" name="Down Arrow 42">
            <a:extLst>
              <a:ext uri="{FF2B5EF4-FFF2-40B4-BE49-F238E27FC236}">
                <a16:creationId xmlns:a16="http://schemas.microsoft.com/office/drawing/2014/main" id="{3F457AC3-A726-AC4D-91EE-4D5A117775F8}"/>
              </a:ext>
            </a:extLst>
          </p:cNvPr>
          <p:cNvSpPr/>
          <p:nvPr/>
        </p:nvSpPr>
        <p:spPr>
          <a:xfrm>
            <a:off x="8960510" y="1838523"/>
            <a:ext cx="328773" cy="1616878"/>
          </a:xfrm>
          <a:prstGeom prst="downArrow">
            <a:avLst/>
          </a:prstGeom>
          <a:solidFill>
            <a:schemeClr val="accent4">
              <a:lumMod val="75000"/>
            </a:schemeClr>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Rounded Rectangle 43">
            <a:extLst>
              <a:ext uri="{FF2B5EF4-FFF2-40B4-BE49-F238E27FC236}">
                <a16:creationId xmlns:a16="http://schemas.microsoft.com/office/drawing/2014/main" id="{C563D970-18CB-5A47-B83C-46CB28F0A1F8}"/>
              </a:ext>
            </a:extLst>
          </p:cNvPr>
          <p:cNvSpPr/>
          <p:nvPr/>
        </p:nvSpPr>
        <p:spPr>
          <a:xfrm>
            <a:off x="6475033" y="1178376"/>
            <a:ext cx="5383694" cy="660147"/>
          </a:xfrm>
          <a:prstGeom prst="roundRect">
            <a:avLst/>
          </a:prstGeom>
          <a:solidFill>
            <a:schemeClr val="bg1">
              <a:lumMod val="85000"/>
            </a:schemeClr>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May 2021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Task Forces collate input from symposia</a:t>
            </a:r>
          </a:p>
        </p:txBody>
      </p:sp>
      <p:sp>
        <p:nvSpPr>
          <p:cNvPr id="45" name="Rounded Rectangle 44">
            <a:extLst>
              <a:ext uri="{FF2B5EF4-FFF2-40B4-BE49-F238E27FC236}">
                <a16:creationId xmlns:a16="http://schemas.microsoft.com/office/drawing/2014/main" id="{6391930E-9221-B043-8AFA-9B7A58A251C9}"/>
              </a:ext>
            </a:extLst>
          </p:cNvPr>
          <p:cNvSpPr/>
          <p:nvPr/>
        </p:nvSpPr>
        <p:spPr>
          <a:xfrm>
            <a:off x="6475031" y="2056359"/>
            <a:ext cx="5383695" cy="1111370"/>
          </a:xfrm>
          <a:prstGeom prst="roundRect">
            <a:avLst/>
          </a:prstGeom>
          <a:solidFill>
            <a:schemeClr val="bg1">
              <a:lumMod val="85000"/>
            </a:schemeClr>
          </a:solidFill>
          <a:ln w="5715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25-28 May 2021       </a:t>
            </a:r>
            <a:r>
              <a:rPr kumimoji="0" lang="en-GB"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Drafting sessions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opening session with all experts involved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plenary &amp; parallel sessions with Task Force members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final session of Roadmap Panel</a:t>
            </a:r>
          </a:p>
        </p:txBody>
      </p:sp>
      <p:sp>
        <p:nvSpPr>
          <p:cNvPr id="46" name="Down Arrow 45">
            <a:extLst>
              <a:ext uri="{FF2B5EF4-FFF2-40B4-BE49-F238E27FC236}">
                <a16:creationId xmlns:a16="http://schemas.microsoft.com/office/drawing/2014/main" id="{027C4396-87B9-DB4B-93FA-9230AB10436A}"/>
              </a:ext>
            </a:extLst>
          </p:cNvPr>
          <p:cNvSpPr/>
          <p:nvPr/>
        </p:nvSpPr>
        <p:spPr>
          <a:xfrm>
            <a:off x="9002490" y="4888101"/>
            <a:ext cx="328773" cy="445900"/>
          </a:xfrm>
          <a:prstGeom prst="downArrow">
            <a:avLst/>
          </a:prstGeom>
          <a:solidFill>
            <a:srgbClr val="C00000"/>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20481A05-4479-BD4F-93C6-D8742BAECD49}"/>
              </a:ext>
            </a:extLst>
          </p:cNvPr>
          <p:cNvSpPr txBox="1"/>
          <p:nvPr/>
        </p:nvSpPr>
        <p:spPr>
          <a:xfrm>
            <a:off x="7465920" y="6521953"/>
            <a:ext cx="527232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*community feedback via RECFA delegates and National Contacts</a:t>
            </a:r>
          </a:p>
        </p:txBody>
      </p:sp>
      <p:sp>
        <p:nvSpPr>
          <p:cNvPr id="25" name="Rectangle 1">
            <a:extLst>
              <a:ext uri="{FF2B5EF4-FFF2-40B4-BE49-F238E27FC236}">
                <a16:creationId xmlns:a16="http://schemas.microsoft.com/office/drawing/2014/main" id="{DB7273D6-8EDF-E94C-ADDC-D7186D2577AF}"/>
              </a:ext>
            </a:extLst>
          </p:cNvPr>
          <p:cNvSpPr>
            <a:spLocks noChangeArrowheads="1"/>
          </p:cNvSpPr>
          <p:nvPr/>
        </p:nvSpPr>
        <p:spPr bwMode="auto">
          <a:xfrm>
            <a:off x="0" y="6597352"/>
            <a:ext cx="12192000" cy="260350"/>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defRPr/>
            </a:pPr>
            <a:endParaRPr kumimoji="0" lang="en-US" altLang="x-none" sz="1800" b="0" i="0" u="none" strike="noStrike" kern="1200" cap="none" spc="0" normalizeH="0" baseline="0" noProof="0">
              <a:ln>
                <a:noFill/>
              </a:ln>
              <a:solidFill>
                <a:prstClr val="black"/>
              </a:solidFill>
              <a:effectLst/>
              <a:uLnTx/>
              <a:uFillTx/>
              <a:latin typeface="Calibri" panose="020F0502020204030204"/>
              <a:ea typeface="DejaVu Sans" charset="0"/>
              <a:cs typeface="DejaVu Sans" charset="0"/>
            </a:endParaRPr>
          </a:p>
        </p:txBody>
      </p:sp>
      <p:sp>
        <p:nvSpPr>
          <p:cNvPr id="26" name="Text Box 4">
            <a:extLst>
              <a:ext uri="{FF2B5EF4-FFF2-40B4-BE49-F238E27FC236}">
                <a16:creationId xmlns:a16="http://schemas.microsoft.com/office/drawing/2014/main" id="{982E1B8A-E614-E943-AF56-5609E06E6C2E}"/>
              </a:ext>
            </a:extLst>
          </p:cNvPr>
          <p:cNvSpPr txBox="1">
            <a:spLocks noChangeArrowheads="1"/>
          </p:cNvSpPr>
          <p:nvPr/>
        </p:nvSpPr>
        <p:spPr bwMode="auto">
          <a:xfrm>
            <a:off x="1836737" y="6634559"/>
            <a:ext cx="41402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14112" rIns="0" bIns="0"/>
          <a:lstStyle>
            <a:lvl1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1pPr>
            <a:lvl2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2pPr>
            <a:lvl3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3pPr>
            <a:lvl4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4pPr>
            <a:lvl5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9pPr>
          </a:lstStyle>
          <a:p>
            <a:pPr marL="0" marR="0" lvl="0" indent="0" algn="ct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 pos="1447800" algn="l"/>
                <a:tab pos="2171700" algn="l"/>
                <a:tab pos="2895600" algn="l"/>
                <a:tab pos="3619500" algn="l"/>
              </a:tabLst>
              <a:defRPr/>
            </a:pPr>
            <a:endParaRPr kumimoji="0" lang="x-none" altLang="x-none" sz="1600" b="0" i="0" u="none" strike="noStrike" kern="1200" cap="none" spc="0" normalizeH="0" baseline="0" noProof="0">
              <a:ln>
                <a:noFill/>
              </a:ln>
              <a:solidFill>
                <a:srgbClr val="FFFFFF"/>
              </a:solidFill>
              <a:effectLst/>
              <a:uLnTx/>
              <a:uFillTx/>
              <a:latin typeface="Arial" charset="0"/>
              <a:ea typeface="Arial Unicode MS" charset="0"/>
              <a:cs typeface="Arial Unicode MS" charset="0"/>
            </a:endParaRPr>
          </a:p>
        </p:txBody>
      </p:sp>
      <p:sp>
        <p:nvSpPr>
          <p:cNvPr id="27" name="Text Box 5">
            <a:extLst>
              <a:ext uri="{FF2B5EF4-FFF2-40B4-BE49-F238E27FC236}">
                <a16:creationId xmlns:a16="http://schemas.microsoft.com/office/drawing/2014/main" id="{1E1D99B3-597F-6944-9A80-0424522C7E51}"/>
              </a:ext>
            </a:extLst>
          </p:cNvPr>
          <p:cNvSpPr txBox="1">
            <a:spLocks noChangeArrowheads="1"/>
          </p:cNvSpPr>
          <p:nvPr/>
        </p:nvSpPr>
        <p:spPr bwMode="auto">
          <a:xfrm>
            <a:off x="10614025" y="6606894"/>
            <a:ext cx="1441450"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marL="0" marR="0" lvl="0" indent="0" algn="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fld id="{C29590A0-6A90-2C40-A486-A733B5887438}" type="slidenum">
              <a:rPr kumimoji="0" lang="en-GB" altLang="x-none" sz="1400" b="0" i="0" u="none" strike="noStrike" kern="1200" cap="none" spc="0" normalizeH="0" baseline="0" noProof="0">
                <a:ln>
                  <a:noFill/>
                </a:ln>
                <a:solidFill>
                  <a:srgbClr val="FFFFFF"/>
                </a:solidFill>
                <a:effectLst/>
                <a:uLnTx/>
                <a:uFillTx/>
                <a:latin typeface="Arial" charset="0"/>
                <a:ea typeface="Arial Unicode MS" charset="0"/>
                <a:cs typeface="Arial Unicode MS" charset="0"/>
              </a:rPr>
              <a:pPr marL="0" marR="0" lvl="0" indent="0" algn="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t>7</a:t>
            </a:fld>
            <a:endParaRPr kumimoji="0" lang="en-GB" altLang="x-none" sz="1400" b="0" i="0" u="none" strike="noStrike" kern="1200" cap="none" spc="0" normalizeH="0" baseline="0" noProof="0" dirty="0">
              <a:ln>
                <a:noFill/>
              </a:ln>
              <a:solidFill>
                <a:srgbClr val="FFFFFF"/>
              </a:solidFill>
              <a:effectLst/>
              <a:uLnTx/>
              <a:uFillTx/>
              <a:latin typeface="Arial" charset="0"/>
              <a:ea typeface="Arial Unicode MS" charset="0"/>
              <a:cs typeface="Arial Unicode MS" charset="0"/>
            </a:endParaRPr>
          </a:p>
        </p:txBody>
      </p:sp>
      <p:sp>
        <p:nvSpPr>
          <p:cNvPr id="29" name="Text Box 6">
            <a:extLst>
              <a:ext uri="{FF2B5EF4-FFF2-40B4-BE49-F238E27FC236}">
                <a16:creationId xmlns:a16="http://schemas.microsoft.com/office/drawing/2014/main" id="{829719B0-7549-6B47-A7E0-154832384D1C}"/>
              </a:ext>
            </a:extLst>
          </p:cNvPr>
          <p:cNvSpPr txBox="1">
            <a:spLocks noChangeArrowheads="1"/>
          </p:cNvSpPr>
          <p:nvPr/>
        </p:nvSpPr>
        <p:spPr bwMode="auto">
          <a:xfrm>
            <a:off x="234000" y="6634559"/>
            <a:ext cx="1257300" cy="22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endParaRPr kumimoji="0" lang="x-none" altLang="x-none" sz="1600" b="0" i="0" u="none" strike="noStrike" kern="1200" cap="none" spc="0" normalizeH="0" baseline="0" noProof="0">
              <a:ln>
                <a:noFill/>
              </a:ln>
              <a:solidFill>
                <a:srgbClr val="FFFFFF"/>
              </a:solidFill>
              <a:effectLst/>
              <a:uLnTx/>
              <a:uFillTx/>
              <a:latin typeface="Arial" charset="0"/>
              <a:ea typeface="Arial Unicode MS" charset="0"/>
              <a:cs typeface="Arial Unicode MS" charset="0"/>
            </a:endParaRPr>
          </a:p>
        </p:txBody>
      </p:sp>
      <p:sp>
        <p:nvSpPr>
          <p:cNvPr id="30" name="AutoShape 1">
            <a:extLst>
              <a:ext uri="{FF2B5EF4-FFF2-40B4-BE49-F238E27FC236}">
                <a16:creationId xmlns:a16="http://schemas.microsoft.com/office/drawing/2014/main" id="{053C5E43-FB3C-0241-A90B-37ED1608745A}"/>
              </a:ext>
            </a:extLst>
          </p:cNvPr>
          <p:cNvSpPr>
            <a:spLocks noChangeArrowheads="1"/>
          </p:cNvSpPr>
          <p:nvPr/>
        </p:nvSpPr>
        <p:spPr bwMode="auto">
          <a:xfrm>
            <a:off x="31749" y="6598046"/>
            <a:ext cx="9144001" cy="287338"/>
          </a:xfrm>
          <a:custGeom>
            <a:avLst/>
            <a:gdLst>
              <a:gd name="G0" fmla="*/ 25401 1 2"/>
              <a:gd name="G1" fmla="*/ 801 1 2"/>
              <a:gd name="G2" fmla="+- 801 0 0"/>
              <a:gd name="G3" fmla="+- 25401 0 0"/>
            </a:gdLst>
            <a:ahLst/>
            <a:cxnLst>
              <a:cxn ang="0">
                <a:pos x="r" y="vc"/>
              </a:cxn>
              <a:cxn ang="5400000">
                <a:pos x="hc" y="b"/>
              </a:cxn>
              <a:cxn ang="10800000">
                <a:pos x="l" y="vc"/>
              </a:cxn>
              <a:cxn ang="16200000">
                <a:pos x="hc" y="t"/>
              </a:cxn>
            </a:cxnLst>
            <a:rect l="0" t="0" r="0" b="0"/>
            <a:pathLst>
              <a:path>
                <a:moveTo>
                  <a:pt x="0" y="0"/>
                </a:moveTo>
                <a:lnTo>
                  <a:pt x="25401" y="0"/>
                </a:lnTo>
                <a:lnTo>
                  <a:pt x="25401" y="801"/>
                </a:lnTo>
                <a:lnTo>
                  <a:pt x="0" y="801"/>
                </a:lnTo>
                <a:close/>
              </a:path>
            </a:pathLst>
          </a:custGeom>
          <a:solidFill>
            <a:srgbClr val="000080"/>
          </a:solidFill>
          <a:ln w="9360" cap="flat">
            <a:solidFill>
              <a:srgbClr val="00008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 name="TextBox 46">
            <a:extLst>
              <a:ext uri="{FF2B5EF4-FFF2-40B4-BE49-F238E27FC236}">
                <a16:creationId xmlns:a16="http://schemas.microsoft.com/office/drawing/2014/main" id="{20481A05-4479-BD4F-93C6-D8742BAECD49}"/>
              </a:ext>
            </a:extLst>
          </p:cNvPr>
          <p:cNvSpPr txBox="1"/>
          <p:nvPr/>
        </p:nvSpPr>
        <p:spPr>
          <a:xfrm>
            <a:off x="7605477" y="6352401"/>
            <a:ext cx="527232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*community feedback via RECFA delegates and National Contacts</a:t>
            </a:r>
          </a:p>
        </p:txBody>
      </p:sp>
      <p:sp>
        <p:nvSpPr>
          <p:cNvPr id="48" name="TextBox 47">
            <a:extLst>
              <a:ext uri="{FF2B5EF4-FFF2-40B4-BE49-F238E27FC236}">
                <a16:creationId xmlns:a16="http://schemas.microsoft.com/office/drawing/2014/main" id="{229794E9-740C-8743-8D2A-58FFB1F70CA8}"/>
              </a:ext>
            </a:extLst>
          </p:cNvPr>
          <p:cNvSpPr txBox="1"/>
          <p:nvPr/>
        </p:nvSpPr>
        <p:spPr>
          <a:xfrm>
            <a:off x="2286000" y="76200"/>
            <a:ext cx="8869954" cy="553998"/>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44546A">
                    <a:lumMod val="60000"/>
                    <a:lumOff val="40000"/>
                  </a:srgbClr>
                </a:solidFill>
                <a:effectLst/>
                <a:uLnTx/>
                <a:uFillTx/>
                <a:latin typeface="Arial" panose="020B0604020202020204" pitchFamily="34" charset="0"/>
                <a:ea typeface="+mn-ea"/>
                <a:cs typeface="Arial" panose="020B0604020202020204" pitchFamily="34" charset="0"/>
              </a:rPr>
              <a:t>Process and Timeline</a:t>
            </a:r>
          </a:p>
        </p:txBody>
      </p:sp>
      <p:sp>
        <p:nvSpPr>
          <p:cNvPr id="49" name="Rectangle 4">
            <a:extLst>
              <a:ext uri="{FF2B5EF4-FFF2-40B4-BE49-F238E27FC236}">
                <a16:creationId xmlns:a16="http://schemas.microsoft.com/office/drawing/2014/main" id="{95FAD825-2A49-D74C-9D30-040AEAB41C51}"/>
              </a:ext>
            </a:extLst>
          </p:cNvPr>
          <p:cNvSpPr txBox="1">
            <a:spLocks noChangeArrowheads="1"/>
          </p:cNvSpPr>
          <p:nvPr/>
        </p:nvSpPr>
        <p:spPr bwMode="auto">
          <a:xfrm>
            <a:off x="36513" y="6624000"/>
            <a:ext cx="1798637"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defPPr>
              <a:defRPr lang="x-none"/>
            </a:defPPr>
            <a:lvl1pPr marL="0" algn="l" defTabSz="914400" rtl="0" eaLnBrk="1" latinLnBrk="0"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rgbClr val="FFFFFF"/>
                </a:solidFill>
                <a:latin typeface="Arial" charset="0"/>
                <a:ea typeface="Geneva" charset="0"/>
                <a:cs typeface="Geneva"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de-CH" altLang="x-none" sz="1400" b="0" i="0" u="none" strike="noStrike" kern="1200" cap="none" spc="0" normalizeH="0" baseline="0" noProof="0">
                <a:ln>
                  <a:noFill/>
                </a:ln>
                <a:solidFill>
                  <a:srgbClr val="FFFFFF"/>
                </a:solidFill>
                <a:effectLst/>
                <a:uLnTx/>
                <a:uFillTx/>
                <a:latin typeface="Arial" charset="0"/>
              </a:rPr>
              <a:t>March to May 2021</a:t>
            </a:r>
            <a:endParaRPr kumimoji="0" lang="en-GB" altLang="x-none" sz="1400" b="0" i="0" u="none" strike="noStrike" kern="1200" cap="none" spc="0" normalizeH="0" baseline="0" noProof="0" dirty="0">
              <a:ln>
                <a:noFill/>
              </a:ln>
              <a:solidFill>
                <a:srgbClr val="FFFFFF"/>
              </a:solidFill>
              <a:effectLst/>
              <a:uLnTx/>
              <a:uFillTx/>
              <a:latin typeface="Arial" charset="0"/>
            </a:endParaRPr>
          </a:p>
        </p:txBody>
      </p:sp>
      <p:sp>
        <p:nvSpPr>
          <p:cNvPr id="50" name="Rectangle 5">
            <a:extLst>
              <a:ext uri="{FF2B5EF4-FFF2-40B4-BE49-F238E27FC236}">
                <a16:creationId xmlns:a16="http://schemas.microsoft.com/office/drawing/2014/main" id="{88502872-0F3B-4944-93FE-7728BC43507A}"/>
              </a:ext>
            </a:extLst>
          </p:cNvPr>
          <p:cNvSpPr txBox="1">
            <a:spLocks noChangeArrowheads="1"/>
          </p:cNvSpPr>
          <p:nvPr/>
        </p:nvSpPr>
        <p:spPr bwMode="auto">
          <a:xfrm>
            <a:off x="609600" y="6624001"/>
            <a:ext cx="109728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defPPr>
              <a:defRPr lang="x-none"/>
            </a:defPPr>
            <a:lvl1pPr marL="0" algn="ctr" defTabSz="914400" rtl="0" eaLnBrk="1" latinLnBrk="0"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rgbClr val="FFFFFF"/>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de-DE" altLang="x-none" sz="1400" b="0" i="0" u="none" strike="noStrike" kern="1200" cap="none" spc="0" normalizeH="0" baseline="0" noProof="0">
                <a:ln>
                  <a:noFill/>
                </a:ln>
                <a:solidFill>
                  <a:srgbClr val="FFFFFF"/>
                </a:solidFill>
                <a:effectLst/>
                <a:uLnTx/>
                <a:uFillTx/>
                <a:latin typeface="Arial" charset="0"/>
                <a:cs typeface="Arial" charset="0"/>
              </a:rPr>
              <a:t>ECFA Detector R&amp;D Roadmap</a:t>
            </a:r>
            <a:endParaRPr kumimoji="0" lang="de-DE" altLang="x-none" sz="1400" b="0" i="0" u="none" strike="noStrike" kern="1200" cap="none" spc="0" normalizeH="0" baseline="0" noProof="0" dirty="0">
              <a:ln>
                <a:noFill/>
              </a:ln>
              <a:solidFill>
                <a:srgbClr val="FFFFFF"/>
              </a:solidFill>
              <a:effectLst/>
              <a:uLnTx/>
              <a:uFillTx/>
              <a:latin typeface="Arial" charset="0"/>
              <a:cs typeface="Arial" charset="0"/>
            </a:endParaRPr>
          </a:p>
        </p:txBody>
      </p:sp>
    </p:spTree>
    <p:extLst>
      <p:ext uri="{BB962C8B-B14F-4D97-AF65-F5344CB8AC3E}">
        <p14:creationId xmlns:p14="http://schemas.microsoft.com/office/powerpoint/2010/main" val="2323707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F4D32749-E01B-1942-B9DC-B41EA3936FF6}"/>
              </a:ext>
            </a:extLst>
          </p:cNvPr>
          <p:cNvSpPr/>
          <p:nvPr/>
        </p:nvSpPr>
        <p:spPr>
          <a:xfrm>
            <a:off x="2902717" y="751937"/>
            <a:ext cx="3195064" cy="5749789"/>
          </a:xfrm>
          <a:prstGeom prst="rect">
            <a:avLst/>
          </a:prstGeom>
          <a:solidFill>
            <a:schemeClr val="accent5">
              <a:lumMod val="20000"/>
              <a:lumOff val="80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5B9BD5">
                    <a:lumMod val="50000"/>
                  </a:srgbClr>
                </a:solidFill>
                <a:effectLst/>
                <a:uLnTx/>
                <a:uFillTx/>
                <a:latin typeface="Arial" panose="020B0604020202020204" pitchFamily="34" charset="0"/>
                <a:ea typeface="+mn-ea"/>
                <a:cs typeface="Arial" panose="020B0604020202020204" pitchFamily="34" charset="0"/>
              </a:rPr>
              <a:t>Expert &amp; Community Consultation</a:t>
            </a:r>
          </a:p>
        </p:txBody>
      </p:sp>
      <p:sp>
        <p:nvSpPr>
          <p:cNvPr id="34" name="Down Arrow 33">
            <a:extLst>
              <a:ext uri="{FF2B5EF4-FFF2-40B4-BE49-F238E27FC236}">
                <a16:creationId xmlns:a16="http://schemas.microsoft.com/office/drawing/2014/main" id="{E25285FA-F7B8-2F4A-897C-ACEB159B1920}"/>
              </a:ext>
            </a:extLst>
          </p:cNvPr>
          <p:cNvSpPr/>
          <p:nvPr/>
        </p:nvSpPr>
        <p:spPr>
          <a:xfrm>
            <a:off x="4331840" y="2117547"/>
            <a:ext cx="328773" cy="3433922"/>
          </a:xfrm>
          <a:prstGeom prst="downArrow">
            <a:avLst/>
          </a:prstGeom>
          <a:solidFill>
            <a:schemeClr val="accent5">
              <a:lumMod val="75000"/>
            </a:schemeClr>
          </a:solidFill>
          <a:ln w="2857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ounded Rectangle 38">
            <a:extLst>
              <a:ext uri="{FF2B5EF4-FFF2-40B4-BE49-F238E27FC236}">
                <a16:creationId xmlns:a16="http://schemas.microsoft.com/office/drawing/2014/main" id="{A655FE2C-C52F-5D4C-8804-EFE0CA0C66D2}"/>
              </a:ext>
            </a:extLst>
          </p:cNvPr>
          <p:cNvSpPr/>
          <p:nvPr/>
        </p:nvSpPr>
        <p:spPr>
          <a:xfrm>
            <a:off x="3322046" y="3665395"/>
            <a:ext cx="2348360" cy="1481749"/>
          </a:xfrm>
          <a:prstGeom prst="roundRect">
            <a:avLst/>
          </a:prstGeom>
          <a:solidFill>
            <a:schemeClr val="bg1">
              <a:lumMod val="85000"/>
            </a:schemeClr>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Task Forces liaise with experts in</a:t>
            </a:r>
          </a:p>
          <a:p>
            <a:pPr marL="142875" marR="0" lvl="0" indent="-1428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ECFA countries</a:t>
            </a:r>
          </a:p>
          <a:p>
            <a:pPr marL="142875" marR="0" lvl="0" indent="-1428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adjacent disciplines</a:t>
            </a:r>
          </a:p>
          <a:p>
            <a:pPr marL="142875" marR="0" lvl="0" indent="-1428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industry</a:t>
            </a:r>
          </a:p>
        </p:txBody>
      </p:sp>
      <p:sp>
        <p:nvSpPr>
          <p:cNvPr id="40" name="Rounded Rectangle 39">
            <a:extLst>
              <a:ext uri="{FF2B5EF4-FFF2-40B4-BE49-F238E27FC236}">
                <a16:creationId xmlns:a16="http://schemas.microsoft.com/office/drawing/2014/main" id="{40568CBA-1F8D-244D-8C0F-829FFBB9DE7A}"/>
              </a:ext>
            </a:extLst>
          </p:cNvPr>
          <p:cNvSpPr/>
          <p:nvPr/>
        </p:nvSpPr>
        <p:spPr>
          <a:xfrm>
            <a:off x="3086358" y="2424405"/>
            <a:ext cx="2842119" cy="1030996"/>
          </a:xfrm>
          <a:prstGeom prst="roundRect">
            <a:avLst/>
          </a:prstGeom>
          <a:solidFill>
            <a:schemeClr val="bg1">
              <a:lumMod val="85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Feb/March 2021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Questionnaires of Task Forces to national contacts</a:t>
            </a:r>
          </a:p>
        </p:txBody>
      </p:sp>
      <p:sp>
        <p:nvSpPr>
          <p:cNvPr id="41" name="Rounded Rectangle 40">
            <a:extLst>
              <a:ext uri="{FF2B5EF4-FFF2-40B4-BE49-F238E27FC236}">
                <a16:creationId xmlns:a16="http://schemas.microsoft.com/office/drawing/2014/main" id="{F3555793-88BD-2441-B0DA-B792A42F954C}"/>
              </a:ext>
            </a:extLst>
          </p:cNvPr>
          <p:cNvSpPr/>
          <p:nvPr/>
        </p:nvSpPr>
        <p:spPr>
          <a:xfrm>
            <a:off x="3086358" y="1356651"/>
            <a:ext cx="2842119" cy="935554"/>
          </a:xfrm>
          <a:prstGeom prst="roundRect">
            <a:avLst/>
          </a:prstGeom>
          <a:solidFill>
            <a:schemeClr val="bg1">
              <a:lumMod val="85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Feb 2021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Collection of requirements of future facilities &amp; projects</a:t>
            </a:r>
          </a:p>
        </p:txBody>
      </p:sp>
      <p:sp>
        <p:nvSpPr>
          <p:cNvPr id="2" name="TextBox 1">
            <a:extLst>
              <a:ext uri="{FF2B5EF4-FFF2-40B4-BE49-F238E27FC236}">
                <a16:creationId xmlns:a16="http://schemas.microsoft.com/office/drawing/2014/main" id="{20481A05-4479-BD4F-93C6-D8742BAECD49}"/>
              </a:ext>
            </a:extLst>
          </p:cNvPr>
          <p:cNvSpPr txBox="1"/>
          <p:nvPr/>
        </p:nvSpPr>
        <p:spPr>
          <a:xfrm>
            <a:off x="7465920" y="6521953"/>
            <a:ext cx="527232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*community feedback via RECFA delegates and National Contacts</a:t>
            </a:r>
          </a:p>
        </p:txBody>
      </p:sp>
      <p:sp>
        <p:nvSpPr>
          <p:cNvPr id="25" name="Rectangle 1">
            <a:extLst>
              <a:ext uri="{FF2B5EF4-FFF2-40B4-BE49-F238E27FC236}">
                <a16:creationId xmlns:a16="http://schemas.microsoft.com/office/drawing/2014/main" id="{DB7273D6-8EDF-E94C-ADDC-D7186D2577AF}"/>
              </a:ext>
            </a:extLst>
          </p:cNvPr>
          <p:cNvSpPr>
            <a:spLocks noChangeArrowheads="1"/>
          </p:cNvSpPr>
          <p:nvPr/>
        </p:nvSpPr>
        <p:spPr bwMode="auto">
          <a:xfrm>
            <a:off x="0" y="6597352"/>
            <a:ext cx="12192000" cy="260350"/>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defRPr/>
            </a:pPr>
            <a:endParaRPr kumimoji="0" lang="en-US" altLang="x-none" sz="1800" b="0" i="0" u="none" strike="noStrike" kern="1200" cap="none" spc="0" normalizeH="0" baseline="0" noProof="0">
              <a:ln>
                <a:noFill/>
              </a:ln>
              <a:solidFill>
                <a:prstClr val="black"/>
              </a:solidFill>
              <a:effectLst/>
              <a:uLnTx/>
              <a:uFillTx/>
              <a:latin typeface="Calibri" panose="020F0502020204030204"/>
              <a:ea typeface="DejaVu Sans" charset="0"/>
              <a:cs typeface="DejaVu Sans" charset="0"/>
            </a:endParaRPr>
          </a:p>
        </p:txBody>
      </p:sp>
      <p:sp>
        <p:nvSpPr>
          <p:cNvPr id="26" name="Text Box 4">
            <a:extLst>
              <a:ext uri="{FF2B5EF4-FFF2-40B4-BE49-F238E27FC236}">
                <a16:creationId xmlns:a16="http://schemas.microsoft.com/office/drawing/2014/main" id="{982E1B8A-E614-E943-AF56-5609E06E6C2E}"/>
              </a:ext>
            </a:extLst>
          </p:cNvPr>
          <p:cNvSpPr txBox="1">
            <a:spLocks noChangeArrowheads="1"/>
          </p:cNvSpPr>
          <p:nvPr/>
        </p:nvSpPr>
        <p:spPr bwMode="auto">
          <a:xfrm>
            <a:off x="1836737" y="6634559"/>
            <a:ext cx="41402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14112" rIns="0" bIns="0"/>
          <a:lstStyle>
            <a:lvl1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1pPr>
            <a:lvl2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2pPr>
            <a:lvl3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3pPr>
            <a:lvl4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4pPr>
            <a:lvl5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9pPr>
          </a:lstStyle>
          <a:p>
            <a:pPr marL="0" marR="0" lvl="0" indent="0" algn="ct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 pos="1447800" algn="l"/>
                <a:tab pos="2171700" algn="l"/>
                <a:tab pos="2895600" algn="l"/>
                <a:tab pos="3619500" algn="l"/>
              </a:tabLst>
              <a:defRPr/>
            </a:pPr>
            <a:endParaRPr kumimoji="0" lang="x-none" altLang="x-none" sz="1600" b="0" i="0" u="none" strike="noStrike" kern="1200" cap="none" spc="0" normalizeH="0" baseline="0" noProof="0">
              <a:ln>
                <a:noFill/>
              </a:ln>
              <a:solidFill>
                <a:srgbClr val="FFFFFF"/>
              </a:solidFill>
              <a:effectLst/>
              <a:uLnTx/>
              <a:uFillTx/>
              <a:latin typeface="Arial" charset="0"/>
              <a:ea typeface="Arial Unicode MS" charset="0"/>
              <a:cs typeface="Arial Unicode MS" charset="0"/>
            </a:endParaRPr>
          </a:p>
        </p:txBody>
      </p:sp>
      <p:sp>
        <p:nvSpPr>
          <p:cNvPr id="27" name="Text Box 5">
            <a:extLst>
              <a:ext uri="{FF2B5EF4-FFF2-40B4-BE49-F238E27FC236}">
                <a16:creationId xmlns:a16="http://schemas.microsoft.com/office/drawing/2014/main" id="{1E1D99B3-597F-6944-9A80-0424522C7E51}"/>
              </a:ext>
            </a:extLst>
          </p:cNvPr>
          <p:cNvSpPr txBox="1">
            <a:spLocks noChangeArrowheads="1"/>
          </p:cNvSpPr>
          <p:nvPr/>
        </p:nvSpPr>
        <p:spPr bwMode="auto">
          <a:xfrm>
            <a:off x="10614025" y="6606894"/>
            <a:ext cx="1441450"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marL="0" marR="0" lvl="0" indent="0" algn="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fld id="{C29590A0-6A90-2C40-A486-A733B5887438}" type="slidenum">
              <a:rPr kumimoji="0" lang="en-GB" altLang="x-none" sz="1400" b="0" i="0" u="none" strike="noStrike" kern="1200" cap="none" spc="0" normalizeH="0" baseline="0" noProof="0">
                <a:ln>
                  <a:noFill/>
                </a:ln>
                <a:solidFill>
                  <a:srgbClr val="FFFFFF"/>
                </a:solidFill>
                <a:effectLst/>
                <a:uLnTx/>
                <a:uFillTx/>
                <a:latin typeface="Arial" charset="0"/>
                <a:ea typeface="Arial Unicode MS" charset="0"/>
                <a:cs typeface="Arial Unicode MS" charset="0"/>
              </a:rPr>
              <a:pPr marL="0" marR="0" lvl="0" indent="0" algn="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t>8</a:t>
            </a:fld>
            <a:endParaRPr kumimoji="0" lang="en-GB" altLang="x-none" sz="1400" b="0" i="0" u="none" strike="noStrike" kern="1200" cap="none" spc="0" normalizeH="0" baseline="0" noProof="0" dirty="0">
              <a:ln>
                <a:noFill/>
              </a:ln>
              <a:solidFill>
                <a:srgbClr val="FFFFFF"/>
              </a:solidFill>
              <a:effectLst/>
              <a:uLnTx/>
              <a:uFillTx/>
              <a:latin typeface="Arial" charset="0"/>
              <a:ea typeface="Arial Unicode MS" charset="0"/>
              <a:cs typeface="Arial Unicode MS" charset="0"/>
            </a:endParaRPr>
          </a:p>
        </p:txBody>
      </p:sp>
      <p:sp>
        <p:nvSpPr>
          <p:cNvPr id="29" name="Text Box 6">
            <a:extLst>
              <a:ext uri="{FF2B5EF4-FFF2-40B4-BE49-F238E27FC236}">
                <a16:creationId xmlns:a16="http://schemas.microsoft.com/office/drawing/2014/main" id="{829719B0-7549-6B47-A7E0-154832384D1C}"/>
              </a:ext>
            </a:extLst>
          </p:cNvPr>
          <p:cNvSpPr txBox="1">
            <a:spLocks noChangeArrowheads="1"/>
          </p:cNvSpPr>
          <p:nvPr/>
        </p:nvSpPr>
        <p:spPr bwMode="auto">
          <a:xfrm>
            <a:off x="234000" y="6634559"/>
            <a:ext cx="1257300" cy="22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endParaRPr kumimoji="0" lang="x-none" altLang="x-none" sz="1600" b="0" i="0" u="none" strike="noStrike" kern="1200" cap="none" spc="0" normalizeH="0" baseline="0" noProof="0">
              <a:ln>
                <a:noFill/>
              </a:ln>
              <a:solidFill>
                <a:srgbClr val="FFFFFF"/>
              </a:solidFill>
              <a:effectLst/>
              <a:uLnTx/>
              <a:uFillTx/>
              <a:latin typeface="Arial" charset="0"/>
              <a:ea typeface="Arial Unicode MS" charset="0"/>
              <a:cs typeface="Arial Unicode MS" charset="0"/>
            </a:endParaRPr>
          </a:p>
        </p:txBody>
      </p:sp>
      <p:sp>
        <p:nvSpPr>
          <p:cNvPr id="30" name="AutoShape 1">
            <a:extLst>
              <a:ext uri="{FF2B5EF4-FFF2-40B4-BE49-F238E27FC236}">
                <a16:creationId xmlns:a16="http://schemas.microsoft.com/office/drawing/2014/main" id="{053C5E43-FB3C-0241-A90B-37ED1608745A}"/>
              </a:ext>
            </a:extLst>
          </p:cNvPr>
          <p:cNvSpPr>
            <a:spLocks noChangeArrowheads="1"/>
          </p:cNvSpPr>
          <p:nvPr/>
        </p:nvSpPr>
        <p:spPr bwMode="auto">
          <a:xfrm>
            <a:off x="31749" y="6598046"/>
            <a:ext cx="9144001" cy="287338"/>
          </a:xfrm>
          <a:custGeom>
            <a:avLst/>
            <a:gdLst>
              <a:gd name="G0" fmla="*/ 25401 1 2"/>
              <a:gd name="G1" fmla="*/ 801 1 2"/>
              <a:gd name="G2" fmla="+- 801 0 0"/>
              <a:gd name="G3" fmla="+- 25401 0 0"/>
            </a:gdLst>
            <a:ahLst/>
            <a:cxnLst>
              <a:cxn ang="0">
                <a:pos x="r" y="vc"/>
              </a:cxn>
              <a:cxn ang="5400000">
                <a:pos x="hc" y="b"/>
              </a:cxn>
              <a:cxn ang="10800000">
                <a:pos x="l" y="vc"/>
              </a:cxn>
              <a:cxn ang="16200000">
                <a:pos x="hc" y="t"/>
              </a:cxn>
            </a:cxnLst>
            <a:rect l="0" t="0" r="0" b="0"/>
            <a:pathLst>
              <a:path>
                <a:moveTo>
                  <a:pt x="0" y="0"/>
                </a:moveTo>
                <a:lnTo>
                  <a:pt x="25401" y="0"/>
                </a:lnTo>
                <a:lnTo>
                  <a:pt x="25401" y="801"/>
                </a:lnTo>
                <a:lnTo>
                  <a:pt x="0" y="801"/>
                </a:lnTo>
                <a:close/>
              </a:path>
            </a:pathLst>
          </a:custGeom>
          <a:solidFill>
            <a:srgbClr val="000080"/>
          </a:solidFill>
          <a:ln w="9360" cap="flat">
            <a:solidFill>
              <a:srgbClr val="00008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 name="TextBox 47">
            <a:extLst>
              <a:ext uri="{FF2B5EF4-FFF2-40B4-BE49-F238E27FC236}">
                <a16:creationId xmlns:a16="http://schemas.microsoft.com/office/drawing/2014/main" id="{229794E9-740C-8743-8D2A-58FFB1F70CA8}"/>
              </a:ext>
            </a:extLst>
          </p:cNvPr>
          <p:cNvSpPr txBox="1"/>
          <p:nvPr/>
        </p:nvSpPr>
        <p:spPr>
          <a:xfrm>
            <a:off x="2286000" y="76200"/>
            <a:ext cx="8869954" cy="553998"/>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44546A">
                    <a:lumMod val="60000"/>
                    <a:lumOff val="40000"/>
                  </a:srgbClr>
                </a:solidFill>
                <a:effectLst/>
                <a:uLnTx/>
                <a:uFillTx/>
                <a:latin typeface="Arial" panose="020B0604020202020204" pitchFamily="34" charset="0"/>
                <a:ea typeface="+mn-ea"/>
                <a:cs typeface="Arial" panose="020B0604020202020204" pitchFamily="34" charset="0"/>
              </a:rPr>
              <a:t>Process and Timeline</a:t>
            </a:r>
          </a:p>
        </p:txBody>
      </p:sp>
      <p:sp>
        <p:nvSpPr>
          <p:cNvPr id="49" name="Rectangle 4">
            <a:extLst>
              <a:ext uri="{FF2B5EF4-FFF2-40B4-BE49-F238E27FC236}">
                <a16:creationId xmlns:a16="http://schemas.microsoft.com/office/drawing/2014/main" id="{95FAD825-2A49-D74C-9D30-040AEAB41C51}"/>
              </a:ext>
            </a:extLst>
          </p:cNvPr>
          <p:cNvSpPr txBox="1">
            <a:spLocks noChangeArrowheads="1"/>
          </p:cNvSpPr>
          <p:nvPr/>
        </p:nvSpPr>
        <p:spPr bwMode="auto">
          <a:xfrm>
            <a:off x="36513" y="6624000"/>
            <a:ext cx="1798637"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defPPr>
              <a:defRPr lang="x-none"/>
            </a:defPPr>
            <a:lvl1pPr marL="0" algn="l" defTabSz="914400" rtl="0" eaLnBrk="1" latinLnBrk="0"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rgbClr val="FFFFFF"/>
                </a:solidFill>
                <a:latin typeface="Arial" charset="0"/>
                <a:ea typeface="Geneva" charset="0"/>
                <a:cs typeface="Geneva"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de-CH" altLang="x-none" sz="1400" b="0" i="0" u="none" strike="noStrike" kern="1200" cap="none" spc="0" normalizeH="0" baseline="0" noProof="0">
                <a:ln>
                  <a:noFill/>
                </a:ln>
                <a:solidFill>
                  <a:srgbClr val="FFFFFF"/>
                </a:solidFill>
                <a:effectLst/>
                <a:uLnTx/>
                <a:uFillTx/>
                <a:latin typeface="Arial" charset="0"/>
              </a:rPr>
              <a:t>March to May 2021</a:t>
            </a:r>
            <a:endParaRPr kumimoji="0" lang="en-GB" altLang="x-none" sz="1400" b="0" i="0" u="none" strike="noStrike" kern="1200" cap="none" spc="0" normalizeH="0" baseline="0" noProof="0" dirty="0">
              <a:ln>
                <a:noFill/>
              </a:ln>
              <a:solidFill>
                <a:srgbClr val="FFFFFF"/>
              </a:solidFill>
              <a:effectLst/>
              <a:uLnTx/>
              <a:uFillTx/>
              <a:latin typeface="Arial" charset="0"/>
            </a:endParaRPr>
          </a:p>
        </p:txBody>
      </p:sp>
      <p:sp>
        <p:nvSpPr>
          <p:cNvPr id="50" name="Rectangle 5">
            <a:extLst>
              <a:ext uri="{FF2B5EF4-FFF2-40B4-BE49-F238E27FC236}">
                <a16:creationId xmlns:a16="http://schemas.microsoft.com/office/drawing/2014/main" id="{88502872-0F3B-4944-93FE-7728BC43507A}"/>
              </a:ext>
            </a:extLst>
          </p:cNvPr>
          <p:cNvSpPr txBox="1">
            <a:spLocks noChangeArrowheads="1"/>
          </p:cNvSpPr>
          <p:nvPr/>
        </p:nvSpPr>
        <p:spPr bwMode="auto">
          <a:xfrm>
            <a:off x="609600" y="6624001"/>
            <a:ext cx="109728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defPPr>
              <a:defRPr lang="x-none"/>
            </a:defPPr>
            <a:lvl1pPr marL="0" algn="ctr" defTabSz="914400" rtl="0" eaLnBrk="1" latinLnBrk="0"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rgbClr val="FFFFFF"/>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de-DE" altLang="x-none" sz="1400" b="0" i="0" u="none" strike="noStrike" kern="1200" cap="none" spc="0" normalizeH="0" baseline="0" noProof="0">
                <a:ln>
                  <a:noFill/>
                </a:ln>
                <a:solidFill>
                  <a:srgbClr val="FFFFFF"/>
                </a:solidFill>
                <a:effectLst/>
                <a:uLnTx/>
                <a:uFillTx/>
                <a:latin typeface="Arial" charset="0"/>
                <a:cs typeface="Arial" charset="0"/>
              </a:rPr>
              <a:t>ECFA Detector R&amp;D Roadmap</a:t>
            </a:r>
            <a:endParaRPr kumimoji="0" lang="de-DE" altLang="x-none" sz="1400" b="0" i="0" u="none" strike="noStrike" kern="1200" cap="none" spc="0" normalizeH="0" baseline="0" noProof="0" dirty="0">
              <a:ln>
                <a:noFill/>
              </a:ln>
              <a:solidFill>
                <a:srgbClr val="FFFFFF"/>
              </a:solidFill>
              <a:effectLst/>
              <a:uLnTx/>
              <a:uFillTx/>
              <a:latin typeface="Arial" charset="0"/>
              <a:cs typeface="Arial" charset="0"/>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3701" t="33424" r="29426" b="10800"/>
          <a:stretch/>
        </p:blipFill>
        <p:spPr bwMode="auto">
          <a:xfrm>
            <a:off x="6155008" y="975468"/>
            <a:ext cx="5987970" cy="4008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6155008" y="3236976"/>
            <a:ext cx="5987970" cy="1820717"/>
          </a:xfrm>
          <a:prstGeom prst="rect">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6309360" y="5358384"/>
            <a:ext cx="5690615" cy="830997"/>
          </a:xfrm>
          <a:prstGeom prst="rect">
            <a:avLst/>
          </a:prstGeom>
          <a:noFill/>
        </p:spPr>
        <p:txBody>
          <a:bodyPr wrap="square" rtlCol="0">
            <a:spAutoFit/>
          </a:bodyPr>
          <a:lstStyle/>
          <a:p>
            <a:r>
              <a:rPr lang="en-GB" sz="1600" dirty="0"/>
              <a:t>Materials from past Symposia, Input Sessions and other components of the ECFA Detector R&amp;D Roadmap Process can be found at </a:t>
            </a:r>
            <a:r>
              <a:rPr lang="en-GB" sz="1600" dirty="0">
                <a:solidFill>
                  <a:srgbClr val="0563C1"/>
                </a:solidFill>
                <a:cs typeface="Arial" panose="020B0604020202020204" pitchFamily="34" charset="0"/>
                <a:hlinkClick r:id="rId3">
                  <a:extLst>
                    <a:ext uri="{A12FA001-AC4F-418D-AE19-62706E023703}">
                      <ahyp:hlinkClr xmlns:ahyp="http://schemas.microsoft.com/office/drawing/2018/hyperlinkcolor" val="tx"/>
                    </a:ext>
                  </a:extLst>
                </a:hlinkClick>
              </a:rPr>
              <a:t>https://indico.cern.ch/e/ECFADetectorRDRoadmap </a:t>
            </a:r>
            <a:endParaRPr lang="en-GB" sz="1600" dirty="0"/>
          </a:p>
        </p:txBody>
      </p:sp>
      <p:pic>
        <p:nvPicPr>
          <p:cNvPr id="102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24675" t="17733" r="43000" b="22933"/>
          <a:stretch/>
        </p:blipFill>
        <p:spPr bwMode="auto">
          <a:xfrm>
            <a:off x="62582" y="1129067"/>
            <a:ext cx="2767811" cy="28577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7625" t="32133" r="45581" b="15808"/>
          <a:stretch/>
        </p:blipFill>
        <p:spPr bwMode="auto">
          <a:xfrm>
            <a:off x="31749" y="4378836"/>
            <a:ext cx="2693163" cy="21433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8750" t="24133" r="59350" b="68134"/>
          <a:stretch/>
        </p:blipFill>
        <p:spPr bwMode="auto">
          <a:xfrm>
            <a:off x="23688" y="4041648"/>
            <a:ext cx="1686240" cy="330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8595" t="24742" r="58980" b="67743"/>
          <a:stretch/>
        </p:blipFill>
        <p:spPr bwMode="auto">
          <a:xfrm>
            <a:off x="23688" y="806801"/>
            <a:ext cx="1686240" cy="3179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Connector 6"/>
          <p:cNvCxnSpPr/>
          <p:nvPr/>
        </p:nvCxnSpPr>
        <p:spPr>
          <a:xfrm>
            <a:off x="2139696" y="806801"/>
            <a:ext cx="954455" cy="619663"/>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V="1">
            <a:off x="2212848" y="2292205"/>
            <a:ext cx="960120" cy="411774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5928477" y="1243584"/>
            <a:ext cx="226531" cy="435955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V="1">
            <a:off x="5936270" y="5057693"/>
            <a:ext cx="373090" cy="119779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ounded Rectangle 27">
            <a:extLst>
              <a:ext uri="{FF2B5EF4-FFF2-40B4-BE49-F238E27FC236}">
                <a16:creationId xmlns:a16="http://schemas.microsoft.com/office/drawing/2014/main" id="{50BC0294-6097-974A-A057-D19D166BF49C}"/>
              </a:ext>
            </a:extLst>
          </p:cNvPr>
          <p:cNvSpPr/>
          <p:nvPr/>
        </p:nvSpPr>
        <p:spPr>
          <a:xfrm>
            <a:off x="3094151" y="5607856"/>
            <a:ext cx="2842119" cy="679494"/>
          </a:xfrm>
          <a:prstGeom prst="roundRect">
            <a:avLst>
              <a:gd name="adj" fmla="val 0"/>
            </a:avLst>
          </a:prstGeom>
          <a:solidFill>
            <a:schemeClr val="accent2">
              <a:lumMod val="20000"/>
              <a:lumOff val="80000"/>
            </a:scheme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March-May 2021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Open Symposia</a:t>
            </a:r>
          </a:p>
        </p:txBody>
      </p:sp>
    </p:spTree>
    <p:extLst>
      <p:ext uri="{BB962C8B-B14F-4D97-AF65-F5344CB8AC3E}">
        <p14:creationId xmlns:p14="http://schemas.microsoft.com/office/powerpoint/2010/main" val="2264239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Roadmap Requirements"/>
          <p:cNvSpPr txBox="1">
            <a:spLocks noGrp="1"/>
          </p:cNvSpPr>
          <p:nvPr>
            <p:ph type="title"/>
          </p:nvPr>
        </p:nvSpPr>
        <p:spPr>
          <a:prstGeom prst="rect">
            <a:avLst/>
          </a:prstGeom>
        </p:spPr>
        <p:txBody>
          <a:bodyPr/>
          <a:lstStyle>
            <a:defPPr marL="0" marR="0" indent="0" algn="l" defTabSz="765353" rtl="0" fontAlgn="auto" latinLnBrk="1" hangingPunct="0">
              <a:lnSpc>
                <a:spcPct val="100000"/>
              </a:lnSpc>
              <a:spcBef>
                <a:spcPts val="0"/>
              </a:spcBef>
              <a:spcAft>
                <a:spcPts val="0"/>
              </a:spcAft>
              <a:buClrTx/>
              <a:buSzTx/>
              <a:buFontTx/>
              <a:buNone/>
              <a:tabLst/>
              <a:defRPr kumimoji="0" sz="1507" b="0" i="0" u="none" strike="noStrike" cap="none" spc="0" normalizeH="0" baseline="0">
                <a:ln>
                  <a:noFill/>
                </a:ln>
                <a:solidFill>
                  <a:srgbClr val="000000"/>
                </a:solidFill>
                <a:effectLst/>
                <a:uFillTx/>
              </a:defRPr>
            </a:defPPr>
            <a:lvl1pPr marL="0" marR="0" indent="0"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1pPr>
            <a:lvl2pPr marL="276377" marR="0" indent="-255118" algn="l" defTabSz="488975" rtl="0" fontAlgn="auto" latinLnBrk="0" hangingPunct="0">
              <a:lnSpc>
                <a:spcPct val="100000"/>
              </a:lnSpc>
              <a:spcBef>
                <a:spcPts val="1507"/>
              </a:spcBef>
              <a:spcAft>
                <a:spcPts val="0"/>
              </a:spcAft>
              <a:buClrTx/>
              <a:buSzPct val="100000"/>
              <a:buFontTx/>
              <a:buChar char="•"/>
              <a:tabLst/>
              <a:defRPr kumimoji="0" sz="3013" b="0" i="0" u="none" strike="noStrike" cap="none" spc="0" normalizeH="0" baseline="0">
                <a:ln>
                  <a:noFill/>
                </a:ln>
                <a:solidFill>
                  <a:srgbClr val="005493"/>
                </a:solidFill>
                <a:effectLst/>
                <a:uFillTx/>
                <a:latin typeface="Palatino"/>
                <a:ea typeface="Palatino"/>
                <a:cs typeface="Palatino"/>
                <a:sym typeface="Palatino"/>
              </a:defRPr>
            </a:lvl2pPr>
            <a:lvl3pPr marL="510235" marR="0" indent="-191338" algn="l" defTabSz="488975" rtl="0" fontAlgn="auto" latinLnBrk="0" hangingPunct="0">
              <a:lnSpc>
                <a:spcPct val="100000"/>
              </a:lnSpc>
              <a:spcBef>
                <a:spcPts val="1507"/>
              </a:spcBef>
              <a:spcAft>
                <a:spcPts val="0"/>
              </a:spcAft>
              <a:buClrTx/>
              <a:buSzPct val="100000"/>
              <a:buFontTx/>
              <a:buChar char="•"/>
              <a:tabLst/>
              <a:defRPr kumimoji="0" sz="3013" b="0" i="0" u="none" strike="noStrike" cap="none" spc="0" normalizeH="0" baseline="0">
                <a:ln>
                  <a:noFill/>
                </a:ln>
                <a:solidFill>
                  <a:srgbClr val="005493"/>
                </a:solidFill>
                <a:effectLst/>
                <a:uFillTx/>
                <a:latin typeface="Palatino"/>
                <a:ea typeface="Palatino"/>
                <a:cs typeface="Palatino"/>
                <a:sym typeface="Palatino"/>
              </a:defRPr>
            </a:lvl3pPr>
            <a:lvl4pPr marL="807872" marR="0" indent="-191338" algn="l" defTabSz="488975" rtl="0" fontAlgn="auto" latinLnBrk="0" hangingPunct="0">
              <a:lnSpc>
                <a:spcPct val="100000"/>
              </a:lnSpc>
              <a:spcBef>
                <a:spcPts val="1507"/>
              </a:spcBef>
              <a:spcAft>
                <a:spcPts val="0"/>
              </a:spcAft>
              <a:buClrTx/>
              <a:buSzPct val="100000"/>
              <a:buFontTx/>
              <a:buChar char="•"/>
              <a:tabLst/>
              <a:defRPr kumimoji="0" sz="3013" b="0" i="0" u="none" strike="noStrike" cap="none" spc="0" normalizeH="0" baseline="0">
                <a:ln>
                  <a:noFill/>
                </a:ln>
                <a:solidFill>
                  <a:srgbClr val="005493"/>
                </a:solidFill>
                <a:effectLst/>
                <a:uFillTx/>
                <a:latin typeface="Palatino"/>
                <a:ea typeface="Palatino"/>
                <a:cs typeface="Palatino"/>
                <a:sym typeface="Palatino"/>
              </a:defRPr>
            </a:lvl4pPr>
            <a:lvl5pPr marL="0" marR="0" indent="1148029"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5pPr>
            <a:lvl6pPr marL="0" marR="0" indent="1435037"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6pPr>
            <a:lvl7pPr marL="0" marR="0" indent="1722044"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7pPr>
            <a:lvl8pPr marL="0" marR="0" indent="2009051"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8pPr>
            <a:lvl9pPr marL="0" marR="0" indent="2296058"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9pPr>
          </a:lstStyle>
          <a:p>
            <a:r>
              <a:rPr lang="en-GB" dirty="0"/>
              <a:t>LDG </a:t>
            </a:r>
            <a:r>
              <a:rPr dirty="0"/>
              <a:t>Roadmap Requirements</a:t>
            </a:r>
          </a:p>
        </p:txBody>
      </p:sp>
      <p:sp>
        <p:nvSpPr>
          <p:cNvPr id="141" name="Provide an agreed structure for a coordinated and intensified programme of particle accelerator R&amp;D, including into new technologies, to be coordinated across national laboratories…"/>
          <p:cNvSpPr txBox="1">
            <a:spLocks noGrp="1"/>
          </p:cNvSpPr>
          <p:nvPr>
            <p:ph type="body" idx="1"/>
          </p:nvPr>
        </p:nvSpPr>
        <p:spPr>
          <a:prstGeom prst="rect">
            <a:avLst/>
          </a:prstGeom>
        </p:spPr>
        <p:txBody>
          <a:bodyPr>
            <a:normAutofit fontScale="92500" lnSpcReduction="20000"/>
          </a:bodyPr>
          <a:lstStyle>
            <a:defPPr marL="0" marR="0" indent="0" algn="l" defTabSz="765353" rtl="0" fontAlgn="auto" latinLnBrk="1" hangingPunct="0">
              <a:lnSpc>
                <a:spcPct val="100000"/>
              </a:lnSpc>
              <a:spcBef>
                <a:spcPts val="0"/>
              </a:spcBef>
              <a:spcAft>
                <a:spcPts val="0"/>
              </a:spcAft>
              <a:buClrTx/>
              <a:buSzTx/>
              <a:buFontTx/>
              <a:buNone/>
              <a:tabLst/>
              <a:defRPr kumimoji="0" sz="1507" b="0" i="0" u="none" strike="noStrike" cap="none" spc="0" normalizeH="0" baseline="0">
                <a:ln>
                  <a:noFill/>
                </a:ln>
                <a:solidFill>
                  <a:srgbClr val="000000"/>
                </a:solidFill>
                <a:effectLst/>
                <a:uFillTx/>
              </a:defRPr>
            </a:defPPr>
            <a:lvl1pPr marL="0" marR="0" indent="0"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1pPr>
            <a:lvl2pPr marL="276377" marR="0" indent="-255118" algn="l" defTabSz="488975" rtl="0" fontAlgn="auto" latinLnBrk="0" hangingPunct="0">
              <a:lnSpc>
                <a:spcPct val="100000"/>
              </a:lnSpc>
              <a:spcBef>
                <a:spcPts val="1507"/>
              </a:spcBef>
              <a:spcAft>
                <a:spcPts val="0"/>
              </a:spcAft>
              <a:buClrTx/>
              <a:buSzPct val="100000"/>
              <a:buFontTx/>
              <a:buChar char="•"/>
              <a:tabLst/>
              <a:defRPr kumimoji="0" sz="3013" b="0" i="0" u="none" strike="noStrike" cap="none" spc="0" normalizeH="0" baseline="0">
                <a:ln>
                  <a:noFill/>
                </a:ln>
                <a:solidFill>
                  <a:srgbClr val="005493"/>
                </a:solidFill>
                <a:effectLst/>
                <a:uFillTx/>
                <a:latin typeface="Palatino"/>
                <a:ea typeface="Palatino"/>
                <a:cs typeface="Palatino"/>
                <a:sym typeface="Palatino"/>
              </a:defRPr>
            </a:lvl2pPr>
            <a:lvl3pPr marL="510235" marR="0" indent="-191338" algn="l" defTabSz="488975" rtl="0" fontAlgn="auto" latinLnBrk="0" hangingPunct="0">
              <a:lnSpc>
                <a:spcPct val="100000"/>
              </a:lnSpc>
              <a:spcBef>
                <a:spcPts val="1507"/>
              </a:spcBef>
              <a:spcAft>
                <a:spcPts val="0"/>
              </a:spcAft>
              <a:buClrTx/>
              <a:buSzPct val="100000"/>
              <a:buFontTx/>
              <a:buChar char="•"/>
              <a:tabLst/>
              <a:defRPr kumimoji="0" sz="3013" b="0" i="0" u="none" strike="noStrike" cap="none" spc="0" normalizeH="0" baseline="0">
                <a:ln>
                  <a:noFill/>
                </a:ln>
                <a:solidFill>
                  <a:srgbClr val="005493"/>
                </a:solidFill>
                <a:effectLst/>
                <a:uFillTx/>
                <a:latin typeface="Palatino"/>
                <a:ea typeface="Palatino"/>
                <a:cs typeface="Palatino"/>
                <a:sym typeface="Palatino"/>
              </a:defRPr>
            </a:lvl3pPr>
            <a:lvl4pPr marL="807872" marR="0" indent="-191338" algn="l" defTabSz="488975" rtl="0" fontAlgn="auto" latinLnBrk="0" hangingPunct="0">
              <a:lnSpc>
                <a:spcPct val="100000"/>
              </a:lnSpc>
              <a:spcBef>
                <a:spcPts val="1507"/>
              </a:spcBef>
              <a:spcAft>
                <a:spcPts val="0"/>
              </a:spcAft>
              <a:buClrTx/>
              <a:buSzPct val="100000"/>
              <a:buFontTx/>
              <a:buChar char="•"/>
              <a:tabLst/>
              <a:defRPr kumimoji="0" sz="3013" b="0" i="0" u="none" strike="noStrike" cap="none" spc="0" normalizeH="0" baseline="0">
                <a:ln>
                  <a:noFill/>
                </a:ln>
                <a:solidFill>
                  <a:srgbClr val="005493"/>
                </a:solidFill>
                <a:effectLst/>
                <a:uFillTx/>
                <a:latin typeface="Palatino"/>
                <a:ea typeface="Palatino"/>
                <a:cs typeface="Palatino"/>
                <a:sym typeface="Palatino"/>
              </a:defRPr>
            </a:lvl4pPr>
            <a:lvl5pPr marL="0" marR="0" indent="1148029"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5pPr>
            <a:lvl6pPr marL="0" marR="0" indent="1435037"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6pPr>
            <a:lvl7pPr marL="0" marR="0" indent="1722044"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7pPr>
            <a:lvl8pPr marL="0" marR="0" indent="2009051"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8pPr>
            <a:lvl9pPr marL="0" marR="0" indent="2296058" algn="l" defTabSz="488975" rtl="0" fontAlgn="auto" latinLnBrk="0" hangingPunct="0">
              <a:lnSpc>
                <a:spcPct val="100000"/>
              </a:lnSpc>
              <a:spcBef>
                <a:spcPts val="1507"/>
              </a:spcBef>
              <a:spcAft>
                <a:spcPts val="0"/>
              </a:spcAft>
              <a:buClrTx/>
              <a:buSzTx/>
              <a:buFontTx/>
              <a:buNone/>
              <a:tabLst/>
              <a:defRPr kumimoji="0" sz="3013" b="0" i="0" u="none" strike="noStrike" cap="none" spc="0" normalizeH="0" baseline="0">
                <a:ln>
                  <a:noFill/>
                </a:ln>
                <a:solidFill>
                  <a:srgbClr val="005493"/>
                </a:solidFill>
                <a:effectLst/>
                <a:uFillTx/>
                <a:latin typeface="Palatino"/>
                <a:ea typeface="Palatino"/>
                <a:cs typeface="Palatino"/>
                <a:sym typeface="Palatino"/>
              </a:defRPr>
            </a:lvl9pPr>
          </a:lstStyle>
          <a:p>
            <a:pPr marL="173587" indent="-159121" defTabSz="332708">
              <a:spcBef>
                <a:spcPts val="844"/>
              </a:spcBef>
              <a:defRPr sz="2592"/>
            </a:pPr>
            <a:r>
              <a:t>Provide an agreed structure for a coordinated and intensified programme of particle accelerator R&amp;D, including into new technologies, to be coordinated across national laboratories</a:t>
            </a:r>
          </a:p>
          <a:p>
            <a:pPr marL="173587" indent="-159121" defTabSz="332708">
              <a:spcBef>
                <a:spcPts val="844"/>
              </a:spcBef>
              <a:defRPr sz="2592"/>
            </a:pPr>
            <a:r>
              <a:t>Be compatible and commensurate with corresponding roadmaps in detectors, computing and other developments, with a compatible timeline and deliverables</a:t>
            </a:r>
          </a:p>
          <a:p>
            <a:pPr marL="173587" indent="-159121" defTabSz="332708">
              <a:spcBef>
                <a:spcPts val="844"/>
              </a:spcBef>
              <a:defRPr sz="2592">
                <a:solidFill>
                  <a:schemeClr val="accent5"/>
                </a:solidFill>
              </a:defRPr>
            </a:pPr>
            <a:r>
              <a:t>Be based on the goals of the European Strategy, but defined in its implementation through consultation with the community and, where appropriate, through the work of expert panels</a:t>
            </a:r>
          </a:p>
          <a:p>
            <a:pPr marL="173587" indent="-159121" defTabSz="332708">
              <a:spcBef>
                <a:spcPts val="844"/>
              </a:spcBef>
              <a:defRPr sz="2592"/>
            </a:pPr>
            <a:r>
              <a:t>Take into account, and coordinate with, international activities and work being carried out in other related scientific fields, including development of new large-scale facilities</a:t>
            </a:r>
          </a:p>
          <a:p>
            <a:pPr marL="173587" indent="-159121" defTabSz="332708">
              <a:spcBef>
                <a:spcPts val="844"/>
              </a:spcBef>
              <a:defRPr sz="2592"/>
            </a:pPr>
            <a:r>
              <a:t>Specify a series of concrete deliverables, including demonstrators, over the next decade</a:t>
            </a:r>
          </a:p>
          <a:p>
            <a:pPr marL="173587" indent="-159121" defTabSz="332708">
              <a:spcBef>
                <a:spcPts val="844"/>
              </a:spcBef>
              <a:defRPr sz="2592">
                <a:solidFill>
                  <a:schemeClr val="accent5"/>
                </a:solidFill>
              </a:defRPr>
            </a:pPr>
            <a:r>
              <a:t>Be designed to inform, through its outcomes, subsequent updates to the European Strategy.</a:t>
            </a:r>
          </a:p>
        </p:txBody>
      </p:sp>
      <p:sp>
        <p:nvSpPr>
          <p:cNvPr id="142" name="Slide Number"/>
          <p:cNvSpPr txBox="1">
            <a:spLocks noGrp="1"/>
          </p:cNvSpPr>
          <p:nvPr>
            <p:ph type="sldNum" sz="quarter" idx="2"/>
          </p:nvPr>
        </p:nvSpPr>
        <p:spPr>
          <a:xfrm>
            <a:off x="2046386" y="6456164"/>
            <a:ext cx="160735" cy="232172"/>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normAutofit fontScale="40000" lnSpcReduction="20000"/>
          </a:bodyPr>
          <a:lstStyle>
            <a:defPPr marL="0" marR="0" indent="0" algn="l" defTabSz="538120" rtl="0" fontAlgn="auto" latinLnBrk="1" hangingPunct="0">
              <a:lnSpc>
                <a:spcPct val="100000"/>
              </a:lnSpc>
              <a:spcBef>
                <a:spcPts val="0"/>
              </a:spcBef>
              <a:spcAft>
                <a:spcPts val="0"/>
              </a:spcAft>
              <a:buClrTx/>
              <a:buSzTx/>
              <a:buFontTx/>
              <a:buNone/>
              <a:tabLst/>
              <a:defRPr kumimoji="0" sz="1060" b="0" i="0" u="none" strike="noStrike" cap="none" spc="0" normalizeH="0" baseline="0">
                <a:ln>
                  <a:noFill/>
                </a:ln>
                <a:solidFill>
                  <a:srgbClr val="000000"/>
                </a:solidFill>
                <a:effectLst/>
                <a:uFillTx/>
              </a:defRPr>
            </a:defPPr>
            <a:lvl1pPr marL="0" marR="0" indent="0" algn="l" defTabSz="343798" rtl="0" fontAlgn="auto" latinLnBrk="0" hangingPunct="0">
              <a:lnSpc>
                <a:spcPct val="100000"/>
              </a:lnSpc>
              <a:spcBef>
                <a:spcPts val="1060"/>
              </a:spcBef>
              <a:spcAft>
                <a:spcPts val="0"/>
              </a:spcAft>
              <a:buClrTx/>
              <a:buSzTx/>
              <a:buFontTx/>
              <a:buNone/>
              <a:tabLst/>
              <a:defRPr kumimoji="0" sz="2118" b="0" i="0" u="none" strike="noStrike" cap="none" spc="0" normalizeH="0" baseline="0">
                <a:ln>
                  <a:noFill/>
                </a:ln>
                <a:solidFill>
                  <a:srgbClr val="005493"/>
                </a:solidFill>
                <a:effectLst/>
                <a:uFillTx/>
                <a:latin typeface="Palatino"/>
                <a:ea typeface="Palatino"/>
                <a:cs typeface="Palatino"/>
                <a:sym typeface="Palatino"/>
              </a:defRPr>
            </a:lvl1pPr>
            <a:lvl2pPr marL="194321" marR="0" indent="-179373" algn="l" defTabSz="343798" rtl="0" fontAlgn="auto" latinLnBrk="0" hangingPunct="0">
              <a:lnSpc>
                <a:spcPct val="100000"/>
              </a:lnSpc>
              <a:spcBef>
                <a:spcPts val="1060"/>
              </a:spcBef>
              <a:spcAft>
                <a:spcPts val="0"/>
              </a:spcAft>
              <a:buClrTx/>
              <a:buSzPct val="100000"/>
              <a:buFontTx/>
              <a:buChar char="•"/>
              <a:tabLst/>
              <a:defRPr kumimoji="0" sz="2118" b="0" i="0" u="none" strike="noStrike" cap="none" spc="0" normalizeH="0" baseline="0">
                <a:ln>
                  <a:noFill/>
                </a:ln>
                <a:solidFill>
                  <a:srgbClr val="005493"/>
                </a:solidFill>
                <a:effectLst/>
                <a:uFillTx/>
                <a:latin typeface="Palatino"/>
                <a:ea typeface="Palatino"/>
                <a:cs typeface="Palatino"/>
                <a:sym typeface="Palatino"/>
              </a:defRPr>
            </a:lvl2pPr>
            <a:lvl3pPr marL="358746" marR="0" indent="-134530" algn="l" defTabSz="343798" rtl="0" fontAlgn="auto" latinLnBrk="0" hangingPunct="0">
              <a:lnSpc>
                <a:spcPct val="100000"/>
              </a:lnSpc>
              <a:spcBef>
                <a:spcPts val="1060"/>
              </a:spcBef>
              <a:spcAft>
                <a:spcPts val="0"/>
              </a:spcAft>
              <a:buClrTx/>
              <a:buSzPct val="100000"/>
              <a:buFontTx/>
              <a:buChar char="•"/>
              <a:tabLst/>
              <a:defRPr kumimoji="0" sz="2118" b="0" i="0" u="none" strike="noStrike" cap="none" spc="0" normalizeH="0" baseline="0">
                <a:ln>
                  <a:noFill/>
                </a:ln>
                <a:solidFill>
                  <a:srgbClr val="005493"/>
                </a:solidFill>
                <a:effectLst/>
                <a:uFillTx/>
                <a:latin typeface="Palatino"/>
                <a:ea typeface="Palatino"/>
                <a:cs typeface="Palatino"/>
                <a:sym typeface="Palatino"/>
              </a:defRPr>
            </a:lvl3pPr>
            <a:lvl4pPr marL="568015" marR="0" indent="-134530" algn="l" defTabSz="343798" rtl="0" fontAlgn="auto" latinLnBrk="0" hangingPunct="0">
              <a:lnSpc>
                <a:spcPct val="100000"/>
              </a:lnSpc>
              <a:spcBef>
                <a:spcPts val="1060"/>
              </a:spcBef>
              <a:spcAft>
                <a:spcPts val="0"/>
              </a:spcAft>
              <a:buClrTx/>
              <a:buSzPct val="100000"/>
              <a:buFontTx/>
              <a:buChar char="•"/>
              <a:tabLst/>
              <a:defRPr kumimoji="0" sz="2118" b="0" i="0" u="none" strike="noStrike" cap="none" spc="0" normalizeH="0" baseline="0">
                <a:ln>
                  <a:noFill/>
                </a:ln>
                <a:solidFill>
                  <a:srgbClr val="005493"/>
                </a:solidFill>
                <a:effectLst/>
                <a:uFillTx/>
                <a:latin typeface="Palatino"/>
                <a:ea typeface="Palatino"/>
                <a:cs typeface="Palatino"/>
                <a:sym typeface="Palatino"/>
              </a:defRPr>
            </a:lvl4pPr>
            <a:lvl5pPr marL="0" marR="0" indent="807179" algn="l" defTabSz="343798" rtl="0" fontAlgn="auto" latinLnBrk="0" hangingPunct="0">
              <a:lnSpc>
                <a:spcPct val="100000"/>
              </a:lnSpc>
              <a:spcBef>
                <a:spcPts val="1060"/>
              </a:spcBef>
              <a:spcAft>
                <a:spcPts val="0"/>
              </a:spcAft>
              <a:buClrTx/>
              <a:buSzTx/>
              <a:buFontTx/>
              <a:buNone/>
              <a:tabLst/>
              <a:defRPr kumimoji="0" sz="2118" b="0" i="0" u="none" strike="noStrike" cap="none" spc="0" normalizeH="0" baseline="0">
                <a:ln>
                  <a:noFill/>
                </a:ln>
                <a:solidFill>
                  <a:srgbClr val="005493"/>
                </a:solidFill>
                <a:effectLst/>
                <a:uFillTx/>
                <a:latin typeface="Palatino"/>
                <a:ea typeface="Palatino"/>
                <a:cs typeface="Palatino"/>
                <a:sym typeface="Palatino"/>
              </a:defRPr>
            </a:lvl5pPr>
            <a:lvl6pPr marL="0" marR="0" indent="1008975" algn="l" defTabSz="343798" rtl="0" fontAlgn="auto" latinLnBrk="0" hangingPunct="0">
              <a:lnSpc>
                <a:spcPct val="100000"/>
              </a:lnSpc>
              <a:spcBef>
                <a:spcPts val="1060"/>
              </a:spcBef>
              <a:spcAft>
                <a:spcPts val="0"/>
              </a:spcAft>
              <a:buClrTx/>
              <a:buSzTx/>
              <a:buFontTx/>
              <a:buNone/>
              <a:tabLst/>
              <a:defRPr kumimoji="0" sz="2118" b="0" i="0" u="none" strike="noStrike" cap="none" spc="0" normalizeH="0" baseline="0">
                <a:ln>
                  <a:noFill/>
                </a:ln>
                <a:solidFill>
                  <a:srgbClr val="005493"/>
                </a:solidFill>
                <a:effectLst/>
                <a:uFillTx/>
                <a:latin typeface="Palatino"/>
                <a:ea typeface="Palatino"/>
                <a:cs typeface="Palatino"/>
                <a:sym typeface="Palatino"/>
              </a:defRPr>
            </a:lvl6pPr>
            <a:lvl7pPr marL="0" marR="0" indent="1210769" algn="l" defTabSz="343798" rtl="0" fontAlgn="auto" latinLnBrk="0" hangingPunct="0">
              <a:lnSpc>
                <a:spcPct val="100000"/>
              </a:lnSpc>
              <a:spcBef>
                <a:spcPts val="1060"/>
              </a:spcBef>
              <a:spcAft>
                <a:spcPts val="0"/>
              </a:spcAft>
              <a:buClrTx/>
              <a:buSzTx/>
              <a:buFontTx/>
              <a:buNone/>
              <a:tabLst/>
              <a:defRPr kumimoji="0" sz="2118" b="0" i="0" u="none" strike="noStrike" cap="none" spc="0" normalizeH="0" baseline="0">
                <a:ln>
                  <a:noFill/>
                </a:ln>
                <a:solidFill>
                  <a:srgbClr val="005493"/>
                </a:solidFill>
                <a:effectLst/>
                <a:uFillTx/>
                <a:latin typeface="Palatino"/>
                <a:ea typeface="Palatino"/>
                <a:cs typeface="Palatino"/>
                <a:sym typeface="Palatino"/>
              </a:defRPr>
            </a:lvl7pPr>
            <a:lvl8pPr marL="0" marR="0" indent="1412564" algn="l" defTabSz="343798" rtl="0" fontAlgn="auto" latinLnBrk="0" hangingPunct="0">
              <a:lnSpc>
                <a:spcPct val="100000"/>
              </a:lnSpc>
              <a:spcBef>
                <a:spcPts val="1060"/>
              </a:spcBef>
              <a:spcAft>
                <a:spcPts val="0"/>
              </a:spcAft>
              <a:buClrTx/>
              <a:buSzTx/>
              <a:buFontTx/>
              <a:buNone/>
              <a:tabLst/>
              <a:defRPr kumimoji="0" sz="2118" b="0" i="0" u="none" strike="noStrike" cap="none" spc="0" normalizeH="0" baseline="0">
                <a:ln>
                  <a:noFill/>
                </a:ln>
                <a:solidFill>
                  <a:srgbClr val="005493"/>
                </a:solidFill>
                <a:effectLst/>
                <a:uFillTx/>
                <a:latin typeface="Palatino"/>
                <a:ea typeface="Palatino"/>
                <a:cs typeface="Palatino"/>
                <a:sym typeface="Palatino"/>
              </a:defRPr>
            </a:lvl8pPr>
            <a:lvl9pPr marL="0" marR="0" indent="1614358" algn="l" defTabSz="343798" rtl="0" fontAlgn="auto" latinLnBrk="0" hangingPunct="0">
              <a:lnSpc>
                <a:spcPct val="100000"/>
              </a:lnSpc>
              <a:spcBef>
                <a:spcPts val="1060"/>
              </a:spcBef>
              <a:spcAft>
                <a:spcPts val="0"/>
              </a:spcAft>
              <a:buClrTx/>
              <a:buSzTx/>
              <a:buFontTx/>
              <a:buNone/>
              <a:tabLst/>
              <a:defRPr kumimoji="0" sz="2118" b="0" i="0" u="none" strike="noStrike" cap="none" spc="0" normalizeH="0" baseline="0">
                <a:ln>
                  <a:noFill/>
                </a:ln>
                <a:solidFill>
                  <a:srgbClr val="005493"/>
                </a:solidFill>
                <a:effectLst/>
                <a:uFillTx/>
                <a:latin typeface="Palatino"/>
                <a:ea typeface="Palatino"/>
                <a:cs typeface="Palatino"/>
                <a:sym typeface="Palatino"/>
              </a:defRPr>
            </a:lvl9pPr>
          </a:lstStyle>
          <a:p>
            <a:fld id="{86CB4B4D-7CA3-9044-876B-883B54F8677D}" type="slidenum">
              <a:t>9</a:t>
            </a:fld>
            <a:endParaRPr/>
          </a:p>
        </p:txBody>
      </p:sp>
    </p:spTree>
    <p:extLst>
      <p:ext uri="{BB962C8B-B14F-4D97-AF65-F5344CB8AC3E}">
        <p14:creationId xmlns:p14="http://schemas.microsoft.com/office/powerpoint/2010/main" val="2675855088"/>
      </p:ext>
    </p:extLst>
  </p:cSld>
  <p:clrMapOvr>
    <a:masterClrMapping/>
  </p:clrMapOvr>
  <p:transition spd="med"/>
</p:sld>
</file>

<file path=ppt/theme/_rels/theme4.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ont WITHOUT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a:themeElements>
    <a:clrScheme name="White">
      <a:dk1>
        <a:srgbClr val="FFFFFF"/>
      </a:dk1>
      <a:lt1>
        <a:srgbClr val="005493"/>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25400" cap="flat">
          <a:solidFill>
            <a:srgbClr val="000000"/>
          </a:solidFill>
          <a:prstDash val="solid"/>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381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584200" rtl="0" fontAlgn="auto" latinLnBrk="0" hangingPunct="0">
          <a:lnSpc>
            <a:spcPct val="100000"/>
          </a:lnSpc>
          <a:spcBef>
            <a:spcPts val="1800"/>
          </a:spcBef>
          <a:spcAft>
            <a:spcPts val="0"/>
          </a:spcAft>
          <a:buClrTx/>
          <a:buSzTx/>
          <a:buFontTx/>
          <a:buNone/>
          <a:tabLst/>
          <a:defRPr kumimoji="0" sz="3600" b="0" i="0" u="none" strike="noStrike" cap="none" spc="0" normalizeH="0" baseline="0">
            <a:ln>
              <a:noFill/>
            </a:ln>
            <a:solidFill>
              <a:srgbClr val="005493"/>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731947B08D5984288BC8B16A979FF50" ma:contentTypeVersion="4" ma:contentTypeDescription="Create a new document." ma:contentTypeScope="" ma:versionID="d503cd8271a72c702ca1961133ba1754">
  <xsd:schema xmlns:xsd="http://www.w3.org/2001/XMLSchema" xmlns:xs="http://www.w3.org/2001/XMLSchema" xmlns:p="http://schemas.microsoft.com/office/2006/metadata/properties" xmlns:ns1="http://schemas.microsoft.com/sharepoint/v3" targetNamespace="http://schemas.microsoft.com/office/2006/metadata/properties" ma:root="true" ma:fieldsID="a4759411a1d50091fc5acb248322c8eb"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87399C5-6643-4EBB-BF3C-1743A0F349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D5FE28F-E808-4D13-89A4-C40B1B8D9C60}">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3"/>
    <ds:schemaRef ds:uri="http://purl.org/dc/terms/"/>
    <ds:schemaRef ds:uri="http://www.w3.org/XML/1998/namespace"/>
    <ds:schemaRef ds:uri="http://purl.org/dc/dcmitype/"/>
  </ds:schemaRefs>
</ds:datastoreItem>
</file>

<file path=customXml/itemProps3.xml><?xml version="1.0" encoding="utf-8"?>
<ds:datastoreItem xmlns:ds="http://schemas.openxmlformats.org/officeDocument/2006/customXml" ds:itemID="{12343E82-7DC5-4DF1-896D-E8C717438D0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737</TotalTime>
  <Words>2008</Words>
  <Application>Microsoft Office PowerPoint</Application>
  <PresentationFormat>Widescreen</PresentationFormat>
  <Paragraphs>229</Paragraphs>
  <Slides>21</Slides>
  <Notes>4</Notes>
  <HiddenSlides>0</HiddenSlides>
  <MMClips>0</MMClips>
  <ScaleCrop>false</ScaleCrop>
  <HeadingPairs>
    <vt:vector size="6" baseType="variant">
      <vt:variant>
        <vt:lpstr>Fonts Used</vt:lpstr>
      </vt:variant>
      <vt:variant>
        <vt:i4>11</vt:i4>
      </vt:variant>
      <vt:variant>
        <vt:lpstr>Theme</vt:lpstr>
      </vt:variant>
      <vt:variant>
        <vt:i4>4</vt:i4>
      </vt:variant>
      <vt:variant>
        <vt:lpstr>Slide Titles</vt:lpstr>
      </vt:variant>
      <vt:variant>
        <vt:i4>21</vt:i4>
      </vt:variant>
    </vt:vector>
  </HeadingPairs>
  <TitlesOfParts>
    <vt:vector size="36" baseType="lpstr">
      <vt:lpstr>Arial</vt:lpstr>
      <vt:lpstr>Arial Regular</vt:lpstr>
      <vt:lpstr>Calibri</vt:lpstr>
      <vt:lpstr>Calibri Light</vt:lpstr>
      <vt:lpstr>Gill Sans</vt:lpstr>
      <vt:lpstr>Gill Sans Light</vt:lpstr>
      <vt:lpstr>Helvetica Neue</vt:lpstr>
      <vt:lpstr>Palatino</vt:lpstr>
      <vt:lpstr>Times New Roman</vt:lpstr>
      <vt:lpstr>Times Roman</vt:lpstr>
      <vt:lpstr>Wingdings</vt:lpstr>
      <vt:lpstr>Font and logo master</vt:lpstr>
      <vt:lpstr>Font WITHOUT logo master</vt:lpstr>
      <vt:lpstr>2_Office Theme</vt:lpstr>
      <vt:lpstr>White</vt:lpstr>
      <vt:lpstr>Particle Physics Technology Advisory Panel </vt:lpstr>
      <vt:lpstr>Why a PPTAP?</vt:lpstr>
      <vt:lpstr>PPTAP</vt:lpstr>
      <vt:lpstr>Roadmap activities</vt:lpstr>
      <vt:lpstr>PowerPoint Presentation</vt:lpstr>
      <vt:lpstr>PowerPoint Presentation</vt:lpstr>
      <vt:lpstr>PowerPoint Presentation</vt:lpstr>
      <vt:lpstr>PowerPoint Presentation</vt:lpstr>
      <vt:lpstr>LDG Roadmap Requirements</vt:lpstr>
      <vt:lpstr>LDG Roadmap Process</vt:lpstr>
      <vt:lpstr>Status, Timeline and Outcome</vt:lpstr>
      <vt:lpstr>PPTAP Membership</vt:lpstr>
      <vt:lpstr>PPTAP </vt:lpstr>
      <vt:lpstr>Community Survey</vt:lpstr>
      <vt:lpstr>Community Workshops/Meetings</vt:lpstr>
      <vt:lpstr>Community Meetings (so far)</vt:lpstr>
      <vt:lpstr>The Timetable</vt:lpstr>
      <vt:lpstr>PowerPoint Presentation</vt:lpstr>
      <vt:lpstr>Backup slides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Particle Physics Technology Advisory Panel</dc:title>
  <dc:creator>CHADWICK, PAULA M.</dc:creator>
  <cp:lastModifiedBy>CHADWICK, PAULA M.</cp:lastModifiedBy>
  <cp:revision>18</cp:revision>
  <dcterms:created xsi:type="dcterms:W3CDTF">2021-03-11T15:47:53Z</dcterms:created>
  <dcterms:modified xsi:type="dcterms:W3CDTF">2021-04-14T07:52:28Z</dcterms:modified>
</cp:coreProperties>
</file>